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5"/>
  </p:notesMasterIdLst>
  <p:sldIdLst>
    <p:sldId id="256" r:id="rId2"/>
    <p:sldId id="563" r:id="rId3"/>
    <p:sldId id="571" r:id="rId4"/>
    <p:sldId id="572" r:id="rId5"/>
    <p:sldId id="573" r:id="rId6"/>
    <p:sldId id="575" r:id="rId7"/>
    <p:sldId id="574" r:id="rId8"/>
    <p:sldId id="576" r:id="rId9"/>
    <p:sldId id="577" r:id="rId10"/>
    <p:sldId id="578" r:id="rId11"/>
    <p:sldId id="581" r:id="rId12"/>
    <p:sldId id="579" r:id="rId13"/>
    <p:sldId id="580" r:id="rId14"/>
  </p:sldIdLst>
  <p:sldSz cx="9144000" cy="6858000" type="screen4x3"/>
  <p:notesSz cx="6797675" cy="99250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19EF889-2A35-4260-93C1-4564A79AF2AF}">
          <p14:sldIdLst>
            <p14:sldId id="256"/>
            <p14:sldId id="563"/>
            <p14:sldId id="571"/>
            <p14:sldId id="572"/>
            <p14:sldId id="573"/>
            <p14:sldId id="575"/>
            <p14:sldId id="574"/>
            <p14:sldId id="576"/>
            <p14:sldId id="577"/>
            <p14:sldId id="578"/>
            <p14:sldId id="581"/>
            <p14:sldId id="579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6633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6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1A98-2E92-4C83-AAB0-6775E0F74B15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2F5E-36AD-4446-B736-4606FBEFB8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82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B835372E-B5A4-46E7-8357-748194D3D2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34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05400" y="1905000"/>
            <a:ext cx="3429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05400" y="4038600"/>
            <a:ext cx="3429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資料庫行銷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38CFA1E6-2D15-4676-A03C-84B98AD99F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023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/>
          <a:lstStyle>
            <a:lvl1pPr algn="ctr">
              <a:defRPr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715200" cy="5328592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>
          <a:xfrm>
            <a:off x="8100392" y="6165304"/>
            <a:ext cx="609600" cy="521208"/>
          </a:xfrm>
        </p:spPr>
        <p:txBody>
          <a:bodyPr rtlCol="0"/>
          <a:lstStyle>
            <a:lvl1pPr>
              <a:defRPr sz="1600"/>
            </a:lvl1pPr>
          </a:lstStyle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Picture 15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25" b="73901"/>
          <a:stretch/>
        </p:blipFill>
        <p:spPr bwMode="auto">
          <a:xfrm>
            <a:off x="323528" y="82931"/>
            <a:ext cx="2012972" cy="139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67544" y="317872"/>
            <a:ext cx="7848872" cy="922114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7931224" cy="51331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6165304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46832" y="6165304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7" r:id="rId13"/>
    <p:sldLayoutId id="2147483728" r:id="rId14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000" b="1" kern="1200" cap="small" baseline="0">
          <a:solidFill>
            <a:srgbClr val="6633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cikit-learn.org/stable/modules/generated/sklearn.naive_bayes.GaussianNB.html#sklearn.naive_bayes.Gaussian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092"/>
            <a:ext cx="7040563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60032" y="1772816"/>
            <a:ext cx="4083968" cy="1894362"/>
          </a:xfrm>
        </p:spPr>
        <p:txBody>
          <a:bodyPr>
            <a:noAutofit/>
          </a:bodyPr>
          <a:lstStyle/>
          <a:p>
            <a:pPr algn="l"/>
            <a:br>
              <a:rPr lang="en-US" altLang="zh-TW" sz="4000" dirty="0">
                <a:solidFill>
                  <a:srgbClr val="0033CC"/>
                </a:solidFill>
              </a:rPr>
            </a:br>
            <a:r>
              <a:rPr lang="zh-TW" altLang="en-US" sz="4000" dirty="0">
                <a:solidFill>
                  <a:srgbClr val="0033CC"/>
                </a:solidFill>
              </a:rPr>
              <a:t>貝氏分類器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D8685D9D-DA46-43A0-B5A2-D0E39A9EA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0032" y="3421846"/>
            <a:ext cx="3917889" cy="567529"/>
          </a:xfrm>
        </p:spPr>
        <p:txBody>
          <a:bodyPr>
            <a:noAutofit/>
          </a:bodyPr>
          <a:lstStyle/>
          <a:p>
            <a:r>
              <a:rPr lang="en-US" altLang="zh-TW" sz="4000" dirty="0" err="1">
                <a:solidFill>
                  <a:srgbClr val="0033CC"/>
                </a:solidFill>
              </a:rPr>
              <a:t>Navie</a:t>
            </a:r>
            <a:r>
              <a:rPr lang="en-US" altLang="zh-TW" sz="4000" dirty="0">
                <a:solidFill>
                  <a:srgbClr val="0033CC"/>
                </a:solidFill>
              </a:rPr>
              <a:t> Bayes Classifier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30331-B631-4590-BCFA-3FA8E77B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IRIS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192BBE-F706-4462-8CBF-B8ADDFC3DC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from </a:t>
            </a:r>
            <a:r>
              <a:rPr lang="en-US" altLang="zh-TW" sz="1800" dirty="0" err="1">
                <a:solidFill>
                  <a:srgbClr val="0000FF"/>
                </a:solidFill>
              </a:rPr>
              <a:t>sklearn.naive_bayes</a:t>
            </a:r>
            <a:r>
              <a:rPr lang="en-US" altLang="zh-TW" sz="1800" dirty="0">
                <a:solidFill>
                  <a:srgbClr val="0000FF"/>
                </a:solidFill>
              </a:rPr>
              <a:t> import </a:t>
            </a:r>
            <a:r>
              <a:rPr lang="en-US" altLang="zh-TW" sz="1800" dirty="0" err="1">
                <a:solidFill>
                  <a:srgbClr val="0000FF"/>
                </a:solidFill>
              </a:rPr>
              <a:t>GaussianNB</a:t>
            </a: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………………….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X_train</a:t>
            </a:r>
            <a:r>
              <a:rPr lang="en-US" altLang="zh-TW" sz="1800" dirty="0">
                <a:solidFill>
                  <a:srgbClr val="0000FF"/>
                </a:solidFill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</a:rPr>
              <a:t>X_test</a:t>
            </a:r>
            <a:r>
              <a:rPr lang="en-US" altLang="zh-TW" sz="1800" dirty="0">
                <a:solidFill>
                  <a:srgbClr val="0000FF"/>
                </a:solidFill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</a:rPr>
              <a:t>y_train</a:t>
            </a:r>
            <a:r>
              <a:rPr lang="en-US" altLang="zh-TW" sz="1800" dirty="0">
                <a:solidFill>
                  <a:srgbClr val="0000FF"/>
                </a:solidFill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</a:rPr>
              <a:t>y_test</a:t>
            </a:r>
            <a:r>
              <a:rPr lang="en-US" altLang="zh-TW" sz="1800" dirty="0">
                <a:solidFill>
                  <a:srgbClr val="0000FF"/>
                </a:solidFill>
              </a:rPr>
              <a:t> = </a:t>
            </a:r>
            <a:r>
              <a:rPr lang="en-US" altLang="zh-TW" sz="1800" dirty="0" err="1">
                <a:solidFill>
                  <a:srgbClr val="0000FF"/>
                </a:solidFill>
              </a:rPr>
              <a:t>train_test_split</a:t>
            </a:r>
            <a:r>
              <a:rPr lang="en-US" altLang="zh-TW" sz="1800" dirty="0">
                <a:solidFill>
                  <a:srgbClr val="0000FF"/>
                </a:solidFill>
              </a:rPr>
              <a:t>(X, y, </a:t>
            </a:r>
            <a:r>
              <a:rPr lang="en-US" altLang="zh-TW" sz="1800" dirty="0" err="1">
                <a:solidFill>
                  <a:srgbClr val="0000FF"/>
                </a:solidFill>
              </a:rPr>
              <a:t>test_size</a:t>
            </a:r>
            <a:r>
              <a:rPr lang="en-US" altLang="zh-TW" sz="1800" dirty="0">
                <a:solidFill>
                  <a:srgbClr val="0000FF"/>
                </a:solidFill>
              </a:rPr>
              <a:t>=0.3, </a:t>
            </a:r>
            <a:r>
              <a:rPr lang="en-US" altLang="zh-TW" sz="1800" dirty="0" err="1">
                <a:solidFill>
                  <a:srgbClr val="0000FF"/>
                </a:solidFill>
              </a:rPr>
              <a:t>random_state</a:t>
            </a:r>
            <a:r>
              <a:rPr lang="en-US" altLang="zh-TW" sz="1800" dirty="0">
                <a:solidFill>
                  <a:srgbClr val="0000FF"/>
                </a:solidFill>
              </a:rPr>
              <a:t>=42)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bayes = </a:t>
            </a:r>
            <a:r>
              <a:rPr lang="en-US" altLang="zh-TW" sz="1800" dirty="0" err="1">
                <a:solidFill>
                  <a:srgbClr val="0000FF"/>
                </a:solidFill>
              </a:rPr>
              <a:t>GaussianNB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var_smoothing</a:t>
            </a:r>
            <a:r>
              <a:rPr lang="en-US" altLang="zh-TW" sz="1800" dirty="0">
                <a:solidFill>
                  <a:srgbClr val="0000FF"/>
                </a:solidFill>
              </a:rPr>
              <a:t>=1e-8)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bayes.fit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X_train</a:t>
            </a:r>
            <a:r>
              <a:rPr lang="en-US" altLang="zh-TW" sz="1800" dirty="0">
                <a:solidFill>
                  <a:srgbClr val="0000FF"/>
                </a:solidFill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</a:rPr>
              <a:t>y_train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y_pred</a:t>
            </a:r>
            <a:r>
              <a:rPr lang="en-US" altLang="zh-TW" sz="1800" dirty="0">
                <a:solidFill>
                  <a:srgbClr val="0000FF"/>
                </a:solidFill>
              </a:rPr>
              <a:t> = </a:t>
            </a:r>
            <a:r>
              <a:rPr lang="en-US" altLang="zh-TW" sz="1800" dirty="0" err="1">
                <a:solidFill>
                  <a:srgbClr val="0000FF"/>
                </a:solidFill>
              </a:rPr>
              <a:t>bayes.predict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X_test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…………………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X_new</a:t>
            </a:r>
            <a:r>
              <a:rPr lang="en-US" altLang="zh-TW" sz="1800" dirty="0">
                <a:solidFill>
                  <a:srgbClr val="0000FF"/>
                </a:solidFill>
              </a:rPr>
              <a:t> = [[3, 5, 4, 2]]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prediction = </a:t>
            </a:r>
            <a:r>
              <a:rPr lang="en-US" altLang="zh-TW" sz="1800" dirty="0" err="1">
                <a:solidFill>
                  <a:srgbClr val="0000FF"/>
                </a:solidFill>
              </a:rPr>
              <a:t>bayes.predict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X_new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y_proba</a:t>
            </a:r>
            <a:r>
              <a:rPr lang="en-US" altLang="zh-TW" sz="1800" dirty="0">
                <a:solidFill>
                  <a:srgbClr val="0000FF"/>
                </a:solidFill>
              </a:rPr>
              <a:t> = </a:t>
            </a:r>
            <a:r>
              <a:rPr lang="en-US" altLang="zh-TW" sz="1800" dirty="0" err="1">
                <a:solidFill>
                  <a:srgbClr val="0000FF"/>
                </a:solidFill>
              </a:rPr>
              <a:t>bayes.predict_proba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X_new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print(</a:t>
            </a:r>
            <a:r>
              <a:rPr lang="en-US" altLang="zh-TW" sz="1800" dirty="0" err="1">
                <a:solidFill>
                  <a:srgbClr val="0000FF"/>
                </a:solidFill>
              </a:rPr>
              <a:t>iris.target_names</a:t>
            </a:r>
            <a:r>
              <a:rPr lang="en-US" altLang="zh-TW" sz="1800" dirty="0">
                <a:solidFill>
                  <a:srgbClr val="0000FF"/>
                </a:solidFill>
              </a:rPr>
              <a:t>[prediction])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print("</a:t>
            </a:r>
            <a:r>
              <a:rPr lang="zh-TW" altLang="en-US" sz="1800" dirty="0">
                <a:solidFill>
                  <a:srgbClr val="0000FF"/>
                </a:solidFill>
              </a:rPr>
              <a:t>預計的概率值</a:t>
            </a:r>
            <a:r>
              <a:rPr lang="en-US" altLang="zh-TW" sz="1800" dirty="0">
                <a:solidFill>
                  <a:srgbClr val="0000FF"/>
                </a:solidFill>
              </a:rPr>
              <a:t>:", </a:t>
            </a:r>
            <a:r>
              <a:rPr lang="en-US" altLang="zh-TW" sz="1800" dirty="0" err="1">
                <a:solidFill>
                  <a:srgbClr val="0000FF"/>
                </a:solidFill>
              </a:rPr>
              <a:t>y_proba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F3BE7D-8D15-4ADF-AEF2-A2F1B6D020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75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00FF3-2423-480A-A161-9D54C236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sklearn.naive_bayes.GaussianNB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F1FC2-E6F8-4115-B2D3-A064DD4126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1800" dirty="0">
                <a:hlinkClick r:id="rId2"/>
              </a:rPr>
              <a:t>https://scikit-learn.org/stable/modules/generated/sklearn.naive_bayes.GaussianNB.html#sklearn.naive_bayes.GaussianNB</a:t>
            </a:r>
            <a:endParaRPr lang="en-US" altLang="zh-TW" sz="18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A59F94-6E60-49EE-AF00-44E4B996A2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A2CD1B-DD51-4D4A-839B-06E12760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4" y="2348880"/>
            <a:ext cx="8284005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7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CC048-32BD-408D-B1B2-F4A43F2A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r>
              <a:rPr lang="en-US" altLang="zh-TW" dirty="0"/>
              <a:t>WINE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8DEB5-08CF-45F8-9FB7-B1D218E907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from </a:t>
            </a:r>
            <a:r>
              <a:rPr lang="en-US" altLang="zh-TW" sz="1800" dirty="0" err="1">
                <a:solidFill>
                  <a:srgbClr val="0000FF"/>
                </a:solidFill>
              </a:rPr>
              <a:t>sklearn.datasets</a:t>
            </a:r>
            <a:r>
              <a:rPr lang="en-US" altLang="zh-TW" sz="1800" dirty="0">
                <a:solidFill>
                  <a:srgbClr val="0000FF"/>
                </a:solidFill>
              </a:rPr>
              <a:t> import </a:t>
            </a:r>
            <a:r>
              <a:rPr lang="en-US" altLang="zh-TW" sz="1800" dirty="0" err="1">
                <a:solidFill>
                  <a:srgbClr val="0000FF"/>
                </a:solidFill>
              </a:rPr>
              <a:t>load_wine</a:t>
            </a: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………………………..</a:t>
            </a:r>
            <a:br>
              <a:rPr lang="en-US" altLang="zh-TW" sz="1800" dirty="0">
                <a:solidFill>
                  <a:srgbClr val="0000FF"/>
                </a:solidFill>
              </a:rPr>
            </a:br>
            <a:br>
              <a:rPr lang="en-US" altLang="zh-TW" sz="1800" dirty="0">
                <a:solidFill>
                  <a:srgbClr val="0000FF"/>
                </a:solidFill>
              </a:rPr>
            </a:b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bayes = </a:t>
            </a:r>
            <a:r>
              <a:rPr lang="en-US" altLang="zh-TW" sz="1800" dirty="0" err="1">
                <a:solidFill>
                  <a:srgbClr val="0000FF"/>
                </a:solidFill>
              </a:rPr>
              <a:t>GaussianNB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var_smoothing</a:t>
            </a:r>
            <a:r>
              <a:rPr lang="en-US" altLang="zh-TW" sz="1800" dirty="0">
                <a:solidFill>
                  <a:srgbClr val="0000FF"/>
                </a:solidFill>
              </a:rPr>
              <a:t>=1e-8)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bayes.fit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X_train</a:t>
            </a:r>
            <a:r>
              <a:rPr lang="en-US" altLang="zh-TW" sz="1800" dirty="0">
                <a:solidFill>
                  <a:srgbClr val="0000FF"/>
                </a:solidFill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</a:rPr>
              <a:t>y_train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y_pred</a:t>
            </a:r>
            <a:r>
              <a:rPr lang="en-US" altLang="zh-TW" sz="1800" dirty="0">
                <a:solidFill>
                  <a:srgbClr val="0000FF"/>
                </a:solidFill>
              </a:rPr>
              <a:t> = </a:t>
            </a:r>
            <a:r>
              <a:rPr lang="en-US" altLang="zh-TW" sz="1800" dirty="0" err="1">
                <a:solidFill>
                  <a:srgbClr val="0000FF"/>
                </a:solidFill>
              </a:rPr>
              <a:t>bayes.predict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X_test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…………………………..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# </a:t>
            </a:r>
            <a:r>
              <a:rPr lang="zh-TW" altLang="en-US" sz="1800" dirty="0">
                <a:solidFill>
                  <a:srgbClr val="0000FF"/>
                </a:solidFill>
              </a:rPr>
              <a:t>使用建好的模型對新酒進行分類預測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FF"/>
                </a:solidFill>
              </a:rPr>
              <a:t>X_new</a:t>
            </a:r>
            <a:r>
              <a:rPr lang="en-US" altLang="zh-TW" sz="1800" dirty="0">
                <a:solidFill>
                  <a:srgbClr val="0000FF"/>
                </a:solidFill>
              </a:rPr>
              <a:t> = [[13.2,2.77,2.51,18.5,96.6,1.04,2.55,0.57,1.47,6.2,1.05,3.33,820]]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prediction = </a:t>
            </a:r>
            <a:r>
              <a:rPr lang="en-US" altLang="zh-TW" sz="1800" dirty="0" err="1">
                <a:solidFill>
                  <a:srgbClr val="0000FF"/>
                </a:solidFill>
              </a:rPr>
              <a:t>bayes.predict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X_new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print(</a:t>
            </a:r>
            <a:r>
              <a:rPr lang="en-US" altLang="zh-TW" sz="1800" dirty="0" err="1">
                <a:solidFill>
                  <a:srgbClr val="0000FF"/>
                </a:solidFill>
              </a:rPr>
              <a:t>wine.target_names</a:t>
            </a:r>
            <a:r>
              <a:rPr lang="en-US" altLang="zh-TW" sz="1800" dirty="0">
                <a:solidFill>
                  <a:srgbClr val="0000FF"/>
                </a:solidFill>
              </a:rPr>
              <a:t>[prediction])</a:t>
            </a:r>
            <a:endParaRPr lang="zh-TW" altLang="en-US" sz="18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8D2196-4A6E-4BBE-B708-F42B90F2C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73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6B46D-E906-4DA9-AACD-6426CCD5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實作</a:t>
            </a:r>
            <a:r>
              <a:rPr lang="en-US" altLang="zh-TW" dirty="0"/>
              <a:t>3</a:t>
            </a:r>
            <a:r>
              <a:rPr lang="zh-TW" altLang="en-US" dirty="0"/>
              <a:t>：</a:t>
            </a:r>
            <a:r>
              <a:rPr lang="en-US" altLang="zh-TW" dirty="0"/>
              <a:t>Diabetes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4C693-1805-4AA1-A034-A1C219D018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Naive-Bayes-Diabetes.csv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…………………..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df = </a:t>
            </a:r>
            <a:r>
              <a:rPr lang="en-US" altLang="zh-TW" sz="2000" dirty="0" err="1">
                <a:solidFill>
                  <a:srgbClr val="0000FF"/>
                </a:solidFill>
              </a:rPr>
              <a:t>pd.read_csv</a:t>
            </a:r>
            <a:r>
              <a:rPr lang="en-US" altLang="zh-TW" sz="2000" dirty="0">
                <a:solidFill>
                  <a:srgbClr val="0000FF"/>
                </a:solidFill>
              </a:rPr>
              <a:t>('Naive-Bayes-Diabetes.csv')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X = </a:t>
            </a:r>
            <a:r>
              <a:rPr lang="en-US" altLang="zh-TW" sz="2000" dirty="0" err="1">
                <a:solidFill>
                  <a:srgbClr val="0000FF"/>
                </a:solidFill>
              </a:rPr>
              <a:t>df.drop</a:t>
            </a:r>
            <a:r>
              <a:rPr lang="en-US" altLang="zh-TW" sz="2000" dirty="0">
                <a:solidFill>
                  <a:srgbClr val="0000FF"/>
                </a:solidFill>
              </a:rPr>
              <a:t>('diabetes', axis = 1)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y = df['diabetes’]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</a:t>
            </a:r>
            <a:br>
              <a:rPr lang="zh-TW" altLang="en-US" sz="2000" dirty="0">
                <a:solidFill>
                  <a:srgbClr val="0000FF"/>
                </a:solidFill>
              </a:rPr>
            </a:b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18759B-7A5A-4594-9645-DC2E46F068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138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貝氏定理 </a:t>
            </a:r>
            <a:r>
              <a:rPr lang="en-US" altLang="zh-TW" sz="3200" dirty="0"/>
              <a:t>Bayes’ Theorem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200" b="0" i="0" dirty="0">
                <a:solidFill>
                  <a:srgbClr val="444444"/>
                </a:solidFill>
                <a:effectLst/>
                <a:latin typeface="Nunito"/>
              </a:rPr>
              <a:t>貝氏定理描述在一些已知的條件下，某件事情發生的機率。</a:t>
            </a:r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r>
              <a:rPr lang="zh-TW" altLang="en-US" sz="2200" dirty="0"/>
              <a:t>上式意思為若我們想要得知在已知</a:t>
            </a:r>
            <a:r>
              <a:rPr lang="en-US" altLang="zh-TW" sz="2200" dirty="0"/>
              <a:t>B</a:t>
            </a:r>
            <a:r>
              <a:rPr lang="zh-TW" altLang="en-US" sz="2200" dirty="0"/>
              <a:t>事件發生下，</a:t>
            </a:r>
            <a:r>
              <a:rPr lang="en-US" altLang="zh-TW" sz="2200" dirty="0"/>
              <a:t>A</a:t>
            </a:r>
            <a:r>
              <a:rPr lang="zh-TW" altLang="en-US" sz="2200" dirty="0"/>
              <a:t>事件發生的機率為何</a:t>
            </a:r>
            <a:r>
              <a:rPr lang="en-US" altLang="zh-TW" sz="2200" dirty="0"/>
              <a:t>?</a:t>
            </a:r>
          </a:p>
          <a:p>
            <a:r>
              <a:rPr lang="zh-TW" altLang="en-US" sz="2200" dirty="0"/>
              <a:t>我們可以這樣理解。</a:t>
            </a:r>
          </a:p>
          <a:p>
            <a:r>
              <a:rPr lang="zh-TW" altLang="en-US" sz="2200" dirty="0"/>
              <a:t>首先，在事件</a:t>
            </a:r>
            <a:r>
              <a:rPr lang="en-US" altLang="zh-TW" sz="2200" dirty="0"/>
              <a:t>B</a:t>
            </a:r>
            <a:r>
              <a:rPr lang="zh-TW" altLang="en-US" sz="2200" dirty="0"/>
              <a:t>發生之前，我們對事件</a:t>
            </a:r>
            <a:r>
              <a:rPr lang="en-US" altLang="zh-TW" sz="2200" dirty="0"/>
              <a:t>A</a:t>
            </a:r>
            <a:r>
              <a:rPr lang="zh-TW" altLang="en-US" sz="2200" dirty="0"/>
              <a:t>會有一個基本的機率判斷，因此我們稱為”事前機率”。</a:t>
            </a:r>
          </a:p>
          <a:p>
            <a:r>
              <a:rPr lang="zh-TW" altLang="en-US" sz="2200" dirty="0"/>
              <a:t>而在事件</a:t>
            </a:r>
            <a:r>
              <a:rPr lang="en-US" altLang="zh-TW" sz="2200" dirty="0"/>
              <a:t>B</a:t>
            </a:r>
            <a:r>
              <a:rPr lang="zh-TW" altLang="en-US" sz="2200" dirty="0"/>
              <a:t>發生之後，我們會對事件</a:t>
            </a:r>
            <a:r>
              <a:rPr lang="en-US" altLang="zh-TW" sz="2200" dirty="0"/>
              <a:t>A</a:t>
            </a:r>
            <a:r>
              <a:rPr lang="zh-TW" altLang="en-US" sz="2200" dirty="0"/>
              <a:t>發生的機率重新評估，因此我們稱為事件</a:t>
            </a:r>
            <a:r>
              <a:rPr lang="en-US" altLang="zh-TW" sz="2200" dirty="0"/>
              <a:t>A</a:t>
            </a:r>
            <a:r>
              <a:rPr lang="zh-TW" altLang="en-US" sz="2200" dirty="0"/>
              <a:t>的事後機率。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ACE129-90B6-49F7-AC33-E5483335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628800"/>
            <a:ext cx="363905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8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098D0-87DD-49F5-B657-BDDEB008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貝氏定理 </a:t>
            </a:r>
            <a:r>
              <a:rPr lang="en-US" altLang="zh-TW" sz="3200" dirty="0"/>
              <a:t>- </a:t>
            </a:r>
            <a:r>
              <a:rPr lang="zh-TW" altLang="en-US" sz="3200" dirty="0"/>
              <a:t>全機率法則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4880E-F0AF-4AF8-89F8-299FFC5E2B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是在說明當我們好奇</a:t>
            </a:r>
            <a:r>
              <a:rPr lang="en-US" altLang="zh-TW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B</a:t>
            </a:r>
            <a:r>
              <a:rPr lang="zh-TW" altLang="en-US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事件的機率，我們可以找到</a:t>
            </a:r>
            <a:r>
              <a:rPr lang="en-US" altLang="zh-TW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mutually exclusive and exhaustive(</a:t>
            </a:r>
            <a:r>
              <a:rPr lang="zh-TW" altLang="en-US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互斥且互補</a:t>
            </a:r>
            <a:r>
              <a:rPr lang="en-US" altLang="zh-TW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)</a:t>
            </a:r>
            <a:r>
              <a:rPr lang="zh-TW" altLang="en-US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的</a:t>
            </a:r>
            <a:r>
              <a:rPr lang="en-US" altLang="zh-TW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A</a:t>
            </a:r>
            <a:r>
              <a:rPr lang="zh-TW" altLang="en-US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事件集合，逐一計算在</a:t>
            </a:r>
            <a:r>
              <a:rPr lang="en-US" altLang="zh-TW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A</a:t>
            </a:r>
            <a:r>
              <a:rPr lang="zh-TW" altLang="en-US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集合底下的每個事件發生下，</a:t>
            </a:r>
            <a:r>
              <a:rPr lang="en-US" altLang="zh-TW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B</a:t>
            </a:r>
            <a:r>
              <a:rPr lang="zh-TW" altLang="en-US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的事件同時發生的機率有多少，並且將機率加總在一起，即為</a:t>
            </a:r>
            <a:r>
              <a:rPr lang="en-US" altLang="zh-TW" sz="2200" b="0" i="0" dirty="0">
                <a:solidFill>
                  <a:srgbClr val="292929"/>
                </a:solidFill>
                <a:effectLst/>
                <a:latin typeface="+mj-ea"/>
                <a:ea typeface="+mj-ea"/>
              </a:rPr>
              <a:t>B</a:t>
            </a:r>
            <a:r>
              <a:rPr lang="zh-TW" altLang="en-US" sz="2200" b="0" i="0">
                <a:solidFill>
                  <a:srgbClr val="292929"/>
                </a:solidFill>
                <a:effectLst/>
                <a:latin typeface="+mj-ea"/>
                <a:ea typeface="+mj-ea"/>
              </a:rPr>
              <a:t>事件發生的機率。</a:t>
            </a: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EE6302-403C-4F98-B3EF-9343157434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8C5251-F2E9-4EEE-8B4F-DAB5998C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93" y="3717032"/>
            <a:ext cx="4152900" cy="20764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D71052-9E59-4B13-822E-3B257DC6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91" y="3560415"/>
            <a:ext cx="37338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567C6-FF51-4D24-AB9D-55F81BCA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全機率法則 </a:t>
            </a:r>
            <a:r>
              <a:rPr lang="en-US" altLang="zh-TW" sz="3200" dirty="0"/>
              <a:t>- </a:t>
            </a:r>
            <a:r>
              <a:rPr lang="zh-TW" altLang="en-US" sz="3200" dirty="0"/>
              <a:t>小例子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0DD6E-76FD-4C82-9532-E650FFE785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7774" y="1045721"/>
            <a:ext cx="7715200" cy="5328592"/>
          </a:xfrm>
        </p:spPr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假設班級是由男生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(40%)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和女生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(60%)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組成，在男生中穿牛仔褲的比例為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50%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，表示機率為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P(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Jeans|Boy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；在女生中穿牛仔褲的比例為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30%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，表示機率為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P(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Jeans|Girl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，則根據全機率法則，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隨意看到班級的一個人，其穿牛仔褲的機率為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：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6265AF-54A0-47F0-9E64-0207DE4CFE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FFC63E-5F31-489C-8768-3A1C26669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14" r="1563"/>
          <a:stretch/>
        </p:blipFill>
        <p:spPr>
          <a:xfrm>
            <a:off x="611560" y="3140968"/>
            <a:ext cx="5544616" cy="16463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02C7A09-38BC-4934-AA08-5A88B49C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79" y="4287769"/>
            <a:ext cx="4244325" cy="25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2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FB83B-E4CB-4710-A0A4-2BD2BC3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貝氏定理的應用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03007-8198-49C4-AE6E-1A0774F526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顯而易見地，</a:t>
            </a:r>
            <a:r>
              <a:rPr lang="en-US" altLang="zh-TW" dirty="0"/>
              <a:t>『</a:t>
            </a:r>
            <a:r>
              <a:rPr lang="zh-TW" altLang="en-US" dirty="0"/>
              <a:t>在事件</a:t>
            </a:r>
            <a:r>
              <a:rPr lang="en-US" altLang="zh-TW" dirty="0"/>
              <a:t>A</a:t>
            </a:r>
            <a:r>
              <a:rPr lang="zh-TW" altLang="en-US" dirty="0"/>
              <a:t>的情況下發生事件</a:t>
            </a:r>
            <a:r>
              <a:rPr lang="en-US" altLang="zh-TW" dirty="0"/>
              <a:t>B</a:t>
            </a:r>
            <a:r>
              <a:rPr lang="zh-TW" altLang="en-US" dirty="0"/>
              <a:t>的機率</a:t>
            </a:r>
            <a:r>
              <a:rPr lang="en-US" altLang="zh-TW" dirty="0"/>
              <a:t>』</a:t>
            </a:r>
            <a:r>
              <a:rPr lang="zh-TW" altLang="en-US" dirty="0"/>
              <a:t>和</a:t>
            </a:r>
            <a:r>
              <a:rPr lang="en-US" altLang="zh-TW" dirty="0"/>
              <a:t>『</a:t>
            </a:r>
            <a:r>
              <a:rPr lang="zh-TW" altLang="en-US" dirty="0"/>
              <a:t>在事件</a:t>
            </a:r>
            <a:r>
              <a:rPr lang="en-US" altLang="zh-TW" dirty="0"/>
              <a:t>B</a:t>
            </a:r>
            <a:r>
              <a:rPr lang="zh-TW" altLang="en-US" dirty="0"/>
              <a:t>的情況下發生事件</a:t>
            </a:r>
            <a:r>
              <a:rPr lang="en-US" altLang="zh-TW" dirty="0"/>
              <a:t>A</a:t>
            </a:r>
            <a:r>
              <a:rPr lang="zh-TW" altLang="en-US" dirty="0"/>
              <a:t>的機率</a:t>
            </a:r>
            <a:r>
              <a:rPr lang="en-US" altLang="zh-TW" dirty="0"/>
              <a:t>』</a:t>
            </a:r>
            <a:r>
              <a:rPr lang="zh-TW" altLang="en-US" dirty="0"/>
              <a:t>不一定相同，比如小狗大概率是可愛的，但是可愛的事物就不見得大概率是小狗，很有可能是小貓、小鳥等。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當我們只知道在</a:t>
            </a:r>
            <a:r>
              <a:rPr lang="en-US" altLang="zh-TW" dirty="0"/>
              <a:t>『</a:t>
            </a:r>
            <a:r>
              <a:rPr lang="zh-TW" altLang="en-US" dirty="0"/>
              <a:t>事件</a:t>
            </a:r>
            <a:r>
              <a:rPr lang="en-US" altLang="zh-TW" dirty="0"/>
              <a:t>A</a:t>
            </a:r>
            <a:r>
              <a:rPr lang="zh-TW" altLang="en-US" dirty="0"/>
              <a:t>的情況下發生事件</a:t>
            </a:r>
            <a:r>
              <a:rPr lang="en-US" altLang="zh-TW" dirty="0"/>
              <a:t>B</a:t>
            </a:r>
            <a:r>
              <a:rPr lang="zh-TW" altLang="en-US" dirty="0"/>
              <a:t>的機率</a:t>
            </a:r>
            <a:r>
              <a:rPr lang="en-US" altLang="zh-TW" dirty="0"/>
              <a:t>』</a:t>
            </a:r>
            <a:r>
              <a:rPr lang="zh-TW" altLang="en-US" dirty="0"/>
              <a:t>，要如何反過來求</a:t>
            </a:r>
            <a:r>
              <a:rPr lang="en-US" altLang="zh-TW" dirty="0"/>
              <a:t>『</a:t>
            </a:r>
            <a:r>
              <a:rPr lang="zh-TW" altLang="en-US" dirty="0"/>
              <a:t>在事件</a:t>
            </a:r>
            <a:r>
              <a:rPr lang="en-US" altLang="zh-TW" dirty="0"/>
              <a:t>B</a:t>
            </a:r>
            <a:r>
              <a:rPr lang="zh-TW" altLang="en-US" dirty="0"/>
              <a:t>的情況下發生事件</a:t>
            </a:r>
            <a:r>
              <a:rPr lang="en-US" altLang="zh-TW" dirty="0"/>
              <a:t>A</a:t>
            </a:r>
            <a:r>
              <a:rPr lang="zh-TW" altLang="en-US" dirty="0"/>
              <a:t>的機率</a:t>
            </a:r>
            <a:r>
              <a:rPr lang="en-US" altLang="zh-TW" dirty="0"/>
              <a:t>』</a:t>
            </a:r>
            <a:r>
              <a:rPr lang="zh-TW" altLang="en-US" dirty="0"/>
              <a:t>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8479D1-1D18-4002-B039-77A5B43B89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438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9FF63-8AC1-42B8-92CF-9EF05E37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貝氏定理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9A069-4B8F-4D67-806F-83FEFBB068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假設一樣本空間</a:t>
            </a:r>
            <a:r>
              <a:rPr lang="en-US" altLang="zh-TW" dirty="0"/>
              <a:t>S</a:t>
            </a:r>
            <a:r>
              <a:rPr lang="zh-TW" altLang="en-US" dirty="0"/>
              <a:t>，是由</a:t>
            </a:r>
            <a:r>
              <a:rPr lang="en-US" altLang="zh-TW" dirty="0"/>
              <a:t>A1, A2, …An</a:t>
            </a:r>
            <a:r>
              <a:rPr lang="zh-TW" altLang="en-US" dirty="0"/>
              <a:t>一系列互斥</a:t>
            </a:r>
            <a:r>
              <a:rPr lang="en-US" altLang="zh-TW" dirty="0"/>
              <a:t>(exclusive)</a:t>
            </a:r>
            <a:r>
              <a:rPr lang="zh-TW" altLang="en-US" dirty="0"/>
              <a:t>且窮盡</a:t>
            </a:r>
            <a:r>
              <a:rPr lang="en-US" altLang="zh-TW" dirty="0"/>
              <a:t>(exhaustive)</a:t>
            </a:r>
            <a:r>
              <a:rPr lang="zh-TW" altLang="en-US" dirty="0"/>
              <a:t>的事件組成，經過條件機率公式的推導，在任意</a:t>
            </a:r>
            <a:r>
              <a:rPr lang="en-US" altLang="zh-TW" dirty="0"/>
              <a:t>B</a:t>
            </a:r>
            <a:r>
              <a:rPr lang="zh-TW" altLang="en-US" dirty="0"/>
              <a:t>事件的條件下，</a:t>
            </a:r>
            <a:r>
              <a:rPr lang="en-US" altLang="zh-TW" dirty="0"/>
              <a:t>Ak</a:t>
            </a:r>
            <a:r>
              <a:rPr lang="zh-TW" altLang="en-US" dirty="0"/>
              <a:t>的機率可表示為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F86CEF-5ED8-48F9-9BDC-F7A9CC2898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4CF4AF-F30A-48EA-8A28-760B3018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10" y="2727585"/>
            <a:ext cx="6055068" cy="14028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5D1D34-E507-4EC0-835B-D70DA05A0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4325658"/>
            <a:ext cx="4152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0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18AD-28BE-46DE-86F0-ADA090F5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貝氏定理 </a:t>
            </a:r>
            <a:r>
              <a:rPr lang="en-US" altLang="zh-TW" sz="2800" dirty="0"/>
              <a:t>- </a:t>
            </a:r>
            <a:r>
              <a:rPr lang="zh-TW" altLang="en-US" sz="2800" dirty="0"/>
              <a:t>小例子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2D088-9F04-4DF5-935E-613EA2B6ED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假設樣本空間是一個班級，班級是由男生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(40%)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和女生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(60%)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組成，在男生中穿牛仔褲的比例為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50%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，表示為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P(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Jeans|Boy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，在女生中穿牛仔褲的比例為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30%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，表示為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P(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Jeans|Girl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。上述在介紹全機率法則時提到，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隨意看到班級的一個人，其穿牛仔褲的機率為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38%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。</a:t>
            </a:r>
            <a:endParaRPr lang="en-US" altLang="zh-TW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現在讓我們延伸出幾個新問題</a:t>
            </a:r>
            <a:endParaRPr lang="en-US" altLang="zh-TW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r>
              <a:rPr lang="zh-TW" altLang="en-US" dirty="0"/>
              <a:t>如果看到一個人穿牛仔褲，其為男生的機率是多少？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6C77DB-A9BC-4497-9027-A07E9373B2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27F4CE-9823-4CDB-B6C9-BBC0BB63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64" y="4581128"/>
            <a:ext cx="684076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6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EA440-D947-400F-8986-6E328F3D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7AC1A2-2934-46DC-8A59-D38B49AD87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TW" altLang="en-US" dirty="0"/>
              <a:t>如果看到一個人穿牛仔褲，其為女生的機率是多少？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>
                <a:solidFill>
                  <a:srgbClr val="292929"/>
                </a:solidFill>
                <a:latin typeface="charter"/>
              </a:rPr>
              <a:t>又如果</a:t>
            </a:r>
            <a:r>
              <a:rPr lang="zh-TW" altLang="en-US" dirty="0"/>
              <a:t>看到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一個人穿牛仔褲，可能是女生或男生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?</a:t>
            </a:r>
          </a:p>
          <a:p>
            <a:pPr lvl="2"/>
            <a:r>
              <a:rPr lang="zh-TW" altLang="en-US" dirty="0"/>
              <a:t>逐一比較</a:t>
            </a:r>
            <a:r>
              <a:rPr lang="en-US" altLang="zh-TW" dirty="0"/>
              <a:t>『</a:t>
            </a:r>
            <a:r>
              <a:rPr lang="zh-TW" altLang="en-US" dirty="0"/>
              <a:t>該性別出現的機率乘上該性別穿著牛仔褲的機率</a:t>
            </a:r>
            <a:r>
              <a:rPr lang="en-US" altLang="zh-TW" dirty="0"/>
              <a:t>』</a:t>
            </a:r>
            <a:r>
              <a:rPr lang="zh-TW" altLang="en-US" dirty="0"/>
              <a:t>，在之中取最高者來判斷出是何種性別。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D5847A-1064-40E9-9F65-1684F982E6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BBCD22-00E4-45B0-BAF3-6DB2EAD1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6858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3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3F9A1-6B15-4F9C-A412-3D5CBCB1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貝氏定理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7A50AA-7BD9-4738-B53C-D75BC958F5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貝氏定理，其實就是一種條件機率的互換過程。</a:t>
            </a:r>
            <a:endParaRPr lang="en-US" altLang="zh-TW" dirty="0"/>
          </a:p>
          <a:p>
            <a:r>
              <a:rPr lang="zh-TW" altLang="en-US" dirty="0"/>
              <a:t>在已知</a:t>
            </a:r>
            <a:r>
              <a:rPr lang="en-US" altLang="zh-TW" dirty="0"/>
              <a:t>『</a:t>
            </a:r>
            <a:r>
              <a:rPr lang="zh-TW" altLang="en-US" dirty="0"/>
              <a:t>一個男孩穿牛仔褲的機率</a:t>
            </a:r>
            <a:r>
              <a:rPr lang="en-US" altLang="zh-TW" dirty="0"/>
              <a:t>』</a:t>
            </a:r>
            <a:r>
              <a:rPr lang="zh-TW" altLang="en-US" dirty="0"/>
              <a:t>，可以反過來求得</a:t>
            </a:r>
            <a:r>
              <a:rPr lang="en-US" altLang="zh-TW" dirty="0"/>
              <a:t>『</a:t>
            </a:r>
            <a:r>
              <a:rPr lang="zh-TW" altLang="en-US" dirty="0"/>
              <a:t>穿牛仔褲的人為男孩子的機率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以垃圾訊息分類的例子來說明，就是在已知</a:t>
            </a:r>
            <a:r>
              <a:rPr lang="en-US" altLang="zh-TW" dirty="0"/>
              <a:t>『</a:t>
            </a:r>
            <a:r>
              <a:rPr lang="zh-TW" altLang="en-US" dirty="0"/>
              <a:t>垃圾訊息中出現好康關鍵詞的機率</a:t>
            </a:r>
            <a:r>
              <a:rPr lang="en-US" altLang="zh-TW" dirty="0"/>
              <a:t>』</a:t>
            </a:r>
            <a:r>
              <a:rPr lang="zh-TW" altLang="en-US" dirty="0"/>
              <a:t>，反過來求得</a:t>
            </a:r>
            <a:r>
              <a:rPr lang="en-US" altLang="zh-TW" dirty="0"/>
              <a:t>『</a:t>
            </a:r>
            <a:r>
              <a:rPr lang="zh-TW" altLang="en-US" dirty="0"/>
              <a:t>出現好康關鍵詞時，為垃圾訊息的機率</a:t>
            </a:r>
            <a:r>
              <a:rPr lang="en-US" altLang="zh-TW" dirty="0"/>
              <a:t>』</a:t>
            </a:r>
            <a:r>
              <a:rPr lang="zh-TW" altLang="en-US" dirty="0"/>
              <a:t>，如此就能基於訊息關鍵詞決定是否要攔截該信封。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E652C9-F7E7-4935-ABF9-9AE4DE65A7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5997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2565</TotalTime>
  <Words>1024</Words>
  <Application>Microsoft Office PowerPoint</Application>
  <PresentationFormat>如螢幕大小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charter</vt:lpstr>
      <vt:lpstr>Nunito</vt:lpstr>
      <vt:lpstr>sohne</vt:lpstr>
      <vt:lpstr>微軟正黑體</vt:lpstr>
      <vt:lpstr>Arial</vt:lpstr>
      <vt:lpstr>Calibri</vt:lpstr>
      <vt:lpstr>Wingdings</vt:lpstr>
      <vt:lpstr>Wingdings 2</vt:lpstr>
      <vt:lpstr>壁窗</vt:lpstr>
      <vt:lpstr> 貝氏分類器</vt:lpstr>
      <vt:lpstr>貝氏定理 Bayes’ Theorem</vt:lpstr>
      <vt:lpstr>貝氏定理 - 全機率法則</vt:lpstr>
      <vt:lpstr>全機率法則 - 小例子</vt:lpstr>
      <vt:lpstr>貝氏定理的應用</vt:lpstr>
      <vt:lpstr>貝氏定理</vt:lpstr>
      <vt:lpstr>貝氏定理 - 小例子</vt:lpstr>
      <vt:lpstr>PowerPoint 簡報</vt:lpstr>
      <vt:lpstr>貝氏定理</vt:lpstr>
      <vt:lpstr>實作1：IRIS</vt:lpstr>
      <vt:lpstr>sklearn.naive_bayes.GaussianNB</vt:lpstr>
      <vt:lpstr>實作2：WINE</vt:lpstr>
      <vt:lpstr>實作3：Diabetes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大數據資料採礦</dc:title>
  <dc:creator>lemel</dc:creator>
  <cp:lastModifiedBy>jian-xun chen</cp:lastModifiedBy>
  <cp:revision>160</cp:revision>
  <cp:lastPrinted>2019-12-03T05:34:37Z</cp:lastPrinted>
  <dcterms:created xsi:type="dcterms:W3CDTF">2019-07-20T09:20:51Z</dcterms:created>
  <dcterms:modified xsi:type="dcterms:W3CDTF">2021-07-21T00:58:15Z</dcterms:modified>
</cp:coreProperties>
</file>