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0"/>
  </p:notesMasterIdLst>
  <p:sldIdLst>
    <p:sldId id="256" r:id="rId2"/>
    <p:sldId id="563" r:id="rId3"/>
    <p:sldId id="570" r:id="rId4"/>
    <p:sldId id="571" r:id="rId5"/>
    <p:sldId id="573" r:id="rId6"/>
    <p:sldId id="572" r:id="rId7"/>
    <p:sldId id="574" r:id="rId8"/>
    <p:sldId id="575" r:id="rId9"/>
  </p:sldIdLst>
  <p:sldSz cx="9144000" cy="6858000" type="screen4x3"/>
  <p:notesSz cx="6797675" cy="99250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19EF889-2A35-4260-93C1-4564A79AF2AF}">
          <p14:sldIdLst>
            <p14:sldId id="256"/>
            <p14:sldId id="563"/>
            <p14:sldId id="570"/>
            <p14:sldId id="571"/>
            <p14:sldId id="573"/>
            <p14:sldId id="572"/>
            <p14:sldId id="574"/>
            <p14:sldId id="5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6633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2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58611A98-2E92-4C83-AAB0-6775E0F74B15}" type="datetimeFigureOut">
              <a:rPr lang="zh-TW" altLang="en-US" smtClean="0"/>
              <a:pPr/>
              <a:t>2021/7/20</a:t>
            </a:fld>
            <a:endParaRPr lang="zh-TW" altLang="en-US"/>
          </a:p>
        </p:txBody>
      </p:sp>
      <p:sp>
        <p:nvSpPr>
          <p:cNvPr id="4" name="投影片圖像版面配置區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4399"/>
            <a:ext cx="5438140" cy="44662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5C9C2F5E-36AD-4446-B736-4606FBEFB8BE}" type="slidenum">
              <a:rPr lang="zh-TW" altLang="en-US" smtClean="0"/>
              <a:pPr/>
              <a:t>‹#›</a:t>
            </a:fld>
            <a:endParaRPr lang="zh-TW" altLang="en-US"/>
          </a:p>
        </p:txBody>
      </p:sp>
    </p:spTree>
    <p:extLst>
      <p:ext uri="{BB962C8B-B14F-4D97-AF65-F5344CB8AC3E}">
        <p14:creationId xmlns:p14="http://schemas.microsoft.com/office/powerpoint/2010/main" val="107282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r>
              <a:rPr lang="zh-TW" altLang="en-US"/>
              <a:t>資料庫行銷</a:t>
            </a:r>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r>
              <a:rPr lang="zh-TW" altLang="en-US"/>
              <a:t>資料庫行銷</a:t>
            </a:r>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a:t>按一下以編輯母片標題樣式</a:t>
            </a:r>
          </a:p>
        </p:txBody>
      </p:sp>
      <p:sp>
        <p:nvSpPr>
          <p:cNvPr id="3" name="表格版面配置區 2"/>
          <p:cNvSpPr>
            <a:spLocks noGrp="1"/>
          </p:cNvSpPr>
          <p:nvPr>
            <p:ph type="tbl" idx="1"/>
          </p:nvPr>
        </p:nvSpPr>
        <p:spPr>
          <a:xfrm>
            <a:off x="1524000" y="1905000"/>
            <a:ext cx="7010400" cy="4114800"/>
          </a:xfrm>
        </p:spPr>
        <p:txBody>
          <a:bodyPr/>
          <a:lstStyle/>
          <a:p>
            <a:endParaRPr lang="zh-TW" altLang="en-US"/>
          </a:p>
        </p:txBody>
      </p:sp>
      <p:sp>
        <p:nvSpPr>
          <p:cNvPr id="4" name="日期版面配置區 3"/>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TW"/>
          </a:p>
        </p:txBody>
      </p:sp>
      <p:sp>
        <p:nvSpPr>
          <p:cNvPr id="5" name="頁尾版面配置區 4"/>
          <p:cNvSpPr>
            <a:spLocks noGrp="1"/>
          </p:cNvSpPr>
          <p:nvPr>
            <p:ph type="ftr" sz="quarter" idx="11"/>
          </p:nvPr>
        </p:nvSpPr>
        <p:spPr>
          <a:xfrm>
            <a:off x="3276600" y="6248400"/>
            <a:ext cx="2895600" cy="457200"/>
          </a:xfrm>
          <a:prstGeom prst="rect">
            <a:avLst/>
          </a:prstGeom>
        </p:spPr>
        <p:txBody>
          <a:bodyPr/>
          <a:lstStyle>
            <a:lvl1pPr>
              <a:defRPr/>
            </a:lvl1pPr>
          </a:lstStyle>
          <a:p>
            <a:r>
              <a:rPr lang="en-US" altLang="zh-TW"/>
              <a:t>資料庫行銷</a:t>
            </a:r>
          </a:p>
        </p:txBody>
      </p:sp>
      <p:sp>
        <p:nvSpPr>
          <p:cNvPr id="6" name="投影片編號版面配置區 5"/>
          <p:cNvSpPr>
            <a:spLocks noGrp="1"/>
          </p:cNvSpPr>
          <p:nvPr>
            <p:ph type="sldNum" sz="quarter" idx="12"/>
          </p:nvPr>
        </p:nvSpPr>
        <p:spPr>
          <a:xfrm>
            <a:off x="1524000" y="6248400"/>
            <a:ext cx="1295400" cy="457200"/>
          </a:xfrm>
        </p:spPr>
        <p:txBody>
          <a:bodyPr/>
          <a:lstStyle>
            <a:lvl1pPr>
              <a:defRPr/>
            </a:lvl1pPr>
          </a:lstStyle>
          <a:p>
            <a:fld id="{B835372E-B5A4-46E7-8357-748194D3D274}" type="slidenum">
              <a:rPr lang="en-US" altLang="zh-TW"/>
              <a:pPr/>
              <a:t>‹#›</a:t>
            </a:fld>
            <a:endParaRPr lang="en-US" altLang="zh-TW"/>
          </a:p>
        </p:txBody>
      </p:sp>
    </p:spTree>
    <p:extLst>
      <p:ext uri="{BB962C8B-B14F-4D97-AF65-F5344CB8AC3E}">
        <p14:creationId xmlns:p14="http://schemas.microsoft.com/office/powerpoint/2010/main" val="130034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a:t>按一下以編輯母片標題樣式</a:t>
            </a:r>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5105400" y="1905000"/>
            <a:ext cx="3429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5105400" y="4038600"/>
            <a:ext cx="3429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5"/>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TW"/>
          </a:p>
        </p:txBody>
      </p:sp>
      <p:sp>
        <p:nvSpPr>
          <p:cNvPr id="7" name="頁尾版面配置區 6"/>
          <p:cNvSpPr>
            <a:spLocks noGrp="1"/>
          </p:cNvSpPr>
          <p:nvPr>
            <p:ph type="ftr" sz="quarter" idx="11"/>
          </p:nvPr>
        </p:nvSpPr>
        <p:spPr>
          <a:xfrm>
            <a:off x="3276600" y="6248400"/>
            <a:ext cx="2895600" cy="457200"/>
          </a:xfrm>
          <a:prstGeom prst="rect">
            <a:avLst/>
          </a:prstGeom>
        </p:spPr>
        <p:txBody>
          <a:bodyPr/>
          <a:lstStyle>
            <a:lvl1pPr>
              <a:defRPr/>
            </a:lvl1pPr>
          </a:lstStyle>
          <a:p>
            <a:r>
              <a:rPr lang="en-US" altLang="zh-TW"/>
              <a:t>資料庫行銷</a:t>
            </a:r>
          </a:p>
        </p:txBody>
      </p:sp>
      <p:sp>
        <p:nvSpPr>
          <p:cNvPr id="8" name="投影片編號版面配置區 7"/>
          <p:cNvSpPr>
            <a:spLocks noGrp="1"/>
          </p:cNvSpPr>
          <p:nvPr>
            <p:ph type="sldNum" sz="quarter" idx="12"/>
          </p:nvPr>
        </p:nvSpPr>
        <p:spPr>
          <a:xfrm>
            <a:off x="1524000" y="6248400"/>
            <a:ext cx="1295400" cy="457200"/>
          </a:xfrm>
        </p:spPr>
        <p:txBody>
          <a:bodyPr/>
          <a:lstStyle>
            <a:lvl1pPr>
              <a:defRPr/>
            </a:lvl1pPr>
          </a:lstStyle>
          <a:p>
            <a:fld id="{38CFA1E6-2D15-4676-A03C-84B98AD99F65}" type="slidenum">
              <a:rPr lang="en-US" altLang="zh-TW"/>
              <a:pPr/>
              <a:t>‹#›</a:t>
            </a:fld>
            <a:endParaRPr lang="en-US" altLang="zh-TW"/>
          </a:p>
        </p:txBody>
      </p:sp>
    </p:spTree>
    <p:extLst>
      <p:ext uri="{BB962C8B-B14F-4D97-AF65-F5344CB8AC3E}">
        <p14:creationId xmlns:p14="http://schemas.microsoft.com/office/powerpoint/2010/main" val="100023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075240" cy="850106"/>
          </a:xfrm>
        </p:spPr>
        <p:txBody>
          <a:bodyPr/>
          <a:lstStyle>
            <a:lvl1pPr algn="ctr">
              <a:defRPr>
                <a:solidFill>
                  <a:srgbClr val="000099"/>
                </a:solidFill>
                <a:latin typeface="微軟正黑體" pitchFamily="34" charset="-120"/>
                <a:ea typeface="微軟正黑體" pitchFamily="34" charset="-120"/>
              </a:defRPr>
            </a:lvl1pPr>
          </a:lstStyle>
          <a:p>
            <a:r>
              <a:rPr kumimoji="0" lang="zh-TW" altLang="en-US" dirty="0"/>
              <a:t>按一下以編輯母片標題樣式</a:t>
            </a:r>
            <a:endParaRPr kumimoji="0" lang="en-US" dirty="0"/>
          </a:p>
        </p:txBody>
      </p:sp>
      <p:sp>
        <p:nvSpPr>
          <p:cNvPr id="8" name="內容版面配置區 7"/>
          <p:cNvSpPr>
            <a:spLocks noGrp="1"/>
          </p:cNvSpPr>
          <p:nvPr>
            <p:ph sz="quarter" idx="1"/>
          </p:nvPr>
        </p:nvSpPr>
        <p:spPr>
          <a:xfrm>
            <a:off x="467544" y="1268760"/>
            <a:ext cx="7715200" cy="5328592"/>
          </a:xfrm>
        </p:spPr>
        <p:txBody>
          <a:bodyPr/>
          <a:lstStyle>
            <a:lvl1pPr>
              <a:defRPr>
                <a:latin typeface="微軟正黑體" pitchFamily="34" charset="-120"/>
                <a:ea typeface="微軟正黑體" pitchFamily="34" charset="-120"/>
              </a:defRPr>
            </a:lvl1pPr>
            <a:lvl2pPr>
              <a:defRPr>
                <a:latin typeface="微軟正黑體" pitchFamily="34" charset="-120"/>
                <a:ea typeface="微軟正黑體" pitchFamily="34" charset="-120"/>
              </a:defRPr>
            </a:lvl2pPr>
            <a:lvl3pPr>
              <a:defRPr>
                <a:latin typeface="微軟正黑體" pitchFamily="34" charset="-120"/>
                <a:ea typeface="微軟正黑體" pitchFamily="34" charset="-120"/>
              </a:defRPr>
            </a:lvl3pPr>
            <a:lvl4pPr>
              <a:defRPr>
                <a:latin typeface="微軟正黑體" pitchFamily="34" charset="-120"/>
                <a:ea typeface="微軟正黑體" pitchFamily="34" charset="-120"/>
              </a:defRPr>
            </a:lvl4pPr>
            <a:lvl5pPr>
              <a:defRPr>
                <a:latin typeface="微軟正黑體" pitchFamily="34" charset="-120"/>
                <a:ea typeface="微軟正黑體" pitchFamily="34" charset="-120"/>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9" name="投影片編號版面配置區 8"/>
          <p:cNvSpPr>
            <a:spLocks noGrp="1"/>
          </p:cNvSpPr>
          <p:nvPr>
            <p:ph type="sldNum" sz="quarter" idx="15"/>
          </p:nvPr>
        </p:nvSpPr>
        <p:spPr>
          <a:xfrm>
            <a:off x="8100392" y="6165304"/>
            <a:ext cx="609600" cy="521208"/>
          </a:xfrm>
        </p:spPr>
        <p:txBody>
          <a:bodyPr rtlCol="0"/>
          <a:lstStyle>
            <a:lvl1pPr>
              <a:defRPr sz="1600"/>
            </a:lvl1pPr>
          </a:lstStyle>
          <a:p>
            <a:fld id="{00D287BA-DA8B-4721-A280-7D184DE14026}" type="slidenum">
              <a:rPr lang="zh-TW" altLang="en-US" smtClean="0"/>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bwMode="auto">
          <a:xfrm rot="5400000">
            <a:off x="7763256" y="1170432"/>
            <a:ext cx="2286000" cy="381000"/>
          </a:xfrm>
          <a:prstGeom prst="rect">
            <a:avLst/>
          </a:prstGeom>
        </p:spPr>
        <p:txBody>
          <a:bodyPr/>
          <a:lstStyle/>
          <a:p>
            <a:endParaRPr lang="zh-TW" altLang="en-US"/>
          </a:p>
        </p:txBody>
      </p:sp>
      <p:sp>
        <p:nvSpPr>
          <p:cNvPr id="5" name="頁尾版面配置區 4"/>
          <p:cNvSpPr>
            <a:spLocks noGrp="1"/>
          </p:cNvSpPr>
          <p:nvPr>
            <p:ph type="ftr" sz="quarter" idx="11"/>
          </p:nvPr>
        </p:nvSpPr>
        <p:spPr bwMode="auto">
          <a:xfrm rot="5400000">
            <a:off x="7077456" y="4178808"/>
            <a:ext cx="3657600" cy="384048"/>
          </a:xfrm>
          <a:prstGeom prst="rect">
            <a:avLst/>
          </a:prstGeom>
        </p:spPr>
        <p:txBody>
          <a:bodyPr/>
          <a:lstStyle/>
          <a:p>
            <a:r>
              <a:rPr lang="zh-TW" altLang="en-US"/>
              <a:t>資料庫行銷</a:t>
            </a:r>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00D287BA-DA8B-4721-A280-7D184DE14026}"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6" name="頁尾版面配置區 5"/>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7" name="投影片編號版面配置區 6"/>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a:t>按一下以編輯母片標題樣式</a:t>
            </a:r>
            <a:endParaRPr kumimoji="0" lang="en-US"/>
          </a:p>
        </p:txBody>
      </p:sp>
      <p:sp>
        <p:nvSpPr>
          <p:cNvPr id="7" name="日期版面配置區 6"/>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8" name="頁尾版面配置區 7"/>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9" name="投影片編號版面配置區 8"/>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6" name="日期版面配置區 5"/>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7" name="投影片編號版面配置區 6"/>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8" name="頁尾版面配置區 7"/>
          <p:cNvSpPr>
            <a:spLocks noGrp="1"/>
          </p:cNvSpPr>
          <p:nvPr>
            <p:ph type="ftr" sz="quarter" idx="12"/>
          </p:nvPr>
        </p:nvSpPr>
        <p:spPr>
          <a:xfrm rot="5400000">
            <a:off x="6978957" y="3766200"/>
            <a:ext cx="3200400" cy="365760"/>
          </a:xfrm>
          <a:prstGeom prst="rect">
            <a:avLst/>
          </a:prstGeom>
        </p:spPr>
        <p:txBody>
          <a:bodyPr rtlCol="0"/>
          <a:lstStyle/>
          <a:p>
            <a:r>
              <a:rPr lang="zh-TW" altLang="en-US"/>
              <a:t>資料庫行銷</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3" name="頁尾版面配置區 2"/>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4" name="投影片編號版面配置區 3"/>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1" name="日期版面配置區 20"/>
          <p:cNvSpPr>
            <a:spLocks noGrp="1"/>
          </p:cNvSpPr>
          <p:nvPr>
            <p:ph type="dt" sz="half" idx="14"/>
          </p:nvPr>
        </p:nvSpPr>
        <p:spPr>
          <a:xfrm rot="5400000">
            <a:off x="7589520" y="1081851"/>
            <a:ext cx="2011680" cy="384048"/>
          </a:xfrm>
          <a:prstGeom prst="rect">
            <a:avLst/>
          </a:prstGeom>
        </p:spPr>
        <p:txBody>
          <a:bodyPr rtlCol="0"/>
          <a:lstStyle/>
          <a:p>
            <a:endParaRPr lang="zh-TW" altLang="en-US"/>
          </a:p>
        </p:txBody>
      </p:sp>
      <p:sp>
        <p:nvSpPr>
          <p:cNvPr id="22" name="投影片編號版面配置區 21"/>
          <p:cNvSpPr>
            <a:spLocks noGrp="1"/>
          </p:cNvSpPr>
          <p:nvPr>
            <p:ph type="sldNum" sz="quarter" idx="15"/>
          </p:nvPr>
        </p:nvSpPr>
        <p:spPr/>
        <p:txBody>
          <a:bodyPr rtlCol="0"/>
          <a:lstStyle/>
          <a:p>
            <a:fld id="{00D287BA-DA8B-4721-A280-7D184DE14026}" type="slidenum">
              <a:rPr lang="zh-TW" altLang="en-US" smtClean="0"/>
              <a:pPr/>
              <a:t>‹#›</a:t>
            </a:fld>
            <a:endParaRPr lang="zh-TW" altLang="en-US"/>
          </a:p>
        </p:txBody>
      </p:sp>
      <p:sp>
        <p:nvSpPr>
          <p:cNvPr id="23" name="頁尾版面配置區 22"/>
          <p:cNvSpPr>
            <a:spLocks noGrp="1"/>
          </p:cNvSpPr>
          <p:nvPr>
            <p:ph type="ftr" sz="quarter" idx="16"/>
          </p:nvPr>
        </p:nvSpPr>
        <p:spPr>
          <a:xfrm rot="5400000">
            <a:off x="6978957" y="3766200"/>
            <a:ext cx="3200400" cy="365760"/>
          </a:xfrm>
          <a:prstGeom prst="rect">
            <a:avLst/>
          </a:prstGeom>
        </p:spPr>
        <p:txBody>
          <a:bodyPr rtlCol="0"/>
          <a:lstStyle/>
          <a:p>
            <a:r>
              <a:rPr lang="zh-TW" altLang="en-US"/>
              <a:t>資料庫行銷</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18" name="投影片編號版面配置區 17"/>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21" name="頁尾版面配置區 20"/>
          <p:cNvSpPr>
            <a:spLocks noGrp="1"/>
          </p:cNvSpPr>
          <p:nvPr>
            <p:ph type="ftr" sz="quarter" idx="12"/>
          </p:nvPr>
        </p:nvSpPr>
        <p:spPr>
          <a:xfrm rot="5400000">
            <a:off x="6978957" y="3766200"/>
            <a:ext cx="3200400" cy="365760"/>
          </a:xfrm>
          <a:prstGeom prst="rect">
            <a:avLst/>
          </a:prstGeom>
        </p:spPr>
        <p:txBody>
          <a:bodyPr rtlCol="0"/>
          <a:lstStyle/>
          <a:p>
            <a:r>
              <a:rPr lang="zh-TW" altLang="en-US"/>
              <a:t>資料庫行銷</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63" name="Picture 15"/>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r="71025" b="73901"/>
          <a:stretch/>
        </p:blipFill>
        <p:spPr bwMode="auto">
          <a:xfrm>
            <a:off x="323528" y="82931"/>
            <a:ext cx="2012972" cy="139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67544" y="317872"/>
            <a:ext cx="7848872" cy="922114"/>
          </a:xfrm>
          <a:prstGeom prst="rect">
            <a:avLst/>
          </a:prstGeom>
        </p:spPr>
        <p:txBody>
          <a:bodyPr vert="horz" anchor="ctr" anchorCtr="0">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457200" y="1340768"/>
            <a:ext cx="7931224" cy="5133184"/>
          </a:xfrm>
          <a:prstGeom prst="rect">
            <a:avLst/>
          </a:prstGeom>
        </p:spPr>
        <p:txBody>
          <a:bodyPr vert="horz">
            <a:norm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p>
          <a:p>
            <a:pPr lvl="4" eaLnBrk="1" latinLnBrk="0" hangingPunct="1"/>
            <a:r>
              <a:rPr kumimoji="0" lang="zh-TW" altLang="en-US" dirty="0"/>
              <a:t>第五層</a:t>
            </a:r>
            <a:endParaRPr kumimoji="0" lang="en-US" dirty="0"/>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6165304"/>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46832" y="6165304"/>
            <a:ext cx="609600" cy="521208"/>
          </a:xfrm>
          <a:prstGeom prst="rect">
            <a:avLst/>
          </a:prstGeom>
        </p:spPr>
        <p:txBody>
          <a:bodyPr vert="horz" anchor="ctr"/>
          <a:lstStyle>
            <a:lvl1pPr algn="ctr" eaLnBrk="1" latinLnBrk="0" hangingPunct="1">
              <a:defRPr kumimoji="0" sz="1400" b="1">
                <a:solidFill>
                  <a:srgbClr val="FFFFFF"/>
                </a:solidFill>
              </a:defRPr>
            </a:lvl1pPr>
          </a:lstStyle>
          <a:p>
            <a:fld id="{00D287BA-DA8B-4721-A280-7D184DE14026}"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7" r:id="rId13"/>
    <p:sldLayoutId id="2147483728" r:id="rId14"/>
  </p:sldLayoutIdLst>
  <p:hf hdr="0" ftr="0" dt="0"/>
  <p:txStyles>
    <p:titleStyle>
      <a:lvl1pPr algn="ctr" rtl="0" eaLnBrk="1" latinLnBrk="0" hangingPunct="1">
        <a:spcBef>
          <a:spcPct val="0"/>
        </a:spcBef>
        <a:buNone/>
        <a:defRPr kumimoji="0" sz="3000" b="1" kern="1200" cap="small" baseline="0">
          <a:solidFill>
            <a:srgbClr val="663300"/>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15092"/>
            <a:ext cx="7040563" cy="6873876"/>
          </a:xfrm>
          <a:prstGeom prst="rect">
            <a:avLst/>
          </a:prstGeom>
          <a:noFill/>
          <a:ln w="9525">
            <a:noFill/>
            <a:miter lim="800000"/>
            <a:headEnd/>
            <a:tailEnd/>
          </a:ln>
          <a:effectLst/>
        </p:spPr>
      </p:pic>
      <p:sp>
        <p:nvSpPr>
          <p:cNvPr id="2" name="標題 1"/>
          <p:cNvSpPr>
            <a:spLocks noGrp="1"/>
          </p:cNvSpPr>
          <p:nvPr>
            <p:ph type="ctrTitle"/>
          </p:nvPr>
        </p:nvSpPr>
        <p:spPr>
          <a:xfrm>
            <a:off x="4572000" y="1772816"/>
            <a:ext cx="4372000" cy="1894362"/>
          </a:xfrm>
        </p:spPr>
        <p:txBody>
          <a:bodyPr>
            <a:noAutofit/>
          </a:bodyPr>
          <a:lstStyle/>
          <a:p>
            <a:pPr algn="l"/>
            <a:br>
              <a:rPr lang="en-US" altLang="zh-TW" sz="4000" dirty="0">
                <a:solidFill>
                  <a:srgbClr val="0033CC"/>
                </a:solidFill>
              </a:rPr>
            </a:br>
            <a:r>
              <a:rPr lang="zh-TW" altLang="en-US" sz="4000" dirty="0">
                <a:solidFill>
                  <a:srgbClr val="0033CC"/>
                </a:solidFill>
              </a:rPr>
              <a:t>最近鄰居法分類法</a:t>
            </a:r>
          </a:p>
        </p:txBody>
      </p:sp>
      <p:sp>
        <p:nvSpPr>
          <p:cNvPr id="3" name="投影片編號版面配置區 2"/>
          <p:cNvSpPr>
            <a:spLocks noGrp="1"/>
          </p:cNvSpPr>
          <p:nvPr>
            <p:ph type="sldNum" sz="quarter" idx="12"/>
          </p:nvPr>
        </p:nvSpPr>
        <p:spPr/>
        <p:txBody>
          <a:bodyPr/>
          <a:lstStyle/>
          <a:p>
            <a:fld id="{00D287BA-DA8B-4721-A280-7D184DE14026}" type="slidenum">
              <a:rPr lang="zh-TW" altLang="en-US" smtClean="0"/>
              <a:pPr/>
              <a:t>1</a:t>
            </a:fld>
            <a:endParaRPr lang="zh-TW" altLang="en-US"/>
          </a:p>
        </p:txBody>
      </p:sp>
      <p:sp>
        <p:nvSpPr>
          <p:cNvPr id="6" name="副標題 5">
            <a:extLst>
              <a:ext uri="{FF2B5EF4-FFF2-40B4-BE49-F238E27FC236}">
                <a16:creationId xmlns:a16="http://schemas.microsoft.com/office/drawing/2014/main" id="{D8685D9D-DA46-43A0-B5A2-D0E39A9EA883}"/>
              </a:ext>
            </a:extLst>
          </p:cNvPr>
          <p:cNvSpPr>
            <a:spLocks noGrp="1"/>
          </p:cNvSpPr>
          <p:nvPr>
            <p:ph type="subTitle" idx="1"/>
          </p:nvPr>
        </p:nvSpPr>
        <p:spPr>
          <a:xfrm>
            <a:off x="4716016" y="3421846"/>
            <a:ext cx="4061905" cy="567529"/>
          </a:xfrm>
        </p:spPr>
        <p:txBody>
          <a:bodyPr>
            <a:noAutofit/>
          </a:bodyPr>
          <a:lstStyle/>
          <a:p>
            <a:r>
              <a:rPr lang="en-US" altLang="zh-TW" sz="4000" dirty="0">
                <a:solidFill>
                  <a:srgbClr val="0033CC"/>
                </a:solidFill>
              </a:rPr>
              <a:t>Nearest Neighbor Classification</a:t>
            </a:r>
            <a:endParaRPr lang="zh-TW"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t>想法</a:t>
            </a:r>
          </a:p>
        </p:txBody>
      </p:sp>
      <p:sp>
        <p:nvSpPr>
          <p:cNvPr id="3" name="內容版面配置區 2"/>
          <p:cNvSpPr>
            <a:spLocks noGrp="1"/>
          </p:cNvSpPr>
          <p:nvPr>
            <p:ph sz="quarter" idx="1"/>
          </p:nvPr>
        </p:nvSpPr>
        <p:spPr>
          <a:xfrm>
            <a:off x="611560" y="1124744"/>
            <a:ext cx="7571184" cy="5328592"/>
          </a:xfrm>
        </p:spPr>
        <p:txBody>
          <a:bodyPr/>
          <a:lstStyle/>
          <a:p>
            <a:r>
              <a:rPr lang="zh-TW" altLang="en-US" dirty="0"/>
              <a:t>所根據的基礎是「物以類聚」，換句話說，同一類的物件應該會聚集在一起。也就是同一類別的物件，若以空間中的點來表示，則這些點的距離應該會比較接近。</a:t>
            </a:r>
            <a:endParaRPr lang="en-US" altLang="zh-TW" dirty="0"/>
          </a:p>
          <a:p>
            <a:r>
              <a:rPr lang="zh-TW" altLang="en-US" dirty="0"/>
              <a:t>因此，對於一個新資料，我們只要找出在訓練資料中和此筆資料最接近的幾個點，就可以判定此筆資料的類別應該和最接近的點的類別是一樣的。</a:t>
            </a:r>
            <a:endParaRPr lang="en-US" altLang="zh-TW" dirty="0"/>
          </a:p>
          <a:p>
            <a:r>
              <a:rPr lang="zh-TW" altLang="en-US" dirty="0"/>
              <a:t>如果你的鄰居</a:t>
            </a:r>
            <a:r>
              <a:rPr lang="en-US" altLang="zh-TW" dirty="0"/>
              <a:t>10</a:t>
            </a:r>
            <a:r>
              <a:rPr lang="zh-TW" altLang="en-US" dirty="0"/>
              <a:t>戶有</a:t>
            </a:r>
            <a:r>
              <a:rPr lang="en-US" altLang="zh-TW" dirty="0"/>
              <a:t>8</a:t>
            </a:r>
            <a:r>
              <a:rPr lang="zh-TW" altLang="en-US" dirty="0"/>
              <a:t>戶是有錢人，那你十之八九也是有錢人</a:t>
            </a:r>
            <a:r>
              <a:rPr lang="en-US" altLang="zh-TW" dirty="0"/>
              <a:t>!</a:t>
            </a:r>
            <a:endParaRPr lang="zh-TW" altLang="en-US" dirty="0"/>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2</a:t>
            </a:fld>
            <a:endParaRPr lang="zh-TW" altLang="en-US" dirty="0"/>
          </a:p>
        </p:txBody>
      </p:sp>
    </p:spTree>
    <p:extLst>
      <p:ext uri="{BB962C8B-B14F-4D97-AF65-F5344CB8AC3E}">
        <p14:creationId xmlns:p14="http://schemas.microsoft.com/office/powerpoint/2010/main" val="272778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35A204-44C4-4B3F-90CD-A65DCE9AB64E}"/>
              </a:ext>
            </a:extLst>
          </p:cNvPr>
          <p:cNvSpPr>
            <a:spLocks noGrp="1"/>
          </p:cNvSpPr>
          <p:nvPr>
            <p:ph type="title"/>
          </p:nvPr>
        </p:nvSpPr>
        <p:spPr/>
        <p:txBody>
          <a:bodyPr/>
          <a:lstStyle/>
          <a:p>
            <a:r>
              <a:rPr lang="en-US" altLang="zh-TW" dirty="0"/>
              <a:t>KNN</a:t>
            </a:r>
            <a:r>
              <a:rPr lang="zh-TW" altLang="en-US" dirty="0"/>
              <a:t>的運作模式</a:t>
            </a:r>
          </a:p>
        </p:txBody>
      </p:sp>
      <p:sp>
        <p:nvSpPr>
          <p:cNvPr id="3" name="內容版面配置區 2">
            <a:extLst>
              <a:ext uri="{FF2B5EF4-FFF2-40B4-BE49-F238E27FC236}">
                <a16:creationId xmlns:a16="http://schemas.microsoft.com/office/drawing/2014/main" id="{9E1CA1E7-69D5-47E0-B4EF-5324FEB3CF56}"/>
              </a:ext>
            </a:extLst>
          </p:cNvPr>
          <p:cNvSpPr>
            <a:spLocks noGrp="1"/>
          </p:cNvSpPr>
          <p:nvPr>
            <p:ph sz="quarter" idx="1"/>
          </p:nvPr>
        </p:nvSpPr>
        <p:spPr/>
        <p:txBody>
          <a:bodyPr/>
          <a:lstStyle/>
          <a:p>
            <a:r>
              <a:rPr lang="zh-TW" altLang="en-US" dirty="0"/>
              <a:t>主要運作模式分為</a:t>
            </a:r>
            <a:r>
              <a:rPr lang="en-US" altLang="zh-TW" dirty="0"/>
              <a:t>3</a:t>
            </a:r>
            <a:r>
              <a:rPr lang="zh-TW" altLang="en-US" dirty="0"/>
              <a:t>步驟</a:t>
            </a:r>
            <a:r>
              <a:rPr lang="en-US" altLang="zh-TW" dirty="0"/>
              <a:t>:</a:t>
            </a:r>
          </a:p>
          <a:p>
            <a:r>
              <a:rPr lang="zh-TW" altLang="en-US" dirty="0"/>
              <a:t>步驟</a:t>
            </a:r>
            <a:r>
              <a:rPr lang="en-US" altLang="zh-TW" dirty="0"/>
              <a:t>1. </a:t>
            </a:r>
            <a:r>
              <a:rPr lang="zh-TW" altLang="en-US" dirty="0"/>
              <a:t>計算每個點之間的距離</a:t>
            </a:r>
          </a:p>
          <a:p>
            <a:r>
              <a:rPr lang="zh-TW" altLang="en-US" dirty="0"/>
              <a:t>步驟</a:t>
            </a:r>
            <a:r>
              <a:rPr lang="en-US" altLang="zh-TW" dirty="0"/>
              <a:t>2. </a:t>
            </a:r>
            <a:r>
              <a:rPr lang="zh-TW" altLang="en-US" dirty="0"/>
              <a:t>用</a:t>
            </a:r>
            <a:r>
              <a:rPr lang="en-US" altLang="zh-TW" dirty="0"/>
              <a:t>K</a:t>
            </a:r>
            <a:r>
              <a:rPr lang="zh-TW" altLang="en-US" dirty="0"/>
              <a:t>值決定鄰居數目，並進行投票 </a:t>
            </a:r>
            <a:r>
              <a:rPr lang="en-US" altLang="zh-TW" dirty="0"/>
              <a:t>(</a:t>
            </a:r>
            <a:r>
              <a:rPr lang="zh-TW" altLang="en-US" dirty="0"/>
              <a:t>在連續型資料中，則是計算平均數</a:t>
            </a:r>
            <a:r>
              <a:rPr lang="en-US" altLang="zh-TW" dirty="0"/>
              <a:t>)</a:t>
            </a:r>
          </a:p>
          <a:p>
            <a:r>
              <a:rPr lang="zh-TW" altLang="en-US" dirty="0"/>
              <a:t>步驟</a:t>
            </a:r>
            <a:r>
              <a:rPr lang="en-US" altLang="zh-TW" dirty="0"/>
              <a:t>3. </a:t>
            </a:r>
            <a:r>
              <a:rPr lang="zh-TW" altLang="en-US" dirty="0"/>
              <a:t>以投票結果決定類別</a:t>
            </a:r>
            <a:endParaRPr lang="en-US" altLang="zh-TW" dirty="0"/>
          </a:p>
          <a:p>
            <a:endParaRPr lang="en-US" altLang="zh-TW" dirty="0"/>
          </a:p>
          <a:p>
            <a:pPr marL="0" indent="0">
              <a:buNone/>
            </a:pPr>
            <a:r>
              <a:rPr lang="zh-TW" altLang="en-US" dirty="0"/>
              <a:t>                   </a:t>
            </a:r>
            <a:r>
              <a:rPr lang="en-US" altLang="zh-TW" dirty="0"/>
              <a:t>K=3</a:t>
            </a:r>
            <a:r>
              <a:rPr lang="zh-TW" altLang="en-US" dirty="0"/>
              <a:t>                                               </a:t>
            </a:r>
            <a:r>
              <a:rPr lang="en-US" altLang="zh-TW" dirty="0"/>
              <a:t>k=5</a:t>
            </a:r>
            <a:endParaRPr lang="zh-TW" altLang="en-US" dirty="0"/>
          </a:p>
        </p:txBody>
      </p:sp>
      <p:sp>
        <p:nvSpPr>
          <p:cNvPr id="4" name="投影片編號版面配置區 3">
            <a:extLst>
              <a:ext uri="{FF2B5EF4-FFF2-40B4-BE49-F238E27FC236}">
                <a16:creationId xmlns:a16="http://schemas.microsoft.com/office/drawing/2014/main" id="{03A756F5-6B14-4A6F-BFE2-FA794F20E69B}"/>
              </a:ext>
            </a:extLst>
          </p:cNvPr>
          <p:cNvSpPr>
            <a:spLocks noGrp="1"/>
          </p:cNvSpPr>
          <p:nvPr>
            <p:ph type="sldNum" sz="quarter" idx="15"/>
          </p:nvPr>
        </p:nvSpPr>
        <p:spPr/>
        <p:txBody>
          <a:bodyPr/>
          <a:lstStyle/>
          <a:p>
            <a:fld id="{00D287BA-DA8B-4721-A280-7D184DE14026}" type="slidenum">
              <a:rPr lang="zh-TW" altLang="en-US" smtClean="0"/>
              <a:pPr/>
              <a:t>3</a:t>
            </a:fld>
            <a:endParaRPr lang="zh-TW" altLang="en-US" dirty="0"/>
          </a:p>
        </p:txBody>
      </p:sp>
      <p:pic>
        <p:nvPicPr>
          <p:cNvPr id="6" name="圖片 5">
            <a:extLst>
              <a:ext uri="{FF2B5EF4-FFF2-40B4-BE49-F238E27FC236}">
                <a16:creationId xmlns:a16="http://schemas.microsoft.com/office/drawing/2014/main" id="{D0FFEFAB-83FA-4EEA-A411-73E3D5977030}"/>
              </a:ext>
            </a:extLst>
          </p:cNvPr>
          <p:cNvPicPr>
            <a:picLocks noChangeAspect="1"/>
          </p:cNvPicPr>
          <p:nvPr/>
        </p:nvPicPr>
        <p:blipFill>
          <a:blip r:embed="rId2"/>
          <a:stretch>
            <a:fillRect/>
          </a:stretch>
        </p:blipFill>
        <p:spPr>
          <a:xfrm>
            <a:off x="755576" y="4302075"/>
            <a:ext cx="3344463" cy="2286520"/>
          </a:xfrm>
          <a:prstGeom prst="rect">
            <a:avLst/>
          </a:prstGeom>
        </p:spPr>
      </p:pic>
      <p:pic>
        <p:nvPicPr>
          <p:cNvPr id="7" name="圖片 6">
            <a:extLst>
              <a:ext uri="{FF2B5EF4-FFF2-40B4-BE49-F238E27FC236}">
                <a16:creationId xmlns:a16="http://schemas.microsoft.com/office/drawing/2014/main" id="{76C88CF2-9920-41F6-B5C0-77F86EECE4AA}"/>
              </a:ext>
            </a:extLst>
          </p:cNvPr>
          <p:cNvPicPr>
            <a:picLocks noChangeAspect="1"/>
          </p:cNvPicPr>
          <p:nvPr/>
        </p:nvPicPr>
        <p:blipFill>
          <a:blip r:embed="rId3"/>
          <a:stretch>
            <a:fillRect/>
          </a:stretch>
        </p:blipFill>
        <p:spPr>
          <a:xfrm>
            <a:off x="4688148" y="4308532"/>
            <a:ext cx="3412244" cy="2274829"/>
          </a:xfrm>
          <a:prstGeom prst="rect">
            <a:avLst/>
          </a:prstGeom>
        </p:spPr>
      </p:pic>
    </p:spTree>
    <p:extLst>
      <p:ext uri="{BB962C8B-B14F-4D97-AF65-F5344CB8AC3E}">
        <p14:creationId xmlns:p14="http://schemas.microsoft.com/office/powerpoint/2010/main" val="8248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A098D0-87DD-49F5-B657-BDDEB00851BB}"/>
              </a:ext>
            </a:extLst>
          </p:cNvPr>
          <p:cNvSpPr>
            <a:spLocks noGrp="1"/>
          </p:cNvSpPr>
          <p:nvPr>
            <p:ph type="title"/>
          </p:nvPr>
        </p:nvSpPr>
        <p:spPr/>
        <p:txBody>
          <a:bodyPr/>
          <a:lstStyle/>
          <a:p>
            <a:r>
              <a:rPr lang="zh-TW" altLang="en-US" dirty="0"/>
              <a:t>距離計算</a:t>
            </a:r>
          </a:p>
        </p:txBody>
      </p:sp>
      <p:sp>
        <p:nvSpPr>
          <p:cNvPr id="3" name="內容版面配置區 2">
            <a:extLst>
              <a:ext uri="{FF2B5EF4-FFF2-40B4-BE49-F238E27FC236}">
                <a16:creationId xmlns:a16="http://schemas.microsoft.com/office/drawing/2014/main" id="{F094880E-F0AF-4AF8-89F8-299FFC5E2B7A}"/>
              </a:ext>
            </a:extLst>
          </p:cNvPr>
          <p:cNvSpPr>
            <a:spLocks noGrp="1"/>
          </p:cNvSpPr>
          <p:nvPr>
            <p:ph sz="quarter" idx="1"/>
          </p:nvPr>
        </p:nvSpPr>
        <p:spPr/>
        <p:txBody>
          <a:bodyPr/>
          <a:lstStyle/>
          <a:p>
            <a:r>
              <a:rPr lang="zh-TW" altLang="en-US" dirty="0"/>
              <a:t>歐基里德距離 </a:t>
            </a:r>
            <a:r>
              <a:rPr lang="en-US" altLang="zh-TW" dirty="0"/>
              <a:t>(Euclidean distance)</a:t>
            </a:r>
          </a:p>
          <a:p>
            <a:r>
              <a:rPr lang="zh-TW" altLang="en-US" dirty="0"/>
              <a:t>曼哈頓距離 </a:t>
            </a:r>
            <a:r>
              <a:rPr lang="en-US" altLang="zh-TW" dirty="0"/>
              <a:t>(Manhattan distance)</a:t>
            </a:r>
          </a:p>
          <a:p>
            <a:r>
              <a:rPr lang="zh-TW" altLang="en-US" dirty="0"/>
              <a:t>明氏距離 </a:t>
            </a:r>
            <a:r>
              <a:rPr lang="en-US" altLang="zh-TW" dirty="0"/>
              <a:t>(</a:t>
            </a:r>
            <a:r>
              <a:rPr lang="en-US" altLang="zh-TW" dirty="0" err="1"/>
              <a:t>Minkowski</a:t>
            </a:r>
            <a:r>
              <a:rPr lang="en-US" altLang="zh-TW" dirty="0"/>
              <a:t> distance)</a:t>
            </a:r>
            <a:endParaRPr lang="zh-TW" altLang="en-US" dirty="0"/>
          </a:p>
        </p:txBody>
      </p:sp>
      <p:sp>
        <p:nvSpPr>
          <p:cNvPr id="4" name="投影片編號版面配置區 3">
            <a:extLst>
              <a:ext uri="{FF2B5EF4-FFF2-40B4-BE49-F238E27FC236}">
                <a16:creationId xmlns:a16="http://schemas.microsoft.com/office/drawing/2014/main" id="{B4EE6302-403C-4F98-B3EF-9343157434B1}"/>
              </a:ext>
            </a:extLst>
          </p:cNvPr>
          <p:cNvSpPr>
            <a:spLocks noGrp="1"/>
          </p:cNvSpPr>
          <p:nvPr>
            <p:ph type="sldNum" sz="quarter" idx="15"/>
          </p:nvPr>
        </p:nvSpPr>
        <p:spPr/>
        <p:txBody>
          <a:bodyPr/>
          <a:lstStyle/>
          <a:p>
            <a:fld id="{00D287BA-DA8B-4721-A280-7D184DE14026}" type="slidenum">
              <a:rPr lang="zh-TW" altLang="en-US" smtClean="0"/>
              <a:pPr/>
              <a:t>4</a:t>
            </a:fld>
            <a:endParaRPr lang="zh-TW" altLang="en-US" dirty="0"/>
          </a:p>
        </p:txBody>
      </p:sp>
      <p:pic>
        <p:nvPicPr>
          <p:cNvPr id="6" name="圖片 5">
            <a:extLst>
              <a:ext uri="{FF2B5EF4-FFF2-40B4-BE49-F238E27FC236}">
                <a16:creationId xmlns:a16="http://schemas.microsoft.com/office/drawing/2014/main" id="{897ED39D-03CF-4346-8EE0-313E41D7766F}"/>
              </a:ext>
            </a:extLst>
          </p:cNvPr>
          <p:cNvPicPr>
            <a:picLocks noChangeAspect="1"/>
          </p:cNvPicPr>
          <p:nvPr/>
        </p:nvPicPr>
        <p:blipFill>
          <a:blip r:embed="rId2"/>
          <a:stretch>
            <a:fillRect/>
          </a:stretch>
        </p:blipFill>
        <p:spPr>
          <a:xfrm>
            <a:off x="484128" y="3155663"/>
            <a:ext cx="5039428" cy="866896"/>
          </a:xfrm>
          <a:prstGeom prst="rect">
            <a:avLst/>
          </a:prstGeom>
        </p:spPr>
      </p:pic>
      <p:pic>
        <p:nvPicPr>
          <p:cNvPr id="8" name="圖片 7">
            <a:extLst>
              <a:ext uri="{FF2B5EF4-FFF2-40B4-BE49-F238E27FC236}">
                <a16:creationId xmlns:a16="http://schemas.microsoft.com/office/drawing/2014/main" id="{45E13720-C0D0-42AB-A840-3C40A5D3B546}"/>
              </a:ext>
            </a:extLst>
          </p:cNvPr>
          <p:cNvPicPr>
            <a:picLocks noChangeAspect="1"/>
          </p:cNvPicPr>
          <p:nvPr/>
        </p:nvPicPr>
        <p:blipFill>
          <a:blip r:embed="rId3"/>
          <a:stretch>
            <a:fillRect/>
          </a:stretch>
        </p:blipFill>
        <p:spPr>
          <a:xfrm>
            <a:off x="484128" y="4392730"/>
            <a:ext cx="4391638" cy="647790"/>
          </a:xfrm>
          <a:prstGeom prst="rect">
            <a:avLst/>
          </a:prstGeom>
        </p:spPr>
      </p:pic>
      <p:pic>
        <p:nvPicPr>
          <p:cNvPr id="10" name="圖片 9">
            <a:extLst>
              <a:ext uri="{FF2B5EF4-FFF2-40B4-BE49-F238E27FC236}">
                <a16:creationId xmlns:a16="http://schemas.microsoft.com/office/drawing/2014/main" id="{B8997FCD-0F45-4D35-BF3C-9B5DBEBA33A1}"/>
              </a:ext>
            </a:extLst>
          </p:cNvPr>
          <p:cNvPicPr>
            <a:picLocks noChangeAspect="1"/>
          </p:cNvPicPr>
          <p:nvPr/>
        </p:nvPicPr>
        <p:blipFill>
          <a:blip r:embed="rId4"/>
          <a:stretch>
            <a:fillRect/>
          </a:stretch>
        </p:blipFill>
        <p:spPr>
          <a:xfrm>
            <a:off x="484128" y="5311140"/>
            <a:ext cx="2619741" cy="876422"/>
          </a:xfrm>
          <a:prstGeom prst="rect">
            <a:avLst/>
          </a:prstGeom>
        </p:spPr>
      </p:pic>
    </p:spTree>
    <p:extLst>
      <p:ext uri="{BB962C8B-B14F-4D97-AF65-F5344CB8AC3E}">
        <p14:creationId xmlns:p14="http://schemas.microsoft.com/office/powerpoint/2010/main" val="11485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6C4C67-83F9-455B-8F8F-214403B46140}"/>
              </a:ext>
            </a:extLst>
          </p:cNvPr>
          <p:cNvSpPr>
            <a:spLocks noGrp="1"/>
          </p:cNvSpPr>
          <p:nvPr>
            <p:ph type="title"/>
          </p:nvPr>
        </p:nvSpPr>
        <p:spPr/>
        <p:txBody>
          <a:bodyPr/>
          <a:lstStyle/>
          <a:p>
            <a:r>
              <a:rPr lang="zh-TW" altLang="en-US" dirty="0"/>
              <a:t>實作</a:t>
            </a:r>
            <a:r>
              <a:rPr lang="en-US" altLang="zh-TW" dirty="0"/>
              <a:t>1</a:t>
            </a:r>
            <a:endParaRPr lang="zh-TW" altLang="en-US" dirty="0"/>
          </a:p>
        </p:txBody>
      </p:sp>
      <p:sp>
        <p:nvSpPr>
          <p:cNvPr id="3" name="內容版面配置區 2">
            <a:extLst>
              <a:ext uri="{FF2B5EF4-FFF2-40B4-BE49-F238E27FC236}">
                <a16:creationId xmlns:a16="http://schemas.microsoft.com/office/drawing/2014/main" id="{58BD4666-D0D8-43D7-9408-3F136E407140}"/>
              </a:ext>
            </a:extLst>
          </p:cNvPr>
          <p:cNvSpPr>
            <a:spLocks noGrp="1"/>
          </p:cNvSpPr>
          <p:nvPr>
            <p:ph sz="quarter" idx="1"/>
          </p:nvPr>
        </p:nvSpPr>
        <p:spPr>
          <a:xfrm>
            <a:off x="584049" y="980728"/>
            <a:ext cx="7715200" cy="5328592"/>
          </a:xfrm>
        </p:spPr>
        <p:txBody>
          <a:bodyPr>
            <a:noAutofit/>
          </a:bodyPr>
          <a:lstStyle/>
          <a:p>
            <a:pPr marL="0" indent="0">
              <a:buNone/>
            </a:pPr>
            <a:r>
              <a:rPr lang="en-US" altLang="zh-TW" sz="1300" dirty="0">
                <a:solidFill>
                  <a:srgbClr val="0000FF"/>
                </a:solidFill>
              </a:rPr>
              <a:t>from </a:t>
            </a:r>
            <a:r>
              <a:rPr lang="en-US" altLang="zh-TW" sz="1300" dirty="0" err="1">
                <a:solidFill>
                  <a:srgbClr val="0000FF"/>
                </a:solidFill>
              </a:rPr>
              <a:t>sklearn</a:t>
            </a:r>
            <a:r>
              <a:rPr lang="en-US" altLang="zh-TW" sz="1300" dirty="0">
                <a:solidFill>
                  <a:srgbClr val="0000FF"/>
                </a:solidFill>
              </a:rPr>
              <a:t> import neighbors, datasets</a:t>
            </a:r>
          </a:p>
          <a:p>
            <a:pPr marL="0" indent="0">
              <a:buNone/>
            </a:pPr>
            <a:r>
              <a:rPr lang="en-US" altLang="zh-TW" sz="1300" dirty="0">
                <a:solidFill>
                  <a:srgbClr val="0000FF"/>
                </a:solidFill>
              </a:rPr>
              <a:t>from </a:t>
            </a:r>
            <a:r>
              <a:rPr lang="en-US" altLang="zh-TW" sz="1300" dirty="0" err="1">
                <a:solidFill>
                  <a:srgbClr val="0000FF"/>
                </a:solidFill>
              </a:rPr>
              <a:t>sklearn.model_selection</a:t>
            </a:r>
            <a:r>
              <a:rPr lang="en-US" altLang="zh-TW" sz="1300" dirty="0">
                <a:solidFill>
                  <a:srgbClr val="0000FF"/>
                </a:solidFill>
              </a:rPr>
              <a:t> import </a:t>
            </a:r>
            <a:r>
              <a:rPr lang="en-US" altLang="zh-TW" sz="1300" dirty="0" err="1">
                <a:solidFill>
                  <a:srgbClr val="0000FF"/>
                </a:solidFill>
              </a:rPr>
              <a:t>train_test_split</a:t>
            </a:r>
            <a:endParaRPr lang="en-US" altLang="zh-TW" sz="1300" dirty="0">
              <a:solidFill>
                <a:srgbClr val="0000FF"/>
              </a:solidFill>
            </a:endParaRPr>
          </a:p>
          <a:p>
            <a:pPr marL="0" indent="0">
              <a:buNone/>
            </a:pPr>
            <a:r>
              <a:rPr lang="en-US" altLang="zh-TW" sz="1300" dirty="0">
                <a:solidFill>
                  <a:srgbClr val="0000FF"/>
                </a:solidFill>
              </a:rPr>
              <a:t>from </a:t>
            </a:r>
            <a:r>
              <a:rPr lang="en-US" altLang="zh-TW" sz="1300" dirty="0" err="1">
                <a:solidFill>
                  <a:srgbClr val="0000FF"/>
                </a:solidFill>
              </a:rPr>
              <a:t>sklearn.metrics</a:t>
            </a:r>
            <a:r>
              <a:rPr lang="en-US" altLang="zh-TW" sz="1300" dirty="0">
                <a:solidFill>
                  <a:srgbClr val="0000FF"/>
                </a:solidFill>
              </a:rPr>
              <a:t> import </a:t>
            </a:r>
            <a:r>
              <a:rPr lang="en-US" altLang="zh-TW" sz="1300" dirty="0" err="1">
                <a:solidFill>
                  <a:srgbClr val="0000FF"/>
                </a:solidFill>
              </a:rPr>
              <a:t>accuracy_score</a:t>
            </a:r>
            <a:endParaRPr lang="en-US" altLang="zh-TW" sz="1300" dirty="0">
              <a:solidFill>
                <a:srgbClr val="0000FF"/>
              </a:solidFill>
            </a:endParaRPr>
          </a:p>
          <a:p>
            <a:pPr marL="0" indent="0">
              <a:buNone/>
            </a:pPr>
            <a:endParaRPr lang="en-US" altLang="zh-TW" sz="1300" dirty="0">
              <a:solidFill>
                <a:srgbClr val="0000FF"/>
              </a:solidFill>
            </a:endParaRPr>
          </a:p>
          <a:p>
            <a:pPr marL="0" indent="0">
              <a:buNone/>
            </a:pPr>
            <a:r>
              <a:rPr lang="en-US" altLang="zh-TW" sz="1300" dirty="0">
                <a:solidFill>
                  <a:srgbClr val="0000FF"/>
                </a:solidFill>
              </a:rPr>
              <a:t>iris = </a:t>
            </a:r>
            <a:r>
              <a:rPr lang="en-US" altLang="zh-TW" sz="1300" dirty="0" err="1">
                <a:solidFill>
                  <a:srgbClr val="0000FF"/>
                </a:solidFill>
              </a:rPr>
              <a:t>datasets.load_iris</a:t>
            </a:r>
            <a:r>
              <a:rPr lang="en-US" altLang="zh-TW" sz="1300" dirty="0">
                <a:solidFill>
                  <a:srgbClr val="0000FF"/>
                </a:solidFill>
              </a:rPr>
              <a:t>()</a:t>
            </a:r>
          </a:p>
          <a:p>
            <a:pPr marL="0" indent="0">
              <a:buNone/>
            </a:pPr>
            <a:r>
              <a:rPr lang="en-US" altLang="zh-TW" sz="1400" dirty="0">
                <a:solidFill>
                  <a:srgbClr val="0000FF"/>
                </a:solidFill>
              </a:rPr>
              <a:t>print(iris['DESCR'])</a:t>
            </a:r>
            <a:endParaRPr lang="en-US" altLang="zh-TW" sz="1300" dirty="0">
              <a:solidFill>
                <a:srgbClr val="0000FF"/>
              </a:solidFill>
            </a:endParaRPr>
          </a:p>
          <a:p>
            <a:pPr marL="0" indent="0">
              <a:buNone/>
            </a:pPr>
            <a:r>
              <a:rPr lang="en-US" altLang="zh-TW" sz="1300" dirty="0">
                <a:solidFill>
                  <a:srgbClr val="0000FF"/>
                </a:solidFill>
              </a:rPr>
              <a:t>X, y = </a:t>
            </a:r>
            <a:r>
              <a:rPr lang="en-US" altLang="zh-TW" sz="1300" dirty="0" err="1">
                <a:solidFill>
                  <a:srgbClr val="0000FF"/>
                </a:solidFill>
              </a:rPr>
              <a:t>iris.data</a:t>
            </a:r>
            <a:r>
              <a:rPr lang="en-US" altLang="zh-TW" sz="1300" dirty="0">
                <a:solidFill>
                  <a:srgbClr val="0000FF"/>
                </a:solidFill>
              </a:rPr>
              <a:t>, </a:t>
            </a:r>
            <a:r>
              <a:rPr lang="en-US" altLang="zh-TW" sz="1300" dirty="0" err="1">
                <a:solidFill>
                  <a:srgbClr val="0000FF"/>
                </a:solidFill>
              </a:rPr>
              <a:t>iris.target</a:t>
            </a:r>
            <a:endParaRPr lang="en-US" altLang="zh-TW" sz="1300" dirty="0">
              <a:solidFill>
                <a:srgbClr val="0000FF"/>
              </a:solidFill>
            </a:endParaRPr>
          </a:p>
          <a:p>
            <a:pPr marL="0" indent="0">
              <a:buNone/>
            </a:pPr>
            <a:r>
              <a:rPr lang="en-US" altLang="zh-TW" sz="1300" dirty="0" err="1">
                <a:solidFill>
                  <a:srgbClr val="0000FF"/>
                </a:solidFill>
              </a:rPr>
              <a:t>X_train</a:t>
            </a:r>
            <a:r>
              <a:rPr lang="en-US" altLang="zh-TW" sz="1300" dirty="0">
                <a:solidFill>
                  <a:srgbClr val="0000FF"/>
                </a:solidFill>
              </a:rPr>
              <a:t>, </a:t>
            </a:r>
            <a:r>
              <a:rPr lang="en-US" altLang="zh-TW" sz="1300" dirty="0" err="1">
                <a:solidFill>
                  <a:srgbClr val="0000FF"/>
                </a:solidFill>
              </a:rPr>
              <a:t>X_test</a:t>
            </a:r>
            <a:r>
              <a:rPr lang="en-US" altLang="zh-TW" sz="1300" dirty="0">
                <a:solidFill>
                  <a:srgbClr val="0000FF"/>
                </a:solidFill>
              </a:rPr>
              <a:t>, </a:t>
            </a:r>
            <a:r>
              <a:rPr lang="en-US" altLang="zh-TW" sz="1300" dirty="0" err="1">
                <a:solidFill>
                  <a:srgbClr val="0000FF"/>
                </a:solidFill>
              </a:rPr>
              <a:t>y_train</a:t>
            </a:r>
            <a:r>
              <a:rPr lang="en-US" altLang="zh-TW" sz="1300" dirty="0">
                <a:solidFill>
                  <a:srgbClr val="0000FF"/>
                </a:solidFill>
              </a:rPr>
              <a:t>, </a:t>
            </a:r>
            <a:r>
              <a:rPr lang="en-US" altLang="zh-TW" sz="1300" dirty="0" err="1">
                <a:solidFill>
                  <a:srgbClr val="0000FF"/>
                </a:solidFill>
              </a:rPr>
              <a:t>y_test</a:t>
            </a:r>
            <a:r>
              <a:rPr lang="en-US" altLang="zh-TW" sz="1300" dirty="0">
                <a:solidFill>
                  <a:srgbClr val="0000FF"/>
                </a:solidFill>
              </a:rPr>
              <a:t> = </a:t>
            </a:r>
            <a:r>
              <a:rPr lang="en-US" altLang="zh-TW" sz="1300" dirty="0" err="1">
                <a:solidFill>
                  <a:srgbClr val="0000FF"/>
                </a:solidFill>
              </a:rPr>
              <a:t>train_test_split</a:t>
            </a:r>
            <a:r>
              <a:rPr lang="en-US" altLang="zh-TW" sz="1300" dirty="0">
                <a:solidFill>
                  <a:srgbClr val="0000FF"/>
                </a:solidFill>
              </a:rPr>
              <a:t>(X, y, stratify=y,</a:t>
            </a:r>
            <a:r>
              <a:rPr lang="zh-TW" altLang="en-US" sz="1300" dirty="0">
                <a:solidFill>
                  <a:srgbClr val="0000FF"/>
                </a:solidFill>
              </a:rPr>
              <a:t> </a:t>
            </a:r>
            <a:r>
              <a:rPr lang="en-US" altLang="zh-TW" sz="1300" dirty="0" err="1">
                <a:solidFill>
                  <a:srgbClr val="0000FF"/>
                </a:solidFill>
              </a:rPr>
              <a:t>random_state</a:t>
            </a:r>
            <a:r>
              <a:rPr lang="en-US" altLang="zh-TW" sz="1300" dirty="0">
                <a:solidFill>
                  <a:srgbClr val="0000FF"/>
                </a:solidFill>
              </a:rPr>
              <a:t>=42)</a:t>
            </a:r>
          </a:p>
          <a:p>
            <a:pPr marL="0" indent="0">
              <a:buNone/>
            </a:pPr>
            <a:r>
              <a:rPr lang="en-US" altLang="zh-TW" sz="1300" dirty="0" err="1">
                <a:solidFill>
                  <a:srgbClr val="0000FF"/>
                </a:solidFill>
              </a:rPr>
              <a:t>knn</a:t>
            </a:r>
            <a:r>
              <a:rPr lang="en-US" altLang="zh-TW" sz="1300" dirty="0">
                <a:solidFill>
                  <a:srgbClr val="0000FF"/>
                </a:solidFill>
              </a:rPr>
              <a:t> = </a:t>
            </a:r>
            <a:r>
              <a:rPr lang="en-US" altLang="zh-TW" sz="1300" dirty="0" err="1">
                <a:solidFill>
                  <a:srgbClr val="0000FF"/>
                </a:solidFill>
              </a:rPr>
              <a:t>neighbors.KNeighborsClassifier</a:t>
            </a:r>
            <a:r>
              <a:rPr lang="en-US" altLang="zh-TW" sz="1300" dirty="0">
                <a:solidFill>
                  <a:srgbClr val="0000FF"/>
                </a:solidFill>
              </a:rPr>
              <a:t>(</a:t>
            </a:r>
            <a:r>
              <a:rPr lang="en-US" altLang="zh-TW" sz="1300" dirty="0" err="1">
                <a:solidFill>
                  <a:srgbClr val="0000FF"/>
                </a:solidFill>
              </a:rPr>
              <a:t>n_neighbors</a:t>
            </a:r>
            <a:r>
              <a:rPr lang="en-US" altLang="zh-TW" sz="1300" dirty="0">
                <a:solidFill>
                  <a:srgbClr val="0000FF"/>
                </a:solidFill>
              </a:rPr>
              <a:t>=5,weights='uniform', metric='</a:t>
            </a:r>
            <a:r>
              <a:rPr lang="en-US" altLang="zh-TW" sz="1300" dirty="0" err="1">
                <a:solidFill>
                  <a:srgbClr val="0000FF"/>
                </a:solidFill>
              </a:rPr>
              <a:t>minkowski</a:t>
            </a:r>
            <a:r>
              <a:rPr lang="en-US" altLang="zh-TW" sz="1300" dirty="0">
                <a:solidFill>
                  <a:srgbClr val="0000FF"/>
                </a:solidFill>
              </a:rPr>
              <a:t>')</a:t>
            </a:r>
          </a:p>
          <a:p>
            <a:pPr marL="0" indent="0">
              <a:buNone/>
            </a:pPr>
            <a:r>
              <a:rPr lang="en-US" altLang="zh-TW" sz="1300" dirty="0" err="1">
                <a:solidFill>
                  <a:srgbClr val="0000FF"/>
                </a:solidFill>
              </a:rPr>
              <a:t>knn.fit</a:t>
            </a:r>
            <a:r>
              <a:rPr lang="en-US" altLang="zh-TW" sz="1300" dirty="0">
                <a:solidFill>
                  <a:srgbClr val="0000FF"/>
                </a:solidFill>
              </a:rPr>
              <a:t>(X, y)</a:t>
            </a:r>
          </a:p>
          <a:p>
            <a:pPr marL="0" indent="0">
              <a:buNone/>
            </a:pPr>
            <a:r>
              <a:rPr lang="en-US" altLang="zh-TW" sz="1300" dirty="0" err="1">
                <a:solidFill>
                  <a:srgbClr val="0000FF"/>
                </a:solidFill>
              </a:rPr>
              <a:t>y_pred</a:t>
            </a:r>
            <a:r>
              <a:rPr lang="en-US" altLang="zh-TW" sz="1300" dirty="0">
                <a:solidFill>
                  <a:srgbClr val="0000FF"/>
                </a:solidFill>
              </a:rPr>
              <a:t> = </a:t>
            </a:r>
            <a:r>
              <a:rPr lang="en-US" altLang="zh-TW" sz="1300" dirty="0" err="1">
                <a:solidFill>
                  <a:srgbClr val="0000FF"/>
                </a:solidFill>
              </a:rPr>
              <a:t>knn.predict</a:t>
            </a:r>
            <a:r>
              <a:rPr lang="en-US" altLang="zh-TW" sz="1300" dirty="0">
                <a:solidFill>
                  <a:srgbClr val="0000FF"/>
                </a:solidFill>
              </a:rPr>
              <a:t>(</a:t>
            </a:r>
            <a:r>
              <a:rPr lang="en-US" altLang="zh-TW" sz="1300" dirty="0" err="1">
                <a:solidFill>
                  <a:srgbClr val="0000FF"/>
                </a:solidFill>
              </a:rPr>
              <a:t>X_test</a:t>
            </a:r>
            <a:r>
              <a:rPr lang="en-US" altLang="zh-TW" sz="1300" dirty="0">
                <a:solidFill>
                  <a:srgbClr val="0000FF"/>
                </a:solidFill>
              </a:rPr>
              <a:t>)</a:t>
            </a:r>
          </a:p>
          <a:p>
            <a:pPr marL="0" indent="0">
              <a:buNone/>
            </a:pPr>
            <a:r>
              <a:rPr lang="en-US" altLang="zh-TW" sz="1300" dirty="0">
                <a:solidFill>
                  <a:srgbClr val="0000FF"/>
                </a:solidFill>
              </a:rPr>
              <a:t>#</a:t>
            </a:r>
            <a:r>
              <a:rPr lang="zh-TW" altLang="en-US" sz="1300" dirty="0">
                <a:solidFill>
                  <a:srgbClr val="0000FF"/>
                </a:solidFill>
              </a:rPr>
              <a:t>查看各项得分</a:t>
            </a:r>
          </a:p>
          <a:p>
            <a:pPr marL="0" indent="0">
              <a:buNone/>
            </a:pPr>
            <a:r>
              <a:rPr lang="en-US" altLang="zh-TW" sz="1300" dirty="0">
                <a:solidFill>
                  <a:srgbClr val="0000FF"/>
                </a:solidFill>
              </a:rPr>
              <a:t>print("y_pred",</a:t>
            </a:r>
            <a:r>
              <a:rPr lang="en-US" altLang="zh-TW" sz="1300" dirty="0" err="1">
                <a:solidFill>
                  <a:srgbClr val="0000FF"/>
                </a:solidFill>
              </a:rPr>
              <a:t>y_pred</a:t>
            </a:r>
            <a:r>
              <a:rPr lang="en-US" altLang="zh-TW" sz="1300" dirty="0">
                <a:solidFill>
                  <a:srgbClr val="0000FF"/>
                </a:solidFill>
              </a:rPr>
              <a:t>)</a:t>
            </a:r>
          </a:p>
          <a:p>
            <a:pPr marL="0" indent="0">
              <a:buNone/>
            </a:pPr>
            <a:r>
              <a:rPr lang="en-US" altLang="zh-TW" sz="1300" dirty="0">
                <a:solidFill>
                  <a:srgbClr val="0000FF"/>
                </a:solidFill>
              </a:rPr>
              <a:t>print("y_test",</a:t>
            </a:r>
            <a:r>
              <a:rPr lang="en-US" altLang="zh-TW" sz="1300" dirty="0" err="1">
                <a:solidFill>
                  <a:srgbClr val="0000FF"/>
                </a:solidFill>
              </a:rPr>
              <a:t>y_test</a:t>
            </a:r>
            <a:r>
              <a:rPr lang="en-US" altLang="zh-TW" sz="1300" dirty="0">
                <a:solidFill>
                  <a:srgbClr val="0000FF"/>
                </a:solidFill>
              </a:rPr>
              <a:t>)</a:t>
            </a:r>
          </a:p>
          <a:p>
            <a:pPr marL="0" indent="0">
              <a:buNone/>
            </a:pPr>
            <a:r>
              <a:rPr lang="en-US" altLang="zh-TW" sz="1300" dirty="0">
                <a:solidFill>
                  <a:srgbClr val="0000FF"/>
                </a:solidFill>
              </a:rPr>
              <a:t>print("score:", </a:t>
            </a:r>
            <a:r>
              <a:rPr lang="en-US" altLang="zh-TW" sz="1300" dirty="0" err="1">
                <a:solidFill>
                  <a:srgbClr val="0000FF"/>
                </a:solidFill>
              </a:rPr>
              <a:t>knn.score</a:t>
            </a:r>
            <a:r>
              <a:rPr lang="en-US" altLang="zh-TW" sz="1300" dirty="0">
                <a:solidFill>
                  <a:srgbClr val="0000FF"/>
                </a:solidFill>
              </a:rPr>
              <a:t>(</a:t>
            </a:r>
            <a:r>
              <a:rPr lang="en-US" altLang="zh-TW" sz="1300" dirty="0" err="1">
                <a:solidFill>
                  <a:srgbClr val="0000FF"/>
                </a:solidFill>
              </a:rPr>
              <a:t>X_test</a:t>
            </a:r>
            <a:r>
              <a:rPr lang="en-US" altLang="zh-TW" sz="1300" dirty="0">
                <a:solidFill>
                  <a:srgbClr val="0000FF"/>
                </a:solidFill>
              </a:rPr>
              <a:t>, </a:t>
            </a:r>
            <a:r>
              <a:rPr lang="en-US" altLang="zh-TW" sz="1300" dirty="0" err="1">
                <a:solidFill>
                  <a:srgbClr val="0000FF"/>
                </a:solidFill>
              </a:rPr>
              <a:t>y_test</a:t>
            </a:r>
            <a:r>
              <a:rPr lang="en-US" altLang="zh-TW" sz="1300" dirty="0">
                <a:solidFill>
                  <a:srgbClr val="0000FF"/>
                </a:solidFill>
              </a:rPr>
              <a:t>))</a:t>
            </a:r>
          </a:p>
          <a:p>
            <a:pPr marL="0" indent="0">
              <a:buNone/>
            </a:pPr>
            <a:r>
              <a:rPr lang="en-US" altLang="zh-TW" sz="1300" dirty="0">
                <a:solidFill>
                  <a:srgbClr val="0000FF"/>
                </a:solidFill>
              </a:rPr>
              <a:t>print("accuracy score:", </a:t>
            </a:r>
            <a:r>
              <a:rPr lang="en-US" altLang="zh-TW" sz="1300" dirty="0" err="1">
                <a:solidFill>
                  <a:srgbClr val="0000FF"/>
                </a:solidFill>
              </a:rPr>
              <a:t>accuracy_score</a:t>
            </a:r>
            <a:r>
              <a:rPr lang="en-US" altLang="zh-TW" sz="1300" dirty="0">
                <a:solidFill>
                  <a:srgbClr val="0000FF"/>
                </a:solidFill>
              </a:rPr>
              <a:t>(</a:t>
            </a:r>
            <a:r>
              <a:rPr lang="en-US" altLang="zh-TW" sz="1300" dirty="0" err="1">
                <a:solidFill>
                  <a:srgbClr val="0000FF"/>
                </a:solidFill>
              </a:rPr>
              <a:t>y_test</a:t>
            </a:r>
            <a:r>
              <a:rPr lang="en-US" altLang="zh-TW" sz="1300" dirty="0">
                <a:solidFill>
                  <a:srgbClr val="0000FF"/>
                </a:solidFill>
              </a:rPr>
              <a:t>, </a:t>
            </a:r>
            <a:r>
              <a:rPr lang="en-US" altLang="zh-TW" sz="1300" dirty="0" err="1">
                <a:solidFill>
                  <a:srgbClr val="0000FF"/>
                </a:solidFill>
              </a:rPr>
              <a:t>y_pred</a:t>
            </a:r>
            <a:r>
              <a:rPr lang="en-US" altLang="zh-TW" sz="1300" dirty="0">
                <a:solidFill>
                  <a:srgbClr val="0000FF"/>
                </a:solidFill>
              </a:rPr>
              <a:t>))</a:t>
            </a:r>
          </a:p>
          <a:p>
            <a:pPr marL="0" indent="0">
              <a:buNone/>
            </a:pPr>
            <a:r>
              <a:rPr lang="en-US" altLang="zh-TW" sz="1300" dirty="0" err="1">
                <a:solidFill>
                  <a:srgbClr val="0000FF"/>
                </a:solidFill>
              </a:rPr>
              <a:t>X_new</a:t>
            </a:r>
            <a:r>
              <a:rPr lang="en-US" altLang="zh-TW" sz="1300" dirty="0">
                <a:solidFill>
                  <a:srgbClr val="0000FF"/>
                </a:solidFill>
              </a:rPr>
              <a:t> = [[3, 5, 4, 2]]</a:t>
            </a:r>
          </a:p>
          <a:p>
            <a:pPr marL="0" indent="0">
              <a:buNone/>
            </a:pPr>
            <a:r>
              <a:rPr lang="en-US" altLang="zh-TW" sz="1300" dirty="0">
                <a:solidFill>
                  <a:srgbClr val="0000FF"/>
                </a:solidFill>
              </a:rPr>
              <a:t>prediction = </a:t>
            </a:r>
            <a:r>
              <a:rPr lang="en-US" altLang="zh-TW" sz="1300" dirty="0" err="1">
                <a:solidFill>
                  <a:srgbClr val="0000FF"/>
                </a:solidFill>
              </a:rPr>
              <a:t>knn.predict</a:t>
            </a:r>
            <a:r>
              <a:rPr lang="en-US" altLang="zh-TW" sz="1300" dirty="0">
                <a:solidFill>
                  <a:srgbClr val="0000FF"/>
                </a:solidFill>
              </a:rPr>
              <a:t>(</a:t>
            </a:r>
            <a:r>
              <a:rPr lang="en-US" altLang="zh-TW" sz="1300" dirty="0" err="1">
                <a:solidFill>
                  <a:srgbClr val="0000FF"/>
                </a:solidFill>
              </a:rPr>
              <a:t>X_new</a:t>
            </a:r>
            <a:r>
              <a:rPr lang="en-US" altLang="zh-TW" sz="1300" dirty="0">
                <a:solidFill>
                  <a:srgbClr val="0000FF"/>
                </a:solidFill>
              </a:rPr>
              <a:t>)</a:t>
            </a:r>
          </a:p>
          <a:p>
            <a:pPr marL="0" indent="0">
              <a:buNone/>
            </a:pPr>
            <a:r>
              <a:rPr lang="en-US" altLang="zh-TW" sz="1300" dirty="0">
                <a:solidFill>
                  <a:srgbClr val="0000FF"/>
                </a:solidFill>
              </a:rPr>
              <a:t>print(</a:t>
            </a:r>
            <a:r>
              <a:rPr lang="en-US" altLang="zh-TW" sz="1300" dirty="0" err="1">
                <a:solidFill>
                  <a:srgbClr val="0000FF"/>
                </a:solidFill>
              </a:rPr>
              <a:t>iris.target_names</a:t>
            </a:r>
            <a:r>
              <a:rPr lang="en-US" altLang="zh-TW" sz="1300" dirty="0">
                <a:solidFill>
                  <a:srgbClr val="0000FF"/>
                </a:solidFill>
              </a:rPr>
              <a:t>[prediction])</a:t>
            </a:r>
          </a:p>
        </p:txBody>
      </p:sp>
      <p:sp>
        <p:nvSpPr>
          <p:cNvPr id="4" name="投影片編號版面配置區 3">
            <a:extLst>
              <a:ext uri="{FF2B5EF4-FFF2-40B4-BE49-F238E27FC236}">
                <a16:creationId xmlns:a16="http://schemas.microsoft.com/office/drawing/2014/main" id="{C93ED64C-CF9C-4B1C-B09F-234FAC3D672B}"/>
              </a:ext>
            </a:extLst>
          </p:cNvPr>
          <p:cNvSpPr>
            <a:spLocks noGrp="1"/>
          </p:cNvSpPr>
          <p:nvPr>
            <p:ph type="sldNum" sz="quarter" idx="15"/>
          </p:nvPr>
        </p:nvSpPr>
        <p:spPr/>
        <p:txBody>
          <a:bodyPr/>
          <a:lstStyle/>
          <a:p>
            <a:fld id="{00D287BA-DA8B-4721-A280-7D184DE14026}" type="slidenum">
              <a:rPr lang="zh-TW" altLang="en-US" smtClean="0"/>
              <a:pPr/>
              <a:t>5</a:t>
            </a:fld>
            <a:endParaRPr lang="zh-TW" altLang="en-US" dirty="0"/>
          </a:p>
        </p:txBody>
      </p:sp>
    </p:spTree>
    <p:extLst>
      <p:ext uri="{BB962C8B-B14F-4D97-AF65-F5344CB8AC3E}">
        <p14:creationId xmlns:p14="http://schemas.microsoft.com/office/powerpoint/2010/main" val="89254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58B02B-8529-4BCD-8311-D1B2AD197B91}"/>
              </a:ext>
            </a:extLst>
          </p:cNvPr>
          <p:cNvSpPr>
            <a:spLocks noGrp="1"/>
          </p:cNvSpPr>
          <p:nvPr>
            <p:ph type="title"/>
          </p:nvPr>
        </p:nvSpPr>
        <p:spPr/>
        <p:txBody>
          <a:bodyPr/>
          <a:lstStyle/>
          <a:p>
            <a:r>
              <a:rPr lang="zh-TW" altLang="en-US" dirty="0"/>
              <a:t>討論</a:t>
            </a:r>
          </a:p>
        </p:txBody>
      </p:sp>
      <p:sp>
        <p:nvSpPr>
          <p:cNvPr id="3" name="內容版面配置區 2">
            <a:extLst>
              <a:ext uri="{FF2B5EF4-FFF2-40B4-BE49-F238E27FC236}">
                <a16:creationId xmlns:a16="http://schemas.microsoft.com/office/drawing/2014/main" id="{79DE8118-979E-4FF5-AF81-3FFAB7E31E14}"/>
              </a:ext>
            </a:extLst>
          </p:cNvPr>
          <p:cNvSpPr>
            <a:spLocks noGrp="1"/>
          </p:cNvSpPr>
          <p:nvPr>
            <p:ph sz="quarter" idx="1"/>
          </p:nvPr>
        </p:nvSpPr>
        <p:spPr/>
        <p:txBody>
          <a:bodyPr/>
          <a:lstStyle/>
          <a:p>
            <a:r>
              <a:rPr lang="zh-TW" altLang="en-US" dirty="0"/>
              <a:t>到了這邊，相信可以掌握</a:t>
            </a:r>
            <a:r>
              <a:rPr lang="en-US" altLang="zh-TW" dirty="0"/>
              <a:t>KNN</a:t>
            </a:r>
            <a:r>
              <a:rPr lang="zh-TW" altLang="en-US" dirty="0"/>
              <a:t>的運作模式，更了解到</a:t>
            </a:r>
            <a:r>
              <a:rPr lang="en-US" altLang="zh-TW" dirty="0"/>
              <a:t>K</a:t>
            </a:r>
            <a:r>
              <a:rPr lang="zh-TW" altLang="en-US" dirty="0"/>
              <a:t>值選擇的重要性</a:t>
            </a:r>
            <a:r>
              <a:rPr lang="en-US" altLang="zh-TW" dirty="0"/>
              <a:t>!</a:t>
            </a:r>
          </a:p>
          <a:p>
            <a:r>
              <a:rPr lang="en-US" altLang="zh-TW" dirty="0"/>
              <a:t>K</a:t>
            </a:r>
            <a:r>
              <a:rPr lang="zh-TW" altLang="en-US" dirty="0"/>
              <a:t>值太大，很可能包含了很多非相關的樣本點，而</a:t>
            </a:r>
            <a:r>
              <a:rPr lang="en-US" altLang="zh-TW" dirty="0"/>
              <a:t>K</a:t>
            </a:r>
            <a:r>
              <a:rPr lang="zh-TW" altLang="en-US" dirty="0"/>
              <a:t>值太小，卻又容易受到噪音的影響。</a:t>
            </a:r>
            <a:endParaRPr lang="en-US" altLang="zh-TW" dirty="0"/>
          </a:p>
          <a:p>
            <a:r>
              <a:rPr lang="zh-TW" altLang="en-US" dirty="0"/>
              <a:t>有個經驗法則是，我們會盡量讓</a:t>
            </a:r>
            <a:r>
              <a:rPr lang="en-US" altLang="zh-TW" dirty="0"/>
              <a:t>K</a:t>
            </a:r>
            <a:r>
              <a:rPr lang="zh-TW" altLang="en-US" dirty="0"/>
              <a:t>值低於樣本數的平方根。</a:t>
            </a:r>
            <a:endParaRPr lang="en-US" altLang="zh-TW" dirty="0"/>
          </a:p>
          <a:p>
            <a:r>
              <a:rPr lang="zh-TW" altLang="en-US" dirty="0"/>
              <a:t>實務上，我們也可以透過不斷拆分訓練集與測試集的交叉驗證找到較為穩定的</a:t>
            </a:r>
            <a:r>
              <a:rPr lang="en-US" altLang="zh-TW" dirty="0"/>
              <a:t>K</a:t>
            </a:r>
            <a:r>
              <a:rPr lang="zh-TW" altLang="en-US" dirty="0"/>
              <a:t>值。</a:t>
            </a:r>
          </a:p>
        </p:txBody>
      </p:sp>
      <p:sp>
        <p:nvSpPr>
          <p:cNvPr id="4" name="投影片編號版面配置區 3">
            <a:extLst>
              <a:ext uri="{FF2B5EF4-FFF2-40B4-BE49-F238E27FC236}">
                <a16:creationId xmlns:a16="http://schemas.microsoft.com/office/drawing/2014/main" id="{43127F89-6F3C-4EA2-9D12-09DDF4BBFA75}"/>
              </a:ext>
            </a:extLst>
          </p:cNvPr>
          <p:cNvSpPr>
            <a:spLocks noGrp="1"/>
          </p:cNvSpPr>
          <p:nvPr>
            <p:ph type="sldNum" sz="quarter" idx="15"/>
          </p:nvPr>
        </p:nvSpPr>
        <p:spPr/>
        <p:txBody>
          <a:bodyPr/>
          <a:lstStyle/>
          <a:p>
            <a:fld id="{00D287BA-DA8B-4721-A280-7D184DE14026}" type="slidenum">
              <a:rPr lang="zh-TW" altLang="en-US" smtClean="0"/>
              <a:pPr/>
              <a:t>6</a:t>
            </a:fld>
            <a:endParaRPr lang="zh-TW" altLang="en-US" dirty="0"/>
          </a:p>
        </p:txBody>
      </p:sp>
    </p:spTree>
    <p:extLst>
      <p:ext uri="{BB962C8B-B14F-4D97-AF65-F5344CB8AC3E}">
        <p14:creationId xmlns:p14="http://schemas.microsoft.com/office/powerpoint/2010/main" val="67602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2</a:t>
            </a:r>
            <a:endParaRPr lang="zh-TW" altLang="en-US" dirty="0"/>
          </a:p>
        </p:txBody>
      </p:sp>
      <p:sp>
        <p:nvSpPr>
          <p:cNvPr id="3" name="內容版面配置區 2"/>
          <p:cNvSpPr>
            <a:spLocks noGrp="1"/>
          </p:cNvSpPr>
          <p:nvPr>
            <p:ph sz="quarter" idx="1"/>
          </p:nvPr>
        </p:nvSpPr>
        <p:spPr>
          <a:xfrm>
            <a:off x="467544" y="1268760"/>
            <a:ext cx="7715200" cy="5328592"/>
          </a:xfrm>
        </p:spPr>
        <p:txBody>
          <a:bodyPr/>
          <a:lstStyle/>
          <a:p>
            <a:r>
              <a:rPr lang="zh-TW" altLang="en-US" dirty="0"/>
              <a:t>視覺化繪圖</a:t>
            </a:r>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7</a:t>
            </a:fld>
            <a:endParaRPr lang="zh-TW" altLang="en-US" dirty="0"/>
          </a:p>
        </p:txBody>
      </p:sp>
    </p:spTree>
    <p:extLst>
      <p:ext uri="{BB962C8B-B14F-4D97-AF65-F5344CB8AC3E}">
        <p14:creationId xmlns:p14="http://schemas.microsoft.com/office/powerpoint/2010/main" val="8251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BFC2ED-CBC5-4788-AC65-E9807DF6D0A8}"/>
              </a:ext>
            </a:extLst>
          </p:cNvPr>
          <p:cNvSpPr>
            <a:spLocks noGrp="1"/>
          </p:cNvSpPr>
          <p:nvPr>
            <p:ph type="title"/>
          </p:nvPr>
        </p:nvSpPr>
        <p:spPr/>
        <p:txBody>
          <a:bodyPr>
            <a:normAutofit/>
          </a:bodyPr>
          <a:lstStyle/>
          <a:p>
            <a:r>
              <a:rPr lang="zh-TW" altLang="en-US" dirty="0"/>
              <a:t>實作</a:t>
            </a:r>
            <a:r>
              <a:rPr lang="en-US" altLang="zh-TW" dirty="0"/>
              <a:t>3</a:t>
            </a:r>
            <a:endParaRPr lang="zh-TW" altLang="en-US" dirty="0"/>
          </a:p>
        </p:txBody>
      </p:sp>
      <p:sp>
        <p:nvSpPr>
          <p:cNvPr id="3" name="內容版面配置區 2">
            <a:extLst>
              <a:ext uri="{FF2B5EF4-FFF2-40B4-BE49-F238E27FC236}">
                <a16:creationId xmlns:a16="http://schemas.microsoft.com/office/drawing/2014/main" id="{AD312C8A-51F8-41E6-B633-3906EA688E08}"/>
              </a:ext>
            </a:extLst>
          </p:cNvPr>
          <p:cNvSpPr>
            <a:spLocks noGrp="1"/>
          </p:cNvSpPr>
          <p:nvPr>
            <p:ph sz="quarter" idx="1"/>
          </p:nvPr>
        </p:nvSpPr>
        <p:spPr/>
        <p:txBody>
          <a:bodyPr>
            <a:normAutofit/>
          </a:bodyPr>
          <a:lstStyle/>
          <a:p>
            <a:pPr marL="0" indent="0">
              <a:buNone/>
            </a:pPr>
            <a:r>
              <a:rPr lang="en-US" altLang="zh-TW" sz="2000" dirty="0">
                <a:solidFill>
                  <a:srgbClr val="0000FF"/>
                </a:solidFill>
              </a:rPr>
              <a:t>from </a:t>
            </a:r>
            <a:r>
              <a:rPr lang="en-US" altLang="zh-TW" sz="2000" dirty="0" err="1">
                <a:solidFill>
                  <a:srgbClr val="0000FF"/>
                </a:solidFill>
              </a:rPr>
              <a:t>sklearn.datasets</a:t>
            </a:r>
            <a:r>
              <a:rPr lang="en-US" altLang="zh-TW" sz="2000" dirty="0">
                <a:solidFill>
                  <a:srgbClr val="0000FF"/>
                </a:solidFill>
              </a:rPr>
              <a:t> import </a:t>
            </a:r>
            <a:r>
              <a:rPr lang="en-US" altLang="zh-TW" sz="2000" dirty="0" err="1">
                <a:solidFill>
                  <a:srgbClr val="0000FF"/>
                </a:solidFill>
              </a:rPr>
              <a:t>load_wine</a:t>
            </a:r>
            <a:endParaRPr lang="en-US" altLang="zh-TW" sz="2000" dirty="0">
              <a:solidFill>
                <a:srgbClr val="0000FF"/>
              </a:solidFill>
            </a:endParaRPr>
          </a:p>
          <a:p>
            <a:pPr marL="0" indent="0">
              <a:buNone/>
            </a:pPr>
            <a:r>
              <a:rPr lang="en-US" altLang="zh-TW" sz="2000" dirty="0">
                <a:solidFill>
                  <a:srgbClr val="0000FF"/>
                </a:solidFill>
              </a:rPr>
              <a:t>…………………………………..</a:t>
            </a:r>
          </a:p>
          <a:p>
            <a:pPr marL="0" indent="0">
              <a:buNone/>
            </a:pPr>
            <a:r>
              <a:rPr lang="en-US" altLang="zh-TW" sz="2000" dirty="0" err="1">
                <a:solidFill>
                  <a:srgbClr val="0000FF"/>
                </a:solidFill>
              </a:rPr>
              <a:t>wineData</a:t>
            </a:r>
            <a:r>
              <a:rPr lang="en-US" altLang="zh-TW" sz="2000" dirty="0">
                <a:solidFill>
                  <a:srgbClr val="0000FF"/>
                </a:solidFill>
              </a:rPr>
              <a:t>=</a:t>
            </a:r>
            <a:r>
              <a:rPr lang="en-US" altLang="zh-TW" sz="2000" dirty="0" err="1">
                <a:solidFill>
                  <a:srgbClr val="0000FF"/>
                </a:solidFill>
              </a:rPr>
              <a:t>load_wine</a:t>
            </a:r>
            <a:r>
              <a:rPr lang="en-US" altLang="zh-TW" sz="2000" dirty="0">
                <a:solidFill>
                  <a:srgbClr val="0000FF"/>
                </a:solidFill>
              </a:rPr>
              <a:t>()</a:t>
            </a:r>
          </a:p>
          <a:p>
            <a:pPr marL="0" indent="0">
              <a:buNone/>
            </a:pPr>
            <a:r>
              <a:rPr lang="en-US" altLang="zh-TW" sz="2000" dirty="0">
                <a:solidFill>
                  <a:srgbClr val="0000FF"/>
                </a:solidFill>
              </a:rPr>
              <a:t>print(</a:t>
            </a:r>
            <a:r>
              <a:rPr lang="en-US" altLang="zh-TW" sz="2000" dirty="0" err="1">
                <a:solidFill>
                  <a:srgbClr val="0000FF"/>
                </a:solidFill>
              </a:rPr>
              <a:t>wineData</a:t>
            </a:r>
            <a:r>
              <a:rPr lang="en-US" altLang="zh-TW" sz="2000" dirty="0">
                <a:solidFill>
                  <a:srgbClr val="0000FF"/>
                </a:solidFill>
              </a:rPr>
              <a:t>['DESCR’])</a:t>
            </a:r>
          </a:p>
          <a:p>
            <a:pPr marL="0" indent="0">
              <a:buNone/>
            </a:pPr>
            <a:endParaRPr lang="en-US" altLang="zh-TW" sz="2000" dirty="0">
              <a:solidFill>
                <a:srgbClr val="0000FF"/>
              </a:solidFill>
            </a:endParaRPr>
          </a:p>
          <a:p>
            <a:pPr marL="0" indent="0">
              <a:buNone/>
            </a:pPr>
            <a:r>
              <a:rPr lang="en-US" altLang="zh-TW" sz="2000" dirty="0">
                <a:solidFill>
                  <a:srgbClr val="0000FF"/>
                </a:solidFill>
              </a:rPr>
              <a:t>…………………………………..</a:t>
            </a:r>
          </a:p>
          <a:p>
            <a:pPr marL="0" indent="0">
              <a:buNone/>
            </a:pPr>
            <a:r>
              <a:rPr lang="en-US" altLang="zh-TW" sz="2000" dirty="0">
                <a:solidFill>
                  <a:srgbClr val="0000FF"/>
                </a:solidFill>
              </a:rPr>
              <a:t>…………………………………..</a:t>
            </a:r>
          </a:p>
          <a:p>
            <a:pPr marL="0" indent="0">
              <a:buNone/>
            </a:pPr>
            <a:endParaRPr lang="en-US" altLang="zh-TW" sz="2000" dirty="0">
              <a:solidFill>
                <a:srgbClr val="0000FF"/>
              </a:solidFill>
            </a:endParaRPr>
          </a:p>
          <a:p>
            <a:pPr marL="0" indent="0">
              <a:buNone/>
            </a:pPr>
            <a:r>
              <a:rPr lang="en-US" altLang="zh-TW" sz="2000" dirty="0" err="1">
                <a:solidFill>
                  <a:srgbClr val="0000FF"/>
                </a:solidFill>
              </a:rPr>
              <a:t>X_new</a:t>
            </a:r>
            <a:r>
              <a:rPr lang="en-US" altLang="zh-TW" sz="2000" dirty="0">
                <a:solidFill>
                  <a:srgbClr val="0000FF"/>
                </a:solidFill>
              </a:rPr>
              <a:t> = [[13.2,2.77,2.51,18.5,96.6,1.04,2.55,0.57,1.47,6.2,1.05,3.33,820]]</a:t>
            </a:r>
          </a:p>
          <a:p>
            <a:pPr marL="0" indent="0">
              <a:buNone/>
            </a:pPr>
            <a:r>
              <a:rPr lang="en-US" altLang="zh-TW" sz="2000" dirty="0">
                <a:solidFill>
                  <a:srgbClr val="0000FF"/>
                </a:solidFill>
              </a:rPr>
              <a:t>……………………………………</a:t>
            </a:r>
            <a:endParaRPr lang="zh-TW" altLang="en-US" sz="2000" dirty="0">
              <a:solidFill>
                <a:srgbClr val="0000FF"/>
              </a:solidFill>
            </a:endParaRPr>
          </a:p>
        </p:txBody>
      </p:sp>
      <p:sp>
        <p:nvSpPr>
          <p:cNvPr id="4" name="投影片編號版面配置區 3">
            <a:extLst>
              <a:ext uri="{FF2B5EF4-FFF2-40B4-BE49-F238E27FC236}">
                <a16:creationId xmlns:a16="http://schemas.microsoft.com/office/drawing/2014/main" id="{F03A65A8-A6A8-4186-B964-26B0AE40C019}"/>
              </a:ext>
            </a:extLst>
          </p:cNvPr>
          <p:cNvSpPr>
            <a:spLocks noGrp="1"/>
          </p:cNvSpPr>
          <p:nvPr>
            <p:ph type="sldNum" sz="quarter" idx="15"/>
          </p:nvPr>
        </p:nvSpPr>
        <p:spPr/>
        <p:txBody>
          <a:bodyPr/>
          <a:lstStyle/>
          <a:p>
            <a:fld id="{00D287BA-DA8B-4721-A280-7D184DE14026}" type="slidenum">
              <a:rPr lang="zh-TW" altLang="en-US" smtClean="0"/>
              <a:pPr/>
              <a:t>8</a:t>
            </a:fld>
            <a:endParaRPr lang="zh-TW" altLang="en-US" dirty="0"/>
          </a:p>
        </p:txBody>
      </p:sp>
    </p:spTree>
    <p:extLst>
      <p:ext uri="{BB962C8B-B14F-4D97-AF65-F5344CB8AC3E}">
        <p14:creationId xmlns:p14="http://schemas.microsoft.com/office/powerpoint/2010/main" val="3247843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3238</TotalTime>
  <Words>565</Words>
  <Application>Microsoft Office PowerPoint</Application>
  <PresentationFormat>如螢幕大小 (4:3)</PresentationFormat>
  <Paragraphs>63</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微軟正黑體</vt:lpstr>
      <vt:lpstr>Arial</vt:lpstr>
      <vt:lpstr>Calibri</vt:lpstr>
      <vt:lpstr>Wingdings</vt:lpstr>
      <vt:lpstr>Wingdings 2</vt:lpstr>
      <vt:lpstr>壁窗</vt:lpstr>
      <vt:lpstr> 最近鄰居法分類法</vt:lpstr>
      <vt:lpstr>想法</vt:lpstr>
      <vt:lpstr>KNN的運作模式</vt:lpstr>
      <vt:lpstr>距離計算</vt:lpstr>
      <vt:lpstr>實作1</vt:lpstr>
      <vt:lpstr>討論</vt:lpstr>
      <vt:lpstr>實作2</vt:lpstr>
      <vt:lpstr>實作3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大數據資料採礦</dc:title>
  <dc:creator>lemel</dc:creator>
  <cp:lastModifiedBy>jian-xun chen</cp:lastModifiedBy>
  <cp:revision>160</cp:revision>
  <cp:lastPrinted>2019-12-03T05:34:37Z</cp:lastPrinted>
  <dcterms:created xsi:type="dcterms:W3CDTF">2019-07-20T09:20:51Z</dcterms:created>
  <dcterms:modified xsi:type="dcterms:W3CDTF">2021-07-20T12:51:46Z</dcterms:modified>
</cp:coreProperties>
</file>