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2" r:id="rId3"/>
    <p:sldId id="273" r:id="rId4"/>
    <p:sldId id="503" r:id="rId5"/>
    <p:sldId id="558" r:id="rId6"/>
    <p:sldId id="559" r:id="rId7"/>
    <p:sldId id="560" r:id="rId8"/>
    <p:sldId id="561" r:id="rId9"/>
    <p:sldId id="504" r:id="rId10"/>
    <p:sldId id="505" r:id="rId11"/>
    <p:sldId id="506" r:id="rId12"/>
    <p:sldId id="509" r:id="rId13"/>
    <p:sldId id="510" r:id="rId14"/>
    <p:sldId id="512" r:id="rId15"/>
    <p:sldId id="513" r:id="rId16"/>
    <p:sldId id="514" r:id="rId17"/>
    <p:sldId id="551" r:id="rId18"/>
    <p:sldId id="562" r:id="rId19"/>
    <p:sldId id="553" r:id="rId20"/>
    <p:sldId id="564" r:id="rId21"/>
    <p:sldId id="552" r:id="rId22"/>
    <p:sldId id="554" r:id="rId23"/>
    <p:sldId id="555" r:id="rId24"/>
    <p:sldId id="563" r:id="rId25"/>
    <p:sldId id="528" r:id="rId26"/>
    <p:sldId id="543" r:id="rId27"/>
    <p:sldId id="557" r:id="rId28"/>
    <p:sldId id="537"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46AB4024-707E-4A7E-B158-731D0F0265CB}">
          <p14:sldIdLst>
            <p14:sldId id="256"/>
            <p14:sldId id="272"/>
            <p14:sldId id="273"/>
            <p14:sldId id="503"/>
            <p14:sldId id="558"/>
            <p14:sldId id="559"/>
            <p14:sldId id="560"/>
            <p14:sldId id="561"/>
            <p14:sldId id="504"/>
            <p14:sldId id="505"/>
            <p14:sldId id="506"/>
            <p14:sldId id="509"/>
            <p14:sldId id="510"/>
            <p14:sldId id="512"/>
            <p14:sldId id="513"/>
            <p14:sldId id="514"/>
            <p14:sldId id="551"/>
            <p14:sldId id="562"/>
            <p14:sldId id="553"/>
            <p14:sldId id="564"/>
            <p14:sldId id="552"/>
            <p14:sldId id="554"/>
            <p14:sldId id="555"/>
            <p14:sldId id="563"/>
            <p14:sldId id="528"/>
            <p14:sldId id="543"/>
            <p14:sldId id="557"/>
            <p14:sldId id="5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3" autoAdjust="0"/>
    <p:restoredTop sz="94660"/>
  </p:normalViewPr>
  <p:slideViewPr>
    <p:cSldViewPr>
      <p:cViewPr>
        <p:scale>
          <a:sx n="100" d="100"/>
          <a:sy n="100" d="100"/>
        </p:scale>
        <p:origin x="58"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75277-BE82-4F20-ACB3-B36F00864A34}" type="datetimeFigureOut">
              <a:rPr lang="zh-TW" altLang="en-US" smtClean="0"/>
              <a:t>2021/7/22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CAECB9-AC6A-4AE1-A1EA-262C0551297D}" type="slidenum">
              <a:rPr lang="zh-TW" altLang="en-US" smtClean="0"/>
              <a:t>‹#›</a:t>
            </a:fld>
            <a:endParaRPr lang="zh-TW" altLang="en-US"/>
          </a:p>
        </p:txBody>
      </p:sp>
    </p:spTree>
    <p:extLst>
      <p:ext uri="{BB962C8B-B14F-4D97-AF65-F5344CB8AC3E}">
        <p14:creationId xmlns:p14="http://schemas.microsoft.com/office/powerpoint/2010/main" val="2576167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p:spPr>
        <p:txBody>
          <a:bodyPr/>
          <a:lstStyle/>
          <a:p>
            <a:fld id="{B6C82DF1-6996-4836-9875-66E90A7BE28A}" type="datetime1">
              <a:rPr lang="zh-TW" altLang="en-US" smtClean="0"/>
              <a:t>2021/7/22</a:t>
            </a:fld>
            <a:endParaRPr lang="zh-TW" altLang="en-US"/>
          </a:p>
        </p:txBody>
      </p:sp>
      <p:sp>
        <p:nvSpPr>
          <p:cNvPr id="17" name="頁尾版面配置區 16"/>
          <p:cNvSpPr>
            <a:spLocks noGrp="1"/>
          </p:cNvSpPr>
          <p:nvPr>
            <p:ph type="ftr" sz="quarter" idx="11"/>
          </p:nvPr>
        </p:nvSpPr>
        <p:spPr bwMode="auto">
          <a:xfrm rot="5400000">
            <a:off x="7077269" y="4181669"/>
            <a:ext cx="3657600" cy="384048"/>
          </a:xfrm>
        </p:spPr>
        <p:txBody>
          <a:bodyPr/>
          <a:lstStyle/>
          <a:p>
            <a:endParaRPr lang="zh-TW"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E64B6CD2-6B11-4530-A9B6-435EDD9A2323}"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69B278CF-2914-46C0-BC99-7193F3C34A65}" type="datetime1">
              <a:rPr lang="zh-TW" altLang="en-US" smtClean="0"/>
              <a:t>2021/7/22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64B6CD2-6B11-4530-A9B6-435EDD9A2323}"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E7D1BB6C-0274-46FA-9B19-8BC06F354428}" type="datetime1">
              <a:rPr lang="zh-TW" altLang="en-US" smtClean="0"/>
              <a:t>2021/7/22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64B6CD2-6B11-4530-A9B6-435EDD9A2323}"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a:t>按一下以編輯母片標題樣式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a:prstGeom prst="rect">
            <a:avLst/>
          </a:prstGeom>
        </p:spPr>
        <p:txBody>
          <a:bodyPr/>
          <a:lstStyle/>
          <a:p>
            <a:fld id="{954E001E-732E-409D-8FCF-C0F631E41A98}" type="datetime1">
              <a:rPr lang="zh-TW" altLang="en-US" smtClean="0"/>
              <a:t>2021/7/22</a:t>
            </a:fld>
            <a:endParaRPr lang="zh-TW" altLang="en-US"/>
          </a:p>
        </p:txBody>
      </p:sp>
      <p:sp>
        <p:nvSpPr>
          <p:cNvPr id="17" name="頁尾版面配置區 16"/>
          <p:cNvSpPr>
            <a:spLocks noGrp="1"/>
          </p:cNvSpPr>
          <p:nvPr>
            <p:ph type="ftr" sz="quarter" idx="11"/>
          </p:nvPr>
        </p:nvSpPr>
        <p:spPr bwMode="auto">
          <a:xfrm rot="5400000">
            <a:off x="7077269" y="4181669"/>
            <a:ext cx="3657600" cy="384048"/>
          </a:xfrm>
          <a:prstGeom prst="rect">
            <a:avLst/>
          </a:prstGeom>
        </p:spPr>
        <p:txBody>
          <a:bodyPr/>
          <a:lstStyle/>
          <a:p>
            <a:endParaRPr lang="zh-TW"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00D287BA-DA8B-4721-A280-7D184DE14026}" type="slidenum">
              <a:rPr lang="zh-TW" altLang="en-US" smtClean="0"/>
              <a:pPr/>
              <a:t>‹#›</a:t>
            </a:fld>
            <a:endParaRPr lang="zh-TW" altLang="en-US"/>
          </a:p>
        </p:txBody>
      </p:sp>
    </p:spTree>
    <p:extLst>
      <p:ext uri="{BB962C8B-B14F-4D97-AF65-F5344CB8AC3E}">
        <p14:creationId xmlns:p14="http://schemas.microsoft.com/office/powerpoint/2010/main" val="259577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7931224" cy="850106"/>
          </a:xfrm>
        </p:spPr>
        <p:txBody>
          <a:bodyPr/>
          <a:lstStyle>
            <a:lvl1pPr algn="ctr">
              <a:defRPr sz="3200">
                <a:latin typeface="微軟正黑體" pitchFamily="34" charset="-120"/>
                <a:ea typeface="微軟正黑體" pitchFamily="34" charset="-120"/>
              </a:defRPr>
            </a:lvl1pPr>
          </a:lstStyle>
          <a:p>
            <a:r>
              <a:rPr kumimoji="0" lang="zh-TW" altLang="en-US" dirty="0"/>
              <a:t>按一下以編輯母片標題樣式</a:t>
            </a:r>
            <a:endParaRPr kumimoji="0" lang="en-US" dirty="0"/>
          </a:p>
        </p:txBody>
      </p:sp>
      <p:sp>
        <p:nvSpPr>
          <p:cNvPr id="8" name="內容版面配置區 7"/>
          <p:cNvSpPr>
            <a:spLocks noGrp="1"/>
          </p:cNvSpPr>
          <p:nvPr>
            <p:ph sz="quarter" idx="1"/>
          </p:nvPr>
        </p:nvSpPr>
        <p:spPr>
          <a:xfrm>
            <a:off x="467544" y="1268760"/>
            <a:ext cx="7920880" cy="5184576"/>
          </a:xfrm>
        </p:spPr>
        <p:txBody>
          <a:bodyPr/>
          <a:lstStyle>
            <a:lvl1pPr>
              <a:defRPr>
                <a:latin typeface="微軟正黑體" pitchFamily="34" charset="-120"/>
                <a:ea typeface="微軟正黑體" pitchFamily="34" charset="-120"/>
              </a:defRPr>
            </a:lvl1pPr>
            <a:lvl2pPr>
              <a:defRPr>
                <a:latin typeface="微軟正黑體" pitchFamily="34" charset="-120"/>
                <a:ea typeface="微軟正黑體" pitchFamily="34" charset="-120"/>
              </a:defRPr>
            </a:lvl2pPr>
            <a:lvl3pPr>
              <a:defRPr>
                <a:latin typeface="微軟正黑體" pitchFamily="34" charset="-120"/>
                <a:ea typeface="微軟正黑體" pitchFamily="34" charset="-120"/>
              </a:defRPr>
            </a:lvl3pPr>
            <a:lvl4pPr>
              <a:defRPr>
                <a:latin typeface="微軟正黑體" pitchFamily="34" charset="-120"/>
                <a:ea typeface="微軟正黑體" pitchFamily="34" charset="-120"/>
              </a:defRPr>
            </a:lvl4pPr>
            <a:lvl5pPr>
              <a:defRPr>
                <a:latin typeface="微軟正黑體" pitchFamily="34" charset="-120"/>
                <a:ea typeface="微軟正黑體" pitchFamily="34" charset="-120"/>
              </a:defRPr>
            </a:lvl5p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
        <p:nvSpPr>
          <p:cNvPr id="9" name="投影片編號版面配置區 8"/>
          <p:cNvSpPr>
            <a:spLocks noGrp="1"/>
          </p:cNvSpPr>
          <p:nvPr>
            <p:ph type="sldNum" sz="quarter" idx="15"/>
          </p:nvPr>
        </p:nvSpPr>
        <p:spPr/>
        <p:txBody>
          <a:bodyPr rtlCol="0"/>
          <a:lstStyle/>
          <a:p>
            <a:fld id="{E64B6CD2-6B11-4530-A9B6-435EDD9A2323}"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bwMode="auto">
          <a:xfrm rot="5400000">
            <a:off x="7763256" y="1170432"/>
            <a:ext cx="2286000" cy="381000"/>
          </a:xfrm>
        </p:spPr>
        <p:txBody>
          <a:bodyPr/>
          <a:lstStyle/>
          <a:p>
            <a:fld id="{267054CF-493F-4E1F-9D5B-918E28F6B0B2}" type="datetime1">
              <a:rPr lang="zh-TW" altLang="en-US" smtClean="0"/>
              <a:t>2021/7/22</a:t>
            </a:fld>
            <a:endParaRPr lang="zh-TW" altLang="en-US"/>
          </a:p>
        </p:txBody>
      </p:sp>
      <p:sp>
        <p:nvSpPr>
          <p:cNvPr id="5" name="頁尾版面配置區 4"/>
          <p:cNvSpPr>
            <a:spLocks noGrp="1"/>
          </p:cNvSpPr>
          <p:nvPr>
            <p:ph type="ftr" sz="quarter" idx="11"/>
          </p:nvPr>
        </p:nvSpPr>
        <p:spPr bwMode="auto">
          <a:xfrm rot="5400000">
            <a:off x="7077456" y="4178808"/>
            <a:ext cx="3657600" cy="384048"/>
          </a:xfrm>
        </p:spPr>
        <p:txBody>
          <a:bodyPr/>
          <a:lstStyle/>
          <a:p>
            <a:endParaRPr lang="zh-TW"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p:spPr>
        <p:txBody>
          <a:bodyPr/>
          <a:lstStyle/>
          <a:p>
            <a:fld id="{E64B6CD2-6B11-4530-A9B6-435EDD9A2323}"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fld id="{89787685-56F1-45A8-8BC7-DEBFD83280AF}" type="datetime1">
              <a:rPr lang="zh-TW" altLang="en-US" smtClean="0"/>
              <a:t>2021/7/22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64B6CD2-6B11-4530-A9B6-435EDD9A2323}" type="slidenum">
              <a:rPr lang="zh-TW" altLang="en-US" smtClean="0"/>
              <a:t>‹#›</a:t>
            </a:fld>
            <a:endParaRPr lang="zh-TW" altLang="en-US"/>
          </a:p>
        </p:txBody>
      </p:sp>
      <p:sp>
        <p:nvSpPr>
          <p:cNvPr id="9" name="內容版面配置區 8"/>
          <p:cNvSpPr>
            <a:spLocks noGrp="1"/>
          </p:cNvSpPr>
          <p:nvPr>
            <p:ph sz="quarter" idx="1"/>
          </p:nvPr>
        </p:nvSpPr>
        <p:spPr>
          <a:xfrm>
            <a:off x="457200"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270248"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a:t>按一下以編輯母片標題樣式</a:t>
            </a:r>
            <a:endParaRPr kumimoji="0" lang="en-US"/>
          </a:p>
        </p:txBody>
      </p:sp>
      <p:sp>
        <p:nvSpPr>
          <p:cNvPr id="7" name="日期版面配置區 6"/>
          <p:cNvSpPr>
            <a:spLocks noGrp="1"/>
          </p:cNvSpPr>
          <p:nvPr>
            <p:ph type="dt" sz="half" idx="10"/>
          </p:nvPr>
        </p:nvSpPr>
        <p:spPr/>
        <p:txBody>
          <a:bodyPr/>
          <a:lstStyle/>
          <a:p>
            <a:fld id="{BCD14CDF-539B-445C-8D0E-672B85B70000}" type="datetime1">
              <a:rPr lang="zh-TW" altLang="en-US" smtClean="0"/>
              <a:t>2021/7/22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64B6CD2-6B11-4530-A9B6-435EDD9A2323}" type="slidenum">
              <a:rPr lang="zh-TW" altLang="en-US" smtClean="0"/>
              <a:t>‹#›</a:t>
            </a:fld>
            <a:endParaRPr lang="zh-TW" alt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6" name="日期版面配置區 5"/>
          <p:cNvSpPr>
            <a:spLocks noGrp="1"/>
          </p:cNvSpPr>
          <p:nvPr>
            <p:ph type="dt" sz="half" idx="10"/>
          </p:nvPr>
        </p:nvSpPr>
        <p:spPr/>
        <p:txBody>
          <a:bodyPr rtlCol="0"/>
          <a:lstStyle/>
          <a:p>
            <a:fld id="{35025A47-3C2D-408B-9669-30B6AA992CFF}" type="datetime1">
              <a:rPr lang="zh-TW" altLang="en-US" smtClean="0"/>
              <a:t>2021/7/22</a:t>
            </a:fld>
            <a:endParaRPr lang="zh-TW" altLang="en-US"/>
          </a:p>
        </p:txBody>
      </p:sp>
      <p:sp>
        <p:nvSpPr>
          <p:cNvPr id="7" name="投影片編號版面配置區 6"/>
          <p:cNvSpPr>
            <a:spLocks noGrp="1"/>
          </p:cNvSpPr>
          <p:nvPr>
            <p:ph type="sldNum" sz="quarter" idx="11"/>
          </p:nvPr>
        </p:nvSpPr>
        <p:spPr/>
        <p:txBody>
          <a:bodyPr rtlCol="0"/>
          <a:lstStyle/>
          <a:p>
            <a:fld id="{E64B6CD2-6B11-4530-A9B6-435EDD9A2323}" type="slidenum">
              <a:rPr lang="zh-TW" altLang="en-US" smtClean="0"/>
              <a:t>‹#›</a:t>
            </a:fld>
            <a:endParaRPr lang="zh-TW" altLang="en-US"/>
          </a:p>
        </p:txBody>
      </p:sp>
      <p:sp>
        <p:nvSpPr>
          <p:cNvPr id="8" name="頁尾版面配置區 7"/>
          <p:cNvSpPr>
            <a:spLocks noGrp="1"/>
          </p:cNvSpPr>
          <p:nvPr>
            <p:ph type="ftr" sz="quarter" idx="12"/>
          </p:nvPr>
        </p:nvSpPr>
        <p:spPr/>
        <p:txBody>
          <a:bodyPr rtlCol="0"/>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91C2414-0955-4CCA-9446-5A153BECA33B}" type="datetime1">
              <a:rPr lang="zh-TW" altLang="en-US" smtClean="0"/>
              <a:t>2021/7/22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64B6CD2-6B11-4530-A9B6-435EDD9A2323}"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1" name="日期版面配置區 20"/>
          <p:cNvSpPr>
            <a:spLocks noGrp="1"/>
          </p:cNvSpPr>
          <p:nvPr>
            <p:ph type="dt" sz="half" idx="14"/>
          </p:nvPr>
        </p:nvSpPr>
        <p:spPr/>
        <p:txBody>
          <a:bodyPr rtlCol="0"/>
          <a:lstStyle/>
          <a:p>
            <a:fld id="{DD9BFC6F-F604-408A-9D63-09AB3987501D}" type="datetime1">
              <a:rPr lang="zh-TW" altLang="en-US" smtClean="0"/>
              <a:t>2021/7/22</a:t>
            </a:fld>
            <a:endParaRPr lang="zh-TW" altLang="en-US"/>
          </a:p>
        </p:txBody>
      </p:sp>
      <p:sp>
        <p:nvSpPr>
          <p:cNvPr id="22" name="投影片編號版面配置區 21"/>
          <p:cNvSpPr>
            <a:spLocks noGrp="1"/>
          </p:cNvSpPr>
          <p:nvPr>
            <p:ph type="sldNum" sz="quarter" idx="15"/>
          </p:nvPr>
        </p:nvSpPr>
        <p:spPr/>
        <p:txBody>
          <a:bodyPr rtlCol="0"/>
          <a:lstStyle/>
          <a:p>
            <a:fld id="{E64B6CD2-6B11-4530-A9B6-435EDD9A2323}" type="slidenum">
              <a:rPr lang="zh-TW" altLang="en-US" smtClean="0"/>
              <a:t>‹#›</a:t>
            </a:fld>
            <a:endParaRPr lang="zh-TW" altLang="en-US"/>
          </a:p>
        </p:txBody>
      </p:sp>
      <p:sp>
        <p:nvSpPr>
          <p:cNvPr id="23" name="頁尾版面配置區 22"/>
          <p:cNvSpPr>
            <a:spLocks noGrp="1"/>
          </p:cNvSpPr>
          <p:nvPr>
            <p:ph type="ftr" sz="quarter" idx="16"/>
          </p:nvPr>
        </p:nvSpPr>
        <p:spPr/>
        <p:txBody>
          <a:bodyPr rtlCol="0"/>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p:txBody>
          <a:bodyPr rtlCol="0"/>
          <a:lstStyle/>
          <a:p>
            <a:fld id="{236E2129-9AC2-4F66-B2D9-75539AD63BF3}" type="datetime1">
              <a:rPr lang="zh-TW" altLang="en-US" smtClean="0"/>
              <a:t>2021/7/22</a:t>
            </a:fld>
            <a:endParaRPr lang="zh-TW" altLang="en-US"/>
          </a:p>
        </p:txBody>
      </p:sp>
      <p:sp>
        <p:nvSpPr>
          <p:cNvPr id="18" name="投影片編號版面配置區 17"/>
          <p:cNvSpPr>
            <a:spLocks noGrp="1"/>
          </p:cNvSpPr>
          <p:nvPr>
            <p:ph type="sldNum" sz="quarter" idx="11"/>
          </p:nvPr>
        </p:nvSpPr>
        <p:spPr/>
        <p:txBody>
          <a:bodyPr rtlCol="0"/>
          <a:lstStyle/>
          <a:p>
            <a:fld id="{E64B6CD2-6B11-4530-A9B6-435EDD9A2323}" type="slidenum">
              <a:rPr lang="zh-TW" altLang="en-US" smtClean="0"/>
              <a:t>‹#›</a:t>
            </a:fld>
            <a:endParaRPr lang="zh-TW" altLang="en-US"/>
          </a:p>
        </p:txBody>
      </p:sp>
      <p:sp>
        <p:nvSpPr>
          <p:cNvPr id="21" name="頁尾版面配置區 20"/>
          <p:cNvSpPr>
            <a:spLocks noGrp="1"/>
          </p:cNvSpPr>
          <p:nvPr>
            <p:ph type="ftr" sz="quarter" idx="12"/>
          </p:nvPr>
        </p:nvSpPr>
        <p:spPr/>
        <p:txBody>
          <a:bodyPr rtlCol="0"/>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57200" y="274638"/>
            <a:ext cx="7467600" cy="1143000"/>
          </a:xfrm>
          <a:prstGeom prst="rect">
            <a:avLst/>
          </a:prstGeom>
        </p:spPr>
        <p:txBody>
          <a:bodyPr vert="horz" anchor="b">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A3AD397-A44C-48AD-99AF-623DF770F0EA}" type="datetime1">
              <a:rPr lang="zh-TW" altLang="en-US" smtClean="0"/>
              <a:t>2021/7/22</a:t>
            </a:fld>
            <a:endParaRPr lang="zh-TW" altLang="en-US"/>
          </a:p>
        </p:txBody>
      </p:sp>
      <p:sp>
        <p:nvSpPr>
          <p:cNvPr id="3" name="頁尾版面配置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TW" altLang="en-US"/>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236419" y="6165304"/>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207730" y="6165304"/>
            <a:ext cx="609600" cy="521208"/>
          </a:xfrm>
          <a:prstGeom prst="rect">
            <a:avLst/>
          </a:prstGeom>
        </p:spPr>
        <p:txBody>
          <a:bodyPr vert="horz" anchor="ctr"/>
          <a:lstStyle>
            <a:lvl1pPr algn="ctr" eaLnBrk="1" latinLnBrk="0" hangingPunct="1">
              <a:defRPr kumimoji="0" sz="1400" b="1">
                <a:solidFill>
                  <a:srgbClr val="FFFFFF"/>
                </a:solidFill>
              </a:defRPr>
            </a:lvl1pPr>
          </a:lstStyle>
          <a:p>
            <a:fld id="{E64B6CD2-6B11-4530-A9B6-435EDD9A2323}"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www.youtube.com/watch?v=5I3Ei69I40s&amp;ab_channel=bitLectur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AtxQ0rvdQIA&amp;ab_channel=LucasParisi"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ikit-learn.org/stable/modules/generated/sklearn.cluster.KMea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ata.gov.tw/" TargetMode="External"/><Relationship Id="rId2" Type="http://schemas.openxmlformats.org/officeDocument/2006/relationships/hyperlink" Target="https://archive.ics.uci.edu/ml/datasets/iris"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www.kaggle.com/dataset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rchive.ics.uci.edu/ml/datasets/Zo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7040563" cy="6873876"/>
          </a:xfrm>
          <a:prstGeom prst="rect">
            <a:avLst/>
          </a:prstGeom>
          <a:noFill/>
          <a:ln w="9525">
            <a:noFill/>
            <a:miter lim="800000"/>
            <a:headEnd/>
            <a:tailEnd/>
          </a:ln>
          <a:effectLst/>
        </p:spPr>
      </p:pic>
      <p:sp>
        <p:nvSpPr>
          <p:cNvPr id="2" name="標題 1"/>
          <p:cNvSpPr>
            <a:spLocks noGrp="1"/>
          </p:cNvSpPr>
          <p:nvPr>
            <p:ph type="ctrTitle"/>
          </p:nvPr>
        </p:nvSpPr>
        <p:spPr>
          <a:xfrm>
            <a:off x="4714876" y="2643182"/>
            <a:ext cx="4171936" cy="1090618"/>
          </a:xfrm>
        </p:spPr>
        <p:txBody>
          <a:bodyPr>
            <a:noAutofit/>
          </a:bodyPr>
          <a:lstStyle/>
          <a:p>
            <a:r>
              <a:rPr lang="zh-TW" altLang="en-US" sz="4000" dirty="0">
                <a:solidFill>
                  <a:srgbClr val="0033CC"/>
                </a:solidFill>
              </a:rPr>
              <a:t>資料分群</a:t>
            </a:r>
            <a:br>
              <a:rPr lang="en-US" altLang="zh-TW" sz="4000" dirty="0">
                <a:solidFill>
                  <a:srgbClr val="0033CC"/>
                </a:solidFill>
              </a:rPr>
            </a:br>
            <a:r>
              <a:rPr lang="en-US" altLang="zh-TW" sz="4000" dirty="0">
                <a:solidFill>
                  <a:srgbClr val="0033CC"/>
                </a:solidFill>
              </a:rPr>
              <a:t>K-means</a:t>
            </a:r>
            <a:r>
              <a:rPr lang="zh-TW" altLang="en-US" sz="4000" dirty="0">
                <a:solidFill>
                  <a:srgbClr val="0033CC"/>
                </a:solidFill>
              </a:rPr>
              <a:t> </a:t>
            </a:r>
            <a:r>
              <a:rPr lang="en-US" altLang="zh-TW" sz="4000" dirty="0">
                <a:solidFill>
                  <a:srgbClr val="0033CC"/>
                </a:solidFill>
              </a:rPr>
              <a:t>Clustering</a:t>
            </a:r>
            <a:endParaRPr lang="zh-TW" altLang="en-US" sz="4000" dirty="0">
              <a:solidFill>
                <a:srgbClr val="0033CC"/>
              </a:solidFill>
            </a:endParaRPr>
          </a:p>
        </p:txBody>
      </p:sp>
      <p:sp>
        <p:nvSpPr>
          <p:cNvPr id="3" name="投影片編號版面配置區 2"/>
          <p:cNvSpPr>
            <a:spLocks noGrp="1"/>
          </p:cNvSpPr>
          <p:nvPr>
            <p:ph type="sldNum" sz="quarter" idx="12"/>
          </p:nvPr>
        </p:nvSpPr>
        <p:spPr/>
        <p:txBody>
          <a:bodyPr/>
          <a:lstStyle/>
          <a:p>
            <a:fld id="{00D287BA-DA8B-4721-A280-7D184DE14026}" type="slidenum">
              <a:rPr lang="zh-TW" altLang="en-US" smtClean="0"/>
              <a:pPr/>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endParaRPr lang="zh-TW" altLang="zh-TW"/>
          </a:p>
        </p:txBody>
      </p:sp>
      <p:pic>
        <p:nvPicPr>
          <p:cNvPr id="266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205038"/>
            <a:ext cx="1844675" cy="33845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205038"/>
            <a:ext cx="35052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46" name="AutoShape 6"/>
          <p:cNvSpPr>
            <a:spLocks noChangeArrowheads="1"/>
          </p:cNvSpPr>
          <p:nvPr/>
        </p:nvSpPr>
        <p:spPr bwMode="auto">
          <a:xfrm>
            <a:off x="1258888" y="5661025"/>
            <a:ext cx="3168650" cy="576263"/>
          </a:xfrm>
          <a:prstGeom prst="curvedUpArrow">
            <a:avLst>
              <a:gd name="adj1" fmla="val 109972"/>
              <a:gd name="adj2" fmla="val 219945"/>
              <a:gd name="adj3" fmla="val 33333"/>
            </a:avLst>
          </a:prstGeom>
          <a:solidFill>
            <a:srgbClr val="FFFF99"/>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2662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2132856"/>
            <a:ext cx="2533650" cy="3581400"/>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693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dissolve">
                                      <p:cBhvr>
                                        <p:cTn id="7" dur="500"/>
                                        <p:tgtEl>
                                          <p:spTgt spid="266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46"/>
                                        </p:tgtEl>
                                        <p:attrNameLst>
                                          <p:attrName>style.visibility</p:attrName>
                                        </p:attrNameLst>
                                      </p:cBhvr>
                                      <p:to>
                                        <p:strVal val="visible"/>
                                      </p:to>
                                    </p:set>
                                    <p:animEffect transition="in" filter="dissolve">
                                      <p:cBhvr>
                                        <p:cTn id="12" dur="500"/>
                                        <p:tgtEl>
                                          <p:spTgt spid="266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6245"/>
                                        </p:tgtEl>
                                        <p:attrNameLst>
                                          <p:attrName>style.visibility</p:attrName>
                                        </p:attrNameLst>
                                      </p:cBhvr>
                                      <p:to>
                                        <p:strVal val="visible"/>
                                      </p:to>
                                    </p:set>
                                    <p:animEffect transition="in" filter="dissolve">
                                      <p:cBhvr>
                                        <p:cTn id="17" dur="500"/>
                                        <p:tgtEl>
                                          <p:spTgt spid="266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66247"/>
                                        </p:tgtEl>
                                        <p:attrNameLst>
                                          <p:attrName>style.visibility</p:attrName>
                                        </p:attrNameLst>
                                      </p:cBhvr>
                                      <p:to>
                                        <p:strVal val="visible"/>
                                      </p:to>
                                    </p:set>
                                    <p:animEffect transition="in" filter="dissolve">
                                      <p:cBhvr>
                                        <p:cTn id="22" dur="500"/>
                                        <p:tgtEl>
                                          <p:spTgt spid="266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lgn="l"/>
            <a:r>
              <a:rPr lang="zh-TW" altLang="en-US" sz="3600" dirty="0"/>
              <a:t>距離</a:t>
            </a:r>
            <a:r>
              <a:rPr lang="en-US" altLang="zh-TW" sz="3600" dirty="0"/>
              <a:t>(distance)</a:t>
            </a:r>
          </a:p>
        </p:txBody>
      </p:sp>
      <p:sp>
        <p:nvSpPr>
          <p:cNvPr id="267267" name="Rectangle 3"/>
          <p:cNvSpPr>
            <a:spLocks noGrp="1" noChangeArrowheads="1"/>
          </p:cNvSpPr>
          <p:nvPr>
            <p:ph type="body" idx="1"/>
          </p:nvPr>
        </p:nvSpPr>
        <p:spPr>
          <a:xfrm>
            <a:off x="286544" y="1474788"/>
            <a:ext cx="8281987" cy="4114800"/>
          </a:xfrm>
        </p:spPr>
        <p:txBody>
          <a:bodyPr/>
          <a:lstStyle/>
          <a:p>
            <a:r>
              <a:rPr kumimoji="0" lang="zh-TW" altLang="en-US" dirty="0"/>
              <a:t>兩點之間的距離：</a:t>
            </a:r>
          </a:p>
          <a:p>
            <a:pPr lvl="1"/>
            <a:r>
              <a:rPr lang="zh-TW" altLang="en-US" dirty="0"/>
              <a:t>歐氏距離</a:t>
            </a:r>
            <a:r>
              <a:rPr lang="en-US" altLang="zh-TW" dirty="0"/>
              <a:t>(Euclidean distance)</a:t>
            </a:r>
            <a:r>
              <a:rPr lang="en-US" altLang="zh-CN" dirty="0"/>
              <a:t>  </a:t>
            </a:r>
            <a:endParaRPr lang="en-US" altLang="zh-TW" dirty="0"/>
          </a:p>
          <a:p>
            <a:pPr lvl="1"/>
            <a:r>
              <a:rPr lang="zh-TW" altLang="en-US" dirty="0"/>
              <a:t>歐氏距離的平方</a:t>
            </a:r>
            <a:r>
              <a:rPr lang="en-US" altLang="zh-TW" dirty="0"/>
              <a:t>(squared Euclidean distance)</a:t>
            </a:r>
            <a:r>
              <a:rPr lang="en-US" altLang="zh-CN" dirty="0"/>
              <a:t> </a:t>
            </a:r>
          </a:p>
          <a:p>
            <a:pPr lvl="1"/>
            <a:r>
              <a:rPr lang="zh-TW" altLang="en-US" dirty="0"/>
              <a:t>曼哈頓距離</a:t>
            </a:r>
            <a:r>
              <a:rPr lang="en-US" altLang="zh-TW" dirty="0"/>
              <a:t>(Manhattan distance ; City-Block)</a:t>
            </a:r>
            <a:r>
              <a:rPr lang="en-US" altLang="zh-CN" dirty="0"/>
              <a:t>  </a:t>
            </a:r>
            <a:endParaRPr lang="en-US" altLang="zh-TW" dirty="0"/>
          </a:p>
        </p:txBody>
      </p:sp>
      <p:pic>
        <p:nvPicPr>
          <p:cNvPr id="267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84" y="3435350"/>
            <a:ext cx="2019300" cy="857250"/>
          </a:xfrm>
          <a:prstGeom prst="rect">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509120"/>
            <a:ext cx="3095625" cy="167005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7271" name="Oval 7"/>
          <p:cNvSpPr>
            <a:spLocks noChangeArrowheads="1"/>
          </p:cNvSpPr>
          <p:nvPr/>
        </p:nvSpPr>
        <p:spPr bwMode="auto">
          <a:xfrm>
            <a:off x="3635896" y="5831681"/>
            <a:ext cx="504825" cy="287337"/>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267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4496420"/>
            <a:ext cx="3097212" cy="1657350"/>
          </a:xfrm>
          <a:prstGeom prst="rect">
            <a:avLst/>
          </a:prstGeom>
          <a:noFill/>
          <a:ln w="9525" algn="ctr">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7274" name="Oval 10"/>
          <p:cNvSpPr>
            <a:spLocks noChangeArrowheads="1"/>
          </p:cNvSpPr>
          <p:nvPr/>
        </p:nvSpPr>
        <p:spPr bwMode="auto">
          <a:xfrm>
            <a:off x="7308304" y="5831680"/>
            <a:ext cx="360363" cy="287337"/>
          </a:xfrm>
          <a:prstGeom prst="ellipse">
            <a:avLst/>
          </a:prstGeom>
          <a:noFill/>
          <a:ln w="9525" algn="ctr">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1174491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67267">
                                            <p:txEl>
                                              <p:pRg st="0" end="0"/>
                                            </p:txEl>
                                          </p:spTgt>
                                        </p:tgtEl>
                                        <p:attrNameLst>
                                          <p:attrName>style.visibility</p:attrName>
                                        </p:attrNameLst>
                                      </p:cBhvr>
                                      <p:to>
                                        <p:strVal val="visible"/>
                                      </p:to>
                                    </p:set>
                                    <p:anim calcmode="discrete" valueType="clr">
                                      <p:cBhvr override="childStyle">
                                        <p:cTn id="7" dur="80"/>
                                        <p:tgtEl>
                                          <p:spTgt spid="26726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726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67267">
                                            <p:txEl>
                                              <p:pRg st="0" end="0"/>
                                            </p:txEl>
                                          </p:spTgt>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267267">
                                            <p:txEl>
                                              <p:pRg st="1" end="1"/>
                                            </p:txEl>
                                          </p:spTgt>
                                        </p:tgtEl>
                                        <p:attrNameLst>
                                          <p:attrName>style.visibility</p:attrName>
                                        </p:attrNameLst>
                                      </p:cBhvr>
                                      <p:to>
                                        <p:strVal val="visible"/>
                                      </p:to>
                                    </p:set>
                                    <p:anim calcmode="discrete" valueType="clr">
                                      <p:cBhvr override="childStyle">
                                        <p:cTn id="12" dur="80"/>
                                        <p:tgtEl>
                                          <p:spTgt spid="26726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67267">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267267">
                                            <p:txEl>
                                              <p:pRg st="1" end="1"/>
                                            </p:txEl>
                                          </p:spTgt>
                                        </p:tgtEl>
                                        <p:attrNameLst>
                                          <p:attrName>fill.type</p:attrName>
                                        </p:attrNameLst>
                                      </p:cBhvr>
                                      <p:to>
                                        <p:strVal val="solid"/>
                                      </p:to>
                                    </p:set>
                                  </p:childTnLst>
                                </p:cTn>
                              </p:par>
                              <p:par>
                                <p:cTn id="15" presetID="27" presetClass="entr" presetSubtype="0" fill="hold" grpId="0" nodeType="withEffect">
                                  <p:stCondLst>
                                    <p:cond delay="0"/>
                                  </p:stCondLst>
                                  <p:iterate type="lt">
                                    <p:tmPct val="50000"/>
                                  </p:iterate>
                                  <p:childTnLst>
                                    <p:set>
                                      <p:cBhvr>
                                        <p:cTn id="16" dur="1" fill="hold">
                                          <p:stCondLst>
                                            <p:cond delay="0"/>
                                          </p:stCondLst>
                                        </p:cTn>
                                        <p:tgtEl>
                                          <p:spTgt spid="267267">
                                            <p:txEl>
                                              <p:pRg st="2" end="2"/>
                                            </p:txEl>
                                          </p:spTgt>
                                        </p:tgtEl>
                                        <p:attrNameLst>
                                          <p:attrName>style.visibility</p:attrName>
                                        </p:attrNameLst>
                                      </p:cBhvr>
                                      <p:to>
                                        <p:strVal val="visible"/>
                                      </p:to>
                                    </p:set>
                                    <p:anim calcmode="discrete" valueType="clr">
                                      <p:cBhvr override="childStyle">
                                        <p:cTn id="17" dur="80"/>
                                        <p:tgtEl>
                                          <p:spTgt spid="2672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67267">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267267">
                                            <p:txEl>
                                              <p:pRg st="2" end="2"/>
                                            </p:txEl>
                                          </p:spTgt>
                                        </p:tgtEl>
                                        <p:attrNameLst>
                                          <p:attrName>fill.type</p:attrName>
                                        </p:attrNameLst>
                                      </p:cBhvr>
                                      <p:to>
                                        <p:strVal val="solid"/>
                                      </p:to>
                                    </p:set>
                                  </p:childTnLst>
                                </p:cTn>
                              </p:par>
                              <p:par>
                                <p:cTn id="20" presetID="27" presetClass="entr" presetSubtype="0" fill="hold" grpId="0" nodeType="withEffect">
                                  <p:stCondLst>
                                    <p:cond delay="0"/>
                                  </p:stCondLst>
                                  <p:iterate type="lt">
                                    <p:tmPct val="50000"/>
                                  </p:iterate>
                                  <p:childTnLst>
                                    <p:set>
                                      <p:cBhvr>
                                        <p:cTn id="21" dur="1" fill="hold">
                                          <p:stCondLst>
                                            <p:cond delay="0"/>
                                          </p:stCondLst>
                                        </p:cTn>
                                        <p:tgtEl>
                                          <p:spTgt spid="267267">
                                            <p:txEl>
                                              <p:pRg st="3" end="3"/>
                                            </p:txEl>
                                          </p:spTgt>
                                        </p:tgtEl>
                                        <p:attrNameLst>
                                          <p:attrName>style.visibility</p:attrName>
                                        </p:attrNameLst>
                                      </p:cBhvr>
                                      <p:to>
                                        <p:strVal val="visible"/>
                                      </p:to>
                                    </p:set>
                                    <p:anim calcmode="discrete" valueType="clr">
                                      <p:cBhvr override="childStyle">
                                        <p:cTn id="22" dur="80"/>
                                        <p:tgtEl>
                                          <p:spTgt spid="26726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67267">
                                            <p:txEl>
                                              <p:pRg st="3" end="3"/>
                                            </p:txEl>
                                          </p:spTgt>
                                        </p:tgtEl>
                                        <p:attrNameLst>
                                          <p:attrName>fillcolor</p:attrName>
                                        </p:attrNameLst>
                                      </p:cBhvr>
                                      <p:tavLst>
                                        <p:tav tm="0">
                                          <p:val>
                                            <p:clrVal>
                                              <a:schemeClr val="accent2"/>
                                            </p:clrVal>
                                          </p:val>
                                        </p:tav>
                                        <p:tav tm="50000">
                                          <p:val>
                                            <p:clrVal>
                                              <a:schemeClr val="hlink"/>
                                            </p:clrVal>
                                          </p:val>
                                        </p:tav>
                                      </p:tavLst>
                                    </p:anim>
                                    <p:set>
                                      <p:cBhvr>
                                        <p:cTn id="24" dur="80"/>
                                        <p:tgtEl>
                                          <p:spTgt spid="267267">
                                            <p:txEl>
                                              <p:pRg st="3" end="3"/>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67269"/>
                                        </p:tgtEl>
                                        <p:attrNameLst>
                                          <p:attrName>style.visibility</p:attrName>
                                        </p:attrNameLst>
                                      </p:cBhvr>
                                      <p:to>
                                        <p:strVal val="visible"/>
                                      </p:to>
                                    </p:set>
                                    <p:animEffect transition="in" filter="dissolve">
                                      <p:cBhvr>
                                        <p:cTn id="29" dur="500"/>
                                        <p:tgtEl>
                                          <p:spTgt spid="26726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5" presetClass="entr" presetSubtype="0" fill="hold" nodeType="clickEffect">
                                  <p:stCondLst>
                                    <p:cond delay="0"/>
                                  </p:stCondLst>
                                  <p:childTnLst>
                                    <p:set>
                                      <p:cBhvr>
                                        <p:cTn id="33" dur="1" fill="hold">
                                          <p:stCondLst>
                                            <p:cond delay="0"/>
                                          </p:stCondLst>
                                        </p:cTn>
                                        <p:tgtEl>
                                          <p:spTgt spid="267270"/>
                                        </p:tgtEl>
                                        <p:attrNameLst>
                                          <p:attrName>style.visibility</p:attrName>
                                        </p:attrNameLst>
                                      </p:cBhvr>
                                      <p:to>
                                        <p:strVal val="visible"/>
                                      </p:to>
                                    </p:set>
                                    <p:anim calcmode="lin" valueType="num">
                                      <p:cBhvr>
                                        <p:cTn id="34" dur="1000" fill="hold"/>
                                        <p:tgtEl>
                                          <p:spTgt spid="267270"/>
                                        </p:tgtEl>
                                        <p:attrNameLst>
                                          <p:attrName>ppt_w</p:attrName>
                                        </p:attrNameLst>
                                      </p:cBhvr>
                                      <p:tavLst>
                                        <p:tav tm="0">
                                          <p:val>
                                            <p:fltVal val="0"/>
                                          </p:val>
                                        </p:tav>
                                        <p:tav tm="100000">
                                          <p:val>
                                            <p:strVal val="#ppt_w"/>
                                          </p:val>
                                        </p:tav>
                                      </p:tavLst>
                                    </p:anim>
                                    <p:anim calcmode="lin" valueType="num">
                                      <p:cBhvr>
                                        <p:cTn id="35" dur="1000" fill="hold"/>
                                        <p:tgtEl>
                                          <p:spTgt spid="267270"/>
                                        </p:tgtEl>
                                        <p:attrNameLst>
                                          <p:attrName>ppt_h</p:attrName>
                                        </p:attrNameLst>
                                      </p:cBhvr>
                                      <p:tavLst>
                                        <p:tav tm="0">
                                          <p:val>
                                            <p:fltVal val="0"/>
                                          </p:val>
                                        </p:tav>
                                        <p:tav tm="100000">
                                          <p:val>
                                            <p:strVal val="#ppt_h"/>
                                          </p:val>
                                        </p:tav>
                                      </p:tavLst>
                                    </p:anim>
                                    <p:anim calcmode="lin" valueType="num">
                                      <p:cBhvr>
                                        <p:cTn id="36" dur="1000" fill="hold"/>
                                        <p:tgtEl>
                                          <p:spTgt spid="267270"/>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2672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5" presetClass="entr" presetSubtype="0" fill="hold" nodeType="clickEffect">
                                  <p:stCondLst>
                                    <p:cond delay="0"/>
                                  </p:stCondLst>
                                  <p:childTnLst>
                                    <p:set>
                                      <p:cBhvr>
                                        <p:cTn id="41" dur="1" fill="hold">
                                          <p:stCondLst>
                                            <p:cond delay="0"/>
                                          </p:stCondLst>
                                        </p:cTn>
                                        <p:tgtEl>
                                          <p:spTgt spid="267272"/>
                                        </p:tgtEl>
                                        <p:attrNameLst>
                                          <p:attrName>style.visibility</p:attrName>
                                        </p:attrNameLst>
                                      </p:cBhvr>
                                      <p:to>
                                        <p:strVal val="visible"/>
                                      </p:to>
                                    </p:set>
                                    <p:anim calcmode="lin" valueType="num">
                                      <p:cBhvr>
                                        <p:cTn id="42" dur="1000" fill="hold"/>
                                        <p:tgtEl>
                                          <p:spTgt spid="267272"/>
                                        </p:tgtEl>
                                        <p:attrNameLst>
                                          <p:attrName>ppt_w</p:attrName>
                                        </p:attrNameLst>
                                      </p:cBhvr>
                                      <p:tavLst>
                                        <p:tav tm="0">
                                          <p:val>
                                            <p:fltVal val="0"/>
                                          </p:val>
                                        </p:tav>
                                        <p:tav tm="100000">
                                          <p:val>
                                            <p:strVal val="#ppt_w"/>
                                          </p:val>
                                        </p:tav>
                                      </p:tavLst>
                                    </p:anim>
                                    <p:anim calcmode="lin" valueType="num">
                                      <p:cBhvr>
                                        <p:cTn id="43" dur="1000" fill="hold"/>
                                        <p:tgtEl>
                                          <p:spTgt spid="267272"/>
                                        </p:tgtEl>
                                        <p:attrNameLst>
                                          <p:attrName>ppt_h</p:attrName>
                                        </p:attrNameLst>
                                      </p:cBhvr>
                                      <p:tavLst>
                                        <p:tav tm="0">
                                          <p:val>
                                            <p:fltVal val="0"/>
                                          </p:val>
                                        </p:tav>
                                        <p:tav tm="100000">
                                          <p:val>
                                            <p:strVal val="#ppt_h"/>
                                          </p:val>
                                        </p:tav>
                                      </p:tavLst>
                                    </p:anim>
                                    <p:anim calcmode="lin" valueType="num">
                                      <p:cBhvr>
                                        <p:cTn id="44" dur="1000" fill="hold"/>
                                        <p:tgtEl>
                                          <p:spTgt spid="267272"/>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2672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67271"/>
                                        </p:tgtEl>
                                        <p:attrNameLst>
                                          <p:attrName>style.visibility</p:attrName>
                                        </p:attrNameLst>
                                      </p:cBhvr>
                                      <p:to>
                                        <p:strVal val="visible"/>
                                      </p:to>
                                    </p:set>
                                    <p:animEffect transition="in" filter="dissolve">
                                      <p:cBhvr>
                                        <p:cTn id="50" dur="500"/>
                                        <p:tgtEl>
                                          <p:spTgt spid="26727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67274"/>
                                        </p:tgtEl>
                                        <p:attrNameLst>
                                          <p:attrName>style.visibility</p:attrName>
                                        </p:attrNameLst>
                                      </p:cBhvr>
                                      <p:to>
                                        <p:strVal val="visible"/>
                                      </p:to>
                                    </p:set>
                                    <p:animEffect transition="in" filter="dissolve">
                                      <p:cBhvr>
                                        <p:cTn id="55" dur="500"/>
                                        <p:tgtEl>
                                          <p:spTgt spid="267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P spid="267271" grpId="0" animBg="1"/>
      <p:bldP spid="2672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zh-TW" altLang="en-US" dirty="0"/>
              <a:t>集群分析演算法的類別</a:t>
            </a:r>
          </a:p>
        </p:txBody>
      </p:sp>
      <p:sp>
        <p:nvSpPr>
          <p:cNvPr id="270339" name="Rectangle 3"/>
          <p:cNvSpPr>
            <a:spLocks noGrp="1" noChangeArrowheads="1"/>
          </p:cNvSpPr>
          <p:nvPr>
            <p:ph type="body" idx="1"/>
          </p:nvPr>
        </p:nvSpPr>
        <p:spPr/>
        <p:txBody>
          <a:bodyPr>
            <a:normAutofit/>
          </a:bodyPr>
          <a:lstStyle/>
          <a:p>
            <a:pPr>
              <a:lnSpc>
                <a:spcPct val="90000"/>
              </a:lnSpc>
            </a:pPr>
            <a:r>
              <a:rPr lang="zh-TW" altLang="en-US" dirty="0"/>
              <a:t>集群分析演算法，不需要事先知道資料該分成幾個已知的類型，而可以依照資料間彼此的相關程度來完成分類分群的目的。此法可概分為三大類：</a:t>
            </a:r>
          </a:p>
          <a:p>
            <a:pPr lvl="1">
              <a:lnSpc>
                <a:spcPct val="90000"/>
              </a:lnSpc>
            </a:pPr>
            <a:r>
              <a:rPr lang="zh-TW" altLang="en-US" sz="2400" dirty="0"/>
              <a:t>分割演算法 </a:t>
            </a:r>
            <a:r>
              <a:rPr lang="en-US" altLang="zh-TW" sz="2400" dirty="0"/>
              <a:t>(Partitioning Algorithms)</a:t>
            </a:r>
          </a:p>
          <a:p>
            <a:pPr lvl="1">
              <a:lnSpc>
                <a:spcPct val="90000"/>
              </a:lnSpc>
            </a:pPr>
            <a:r>
              <a:rPr lang="zh-TW" altLang="en-US" sz="2400" dirty="0"/>
              <a:t>密度型演算法 </a:t>
            </a:r>
            <a:r>
              <a:rPr lang="en-US" altLang="zh-TW" sz="2400" dirty="0"/>
              <a:t>(Density-Based Algorithms) </a:t>
            </a:r>
            <a:endParaRPr lang="zh-TW" altLang="en-US" sz="2400" dirty="0"/>
          </a:p>
          <a:p>
            <a:pPr lvl="1">
              <a:lnSpc>
                <a:spcPct val="90000"/>
              </a:lnSpc>
            </a:pPr>
            <a:r>
              <a:rPr lang="zh-TW" altLang="en-US" sz="2400" dirty="0"/>
              <a:t>階層演算法 </a:t>
            </a:r>
            <a:r>
              <a:rPr lang="en-US" altLang="zh-TW" sz="2400" dirty="0"/>
              <a:t>(Hierarchical Algorithms)</a:t>
            </a:r>
            <a:endParaRPr lang="zh-TW" altLang="en-US" sz="2400" dirty="0"/>
          </a:p>
        </p:txBody>
      </p:sp>
    </p:spTree>
    <p:extLst>
      <p:ext uri="{BB962C8B-B14F-4D97-AF65-F5344CB8AC3E}">
        <p14:creationId xmlns:p14="http://schemas.microsoft.com/office/powerpoint/2010/main" val="85195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TW" altLang="en-US"/>
              <a:t>分割演算法 </a:t>
            </a:r>
          </a:p>
        </p:txBody>
      </p:sp>
      <p:sp>
        <p:nvSpPr>
          <p:cNvPr id="141315" name="Rectangle 3"/>
          <p:cNvSpPr>
            <a:spLocks noGrp="1" noChangeArrowheads="1"/>
          </p:cNvSpPr>
          <p:nvPr>
            <p:ph type="body" idx="1"/>
          </p:nvPr>
        </p:nvSpPr>
        <p:spPr/>
        <p:txBody>
          <a:bodyPr>
            <a:normAutofit/>
          </a:bodyPr>
          <a:lstStyle/>
          <a:p>
            <a:pPr>
              <a:lnSpc>
                <a:spcPct val="90000"/>
              </a:lnSpc>
            </a:pPr>
            <a:r>
              <a:rPr lang="zh-TW" altLang="en-US" dirty="0"/>
              <a:t>分割演算法中最常見的是</a:t>
            </a:r>
            <a:r>
              <a:rPr lang="en-US" altLang="zh-TW" dirty="0"/>
              <a:t>K-means</a:t>
            </a:r>
            <a:r>
              <a:rPr lang="zh-TW" altLang="en-US" dirty="0"/>
              <a:t>方法，是目前使用相當廣泛的分割演算法。 </a:t>
            </a:r>
            <a:endParaRPr lang="en-US" altLang="zh-TW" dirty="0"/>
          </a:p>
          <a:p>
            <a:pPr>
              <a:lnSpc>
                <a:spcPct val="90000"/>
              </a:lnSpc>
            </a:pPr>
            <a:r>
              <a:rPr lang="zh-TW" altLang="en-US" dirty="0"/>
              <a:t>資料由使用者指定分割成</a:t>
            </a:r>
            <a:r>
              <a:rPr lang="en-US" altLang="zh-TW" dirty="0"/>
              <a:t>K</a:t>
            </a:r>
            <a:r>
              <a:rPr lang="zh-TW" altLang="en-US" dirty="0"/>
              <a:t>個集群群組。每一個分割代表一個集群</a:t>
            </a:r>
            <a:r>
              <a:rPr lang="en-US" altLang="zh-TW" dirty="0"/>
              <a:t>(cluster)</a:t>
            </a:r>
            <a:r>
              <a:rPr lang="zh-TW" altLang="en-US" dirty="0"/>
              <a:t>，分割的函數又稱為相似函數 </a:t>
            </a:r>
            <a:r>
              <a:rPr lang="en-US" altLang="zh-TW" dirty="0"/>
              <a:t>(similarity function)</a:t>
            </a:r>
            <a:r>
              <a:rPr lang="zh-TW" altLang="en-US" dirty="0"/>
              <a:t>。因此，同一集群的資料物件具有相類似的屬性。 </a:t>
            </a:r>
          </a:p>
          <a:p>
            <a:pPr>
              <a:lnSpc>
                <a:spcPct val="90000"/>
              </a:lnSpc>
            </a:pPr>
            <a:r>
              <a:rPr lang="en-US" altLang="zh-TW" dirty="0"/>
              <a:t>K-means</a:t>
            </a:r>
            <a:r>
              <a:rPr lang="zh-TW" altLang="en-US" dirty="0"/>
              <a:t>集群演算法，因為其簡單易於瞭解使用的特性，對於球體形狀 </a:t>
            </a:r>
            <a:r>
              <a:rPr lang="en-US" altLang="zh-TW" dirty="0"/>
              <a:t>(spherical-shaped)</a:t>
            </a:r>
            <a:r>
              <a:rPr lang="zh-TW" altLang="en-US" dirty="0"/>
              <a:t>、中小型資料庫的資料採礦有不錯的成效，可算是一種常被使用的集群演算法。</a:t>
            </a:r>
          </a:p>
          <a:p>
            <a:pPr>
              <a:lnSpc>
                <a:spcPct val="90000"/>
              </a:lnSpc>
            </a:pPr>
            <a:endParaRPr lang="zh-TW" altLang="en-US" sz="2800" dirty="0"/>
          </a:p>
        </p:txBody>
      </p:sp>
    </p:spTree>
    <p:extLst>
      <p:ext uri="{BB962C8B-B14F-4D97-AF65-F5344CB8AC3E}">
        <p14:creationId xmlns:p14="http://schemas.microsoft.com/office/powerpoint/2010/main" val="92761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TW" dirty="0"/>
              <a:t>K-means</a:t>
            </a:r>
            <a:r>
              <a:rPr lang="zh-TW" altLang="en-US" dirty="0"/>
              <a:t> 演算法</a:t>
            </a:r>
            <a:endParaRPr lang="zh-TW" altLang="zh-TW" dirty="0"/>
          </a:p>
        </p:txBody>
      </p:sp>
      <p:sp>
        <p:nvSpPr>
          <p:cNvPr id="143363" name="Rectangle 3"/>
          <p:cNvSpPr>
            <a:spLocks noGrp="1" noChangeArrowheads="1"/>
          </p:cNvSpPr>
          <p:nvPr>
            <p:ph type="body" idx="1"/>
          </p:nvPr>
        </p:nvSpPr>
        <p:spPr/>
        <p:txBody>
          <a:bodyPr>
            <a:normAutofit/>
          </a:bodyPr>
          <a:lstStyle/>
          <a:p>
            <a:r>
              <a:rPr lang="zh-TW" altLang="en-US" dirty="0"/>
              <a:t>演算法的進行步驟如下所述：</a:t>
            </a:r>
          </a:p>
          <a:p>
            <a:pPr lvl="1"/>
            <a:r>
              <a:rPr lang="zh-TW" altLang="en-US" sz="2400" dirty="0"/>
              <a:t>輸入資料：集群的個數</a:t>
            </a:r>
            <a:r>
              <a:rPr lang="en-US" altLang="zh-TW" sz="2400" dirty="0"/>
              <a:t>K</a:t>
            </a:r>
            <a:r>
              <a:rPr lang="zh-TW" altLang="en-US" sz="2400" dirty="0"/>
              <a:t>，</a:t>
            </a:r>
            <a:r>
              <a:rPr lang="en-US" altLang="zh-TW" sz="2400" dirty="0"/>
              <a:t>n</a:t>
            </a:r>
            <a:r>
              <a:rPr lang="zh-TW" altLang="en-US" sz="2400" dirty="0"/>
              <a:t>個資料 </a:t>
            </a:r>
          </a:p>
          <a:p>
            <a:pPr lvl="1"/>
            <a:r>
              <a:rPr lang="zh-TW" altLang="en-US" sz="2400" dirty="0"/>
              <a:t>輸出資料：</a:t>
            </a:r>
            <a:r>
              <a:rPr lang="en-US" altLang="zh-TW" sz="2400" dirty="0"/>
              <a:t>K</a:t>
            </a:r>
            <a:r>
              <a:rPr lang="zh-TW" altLang="en-US" sz="2400" dirty="0"/>
              <a:t>個集群的資料集</a:t>
            </a:r>
          </a:p>
          <a:p>
            <a:pPr marL="1254125" lvl="2" indent="-522288">
              <a:buFont typeface="Wingdings" pitchFamily="2" charset="2"/>
              <a:buNone/>
            </a:pPr>
            <a:r>
              <a:rPr lang="en-US" altLang="zh-TW" sz="2400" dirty="0"/>
              <a:t>1</a:t>
            </a:r>
            <a:r>
              <a:rPr lang="zh-TW" altLang="en-US" sz="2400" dirty="0"/>
              <a:t>、任意由</a:t>
            </a:r>
            <a:r>
              <a:rPr lang="en-US" altLang="zh-TW" sz="2400" dirty="0"/>
              <a:t>n</a:t>
            </a:r>
            <a:r>
              <a:rPr lang="zh-TW" altLang="en-US" sz="2400" dirty="0"/>
              <a:t>個資料物件中選取</a:t>
            </a:r>
            <a:r>
              <a:rPr lang="en-US" altLang="zh-TW" sz="2400" dirty="0"/>
              <a:t>K</a:t>
            </a:r>
            <a:r>
              <a:rPr lang="zh-TW" altLang="en-US" sz="2400" dirty="0"/>
              <a:t>個物件當作起始集群中心 </a:t>
            </a:r>
          </a:p>
          <a:p>
            <a:pPr marL="1166813" lvl="2" indent="-434975">
              <a:buFont typeface="Wingdings" pitchFamily="2" charset="2"/>
              <a:buNone/>
            </a:pPr>
            <a:r>
              <a:rPr lang="en-US" altLang="zh-TW" sz="2400" dirty="0"/>
              <a:t>2</a:t>
            </a:r>
            <a:r>
              <a:rPr lang="zh-TW" altLang="en-US" sz="2400" dirty="0"/>
              <a:t>、對於所有的</a:t>
            </a:r>
            <a:r>
              <a:rPr lang="en-US" altLang="zh-TW" sz="2400" dirty="0"/>
              <a:t>n</a:t>
            </a:r>
            <a:r>
              <a:rPr lang="zh-TW" altLang="en-US" sz="2400" dirty="0"/>
              <a:t>個物件，一一找其最近似的集群中心 ，然後將該物件歸到最近似的集群 </a:t>
            </a:r>
          </a:p>
        </p:txBody>
      </p:sp>
    </p:spTree>
    <p:extLst>
      <p:ext uri="{BB962C8B-B14F-4D97-AF65-F5344CB8AC3E}">
        <p14:creationId xmlns:p14="http://schemas.microsoft.com/office/powerpoint/2010/main" val="316655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TW" dirty="0"/>
              <a:t>K-means</a:t>
            </a:r>
            <a:r>
              <a:rPr lang="zh-TW" altLang="en-US" dirty="0"/>
              <a:t>演算法</a:t>
            </a:r>
            <a:endParaRPr lang="zh-TW" altLang="zh-TW" dirty="0"/>
          </a:p>
        </p:txBody>
      </p:sp>
      <p:sp>
        <p:nvSpPr>
          <p:cNvPr id="144387" name="Rectangle 3"/>
          <p:cNvSpPr>
            <a:spLocks noGrp="1" noChangeArrowheads="1"/>
          </p:cNvSpPr>
          <p:nvPr>
            <p:ph type="body" idx="1"/>
          </p:nvPr>
        </p:nvSpPr>
        <p:spPr>
          <a:xfrm>
            <a:off x="467544" y="1340768"/>
            <a:ext cx="7920880" cy="5184576"/>
          </a:xfrm>
        </p:spPr>
        <p:txBody>
          <a:bodyPr/>
          <a:lstStyle/>
          <a:p>
            <a:pPr marL="895350" lvl="2" indent="-442913">
              <a:buFont typeface="Wingdings" pitchFamily="2" charset="2"/>
              <a:buNone/>
            </a:pPr>
            <a:r>
              <a:rPr lang="en-US" altLang="zh-TW" sz="2400" dirty="0"/>
              <a:t>3</a:t>
            </a:r>
            <a:r>
              <a:rPr lang="zh-TW" altLang="en-US" sz="2400" dirty="0"/>
              <a:t>、根據步驟二的結果，重新計算各個集群的中心點 </a:t>
            </a:r>
            <a:r>
              <a:rPr lang="en-US" altLang="zh-TW" sz="2400" dirty="0"/>
              <a:t>(</a:t>
            </a:r>
            <a:r>
              <a:rPr lang="zh-TW" altLang="en-US" sz="2400" dirty="0"/>
              <a:t>叢集內各物件的平均值</a:t>
            </a:r>
            <a:r>
              <a:rPr lang="en-US" altLang="zh-TW" sz="2400" dirty="0"/>
              <a:t>) </a:t>
            </a:r>
          </a:p>
          <a:p>
            <a:pPr marL="1352550" lvl="2" indent="-900113">
              <a:buFont typeface="Wingdings" pitchFamily="2" charset="2"/>
              <a:buNone/>
            </a:pPr>
            <a:r>
              <a:rPr lang="en-US" altLang="zh-TW" sz="2400" dirty="0"/>
              <a:t>4</a:t>
            </a:r>
            <a:r>
              <a:rPr lang="zh-TW" altLang="en-US" sz="2400" dirty="0"/>
              <a:t>、重複步驟二到三，直到所設計的停止條件發生 </a:t>
            </a:r>
          </a:p>
          <a:p>
            <a:pPr marL="895350" lvl="2" indent="-357188">
              <a:buFont typeface="Wingdings" pitchFamily="2" charset="2"/>
              <a:buNone/>
            </a:pPr>
            <a:r>
              <a:rPr lang="zh-TW" altLang="en-US" sz="2400" dirty="0"/>
              <a:t>	  </a:t>
            </a:r>
            <a:r>
              <a:rPr lang="en-US" altLang="zh-TW" sz="2400" dirty="0"/>
              <a:t>(</a:t>
            </a:r>
            <a:r>
              <a:rPr lang="zh-TW" altLang="en-US" sz="2400" dirty="0"/>
              <a:t>一般是以沒有任何物件變換所屬集群為停止絛件，也就是所謂的</a:t>
            </a:r>
            <a:r>
              <a:rPr lang="en-US" altLang="zh-TW" sz="2400" dirty="0"/>
              <a:t>square-error criterion</a:t>
            </a:r>
            <a:r>
              <a:rPr lang="zh-TW" altLang="en-US" sz="2400" dirty="0"/>
              <a:t>： </a:t>
            </a:r>
            <a:r>
              <a:rPr lang="en-US" altLang="zh-TW" sz="2400" dirty="0"/>
              <a:t>m</a:t>
            </a:r>
            <a:r>
              <a:rPr lang="en-US" altLang="zh-TW" sz="2000" dirty="0"/>
              <a:t>i</a:t>
            </a:r>
            <a:r>
              <a:rPr lang="zh-TW" altLang="en-US" sz="2400" dirty="0"/>
              <a:t>代表集群</a:t>
            </a:r>
            <a:r>
              <a:rPr lang="en-US" altLang="zh-TW" sz="2400" dirty="0" err="1"/>
              <a:t>i</a:t>
            </a:r>
            <a:r>
              <a:rPr lang="zh-TW" altLang="en-US" sz="2400" dirty="0"/>
              <a:t>的中心，</a:t>
            </a:r>
            <a:r>
              <a:rPr lang="en-US" altLang="zh-TW" sz="2400" dirty="0"/>
              <a:t>p</a:t>
            </a:r>
            <a:r>
              <a:rPr lang="zh-TW" altLang="en-US" sz="2400" dirty="0"/>
              <a:t>是集群</a:t>
            </a:r>
            <a:r>
              <a:rPr lang="en-US" altLang="zh-TW" sz="2400" dirty="0" err="1"/>
              <a:t>i</a:t>
            </a:r>
            <a:r>
              <a:rPr lang="zh-TW" altLang="en-US" sz="2400" dirty="0"/>
              <a:t>內的物件，</a:t>
            </a:r>
            <a:r>
              <a:rPr lang="en-US" altLang="zh-TW" sz="2400" dirty="0"/>
              <a:t>Ci</a:t>
            </a:r>
            <a:r>
              <a:rPr lang="zh-TW" altLang="en-US" sz="2400" dirty="0"/>
              <a:t>則代表集群</a:t>
            </a:r>
            <a:r>
              <a:rPr lang="en-US" altLang="zh-TW" sz="2400" dirty="0" err="1"/>
              <a:t>i</a:t>
            </a:r>
            <a:r>
              <a:rPr lang="en-US" altLang="zh-TW" sz="2400" dirty="0"/>
              <a:t>) </a:t>
            </a:r>
          </a:p>
        </p:txBody>
      </p:sp>
      <p:pic>
        <p:nvPicPr>
          <p:cNvPr id="14438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14020" b="-52"/>
          <a:stretch/>
        </p:blipFill>
        <p:spPr bwMode="auto">
          <a:xfrm>
            <a:off x="2555776" y="4365103"/>
            <a:ext cx="3240360" cy="7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110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31" y="3445669"/>
            <a:ext cx="3924300"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1371" name="Oval 11"/>
          <p:cNvSpPr>
            <a:spLocks noChangeArrowheads="1"/>
          </p:cNvSpPr>
          <p:nvPr/>
        </p:nvSpPr>
        <p:spPr bwMode="auto">
          <a:xfrm>
            <a:off x="4356100" y="6669088"/>
            <a:ext cx="71438" cy="71437"/>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271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799" y="5556"/>
            <a:ext cx="4537075" cy="340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1368" name="Oval 8"/>
          <p:cNvSpPr>
            <a:spLocks noChangeArrowheads="1"/>
          </p:cNvSpPr>
          <p:nvPr/>
        </p:nvSpPr>
        <p:spPr bwMode="auto">
          <a:xfrm>
            <a:off x="1403350" y="5229225"/>
            <a:ext cx="71438" cy="71438"/>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69" name="Oval 9"/>
          <p:cNvSpPr>
            <a:spLocks noChangeArrowheads="1"/>
          </p:cNvSpPr>
          <p:nvPr/>
        </p:nvSpPr>
        <p:spPr bwMode="auto">
          <a:xfrm>
            <a:off x="7308850" y="404813"/>
            <a:ext cx="142875" cy="71437"/>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70" name="Oval 10"/>
          <p:cNvSpPr>
            <a:spLocks noChangeArrowheads="1"/>
          </p:cNvSpPr>
          <p:nvPr/>
        </p:nvSpPr>
        <p:spPr bwMode="auto">
          <a:xfrm>
            <a:off x="5724525" y="1268413"/>
            <a:ext cx="71438" cy="71437"/>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72" name="Oval 12"/>
          <p:cNvSpPr>
            <a:spLocks noChangeArrowheads="1"/>
          </p:cNvSpPr>
          <p:nvPr/>
        </p:nvSpPr>
        <p:spPr bwMode="auto">
          <a:xfrm rot="2318182">
            <a:off x="4976311" y="1077562"/>
            <a:ext cx="280142" cy="1597531"/>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73" name="Oval 13"/>
          <p:cNvSpPr>
            <a:spLocks noChangeArrowheads="1"/>
          </p:cNvSpPr>
          <p:nvPr/>
        </p:nvSpPr>
        <p:spPr bwMode="auto">
          <a:xfrm flipH="1">
            <a:off x="5660943" y="1190761"/>
            <a:ext cx="270040" cy="222114"/>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74" name="Oval 14"/>
          <p:cNvSpPr>
            <a:spLocks noChangeArrowheads="1"/>
          </p:cNvSpPr>
          <p:nvPr/>
        </p:nvSpPr>
        <p:spPr bwMode="auto">
          <a:xfrm>
            <a:off x="7038181" y="274930"/>
            <a:ext cx="576263" cy="360363"/>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271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429000"/>
            <a:ext cx="403225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1376" name="Oval 16"/>
          <p:cNvSpPr>
            <a:spLocks noChangeArrowheads="1"/>
          </p:cNvSpPr>
          <p:nvPr/>
        </p:nvSpPr>
        <p:spPr bwMode="auto">
          <a:xfrm>
            <a:off x="3563938" y="3789363"/>
            <a:ext cx="71437" cy="71437"/>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77" name="Oval 17"/>
          <p:cNvSpPr>
            <a:spLocks noChangeArrowheads="1"/>
          </p:cNvSpPr>
          <p:nvPr/>
        </p:nvSpPr>
        <p:spPr bwMode="auto">
          <a:xfrm>
            <a:off x="2268538" y="4581525"/>
            <a:ext cx="71437" cy="71438"/>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78" name="Oval 18"/>
          <p:cNvSpPr>
            <a:spLocks noChangeArrowheads="1"/>
          </p:cNvSpPr>
          <p:nvPr/>
        </p:nvSpPr>
        <p:spPr bwMode="auto">
          <a:xfrm>
            <a:off x="5435600" y="1341438"/>
            <a:ext cx="144463" cy="71437"/>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80" name="Oval 20"/>
          <p:cNvSpPr>
            <a:spLocks noChangeArrowheads="1"/>
          </p:cNvSpPr>
          <p:nvPr/>
        </p:nvSpPr>
        <p:spPr bwMode="auto">
          <a:xfrm>
            <a:off x="1115616" y="5121672"/>
            <a:ext cx="431800" cy="576262"/>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81" name="Oval 21"/>
          <p:cNvSpPr>
            <a:spLocks noChangeArrowheads="1"/>
          </p:cNvSpPr>
          <p:nvPr/>
        </p:nvSpPr>
        <p:spPr bwMode="auto">
          <a:xfrm>
            <a:off x="1994694" y="4523081"/>
            <a:ext cx="431800" cy="288925"/>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82" name="Oval 22"/>
          <p:cNvSpPr>
            <a:spLocks noChangeArrowheads="1"/>
          </p:cNvSpPr>
          <p:nvPr/>
        </p:nvSpPr>
        <p:spPr bwMode="auto">
          <a:xfrm>
            <a:off x="3491706" y="3744515"/>
            <a:ext cx="287338" cy="215900"/>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83" name="Oval 23"/>
          <p:cNvSpPr>
            <a:spLocks noChangeArrowheads="1"/>
          </p:cNvSpPr>
          <p:nvPr/>
        </p:nvSpPr>
        <p:spPr bwMode="auto">
          <a:xfrm>
            <a:off x="1403350" y="5229225"/>
            <a:ext cx="71438" cy="71438"/>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85" name="Line 25"/>
          <p:cNvSpPr>
            <a:spLocks noChangeShapeType="1"/>
          </p:cNvSpPr>
          <p:nvPr/>
        </p:nvSpPr>
        <p:spPr bwMode="auto">
          <a:xfrm flipH="1">
            <a:off x="3348038" y="2708275"/>
            <a:ext cx="1079500" cy="720725"/>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86" name="Line 26"/>
          <p:cNvSpPr>
            <a:spLocks noChangeShapeType="1"/>
          </p:cNvSpPr>
          <p:nvPr/>
        </p:nvSpPr>
        <p:spPr bwMode="auto">
          <a:xfrm>
            <a:off x="4140200" y="4724400"/>
            <a:ext cx="1152525" cy="0"/>
          </a:xfrm>
          <a:prstGeom prst="line">
            <a:avLst/>
          </a:prstGeom>
          <a:noFill/>
          <a:ln w="952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87" name="Oval 27"/>
          <p:cNvSpPr>
            <a:spLocks noChangeArrowheads="1"/>
          </p:cNvSpPr>
          <p:nvPr/>
        </p:nvSpPr>
        <p:spPr bwMode="auto">
          <a:xfrm>
            <a:off x="5796955" y="5445919"/>
            <a:ext cx="503238" cy="504031"/>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88" name="Oval 28"/>
          <p:cNvSpPr>
            <a:spLocks noChangeArrowheads="1"/>
          </p:cNvSpPr>
          <p:nvPr/>
        </p:nvSpPr>
        <p:spPr bwMode="auto">
          <a:xfrm>
            <a:off x="6646069" y="4604544"/>
            <a:ext cx="503237" cy="288925"/>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89" name="Oval 29"/>
          <p:cNvSpPr>
            <a:spLocks noChangeArrowheads="1"/>
          </p:cNvSpPr>
          <p:nvPr/>
        </p:nvSpPr>
        <p:spPr bwMode="auto">
          <a:xfrm>
            <a:off x="8101013" y="3789363"/>
            <a:ext cx="360362" cy="215900"/>
          </a:xfrm>
          <a:prstGeom prst="ellipse">
            <a:avLst/>
          </a:prstGeom>
          <a:noFill/>
          <a:ln w="9525" algn="ctr">
            <a:solidFill>
              <a:srgbClr val="33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1390" name="Text Box 30"/>
          <p:cNvSpPr txBox="1">
            <a:spLocks noChangeArrowheads="1"/>
          </p:cNvSpPr>
          <p:nvPr/>
        </p:nvSpPr>
        <p:spPr bwMode="auto">
          <a:xfrm>
            <a:off x="827584" y="1196975"/>
            <a:ext cx="19445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42950" indent="-285750" algn="l">
              <a:spcBef>
                <a:spcPct val="0"/>
              </a:spcBef>
              <a:defRPr kumimoji="1">
                <a:solidFill>
                  <a:schemeClr val="tx1"/>
                </a:solidFill>
                <a:latin typeface="Arial" charset="0"/>
                <a:ea typeface="新細明體" charset="-120"/>
              </a:defRPr>
            </a:lvl1pPr>
            <a:lvl2pPr algn="l">
              <a:spcBef>
                <a:spcPct val="0"/>
              </a:spcBef>
              <a:defRPr kumimoji="1">
                <a:solidFill>
                  <a:schemeClr val="tx1"/>
                </a:solidFill>
                <a:latin typeface="Arial" charset="0"/>
                <a:ea typeface="新細明體" charset="-120"/>
              </a:defRPr>
            </a:lvl2pPr>
            <a:lvl3pPr algn="l">
              <a:spcBef>
                <a:spcPct val="0"/>
              </a:spcBef>
              <a:defRPr kumimoji="1">
                <a:solidFill>
                  <a:schemeClr val="tx1"/>
                </a:solidFill>
                <a:latin typeface="Arial" charset="0"/>
                <a:ea typeface="新細明體" charset="-120"/>
              </a:defRPr>
            </a:lvl3pPr>
            <a:lvl4pPr algn="l">
              <a:spcBef>
                <a:spcPct val="0"/>
              </a:spcBef>
              <a:defRPr kumimoji="1">
                <a:solidFill>
                  <a:schemeClr val="tx1"/>
                </a:solidFill>
                <a:latin typeface="Arial" charset="0"/>
                <a:ea typeface="新細明體" charset="-120"/>
              </a:defRPr>
            </a:lvl4pPr>
            <a:lvl5pPr algn="l">
              <a:spcBef>
                <a:spcPct val="0"/>
              </a:spcBef>
              <a:defRPr kumimoji="1">
                <a:solidFill>
                  <a:schemeClr val="tx1"/>
                </a:solidFill>
                <a:latin typeface="Arial" charset="0"/>
                <a:ea typeface="新細明體" charset="-120"/>
              </a:defRPr>
            </a:lvl5pPr>
            <a:lvl6pPr fontAlgn="base">
              <a:spcBef>
                <a:spcPct val="0"/>
              </a:spcBef>
              <a:spcAft>
                <a:spcPct val="0"/>
              </a:spcAft>
              <a:defRPr kumimoji="1">
                <a:solidFill>
                  <a:schemeClr val="tx1"/>
                </a:solidFill>
                <a:latin typeface="Arial" charset="0"/>
                <a:ea typeface="新細明體" charset="-120"/>
              </a:defRPr>
            </a:lvl6pPr>
            <a:lvl7pPr fontAlgn="base">
              <a:spcBef>
                <a:spcPct val="0"/>
              </a:spcBef>
              <a:spcAft>
                <a:spcPct val="0"/>
              </a:spcAft>
              <a:defRPr kumimoji="1">
                <a:solidFill>
                  <a:schemeClr val="tx1"/>
                </a:solidFill>
                <a:latin typeface="Arial" charset="0"/>
                <a:ea typeface="新細明體" charset="-120"/>
              </a:defRPr>
            </a:lvl7pPr>
            <a:lvl8pPr fontAlgn="base">
              <a:spcBef>
                <a:spcPct val="0"/>
              </a:spcBef>
              <a:spcAft>
                <a:spcPct val="0"/>
              </a:spcAft>
              <a:defRPr kumimoji="1">
                <a:solidFill>
                  <a:schemeClr val="tx1"/>
                </a:solidFill>
                <a:latin typeface="Arial" charset="0"/>
                <a:ea typeface="新細明體" charset="-120"/>
              </a:defRPr>
            </a:lvl8pPr>
            <a:lvl9pPr fontAlgn="base">
              <a:spcBef>
                <a:spcPct val="0"/>
              </a:spcBef>
              <a:spcAft>
                <a:spcPct val="0"/>
              </a:spcAft>
              <a:defRPr kumimoji="1">
                <a:solidFill>
                  <a:schemeClr val="tx1"/>
                </a:solidFill>
                <a:latin typeface="Arial" charset="0"/>
                <a:ea typeface="新細明體" charset="-120"/>
              </a:defRPr>
            </a:lvl9pPr>
          </a:lstStyle>
          <a:p>
            <a:pPr algn="ctr">
              <a:spcBef>
                <a:spcPct val="50000"/>
              </a:spcBef>
              <a:buFont typeface="Wingdings" pitchFamily="2" charset="2"/>
              <a:buNone/>
            </a:pPr>
            <a:r>
              <a:rPr kumimoji="0" lang="en-US" altLang="zh-TW" sz="2400" dirty="0">
                <a:latin typeface="Tahoma" pitchFamily="34" charset="0"/>
              </a:rPr>
              <a:t>K-means</a:t>
            </a:r>
            <a:br>
              <a:rPr kumimoji="0" lang="en-US" altLang="zh-TW" sz="2400" dirty="0">
                <a:latin typeface="Tahoma" pitchFamily="34" charset="0"/>
              </a:rPr>
            </a:br>
            <a:r>
              <a:rPr kumimoji="0" lang="zh-TW" altLang="en-US" sz="2400" dirty="0">
                <a:latin typeface="Tahoma" pitchFamily="34" charset="0"/>
              </a:rPr>
              <a:t>演算法</a:t>
            </a:r>
          </a:p>
        </p:txBody>
      </p:sp>
      <p:sp>
        <p:nvSpPr>
          <p:cNvPr id="26" name="文字方塊 25">
            <a:extLst>
              <a:ext uri="{FF2B5EF4-FFF2-40B4-BE49-F238E27FC236}">
                <a16:creationId xmlns:a16="http://schemas.microsoft.com/office/drawing/2014/main" id="{470C1E4D-AD18-4632-97F4-6B1BCAB17B75}"/>
              </a:ext>
            </a:extLst>
          </p:cNvPr>
          <p:cNvSpPr txBox="1"/>
          <p:nvPr/>
        </p:nvSpPr>
        <p:spPr>
          <a:xfrm>
            <a:off x="953101" y="6483936"/>
            <a:ext cx="7237797" cy="338554"/>
          </a:xfrm>
          <a:prstGeom prst="rect">
            <a:avLst/>
          </a:prstGeom>
          <a:noFill/>
        </p:spPr>
        <p:txBody>
          <a:bodyPr wrap="square">
            <a:spAutoFit/>
          </a:bodyPr>
          <a:lstStyle/>
          <a:p>
            <a:r>
              <a:rPr lang="en-US" altLang="zh-TW" sz="1600" dirty="0">
                <a:hlinkClick r:id="rId4"/>
              </a:rPr>
              <a:t>https://www.youtube.com/watch?v=5I3Ei69I40s&amp;ab_channel=bitLectures</a:t>
            </a:r>
            <a:endParaRPr lang="en-US" altLang="zh-TW" sz="1600" dirty="0"/>
          </a:p>
        </p:txBody>
      </p:sp>
    </p:spTree>
    <p:extLst>
      <p:ext uri="{BB962C8B-B14F-4D97-AF65-F5344CB8AC3E}">
        <p14:creationId xmlns:p14="http://schemas.microsoft.com/office/powerpoint/2010/main" val="719725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71364"/>
                                        </p:tgtEl>
                                        <p:attrNameLst>
                                          <p:attrName>style.visibility</p:attrName>
                                        </p:attrNameLst>
                                      </p:cBhvr>
                                      <p:to>
                                        <p:strVal val="visible"/>
                                      </p:to>
                                    </p:set>
                                    <p:anim calcmode="lin" valueType="num">
                                      <p:cBhvr>
                                        <p:cTn id="7" dur="1000" fill="hold"/>
                                        <p:tgtEl>
                                          <p:spTgt spid="271364"/>
                                        </p:tgtEl>
                                        <p:attrNameLst>
                                          <p:attrName>ppt_w</p:attrName>
                                        </p:attrNameLst>
                                      </p:cBhvr>
                                      <p:tavLst>
                                        <p:tav tm="0">
                                          <p:val>
                                            <p:fltVal val="0"/>
                                          </p:val>
                                        </p:tav>
                                        <p:tav tm="100000">
                                          <p:val>
                                            <p:strVal val="#ppt_w"/>
                                          </p:val>
                                        </p:tav>
                                      </p:tavLst>
                                    </p:anim>
                                    <p:anim calcmode="lin" valueType="num">
                                      <p:cBhvr>
                                        <p:cTn id="8" dur="1000" fill="hold"/>
                                        <p:tgtEl>
                                          <p:spTgt spid="271364"/>
                                        </p:tgtEl>
                                        <p:attrNameLst>
                                          <p:attrName>ppt_h</p:attrName>
                                        </p:attrNameLst>
                                      </p:cBhvr>
                                      <p:tavLst>
                                        <p:tav tm="0">
                                          <p:val>
                                            <p:fltVal val="0"/>
                                          </p:val>
                                        </p:tav>
                                        <p:tav tm="100000">
                                          <p:val>
                                            <p:strVal val="#ppt_h"/>
                                          </p:val>
                                        </p:tav>
                                      </p:tavLst>
                                    </p:anim>
                                    <p:anim calcmode="lin" valueType="num">
                                      <p:cBhvr>
                                        <p:cTn id="9" dur="1000" fill="hold"/>
                                        <p:tgtEl>
                                          <p:spTgt spid="27136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136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71369"/>
                                        </p:tgtEl>
                                        <p:attrNameLst>
                                          <p:attrName>style.visibility</p:attrName>
                                        </p:attrNameLst>
                                      </p:cBhvr>
                                      <p:to>
                                        <p:strVal val="visible"/>
                                      </p:to>
                                    </p:set>
                                    <p:anim calcmode="lin" valueType="num">
                                      <p:cBhvr>
                                        <p:cTn id="15" dur="1000" fill="hold"/>
                                        <p:tgtEl>
                                          <p:spTgt spid="271369"/>
                                        </p:tgtEl>
                                        <p:attrNameLst>
                                          <p:attrName>ppt_w</p:attrName>
                                        </p:attrNameLst>
                                      </p:cBhvr>
                                      <p:tavLst>
                                        <p:tav tm="0">
                                          <p:val>
                                            <p:fltVal val="0"/>
                                          </p:val>
                                        </p:tav>
                                        <p:tav tm="100000">
                                          <p:val>
                                            <p:strVal val="#ppt_w"/>
                                          </p:val>
                                        </p:tav>
                                      </p:tavLst>
                                    </p:anim>
                                    <p:anim calcmode="lin" valueType="num">
                                      <p:cBhvr>
                                        <p:cTn id="16" dur="1000" fill="hold"/>
                                        <p:tgtEl>
                                          <p:spTgt spid="271369"/>
                                        </p:tgtEl>
                                        <p:attrNameLst>
                                          <p:attrName>ppt_h</p:attrName>
                                        </p:attrNameLst>
                                      </p:cBhvr>
                                      <p:tavLst>
                                        <p:tav tm="0">
                                          <p:val>
                                            <p:fltVal val="0"/>
                                          </p:val>
                                        </p:tav>
                                        <p:tav tm="100000">
                                          <p:val>
                                            <p:strVal val="#ppt_h"/>
                                          </p:val>
                                        </p:tav>
                                      </p:tavLst>
                                    </p:anim>
                                    <p:anim calcmode="lin" valueType="num">
                                      <p:cBhvr>
                                        <p:cTn id="17" dur="1000" fill="hold"/>
                                        <p:tgtEl>
                                          <p:spTgt spid="27136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71369"/>
                                        </p:tgtEl>
                                        <p:attrNameLst>
                                          <p:attrName>ppt_y</p:attrName>
                                        </p:attrNameLst>
                                      </p:cBhvr>
                                      <p:tavLst>
                                        <p:tav tm="0" fmla="#ppt_y+(sin(-2*pi*(1-$))*-#ppt_x+cos(-2*pi*(1-$))*(1-#ppt_y))*(1-$)">
                                          <p:val>
                                            <p:fltVal val="0"/>
                                          </p:val>
                                        </p:tav>
                                        <p:tav tm="100000">
                                          <p:val>
                                            <p:fltVal val="1"/>
                                          </p:val>
                                        </p:tav>
                                      </p:tavLst>
                                    </p:anim>
                                  </p:childTnLst>
                                </p:cTn>
                              </p:par>
                            </p:childTnLst>
                          </p:cTn>
                        </p:par>
                        <p:par>
                          <p:cTn id="19" fill="hold" nodeType="afterGroup">
                            <p:stCondLst>
                              <p:cond delay="1000"/>
                            </p:stCondLst>
                            <p:childTnLst>
                              <p:par>
                                <p:cTn id="20" presetID="15" presetClass="entr" presetSubtype="0" fill="hold" grpId="0" nodeType="afterEffect">
                                  <p:stCondLst>
                                    <p:cond delay="0"/>
                                  </p:stCondLst>
                                  <p:childTnLst>
                                    <p:set>
                                      <p:cBhvr>
                                        <p:cTn id="21" dur="1" fill="hold">
                                          <p:stCondLst>
                                            <p:cond delay="0"/>
                                          </p:stCondLst>
                                        </p:cTn>
                                        <p:tgtEl>
                                          <p:spTgt spid="271370"/>
                                        </p:tgtEl>
                                        <p:attrNameLst>
                                          <p:attrName>style.visibility</p:attrName>
                                        </p:attrNameLst>
                                      </p:cBhvr>
                                      <p:to>
                                        <p:strVal val="visible"/>
                                      </p:to>
                                    </p:set>
                                    <p:anim calcmode="lin" valueType="num">
                                      <p:cBhvr>
                                        <p:cTn id="22" dur="1000" fill="hold"/>
                                        <p:tgtEl>
                                          <p:spTgt spid="271370"/>
                                        </p:tgtEl>
                                        <p:attrNameLst>
                                          <p:attrName>ppt_w</p:attrName>
                                        </p:attrNameLst>
                                      </p:cBhvr>
                                      <p:tavLst>
                                        <p:tav tm="0">
                                          <p:val>
                                            <p:fltVal val="0"/>
                                          </p:val>
                                        </p:tav>
                                        <p:tav tm="100000">
                                          <p:val>
                                            <p:strVal val="#ppt_w"/>
                                          </p:val>
                                        </p:tav>
                                      </p:tavLst>
                                    </p:anim>
                                    <p:anim calcmode="lin" valueType="num">
                                      <p:cBhvr>
                                        <p:cTn id="23" dur="1000" fill="hold"/>
                                        <p:tgtEl>
                                          <p:spTgt spid="271370"/>
                                        </p:tgtEl>
                                        <p:attrNameLst>
                                          <p:attrName>ppt_h</p:attrName>
                                        </p:attrNameLst>
                                      </p:cBhvr>
                                      <p:tavLst>
                                        <p:tav tm="0">
                                          <p:val>
                                            <p:fltVal val="0"/>
                                          </p:val>
                                        </p:tav>
                                        <p:tav tm="100000">
                                          <p:val>
                                            <p:strVal val="#ppt_h"/>
                                          </p:val>
                                        </p:tav>
                                      </p:tavLst>
                                    </p:anim>
                                    <p:anim calcmode="lin" valueType="num">
                                      <p:cBhvr>
                                        <p:cTn id="24" dur="1000" fill="hold"/>
                                        <p:tgtEl>
                                          <p:spTgt spid="271370"/>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71370"/>
                                        </p:tgtEl>
                                        <p:attrNameLst>
                                          <p:attrName>ppt_y</p:attrName>
                                        </p:attrNameLst>
                                      </p:cBhvr>
                                      <p:tavLst>
                                        <p:tav tm="0" fmla="#ppt_y+(sin(-2*pi*(1-$))*-#ppt_x+cos(-2*pi*(1-$))*(1-#ppt_y))*(1-$)">
                                          <p:val>
                                            <p:fltVal val="0"/>
                                          </p:val>
                                        </p:tav>
                                        <p:tav tm="100000">
                                          <p:val>
                                            <p:fltVal val="1"/>
                                          </p:val>
                                        </p:tav>
                                      </p:tavLst>
                                    </p:anim>
                                  </p:childTnLst>
                                </p:cTn>
                              </p:par>
                            </p:childTnLst>
                          </p:cTn>
                        </p:par>
                        <p:par>
                          <p:cTn id="26" fill="hold" nodeType="afterGroup">
                            <p:stCondLst>
                              <p:cond delay="2000"/>
                            </p:stCondLst>
                            <p:childTnLst>
                              <p:par>
                                <p:cTn id="27" presetID="15" presetClass="entr" presetSubtype="0" fill="hold" grpId="0" nodeType="afterEffect">
                                  <p:stCondLst>
                                    <p:cond delay="0"/>
                                  </p:stCondLst>
                                  <p:childTnLst>
                                    <p:set>
                                      <p:cBhvr>
                                        <p:cTn id="28" dur="1" fill="hold">
                                          <p:stCondLst>
                                            <p:cond delay="0"/>
                                          </p:stCondLst>
                                        </p:cTn>
                                        <p:tgtEl>
                                          <p:spTgt spid="271378"/>
                                        </p:tgtEl>
                                        <p:attrNameLst>
                                          <p:attrName>style.visibility</p:attrName>
                                        </p:attrNameLst>
                                      </p:cBhvr>
                                      <p:to>
                                        <p:strVal val="visible"/>
                                      </p:to>
                                    </p:set>
                                    <p:anim calcmode="lin" valueType="num">
                                      <p:cBhvr>
                                        <p:cTn id="29" dur="1000" fill="hold"/>
                                        <p:tgtEl>
                                          <p:spTgt spid="271378"/>
                                        </p:tgtEl>
                                        <p:attrNameLst>
                                          <p:attrName>ppt_w</p:attrName>
                                        </p:attrNameLst>
                                      </p:cBhvr>
                                      <p:tavLst>
                                        <p:tav tm="0">
                                          <p:val>
                                            <p:fltVal val="0"/>
                                          </p:val>
                                        </p:tav>
                                        <p:tav tm="100000">
                                          <p:val>
                                            <p:strVal val="#ppt_w"/>
                                          </p:val>
                                        </p:tav>
                                      </p:tavLst>
                                    </p:anim>
                                    <p:anim calcmode="lin" valueType="num">
                                      <p:cBhvr>
                                        <p:cTn id="30" dur="1000" fill="hold"/>
                                        <p:tgtEl>
                                          <p:spTgt spid="271378"/>
                                        </p:tgtEl>
                                        <p:attrNameLst>
                                          <p:attrName>ppt_h</p:attrName>
                                        </p:attrNameLst>
                                      </p:cBhvr>
                                      <p:tavLst>
                                        <p:tav tm="0">
                                          <p:val>
                                            <p:fltVal val="0"/>
                                          </p:val>
                                        </p:tav>
                                        <p:tav tm="100000">
                                          <p:val>
                                            <p:strVal val="#ppt_h"/>
                                          </p:val>
                                        </p:tav>
                                      </p:tavLst>
                                    </p:anim>
                                    <p:anim calcmode="lin" valueType="num">
                                      <p:cBhvr>
                                        <p:cTn id="31" dur="1000" fill="hold"/>
                                        <p:tgtEl>
                                          <p:spTgt spid="271378"/>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713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71372"/>
                                        </p:tgtEl>
                                        <p:attrNameLst>
                                          <p:attrName>style.visibility</p:attrName>
                                        </p:attrNameLst>
                                      </p:cBhvr>
                                      <p:to>
                                        <p:strVal val="visible"/>
                                      </p:to>
                                    </p:set>
                                    <p:animEffect transition="in" filter="dissolve">
                                      <p:cBhvr>
                                        <p:cTn id="37" dur="500"/>
                                        <p:tgtEl>
                                          <p:spTgt spid="271372"/>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71373"/>
                                        </p:tgtEl>
                                        <p:attrNameLst>
                                          <p:attrName>style.visibility</p:attrName>
                                        </p:attrNameLst>
                                      </p:cBhvr>
                                      <p:to>
                                        <p:strVal val="visible"/>
                                      </p:to>
                                    </p:set>
                                    <p:animEffect transition="in" filter="dissolve">
                                      <p:cBhvr>
                                        <p:cTn id="41" dur="500"/>
                                        <p:tgtEl>
                                          <p:spTgt spid="271373"/>
                                        </p:tgtEl>
                                      </p:cBhvr>
                                    </p:animEffect>
                                  </p:childTnLst>
                                </p:cTn>
                              </p:par>
                            </p:childTnLst>
                          </p:cTn>
                        </p:par>
                        <p:par>
                          <p:cTn id="42" fill="hold" nodeType="afterGroup">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71374"/>
                                        </p:tgtEl>
                                        <p:attrNameLst>
                                          <p:attrName>style.visibility</p:attrName>
                                        </p:attrNameLst>
                                      </p:cBhvr>
                                      <p:to>
                                        <p:strVal val="visible"/>
                                      </p:to>
                                    </p:set>
                                    <p:animEffect transition="in" filter="dissolve">
                                      <p:cBhvr>
                                        <p:cTn id="45" dur="500"/>
                                        <p:tgtEl>
                                          <p:spTgt spid="27137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0" presetClass="path" presetSubtype="0" accel="50000" decel="50000" fill="hold" grpId="1" nodeType="clickEffect">
                                  <p:stCondLst>
                                    <p:cond delay="0"/>
                                  </p:stCondLst>
                                  <p:childTnLst>
                                    <p:animMotion origin="layout" path="M -3.61111E-6 5.92593E-6 L -0.07882 0.09445 " pathEditMode="relative" ptsTypes="AA">
                                      <p:cBhvr>
                                        <p:cTn id="49" dur="2000" fill="hold"/>
                                        <p:tgtEl>
                                          <p:spTgt spid="271378"/>
                                        </p:tgtEl>
                                        <p:attrNameLst>
                                          <p:attrName>ppt_x</p:attrName>
                                          <p:attrName>ppt_y</p:attrName>
                                        </p:attrNameLst>
                                      </p:cBhvr>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grpId="1" nodeType="clickEffect">
                                  <p:stCondLst>
                                    <p:cond delay="0"/>
                                  </p:stCondLst>
                                  <p:childTnLst>
                                    <p:animMotion origin="layout" path="M 1.94444E-6 -4.07407E-6 L -0.0158 -4.07407E-6 " pathEditMode="relative" ptsTypes="AA">
                                      <p:cBhvr>
                                        <p:cTn id="53" dur="2000" fill="hold"/>
                                        <p:tgtEl>
                                          <p:spTgt spid="271369"/>
                                        </p:tgtEl>
                                        <p:attrNameLst>
                                          <p:attrName>ppt_x</p:attrName>
                                          <p:attrName>ppt_y</p:attrName>
                                        </p:attrNameLst>
                                      </p:cBhvr>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271385"/>
                                        </p:tgtEl>
                                        <p:attrNameLst>
                                          <p:attrName>style.visibility</p:attrName>
                                        </p:attrNameLst>
                                      </p:cBhvr>
                                      <p:to>
                                        <p:strVal val="visible"/>
                                      </p:to>
                                    </p:set>
                                    <p:animEffect transition="in" filter="dissolve">
                                      <p:cBhvr>
                                        <p:cTn id="58" dur="500"/>
                                        <p:tgtEl>
                                          <p:spTgt spid="27138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271366"/>
                                        </p:tgtEl>
                                        <p:attrNameLst>
                                          <p:attrName>style.visibility</p:attrName>
                                        </p:attrNameLst>
                                      </p:cBhvr>
                                      <p:to>
                                        <p:strVal val="visible"/>
                                      </p:to>
                                    </p:set>
                                    <p:animEffect transition="in" filter="dissolve">
                                      <p:cBhvr>
                                        <p:cTn id="63" dur="500"/>
                                        <p:tgtEl>
                                          <p:spTgt spid="271366"/>
                                        </p:tgtEl>
                                      </p:cBhvr>
                                    </p:animEffect>
                                  </p:childTnLst>
                                </p:cTn>
                              </p:par>
                            </p:childTnLst>
                          </p:cTn>
                        </p:par>
                        <p:par>
                          <p:cTn id="64" fill="hold" nodeType="afterGroup">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271383"/>
                                        </p:tgtEl>
                                        <p:attrNameLst>
                                          <p:attrName>style.visibility</p:attrName>
                                        </p:attrNameLst>
                                      </p:cBhvr>
                                      <p:to>
                                        <p:strVal val="visible"/>
                                      </p:to>
                                    </p:set>
                                    <p:animEffect transition="in" filter="dissolve">
                                      <p:cBhvr>
                                        <p:cTn id="67" dur="500"/>
                                        <p:tgtEl>
                                          <p:spTgt spid="271383"/>
                                        </p:tgtEl>
                                      </p:cBhvr>
                                    </p:animEffect>
                                  </p:childTnLst>
                                </p:cTn>
                              </p:par>
                            </p:childTnLst>
                          </p:cTn>
                        </p:par>
                        <p:par>
                          <p:cTn id="68" fill="hold" nodeType="afterGroup">
                            <p:stCondLst>
                              <p:cond delay="1000"/>
                            </p:stCondLst>
                            <p:childTnLst>
                              <p:par>
                                <p:cTn id="69" presetID="9" presetClass="entr" presetSubtype="0" fill="hold" grpId="0" nodeType="afterEffect">
                                  <p:stCondLst>
                                    <p:cond delay="0"/>
                                  </p:stCondLst>
                                  <p:childTnLst>
                                    <p:set>
                                      <p:cBhvr>
                                        <p:cTn id="70" dur="1" fill="hold">
                                          <p:stCondLst>
                                            <p:cond delay="0"/>
                                          </p:stCondLst>
                                        </p:cTn>
                                        <p:tgtEl>
                                          <p:spTgt spid="271377"/>
                                        </p:tgtEl>
                                        <p:attrNameLst>
                                          <p:attrName>style.visibility</p:attrName>
                                        </p:attrNameLst>
                                      </p:cBhvr>
                                      <p:to>
                                        <p:strVal val="visible"/>
                                      </p:to>
                                    </p:set>
                                    <p:animEffect transition="in" filter="dissolve">
                                      <p:cBhvr>
                                        <p:cTn id="71" dur="500"/>
                                        <p:tgtEl>
                                          <p:spTgt spid="271377"/>
                                        </p:tgtEl>
                                      </p:cBhvr>
                                    </p:animEffect>
                                  </p:childTnLst>
                                </p:cTn>
                              </p:par>
                            </p:childTnLst>
                          </p:cTn>
                        </p:par>
                        <p:par>
                          <p:cTn id="72" fill="hold" nodeType="afterGroup">
                            <p:stCondLst>
                              <p:cond delay="1500"/>
                            </p:stCondLst>
                            <p:childTnLst>
                              <p:par>
                                <p:cTn id="73" presetID="9" presetClass="entr" presetSubtype="0" fill="hold" grpId="0" nodeType="afterEffect">
                                  <p:stCondLst>
                                    <p:cond delay="0"/>
                                  </p:stCondLst>
                                  <p:childTnLst>
                                    <p:set>
                                      <p:cBhvr>
                                        <p:cTn id="74" dur="1" fill="hold">
                                          <p:stCondLst>
                                            <p:cond delay="0"/>
                                          </p:stCondLst>
                                        </p:cTn>
                                        <p:tgtEl>
                                          <p:spTgt spid="271376"/>
                                        </p:tgtEl>
                                        <p:attrNameLst>
                                          <p:attrName>style.visibility</p:attrName>
                                        </p:attrNameLst>
                                      </p:cBhvr>
                                      <p:to>
                                        <p:strVal val="visible"/>
                                      </p:to>
                                    </p:set>
                                    <p:animEffect transition="in" filter="dissolve">
                                      <p:cBhvr>
                                        <p:cTn id="75" dur="500"/>
                                        <p:tgtEl>
                                          <p:spTgt spid="27137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271380"/>
                                        </p:tgtEl>
                                        <p:attrNameLst>
                                          <p:attrName>style.visibility</p:attrName>
                                        </p:attrNameLst>
                                      </p:cBhvr>
                                      <p:to>
                                        <p:strVal val="visible"/>
                                      </p:to>
                                    </p:set>
                                    <p:animEffect transition="in" filter="dissolve">
                                      <p:cBhvr>
                                        <p:cTn id="80" dur="500"/>
                                        <p:tgtEl>
                                          <p:spTgt spid="271380"/>
                                        </p:tgtEl>
                                      </p:cBhvr>
                                    </p:animEffect>
                                  </p:childTnLst>
                                </p:cTn>
                              </p:par>
                            </p:childTnLst>
                          </p:cTn>
                        </p:par>
                        <p:par>
                          <p:cTn id="81" fill="hold" nodeType="afterGroup">
                            <p:stCondLst>
                              <p:cond delay="500"/>
                            </p:stCondLst>
                            <p:childTnLst>
                              <p:par>
                                <p:cTn id="82" presetID="9" presetClass="entr" presetSubtype="0" fill="hold" grpId="0" nodeType="afterEffect">
                                  <p:stCondLst>
                                    <p:cond delay="0"/>
                                  </p:stCondLst>
                                  <p:childTnLst>
                                    <p:set>
                                      <p:cBhvr>
                                        <p:cTn id="83" dur="1" fill="hold">
                                          <p:stCondLst>
                                            <p:cond delay="0"/>
                                          </p:stCondLst>
                                        </p:cTn>
                                        <p:tgtEl>
                                          <p:spTgt spid="271381"/>
                                        </p:tgtEl>
                                        <p:attrNameLst>
                                          <p:attrName>style.visibility</p:attrName>
                                        </p:attrNameLst>
                                      </p:cBhvr>
                                      <p:to>
                                        <p:strVal val="visible"/>
                                      </p:to>
                                    </p:set>
                                    <p:animEffect transition="in" filter="dissolve">
                                      <p:cBhvr>
                                        <p:cTn id="84" dur="500"/>
                                        <p:tgtEl>
                                          <p:spTgt spid="271381"/>
                                        </p:tgtEl>
                                      </p:cBhvr>
                                    </p:animEffect>
                                  </p:childTnLst>
                                </p:cTn>
                              </p:par>
                            </p:childTnLst>
                          </p:cTn>
                        </p:par>
                        <p:par>
                          <p:cTn id="85" fill="hold" nodeType="afterGroup">
                            <p:stCondLst>
                              <p:cond delay="1000"/>
                            </p:stCondLst>
                            <p:childTnLst>
                              <p:par>
                                <p:cTn id="86" presetID="9" presetClass="entr" presetSubtype="0" fill="hold" grpId="0" nodeType="afterEffect">
                                  <p:stCondLst>
                                    <p:cond delay="0"/>
                                  </p:stCondLst>
                                  <p:childTnLst>
                                    <p:set>
                                      <p:cBhvr>
                                        <p:cTn id="87" dur="1" fill="hold">
                                          <p:stCondLst>
                                            <p:cond delay="0"/>
                                          </p:stCondLst>
                                        </p:cTn>
                                        <p:tgtEl>
                                          <p:spTgt spid="271382"/>
                                        </p:tgtEl>
                                        <p:attrNameLst>
                                          <p:attrName>style.visibility</p:attrName>
                                        </p:attrNameLst>
                                      </p:cBhvr>
                                      <p:to>
                                        <p:strVal val="visible"/>
                                      </p:to>
                                    </p:set>
                                    <p:animEffect transition="in" filter="dissolve">
                                      <p:cBhvr>
                                        <p:cTn id="88" dur="500"/>
                                        <p:tgtEl>
                                          <p:spTgt spid="27138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1" nodeType="clickEffect">
                                  <p:stCondLst>
                                    <p:cond delay="0"/>
                                  </p:stCondLst>
                                  <p:childTnLst>
                                    <p:animMotion origin="layout" path="M 0.00417 0.00533 L -0.01163 0.04746 " pathEditMode="relative" ptsTypes="AA">
                                      <p:cBhvr>
                                        <p:cTn id="92" dur="2000" fill="hold"/>
                                        <p:tgtEl>
                                          <p:spTgt spid="271383"/>
                                        </p:tgtEl>
                                        <p:attrNameLst>
                                          <p:attrName>ppt_x</p:attrName>
                                          <p:attrName>ppt_y</p:attrName>
                                        </p:attrNameLst>
                                      </p:cBhvr>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71386"/>
                                        </p:tgtEl>
                                        <p:attrNameLst>
                                          <p:attrName>style.visibility</p:attrName>
                                        </p:attrNameLst>
                                      </p:cBhvr>
                                      <p:to>
                                        <p:strVal val="visible"/>
                                      </p:to>
                                    </p:set>
                                    <p:animEffect transition="in" filter="dissolve">
                                      <p:cBhvr>
                                        <p:cTn id="97" dur="500"/>
                                        <p:tgtEl>
                                          <p:spTgt spid="27138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271365"/>
                                        </p:tgtEl>
                                        <p:attrNameLst>
                                          <p:attrName>style.visibility</p:attrName>
                                        </p:attrNameLst>
                                      </p:cBhvr>
                                      <p:to>
                                        <p:strVal val="visible"/>
                                      </p:to>
                                    </p:set>
                                    <p:animEffect transition="in" filter="dissolve">
                                      <p:cBhvr>
                                        <p:cTn id="102" dur="500"/>
                                        <p:tgtEl>
                                          <p:spTgt spid="27136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271387"/>
                                        </p:tgtEl>
                                        <p:attrNameLst>
                                          <p:attrName>style.visibility</p:attrName>
                                        </p:attrNameLst>
                                      </p:cBhvr>
                                      <p:to>
                                        <p:strVal val="visible"/>
                                      </p:to>
                                    </p:set>
                                    <p:animEffect transition="in" filter="dissolve">
                                      <p:cBhvr>
                                        <p:cTn id="107" dur="500"/>
                                        <p:tgtEl>
                                          <p:spTgt spid="271387"/>
                                        </p:tgtEl>
                                      </p:cBhvr>
                                    </p:animEffect>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271388"/>
                                        </p:tgtEl>
                                        <p:attrNameLst>
                                          <p:attrName>style.visibility</p:attrName>
                                        </p:attrNameLst>
                                      </p:cBhvr>
                                      <p:to>
                                        <p:strVal val="visible"/>
                                      </p:to>
                                    </p:set>
                                    <p:animEffect transition="in" filter="dissolve">
                                      <p:cBhvr>
                                        <p:cTn id="111" dur="500"/>
                                        <p:tgtEl>
                                          <p:spTgt spid="271388"/>
                                        </p:tgtEl>
                                      </p:cBhvr>
                                    </p:animEffect>
                                  </p:childTnLst>
                                </p:cTn>
                              </p:par>
                            </p:childTnLst>
                          </p:cTn>
                        </p:par>
                        <p:par>
                          <p:cTn id="112" fill="hold" nodeType="afterGroup">
                            <p:stCondLst>
                              <p:cond delay="1000"/>
                            </p:stCondLst>
                            <p:childTnLst>
                              <p:par>
                                <p:cTn id="113" presetID="9" presetClass="entr" presetSubtype="0" fill="hold" grpId="0" nodeType="afterEffect">
                                  <p:stCondLst>
                                    <p:cond delay="0"/>
                                  </p:stCondLst>
                                  <p:childTnLst>
                                    <p:set>
                                      <p:cBhvr>
                                        <p:cTn id="114" dur="1" fill="hold">
                                          <p:stCondLst>
                                            <p:cond delay="0"/>
                                          </p:stCondLst>
                                        </p:cTn>
                                        <p:tgtEl>
                                          <p:spTgt spid="271389"/>
                                        </p:tgtEl>
                                        <p:attrNameLst>
                                          <p:attrName>style.visibility</p:attrName>
                                        </p:attrNameLst>
                                      </p:cBhvr>
                                      <p:to>
                                        <p:strVal val="visible"/>
                                      </p:to>
                                    </p:set>
                                    <p:animEffect transition="in" filter="dissolve">
                                      <p:cBhvr>
                                        <p:cTn id="115" dur="500"/>
                                        <p:tgtEl>
                                          <p:spTgt spid="27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9" grpId="0" animBg="1"/>
      <p:bldP spid="271369" grpId="1" animBg="1"/>
      <p:bldP spid="271370" grpId="0" animBg="1"/>
      <p:bldP spid="271372" grpId="0" animBg="1"/>
      <p:bldP spid="271373" grpId="0" animBg="1"/>
      <p:bldP spid="271374" grpId="0" animBg="1"/>
      <p:bldP spid="271376" grpId="0" animBg="1"/>
      <p:bldP spid="271377" grpId="0" animBg="1"/>
      <p:bldP spid="271378" grpId="0" animBg="1"/>
      <p:bldP spid="271378" grpId="1" animBg="1"/>
      <p:bldP spid="271380" grpId="0" animBg="1"/>
      <p:bldP spid="271381" grpId="0" animBg="1"/>
      <p:bldP spid="271382" grpId="0" animBg="1"/>
      <p:bldP spid="271383" grpId="0" animBg="1"/>
      <p:bldP spid="271383" grpId="1" animBg="1"/>
      <p:bldP spid="271385" grpId="0" animBg="1"/>
      <p:bldP spid="271386" grpId="0" animBg="1"/>
      <p:bldP spid="271387" grpId="0" animBg="1"/>
      <p:bldP spid="271388" grpId="0" animBg="1"/>
      <p:bldP spid="27138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FF7F70-4356-4671-87A4-E6D351C1D07F}"/>
              </a:ext>
            </a:extLst>
          </p:cNvPr>
          <p:cNvSpPr>
            <a:spLocks noGrp="1"/>
          </p:cNvSpPr>
          <p:nvPr>
            <p:ph type="title"/>
          </p:nvPr>
        </p:nvSpPr>
        <p:spPr/>
        <p:txBody>
          <a:bodyPr/>
          <a:lstStyle/>
          <a:p>
            <a:r>
              <a:rPr lang="zh-TW" altLang="en-US" dirty="0"/>
              <a:t>實作</a:t>
            </a:r>
            <a:r>
              <a:rPr lang="en-US" altLang="zh-TW" dirty="0"/>
              <a:t>1</a:t>
            </a:r>
            <a:r>
              <a:rPr lang="zh-TW" altLang="en-US" dirty="0"/>
              <a:t>：</a:t>
            </a:r>
            <a:r>
              <a:rPr lang="en-US" altLang="zh-TW" dirty="0"/>
              <a:t>IRIS</a:t>
            </a:r>
            <a:endParaRPr lang="zh-TW" altLang="en-US" dirty="0"/>
          </a:p>
        </p:txBody>
      </p:sp>
      <p:sp>
        <p:nvSpPr>
          <p:cNvPr id="3" name="內容版面配置區 2">
            <a:extLst>
              <a:ext uri="{FF2B5EF4-FFF2-40B4-BE49-F238E27FC236}">
                <a16:creationId xmlns:a16="http://schemas.microsoft.com/office/drawing/2014/main" id="{BDFB56C1-7443-4DD3-B152-EED3126EF1E4}"/>
              </a:ext>
            </a:extLst>
          </p:cNvPr>
          <p:cNvSpPr>
            <a:spLocks noGrp="1"/>
          </p:cNvSpPr>
          <p:nvPr>
            <p:ph sz="quarter" idx="1"/>
          </p:nvPr>
        </p:nvSpPr>
        <p:spPr>
          <a:xfrm>
            <a:off x="467544" y="1124744"/>
            <a:ext cx="7920880" cy="5184576"/>
          </a:xfrm>
        </p:spPr>
        <p:txBody>
          <a:bodyPr>
            <a:normAutofit fontScale="25000" lnSpcReduction="20000"/>
          </a:bodyPr>
          <a:lstStyle/>
          <a:p>
            <a:endParaRPr lang="en-US" altLang="zh-TW" dirty="0"/>
          </a:p>
          <a:p>
            <a:pPr marL="0" indent="0">
              <a:buNone/>
            </a:pPr>
            <a:r>
              <a:rPr lang="en-US" altLang="zh-TW" sz="5600" dirty="0">
                <a:solidFill>
                  <a:srgbClr val="0000FF"/>
                </a:solidFill>
              </a:rPr>
              <a:t>from </a:t>
            </a:r>
            <a:r>
              <a:rPr lang="en-US" altLang="zh-TW" sz="5600" dirty="0" err="1">
                <a:solidFill>
                  <a:srgbClr val="0000FF"/>
                </a:solidFill>
              </a:rPr>
              <a:t>sklearn</a:t>
            </a:r>
            <a:r>
              <a:rPr lang="en-US" altLang="zh-TW" sz="5600" dirty="0">
                <a:solidFill>
                  <a:srgbClr val="0000FF"/>
                </a:solidFill>
              </a:rPr>
              <a:t> import cluster, datasets, metrics</a:t>
            </a:r>
          </a:p>
          <a:p>
            <a:pPr marL="0" indent="0">
              <a:buNone/>
            </a:pPr>
            <a:endParaRPr lang="en-US" altLang="zh-TW" sz="5600" dirty="0">
              <a:solidFill>
                <a:srgbClr val="0000FF"/>
              </a:solidFill>
            </a:endParaRPr>
          </a:p>
          <a:p>
            <a:pPr marL="0" indent="0">
              <a:buNone/>
            </a:pPr>
            <a:r>
              <a:rPr lang="en-US" altLang="zh-TW" sz="5600" dirty="0">
                <a:solidFill>
                  <a:srgbClr val="0000FF"/>
                </a:solidFill>
              </a:rPr>
              <a:t>iris = </a:t>
            </a:r>
            <a:r>
              <a:rPr lang="en-US" altLang="zh-TW" sz="5600" dirty="0" err="1">
                <a:solidFill>
                  <a:srgbClr val="0000FF"/>
                </a:solidFill>
              </a:rPr>
              <a:t>datasets.load_iris</a:t>
            </a:r>
            <a:r>
              <a:rPr lang="en-US" altLang="zh-TW" sz="5600" dirty="0">
                <a:solidFill>
                  <a:srgbClr val="0000FF"/>
                </a:solidFill>
              </a:rPr>
              <a:t>()</a:t>
            </a:r>
          </a:p>
          <a:p>
            <a:pPr marL="0" indent="0">
              <a:buNone/>
            </a:pPr>
            <a:r>
              <a:rPr lang="en-US" altLang="zh-TW" sz="5600" dirty="0">
                <a:solidFill>
                  <a:srgbClr val="0000FF"/>
                </a:solidFill>
              </a:rPr>
              <a:t>X = </a:t>
            </a:r>
            <a:r>
              <a:rPr lang="en-US" altLang="zh-TW" sz="5600" dirty="0" err="1">
                <a:solidFill>
                  <a:srgbClr val="0000FF"/>
                </a:solidFill>
              </a:rPr>
              <a:t>iris.data</a:t>
            </a:r>
            <a:endParaRPr lang="en-US" altLang="zh-TW" sz="5600" dirty="0">
              <a:solidFill>
                <a:srgbClr val="0000FF"/>
              </a:solidFill>
            </a:endParaRPr>
          </a:p>
          <a:p>
            <a:pPr marL="0" indent="0">
              <a:buNone/>
            </a:pPr>
            <a:endParaRPr lang="en-US" altLang="zh-TW" sz="5600" dirty="0">
              <a:solidFill>
                <a:srgbClr val="0000FF"/>
              </a:solidFill>
            </a:endParaRPr>
          </a:p>
          <a:p>
            <a:pPr marL="0" indent="0">
              <a:buNone/>
            </a:pPr>
            <a:r>
              <a:rPr lang="en-US" altLang="zh-TW" sz="5600" dirty="0">
                <a:solidFill>
                  <a:srgbClr val="0000FF"/>
                </a:solidFill>
              </a:rPr>
              <a:t># </a:t>
            </a:r>
            <a:r>
              <a:rPr lang="en-US" altLang="zh-TW" sz="5600" dirty="0" err="1">
                <a:solidFill>
                  <a:srgbClr val="0000FF"/>
                </a:solidFill>
              </a:rPr>
              <a:t>KMeans</a:t>
            </a:r>
            <a:r>
              <a:rPr lang="en-US" altLang="zh-TW" sz="5600" dirty="0">
                <a:solidFill>
                  <a:srgbClr val="0000FF"/>
                </a:solidFill>
              </a:rPr>
              <a:t> </a:t>
            </a:r>
            <a:r>
              <a:rPr lang="zh-TW" altLang="en-US" sz="5600" dirty="0">
                <a:solidFill>
                  <a:srgbClr val="0000FF"/>
                </a:solidFill>
              </a:rPr>
              <a:t>演算法</a:t>
            </a:r>
          </a:p>
          <a:p>
            <a:pPr marL="0" indent="0">
              <a:buNone/>
            </a:pPr>
            <a:r>
              <a:rPr lang="en-US" altLang="zh-TW" sz="5600" dirty="0" err="1">
                <a:solidFill>
                  <a:srgbClr val="0000FF"/>
                </a:solidFill>
              </a:rPr>
              <a:t>kmeans_fit</a:t>
            </a:r>
            <a:r>
              <a:rPr lang="en-US" altLang="zh-TW" sz="5600" dirty="0">
                <a:solidFill>
                  <a:srgbClr val="0000FF"/>
                </a:solidFill>
              </a:rPr>
              <a:t> = </a:t>
            </a:r>
            <a:r>
              <a:rPr lang="en-US" altLang="zh-TW" sz="5600" dirty="0" err="1">
                <a:solidFill>
                  <a:srgbClr val="0000FF"/>
                </a:solidFill>
              </a:rPr>
              <a:t>cluster.KMeans</a:t>
            </a:r>
            <a:r>
              <a:rPr lang="en-US" altLang="zh-TW" sz="5600" dirty="0">
                <a:solidFill>
                  <a:srgbClr val="0000FF"/>
                </a:solidFill>
              </a:rPr>
              <a:t>(</a:t>
            </a:r>
            <a:r>
              <a:rPr lang="en-US" altLang="zh-TW" sz="5600" dirty="0" err="1">
                <a:solidFill>
                  <a:srgbClr val="0000FF"/>
                </a:solidFill>
              </a:rPr>
              <a:t>n_clusters</a:t>
            </a:r>
            <a:r>
              <a:rPr lang="en-US" altLang="zh-TW" sz="5600" dirty="0">
                <a:solidFill>
                  <a:srgbClr val="0000FF"/>
                </a:solidFill>
              </a:rPr>
              <a:t> = 3).fit(X)</a:t>
            </a:r>
          </a:p>
          <a:p>
            <a:pPr marL="0" indent="0">
              <a:buNone/>
            </a:pPr>
            <a:endParaRPr lang="en-US" altLang="zh-TW" sz="5600" dirty="0">
              <a:solidFill>
                <a:srgbClr val="0000FF"/>
              </a:solidFill>
            </a:endParaRPr>
          </a:p>
          <a:p>
            <a:pPr marL="0" indent="0">
              <a:buNone/>
            </a:pPr>
            <a:r>
              <a:rPr lang="en-US" altLang="zh-TW" sz="5600" dirty="0">
                <a:solidFill>
                  <a:srgbClr val="0000FF"/>
                </a:solidFill>
              </a:rPr>
              <a:t># </a:t>
            </a:r>
            <a:r>
              <a:rPr lang="zh-TW" altLang="en-US" sz="5600" dirty="0">
                <a:solidFill>
                  <a:srgbClr val="0000FF"/>
                </a:solidFill>
              </a:rPr>
              <a:t>印出分群結果</a:t>
            </a:r>
          </a:p>
          <a:p>
            <a:pPr marL="0" indent="0">
              <a:buNone/>
            </a:pPr>
            <a:r>
              <a:rPr lang="en-US" altLang="zh-TW" sz="5600" dirty="0" err="1">
                <a:solidFill>
                  <a:srgbClr val="0000FF"/>
                </a:solidFill>
              </a:rPr>
              <a:t>cluster_labels</a:t>
            </a:r>
            <a:r>
              <a:rPr lang="en-US" altLang="zh-TW" sz="5600" dirty="0">
                <a:solidFill>
                  <a:srgbClr val="0000FF"/>
                </a:solidFill>
              </a:rPr>
              <a:t> = </a:t>
            </a:r>
            <a:r>
              <a:rPr lang="en-US" altLang="zh-TW" sz="5600" dirty="0" err="1">
                <a:solidFill>
                  <a:srgbClr val="0000FF"/>
                </a:solidFill>
              </a:rPr>
              <a:t>kmeans_fit.labels</a:t>
            </a:r>
            <a:r>
              <a:rPr lang="en-US" altLang="zh-TW" sz="5600" dirty="0">
                <a:solidFill>
                  <a:srgbClr val="0000FF"/>
                </a:solidFill>
              </a:rPr>
              <a:t>_</a:t>
            </a:r>
          </a:p>
          <a:p>
            <a:pPr marL="0" indent="0">
              <a:buNone/>
            </a:pPr>
            <a:r>
              <a:rPr lang="en-US" altLang="zh-TW" sz="5600" dirty="0">
                <a:solidFill>
                  <a:srgbClr val="0000FF"/>
                </a:solidFill>
              </a:rPr>
              <a:t>print("</a:t>
            </a:r>
            <a:r>
              <a:rPr lang="zh-TW" altLang="en-US" sz="5600" dirty="0">
                <a:solidFill>
                  <a:srgbClr val="0000FF"/>
                </a:solidFill>
              </a:rPr>
              <a:t>分群結果：</a:t>
            </a:r>
            <a:r>
              <a:rPr lang="en-US" altLang="zh-TW" sz="5600" dirty="0">
                <a:solidFill>
                  <a:srgbClr val="0000FF"/>
                </a:solidFill>
              </a:rPr>
              <a:t>", </a:t>
            </a:r>
            <a:r>
              <a:rPr lang="en-US" altLang="zh-TW" sz="5600" dirty="0" err="1">
                <a:solidFill>
                  <a:srgbClr val="0000FF"/>
                </a:solidFill>
              </a:rPr>
              <a:t>cluster_labels</a:t>
            </a:r>
            <a:r>
              <a:rPr lang="en-US" altLang="zh-TW" sz="5600" dirty="0">
                <a:solidFill>
                  <a:srgbClr val="0000FF"/>
                </a:solidFill>
              </a:rPr>
              <a:t>)</a:t>
            </a:r>
          </a:p>
          <a:p>
            <a:pPr marL="0" indent="0">
              <a:buNone/>
            </a:pPr>
            <a:endParaRPr lang="en-US" altLang="zh-TW" sz="5600" dirty="0">
              <a:solidFill>
                <a:srgbClr val="0000FF"/>
              </a:solidFill>
            </a:endParaRPr>
          </a:p>
          <a:p>
            <a:pPr marL="0" indent="0">
              <a:buNone/>
            </a:pPr>
            <a:r>
              <a:rPr lang="en-US" altLang="zh-TW" sz="5600" dirty="0">
                <a:solidFill>
                  <a:srgbClr val="0000FF"/>
                </a:solidFill>
              </a:rPr>
              <a:t># </a:t>
            </a:r>
            <a:r>
              <a:rPr lang="zh-TW" altLang="en-US" sz="5600" dirty="0">
                <a:solidFill>
                  <a:srgbClr val="0000FF"/>
                </a:solidFill>
              </a:rPr>
              <a:t>印出品種看看</a:t>
            </a:r>
          </a:p>
          <a:p>
            <a:pPr marL="0" indent="0">
              <a:buNone/>
            </a:pPr>
            <a:r>
              <a:rPr lang="en-US" altLang="zh-TW" sz="5600" dirty="0">
                <a:solidFill>
                  <a:srgbClr val="0000FF"/>
                </a:solidFill>
              </a:rPr>
              <a:t>y = </a:t>
            </a:r>
            <a:r>
              <a:rPr lang="en-US" altLang="zh-TW" sz="5600" dirty="0" err="1">
                <a:solidFill>
                  <a:srgbClr val="0000FF"/>
                </a:solidFill>
              </a:rPr>
              <a:t>iris.target</a:t>
            </a:r>
            <a:endParaRPr lang="en-US" altLang="zh-TW" sz="5600" dirty="0">
              <a:solidFill>
                <a:srgbClr val="0000FF"/>
              </a:solidFill>
            </a:endParaRPr>
          </a:p>
          <a:p>
            <a:pPr marL="0" indent="0">
              <a:buNone/>
            </a:pPr>
            <a:r>
              <a:rPr lang="en-US" altLang="zh-TW" sz="5600" dirty="0">
                <a:solidFill>
                  <a:srgbClr val="0000FF"/>
                </a:solidFill>
              </a:rPr>
              <a:t>print("</a:t>
            </a:r>
            <a:r>
              <a:rPr lang="zh-TW" altLang="en-US" sz="5600" dirty="0">
                <a:solidFill>
                  <a:srgbClr val="0000FF"/>
                </a:solidFill>
              </a:rPr>
              <a:t>真實品種：</a:t>
            </a:r>
            <a:r>
              <a:rPr lang="en-US" altLang="zh-TW" sz="5600" dirty="0">
                <a:solidFill>
                  <a:srgbClr val="0000FF"/>
                </a:solidFill>
              </a:rPr>
              <a:t>", y)</a:t>
            </a:r>
          </a:p>
          <a:p>
            <a:pPr marL="0" indent="0">
              <a:buNone/>
            </a:pPr>
            <a:endParaRPr lang="en-US" altLang="zh-TW" sz="5600" dirty="0">
              <a:solidFill>
                <a:srgbClr val="0000FF"/>
              </a:solidFill>
            </a:endParaRPr>
          </a:p>
          <a:p>
            <a:pPr marL="0" indent="0">
              <a:buNone/>
            </a:pPr>
            <a:r>
              <a:rPr lang="en-US" altLang="zh-TW" sz="5600" dirty="0">
                <a:solidFill>
                  <a:srgbClr val="0000FF"/>
                </a:solidFill>
              </a:rPr>
              <a:t># </a:t>
            </a:r>
            <a:r>
              <a:rPr lang="zh-TW" altLang="en-US" sz="5600" dirty="0">
                <a:solidFill>
                  <a:srgbClr val="0000FF"/>
                </a:solidFill>
              </a:rPr>
              <a:t>印出績效</a:t>
            </a:r>
          </a:p>
          <a:p>
            <a:pPr marL="0" indent="0">
              <a:buNone/>
            </a:pPr>
            <a:r>
              <a:rPr lang="en-US" altLang="zh-TW" sz="5600" dirty="0" err="1">
                <a:solidFill>
                  <a:srgbClr val="0000FF"/>
                </a:solidFill>
              </a:rPr>
              <a:t>silhouette_avg</a:t>
            </a:r>
            <a:r>
              <a:rPr lang="en-US" altLang="zh-TW" sz="5600" dirty="0">
                <a:solidFill>
                  <a:srgbClr val="0000FF"/>
                </a:solidFill>
              </a:rPr>
              <a:t> = </a:t>
            </a:r>
            <a:r>
              <a:rPr lang="en-US" altLang="zh-TW" sz="5600" dirty="0" err="1">
                <a:solidFill>
                  <a:srgbClr val="0000FF"/>
                </a:solidFill>
              </a:rPr>
              <a:t>metrics.silhouette_score</a:t>
            </a:r>
            <a:r>
              <a:rPr lang="en-US" altLang="zh-TW" sz="5600" dirty="0">
                <a:solidFill>
                  <a:srgbClr val="0000FF"/>
                </a:solidFill>
              </a:rPr>
              <a:t>(X, </a:t>
            </a:r>
            <a:r>
              <a:rPr lang="en-US" altLang="zh-TW" sz="5600" dirty="0" err="1">
                <a:solidFill>
                  <a:srgbClr val="0000FF"/>
                </a:solidFill>
              </a:rPr>
              <a:t>cluster_labels</a:t>
            </a:r>
            <a:r>
              <a:rPr lang="en-US" altLang="zh-TW" sz="5600" dirty="0">
                <a:solidFill>
                  <a:srgbClr val="0000FF"/>
                </a:solidFill>
              </a:rPr>
              <a:t>)</a:t>
            </a:r>
          </a:p>
          <a:p>
            <a:pPr marL="0" indent="0">
              <a:buNone/>
            </a:pPr>
            <a:r>
              <a:rPr lang="en-US" altLang="zh-TW" sz="5600" dirty="0">
                <a:solidFill>
                  <a:srgbClr val="0000FF"/>
                </a:solidFill>
              </a:rPr>
              <a:t>print(</a:t>
            </a:r>
            <a:r>
              <a:rPr lang="en-US" altLang="zh-TW" sz="5600" dirty="0" err="1">
                <a:solidFill>
                  <a:srgbClr val="0000FF"/>
                </a:solidFill>
              </a:rPr>
              <a:t>silhouette_avg</a:t>
            </a:r>
            <a:r>
              <a:rPr lang="en-US" altLang="zh-TW" sz="5600" dirty="0">
                <a:solidFill>
                  <a:srgbClr val="0000FF"/>
                </a:solidFill>
              </a:rPr>
              <a:t>)</a:t>
            </a:r>
            <a:endParaRPr lang="zh-TW" altLang="en-US" sz="5600" dirty="0"/>
          </a:p>
        </p:txBody>
      </p:sp>
      <p:sp>
        <p:nvSpPr>
          <p:cNvPr id="4" name="投影片編號版面配置區 3">
            <a:extLst>
              <a:ext uri="{FF2B5EF4-FFF2-40B4-BE49-F238E27FC236}">
                <a16:creationId xmlns:a16="http://schemas.microsoft.com/office/drawing/2014/main" id="{BB0FB9FA-29B9-4296-A8D7-6AF01A510FDD}"/>
              </a:ext>
            </a:extLst>
          </p:cNvPr>
          <p:cNvSpPr>
            <a:spLocks noGrp="1"/>
          </p:cNvSpPr>
          <p:nvPr>
            <p:ph type="sldNum" sz="quarter" idx="15"/>
          </p:nvPr>
        </p:nvSpPr>
        <p:spPr/>
        <p:txBody>
          <a:bodyPr/>
          <a:lstStyle/>
          <a:p>
            <a:fld id="{E64B6CD2-6B11-4530-A9B6-435EDD9A2323}" type="slidenum">
              <a:rPr lang="zh-TW" altLang="en-US" smtClean="0"/>
              <a:t>17</a:t>
            </a:fld>
            <a:endParaRPr lang="zh-TW" altLang="en-US"/>
          </a:p>
        </p:txBody>
      </p:sp>
      <p:sp>
        <p:nvSpPr>
          <p:cNvPr id="6" name="文字方塊 5">
            <a:extLst>
              <a:ext uri="{FF2B5EF4-FFF2-40B4-BE49-F238E27FC236}">
                <a16:creationId xmlns:a16="http://schemas.microsoft.com/office/drawing/2014/main" id="{CBF02492-EA82-4482-B0B5-B7908653116B}"/>
              </a:ext>
            </a:extLst>
          </p:cNvPr>
          <p:cNvSpPr txBox="1"/>
          <p:nvPr/>
        </p:nvSpPr>
        <p:spPr>
          <a:xfrm>
            <a:off x="4730745" y="3037712"/>
            <a:ext cx="3970784" cy="1477328"/>
          </a:xfrm>
          <a:prstGeom prst="rect">
            <a:avLst/>
          </a:prstGeom>
          <a:solidFill>
            <a:schemeClr val="accent3">
              <a:lumMod val="20000"/>
              <a:lumOff val="80000"/>
            </a:schemeClr>
          </a:solidFill>
        </p:spPr>
        <p:txBody>
          <a:bodyPr wrap="square">
            <a:spAutoFit/>
          </a:bodyPr>
          <a:lstStyle/>
          <a:p>
            <a:r>
              <a:rPr lang="zh-TW" altLang="en-US" dirty="0">
                <a:latin typeface="標楷體" panose="03000509000000000000" pitchFamily="65" charset="-120"/>
                <a:ea typeface="標楷體" panose="03000509000000000000" pitchFamily="65" charset="-120"/>
              </a:rPr>
              <a:t>輪廓係數法的概念是「同群資料點內最近</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不同群分散」的值，也就是滿足 </a:t>
            </a:r>
            <a:r>
              <a:rPr lang="en-US" altLang="zh-TW" dirty="0">
                <a:latin typeface="標楷體" panose="03000509000000000000" pitchFamily="65" charset="-120"/>
                <a:ea typeface="標楷體" panose="03000509000000000000" pitchFamily="65" charset="-120"/>
              </a:rPr>
              <a:t>Cluster </a:t>
            </a:r>
            <a:r>
              <a:rPr lang="zh-TW" altLang="en-US" dirty="0">
                <a:latin typeface="標楷體" panose="03000509000000000000" pitchFamily="65" charset="-120"/>
                <a:ea typeface="標楷體" panose="03000509000000000000" pitchFamily="65" charset="-120"/>
              </a:rPr>
              <a:t>的定義，</a:t>
            </a:r>
            <a:r>
              <a:rPr lang="en-US" altLang="zh-TW" dirty="0">
                <a:latin typeface="標楷體" panose="03000509000000000000" pitchFamily="65" charset="-120"/>
                <a:ea typeface="標楷體" panose="03000509000000000000" pitchFamily="65" charset="-120"/>
              </a:rPr>
              <a:t>b</a:t>
            </a:r>
            <a:r>
              <a:rPr lang="zh-TW" altLang="en-US" dirty="0">
                <a:latin typeface="標楷體" panose="03000509000000000000" pitchFamily="65" charset="-120"/>
                <a:ea typeface="標楷體" panose="03000509000000000000" pitchFamily="65" charset="-120"/>
              </a:rPr>
              <a:t>為與不同群之間的點平均距離，</a:t>
            </a:r>
            <a:r>
              <a:rPr lang="en-US" altLang="zh-TW" dirty="0">
                <a:latin typeface="標楷體" panose="03000509000000000000" pitchFamily="65" charset="-120"/>
                <a:ea typeface="標楷體" panose="03000509000000000000" pitchFamily="65" charset="-120"/>
              </a:rPr>
              <a:t>a</a:t>
            </a:r>
            <a:r>
              <a:rPr lang="zh-TW" altLang="en-US" dirty="0">
                <a:latin typeface="標楷體" panose="03000509000000000000" pitchFamily="65" charset="-120"/>
                <a:ea typeface="標楷體" panose="03000509000000000000" pitchFamily="65" charset="-120"/>
              </a:rPr>
              <a:t>為與同群之間的距離，</a:t>
            </a:r>
            <a:r>
              <a:rPr lang="en-US" altLang="zh-TW" dirty="0">
                <a:latin typeface="標楷體" panose="03000509000000000000" pitchFamily="65" charset="-120"/>
                <a:ea typeface="標楷體" panose="03000509000000000000" pitchFamily="65" charset="-120"/>
              </a:rPr>
              <a:t>S</a:t>
            </a:r>
            <a:r>
              <a:rPr lang="zh-TW" altLang="en-US" dirty="0">
                <a:latin typeface="標楷體" panose="03000509000000000000" pitchFamily="65" charset="-120"/>
                <a:ea typeface="標楷體" panose="03000509000000000000" pitchFamily="65" charset="-120"/>
              </a:rPr>
              <a:t>則越大越好，代表分得越清楚</a:t>
            </a:r>
            <a:endParaRPr lang="en-US" altLang="zh-TW" dirty="0">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4E9D8ADD-60FB-45D1-83E3-84E16FEC7497}"/>
              </a:ext>
            </a:extLst>
          </p:cNvPr>
          <p:cNvPicPr>
            <a:picLocks noChangeAspect="1"/>
          </p:cNvPicPr>
          <p:nvPr/>
        </p:nvPicPr>
        <p:blipFill>
          <a:blip r:embed="rId2"/>
          <a:stretch>
            <a:fillRect/>
          </a:stretch>
        </p:blipFill>
        <p:spPr>
          <a:xfrm>
            <a:off x="5965487" y="2209143"/>
            <a:ext cx="1719660" cy="807033"/>
          </a:xfrm>
          <a:prstGeom prst="rect">
            <a:avLst/>
          </a:prstGeom>
        </p:spPr>
      </p:pic>
      <p:sp>
        <p:nvSpPr>
          <p:cNvPr id="9" name="文字方塊 8">
            <a:extLst>
              <a:ext uri="{FF2B5EF4-FFF2-40B4-BE49-F238E27FC236}">
                <a16:creationId xmlns:a16="http://schemas.microsoft.com/office/drawing/2014/main" id="{87A62E74-535C-46C5-A634-300040DA0B04}"/>
              </a:ext>
            </a:extLst>
          </p:cNvPr>
          <p:cNvSpPr txBox="1"/>
          <p:nvPr/>
        </p:nvSpPr>
        <p:spPr>
          <a:xfrm>
            <a:off x="4644008" y="4515040"/>
            <a:ext cx="4173322" cy="523220"/>
          </a:xfrm>
          <a:prstGeom prst="rect">
            <a:avLst/>
          </a:prstGeom>
          <a:noFill/>
        </p:spPr>
        <p:txBody>
          <a:bodyPr wrap="square">
            <a:spAutoFit/>
          </a:bodyPr>
          <a:lstStyle/>
          <a:p>
            <a:r>
              <a:rPr lang="zh-TW" altLang="en-US" sz="1400" dirty="0">
                <a:hlinkClick r:id="rId3"/>
              </a:rPr>
              <a:t>https://www.youtube.com/watch?v=AtxQ0rvdQIA&amp;ab_channel=LucasParisi</a:t>
            </a:r>
            <a:r>
              <a:rPr lang="zh-TW" altLang="en-US" sz="1400" dirty="0"/>
              <a:t> </a:t>
            </a:r>
            <a:r>
              <a:rPr lang="en-US" altLang="zh-TW" sz="1400" dirty="0"/>
              <a:t>03:30</a:t>
            </a:r>
            <a:endParaRPr lang="zh-TW" altLang="en-US" sz="1400" dirty="0"/>
          </a:p>
        </p:txBody>
      </p:sp>
    </p:spTree>
    <p:extLst>
      <p:ext uri="{BB962C8B-B14F-4D97-AF65-F5344CB8AC3E}">
        <p14:creationId xmlns:p14="http://schemas.microsoft.com/office/powerpoint/2010/main" val="202981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2B090B-7993-4971-A1CF-BD80092E7541}"/>
              </a:ext>
            </a:extLst>
          </p:cNvPr>
          <p:cNvSpPr>
            <a:spLocks noGrp="1"/>
          </p:cNvSpPr>
          <p:nvPr>
            <p:ph type="title"/>
          </p:nvPr>
        </p:nvSpPr>
        <p:spPr/>
        <p:txBody>
          <a:bodyPr/>
          <a:lstStyle/>
          <a:p>
            <a:r>
              <a:rPr lang="en-US" altLang="zh-TW" dirty="0"/>
              <a:t>IRIS</a:t>
            </a:r>
            <a:r>
              <a:rPr lang="zh-TW" altLang="en-US" dirty="0"/>
              <a:t> 結果的描述</a:t>
            </a:r>
          </a:p>
        </p:txBody>
      </p:sp>
      <p:sp>
        <p:nvSpPr>
          <p:cNvPr id="3" name="內容版面配置區 2">
            <a:extLst>
              <a:ext uri="{FF2B5EF4-FFF2-40B4-BE49-F238E27FC236}">
                <a16:creationId xmlns:a16="http://schemas.microsoft.com/office/drawing/2014/main" id="{5415E185-BAE5-48EA-9605-1319CEC1A735}"/>
              </a:ext>
            </a:extLst>
          </p:cNvPr>
          <p:cNvSpPr>
            <a:spLocks noGrp="1"/>
          </p:cNvSpPr>
          <p:nvPr>
            <p:ph sz="quarter" idx="1"/>
          </p:nvPr>
        </p:nvSpPr>
        <p:spPr/>
        <p:txBody>
          <a:bodyPr>
            <a:normAutofit fontScale="92500"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endParaRPr lang="en-US" altLang="zh-TW" dirty="0"/>
          </a:p>
          <a:p>
            <a:pPr marL="0" indent="0">
              <a:buNone/>
            </a:pPr>
            <a:r>
              <a:rPr lang="en-US" altLang="zh-TW" sz="1800" dirty="0" err="1">
                <a:solidFill>
                  <a:srgbClr val="0000FF"/>
                </a:solidFill>
              </a:rPr>
              <a:t>plt.subplot</a:t>
            </a:r>
            <a:r>
              <a:rPr lang="en-US" altLang="zh-TW" sz="1800" dirty="0">
                <a:solidFill>
                  <a:srgbClr val="0000FF"/>
                </a:solidFill>
              </a:rPr>
              <a:t>(2,2,1)</a:t>
            </a:r>
          </a:p>
          <a:p>
            <a:pPr marL="0" indent="0">
              <a:buNone/>
            </a:pPr>
            <a:r>
              <a:rPr lang="en-US" altLang="zh-TW" sz="1800" dirty="0" err="1">
                <a:solidFill>
                  <a:srgbClr val="0000FF"/>
                </a:solidFill>
              </a:rPr>
              <a:t>plt.scatter</a:t>
            </a:r>
            <a:r>
              <a:rPr lang="en-US" altLang="zh-TW" sz="1800" dirty="0">
                <a:solidFill>
                  <a:srgbClr val="0000FF"/>
                </a:solidFill>
              </a:rPr>
              <a:t>(</a:t>
            </a:r>
            <a:r>
              <a:rPr lang="en-US" altLang="zh-TW" sz="1800" dirty="0" err="1">
                <a:solidFill>
                  <a:srgbClr val="0000FF"/>
                </a:solidFill>
              </a:rPr>
              <a:t>cluster_labels</a:t>
            </a:r>
            <a:r>
              <a:rPr lang="en-US" altLang="zh-TW" sz="1800" dirty="0">
                <a:solidFill>
                  <a:srgbClr val="0000FF"/>
                </a:solidFill>
              </a:rPr>
              <a:t>, X[:,0],c = 'red’)</a:t>
            </a:r>
          </a:p>
          <a:p>
            <a:pPr marL="0" indent="0">
              <a:buNone/>
            </a:pPr>
            <a:r>
              <a:rPr lang="en-US" altLang="zh-TW" sz="1800" dirty="0">
                <a:solidFill>
                  <a:srgbClr val="0000FF"/>
                </a:solidFill>
              </a:rPr>
              <a:t>………</a:t>
            </a:r>
          </a:p>
          <a:p>
            <a:pPr marL="0" indent="0">
              <a:buNone/>
            </a:pPr>
            <a:r>
              <a:rPr lang="en-US" altLang="zh-TW" sz="1800" dirty="0" err="1">
                <a:solidFill>
                  <a:srgbClr val="0000FF"/>
                </a:solidFill>
              </a:rPr>
              <a:t>plt.scatter</a:t>
            </a:r>
            <a:r>
              <a:rPr lang="en-US" altLang="zh-TW" sz="1800" dirty="0">
                <a:solidFill>
                  <a:srgbClr val="0000FF"/>
                </a:solidFill>
              </a:rPr>
              <a:t>(X[:,0],X[:,1],c=</a:t>
            </a:r>
            <a:r>
              <a:rPr lang="en-US" altLang="zh-TW" sz="1800" dirty="0" err="1">
                <a:solidFill>
                  <a:srgbClr val="0000FF"/>
                </a:solidFill>
              </a:rPr>
              <a:t>cluster_labels</a:t>
            </a:r>
            <a:r>
              <a:rPr lang="en-US" altLang="zh-TW" sz="1800" dirty="0">
                <a:solidFill>
                  <a:srgbClr val="0000FF"/>
                </a:solidFill>
              </a:rPr>
              <a:t>)</a:t>
            </a:r>
          </a:p>
          <a:p>
            <a:pPr marL="0" indent="0">
              <a:buNone/>
            </a:pPr>
            <a:r>
              <a:rPr lang="en-US" altLang="zh-TW" sz="1800" dirty="0" err="1">
                <a:solidFill>
                  <a:srgbClr val="0000FF"/>
                </a:solidFill>
              </a:rPr>
              <a:t>plt.show</a:t>
            </a:r>
            <a:r>
              <a:rPr lang="en-US" altLang="zh-TW" sz="1800" dirty="0">
                <a:solidFill>
                  <a:srgbClr val="0000FF"/>
                </a:solidFill>
              </a:rPr>
              <a:t>()</a:t>
            </a:r>
          </a:p>
          <a:p>
            <a:pPr marL="0" indent="0">
              <a:buNone/>
            </a:pPr>
            <a:r>
              <a:rPr lang="en-US" altLang="zh-TW" sz="1800" dirty="0">
                <a:solidFill>
                  <a:srgbClr val="0000FF"/>
                </a:solidFill>
              </a:rPr>
              <a:t>………</a:t>
            </a:r>
            <a:endParaRPr lang="zh-TW" altLang="en-US" sz="1800" dirty="0">
              <a:solidFill>
                <a:srgbClr val="0000FF"/>
              </a:solidFill>
            </a:endParaRPr>
          </a:p>
        </p:txBody>
      </p:sp>
      <p:sp>
        <p:nvSpPr>
          <p:cNvPr id="4" name="投影片編號版面配置區 3">
            <a:extLst>
              <a:ext uri="{FF2B5EF4-FFF2-40B4-BE49-F238E27FC236}">
                <a16:creationId xmlns:a16="http://schemas.microsoft.com/office/drawing/2014/main" id="{A05A44FD-42C1-49F3-B7C6-38BB6958D7D8}"/>
              </a:ext>
            </a:extLst>
          </p:cNvPr>
          <p:cNvSpPr>
            <a:spLocks noGrp="1"/>
          </p:cNvSpPr>
          <p:nvPr>
            <p:ph type="sldNum" sz="quarter" idx="15"/>
          </p:nvPr>
        </p:nvSpPr>
        <p:spPr/>
        <p:txBody>
          <a:bodyPr/>
          <a:lstStyle/>
          <a:p>
            <a:fld id="{E64B6CD2-6B11-4530-A9B6-435EDD9A2323}" type="slidenum">
              <a:rPr lang="zh-TW" altLang="en-US" smtClean="0"/>
              <a:t>18</a:t>
            </a:fld>
            <a:endParaRPr lang="zh-TW" altLang="en-US"/>
          </a:p>
        </p:txBody>
      </p:sp>
      <p:pic>
        <p:nvPicPr>
          <p:cNvPr id="5" name="內容版面配置區 6">
            <a:extLst>
              <a:ext uri="{FF2B5EF4-FFF2-40B4-BE49-F238E27FC236}">
                <a16:creationId xmlns:a16="http://schemas.microsoft.com/office/drawing/2014/main" id="{2857E3A8-9CD8-4AA2-9C77-93670C6BF000}"/>
              </a:ext>
            </a:extLst>
          </p:cNvPr>
          <p:cNvPicPr>
            <a:picLocks noChangeAspect="1"/>
          </p:cNvPicPr>
          <p:nvPr/>
        </p:nvPicPr>
        <p:blipFill>
          <a:blip r:embed="rId2"/>
          <a:stretch>
            <a:fillRect/>
          </a:stretch>
        </p:blipFill>
        <p:spPr>
          <a:xfrm>
            <a:off x="6455626" y="1450504"/>
            <a:ext cx="1584176" cy="1710910"/>
          </a:xfrm>
          <a:prstGeom prst="rect">
            <a:avLst/>
          </a:prstGeom>
        </p:spPr>
      </p:pic>
      <p:sp>
        <p:nvSpPr>
          <p:cNvPr id="6" name="投影片編號版面配置區 3">
            <a:extLst>
              <a:ext uri="{FF2B5EF4-FFF2-40B4-BE49-F238E27FC236}">
                <a16:creationId xmlns:a16="http://schemas.microsoft.com/office/drawing/2014/main" id="{43E8D4F9-D893-4C88-B12E-A0DD1BE15A6A}"/>
              </a:ext>
            </a:extLst>
          </p:cNvPr>
          <p:cNvSpPr txBox="1">
            <a:spLocks/>
          </p:cNvSpPr>
          <p:nvPr/>
        </p:nvSpPr>
        <p:spPr>
          <a:xfrm>
            <a:off x="8207730" y="6165304"/>
            <a:ext cx="609600" cy="521208"/>
          </a:xfrm>
          <a:prstGeom prst="rect">
            <a:avLst/>
          </a:prstGeom>
        </p:spPr>
        <p:txBody>
          <a:bodyPr vert="horz" rtlCol="0" anchor="ctr"/>
          <a:lstStyle>
            <a:defPPr>
              <a:defRPr lang="zh-TW"/>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4B6CD2-6B11-4530-A9B6-435EDD9A2323}" type="slidenum">
              <a:rPr lang="zh-TW" altLang="en-US" smtClean="0"/>
              <a:pPr/>
              <a:t>18</a:t>
            </a:fld>
            <a:endParaRPr lang="zh-TW" altLang="en-US"/>
          </a:p>
        </p:txBody>
      </p:sp>
      <p:pic>
        <p:nvPicPr>
          <p:cNvPr id="7" name="圖片 6">
            <a:extLst>
              <a:ext uri="{FF2B5EF4-FFF2-40B4-BE49-F238E27FC236}">
                <a16:creationId xmlns:a16="http://schemas.microsoft.com/office/drawing/2014/main" id="{9D490059-FB85-40D3-972B-3BFE5442AAE7}"/>
              </a:ext>
            </a:extLst>
          </p:cNvPr>
          <p:cNvPicPr>
            <a:picLocks noChangeAspect="1"/>
          </p:cNvPicPr>
          <p:nvPr/>
        </p:nvPicPr>
        <p:blipFill>
          <a:blip r:embed="rId3"/>
          <a:stretch>
            <a:fillRect/>
          </a:stretch>
        </p:blipFill>
        <p:spPr>
          <a:xfrm>
            <a:off x="1403648" y="1484784"/>
            <a:ext cx="4703357" cy="1741341"/>
          </a:xfrm>
          <a:prstGeom prst="rect">
            <a:avLst/>
          </a:prstGeom>
        </p:spPr>
      </p:pic>
    </p:spTree>
    <p:extLst>
      <p:ext uri="{BB962C8B-B14F-4D97-AF65-F5344CB8AC3E}">
        <p14:creationId xmlns:p14="http://schemas.microsoft.com/office/powerpoint/2010/main" val="405653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4542A0-7E27-4768-B8D8-3C689B2F982A}"/>
              </a:ext>
            </a:extLst>
          </p:cNvPr>
          <p:cNvSpPr>
            <a:spLocks noGrp="1"/>
          </p:cNvSpPr>
          <p:nvPr>
            <p:ph type="title"/>
          </p:nvPr>
        </p:nvSpPr>
        <p:spPr/>
        <p:txBody>
          <a:bodyPr/>
          <a:lstStyle/>
          <a:p>
            <a:r>
              <a:rPr lang="en-US" altLang="zh-TW" dirty="0" err="1"/>
              <a:t>sklearn.cluster.KMeans</a:t>
            </a:r>
            <a:endParaRPr lang="zh-TW" altLang="en-US" dirty="0"/>
          </a:p>
        </p:txBody>
      </p:sp>
      <p:sp>
        <p:nvSpPr>
          <p:cNvPr id="3" name="內容版面配置區 2">
            <a:extLst>
              <a:ext uri="{FF2B5EF4-FFF2-40B4-BE49-F238E27FC236}">
                <a16:creationId xmlns:a16="http://schemas.microsoft.com/office/drawing/2014/main" id="{09548F89-1AE9-4613-B8A4-628268B2808C}"/>
              </a:ext>
            </a:extLst>
          </p:cNvPr>
          <p:cNvSpPr>
            <a:spLocks noGrp="1"/>
          </p:cNvSpPr>
          <p:nvPr>
            <p:ph sz="quarter" idx="1"/>
          </p:nvPr>
        </p:nvSpPr>
        <p:spPr>
          <a:xfrm>
            <a:off x="435568" y="1260652"/>
            <a:ext cx="7920880" cy="5184576"/>
          </a:xfrm>
        </p:spPr>
        <p:txBody>
          <a:bodyPr/>
          <a:lstStyle/>
          <a:p>
            <a:r>
              <a:rPr lang="en-US" altLang="zh-TW" sz="1800" dirty="0">
                <a:hlinkClick r:id="rId2"/>
              </a:rPr>
              <a:t>https://scikit-learn.org/stable/modules/generated/sklearn.cluster.KMeans.html</a:t>
            </a:r>
            <a:endParaRPr lang="en-US" altLang="zh-TW" sz="1800" dirty="0"/>
          </a:p>
          <a:p>
            <a:endParaRPr lang="en-US" altLang="zh-TW" dirty="0"/>
          </a:p>
          <a:p>
            <a:r>
              <a:rPr lang="en-US" altLang="zh-TW" sz="2000" dirty="0"/>
              <a:t>class </a:t>
            </a:r>
            <a:r>
              <a:rPr lang="en-US" altLang="zh-TW" sz="2000" dirty="0" err="1"/>
              <a:t>sklearn.cluster.KMeans</a:t>
            </a:r>
            <a:r>
              <a:rPr lang="en-US" altLang="zh-TW" sz="2000" dirty="0"/>
              <a:t>(</a:t>
            </a:r>
            <a:r>
              <a:rPr lang="en-US" altLang="zh-TW" sz="2000" dirty="0" err="1"/>
              <a:t>n_clusters</a:t>
            </a:r>
            <a:r>
              <a:rPr lang="en-US" altLang="zh-TW" sz="2000" dirty="0"/>
              <a:t>=8, *, </a:t>
            </a:r>
            <a:r>
              <a:rPr lang="en-US" altLang="zh-TW" sz="2000" dirty="0" err="1"/>
              <a:t>init</a:t>
            </a:r>
            <a:r>
              <a:rPr lang="en-US" altLang="zh-TW" sz="2000" dirty="0"/>
              <a:t>='k-means++', </a:t>
            </a:r>
            <a:r>
              <a:rPr lang="en-US" altLang="zh-TW" sz="2000" dirty="0" err="1"/>
              <a:t>n_init</a:t>
            </a:r>
            <a:r>
              <a:rPr lang="en-US" altLang="zh-TW" sz="2000" dirty="0"/>
              <a:t>=10, </a:t>
            </a:r>
            <a:r>
              <a:rPr lang="en-US" altLang="zh-TW" sz="2000" dirty="0" err="1"/>
              <a:t>max_iter</a:t>
            </a:r>
            <a:r>
              <a:rPr lang="en-US" altLang="zh-TW" sz="2000" dirty="0"/>
              <a:t>=300, </a:t>
            </a:r>
            <a:r>
              <a:rPr lang="en-US" altLang="zh-TW" sz="2000" dirty="0" err="1"/>
              <a:t>tol</a:t>
            </a:r>
            <a:r>
              <a:rPr lang="en-US" altLang="zh-TW" sz="2000" dirty="0"/>
              <a:t>=0.0001, </a:t>
            </a:r>
            <a:r>
              <a:rPr lang="en-US" altLang="zh-TW" sz="2000" dirty="0" err="1"/>
              <a:t>precompute_distances</a:t>
            </a:r>
            <a:r>
              <a:rPr lang="en-US" altLang="zh-TW" sz="2000" dirty="0"/>
              <a:t>='deprecated', verbose=0, </a:t>
            </a:r>
            <a:r>
              <a:rPr lang="en-US" altLang="zh-TW" sz="2000" dirty="0" err="1"/>
              <a:t>random_state</a:t>
            </a:r>
            <a:r>
              <a:rPr lang="en-US" altLang="zh-TW" sz="2000" dirty="0"/>
              <a:t>=None, </a:t>
            </a:r>
            <a:r>
              <a:rPr lang="en-US" altLang="zh-TW" sz="2000" dirty="0" err="1"/>
              <a:t>copy_x</a:t>
            </a:r>
            <a:r>
              <a:rPr lang="en-US" altLang="zh-TW" sz="2000" dirty="0"/>
              <a:t>=True, </a:t>
            </a:r>
            <a:r>
              <a:rPr lang="en-US" altLang="zh-TW" sz="2000" dirty="0" err="1"/>
              <a:t>n_jobs</a:t>
            </a:r>
            <a:r>
              <a:rPr lang="en-US" altLang="zh-TW" sz="2000" dirty="0"/>
              <a:t>='deprecated', algorithm='auto')</a:t>
            </a:r>
            <a:endParaRPr lang="zh-TW" altLang="en-US" sz="2000" dirty="0"/>
          </a:p>
        </p:txBody>
      </p:sp>
      <p:sp>
        <p:nvSpPr>
          <p:cNvPr id="4" name="投影片編號版面配置區 3">
            <a:extLst>
              <a:ext uri="{FF2B5EF4-FFF2-40B4-BE49-F238E27FC236}">
                <a16:creationId xmlns:a16="http://schemas.microsoft.com/office/drawing/2014/main" id="{B1FD8082-769D-4E95-A906-13934D0C3911}"/>
              </a:ext>
            </a:extLst>
          </p:cNvPr>
          <p:cNvSpPr>
            <a:spLocks noGrp="1"/>
          </p:cNvSpPr>
          <p:nvPr>
            <p:ph type="sldNum" sz="quarter" idx="15"/>
          </p:nvPr>
        </p:nvSpPr>
        <p:spPr/>
        <p:txBody>
          <a:bodyPr/>
          <a:lstStyle/>
          <a:p>
            <a:fld id="{E64B6CD2-6B11-4530-A9B6-435EDD9A2323}" type="slidenum">
              <a:rPr lang="zh-TW" altLang="en-US" smtClean="0"/>
              <a:t>19</a:t>
            </a:fld>
            <a:endParaRPr lang="zh-TW" altLang="en-US"/>
          </a:p>
        </p:txBody>
      </p:sp>
    </p:spTree>
    <p:extLst>
      <p:ext uri="{BB962C8B-B14F-4D97-AF65-F5344CB8AC3E}">
        <p14:creationId xmlns:p14="http://schemas.microsoft.com/office/powerpoint/2010/main" val="261141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8396B3-4FFC-4DA5-BC0C-063B5CF83256}"/>
              </a:ext>
            </a:extLst>
          </p:cNvPr>
          <p:cNvSpPr>
            <a:spLocks noGrp="1"/>
          </p:cNvSpPr>
          <p:nvPr>
            <p:ph type="title"/>
          </p:nvPr>
        </p:nvSpPr>
        <p:spPr>
          <a:xfrm>
            <a:off x="457200" y="274638"/>
            <a:ext cx="7931224" cy="760946"/>
          </a:xfrm>
        </p:spPr>
        <p:txBody>
          <a:bodyPr/>
          <a:lstStyle/>
          <a:p>
            <a:r>
              <a:rPr lang="zh-TW" altLang="en-US" dirty="0"/>
              <a:t>解密屈臣氏大數據戰法</a:t>
            </a:r>
          </a:p>
        </p:txBody>
      </p:sp>
      <p:sp>
        <p:nvSpPr>
          <p:cNvPr id="3" name="內容版面配置區 2">
            <a:extLst>
              <a:ext uri="{FF2B5EF4-FFF2-40B4-BE49-F238E27FC236}">
                <a16:creationId xmlns:a16="http://schemas.microsoft.com/office/drawing/2014/main" id="{A461F42E-0015-4750-A81D-F3E5CACEC27A}"/>
              </a:ext>
            </a:extLst>
          </p:cNvPr>
          <p:cNvSpPr>
            <a:spLocks noGrp="1"/>
          </p:cNvSpPr>
          <p:nvPr>
            <p:ph sz="quarter" idx="1"/>
          </p:nvPr>
        </p:nvSpPr>
        <p:spPr>
          <a:xfrm>
            <a:off x="467544" y="1223552"/>
            <a:ext cx="7920880" cy="5184576"/>
          </a:xfrm>
        </p:spPr>
        <p:txBody>
          <a:bodyPr/>
          <a:lstStyle/>
          <a:p>
            <a:r>
              <a:rPr lang="en-US" altLang="zh-TW" dirty="0"/>
              <a:t>《</a:t>
            </a:r>
            <a:r>
              <a:rPr lang="zh-TW" altLang="en-US" dirty="0"/>
              <a:t>商業周刊</a:t>
            </a:r>
            <a:r>
              <a:rPr lang="en-US" altLang="zh-TW" dirty="0"/>
              <a:t>》</a:t>
            </a:r>
            <a:r>
              <a:rPr lang="zh-TW" altLang="en-US" dirty="0"/>
              <a:t>第 </a:t>
            </a:r>
            <a:r>
              <a:rPr lang="en-US" altLang="zh-TW" dirty="0"/>
              <a:t>1562 </a:t>
            </a:r>
            <a:r>
              <a:rPr lang="zh-TW" altLang="en-US" dirty="0"/>
              <a:t>期，產業風雲｜ 林洧楨 ｜</a:t>
            </a:r>
          </a:p>
          <a:p>
            <a:endParaRPr lang="zh-TW" altLang="en-US" dirty="0"/>
          </a:p>
        </p:txBody>
      </p:sp>
      <p:sp>
        <p:nvSpPr>
          <p:cNvPr id="4" name="投影片編號版面配置區 3">
            <a:extLst>
              <a:ext uri="{FF2B5EF4-FFF2-40B4-BE49-F238E27FC236}">
                <a16:creationId xmlns:a16="http://schemas.microsoft.com/office/drawing/2014/main" id="{D07B271F-D36D-4E1A-8450-920EA29B2850}"/>
              </a:ext>
            </a:extLst>
          </p:cNvPr>
          <p:cNvSpPr>
            <a:spLocks noGrp="1"/>
          </p:cNvSpPr>
          <p:nvPr>
            <p:ph type="sldNum" sz="quarter" idx="15"/>
          </p:nvPr>
        </p:nvSpPr>
        <p:spPr/>
        <p:txBody>
          <a:bodyPr/>
          <a:lstStyle/>
          <a:p>
            <a:fld id="{E64B6CD2-6B11-4530-A9B6-435EDD9A2323}" type="slidenum">
              <a:rPr lang="zh-TW" altLang="en-US" smtClean="0"/>
              <a:t>2</a:t>
            </a:fld>
            <a:endParaRPr lang="zh-TW" altLang="en-US"/>
          </a:p>
        </p:txBody>
      </p:sp>
      <p:pic>
        <p:nvPicPr>
          <p:cNvPr id="5" name="圖片 4">
            <a:extLst>
              <a:ext uri="{FF2B5EF4-FFF2-40B4-BE49-F238E27FC236}">
                <a16:creationId xmlns:a16="http://schemas.microsoft.com/office/drawing/2014/main" id="{31E476E1-5925-4BB5-A428-769D30F152E1}"/>
              </a:ext>
            </a:extLst>
          </p:cNvPr>
          <p:cNvPicPr>
            <a:picLocks noChangeAspect="1"/>
          </p:cNvPicPr>
          <p:nvPr/>
        </p:nvPicPr>
        <p:blipFill>
          <a:blip r:embed="rId2"/>
          <a:stretch>
            <a:fillRect/>
          </a:stretch>
        </p:blipFill>
        <p:spPr>
          <a:xfrm>
            <a:off x="596896" y="1860004"/>
            <a:ext cx="7791528" cy="4305300"/>
          </a:xfrm>
          <a:prstGeom prst="rect">
            <a:avLst/>
          </a:prstGeom>
        </p:spPr>
      </p:pic>
    </p:spTree>
    <p:extLst>
      <p:ext uri="{BB962C8B-B14F-4D97-AF65-F5344CB8AC3E}">
        <p14:creationId xmlns:p14="http://schemas.microsoft.com/office/powerpoint/2010/main" val="3536950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B20063-AEE1-407B-A667-3F4756730DD0}"/>
              </a:ext>
            </a:extLst>
          </p:cNvPr>
          <p:cNvSpPr>
            <a:spLocks noGrp="1"/>
          </p:cNvSpPr>
          <p:nvPr>
            <p:ph type="title"/>
          </p:nvPr>
        </p:nvSpPr>
        <p:spPr/>
        <p:txBody>
          <a:bodyPr/>
          <a:lstStyle/>
          <a:p>
            <a:r>
              <a:rPr lang="en-US" altLang="zh-TW" dirty="0"/>
              <a:t>Datasets</a:t>
            </a:r>
            <a:endParaRPr lang="zh-TW" altLang="en-US" dirty="0"/>
          </a:p>
        </p:txBody>
      </p:sp>
      <p:sp>
        <p:nvSpPr>
          <p:cNvPr id="3" name="內容版面配置區 2">
            <a:extLst>
              <a:ext uri="{FF2B5EF4-FFF2-40B4-BE49-F238E27FC236}">
                <a16:creationId xmlns:a16="http://schemas.microsoft.com/office/drawing/2014/main" id="{931E205C-6AF9-4768-857D-0327354EE40A}"/>
              </a:ext>
            </a:extLst>
          </p:cNvPr>
          <p:cNvSpPr>
            <a:spLocks noGrp="1"/>
          </p:cNvSpPr>
          <p:nvPr>
            <p:ph sz="quarter" idx="1"/>
          </p:nvPr>
        </p:nvSpPr>
        <p:spPr/>
        <p:txBody>
          <a:bodyPr/>
          <a:lstStyle/>
          <a:p>
            <a:r>
              <a:rPr lang="en-US" altLang="zh-TW" dirty="0">
                <a:hlinkClick r:id="rId2"/>
              </a:rPr>
              <a:t>https://archive.ics.uci.edu/ml/datasets/iris</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hlinkClick r:id="rId3"/>
              </a:rPr>
              <a:t>https://data.gov.tw/</a:t>
            </a:r>
            <a:endParaRPr lang="en-US" altLang="zh-TW" dirty="0"/>
          </a:p>
          <a:p>
            <a:endParaRPr lang="en-US" altLang="zh-TW" dirty="0"/>
          </a:p>
          <a:p>
            <a:endParaRPr lang="en-US" altLang="zh-TW" dirty="0"/>
          </a:p>
          <a:p>
            <a:endParaRPr lang="en-US" altLang="zh-TW" dirty="0"/>
          </a:p>
          <a:p>
            <a:r>
              <a:rPr lang="en-US" altLang="zh-TW" dirty="0">
                <a:hlinkClick r:id="rId4"/>
              </a:rPr>
              <a:t>Kaggle, https://www.kaggle.com/datasets</a:t>
            </a:r>
            <a:endParaRPr lang="en-US" altLang="zh-TW" dirty="0"/>
          </a:p>
          <a:p>
            <a:endParaRPr lang="en-US" altLang="zh-TW" dirty="0"/>
          </a:p>
          <a:p>
            <a:pPr marL="0" indent="0">
              <a:buNone/>
            </a:pPr>
            <a:endParaRPr lang="zh-TW" altLang="en-US" dirty="0"/>
          </a:p>
        </p:txBody>
      </p:sp>
      <p:sp>
        <p:nvSpPr>
          <p:cNvPr id="4" name="投影片編號版面配置區 3">
            <a:extLst>
              <a:ext uri="{FF2B5EF4-FFF2-40B4-BE49-F238E27FC236}">
                <a16:creationId xmlns:a16="http://schemas.microsoft.com/office/drawing/2014/main" id="{CA64F311-30CC-4616-830E-E190AFD40BE4}"/>
              </a:ext>
            </a:extLst>
          </p:cNvPr>
          <p:cNvSpPr>
            <a:spLocks noGrp="1"/>
          </p:cNvSpPr>
          <p:nvPr>
            <p:ph type="sldNum" sz="quarter" idx="15"/>
          </p:nvPr>
        </p:nvSpPr>
        <p:spPr/>
        <p:txBody>
          <a:bodyPr/>
          <a:lstStyle/>
          <a:p>
            <a:fld id="{E64B6CD2-6B11-4530-A9B6-435EDD9A2323}" type="slidenum">
              <a:rPr lang="zh-TW" altLang="en-US" smtClean="0"/>
              <a:t>20</a:t>
            </a:fld>
            <a:endParaRPr lang="zh-TW" altLang="en-US"/>
          </a:p>
        </p:txBody>
      </p:sp>
      <p:pic>
        <p:nvPicPr>
          <p:cNvPr id="6" name="圖片 5">
            <a:extLst>
              <a:ext uri="{FF2B5EF4-FFF2-40B4-BE49-F238E27FC236}">
                <a16:creationId xmlns:a16="http://schemas.microsoft.com/office/drawing/2014/main" id="{8040E547-C404-4110-A1F5-A03F1A12A31A}"/>
              </a:ext>
            </a:extLst>
          </p:cNvPr>
          <p:cNvPicPr>
            <a:picLocks noChangeAspect="1"/>
          </p:cNvPicPr>
          <p:nvPr/>
        </p:nvPicPr>
        <p:blipFill>
          <a:blip r:embed="rId5"/>
          <a:stretch>
            <a:fillRect/>
          </a:stretch>
        </p:blipFill>
        <p:spPr>
          <a:xfrm>
            <a:off x="971600" y="1988840"/>
            <a:ext cx="4727902" cy="1728192"/>
          </a:xfrm>
          <a:prstGeom prst="rect">
            <a:avLst/>
          </a:prstGeom>
        </p:spPr>
      </p:pic>
      <p:pic>
        <p:nvPicPr>
          <p:cNvPr id="8" name="圖片 7">
            <a:extLst>
              <a:ext uri="{FF2B5EF4-FFF2-40B4-BE49-F238E27FC236}">
                <a16:creationId xmlns:a16="http://schemas.microsoft.com/office/drawing/2014/main" id="{39FE325F-6EA6-4B4E-8271-A6E70AF49A2B}"/>
              </a:ext>
            </a:extLst>
          </p:cNvPr>
          <p:cNvPicPr>
            <a:picLocks noChangeAspect="1"/>
          </p:cNvPicPr>
          <p:nvPr/>
        </p:nvPicPr>
        <p:blipFill>
          <a:blip r:embed="rId6"/>
          <a:stretch>
            <a:fillRect/>
          </a:stretch>
        </p:blipFill>
        <p:spPr>
          <a:xfrm>
            <a:off x="971600" y="4577955"/>
            <a:ext cx="3699511" cy="1011285"/>
          </a:xfrm>
          <a:prstGeom prst="rect">
            <a:avLst/>
          </a:prstGeom>
        </p:spPr>
      </p:pic>
    </p:spTree>
    <p:extLst>
      <p:ext uri="{BB962C8B-B14F-4D97-AF65-F5344CB8AC3E}">
        <p14:creationId xmlns:p14="http://schemas.microsoft.com/office/powerpoint/2010/main" val="22202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097760-6B0F-4250-BD85-0566692A3CAC}"/>
              </a:ext>
            </a:extLst>
          </p:cNvPr>
          <p:cNvSpPr>
            <a:spLocks noGrp="1"/>
          </p:cNvSpPr>
          <p:nvPr>
            <p:ph type="title"/>
          </p:nvPr>
        </p:nvSpPr>
        <p:spPr>
          <a:xfrm>
            <a:off x="457200" y="274638"/>
            <a:ext cx="7931224" cy="706090"/>
          </a:xfrm>
        </p:spPr>
        <p:txBody>
          <a:bodyPr>
            <a:normAutofit/>
          </a:bodyPr>
          <a:lstStyle/>
          <a:p>
            <a:r>
              <a:rPr lang="zh-TW" altLang="en-US" dirty="0"/>
              <a:t>實作</a:t>
            </a:r>
            <a:r>
              <a:rPr lang="en-US" altLang="zh-TW" dirty="0"/>
              <a:t>2</a:t>
            </a:r>
            <a:r>
              <a:rPr lang="zh-TW" altLang="en-US" dirty="0"/>
              <a:t>：</a:t>
            </a:r>
            <a:r>
              <a:rPr lang="zh-TW" altLang="en-US" sz="3200" dirty="0"/>
              <a:t>如何選擇 </a:t>
            </a:r>
            <a:r>
              <a:rPr lang="en-US" altLang="zh-TW" sz="3200" dirty="0"/>
              <a:t>k</a:t>
            </a:r>
            <a:endParaRPr lang="zh-TW" altLang="en-US" dirty="0"/>
          </a:p>
        </p:txBody>
      </p:sp>
      <p:sp>
        <p:nvSpPr>
          <p:cNvPr id="3" name="內容版面配置區 2">
            <a:extLst>
              <a:ext uri="{FF2B5EF4-FFF2-40B4-BE49-F238E27FC236}">
                <a16:creationId xmlns:a16="http://schemas.microsoft.com/office/drawing/2014/main" id="{E3518953-3BFD-4254-9BE3-5E43885BC510}"/>
              </a:ext>
            </a:extLst>
          </p:cNvPr>
          <p:cNvSpPr>
            <a:spLocks noGrp="1"/>
          </p:cNvSpPr>
          <p:nvPr>
            <p:ph sz="quarter" idx="1"/>
          </p:nvPr>
        </p:nvSpPr>
        <p:spPr>
          <a:xfrm>
            <a:off x="457200" y="1124744"/>
            <a:ext cx="7920880" cy="5184576"/>
          </a:xfrm>
        </p:spPr>
        <p:txBody>
          <a:bodyPr>
            <a:noAutofit/>
          </a:bodyPr>
          <a:lstStyle/>
          <a:p>
            <a:pPr marL="0" indent="0">
              <a:buNone/>
            </a:pPr>
            <a:r>
              <a:rPr lang="en-US" altLang="zh-TW" sz="1300" dirty="0">
                <a:solidFill>
                  <a:srgbClr val="0000FF"/>
                </a:solidFill>
              </a:rPr>
              <a:t>from </a:t>
            </a:r>
            <a:r>
              <a:rPr lang="en-US" altLang="zh-TW" sz="1300" dirty="0" err="1">
                <a:solidFill>
                  <a:srgbClr val="0000FF"/>
                </a:solidFill>
              </a:rPr>
              <a:t>sklearn</a:t>
            </a:r>
            <a:r>
              <a:rPr lang="en-US" altLang="zh-TW" sz="1300" dirty="0">
                <a:solidFill>
                  <a:srgbClr val="0000FF"/>
                </a:solidFill>
              </a:rPr>
              <a:t> import cluster, datasets, metrics</a:t>
            </a:r>
          </a:p>
          <a:p>
            <a:pPr marL="0" indent="0">
              <a:buNone/>
            </a:pPr>
            <a:r>
              <a:rPr lang="en-US" altLang="zh-TW" sz="1300" dirty="0">
                <a:solidFill>
                  <a:srgbClr val="0000FF"/>
                </a:solidFill>
              </a:rPr>
              <a:t>import </a:t>
            </a:r>
            <a:r>
              <a:rPr lang="en-US" altLang="zh-TW" sz="1300" dirty="0" err="1">
                <a:solidFill>
                  <a:srgbClr val="0000FF"/>
                </a:solidFill>
              </a:rPr>
              <a:t>matplotlib.pyplot</a:t>
            </a:r>
            <a:r>
              <a:rPr lang="en-US" altLang="zh-TW" sz="1300" dirty="0">
                <a:solidFill>
                  <a:srgbClr val="0000FF"/>
                </a:solidFill>
              </a:rPr>
              <a:t> as </a:t>
            </a:r>
            <a:r>
              <a:rPr lang="en-US" altLang="zh-TW" sz="1300" dirty="0" err="1">
                <a:solidFill>
                  <a:srgbClr val="0000FF"/>
                </a:solidFill>
              </a:rPr>
              <a:t>plt</a:t>
            </a:r>
            <a:endParaRPr lang="en-US" altLang="zh-TW" sz="1300" dirty="0">
              <a:solidFill>
                <a:srgbClr val="0000FF"/>
              </a:solidFill>
            </a:endParaRPr>
          </a:p>
          <a:p>
            <a:pPr marL="0" indent="0">
              <a:buNone/>
            </a:pPr>
            <a:endParaRPr lang="en-US" altLang="zh-TW" sz="1300" dirty="0">
              <a:solidFill>
                <a:srgbClr val="0000FF"/>
              </a:solidFill>
            </a:endParaRPr>
          </a:p>
          <a:p>
            <a:pPr marL="0" indent="0">
              <a:buNone/>
            </a:pPr>
            <a:endParaRPr lang="en-US" altLang="zh-TW" sz="1300" dirty="0">
              <a:solidFill>
                <a:srgbClr val="0000FF"/>
              </a:solidFill>
            </a:endParaRPr>
          </a:p>
          <a:p>
            <a:pPr marL="0" indent="0">
              <a:buNone/>
            </a:pPr>
            <a:r>
              <a:rPr lang="en-US" altLang="zh-TW" sz="1300" dirty="0">
                <a:solidFill>
                  <a:srgbClr val="0000FF"/>
                </a:solidFill>
              </a:rPr>
              <a:t>iris = </a:t>
            </a:r>
            <a:r>
              <a:rPr lang="en-US" altLang="zh-TW" sz="1300" dirty="0" err="1">
                <a:solidFill>
                  <a:srgbClr val="0000FF"/>
                </a:solidFill>
              </a:rPr>
              <a:t>datasets.load_iris</a:t>
            </a:r>
            <a:r>
              <a:rPr lang="en-US" altLang="zh-TW" sz="1300" dirty="0">
                <a:solidFill>
                  <a:srgbClr val="0000FF"/>
                </a:solidFill>
              </a:rPr>
              <a:t>()</a:t>
            </a:r>
          </a:p>
          <a:p>
            <a:pPr marL="0" indent="0">
              <a:buNone/>
            </a:pPr>
            <a:r>
              <a:rPr lang="en-US" altLang="zh-TW" sz="1300" dirty="0" err="1">
                <a:solidFill>
                  <a:srgbClr val="0000FF"/>
                </a:solidFill>
              </a:rPr>
              <a:t>iris_X</a:t>
            </a:r>
            <a:r>
              <a:rPr lang="en-US" altLang="zh-TW" sz="1300" dirty="0">
                <a:solidFill>
                  <a:srgbClr val="0000FF"/>
                </a:solidFill>
              </a:rPr>
              <a:t> = </a:t>
            </a:r>
            <a:r>
              <a:rPr lang="en-US" altLang="zh-TW" sz="1300" dirty="0" err="1">
                <a:solidFill>
                  <a:srgbClr val="0000FF"/>
                </a:solidFill>
              </a:rPr>
              <a:t>iris.data</a:t>
            </a:r>
            <a:endParaRPr lang="en-US" altLang="zh-TW" sz="1300" dirty="0">
              <a:solidFill>
                <a:srgbClr val="0000FF"/>
              </a:solidFill>
            </a:endParaRPr>
          </a:p>
          <a:p>
            <a:pPr marL="0" indent="0">
              <a:buNone/>
            </a:pPr>
            <a:endParaRPr lang="en-US" altLang="zh-TW" sz="1300" dirty="0">
              <a:solidFill>
                <a:srgbClr val="0000FF"/>
              </a:solidFill>
            </a:endParaRPr>
          </a:p>
          <a:p>
            <a:pPr marL="0" indent="0">
              <a:buNone/>
            </a:pPr>
            <a:r>
              <a:rPr lang="en-US" altLang="zh-TW" sz="1300" dirty="0" err="1">
                <a:solidFill>
                  <a:srgbClr val="0000FF"/>
                </a:solidFill>
              </a:rPr>
              <a:t>silhouette_avgs</a:t>
            </a:r>
            <a:r>
              <a:rPr lang="en-US" altLang="zh-TW" sz="1300" dirty="0">
                <a:solidFill>
                  <a:srgbClr val="0000FF"/>
                </a:solidFill>
              </a:rPr>
              <a:t> = []</a:t>
            </a:r>
          </a:p>
          <a:p>
            <a:pPr marL="0" indent="0">
              <a:buNone/>
            </a:pPr>
            <a:r>
              <a:rPr lang="en-US" altLang="zh-TW" sz="1300" dirty="0" err="1">
                <a:solidFill>
                  <a:srgbClr val="0000FF"/>
                </a:solidFill>
              </a:rPr>
              <a:t>ks</a:t>
            </a:r>
            <a:r>
              <a:rPr lang="en-US" altLang="zh-TW" sz="1300" dirty="0">
                <a:solidFill>
                  <a:srgbClr val="0000FF"/>
                </a:solidFill>
              </a:rPr>
              <a:t> = range(2, 11)</a:t>
            </a:r>
          </a:p>
          <a:p>
            <a:pPr marL="0" indent="0">
              <a:buNone/>
            </a:pPr>
            <a:endParaRPr lang="en-US" altLang="zh-TW" sz="1300" dirty="0">
              <a:solidFill>
                <a:srgbClr val="0000FF"/>
              </a:solidFill>
            </a:endParaRPr>
          </a:p>
          <a:p>
            <a:pPr marL="0" indent="0">
              <a:buNone/>
            </a:pPr>
            <a:r>
              <a:rPr lang="en-US" altLang="zh-TW" sz="1300" dirty="0">
                <a:solidFill>
                  <a:srgbClr val="0000FF"/>
                </a:solidFill>
              </a:rPr>
              <a:t>for k in </a:t>
            </a:r>
            <a:r>
              <a:rPr lang="en-US" altLang="zh-TW" sz="1300" dirty="0" err="1">
                <a:solidFill>
                  <a:srgbClr val="0000FF"/>
                </a:solidFill>
              </a:rPr>
              <a:t>ks</a:t>
            </a:r>
            <a:r>
              <a:rPr lang="en-US" altLang="zh-TW" sz="1300" dirty="0">
                <a:solidFill>
                  <a:srgbClr val="0000FF"/>
                </a:solidFill>
              </a:rPr>
              <a:t>:</a:t>
            </a:r>
          </a:p>
          <a:p>
            <a:pPr marL="0" indent="0">
              <a:buNone/>
            </a:pPr>
            <a:r>
              <a:rPr lang="en-US" altLang="zh-TW" sz="1300" dirty="0">
                <a:solidFill>
                  <a:srgbClr val="0000FF"/>
                </a:solidFill>
              </a:rPr>
              <a:t>    </a:t>
            </a:r>
            <a:r>
              <a:rPr lang="en-US" altLang="zh-TW" sz="1300" dirty="0" err="1">
                <a:solidFill>
                  <a:srgbClr val="0000FF"/>
                </a:solidFill>
              </a:rPr>
              <a:t>kmeans</a:t>
            </a:r>
            <a:r>
              <a:rPr lang="en-US" altLang="zh-TW" sz="1300" dirty="0">
                <a:solidFill>
                  <a:srgbClr val="0000FF"/>
                </a:solidFill>
              </a:rPr>
              <a:t>= </a:t>
            </a:r>
            <a:r>
              <a:rPr lang="en-US" altLang="zh-TW" sz="1300" dirty="0" err="1">
                <a:solidFill>
                  <a:srgbClr val="0000FF"/>
                </a:solidFill>
              </a:rPr>
              <a:t>cluster.KMeans</a:t>
            </a:r>
            <a:r>
              <a:rPr lang="en-US" altLang="zh-TW" sz="1300" dirty="0">
                <a:solidFill>
                  <a:srgbClr val="0000FF"/>
                </a:solidFill>
              </a:rPr>
              <a:t>(</a:t>
            </a:r>
            <a:r>
              <a:rPr lang="en-US" altLang="zh-TW" sz="1300" dirty="0" err="1">
                <a:solidFill>
                  <a:srgbClr val="0000FF"/>
                </a:solidFill>
              </a:rPr>
              <a:t>n_clusters</a:t>
            </a:r>
            <a:r>
              <a:rPr lang="en-US" altLang="zh-TW" sz="1300" dirty="0">
                <a:solidFill>
                  <a:srgbClr val="0000FF"/>
                </a:solidFill>
              </a:rPr>
              <a:t> = k)</a:t>
            </a:r>
          </a:p>
          <a:p>
            <a:pPr marL="0" indent="0">
              <a:buNone/>
            </a:pPr>
            <a:r>
              <a:rPr lang="en-US" altLang="zh-TW" sz="1300" dirty="0">
                <a:solidFill>
                  <a:srgbClr val="0000FF"/>
                </a:solidFill>
              </a:rPr>
              <a:t>    </a:t>
            </a:r>
            <a:r>
              <a:rPr lang="en-US" altLang="zh-TW" sz="1300" dirty="0" err="1">
                <a:solidFill>
                  <a:srgbClr val="0000FF"/>
                </a:solidFill>
              </a:rPr>
              <a:t>kmeans.fit</a:t>
            </a:r>
            <a:r>
              <a:rPr lang="en-US" altLang="zh-TW" sz="1300" dirty="0">
                <a:solidFill>
                  <a:srgbClr val="0000FF"/>
                </a:solidFill>
              </a:rPr>
              <a:t>(</a:t>
            </a:r>
            <a:r>
              <a:rPr lang="en-US" altLang="zh-TW" sz="1300" dirty="0" err="1">
                <a:solidFill>
                  <a:srgbClr val="0000FF"/>
                </a:solidFill>
              </a:rPr>
              <a:t>iris_X</a:t>
            </a:r>
            <a:r>
              <a:rPr lang="en-US" altLang="zh-TW" sz="1300" dirty="0">
                <a:solidFill>
                  <a:srgbClr val="0000FF"/>
                </a:solidFill>
              </a:rPr>
              <a:t>)</a:t>
            </a:r>
          </a:p>
          <a:p>
            <a:pPr marL="0" indent="0">
              <a:buNone/>
            </a:pPr>
            <a:r>
              <a:rPr lang="en-US" altLang="zh-TW" sz="1300" dirty="0">
                <a:solidFill>
                  <a:srgbClr val="0000FF"/>
                </a:solidFill>
              </a:rPr>
              <a:t>    </a:t>
            </a:r>
            <a:r>
              <a:rPr lang="en-US" altLang="zh-TW" sz="1300" dirty="0" err="1">
                <a:solidFill>
                  <a:srgbClr val="0000FF"/>
                </a:solidFill>
              </a:rPr>
              <a:t>cluster_labels</a:t>
            </a:r>
            <a:r>
              <a:rPr lang="en-US" altLang="zh-TW" sz="1300" dirty="0">
                <a:solidFill>
                  <a:srgbClr val="0000FF"/>
                </a:solidFill>
              </a:rPr>
              <a:t> = </a:t>
            </a:r>
            <a:r>
              <a:rPr lang="en-US" altLang="zh-TW" sz="1300" dirty="0" err="1">
                <a:solidFill>
                  <a:srgbClr val="0000FF"/>
                </a:solidFill>
              </a:rPr>
              <a:t>kmeans.labels</a:t>
            </a:r>
            <a:r>
              <a:rPr lang="en-US" altLang="zh-TW" sz="1300" dirty="0">
                <a:solidFill>
                  <a:srgbClr val="0000FF"/>
                </a:solidFill>
              </a:rPr>
              <a:t>_</a:t>
            </a:r>
          </a:p>
          <a:p>
            <a:pPr marL="0" indent="0">
              <a:buNone/>
            </a:pPr>
            <a:r>
              <a:rPr lang="en-US" altLang="zh-TW" sz="1300" dirty="0">
                <a:solidFill>
                  <a:srgbClr val="0000FF"/>
                </a:solidFill>
              </a:rPr>
              <a:t>    </a:t>
            </a:r>
            <a:r>
              <a:rPr lang="en-US" altLang="zh-TW" sz="1300" dirty="0" err="1">
                <a:solidFill>
                  <a:srgbClr val="0000FF"/>
                </a:solidFill>
              </a:rPr>
              <a:t>silhouette_avg</a:t>
            </a:r>
            <a:r>
              <a:rPr lang="en-US" altLang="zh-TW" sz="1300" dirty="0">
                <a:solidFill>
                  <a:srgbClr val="0000FF"/>
                </a:solidFill>
              </a:rPr>
              <a:t> = </a:t>
            </a:r>
            <a:r>
              <a:rPr lang="en-US" altLang="zh-TW" sz="1300" dirty="0" err="1">
                <a:solidFill>
                  <a:srgbClr val="0000FF"/>
                </a:solidFill>
              </a:rPr>
              <a:t>metrics.silhouette_score</a:t>
            </a:r>
            <a:r>
              <a:rPr lang="en-US" altLang="zh-TW" sz="1300" dirty="0">
                <a:solidFill>
                  <a:srgbClr val="0000FF"/>
                </a:solidFill>
              </a:rPr>
              <a:t>(</a:t>
            </a:r>
            <a:r>
              <a:rPr lang="en-US" altLang="zh-TW" sz="1300" dirty="0" err="1">
                <a:solidFill>
                  <a:srgbClr val="0000FF"/>
                </a:solidFill>
              </a:rPr>
              <a:t>iris_X</a:t>
            </a:r>
            <a:r>
              <a:rPr lang="en-US" altLang="zh-TW" sz="1300" dirty="0">
                <a:solidFill>
                  <a:srgbClr val="0000FF"/>
                </a:solidFill>
              </a:rPr>
              <a:t>, </a:t>
            </a:r>
            <a:r>
              <a:rPr lang="en-US" altLang="zh-TW" sz="1300" dirty="0" err="1">
                <a:solidFill>
                  <a:srgbClr val="0000FF"/>
                </a:solidFill>
              </a:rPr>
              <a:t>cluster_labels</a:t>
            </a:r>
            <a:r>
              <a:rPr lang="en-US" altLang="zh-TW" sz="1300" dirty="0">
                <a:solidFill>
                  <a:srgbClr val="0000FF"/>
                </a:solidFill>
              </a:rPr>
              <a:t>)</a:t>
            </a:r>
          </a:p>
          <a:p>
            <a:pPr marL="0" indent="0">
              <a:buNone/>
            </a:pPr>
            <a:r>
              <a:rPr lang="en-US" altLang="zh-TW" sz="1300" dirty="0">
                <a:solidFill>
                  <a:srgbClr val="0000FF"/>
                </a:solidFill>
              </a:rPr>
              <a:t>    </a:t>
            </a:r>
            <a:r>
              <a:rPr lang="en-US" altLang="zh-TW" sz="1300" dirty="0" err="1">
                <a:solidFill>
                  <a:srgbClr val="0000FF"/>
                </a:solidFill>
              </a:rPr>
              <a:t>silhouette_avgs.append</a:t>
            </a:r>
            <a:r>
              <a:rPr lang="en-US" altLang="zh-TW" sz="1300" dirty="0">
                <a:solidFill>
                  <a:srgbClr val="0000FF"/>
                </a:solidFill>
              </a:rPr>
              <a:t>(</a:t>
            </a:r>
            <a:r>
              <a:rPr lang="en-US" altLang="zh-TW" sz="1300" dirty="0" err="1">
                <a:solidFill>
                  <a:srgbClr val="0000FF"/>
                </a:solidFill>
              </a:rPr>
              <a:t>silhouette_avg</a:t>
            </a:r>
            <a:r>
              <a:rPr lang="en-US" altLang="zh-TW" sz="1300" dirty="0">
                <a:solidFill>
                  <a:srgbClr val="0000FF"/>
                </a:solidFill>
              </a:rPr>
              <a:t>)</a:t>
            </a:r>
          </a:p>
          <a:p>
            <a:pPr marL="0" indent="0">
              <a:buNone/>
            </a:pPr>
            <a:endParaRPr lang="en-US" altLang="zh-TW" sz="1300" dirty="0">
              <a:solidFill>
                <a:srgbClr val="0000FF"/>
              </a:solidFill>
            </a:endParaRPr>
          </a:p>
        </p:txBody>
      </p:sp>
      <p:sp>
        <p:nvSpPr>
          <p:cNvPr id="4" name="投影片編號版面配置區 3">
            <a:extLst>
              <a:ext uri="{FF2B5EF4-FFF2-40B4-BE49-F238E27FC236}">
                <a16:creationId xmlns:a16="http://schemas.microsoft.com/office/drawing/2014/main" id="{3467F0B8-234B-477A-83BC-F0DA3DD80379}"/>
              </a:ext>
            </a:extLst>
          </p:cNvPr>
          <p:cNvSpPr>
            <a:spLocks noGrp="1"/>
          </p:cNvSpPr>
          <p:nvPr>
            <p:ph type="sldNum" sz="quarter" idx="15"/>
          </p:nvPr>
        </p:nvSpPr>
        <p:spPr/>
        <p:txBody>
          <a:bodyPr/>
          <a:lstStyle/>
          <a:p>
            <a:fld id="{E64B6CD2-6B11-4530-A9B6-435EDD9A2323}" type="slidenum">
              <a:rPr lang="zh-TW" altLang="en-US" smtClean="0"/>
              <a:t>21</a:t>
            </a:fld>
            <a:endParaRPr lang="zh-TW" altLang="en-US"/>
          </a:p>
        </p:txBody>
      </p:sp>
    </p:spTree>
    <p:extLst>
      <p:ext uri="{BB962C8B-B14F-4D97-AF65-F5344CB8AC3E}">
        <p14:creationId xmlns:p14="http://schemas.microsoft.com/office/powerpoint/2010/main" val="408953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71CAD4-8AFB-40E3-A723-2C6BB9F89163}"/>
              </a:ext>
            </a:extLst>
          </p:cNvPr>
          <p:cNvSpPr>
            <a:spLocks noGrp="1"/>
          </p:cNvSpPr>
          <p:nvPr>
            <p:ph type="title"/>
          </p:nvPr>
        </p:nvSpPr>
        <p:spPr/>
        <p:txBody>
          <a:bodyPr/>
          <a:lstStyle/>
          <a:p>
            <a:r>
              <a:rPr lang="zh-TW" altLang="en-US" dirty="0"/>
              <a:t>實作</a:t>
            </a:r>
            <a:r>
              <a:rPr lang="en-US" altLang="zh-TW" dirty="0"/>
              <a:t>2</a:t>
            </a:r>
            <a:r>
              <a:rPr lang="zh-TW" altLang="en-US" dirty="0"/>
              <a:t>：</a:t>
            </a:r>
            <a:r>
              <a:rPr lang="zh-TW" altLang="en-US" sz="3200" dirty="0"/>
              <a:t>如何選擇 </a:t>
            </a:r>
            <a:r>
              <a:rPr lang="en-US" altLang="zh-TW" sz="3200" dirty="0"/>
              <a:t>k </a:t>
            </a:r>
            <a:r>
              <a:rPr lang="en-US" altLang="zh-TW" sz="2000" dirty="0"/>
              <a:t>(cont.)</a:t>
            </a:r>
            <a:endParaRPr lang="zh-TW" altLang="en-US" sz="2000" dirty="0"/>
          </a:p>
        </p:txBody>
      </p:sp>
      <p:sp>
        <p:nvSpPr>
          <p:cNvPr id="3" name="內容版面配置區 2">
            <a:extLst>
              <a:ext uri="{FF2B5EF4-FFF2-40B4-BE49-F238E27FC236}">
                <a16:creationId xmlns:a16="http://schemas.microsoft.com/office/drawing/2014/main" id="{1B0FDD2D-E5E5-4210-AF02-38210C72B013}"/>
              </a:ext>
            </a:extLst>
          </p:cNvPr>
          <p:cNvSpPr>
            <a:spLocks noGrp="1"/>
          </p:cNvSpPr>
          <p:nvPr>
            <p:ph sz="quarter" idx="1"/>
          </p:nvPr>
        </p:nvSpPr>
        <p:spPr/>
        <p:txBody>
          <a:bodyPr>
            <a:normAutofit/>
          </a:bodyPr>
          <a:lstStyle/>
          <a:p>
            <a:pPr marL="0" indent="0">
              <a:buNone/>
            </a:pPr>
            <a:r>
              <a:rPr lang="en-US" altLang="zh-TW" sz="1800" dirty="0">
                <a:solidFill>
                  <a:srgbClr val="0000FF"/>
                </a:solidFill>
              </a:rPr>
              <a:t># </a:t>
            </a:r>
            <a:r>
              <a:rPr lang="zh-TW" altLang="en-US" sz="1800" dirty="0">
                <a:solidFill>
                  <a:srgbClr val="0000FF"/>
                </a:solidFill>
              </a:rPr>
              <a:t>作圖並印出 </a:t>
            </a:r>
            <a:r>
              <a:rPr lang="en-US" altLang="zh-TW" sz="1800" dirty="0">
                <a:solidFill>
                  <a:srgbClr val="0000FF"/>
                </a:solidFill>
              </a:rPr>
              <a:t>k = 2 </a:t>
            </a:r>
            <a:r>
              <a:rPr lang="zh-TW" altLang="en-US" sz="1800" dirty="0">
                <a:solidFill>
                  <a:srgbClr val="0000FF"/>
                </a:solidFill>
              </a:rPr>
              <a:t>到 </a:t>
            </a:r>
            <a:r>
              <a:rPr lang="en-US" altLang="zh-TW" sz="1800" dirty="0">
                <a:solidFill>
                  <a:srgbClr val="0000FF"/>
                </a:solidFill>
              </a:rPr>
              <a:t>10 </a:t>
            </a:r>
            <a:r>
              <a:rPr lang="zh-TW" altLang="en-US" sz="1800" dirty="0">
                <a:solidFill>
                  <a:srgbClr val="0000FF"/>
                </a:solidFill>
              </a:rPr>
              <a:t>的績效</a:t>
            </a:r>
          </a:p>
          <a:p>
            <a:pPr marL="0" indent="0">
              <a:buNone/>
            </a:pPr>
            <a:r>
              <a:rPr lang="en-US" altLang="zh-TW" sz="1800" dirty="0" err="1">
                <a:solidFill>
                  <a:srgbClr val="0000FF"/>
                </a:solidFill>
              </a:rPr>
              <a:t>plt.plot</a:t>
            </a:r>
            <a:r>
              <a:rPr lang="en-US" altLang="zh-TW" sz="1800" dirty="0">
                <a:solidFill>
                  <a:srgbClr val="0000FF"/>
                </a:solidFill>
              </a:rPr>
              <a:t>(</a:t>
            </a:r>
            <a:r>
              <a:rPr lang="en-US" altLang="zh-TW" sz="1800" dirty="0" err="1">
                <a:solidFill>
                  <a:srgbClr val="0000FF"/>
                </a:solidFill>
              </a:rPr>
              <a:t>ks</a:t>
            </a:r>
            <a:r>
              <a:rPr lang="en-US" altLang="zh-TW" sz="1800" dirty="0">
                <a:solidFill>
                  <a:srgbClr val="0000FF"/>
                </a:solidFill>
              </a:rPr>
              <a:t>, </a:t>
            </a:r>
            <a:r>
              <a:rPr lang="en-US" altLang="zh-TW" sz="1800" dirty="0" err="1">
                <a:solidFill>
                  <a:srgbClr val="0000FF"/>
                </a:solidFill>
              </a:rPr>
              <a:t>silhouette_avgs</a:t>
            </a:r>
            <a:r>
              <a:rPr lang="en-US" altLang="zh-TW" sz="1800" dirty="0">
                <a:solidFill>
                  <a:srgbClr val="0000FF"/>
                </a:solidFill>
              </a:rPr>
              <a:t>, 'bx-')</a:t>
            </a:r>
          </a:p>
          <a:p>
            <a:pPr marL="0" indent="0">
              <a:buNone/>
            </a:pPr>
            <a:r>
              <a:rPr lang="en-US" altLang="zh-TW" sz="1800" dirty="0" err="1">
                <a:solidFill>
                  <a:srgbClr val="0000FF"/>
                </a:solidFill>
              </a:rPr>
              <a:t>plt.xlabel</a:t>
            </a:r>
            <a:r>
              <a:rPr lang="en-US" altLang="zh-TW" sz="1800" dirty="0">
                <a:solidFill>
                  <a:srgbClr val="0000FF"/>
                </a:solidFill>
              </a:rPr>
              <a:t>('Number of Clusters')</a:t>
            </a:r>
          </a:p>
          <a:p>
            <a:pPr marL="0" indent="0">
              <a:buNone/>
            </a:pPr>
            <a:r>
              <a:rPr lang="en-US" altLang="zh-TW" sz="1800" dirty="0" err="1">
                <a:solidFill>
                  <a:srgbClr val="0000FF"/>
                </a:solidFill>
              </a:rPr>
              <a:t>plt.ylabel</a:t>
            </a:r>
            <a:r>
              <a:rPr lang="en-US" altLang="zh-TW" sz="1800" dirty="0">
                <a:solidFill>
                  <a:srgbClr val="0000FF"/>
                </a:solidFill>
              </a:rPr>
              <a:t>('</a:t>
            </a:r>
            <a:r>
              <a:rPr lang="en-US" altLang="zh-TW" sz="1800" dirty="0" err="1">
                <a:solidFill>
                  <a:srgbClr val="0000FF"/>
                </a:solidFill>
              </a:rPr>
              <a:t>silhouette_avgs</a:t>
            </a:r>
            <a:r>
              <a:rPr lang="en-US" altLang="zh-TW" sz="1800" dirty="0">
                <a:solidFill>
                  <a:srgbClr val="0000FF"/>
                </a:solidFill>
              </a:rPr>
              <a:t>')</a:t>
            </a:r>
          </a:p>
          <a:p>
            <a:pPr marL="0" indent="0">
              <a:buNone/>
            </a:pPr>
            <a:r>
              <a:rPr lang="en-US" altLang="zh-TW" sz="1800" dirty="0" err="1">
                <a:solidFill>
                  <a:srgbClr val="0000FF"/>
                </a:solidFill>
              </a:rPr>
              <a:t>plt.title</a:t>
            </a:r>
            <a:r>
              <a:rPr lang="en-US" altLang="zh-TW" sz="1800" dirty="0">
                <a:solidFill>
                  <a:srgbClr val="0000FF"/>
                </a:solidFill>
              </a:rPr>
              <a:t>('Elbow Method For Optimal k')</a:t>
            </a:r>
          </a:p>
          <a:p>
            <a:pPr marL="0" indent="0">
              <a:buNone/>
            </a:pPr>
            <a:r>
              <a:rPr lang="en-US" altLang="zh-TW" sz="1800" dirty="0" err="1">
                <a:solidFill>
                  <a:srgbClr val="0000FF"/>
                </a:solidFill>
              </a:rPr>
              <a:t>plt.show</a:t>
            </a:r>
            <a:r>
              <a:rPr lang="en-US" altLang="zh-TW" sz="1800" dirty="0">
                <a:solidFill>
                  <a:srgbClr val="0000FF"/>
                </a:solidFill>
              </a:rPr>
              <a:t>()</a:t>
            </a:r>
          </a:p>
          <a:p>
            <a:pPr marL="0" indent="0">
              <a:buNone/>
            </a:pPr>
            <a:endParaRPr lang="en-US" altLang="zh-TW" sz="1800" dirty="0">
              <a:solidFill>
                <a:srgbClr val="0000FF"/>
              </a:solidFill>
            </a:endParaRPr>
          </a:p>
          <a:p>
            <a:pPr marL="0" indent="0">
              <a:buNone/>
            </a:pPr>
            <a:r>
              <a:rPr lang="en-US" altLang="zh-TW" sz="1800" dirty="0" err="1">
                <a:solidFill>
                  <a:srgbClr val="0000FF"/>
                </a:solidFill>
              </a:rPr>
              <a:t>plt.plot</a:t>
            </a:r>
            <a:r>
              <a:rPr lang="en-US" altLang="zh-TW" sz="1800" dirty="0">
                <a:solidFill>
                  <a:srgbClr val="0000FF"/>
                </a:solidFill>
              </a:rPr>
              <a:t>(</a:t>
            </a:r>
            <a:r>
              <a:rPr lang="en-US" altLang="zh-TW" sz="1800" dirty="0" err="1">
                <a:solidFill>
                  <a:srgbClr val="0000FF"/>
                </a:solidFill>
              </a:rPr>
              <a:t>ks</a:t>
            </a:r>
            <a:r>
              <a:rPr lang="en-US" altLang="zh-TW" sz="1800" dirty="0">
                <a:solidFill>
                  <a:srgbClr val="0000FF"/>
                </a:solidFill>
              </a:rPr>
              <a:t>, </a:t>
            </a:r>
            <a:r>
              <a:rPr lang="en-US" altLang="zh-TW" sz="1800" dirty="0" err="1">
                <a:solidFill>
                  <a:srgbClr val="0000FF"/>
                </a:solidFill>
              </a:rPr>
              <a:t>wcss</a:t>
            </a:r>
            <a:r>
              <a:rPr lang="en-US" altLang="zh-TW" sz="1800" dirty="0">
                <a:solidFill>
                  <a:srgbClr val="0000FF"/>
                </a:solidFill>
              </a:rPr>
              <a:t>, 'bx-')</a:t>
            </a:r>
          </a:p>
          <a:p>
            <a:pPr marL="0" indent="0">
              <a:buNone/>
            </a:pPr>
            <a:r>
              <a:rPr lang="en-US" altLang="zh-TW" sz="1800" dirty="0" err="1">
                <a:solidFill>
                  <a:srgbClr val="0000FF"/>
                </a:solidFill>
              </a:rPr>
              <a:t>plt.xlabel</a:t>
            </a:r>
            <a:r>
              <a:rPr lang="en-US" altLang="zh-TW" sz="1800" dirty="0">
                <a:solidFill>
                  <a:srgbClr val="0000FF"/>
                </a:solidFill>
              </a:rPr>
              <a:t>('Number of Clusters')</a:t>
            </a:r>
          </a:p>
          <a:p>
            <a:pPr marL="0" indent="0">
              <a:buNone/>
            </a:pPr>
            <a:r>
              <a:rPr lang="en-US" altLang="zh-TW" sz="1800" dirty="0" err="1">
                <a:solidFill>
                  <a:srgbClr val="0000FF"/>
                </a:solidFill>
              </a:rPr>
              <a:t>plt.ylabel</a:t>
            </a:r>
            <a:r>
              <a:rPr lang="en-US" altLang="zh-TW" sz="1800" dirty="0">
                <a:solidFill>
                  <a:srgbClr val="0000FF"/>
                </a:solidFill>
              </a:rPr>
              <a:t>('Sum of squared distances')</a:t>
            </a:r>
          </a:p>
          <a:p>
            <a:pPr marL="0" indent="0">
              <a:buNone/>
            </a:pPr>
            <a:r>
              <a:rPr lang="en-US" altLang="zh-TW" sz="1800" dirty="0" err="1">
                <a:solidFill>
                  <a:srgbClr val="0000FF"/>
                </a:solidFill>
              </a:rPr>
              <a:t>plt.title</a:t>
            </a:r>
            <a:r>
              <a:rPr lang="en-US" altLang="zh-TW" sz="1800" dirty="0">
                <a:solidFill>
                  <a:srgbClr val="0000FF"/>
                </a:solidFill>
              </a:rPr>
              <a:t>('Elbow Method For Optimal k')</a:t>
            </a:r>
          </a:p>
          <a:p>
            <a:pPr marL="0" indent="0">
              <a:buNone/>
            </a:pPr>
            <a:r>
              <a:rPr lang="en-US" altLang="zh-TW" sz="1800" dirty="0" err="1">
                <a:solidFill>
                  <a:srgbClr val="0000FF"/>
                </a:solidFill>
              </a:rPr>
              <a:t>plt.show</a:t>
            </a:r>
            <a:r>
              <a:rPr lang="en-US" altLang="zh-TW" sz="1800" dirty="0">
                <a:solidFill>
                  <a:srgbClr val="0000FF"/>
                </a:solidFill>
              </a:rPr>
              <a:t>()</a:t>
            </a:r>
            <a:endParaRPr lang="zh-TW" altLang="en-US" sz="1800" dirty="0">
              <a:solidFill>
                <a:srgbClr val="0000FF"/>
              </a:solidFill>
            </a:endParaRPr>
          </a:p>
        </p:txBody>
      </p:sp>
      <p:sp>
        <p:nvSpPr>
          <p:cNvPr id="4" name="投影片編號版面配置區 3">
            <a:extLst>
              <a:ext uri="{FF2B5EF4-FFF2-40B4-BE49-F238E27FC236}">
                <a16:creationId xmlns:a16="http://schemas.microsoft.com/office/drawing/2014/main" id="{673DDB7D-5F3C-4446-B61D-328041633BF9}"/>
              </a:ext>
            </a:extLst>
          </p:cNvPr>
          <p:cNvSpPr>
            <a:spLocks noGrp="1"/>
          </p:cNvSpPr>
          <p:nvPr>
            <p:ph type="sldNum" sz="quarter" idx="15"/>
          </p:nvPr>
        </p:nvSpPr>
        <p:spPr/>
        <p:txBody>
          <a:bodyPr/>
          <a:lstStyle/>
          <a:p>
            <a:fld id="{E64B6CD2-6B11-4530-A9B6-435EDD9A2323}" type="slidenum">
              <a:rPr lang="zh-TW" altLang="en-US" smtClean="0"/>
              <a:t>22</a:t>
            </a:fld>
            <a:endParaRPr lang="zh-TW" altLang="en-US"/>
          </a:p>
        </p:txBody>
      </p:sp>
    </p:spTree>
    <p:extLst>
      <p:ext uri="{BB962C8B-B14F-4D97-AF65-F5344CB8AC3E}">
        <p14:creationId xmlns:p14="http://schemas.microsoft.com/office/powerpoint/2010/main" val="333030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402F2C-5CF3-4AF3-997B-717C4CBC9A04}"/>
              </a:ext>
            </a:extLst>
          </p:cNvPr>
          <p:cNvSpPr>
            <a:spLocks noGrp="1"/>
          </p:cNvSpPr>
          <p:nvPr>
            <p:ph type="title"/>
          </p:nvPr>
        </p:nvSpPr>
        <p:spPr/>
        <p:txBody>
          <a:bodyPr/>
          <a:lstStyle/>
          <a:p>
            <a:r>
              <a:rPr lang="zh-TW" altLang="en-US" dirty="0"/>
              <a:t>實作</a:t>
            </a:r>
            <a:r>
              <a:rPr lang="en-US" altLang="zh-TW" dirty="0"/>
              <a:t>3</a:t>
            </a:r>
            <a:r>
              <a:rPr lang="zh-TW" altLang="en-US" dirty="0"/>
              <a:t>：</a:t>
            </a:r>
            <a:r>
              <a:rPr lang="en-US" altLang="zh-TW" dirty="0"/>
              <a:t>Zoo </a:t>
            </a:r>
            <a:r>
              <a:rPr lang="zh-TW" altLang="en-US" dirty="0"/>
              <a:t>動物分類</a:t>
            </a:r>
          </a:p>
        </p:txBody>
      </p:sp>
      <p:sp>
        <p:nvSpPr>
          <p:cNvPr id="3" name="內容版面配置區 2">
            <a:extLst>
              <a:ext uri="{FF2B5EF4-FFF2-40B4-BE49-F238E27FC236}">
                <a16:creationId xmlns:a16="http://schemas.microsoft.com/office/drawing/2014/main" id="{6C26F21D-0487-4835-9F80-641F0D8400D5}"/>
              </a:ext>
            </a:extLst>
          </p:cNvPr>
          <p:cNvSpPr>
            <a:spLocks noGrp="1"/>
          </p:cNvSpPr>
          <p:nvPr>
            <p:ph sz="quarter" idx="1"/>
          </p:nvPr>
        </p:nvSpPr>
        <p:spPr>
          <a:xfrm>
            <a:off x="611560" y="1206164"/>
            <a:ext cx="7920880" cy="5184576"/>
          </a:xfrm>
        </p:spPr>
        <p:txBody>
          <a:bodyPr>
            <a:normAutofit fontScale="92500" lnSpcReduction="10000"/>
          </a:bodyPr>
          <a:lstStyle/>
          <a:p>
            <a:r>
              <a:rPr lang="en-US" altLang="zh-TW" sz="1800" dirty="0">
                <a:hlinkClick r:id="rId2"/>
              </a:rPr>
              <a:t>https://archive.ics.uci.edu/ml/datasets/Zoo</a:t>
            </a:r>
            <a:endParaRPr lang="en-US" altLang="zh-TW" sz="1800" dirty="0"/>
          </a:p>
          <a:p>
            <a:r>
              <a:rPr lang="en-US" altLang="zh-TW" dirty="0"/>
              <a:t>zoo.csv, zooDESCR.txt</a:t>
            </a:r>
          </a:p>
          <a:p>
            <a:pPr marL="0" indent="0">
              <a:buNone/>
            </a:pPr>
            <a:r>
              <a:rPr lang="nl-NL" altLang="zh-TW" dirty="0">
                <a:solidFill>
                  <a:srgbClr val="0000FF"/>
                </a:solidFill>
              </a:rPr>
              <a:t>...............................</a:t>
            </a:r>
          </a:p>
          <a:p>
            <a:pPr marL="0" indent="0">
              <a:buNone/>
            </a:pPr>
            <a:r>
              <a:rPr lang="nl-NL" altLang="zh-TW" sz="1800" dirty="0">
                <a:solidFill>
                  <a:srgbClr val="0000FF"/>
                </a:solidFill>
              </a:rPr>
              <a:t>df=pd.read_csv("zoo.csv", names=['name','hair', 'feathers','eggs','milk',</a:t>
            </a:r>
          </a:p>
          <a:p>
            <a:pPr marL="0" indent="0">
              <a:buNone/>
            </a:pPr>
            <a:r>
              <a:rPr lang="nl-NL" altLang="zh-TW" sz="1800" dirty="0">
                <a:solidFill>
                  <a:srgbClr val="0000FF"/>
                </a:solidFill>
              </a:rPr>
              <a:t>                                 'airborne', 'aquatic','predator','toothed','backbone',</a:t>
            </a:r>
          </a:p>
          <a:p>
            <a:pPr marL="0" indent="0">
              <a:buNone/>
            </a:pPr>
            <a:r>
              <a:rPr lang="nl-NL" altLang="zh-TW" sz="1800" dirty="0">
                <a:solidFill>
                  <a:srgbClr val="0000FF"/>
                </a:solidFill>
              </a:rPr>
              <a:t>                                 'breathes', 'venomous', 'fins', 'legs', 'tail', </a:t>
            </a:r>
          </a:p>
          <a:p>
            <a:pPr marL="0" indent="0">
              <a:buNone/>
            </a:pPr>
            <a:r>
              <a:rPr lang="nl-NL" altLang="zh-TW" sz="1800">
                <a:solidFill>
                  <a:srgbClr val="0000FF"/>
                </a:solidFill>
              </a:rPr>
              <a:t>                                 'domestic','catsize','type’])</a:t>
            </a:r>
          </a:p>
          <a:p>
            <a:pPr marL="0" indent="0">
              <a:buNone/>
            </a:pPr>
            <a:r>
              <a:rPr lang="nl-NL" altLang="zh-TW" sz="1800">
                <a:solidFill>
                  <a:srgbClr val="0000FF"/>
                </a:solidFill>
              </a:rPr>
              <a:t>dfs </a:t>
            </a:r>
            <a:r>
              <a:rPr lang="nl-NL" altLang="zh-TW" sz="1800" dirty="0">
                <a:solidFill>
                  <a:srgbClr val="0000FF"/>
                </a:solidFill>
              </a:rPr>
              <a:t>= df </a:t>
            </a:r>
          </a:p>
          <a:p>
            <a:pPr marL="0" indent="0">
              <a:buNone/>
            </a:pPr>
            <a:r>
              <a:rPr lang="nl-NL" altLang="zh-TW" sz="1800" dirty="0">
                <a:solidFill>
                  <a:srgbClr val="0000FF"/>
                </a:solidFill>
              </a:rPr>
              <a:t>X = df.drop('name', axis = 1)</a:t>
            </a:r>
          </a:p>
          <a:p>
            <a:pPr marL="0" indent="0">
              <a:buNone/>
            </a:pPr>
            <a:endParaRPr lang="en-US" altLang="zh-TW" sz="1800" dirty="0">
              <a:solidFill>
                <a:srgbClr val="0000FF"/>
              </a:solidFill>
            </a:endParaRPr>
          </a:p>
          <a:p>
            <a:pPr marL="0" indent="0">
              <a:buNone/>
            </a:pPr>
            <a:r>
              <a:rPr lang="en-US" altLang="zh-TW" sz="1800" dirty="0">
                <a:solidFill>
                  <a:srgbClr val="0000FF"/>
                </a:solidFill>
              </a:rPr>
              <a:t>…………………………….</a:t>
            </a:r>
          </a:p>
          <a:p>
            <a:pPr marL="0" indent="0">
              <a:buNone/>
            </a:pPr>
            <a:endParaRPr lang="en-US" altLang="zh-TW" sz="1800" dirty="0">
              <a:solidFill>
                <a:srgbClr val="0000FF"/>
              </a:solidFill>
            </a:endParaRPr>
          </a:p>
          <a:p>
            <a:pPr marL="0" indent="0">
              <a:buNone/>
            </a:pPr>
            <a:endParaRPr lang="en-US" altLang="zh-TW" sz="1800" dirty="0">
              <a:solidFill>
                <a:srgbClr val="0000FF"/>
              </a:solidFill>
            </a:endParaRPr>
          </a:p>
          <a:p>
            <a:pPr marL="0" indent="0">
              <a:buNone/>
            </a:pPr>
            <a:r>
              <a:rPr lang="en-US" altLang="zh-TW" sz="1800" dirty="0" err="1">
                <a:solidFill>
                  <a:srgbClr val="0000FF"/>
                </a:solidFill>
              </a:rPr>
              <a:t>dfs</a:t>
            </a:r>
            <a:r>
              <a:rPr lang="en-US" altLang="zh-TW" sz="1800" dirty="0">
                <a:solidFill>
                  <a:srgbClr val="0000FF"/>
                </a:solidFill>
              </a:rPr>
              <a:t>['cluster'] = </a:t>
            </a:r>
            <a:r>
              <a:rPr lang="en-US" altLang="zh-TW" sz="1800" dirty="0" err="1">
                <a:solidFill>
                  <a:srgbClr val="0000FF"/>
                </a:solidFill>
              </a:rPr>
              <a:t>cluster_labels</a:t>
            </a:r>
            <a:endParaRPr lang="en-US" altLang="zh-TW" sz="1800" dirty="0">
              <a:solidFill>
                <a:srgbClr val="0000FF"/>
              </a:solidFill>
            </a:endParaRPr>
          </a:p>
          <a:p>
            <a:pPr marL="0" indent="0">
              <a:buNone/>
            </a:pPr>
            <a:r>
              <a:rPr lang="en-US" altLang="zh-TW" sz="1800" dirty="0">
                <a:solidFill>
                  <a:srgbClr val="0000FF"/>
                </a:solidFill>
              </a:rPr>
              <a:t>print(</a:t>
            </a:r>
            <a:r>
              <a:rPr lang="en-US" altLang="zh-TW" sz="1800" dirty="0" err="1">
                <a:solidFill>
                  <a:srgbClr val="0000FF"/>
                </a:solidFill>
              </a:rPr>
              <a:t>dfs</a:t>
            </a:r>
            <a:r>
              <a:rPr lang="en-US" altLang="zh-TW" sz="1800" dirty="0">
                <a:solidFill>
                  <a:srgbClr val="0000FF"/>
                </a:solidFill>
              </a:rPr>
              <a:t>)</a:t>
            </a:r>
          </a:p>
          <a:p>
            <a:pPr marL="0" indent="0">
              <a:buNone/>
            </a:pPr>
            <a:r>
              <a:rPr lang="en-US" altLang="zh-TW" sz="1800" dirty="0" err="1">
                <a:solidFill>
                  <a:srgbClr val="0000FF"/>
                </a:solidFill>
              </a:rPr>
              <a:t>dfs.to_csv</a:t>
            </a:r>
            <a:r>
              <a:rPr lang="en-US" altLang="zh-TW" sz="1800" dirty="0">
                <a:solidFill>
                  <a:srgbClr val="0000FF"/>
                </a:solidFill>
              </a:rPr>
              <a:t>('out1.csv', index = False)</a:t>
            </a:r>
            <a:endParaRPr lang="zh-TW" altLang="en-US" sz="1800" dirty="0">
              <a:solidFill>
                <a:srgbClr val="0000FF"/>
              </a:solidFill>
            </a:endParaRPr>
          </a:p>
        </p:txBody>
      </p:sp>
      <p:sp>
        <p:nvSpPr>
          <p:cNvPr id="4" name="投影片編號版面配置區 3">
            <a:extLst>
              <a:ext uri="{FF2B5EF4-FFF2-40B4-BE49-F238E27FC236}">
                <a16:creationId xmlns:a16="http://schemas.microsoft.com/office/drawing/2014/main" id="{77A39CB8-BA6D-4432-9BC2-3F3CB12E67D4}"/>
              </a:ext>
            </a:extLst>
          </p:cNvPr>
          <p:cNvSpPr>
            <a:spLocks noGrp="1"/>
          </p:cNvSpPr>
          <p:nvPr>
            <p:ph type="sldNum" sz="quarter" idx="15"/>
          </p:nvPr>
        </p:nvSpPr>
        <p:spPr/>
        <p:txBody>
          <a:bodyPr/>
          <a:lstStyle/>
          <a:p>
            <a:fld id="{E64B6CD2-6B11-4530-A9B6-435EDD9A2323}" type="slidenum">
              <a:rPr lang="zh-TW" altLang="en-US" smtClean="0"/>
              <a:t>23</a:t>
            </a:fld>
            <a:endParaRPr lang="zh-TW" altLang="en-US"/>
          </a:p>
        </p:txBody>
      </p:sp>
    </p:spTree>
    <p:extLst>
      <p:ext uri="{BB962C8B-B14F-4D97-AF65-F5344CB8AC3E}">
        <p14:creationId xmlns:p14="http://schemas.microsoft.com/office/powerpoint/2010/main" val="30358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BA5912-03CC-480C-B5B2-21AA52C548BD}"/>
              </a:ext>
            </a:extLst>
          </p:cNvPr>
          <p:cNvSpPr>
            <a:spLocks noGrp="1"/>
          </p:cNvSpPr>
          <p:nvPr>
            <p:ph type="title"/>
          </p:nvPr>
        </p:nvSpPr>
        <p:spPr/>
        <p:txBody>
          <a:bodyPr/>
          <a:lstStyle/>
          <a:p>
            <a:r>
              <a:rPr lang="en-US" altLang="zh-TW" dirty="0"/>
              <a:t>Zoo </a:t>
            </a:r>
            <a:r>
              <a:rPr lang="zh-TW" altLang="en-US" dirty="0"/>
              <a:t>動物分類 結果的描述</a:t>
            </a:r>
          </a:p>
        </p:txBody>
      </p:sp>
      <p:sp>
        <p:nvSpPr>
          <p:cNvPr id="3" name="內容版面配置區 2">
            <a:extLst>
              <a:ext uri="{FF2B5EF4-FFF2-40B4-BE49-F238E27FC236}">
                <a16:creationId xmlns:a16="http://schemas.microsoft.com/office/drawing/2014/main" id="{3202C0D2-18D3-479A-B99A-3200E9E7BA1D}"/>
              </a:ext>
            </a:extLst>
          </p:cNvPr>
          <p:cNvSpPr>
            <a:spLocks noGrp="1"/>
          </p:cNvSpPr>
          <p:nvPr>
            <p:ph sz="quarter"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A3AD2794-06FE-4EEA-A478-75D14EBF104D}"/>
              </a:ext>
            </a:extLst>
          </p:cNvPr>
          <p:cNvSpPr>
            <a:spLocks noGrp="1"/>
          </p:cNvSpPr>
          <p:nvPr>
            <p:ph type="sldNum" sz="quarter" idx="15"/>
          </p:nvPr>
        </p:nvSpPr>
        <p:spPr/>
        <p:txBody>
          <a:bodyPr/>
          <a:lstStyle/>
          <a:p>
            <a:fld id="{E64B6CD2-6B11-4530-A9B6-435EDD9A2323}" type="slidenum">
              <a:rPr lang="zh-TW" altLang="en-US" smtClean="0"/>
              <a:t>24</a:t>
            </a:fld>
            <a:endParaRPr lang="zh-TW" altLang="en-US"/>
          </a:p>
        </p:txBody>
      </p:sp>
    </p:spTree>
    <p:extLst>
      <p:ext uri="{BB962C8B-B14F-4D97-AF65-F5344CB8AC3E}">
        <p14:creationId xmlns:p14="http://schemas.microsoft.com/office/powerpoint/2010/main" val="1685163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實作</a:t>
            </a:r>
            <a:r>
              <a:rPr lang="en-US" altLang="zh-TW" dirty="0"/>
              <a:t>4</a:t>
            </a:r>
            <a:r>
              <a:rPr lang="zh-TW" altLang="en-US" dirty="0"/>
              <a:t>：顧客分群</a:t>
            </a:r>
          </a:p>
        </p:txBody>
      </p:sp>
      <p:sp>
        <p:nvSpPr>
          <p:cNvPr id="3" name="內容版面配置區 2"/>
          <p:cNvSpPr>
            <a:spLocks noGrp="1"/>
          </p:cNvSpPr>
          <p:nvPr>
            <p:ph sz="quarter" idx="1"/>
          </p:nvPr>
        </p:nvSpPr>
        <p:spPr/>
        <p:txBody>
          <a:bodyPr>
            <a:normAutofit/>
          </a:bodyPr>
          <a:lstStyle/>
          <a:p>
            <a:r>
              <a:rPr lang="en-US" altLang="zh-TW" dirty="0"/>
              <a:t>bmw-browsers.csv</a:t>
            </a:r>
          </a:p>
          <a:p>
            <a:r>
              <a:rPr lang="zh-TW" altLang="en-US" dirty="0"/>
              <a:t>這個資料集來自汽車品牌</a:t>
            </a:r>
            <a:r>
              <a:rPr lang="en-US" altLang="zh-TW" dirty="0"/>
              <a:t>BMW</a:t>
            </a:r>
            <a:r>
              <a:rPr lang="zh-TW" altLang="en-US" dirty="0"/>
              <a:t>代理商的真實資料。代理商保存了過去的銷售資訊，包括誰買了</a:t>
            </a:r>
            <a:r>
              <a:rPr lang="en-US" altLang="zh-TW" dirty="0"/>
              <a:t>BMW</a:t>
            </a:r>
            <a:r>
              <a:rPr lang="zh-TW" altLang="en-US" dirty="0"/>
              <a:t>、觀賞</a:t>
            </a:r>
            <a:r>
              <a:rPr lang="en-US" altLang="zh-TW" dirty="0"/>
              <a:t>BMW</a:t>
            </a:r>
            <a:r>
              <a:rPr lang="zh-TW" altLang="en-US" dirty="0"/>
              <a:t>、搜尋</a:t>
            </a:r>
            <a:r>
              <a:rPr lang="en-US" altLang="zh-TW" dirty="0"/>
              <a:t>BMW</a:t>
            </a:r>
            <a:r>
              <a:rPr lang="zh-TW" altLang="en-US" dirty="0"/>
              <a:t>等資訊。從資料內容來看，有</a:t>
            </a:r>
            <a:r>
              <a:rPr lang="en-US" altLang="zh-TW" dirty="0"/>
              <a:t>9</a:t>
            </a:r>
            <a:r>
              <a:rPr lang="zh-TW" altLang="en-US" dirty="0"/>
              <a:t>項屬性，總共</a:t>
            </a:r>
            <a:r>
              <a:rPr lang="en-US" altLang="zh-TW" dirty="0"/>
              <a:t>100</a:t>
            </a:r>
            <a:r>
              <a:rPr lang="zh-TW" altLang="en-US" dirty="0"/>
              <a:t>筆資料。屬性介紹如下：</a:t>
            </a:r>
          </a:p>
          <a:p>
            <a:endParaRPr lang="zh-TW" altLang="en-US" dirty="0"/>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25</a:t>
            </a:fld>
            <a:endParaRPr lang="zh-TW" altLang="en-US" dirty="0"/>
          </a:p>
        </p:txBody>
      </p:sp>
    </p:spTree>
    <p:extLst>
      <p:ext uri="{BB962C8B-B14F-4D97-AF65-F5344CB8AC3E}">
        <p14:creationId xmlns:p14="http://schemas.microsoft.com/office/powerpoint/2010/main" val="328158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屬性介紹</a:t>
            </a:r>
          </a:p>
        </p:txBody>
      </p:sp>
      <p:sp>
        <p:nvSpPr>
          <p:cNvPr id="3" name="內容版面配置區 2"/>
          <p:cNvSpPr>
            <a:spLocks noGrp="1"/>
          </p:cNvSpPr>
          <p:nvPr>
            <p:ph sz="quarter" idx="1"/>
          </p:nvPr>
        </p:nvSpPr>
        <p:spPr/>
        <p:txBody>
          <a:bodyPr>
            <a:normAutofit fontScale="92500" lnSpcReduction="20000"/>
          </a:bodyPr>
          <a:lstStyle/>
          <a:p>
            <a:r>
              <a:rPr lang="en-US" altLang="zh-TW" dirty="0" err="1"/>
              <a:t>CustomerID</a:t>
            </a:r>
            <a:r>
              <a:rPr lang="zh-TW" altLang="en-US" dirty="0"/>
              <a:t>：顧客編號，資料類型為數字。</a:t>
            </a:r>
          </a:p>
          <a:p>
            <a:r>
              <a:rPr lang="en-US" altLang="zh-TW" dirty="0"/>
              <a:t>Dealership</a:t>
            </a:r>
            <a:r>
              <a:rPr lang="zh-TW" altLang="en-US" dirty="0"/>
              <a:t>：是否有透過代理，</a:t>
            </a:r>
            <a:r>
              <a:rPr lang="en-US" altLang="zh-TW" dirty="0"/>
              <a:t>0</a:t>
            </a:r>
            <a:r>
              <a:rPr lang="zh-TW" altLang="en-US" dirty="0"/>
              <a:t>表示沒有，</a:t>
            </a:r>
            <a:r>
              <a:rPr lang="en-US" altLang="zh-TW" dirty="0"/>
              <a:t>1</a:t>
            </a:r>
            <a:r>
              <a:rPr lang="zh-TW" altLang="en-US" dirty="0"/>
              <a:t>表示有。</a:t>
            </a:r>
          </a:p>
          <a:p>
            <a:r>
              <a:rPr lang="en-US" altLang="zh-TW" dirty="0"/>
              <a:t>Showroom</a:t>
            </a:r>
            <a:r>
              <a:rPr lang="zh-TW" altLang="en-US" dirty="0"/>
              <a:t>：顧客是否有看展示間，</a:t>
            </a:r>
            <a:r>
              <a:rPr lang="en-US" altLang="zh-TW" dirty="0"/>
              <a:t>0</a:t>
            </a:r>
            <a:r>
              <a:rPr lang="zh-TW" altLang="en-US" dirty="0"/>
              <a:t>表示沒有，</a:t>
            </a:r>
            <a:r>
              <a:rPr lang="en-US" altLang="zh-TW" dirty="0"/>
              <a:t>1</a:t>
            </a:r>
            <a:r>
              <a:rPr lang="zh-TW" altLang="en-US" dirty="0"/>
              <a:t>表示有。</a:t>
            </a:r>
          </a:p>
          <a:p>
            <a:r>
              <a:rPr lang="en-US" altLang="zh-TW" dirty="0" err="1"/>
              <a:t>ComputerSearch</a:t>
            </a:r>
            <a:r>
              <a:rPr lang="zh-TW" altLang="en-US" dirty="0"/>
              <a:t>：顧客是否有用電腦搜尋，</a:t>
            </a:r>
            <a:r>
              <a:rPr lang="en-US" altLang="zh-TW" dirty="0"/>
              <a:t>0</a:t>
            </a:r>
            <a:r>
              <a:rPr lang="zh-TW" altLang="en-US" dirty="0"/>
              <a:t>表示沒有，</a:t>
            </a:r>
            <a:r>
              <a:rPr lang="en-US" altLang="zh-TW" dirty="0"/>
              <a:t>1</a:t>
            </a:r>
            <a:r>
              <a:rPr lang="zh-TW" altLang="en-US" dirty="0"/>
              <a:t>表示有。</a:t>
            </a:r>
          </a:p>
          <a:p>
            <a:r>
              <a:rPr lang="en-US" altLang="zh-TW" dirty="0"/>
              <a:t>M5</a:t>
            </a:r>
            <a:r>
              <a:rPr lang="zh-TW" altLang="en-US" dirty="0"/>
              <a:t>：顧客是否有看</a:t>
            </a:r>
            <a:r>
              <a:rPr lang="en-US" altLang="zh-TW" dirty="0"/>
              <a:t>BMW M5</a:t>
            </a:r>
            <a:r>
              <a:rPr lang="zh-TW" altLang="en-US" dirty="0"/>
              <a:t>四門跑車，</a:t>
            </a:r>
            <a:r>
              <a:rPr lang="en-US" altLang="zh-TW" dirty="0"/>
              <a:t>0</a:t>
            </a:r>
            <a:r>
              <a:rPr lang="zh-TW" altLang="en-US" dirty="0"/>
              <a:t>表示沒有，</a:t>
            </a:r>
            <a:r>
              <a:rPr lang="en-US" altLang="zh-TW" dirty="0"/>
              <a:t>1</a:t>
            </a:r>
            <a:r>
              <a:rPr lang="zh-TW" altLang="en-US" dirty="0"/>
              <a:t>表示有。</a:t>
            </a:r>
          </a:p>
          <a:p>
            <a:r>
              <a:rPr lang="en-US" altLang="zh-TW" dirty="0"/>
              <a:t>3Series</a:t>
            </a:r>
            <a:r>
              <a:rPr lang="zh-TW" altLang="en-US" dirty="0"/>
              <a:t>：顧客是否有看</a:t>
            </a:r>
            <a:r>
              <a:rPr lang="en-US" altLang="zh-TW" dirty="0"/>
              <a:t>BMW 3</a:t>
            </a:r>
            <a:r>
              <a:rPr lang="zh-TW" altLang="en-US" dirty="0"/>
              <a:t>系列轎車，</a:t>
            </a:r>
            <a:r>
              <a:rPr lang="en-US" altLang="zh-TW" dirty="0"/>
              <a:t>0</a:t>
            </a:r>
            <a:r>
              <a:rPr lang="zh-TW" altLang="en-US" dirty="0"/>
              <a:t>表示沒有，</a:t>
            </a:r>
            <a:r>
              <a:rPr lang="en-US" altLang="zh-TW" dirty="0"/>
              <a:t>1</a:t>
            </a:r>
            <a:r>
              <a:rPr lang="zh-TW" altLang="en-US" dirty="0"/>
              <a:t>表示有。</a:t>
            </a:r>
          </a:p>
          <a:p>
            <a:r>
              <a:rPr lang="en-US" altLang="zh-TW" dirty="0"/>
              <a:t>Z4</a:t>
            </a:r>
            <a:r>
              <a:rPr lang="zh-TW" altLang="en-US" dirty="0"/>
              <a:t>：顧客是否有看</a:t>
            </a:r>
            <a:r>
              <a:rPr lang="en-US" altLang="zh-TW" dirty="0"/>
              <a:t>BMW Z4</a:t>
            </a:r>
            <a:r>
              <a:rPr lang="zh-TW" altLang="en-US" dirty="0"/>
              <a:t>雙座敞篷跑車，</a:t>
            </a:r>
            <a:r>
              <a:rPr lang="en-US" altLang="zh-TW" dirty="0"/>
              <a:t>0</a:t>
            </a:r>
            <a:r>
              <a:rPr lang="zh-TW" altLang="en-US" dirty="0"/>
              <a:t>表示沒有，</a:t>
            </a:r>
            <a:r>
              <a:rPr lang="en-US" altLang="zh-TW" dirty="0"/>
              <a:t>1</a:t>
            </a:r>
            <a:r>
              <a:rPr lang="zh-TW" altLang="en-US" dirty="0"/>
              <a:t>表示有。</a:t>
            </a:r>
          </a:p>
          <a:p>
            <a:r>
              <a:rPr lang="en-US" altLang="zh-TW" dirty="0"/>
              <a:t>Financing</a:t>
            </a:r>
            <a:r>
              <a:rPr lang="zh-TW" altLang="en-US" dirty="0"/>
              <a:t>：顧客是否符合貸款資格，</a:t>
            </a:r>
            <a:r>
              <a:rPr lang="en-US" altLang="zh-TW" dirty="0"/>
              <a:t>0</a:t>
            </a:r>
            <a:r>
              <a:rPr lang="zh-TW" altLang="en-US" dirty="0"/>
              <a:t>表示沒有，</a:t>
            </a:r>
            <a:r>
              <a:rPr lang="en-US" altLang="zh-TW" dirty="0"/>
              <a:t>1</a:t>
            </a:r>
            <a:r>
              <a:rPr lang="zh-TW" altLang="en-US" dirty="0"/>
              <a:t>表示有。</a:t>
            </a:r>
          </a:p>
          <a:p>
            <a:r>
              <a:rPr lang="en-US" altLang="zh-TW" dirty="0"/>
              <a:t>Purchase</a:t>
            </a:r>
            <a:r>
              <a:rPr lang="zh-TW" altLang="en-US" dirty="0"/>
              <a:t>：顧客是否真的購車，</a:t>
            </a:r>
            <a:r>
              <a:rPr lang="en-US" altLang="zh-TW" dirty="0"/>
              <a:t>0</a:t>
            </a:r>
            <a:r>
              <a:rPr lang="zh-TW" altLang="en-US" dirty="0"/>
              <a:t>表示沒有，</a:t>
            </a:r>
            <a:r>
              <a:rPr lang="en-US" altLang="zh-TW" dirty="0"/>
              <a:t>1</a:t>
            </a:r>
            <a:r>
              <a:rPr lang="zh-TW" altLang="en-US" dirty="0"/>
              <a:t>表示有。</a:t>
            </a:r>
          </a:p>
          <a:p>
            <a:r>
              <a:rPr lang="zh-TW" altLang="en-US" dirty="0"/>
              <a:t>在實際進行分群的時候，我們會將辨識客戶的第一個屬性「</a:t>
            </a:r>
            <a:r>
              <a:rPr lang="en-US" altLang="zh-TW" dirty="0" err="1"/>
              <a:t>CustomerID</a:t>
            </a:r>
            <a:r>
              <a:rPr lang="zh-TW" altLang="en-US" dirty="0"/>
              <a:t>」排除在外。但是在最後分群儲存結果時，我們還是可以看到該客戶被分到哪一群裡面。</a:t>
            </a:r>
          </a:p>
          <a:p>
            <a:endParaRPr lang="zh-TW" altLang="en-US" dirty="0"/>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26</a:t>
            </a:fld>
            <a:endParaRPr lang="zh-TW" altLang="en-US" dirty="0"/>
          </a:p>
        </p:txBody>
      </p:sp>
    </p:spTree>
    <p:extLst>
      <p:ext uri="{BB962C8B-B14F-4D97-AF65-F5344CB8AC3E}">
        <p14:creationId xmlns:p14="http://schemas.microsoft.com/office/powerpoint/2010/main" val="385079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27F8F1-0B77-425B-99CD-901000698E7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69A4AAF-27B4-4E20-A96F-537747E13014}"/>
              </a:ext>
            </a:extLst>
          </p:cNvPr>
          <p:cNvSpPr>
            <a:spLocks noGrp="1"/>
          </p:cNvSpPr>
          <p:nvPr>
            <p:ph sz="quarter" idx="1"/>
          </p:nvPr>
        </p:nvSpPr>
        <p:spPr/>
        <p:txBody>
          <a:bodyPr/>
          <a:lstStyle/>
          <a:p>
            <a:pPr marL="0" indent="0">
              <a:buNone/>
            </a:pPr>
            <a:r>
              <a:rPr lang="nl-NL" altLang="zh-TW" dirty="0">
                <a:solidFill>
                  <a:srgbClr val="0000FF"/>
                </a:solidFill>
              </a:rPr>
              <a:t>...............................</a:t>
            </a:r>
          </a:p>
          <a:p>
            <a:pPr marL="0" indent="0">
              <a:buNone/>
            </a:pPr>
            <a:r>
              <a:rPr lang="nl-NL" altLang="zh-TW" sz="2400" dirty="0">
                <a:solidFill>
                  <a:srgbClr val="0000FF"/>
                </a:solidFill>
              </a:rPr>
              <a:t>df = pd.read_csv('bmw-browsers.csv')</a:t>
            </a:r>
          </a:p>
          <a:p>
            <a:pPr marL="0" indent="0">
              <a:buNone/>
            </a:pPr>
            <a:r>
              <a:rPr lang="nl-NL" altLang="zh-TW" sz="2400" dirty="0">
                <a:solidFill>
                  <a:srgbClr val="0000FF"/>
                </a:solidFill>
              </a:rPr>
              <a:t>dfs = df </a:t>
            </a:r>
          </a:p>
          <a:p>
            <a:pPr marL="0" indent="0">
              <a:buNone/>
            </a:pPr>
            <a:r>
              <a:rPr lang="nl-NL" altLang="zh-TW" sz="2400" dirty="0">
                <a:solidFill>
                  <a:srgbClr val="0000FF"/>
                </a:solidFill>
              </a:rPr>
              <a:t>X = df.drop('CustomerID', axis = 1)</a:t>
            </a:r>
          </a:p>
          <a:p>
            <a:pPr marL="0" indent="0">
              <a:buNone/>
            </a:pPr>
            <a:endParaRPr lang="en-US" altLang="zh-TW" sz="2400" dirty="0">
              <a:solidFill>
                <a:srgbClr val="0000FF"/>
              </a:solidFill>
            </a:endParaRPr>
          </a:p>
          <a:p>
            <a:pPr marL="0" indent="0">
              <a:buNone/>
            </a:pPr>
            <a:r>
              <a:rPr lang="en-US" altLang="zh-TW" sz="2400" dirty="0">
                <a:solidFill>
                  <a:srgbClr val="0000FF"/>
                </a:solidFill>
              </a:rPr>
              <a:t>…………………………….</a:t>
            </a:r>
          </a:p>
          <a:p>
            <a:pPr marL="0" indent="0">
              <a:buNone/>
            </a:pPr>
            <a:endParaRPr lang="en-US" altLang="zh-TW" sz="2400" dirty="0">
              <a:solidFill>
                <a:srgbClr val="0000FF"/>
              </a:solidFill>
            </a:endParaRPr>
          </a:p>
          <a:p>
            <a:pPr marL="0" indent="0">
              <a:buNone/>
            </a:pPr>
            <a:endParaRPr lang="en-US" altLang="zh-TW" sz="2400" dirty="0">
              <a:solidFill>
                <a:srgbClr val="0000FF"/>
              </a:solidFill>
            </a:endParaRPr>
          </a:p>
          <a:p>
            <a:pPr marL="0" indent="0">
              <a:buNone/>
            </a:pPr>
            <a:r>
              <a:rPr lang="en-US" altLang="zh-TW" sz="2400" dirty="0" err="1">
                <a:solidFill>
                  <a:srgbClr val="0000FF"/>
                </a:solidFill>
              </a:rPr>
              <a:t>dfs</a:t>
            </a:r>
            <a:r>
              <a:rPr lang="en-US" altLang="zh-TW" sz="2400" dirty="0">
                <a:solidFill>
                  <a:srgbClr val="0000FF"/>
                </a:solidFill>
              </a:rPr>
              <a:t>['cluster'] = </a:t>
            </a:r>
            <a:r>
              <a:rPr lang="en-US" altLang="zh-TW" sz="2400" dirty="0" err="1">
                <a:solidFill>
                  <a:srgbClr val="0000FF"/>
                </a:solidFill>
              </a:rPr>
              <a:t>cluster_labels</a:t>
            </a:r>
            <a:endParaRPr lang="en-US" altLang="zh-TW" sz="2400" dirty="0">
              <a:solidFill>
                <a:srgbClr val="0000FF"/>
              </a:solidFill>
            </a:endParaRPr>
          </a:p>
          <a:p>
            <a:pPr marL="0" indent="0">
              <a:buNone/>
            </a:pPr>
            <a:r>
              <a:rPr lang="en-US" altLang="zh-TW" sz="2400" dirty="0">
                <a:solidFill>
                  <a:srgbClr val="0000FF"/>
                </a:solidFill>
              </a:rPr>
              <a:t>print(</a:t>
            </a:r>
            <a:r>
              <a:rPr lang="en-US" altLang="zh-TW" sz="2400" dirty="0" err="1">
                <a:solidFill>
                  <a:srgbClr val="0000FF"/>
                </a:solidFill>
              </a:rPr>
              <a:t>dfs</a:t>
            </a:r>
            <a:r>
              <a:rPr lang="en-US" altLang="zh-TW" sz="2400" dirty="0">
                <a:solidFill>
                  <a:srgbClr val="0000FF"/>
                </a:solidFill>
              </a:rPr>
              <a:t>)</a:t>
            </a:r>
          </a:p>
          <a:p>
            <a:pPr marL="0" indent="0">
              <a:buNone/>
            </a:pPr>
            <a:r>
              <a:rPr lang="en-US" altLang="zh-TW" sz="2400" dirty="0" err="1">
                <a:solidFill>
                  <a:srgbClr val="0000FF"/>
                </a:solidFill>
              </a:rPr>
              <a:t>dfs.to_csv</a:t>
            </a:r>
            <a:r>
              <a:rPr lang="en-US" altLang="zh-TW" sz="2400" dirty="0">
                <a:solidFill>
                  <a:srgbClr val="0000FF"/>
                </a:solidFill>
              </a:rPr>
              <a:t>('out2.csv', index = False)</a:t>
            </a:r>
            <a:endParaRPr lang="zh-TW" altLang="en-US" sz="2400" dirty="0">
              <a:solidFill>
                <a:srgbClr val="0000FF"/>
              </a:solidFill>
            </a:endParaRPr>
          </a:p>
          <a:p>
            <a:pPr marL="0" indent="0">
              <a:buNone/>
            </a:pPr>
            <a:endParaRPr lang="zh-TW" altLang="en-US" dirty="0"/>
          </a:p>
        </p:txBody>
      </p:sp>
      <p:sp>
        <p:nvSpPr>
          <p:cNvPr id="4" name="投影片編號版面配置區 3">
            <a:extLst>
              <a:ext uri="{FF2B5EF4-FFF2-40B4-BE49-F238E27FC236}">
                <a16:creationId xmlns:a16="http://schemas.microsoft.com/office/drawing/2014/main" id="{6C830914-5C75-4AF3-8151-D7E6AFD146C0}"/>
              </a:ext>
            </a:extLst>
          </p:cNvPr>
          <p:cNvSpPr>
            <a:spLocks noGrp="1"/>
          </p:cNvSpPr>
          <p:nvPr>
            <p:ph type="sldNum" sz="quarter" idx="15"/>
          </p:nvPr>
        </p:nvSpPr>
        <p:spPr/>
        <p:txBody>
          <a:bodyPr/>
          <a:lstStyle/>
          <a:p>
            <a:fld id="{E64B6CD2-6B11-4530-A9B6-435EDD9A2323}" type="slidenum">
              <a:rPr lang="zh-TW" altLang="en-US" smtClean="0"/>
              <a:t>27</a:t>
            </a:fld>
            <a:endParaRPr lang="zh-TW" altLang="en-US"/>
          </a:p>
        </p:txBody>
      </p:sp>
    </p:spTree>
    <p:extLst>
      <p:ext uri="{BB962C8B-B14F-4D97-AF65-F5344CB8AC3E}">
        <p14:creationId xmlns:p14="http://schemas.microsoft.com/office/powerpoint/2010/main" val="3229694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188640"/>
            <a:ext cx="8075240" cy="850106"/>
          </a:xfrm>
        </p:spPr>
        <p:txBody>
          <a:bodyPr>
            <a:normAutofit/>
          </a:bodyPr>
          <a:lstStyle/>
          <a:p>
            <a:r>
              <a:rPr lang="en-US" altLang="zh-TW" dirty="0"/>
              <a:t>5</a:t>
            </a:r>
            <a:r>
              <a:rPr lang="zh-TW" altLang="en-US" dirty="0"/>
              <a:t>群結果的描述</a:t>
            </a:r>
          </a:p>
        </p:txBody>
      </p:sp>
      <p:sp>
        <p:nvSpPr>
          <p:cNvPr id="3" name="內容版面配置區 2"/>
          <p:cNvSpPr>
            <a:spLocks noGrp="1"/>
          </p:cNvSpPr>
          <p:nvPr>
            <p:ph sz="quarter" idx="1"/>
          </p:nvPr>
        </p:nvSpPr>
        <p:spPr>
          <a:xfrm>
            <a:off x="395536" y="1052736"/>
            <a:ext cx="7920880" cy="5328592"/>
          </a:xfrm>
        </p:spPr>
        <p:txBody>
          <a:bodyPr>
            <a:noAutofit/>
          </a:bodyPr>
          <a:lstStyle/>
          <a:p>
            <a:r>
              <a:rPr lang="en-US" altLang="zh-TW" sz="1800" b="1" dirty="0"/>
              <a:t>Cluster 0 </a:t>
            </a:r>
            <a:r>
              <a:rPr lang="zh-TW" altLang="en-US" sz="1800" b="1" dirty="0"/>
              <a:t>：</a:t>
            </a:r>
            <a:r>
              <a:rPr lang="zh-TW" altLang="en-US" sz="1800" dirty="0"/>
              <a:t>本組可稱為「</a:t>
            </a:r>
            <a:r>
              <a:rPr lang="en-US" altLang="zh-TW" sz="1800" dirty="0"/>
              <a:t>BMW</a:t>
            </a:r>
            <a:r>
              <a:rPr lang="zh-TW" altLang="en-US" sz="1800" dirty="0"/>
              <a:t>入門 </a:t>
            </a:r>
            <a:r>
              <a:rPr lang="en-US" altLang="zh-TW" sz="1800" dirty="0"/>
              <a:t>(Starting Out With BMW)</a:t>
            </a:r>
            <a:r>
              <a:rPr lang="zh-TW" altLang="en-US" sz="1800" dirty="0"/>
              <a:t>」，因為他們只看</a:t>
            </a:r>
            <a:r>
              <a:rPr lang="en-US" altLang="zh-TW" sz="1800" dirty="0"/>
              <a:t>3</a:t>
            </a:r>
            <a:r>
              <a:rPr lang="zh-TW" altLang="en-US" sz="1800" dirty="0"/>
              <a:t>系列，而總是不看更貴的</a:t>
            </a:r>
            <a:r>
              <a:rPr lang="en-US" altLang="zh-TW" sz="1800" dirty="0"/>
              <a:t>M5</a:t>
            </a:r>
            <a:r>
              <a:rPr lang="zh-TW" altLang="en-US" sz="1800" dirty="0"/>
              <a:t>。他們總是走進展示間看看，也不進行電腦搜尋結果。這個意思是說，這些購買他們第一輛</a:t>
            </a:r>
            <a:r>
              <a:rPr lang="en-US" altLang="zh-TW" sz="1800" dirty="0"/>
              <a:t>BMW</a:t>
            </a:r>
            <a:r>
              <a:rPr lang="zh-TW" altLang="en-US" sz="1800" dirty="0"/>
              <a:t>的顧客很明確地知道他們要的類型，也就是</a:t>
            </a:r>
            <a:r>
              <a:rPr lang="en-US" altLang="zh-TW" sz="1800" dirty="0"/>
              <a:t>3</a:t>
            </a:r>
            <a:r>
              <a:rPr lang="zh-TW" altLang="en-US" sz="1800" dirty="0"/>
              <a:t>系列，而且他們也希望容易貸款來購買。代理商可以考慮降低貸款標準或是降低</a:t>
            </a:r>
            <a:r>
              <a:rPr lang="en-US" altLang="zh-TW" sz="1800" dirty="0"/>
              <a:t>3</a:t>
            </a:r>
            <a:r>
              <a:rPr lang="zh-TW" altLang="en-US" sz="1800" dirty="0"/>
              <a:t>系列的價格。</a:t>
            </a:r>
          </a:p>
          <a:p>
            <a:r>
              <a:rPr lang="en-US" altLang="zh-TW" sz="1800" b="1" dirty="0"/>
              <a:t>Cluster 1 </a:t>
            </a:r>
            <a:r>
              <a:rPr lang="zh-TW" altLang="en-US" sz="1800" dirty="0"/>
              <a:t>：本組是進階款的愛好者，傾向於購買</a:t>
            </a:r>
            <a:r>
              <a:rPr lang="en-US" altLang="zh-TW" sz="1800" dirty="0"/>
              <a:t>M5</a:t>
            </a:r>
            <a:r>
              <a:rPr lang="zh-TW" altLang="en-US" sz="1800" dirty="0"/>
              <a:t>或是</a:t>
            </a:r>
            <a:r>
              <a:rPr lang="en-US" altLang="zh-TW" sz="1800" dirty="0"/>
              <a:t>Z4</a:t>
            </a:r>
            <a:r>
              <a:rPr lang="zh-TW" altLang="en-US" sz="1800" dirty="0"/>
              <a:t>，而不是</a:t>
            </a:r>
            <a:r>
              <a:rPr lang="en-US" altLang="zh-TW" sz="1800" dirty="0"/>
              <a:t>3</a:t>
            </a:r>
            <a:r>
              <a:rPr lang="zh-TW" altLang="en-US" sz="1800" dirty="0"/>
              <a:t>系列。會參觀</a:t>
            </a:r>
            <a:r>
              <a:rPr lang="en-US" altLang="zh-TW" sz="1800" dirty="0"/>
              <a:t>showroom</a:t>
            </a:r>
            <a:r>
              <a:rPr lang="zh-TW" altLang="en-US" sz="1800" dirty="0"/>
              <a:t>，會找代理討論，有貸款資格的也不見得買車，或是價格是它們的考量。</a:t>
            </a:r>
            <a:endParaRPr lang="en-US" altLang="zh-TW" sz="1800" b="1" dirty="0"/>
          </a:p>
          <a:p>
            <a:r>
              <a:rPr lang="en-US" altLang="zh-TW" sz="1800" b="1" dirty="0"/>
              <a:t>Cluster 2</a:t>
            </a:r>
            <a:r>
              <a:rPr lang="zh-TW" altLang="en-US" sz="1800" dirty="0"/>
              <a:t>：本群可以稱為「夢想者</a:t>
            </a:r>
            <a:r>
              <a:rPr lang="en-US" altLang="zh-TW" sz="1800" dirty="0"/>
              <a:t>(Dreamers)</a:t>
            </a:r>
            <a:r>
              <a:rPr lang="zh-TW" altLang="en-US" sz="1800" dirty="0"/>
              <a:t>」，他們只對</a:t>
            </a:r>
            <a:r>
              <a:rPr lang="en-US" altLang="zh-TW" sz="1800" dirty="0"/>
              <a:t>M5</a:t>
            </a:r>
            <a:r>
              <a:rPr lang="zh-TW" altLang="en-US" sz="1800" dirty="0"/>
              <a:t>有興趣，但是卻不買。</a:t>
            </a:r>
          </a:p>
          <a:p>
            <a:r>
              <a:rPr lang="en-US" altLang="zh-TW" sz="1800" b="1" dirty="0"/>
              <a:t>Cluster 3 </a:t>
            </a:r>
            <a:r>
              <a:rPr lang="zh-TW" altLang="en-US" sz="1800" dirty="0"/>
              <a:t>：這群是「</a:t>
            </a:r>
            <a:r>
              <a:rPr lang="en-US" altLang="zh-TW" sz="1800" dirty="0"/>
              <a:t>M5</a:t>
            </a:r>
            <a:r>
              <a:rPr lang="zh-TW" altLang="en-US" sz="1800" dirty="0"/>
              <a:t>的愛好者</a:t>
            </a:r>
            <a:r>
              <a:rPr lang="en-US" altLang="zh-TW" sz="1800" dirty="0"/>
              <a:t>(M5 Lovers)</a:t>
            </a:r>
            <a:r>
              <a:rPr lang="zh-TW" altLang="en-US" sz="1800" dirty="0"/>
              <a:t>」，因為他們傾向於直接走向</a:t>
            </a:r>
            <a:r>
              <a:rPr lang="en-US" altLang="zh-TW" sz="1800" dirty="0"/>
              <a:t>M5</a:t>
            </a:r>
            <a:r>
              <a:rPr lang="zh-TW" altLang="en-US" sz="1800" dirty="0"/>
              <a:t>並進行購買，並且忽略</a:t>
            </a:r>
            <a:r>
              <a:rPr lang="en-US" altLang="zh-TW" sz="1800" dirty="0"/>
              <a:t>3</a:t>
            </a:r>
            <a:r>
              <a:rPr lang="zh-TW" altLang="en-US" sz="1800" dirty="0"/>
              <a:t>系列或</a:t>
            </a:r>
            <a:r>
              <a:rPr lang="en-US" altLang="zh-TW" sz="1800" dirty="0"/>
              <a:t>Z4</a:t>
            </a:r>
            <a:r>
              <a:rPr lang="zh-TW" altLang="en-US" sz="1800" dirty="0"/>
              <a:t>。</a:t>
            </a:r>
          </a:p>
          <a:p>
            <a:r>
              <a:rPr lang="en-US" altLang="zh-TW" sz="1800" b="1" dirty="0"/>
              <a:t>Cluster 4 </a:t>
            </a:r>
            <a:r>
              <a:rPr lang="zh-TW" altLang="en-US" sz="1800" dirty="0"/>
              <a:t>：該群因為人數最少而可以被稱為「可忽略 </a:t>
            </a:r>
            <a:r>
              <a:rPr lang="en-US" altLang="zh-TW" sz="1800" dirty="0"/>
              <a:t>(Throw Away)</a:t>
            </a:r>
            <a:r>
              <a:rPr lang="zh-TW" altLang="en-US" sz="1800" dirty="0"/>
              <a:t>」，對</a:t>
            </a:r>
            <a:r>
              <a:rPr lang="en-US" altLang="zh-TW" sz="1800" dirty="0"/>
              <a:t>3</a:t>
            </a:r>
            <a:r>
              <a:rPr lang="zh-TW" altLang="en-US" sz="1800" dirty="0"/>
              <a:t>款車都沒有特別在意。</a:t>
            </a:r>
          </a:p>
          <a:p>
            <a:endParaRPr lang="zh-TW" altLang="en-US" sz="1800" dirty="0"/>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28</a:t>
            </a:fld>
            <a:endParaRPr lang="zh-TW" altLang="en-US" dirty="0"/>
          </a:p>
        </p:txBody>
      </p:sp>
    </p:spTree>
    <p:extLst>
      <p:ext uri="{BB962C8B-B14F-4D97-AF65-F5344CB8AC3E}">
        <p14:creationId xmlns:p14="http://schemas.microsoft.com/office/powerpoint/2010/main" val="87563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D6E2AE-CE9A-4F65-B6BA-BFA73E00424D}"/>
              </a:ext>
            </a:extLst>
          </p:cNvPr>
          <p:cNvSpPr>
            <a:spLocks noGrp="1"/>
          </p:cNvSpPr>
          <p:nvPr>
            <p:ph type="title"/>
          </p:nvPr>
        </p:nvSpPr>
        <p:spPr/>
        <p:txBody>
          <a:bodyPr/>
          <a:lstStyle/>
          <a:p>
            <a:r>
              <a:rPr lang="zh-TW" altLang="en-US" dirty="0"/>
              <a:t>算出七種人氣店型</a:t>
            </a:r>
          </a:p>
        </p:txBody>
      </p:sp>
      <p:sp>
        <p:nvSpPr>
          <p:cNvPr id="3" name="內容版面配置區 2">
            <a:extLst>
              <a:ext uri="{FF2B5EF4-FFF2-40B4-BE49-F238E27FC236}">
                <a16:creationId xmlns:a16="http://schemas.microsoft.com/office/drawing/2014/main" id="{464D42E1-776C-442D-AB53-CB979E3B143C}"/>
              </a:ext>
            </a:extLst>
          </p:cNvPr>
          <p:cNvSpPr>
            <a:spLocks noGrp="1"/>
          </p:cNvSpPr>
          <p:nvPr>
            <p:ph sz="quarter" idx="1"/>
          </p:nvPr>
        </p:nvSpPr>
        <p:spPr/>
        <p:txBody>
          <a:bodyPr>
            <a:normAutofit/>
          </a:bodyPr>
          <a:lstStyle/>
          <a:p>
            <a:r>
              <a:rPr lang="zh-TW" altLang="en-US" sz="2000" b="0" i="0" dirty="0">
                <a:solidFill>
                  <a:srgbClr val="000000"/>
                </a:solidFill>
                <a:effectLst/>
                <a:latin typeface="微軟正黑體" panose="020B0604030504040204" pitchFamily="34" charset="-120"/>
                <a:ea typeface="微軟正黑體" panose="020B0604030504040204" pitchFamily="34" charset="-120"/>
              </a:rPr>
              <a:t>去年，經濟部統計全台零售業營收成長率不到二％，但屈臣氏不只繼續擴店，拉大與最大競爭對手康是美四百家的店數距離，去年營收成長達五％，創下近五年新高</a:t>
            </a:r>
            <a:endParaRPr lang="en-US" altLang="zh-TW" sz="2000" b="0" i="0" dirty="0">
              <a:solidFill>
                <a:srgbClr val="000000"/>
              </a:solidFill>
              <a:effectLst/>
              <a:latin typeface="微軟正黑體" panose="020B0604030504040204" pitchFamily="34" charset="-120"/>
              <a:ea typeface="微軟正黑體" panose="020B0604030504040204" pitchFamily="34" charset="-120"/>
            </a:endParaRPr>
          </a:p>
          <a:p>
            <a:r>
              <a:rPr lang="zh-TW" altLang="en-US" sz="2000" b="0" i="0" dirty="0">
                <a:solidFill>
                  <a:srgbClr val="000000"/>
                </a:solidFill>
                <a:effectLst/>
                <a:latin typeface="微軟正黑體" panose="020B0604030504040204" pitchFamily="34" charset="-120"/>
                <a:ea typeface="微軟正黑體" panose="020B0604030504040204" pitchFamily="34" charset="-120"/>
              </a:rPr>
              <a:t>屈臣氏從二○一○年開始分眾化的店型改革，是依據跨店面的消費數據比較，找出能吸引消費者的共通點，確立有機會的店型才進行改造。</a:t>
            </a:r>
            <a:endParaRPr lang="en-US" altLang="zh-TW" sz="2000" b="0" i="0" dirty="0">
              <a:solidFill>
                <a:srgbClr val="000000"/>
              </a:solidFill>
              <a:effectLst/>
              <a:latin typeface="微軟正黑體" panose="020B0604030504040204" pitchFamily="34" charset="-120"/>
              <a:ea typeface="微軟正黑體" panose="020B0604030504040204" pitchFamily="34" charset="-120"/>
            </a:endParaRPr>
          </a:p>
          <a:p>
            <a:r>
              <a:rPr lang="zh-TW" altLang="en-US" sz="2000" b="0" i="0" dirty="0">
                <a:solidFill>
                  <a:srgbClr val="000000"/>
                </a:solidFill>
                <a:effectLst/>
                <a:latin typeface="微軟正黑體" panose="020B0604030504040204" pitchFamily="34" charset="-120"/>
                <a:ea typeface="微軟正黑體" panose="020B0604030504040204" pitchFamily="34" charset="-120"/>
              </a:rPr>
              <a:t>屈臣氏則是用超過五百萬會員與二萬五千項商品，長年累積下來的大數據資料庫，藉此再區隔不同的客群，設計差異化的店型。</a:t>
            </a:r>
            <a:endParaRPr lang="en-US" altLang="zh-TW" sz="2000" b="0" i="0" dirty="0">
              <a:solidFill>
                <a:srgbClr val="000000"/>
              </a:solidFill>
              <a:effectLst/>
              <a:latin typeface="微軟正黑體" panose="020B0604030504040204" pitchFamily="34" charset="-120"/>
              <a:ea typeface="微軟正黑體" panose="020B0604030504040204" pitchFamily="34" charset="-120"/>
            </a:endParaRPr>
          </a:p>
          <a:p>
            <a:r>
              <a:rPr lang="zh-TW" altLang="en-US" sz="2000" b="0" i="0" dirty="0">
                <a:solidFill>
                  <a:srgbClr val="000000"/>
                </a:solidFill>
                <a:effectLst/>
                <a:latin typeface="微軟正黑體" panose="020B0604030504040204" pitchFamily="34" charset="-120"/>
                <a:ea typeface="微軟正黑體" panose="020B0604030504040204" pitchFamily="34" charset="-120"/>
              </a:rPr>
              <a:t>目前屈臣氏區隔出高價住宅、價值取向型住宅、目的消費型、遊客型、商業區型、車站商場型與學校型等七種店型。屈臣氏的店面外觀並沒改變，但實際內部陳列卻是「看門道」的所在。</a:t>
            </a:r>
            <a:endParaRPr lang="en-US" altLang="zh-TW" sz="2000" b="0" i="0" dirty="0">
              <a:solidFill>
                <a:srgbClr val="000000"/>
              </a:solidFill>
              <a:effectLst/>
              <a:latin typeface="微軟正黑體" panose="020B0604030504040204" pitchFamily="34" charset="-120"/>
              <a:ea typeface="微軟正黑體" panose="020B0604030504040204" pitchFamily="34" charset="-120"/>
            </a:endParaRPr>
          </a:p>
          <a:p>
            <a:r>
              <a:rPr lang="zh-TW" altLang="en-US" sz="2000" dirty="0"/>
              <a:t>透過消費數據分析，可以分辨出受歡迎與不受歡迎產品，一週內先完成貨量調整與店型布局，降低庫存風險，然後在一個月內完成包含進撤櫃等所有細節調整。</a:t>
            </a:r>
          </a:p>
        </p:txBody>
      </p:sp>
      <p:sp>
        <p:nvSpPr>
          <p:cNvPr id="4" name="投影片編號版面配置區 3">
            <a:extLst>
              <a:ext uri="{FF2B5EF4-FFF2-40B4-BE49-F238E27FC236}">
                <a16:creationId xmlns:a16="http://schemas.microsoft.com/office/drawing/2014/main" id="{FC6B5CFD-2843-41CC-B081-95BB833C2EB4}"/>
              </a:ext>
            </a:extLst>
          </p:cNvPr>
          <p:cNvSpPr>
            <a:spLocks noGrp="1"/>
          </p:cNvSpPr>
          <p:nvPr>
            <p:ph type="sldNum" sz="quarter" idx="15"/>
          </p:nvPr>
        </p:nvSpPr>
        <p:spPr/>
        <p:txBody>
          <a:bodyPr/>
          <a:lstStyle/>
          <a:p>
            <a:fld id="{E64B6CD2-6B11-4530-A9B6-435EDD9A2323}" type="slidenum">
              <a:rPr lang="zh-TW" altLang="en-US" smtClean="0"/>
              <a:t>3</a:t>
            </a:fld>
            <a:endParaRPr lang="zh-TW" altLang="en-US"/>
          </a:p>
        </p:txBody>
      </p:sp>
    </p:spTree>
    <p:extLst>
      <p:ext uri="{BB962C8B-B14F-4D97-AF65-F5344CB8AC3E}">
        <p14:creationId xmlns:p14="http://schemas.microsoft.com/office/powerpoint/2010/main" val="1323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zh-TW" altLang="en-US" dirty="0"/>
              <a:t>集群分析的目的</a:t>
            </a:r>
          </a:p>
        </p:txBody>
      </p:sp>
      <p:sp>
        <p:nvSpPr>
          <p:cNvPr id="264195" name="Rectangle 3"/>
          <p:cNvSpPr>
            <a:spLocks noGrp="1" noChangeArrowheads="1"/>
          </p:cNvSpPr>
          <p:nvPr>
            <p:ph type="body" idx="1"/>
          </p:nvPr>
        </p:nvSpPr>
        <p:spPr/>
        <p:txBody>
          <a:bodyPr>
            <a:normAutofit/>
          </a:bodyPr>
          <a:lstStyle/>
          <a:p>
            <a:pPr>
              <a:lnSpc>
                <a:spcPct val="90000"/>
              </a:lnSpc>
            </a:pPr>
            <a:r>
              <a:rPr lang="zh-TW" altLang="en-US" sz="2200" dirty="0"/>
              <a:t>集群 </a:t>
            </a:r>
            <a:r>
              <a:rPr lang="en-US" altLang="zh-TW" sz="2200" dirty="0"/>
              <a:t>(Cluster</a:t>
            </a:r>
            <a:r>
              <a:rPr lang="zh-TW" altLang="en-US" sz="2200" dirty="0"/>
              <a:t>：聚類、簇、分群、群集</a:t>
            </a:r>
            <a:r>
              <a:rPr lang="en-US" altLang="zh-TW" sz="2200" dirty="0"/>
              <a:t>):</a:t>
            </a:r>
            <a:endParaRPr lang="zh-TW" altLang="en-US" sz="2200" dirty="0"/>
          </a:p>
          <a:p>
            <a:pPr lvl="1">
              <a:lnSpc>
                <a:spcPct val="90000"/>
              </a:lnSpc>
            </a:pPr>
            <a:r>
              <a:rPr lang="zh-TW" altLang="en-US" sz="1900" dirty="0"/>
              <a:t>所謂</a:t>
            </a:r>
            <a:r>
              <a:rPr lang="zh-TW" altLang="en-US" sz="2000" dirty="0"/>
              <a:t>集群</a:t>
            </a:r>
            <a:r>
              <a:rPr lang="zh-TW" altLang="en-US" sz="1900" dirty="0"/>
              <a:t>是指一群人、事、物或資料的組合；而這些個別的人、事、物或資料統稱為物件</a:t>
            </a:r>
            <a:r>
              <a:rPr lang="en-US" altLang="zh-TW" sz="1900" dirty="0"/>
              <a:t>(Object)</a:t>
            </a:r>
            <a:r>
              <a:rPr lang="zh-TW" altLang="en-US" sz="1900" dirty="0"/>
              <a:t>或對象</a:t>
            </a:r>
          </a:p>
          <a:p>
            <a:pPr lvl="1">
              <a:lnSpc>
                <a:spcPct val="90000"/>
              </a:lnSpc>
            </a:pPr>
            <a:r>
              <a:rPr lang="zh-TW" altLang="en-US" sz="1900" dirty="0"/>
              <a:t>在同一個</a:t>
            </a:r>
            <a:r>
              <a:rPr lang="zh-TW" altLang="en-US" sz="2000" dirty="0"/>
              <a:t>集群</a:t>
            </a:r>
            <a:r>
              <a:rPr lang="zh-TW" altLang="en-US" sz="1900" dirty="0"/>
              <a:t>中的物件彼此相似</a:t>
            </a:r>
            <a:r>
              <a:rPr lang="en-US" altLang="zh-TW" sz="1900" dirty="0"/>
              <a:t>	</a:t>
            </a:r>
            <a:endParaRPr lang="zh-TW" altLang="en-US" sz="2200" dirty="0"/>
          </a:p>
          <a:p>
            <a:pPr lvl="1">
              <a:lnSpc>
                <a:spcPct val="90000"/>
              </a:lnSpc>
            </a:pPr>
            <a:r>
              <a:rPr lang="zh-TW" altLang="en-US" sz="1900" dirty="0"/>
              <a:t>不同</a:t>
            </a:r>
            <a:r>
              <a:rPr lang="zh-TW" altLang="en-US" sz="2000" dirty="0"/>
              <a:t>集群</a:t>
            </a:r>
            <a:r>
              <a:rPr lang="zh-TW" altLang="en-US" sz="1900" dirty="0"/>
              <a:t>中的物件則相異</a:t>
            </a:r>
            <a:r>
              <a:rPr lang="en-US" altLang="zh-TW" sz="1900" dirty="0"/>
              <a:t>(</a:t>
            </a:r>
            <a:r>
              <a:rPr lang="zh-TW" altLang="en-US" sz="1900" dirty="0"/>
              <a:t>相似度不高</a:t>
            </a:r>
            <a:r>
              <a:rPr lang="en-US" altLang="zh-TW" sz="1900" dirty="0"/>
              <a:t>)</a:t>
            </a:r>
          </a:p>
          <a:p>
            <a:pPr>
              <a:lnSpc>
                <a:spcPct val="90000"/>
              </a:lnSpc>
            </a:pPr>
            <a:r>
              <a:rPr lang="zh-TW" altLang="en-US" sz="2200" dirty="0"/>
              <a:t>以物件本身的資料，與物件之間的關係資訊為基礎，將一堆物件分成幾個群體，使性質相似的物件自成一個小聚類的過程。</a:t>
            </a:r>
            <a:endParaRPr lang="en-US" altLang="zh-TW" sz="2200" dirty="0"/>
          </a:p>
          <a:p>
            <a:pPr>
              <a:lnSpc>
                <a:spcPct val="90000"/>
              </a:lnSpc>
            </a:pPr>
            <a:r>
              <a:rPr lang="zh-TW" altLang="en-US" sz="2200" dirty="0"/>
              <a:t>觀察這些群體的特性，了解這些群體。</a:t>
            </a:r>
            <a:endParaRPr lang="en-US" altLang="zh-TW" sz="2200" dirty="0"/>
          </a:p>
        </p:txBody>
      </p:sp>
    </p:spTree>
    <p:extLst>
      <p:ext uri="{BB962C8B-B14F-4D97-AF65-F5344CB8AC3E}">
        <p14:creationId xmlns:p14="http://schemas.microsoft.com/office/powerpoint/2010/main" val="199345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A5E826-B65F-46DE-B08D-682F0FEAA44B}"/>
              </a:ext>
            </a:extLst>
          </p:cNvPr>
          <p:cNvSpPr>
            <a:spLocks noGrp="1"/>
          </p:cNvSpPr>
          <p:nvPr>
            <p:ph type="title"/>
          </p:nvPr>
        </p:nvSpPr>
        <p:spPr/>
        <p:txBody>
          <a:bodyPr/>
          <a:lstStyle/>
          <a:p>
            <a:r>
              <a:rPr lang="zh-TW" altLang="en-US" dirty="0"/>
              <a:t>範例</a:t>
            </a:r>
          </a:p>
        </p:txBody>
      </p:sp>
      <p:sp>
        <p:nvSpPr>
          <p:cNvPr id="3" name="內容版面配置區 2">
            <a:extLst>
              <a:ext uri="{FF2B5EF4-FFF2-40B4-BE49-F238E27FC236}">
                <a16:creationId xmlns:a16="http://schemas.microsoft.com/office/drawing/2014/main" id="{C57893F1-6473-4B2C-AB65-D1FB0594A0D2}"/>
              </a:ext>
            </a:extLst>
          </p:cNvPr>
          <p:cNvSpPr>
            <a:spLocks noGrp="1"/>
          </p:cNvSpPr>
          <p:nvPr>
            <p:ph sz="quarter" idx="1"/>
          </p:nvPr>
        </p:nvSpPr>
        <p:spPr/>
        <p:txBody>
          <a:bodyPr/>
          <a:lstStyle/>
          <a:p>
            <a:pPr algn="l"/>
            <a:endParaRPr lang="en-US" altLang="zh-TW" sz="1800" b="0" i="0" u="none" strike="noStrike" baseline="0" dirty="0">
              <a:solidFill>
                <a:srgbClr val="000000"/>
              </a:solidFill>
              <a:latin typeface="DFPLiKingHei-XB"/>
            </a:endParaRPr>
          </a:p>
          <a:p>
            <a:pPr algn="l"/>
            <a:endParaRPr lang="en-US" altLang="zh-TW" sz="1800" dirty="0">
              <a:solidFill>
                <a:srgbClr val="000000"/>
              </a:solidFill>
              <a:latin typeface="DFPLiKingHei-XB"/>
            </a:endParaRPr>
          </a:p>
          <a:p>
            <a:pPr algn="l"/>
            <a:endParaRPr lang="en-US" altLang="zh-TW" sz="1800" b="0" i="0" u="none" strike="noStrike" baseline="0" dirty="0">
              <a:solidFill>
                <a:srgbClr val="000000"/>
              </a:solidFill>
              <a:latin typeface="DFPLiKingHei-XB"/>
            </a:endParaRPr>
          </a:p>
          <a:p>
            <a:pPr algn="l"/>
            <a:endParaRPr lang="en-US" altLang="zh-TW" sz="1800" dirty="0">
              <a:solidFill>
                <a:srgbClr val="000000"/>
              </a:solidFill>
              <a:latin typeface="DFPLiKingHei-XB"/>
            </a:endParaRPr>
          </a:p>
          <a:p>
            <a:pPr algn="l"/>
            <a:endParaRPr lang="en-US" altLang="zh-TW" sz="1800" b="0" i="0" u="none" strike="noStrike" baseline="0" dirty="0">
              <a:solidFill>
                <a:srgbClr val="000000"/>
              </a:solidFill>
              <a:latin typeface="DFPLiKingHei-XB"/>
            </a:endParaRPr>
          </a:p>
          <a:p>
            <a:pPr algn="l"/>
            <a:endParaRPr lang="en-US" altLang="zh-TW" sz="1800" dirty="0">
              <a:solidFill>
                <a:srgbClr val="000000"/>
              </a:solidFill>
              <a:latin typeface="DFPLiKingHei-XB"/>
            </a:endParaRPr>
          </a:p>
          <a:p>
            <a:pPr algn="l"/>
            <a:endParaRPr lang="en-US" altLang="zh-TW" sz="1800" b="0" i="0" u="none" strike="noStrike" baseline="0" dirty="0">
              <a:solidFill>
                <a:srgbClr val="000000"/>
              </a:solidFill>
              <a:latin typeface="DFPLiKingHei-XB"/>
            </a:endParaRPr>
          </a:p>
          <a:p>
            <a:pPr algn="l"/>
            <a:endParaRPr lang="en-US" altLang="zh-TW" sz="1800" dirty="0">
              <a:solidFill>
                <a:srgbClr val="000000"/>
              </a:solidFill>
              <a:latin typeface="DFPLiKingHei-XB"/>
            </a:endParaRPr>
          </a:p>
          <a:p>
            <a:pPr algn="l"/>
            <a:endParaRPr lang="en-US" altLang="zh-TW" sz="1800" b="0" i="0" u="none" strike="noStrike" baseline="0" dirty="0">
              <a:solidFill>
                <a:srgbClr val="000000"/>
              </a:solidFill>
              <a:latin typeface="DFPLiKingHei-XB"/>
            </a:endParaRPr>
          </a:p>
          <a:p>
            <a:pPr algn="l"/>
            <a:endParaRPr lang="en-US" altLang="zh-TW" sz="1800" dirty="0">
              <a:solidFill>
                <a:srgbClr val="000000"/>
              </a:solidFill>
              <a:latin typeface="DFPLiKingHei-XB"/>
            </a:endParaRPr>
          </a:p>
          <a:p>
            <a:pPr algn="l"/>
            <a:endParaRPr lang="en-US" altLang="zh-TW" sz="1800" b="0" i="0" u="none" strike="noStrike" baseline="0" dirty="0">
              <a:solidFill>
                <a:srgbClr val="000000"/>
              </a:solidFill>
              <a:latin typeface="DFPLiKingHei-XB"/>
            </a:endParaRPr>
          </a:p>
          <a:p>
            <a:pPr marL="0" indent="0" algn="l">
              <a:buNone/>
            </a:pPr>
            <a:endParaRPr lang="zh-TW" altLang="en-US" sz="1800" b="0" i="0" u="none" strike="noStrike" baseline="0" dirty="0">
              <a:solidFill>
                <a:srgbClr val="000000"/>
              </a:solidFill>
              <a:latin typeface="DFPLiKingHei-XB"/>
            </a:endParaRPr>
          </a:p>
          <a:p>
            <a:pPr marR="0" algn="l"/>
            <a:r>
              <a:rPr lang="zh-TW" altLang="en-US" sz="1800" b="0" i="0" u="none" strike="noStrike" baseline="0" dirty="0">
                <a:solidFill>
                  <a:srgbClr val="000000"/>
                </a:solidFill>
                <a:latin typeface="DFPLiKingHei-XB"/>
              </a:rPr>
              <a:t>是一種無指導的學習過程，即：沒有預先定義好的類別資訊無指導 </a:t>
            </a:r>
          </a:p>
          <a:p>
            <a:endParaRPr lang="zh-TW" altLang="en-US" dirty="0"/>
          </a:p>
        </p:txBody>
      </p:sp>
      <p:sp>
        <p:nvSpPr>
          <p:cNvPr id="4" name="投影片編號版面配置區 3">
            <a:extLst>
              <a:ext uri="{FF2B5EF4-FFF2-40B4-BE49-F238E27FC236}">
                <a16:creationId xmlns:a16="http://schemas.microsoft.com/office/drawing/2014/main" id="{27196834-B2C7-49B3-A3BD-0E96BF126BEF}"/>
              </a:ext>
            </a:extLst>
          </p:cNvPr>
          <p:cNvSpPr>
            <a:spLocks noGrp="1"/>
          </p:cNvSpPr>
          <p:nvPr>
            <p:ph type="sldNum" sz="quarter" idx="15"/>
          </p:nvPr>
        </p:nvSpPr>
        <p:spPr/>
        <p:txBody>
          <a:bodyPr/>
          <a:lstStyle/>
          <a:p>
            <a:fld id="{E64B6CD2-6B11-4530-A9B6-435EDD9A2323}" type="slidenum">
              <a:rPr lang="zh-TW" altLang="en-US" smtClean="0"/>
              <a:t>5</a:t>
            </a:fld>
            <a:endParaRPr lang="zh-TW" altLang="en-US"/>
          </a:p>
        </p:txBody>
      </p:sp>
      <p:pic>
        <p:nvPicPr>
          <p:cNvPr id="6" name="圖片 5">
            <a:extLst>
              <a:ext uri="{FF2B5EF4-FFF2-40B4-BE49-F238E27FC236}">
                <a16:creationId xmlns:a16="http://schemas.microsoft.com/office/drawing/2014/main" id="{77296F62-7682-40A7-842D-09442DF8FE3F}"/>
              </a:ext>
            </a:extLst>
          </p:cNvPr>
          <p:cNvPicPr>
            <a:picLocks noChangeAspect="1"/>
          </p:cNvPicPr>
          <p:nvPr/>
        </p:nvPicPr>
        <p:blipFill>
          <a:blip r:embed="rId2"/>
          <a:stretch>
            <a:fillRect/>
          </a:stretch>
        </p:blipFill>
        <p:spPr>
          <a:xfrm>
            <a:off x="310097" y="1723787"/>
            <a:ext cx="8078327" cy="3410426"/>
          </a:xfrm>
          <a:prstGeom prst="rect">
            <a:avLst/>
          </a:prstGeom>
        </p:spPr>
      </p:pic>
    </p:spTree>
    <p:extLst>
      <p:ext uri="{BB962C8B-B14F-4D97-AF65-F5344CB8AC3E}">
        <p14:creationId xmlns:p14="http://schemas.microsoft.com/office/powerpoint/2010/main" val="422007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AFFE00-1DFB-4ACB-B987-C8676BB27CBC}"/>
              </a:ext>
            </a:extLst>
          </p:cNvPr>
          <p:cNvSpPr>
            <a:spLocks noGrp="1"/>
          </p:cNvSpPr>
          <p:nvPr>
            <p:ph type="title"/>
          </p:nvPr>
        </p:nvSpPr>
        <p:spPr/>
        <p:txBody>
          <a:bodyPr/>
          <a:lstStyle/>
          <a:p>
            <a:r>
              <a:rPr lang="zh-TW" altLang="en-US" dirty="0"/>
              <a:t>分析的典型應用</a:t>
            </a:r>
          </a:p>
        </p:txBody>
      </p:sp>
      <p:sp>
        <p:nvSpPr>
          <p:cNvPr id="3" name="內容版面配置區 2">
            <a:extLst>
              <a:ext uri="{FF2B5EF4-FFF2-40B4-BE49-F238E27FC236}">
                <a16:creationId xmlns:a16="http://schemas.microsoft.com/office/drawing/2014/main" id="{B2F1BD18-8EB9-4B18-BCE4-141CAAD7FDB1}"/>
              </a:ext>
            </a:extLst>
          </p:cNvPr>
          <p:cNvSpPr>
            <a:spLocks noGrp="1"/>
          </p:cNvSpPr>
          <p:nvPr>
            <p:ph sz="quarter" idx="1"/>
          </p:nvPr>
        </p:nvSpPr>
        <p:spPr/>
        <p:txBody>
          <a:bodyPr>
            <a:normAutofit/>
          </a:bodyPr>
          <a:lstStyle/>
          <a:p>
            <a:pPr marR="0" algn="l"/>
            <a:r>
              <a:rPr lang="zh-TW" altLang="en-US" sz="1800" b="0" i="0" strike="noStrike" baseline="0" dirty="0">
                <a:solidFill>
                  <a:srgbClr val="000000"/>
                </a:solidFill>
                <a:latin typeface="DFPLiKingHei-XB"/>
              </a:rPr>
              <a:t>模式識別</a:t>
            </a:r>
            <a:endParaRPr lang="en-US" altLang="zh-TW" sz="1800" b="0" i="0" strike="noStrike" baseline="0" dirty="0">
              <a:solidFill>
                <a:srgbClr val="000000"/>
              </a:solidFill>
              <a:latin typeface="DFPLiKingHei-XB"/>
            </a:endParaRPr>
          </a:p>
          <a:p>
            <a:pPr lvl="1"/>
            <a:r>
              <a:rPr lang="zh-TW" altLang="en-US" sz="1800" b="0" i="0" strike="noStrike" baseline="0" dirty="0">
                <a:solidFill>
                  <a:srgbClr val="000000"/>
                </a:solidFill>
                <a:latin typeface="DFPLiKingHei-XB"/>
              </a:rPr>
              <a:t>透過電腦用數學方法來對模式進行自動識別和判讀。</a:t>
            </a:r>
          </a:p>
          <a:p>
            <a:pPr lvl="1"/>
            <a:r>
              <a:rPr lang="zh-TW" altLang="en-US" sz="1800" b="0" i="0" strike="noStrike" baseline="0" dirty="0">
                <a:solidFill>
                  <a:srgbClr val="000000"/>
                </a:solidFill>
                <a:latin typeface="DFPLiKingHei-XB"/>
              </a:rPr>
              <a:t>「模式」可能是個體、環境或是行為過程。</a:t>
            </a:r>
          </a:p>
          <a:p>
            <a:pPr lvl="1"/>
            <a:r>
              <a:rPr lang="zh-TW" altLang="en-US" sz="1800" b="0" i="0" strike="noStrike" baseline="0" dirty="0">
                <a:solidFill>
                  <a:srgbClr val="000000"/>
                </a:solidFill>
                <a:latin typeface="DFPLiKingHei-XB"/>
              </a:rPr>
              <a:t>電腦識別的顯著特點是速度快，準確性高，效率高。</a:t>
            </a:r>
          </a:p>
          <a:p>
            <a:pPr marR="0" lvl="1" algn="l"/>
            <a:r>
              <a:rPr lang="zh-TW" altLang="en-US" sz="1800" b="0" i="0" strike="noStrike" baseline="0" dirty="0">
                <a:solidFill>
                  <a:srgbClr val="000000"/>
                </a:solidFill>
                <a:latin typeface="DFPLiKingHei-XB"/>
              </a:rPr>
              <a:t>識別過程與人類的學習過程相似。以「文字識別」為例：首先將文字圖象進行處理，抽取主要表達特徵，並將特徵與文字的代碼存在電腦中。這一過程叫做「訓練」。識別過程就是將輸入的文字圖象經處理後與電腦中的所有字進行比較，找出最相近的字就是識別結果。</a:t>
            </a:r>
          </a:p>
          <a:p>
            <a:pPr marR="0" algn="l"/>
            <a:r>
              <a:rPr lang="zh-TW" altLang="en-US" sz="1800" b="0" i="0" strike="noStrike" baseline="0" dirty="0">
                <a:solidFill>
                  <a:srgbClr val="000000"/>
                </a:solidFill>
                <a:latin typeface="DFPLiKingHei-XB"/>
              </a:rPr>
              <a:t>市場研究</a:t>
            </a:r>
            <a:endParaRPr lang="en-US" altLang="zh-TW" sz="1800" b="0" i="0" strike="noStrike" baseline="0" dirty="0">
              <a:solidFill>
                <a:srgbClr val="000000"/>
              </a:solidFill>
              <a:latin typeface="DFPLiKingHei-XB"/>
            </a:endParaRPr>
          </a:p>
          <a:p>
            <a:pPr lvl="1"/>
            <a:r>
              <a:rPr lang="zh-TW" altLang="en-US" sz="1800" b="0" i="0" strike="noStrike" baseline="0" dirty="0">
                <a:solidFill>
                  <a:srgbClr val="000000"/>
                </a:solidFill>
                <a:latin typeface="DFPLiKingHei-XB"/>
              </a:rPr>
              <a:t>針對現存與潛在客戶的資訊，將之分成一些群集，以用於傳統分析或行銷活動。</a:t>
            </a:r>
          </a:p>
          <a:p>
            <a:pPr marR="0" algn="l"/>
            <a:r>
              <a:rPr lang="zh-TW" altLang="en-US" sz="1800" b="0" i="0" strike="noStrike" baseline="0" dirty="0">
                <a:solidFill>
                  <a:srgbClr val="000000"/>
                </a:solidFill>
                <a:latin typeface="DFPLiKingHei-XB"/>
              </a:rPr>
              <a:t>資訊檢索</a:t>
            </a:r>
            <a:endParaRPr lang="en-US" altLang="zh-TW" sz="1800" b="0" i="0" strike="noStrike" baseline="0" dirty="0">
              <a:solidFill>
                <a:srgbClr val="000000"/>
              </a:solidFill>
              <a:latin typeface="DFPLiKingHei-XB"/>
            </a:endParaRPr>
          </a:p>
          <a:p>
            <a:pPr lvl="1"/>
            <a:r>
              <a:rPr lang="zh-TW" altLang="en-US" sz="1800" b="0" i="0" strike="noStrike" baseline="0" dirty="0">
                <a:solidFill>
                  <a:srgbClr val="000000"/>
                </a:solidFill>
                <a:latin typeface="DFPLiKingHei-XB"/>
              </a:rPr>
              <a:t>網際網路上存有大量的網頁資訊，而搜尋引擎的查詢結果會回傳大量的網頁。聚類分析可用來將這些搜尋結果區分成一些群集，而每一個群集可取得特定概念的查詢結果。</a:t>
            </a:r>
          </a:p>
          <a:p>
            <a:pPr marR="0" algn="l"/>
            <a:endParaRPr lang="zh-TW" altLang="en-US" sz="1800" b="0" i="0" u="sng" strike="noStrike" baseline="0" dirty="0">
              <a:solidFill>
                <a:srgbClr val="000000"/>
              </a:solidFill>
              <a:latin typeface="DFPLiKingHei-XB"/>
            </a:endParaRPr>
          </a:p>
          <a:p>
            <a:endParaRPr lang="zh-TW" altLang="en-US" dirty="0"/>
          </a:p>
        </p:txBody>
      </p:sp>
      <p:sp>
        <p:nvSpPr>
          <p:cNvPr id="4" name="投影片編號版面配置區 3">
            <a:extLst>
              <a:ext uri="{FF2B5EF4-FFF2-40B4-BE49-F238E27FC236}">
                <a16:creationId xmlns:a16="http://schemas.microsoft.com/office/drawing/2014/main" id="{A925640D-3D4B-4E7E-BA1A-4B3C938B2397}"/>
              </a:ext>
            </a:extLst>
          </p:cNvPr>
          <p:cNvSpPr>
            <a:spLocks noGrp="1"/>
          </p:cNvSpPr>
          <p:nvPr>
            <p:ph type="sldNum" sz="quarter" idx="15"/>
          </p:nvPr>
        </p:nvSpPr>
        <p:spPr/>
        <p:txBody>
          <a:bodyPr/>
          <a:lstStyle/>
          <a:p>
            <a:fld id="{E64B6CD2-6B11-4530-A9B6-435EDD9A2323}" type="slidenum">
              <a:rPr lang="zh-TW" altLang="en-US" smtClean="0"/>
              <a:t>6</a:t>
            </a:fld>
            <a:endParaRPr lang="zh-TW" altLang="en-US"/>
          </a:p>
        </p:txBody>
      </p:sp>
    </p:spTree>
    <p:extLst>
      <p:ext uri="{BB962C8B-B14F-4D97-AF65-F5344CB8AC3E}">
        <p14:creationId xmlns:p14="http://schemas.microsoft.com/office/powerpoint/2010/main" val="301166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4D296A-09E1-4342-A3FD-562A8E68DA78}"/>
              </a:ext>
            </a:extLst>
          </p:cNvPr>
          <p:cNvSpPr>
            <a:spLocks noGrp="1"/>
          </p:cNvSpPr>
          <p:nvPr>
            <p:ph type="title"/>
          </p:nvPr>
        </p:nvSpPr>
        <p:spPr>
          <a:xfrm>
            <a:off x="457200" y="274638"/>
            <a:ext cx="7931224" cy="750364"/>
          </a:xfrm>
        </p:spPr>
        <p:txBody>
          <a:bodyPr>
            <a:normAutofit/>
          </a:bodyPr>
          <a:lstStyle/>
          <a:p>
            <a:r>
              <a:rPr lang="zh-TW" altLang="en-US" dirty="0"/>
              <a:t>以不同方式對相同集合之資料點做即群</a:t>
            </a:r>
          </a:p>
        </p:txBody>
      </p:sp>
      <p:sp>
        <p:nvSpPr>
          <p:cNvPr id="3" name="內容版面配置區 2">
            <a:extLst>
              <a:ext uri="{FF2B5EF4-FFF2-40B4-BE49-F238E27FC236}">
                <a16:creationId xmlns:a16="http://schemas.microsoft.com/office/drawing/2014/main" id="{64D8A036-6B21-4C17-B9CB-7FD55647913F}"/>
              </a:ext>
            </a:extLst>
          </p:cNvPr>
          <p:cNvSpPr>
            <a:spLocks noGrp="1"/>
          </p:cNvSpPr>
          <p:nvPr>
            <p:ph sz="quarter" idx="1"/>
          </p:nvPr>
        </p:nvSpPr>
        <p:spPr/>
        <p:txBody>
          <a:bodyPr>
            <a:normAutofit lnSpcReduction="10000"/>
          </a:bodyPr>
          <a:lstStyle/>
          <a:p>
            <a:pPr marR="27250" algn="ctr"/>
            <a:endParaRPr lang="en-US" altLang="zh-TW" sz="1800" b="0" i="0" u="none" strike="noStrike" baseline="0" dirty="0">
              <a:solidFill>
                <a:srgbClr val="000000"/>
              </a:solidFill>
              <a:latin typeface="DFPLiKingHei-XB"/>
            </a:endParaRPr>
          </a:p>
          <a:p>
            <a:pPr marR="27250" algn="ctr"/>
            <a:endParaRPr lang="en-US" altLang="zh-TW" sz="1800" dirty="0">
              <a:solidFill>
                <a:srgbClr val="000000"/>
              </a:solidFill>
              <a:latin typeface="DFPLiKingHei-XB"/>
            </a:endParaRPr>
          </a:p>
          <a:p>
            <a:pPr marR="27250" algn="ctr"/>
            <a:endParaRPr lang="en-US" altLang="zh-TW" sz="1800" b="0" i="0" u="none" strike="noStrike" baseline="0" dirty="0">
              <a:solidFill>
                <a:srgbClr val="000000"/>
              </a:solidFill>
              <a:latin typeface="DFPLiKingHei-XB"/>
            </a:endParaRPr>
          </a:p>
          <a:p>
            <a:pPr marR="27250" algn="ctr"/>
            <a:endParaRPr lang="en-US" altLang="zh-TW" sz="1800" dirty="0">
              <a:solidFill>
                <a:srgbClr val="000000"/>
              </a:solidFill>
              <a:latin typeface="DFPLiKingHei-XB"/>
            </a:endParaRPr>
          </a:p>
          <a:p>
            <a:pPr marR="27250" algn="ctr"/>
            <a:endParaRPr lang="en-US" altLang="zh-TW" sz="1800" b="0" i="0" u="none" strike="noStrike" baseline="0" dirty="0">
              <a:solidFill>
                <a:srgbClr val="000000"/>
              </a:solidFill>
              <a:latin typeface="DFPLiKingHei-XB"/>
            </a:endParaRPr>
          </a:p>
          <a:p>
            <a:pPr marR="27250" algn="ctr"/>
            <a:endParaRPr lang="en-US" altLang="zh-TW" sz="1800" dirty="0">
              <a:solidFill>
                <a:srgbClr val="000000"/>
              </a:solidFill>
              <a:latin typeface="DFPLiKingHei-XB"/>
            </a:endParaRPr>
          </a:p>
          <a:p>
            <a:pPr marR="27250" algn="ctr"/>
            <a:endParaRPr lang="en-US" altLang="zh-TW" sz="1800" b="0" i="0" u="none" strike="noStrike" baseline="0" dirty="0">
              <a:solidFill>
                <a:srgbClr val="000000"/>
              </a:solidFill>
              <a:latin typeface="DFPLiKingHei-XB"/>
            </a:endParaRPr>
          </a:p>
          <a:p>
            <a:pPr marR="27250" algn="ctr"/>
            <a:endParaRPr lang="en-US" altLang="zh-TW" sz="1800" dirty="0">
              <a:solidFill>
                <a:srgbClr val="000000"/>
              </a:solidFill>
              <a:latin typeface="DFPLiKingHei-XB"/>
            </a:endParaRPr>
          </a:p>
          <a:p>
            <a:pPr marR="27250" algn="ctr"/>
            <a:endParaRPr lang="en-US" altLang="zh-TW" sz="1800" b="0" i="0" u="none" strike="noStrike" baseline="0" dirty="0">
              <a:solidFill>
                <a:srgbClr val="000000"/>
              </a:solidFill>
              <a:latin typeface="DFPLiKingHei-XB"/>
            </a:endParaRPr>
          </a:p>
          <a:p>
            <a:pPr marR="27250" algn="ctr"/>
            <a:endParaRPr lang="en-US" altLang="zh-TW" sz="1800" dirty="0">
              <a:solidFill>
                <a:srgbClr val="000000"/>
              </a:solidFill>
              <a:latin typeface="DFPLiKingHei-XB"/>
            </a:endParaRPr>
          </a:p>
          <a:p>
            <a:pPr marR="27250" algn="ctr"/>
            <a:endParaRPr lang="en-US" altLang="zh-TW" sz="1800" b="0" i="0" u="none" strike="noStrike" baseline="0" dirty="0">
              <a:solidFill>
                <a:srgbClr val="000000"/>
              </a:solidFill>
              <a:latin typeface="DFPLiKingHei-XB"/>
            </a:endParaRPr>
          </a:p>
          <a:p>
            <a:pPr marR="27250" algn="ctr"/>
            <a:endParaRPr lang="en-US" altLang="zh-TW" sz="1800" dirty="0">
              <a:solidFill>
                <a:srgbClr val="000000"/>
              </a:solidFill>
              <a:latin typeface="DFPLiKingHei-XB"/>
            </a:endParaRPr>
          </a:p>
          <a:p>
            <a:pPr marR="27250" algn="ctr"/>
            <a:endParaRPr lang="en-US" altLang="zh-TW" sz="1800" b="0" i="0" u="none" strike="noStrike" baseline="0" dirty="0">
              <a:solidFill>
                <a:srgbClr val="000000"/>
              </a:solidFill>
              <a:latin typeface="DFPLiKingHei-XB"/>
            </a:endParaRPr>
          </a:p>
          <a:p>
            <a:pPr marR="27250" algn="ctr"/>
            <a:endParaRPr lang="en-US" altLang="zh-TW" sz="1800" b="0" i="0" u="none" strike="noStrike" baseline="0" dirty="0">
              <a:solidFill>
                <a:srgbClr val="000000"/>
              </a:solidFill>
              <a:latin typeface="DFPLiKingHei-XB"/>
            </a:endParaRPr>
          </a:p>
          <a:p>
            <a:pPr marR="27250"/>
            <a:r>
              <a:rPr lang="zh-TW" altLang="en-US" sz="1800" dirty="0">
                <a:solidFill>
                  <a:srgbClr val="000000"/>
                </a:solidFill>
                <a:latin typeface="DFPLiKingHei-XB"/>
              </a:rPr>
              <a:t>集群</a:t>
            </a:r>
            <a:r>
              <a:rPr lang="zh-TW" altLang="en-US" sz="1800" b="0" i="0" u="none" strike="noStrike" baseline="0" dirty="0">
                <a:solidFill>
                  <a:srgbClr val="000000"/>
                </a:solidFill>
                <a:latin typeface="DFPLiKingHei-XB"/>
              </a:rPr>
              <a:t>其實是模稜兩可的事情 要定義分群取決於 資料的特性 </a:t>
            </a:r>
            <a:r>
              <a:rPr lang="zh-TW" altLang="en-US" sz="1800" b="0" i="0" strike="noStrike" baseline="0" dirty="0">
                <a:solidFill>
                  <a:srgbClr val="000000"/>
                </a:solidFill>
                <a:latin typeface="DFPLiKingHei-XB"/>
              </a:rPr>
              <a:t>與預使用者的 </a:t>
            </a:r>
            <a:r>
              <a:rPr lang="zh-TW" altLang="en-US" sz="1800" b="0" i="0" strike="noStrike" baseline="0" dirty="0">
                <a:latin typeface="DFPLiKingHei-XB"/>
              </a:rPr>
              <a:t>設立場</a:t>
            </a:r>
            <a:endParaRPr lang="zh-TW" altLang="en-US" dirty="0"/>
          </a:p>
        </p:txBody>
      </p:sp>
      <p:sp>
        <p:nvSpPr>
          <p:cNvPr id="4" name="投影片編號版面配置區 3">
            <a:extLst>
              <a:ext uri="{FF2B5EF4-FFF2-40B4-BE49-F238E27FC236}">
                <a16:creationId xmlns:a16="http://schemas.microsoft.com/office/drawing/2014/main" id="{F6E33FA0-2171-4794-86BF-30C64CA8B3E3}"/>
              </a:ext>
            </a:extLst>
          </p:cNvPr>
          <p:cNvSpPr>
            <a:spLocks noGrp="1"/>
          </p:cNvSpPr>
          <p:nvPr>
            <p:ph type="sldNum" sz="quarter" idx="15"/>
          </p:nvPr>
        </p:nvSpPr>
        <p:spPr/>
        <p:txBody>
          <a:bodyPr/>
          <a:lstStyle/>
          <a:p>
            <a:fld id="{E64B6CD2-6B11-4530-A9B6-435EDD9A2323}" type="slidenum">
              <a:rPr lang="zh-TW" altLang="en-US" smtClean="0"/>
              <a:t>7</a:t>
            </a:fld>
            <a:endParaRPr lang="zh-TW" altLang="en-US"/>
          </a:p>
        </p:txBody>
      </p:sp>
      <p:pic>
        <p:nvPicPr>
          <p:cNvPr id="8" name="圖片 7">
            <a:extLst>
              <a:ext uri="{FF2B5EF4-FFF2-40B4-BE49-F238E27FC236}">
                <a16:creationId xmlns:a16="http://schemas.microsoft.com/office/drawing/2014/main" id="{7A055B29-3426-4C2A-B88F-1DDE2F69E552}"/>
              </a:ext>
            </a:extLst>
          </p:cNvPr>
          <p:cNvPicPr>
            <a:picLocks noChangeAspect="1"/>
          </p:cNvPicPr>
          <p:nvPr/>
        </p:nvPicPr>
        <p:blipFill>
          <a:blip r:embed="rId2"/>
          <a:stretch>
            <a:fillRect/>
          </a:stretch>
        </p:blipFill>
        <p:spPr>
          <a:xfrm>
            <a:off x="264569" y="1233984"/>
            <a:ext cx="8316486" cy="3943900"/>
          </a:xfrm>
          <a:prstGeom prst="rect">
            <a:avLst/>
          </a:prstGeom>
        </p:spPr>
      </p:pic>
    </p:spTree>
    <p:extLst>
      <p:ext uri="{BB962C8B-B14F-4D97-AF65-F5344CB8AC3E}">
        <p14:creationId xmlns:p14="http://schemas.microsoft.com/office/powerpoint/2010/main" val="2577815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A79BC-63D0-4609-A93D-13938115E5FE}"/>
              </a:ext>
            </a:extLst>
          </p:cNvPr>
          <p:cNvSpPr>
            <a:spLocks noGrp="1"/>
          </p:cNvSpPr>
          <p:nvPr>
            <p:ph type="title"/>
          </p:nvPr>
        </p:nvSpPr>
        <p:spPr/>
        <p:txBody>
          <a:bodyPr/>
          <a:lstStyle/>
          <a:p>
            <a:r>
              <a:rPr lang="zh-TW" altLang="en-US" dirty="0"/>
              <a:t>什麼是好的集群分析？</a:t>
            </a:r>
          </a:p>
        </p:txBody>
      </p:sp>
      <p:sp>
        <p:nvSpPr>
          <p:cNvPr id="3" name="內容版面配置區 2">
            <a:extLst>
              <a:ext uri="{FF2B5EF4-FFF2-40B4-BE49-F238E27FC236}">
                <a16:creationId xmlns:a16="http://schemas.microsoft.com/office/drawing/2014/main" id="{70892883-9DEF-44F8-A19A-C6487E3BFD2E}"/>
              </a:ext>
            </a:extLst>
          </p:cNvPr>
          <p:cNvSpPr>
            <a:spLocks noGrp="1"/>
          </p:cNvSpPr>
          <p:nvPr>
            <p:ph sz="quarter" idx="1"/>
          </p:nvPr>
        </p:nvSpPr>
        <p:spPr/>
        <p:txBody>
          <a:bodyPr/>
          <a:lstStyle/>
          <a:p>
            <a:r>
              <a:rPr lang="zh-TW" altLang="en-US" dirty="0"/>
              <a:t>一個好的集群分析方法會產生高品質的聚類</a:t>
            </a:r>
          </a:p>
          <a:p>
            <a:pPr lvl="1"/>
            <a:r>
              <a:rPr lang="zh-TW" altLang="en-US" dirty="0"/>
              <a:t>高的群內相似度</a:t>
            </a:r>
          </a:p>
          <a:p>
            <a:pPr lvl="1"/>
            <a:r>
              <a:rPr lang="zh-TW" altLang="en-US" dirty="0"/>
              <a:t>低的群間相似度</a:t>
            </a:r>
          </a:p>
        </p:txBody>
      </p:sp>
      <p:sp>
        <p:nvSpPr>
          <p:cNvPr id="4" name="投影片編號版面配置區 3">
            <a:extLst>
              <a:ext uri="{FF2B5EF4-FFF2-40B4-BE49-F238E27FC236}">
                <a16:creationId xmlns:a16="http://schemas.microsoft.com/office/drawing/2014/main" id="{A8421A30-AB9D-456B-9326-82901987E389}"/>
              </a:ext>
            </a:extLst>
          </p:cNvPr>
          <p:cNvSpPr>
            <a:spLocks noGrp="1"/>
          </p:cNvSpPr>
          <p:nvPr>
            <p:ph type="sldNum" sz="quarter" idx="15"/>
          </p:nvPr>
        </p:nvSpPr>
        <p:spPr/>
        <p:txBody>
          <a:bodyPr/>
          <a:lstStyle/>
          <a:p>
            <a:fld id="{E64B6CD2-6B11-4530-A9B6-435EDD9A2323}" type="slidenum">
              <a:rPr lang="zh-TW" altLang="en-US" smtClean="0"/>
              <a:t>8</a:t>
            </a:fld>
            <a:endParaRPr lang="zh-TW" altLang="en-US"/>
          </a:p>
        </p:txBody>
      </p:sp>
    </p:spTree>
    <p:extLst>
      <p:ext uri="{BB962C8B-B14F-4D97-AF65-F5344CB8AC3E}">
        <p14:creationId xmlns:p14="http://schemas.microsoft.com/office/powerpoint/2010/main" val="34402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zh-TW" altLang="en-US" dirty="0"/>
              <a:t>分群的形成</a:t>
            </a:r>
          </a:p>
        </p:txBody>
      </p:sp>
      <p:pic>
        <p:nvPicPr>
          <p:cNvPr id="265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133600"/>
            <a:ext cx="590550" cy="3629025"/>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5232" name="Group 16"/>
          <p:cNvGrpSpPr>
            <a:grpSpLocks/>
          </p:cNvGrpSpPr>
          <p:nvPr/>
        </p:nvGrpSpPr>
        <p:grpSpPr bwMode="auto">
          <a:xfrm>
            <a:off x="1116013" y="1916113"/>
            <a:ext cx="817562" cy="4176712"/>
            <a:chOff x="703" y="1207"/>
            <a:chExt cx="515" cy="2631"/>
          </a:xfrm>
        </p:grpSpPr>
        <p:pic>
          <p:nvPicPr>
            <p:cNvPr id="265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 y="1344"/>
              <a:ext cx="198" cy="2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5225" name="Group 9"/>
            <p:cNvGrpSpPr>
              <a:grpSpLocks/>
            </p:cNvGrpSpPr>
            <p:nvPr/>
          </p:nvGrpSpPr>
          <p:grpSpPr bwMode="auto">
            <a:xfrm>
              <a:off x="703" y="1207"/>
              <a:ext cx="408" cy="2631"/>
              <a:chOff x="703" y="1207"/>
              <a:chExt cx="408" cy="2631"/>
            </a:xfrm>
          </p:grpSpPr>
          <p:sp>
            <p:nvSpPr>
              <p:cNvPr id="265223" name="Line 7"/>
              <p:cNvSpPr>
                <a:spLocks noChangeShapeType="1"/>
              </p:cNvSpPr>
              <p:nvPr/>
            </p:nvSpPr>
            <p:spPr bwMode="auto">
              <a:xfrm>
                <a:off x="1111" y="1253"/>
                <a:ext cx="0" cy="2585"/>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pic>
            <p:nvPicPr>
              <p:cNvPr id="2652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1207"/>
                <a:ext cx="336" cy="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65226" name="Line 10"/>
          <p:cNvSpPr>
            <a:spLocks noChangeShapeType="1"/>
          </p:cNvSpPr>
          <p:nvPr/>
        </p:nvSpPr>
        <p:spPr bwMode="auto">
          <a:xfrm>
            <a:off x="971550" y="2492375"/>
            <a:ext cx="504825"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27" name="Oval 11"/>
          <p:cNvSpPr>
            <a:spLocks noChangeArrowheads="1"/>
          </p:cNvSpPr>
          <p:nvPr/>
        </p:nvSpPr>
        <p:spPr bwMode="auto">
          <a:xfrm>
            <a:off x="1476375" y="2133600"/>
            <a:ext cx="574675" cy="431800"/>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28" name="Oval 12"/>
          <p:cNvSpPr>
            <a:spLocks noChangeArrowheads="1"/>
          </p:cNvSpPr>
          <p:nvPr/>
        </p:nvSpPr>
        <p:spPr bwMode="auto">
          <a:xfrm>
            <a:off x="1476375" y="3357563"/>
            <a:ext cx="574675" cy="503237"/>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29" name="Oval 13"/>
          <p:cNvSpPr>
            <a:spLocks noChangeArrowheads="1"/>
          </p:cNvSpPr>
          <p:nvPr/>
        </p:nvSpPr>
        <p:spPr bwMode="auto">
          <a:xfrm>
            <a:off x="1547813" y="4508500"/>
            <a:ext cx="431800" cy="504825"/>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30" name="Oval 14"/>
          <p:cNvSpPr>
            <a:spLocks noChangeArrowheads="1"/>
          </p:cNvSpPr>
          <p:nvPr/>
        </p:nvSpPr>
        <p:spPr bwMode="auto">
          <a:xfrm>
            <a:off x="1547813" y="5084763"/>
            <a:ext cx="360362" cy="215900"/>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31" name="Oval 15"/>
          <p:cNvSpPr>
            <a:spLocks noChangeArrowheads="1"/>
          </p:cNvSpPr>
          <p:nvPr/>
        </p:nvSpPr>
        <p:spPr bwMode="auto">
          <a:xfrm>
            <a:off x="1547813" y="5300663"/>
            <a:ext cx="287337" cy="215900"/>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33" name="Oval 17"/>
          <p:cNvSpPr>
            <a:spLocks noChangeArrowheads="1"/>
          </p:cNvSpPr>
          <p:nvPr/>
        </p:nvSpPr>
        <p:spPr bwMode="auto">
          <a:xfrm>
            <a:off x="1403350" y="5013325"/>
            <a:ext cx="720725" cy="576263"/>
          </a:xfrm>
          <a:prstGeom prst="ellipse">
            <a:avLst/>
          </a:prstGeom>
          <a:noFill/>
          <a:ln w="9525"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34" name="Oval 18"/>
          <p:cNvSpPr>
            <a:spLocks noChangeArrowheads="1"/>
          </p:cNvSpPr>
          <p:nvPr/>
        </p:nvSpPr>
        <p:spPr bwMode="auto">
          <a:xfrm>
            <a:off x="1187450" y="4437063"/>
            <a:ext cx="1152525" cy="1296987"/>
          </a:xfrm>
          <a:prstGeom prst="ellipse">
            <a:avLst/>
          </a:prstGeom>
          <a:noFill/>
          <a:ln w="9525"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265235"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060575"/>
            <a:ext cx="1219200" cy="3619500"/>
          </a:xfrm>
          <a:prstGeom prst="rect">
            <a:avLst/>
          </a:prstGeom>
          <a:noFill/>
          <a:ln w="9525"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5236" name="Line 20"/>
          <p:cNvSpPr>
            <a:spLocks noChangeShapeType="1"/>
          </p:cNvSpPr>
          <p:nvPr/>
        </p:nvSpPr>
        <p:spPr bwMode="auto">
          <a:xfrm>
            <a:off x="3708400" y="2636838"/>
            <a:ext cx="4318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pic>
        <p:nvPicPr>
          <p:cNvPr id="265237"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1916113"/>
            <a:ext cx="44577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5244" name="Group 28"/>
          <p:cNvGrpSpPr>
            <a:grpSpLocks/>
          </p:cNvGrpSpPr>
          <p:nvPr/>
        </p:nvGrpSpPr>
        <p:grpSpPr bwMode="auto">
          <a:xfrm>
            <a:off x="5076825" y="2060575"/>
            <a:ext cx="3024188" cy="2592388"/>
            <a:chOff x="3198" y="1298"/>
            <a:chExt cx="1905" cy="1633"/>
          </a:xfrm>
        </p:grpSpPr>
        <p:sp>
          <p:nvSpPr>
            <p:cNvPr id="265238" name="Oval 22"/>
            <p:cNvSpPr>
              <a:spLocks noChangeArrowheads="1"/>
            </p:cNvSpPr>
            <p:nvPr/>
          </p:nvSpPr>
          <p:spPr bwMode="auto">
            <a:xfrm>
              <a:off x="3198" y="2704"/>
              <a:ext cx="226" cy="227"/>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39" name="Oval 23"/>
            <p:cNvSpPr>
              <a:spLocks noChangeArrowheads="1"/>
            </p:cNvSpPr>
            <p:nvPr/>
          </p:nvSpPr>
          <p:spPr bwMode="auto">
            <a:xfrm>
              <a:off x="3515" y="2523"/>
              <a:ext cx="272" cy="408"/>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40" name="Oval 24"/>
            <p:cNvSpPr>
              <a:spLocks noChangeArrowheads="1"/>
            </p:cNvSpPr>
            <p:nvPr/>
          </p:nvSpPr>
          <p:spPr bwMode="auto">
            <a:xfrm>
              <a:off x="3833" y="2478"/>
              <a:ext cx="544" cy="136"/>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41" name="Oval 25"/>
            <p:cNvSpPr>
              <a:spLocks noChangeArrowheads="1"/>
            </p:cNvSpPr>
            <p:nvPr/>
          </p:nvSpPr>
          <p:spPr bwMode="auto">
            <a:xfrm>
              <a:off x="4241" y="1888"/>
              <a:ext cx="408" cy="227"/>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42" name="Oval 26"/>
            <p:cNvSpPr>
              <a:spLocks noChangeArrowheads="1"/>
            </p:cNvSpPr>
            <p:nvPr/>
          </p:nvSpPr>
          <p:spPr bwMode="auto">
            <a:xfrm>
              <a:off x="4105" y="1298"/>
              <a:ext cx="317" cy="272"/>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43" name="Oval 27"/>
            <p:cNvSpPr>
              <a:spLocks noChangeArrowheads="1"/>
            </p:cNvSpPr>
            <p:nvPr/>
          </p:nvSpPr>
          <p:spPr bwMode="auto">
            <a:xfrm>
              <a:off x="4830" y="1298"/>
              <a:ext cx="273" cy="272"/>
            </a:xfrm>
            <a:prstGeom prst="ellipse">
              <a:avLst/>
            </a:prstGeom>
            <a:noFill/>
            <a:ln w="9525" algn="ctr">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65247" name="Group 31"/>
          <p:cNvGrpSpPr>
            <a:grpSpLocks/>
          </p:cNvGrpSpPr>
          <p:nvPr/>
        </p:nvGrpSpPr>
        <p:grpSpPr bwMode="auto">
          <a:xfrm>
            <a:off x="4932363" y="2060575"/>
            <a:ext cx="3311525" cy="2663825"/>
            <a:chOff x="3107" y="1298"/>
            <a:chExt cx="2086" cy="1678"/>
          </a:xfrm>
        </p:grpSpPr>
        <p:sp>
          <p:nvSpPr>
            <p:cNvPr id="265245" name="Oval 29"/>
            <p:cNvSpPr>
              <a:spLocks noChangeArrowheads="1"/>
            </p:cNvSpPr>
            <p:nvPr/>
          </p:nvSpPr>
          <p:spPr bwMode="auto">
            <a:xfrm>
              <a:off x="3107" y="2478"/>
              <a:ext cx="1270" cy="498"/>
            </a:xfrm>
            <a:prstGeom prst="ellipse">
              <a:avLst/>
            </a:prstGeom>
            <a:noFill/>
            <a:ln w="9525"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5246" name="Oval 30"/>
            <p:cNvSpPr>
              <a:spLocks noChangeArrowheads="1"/>
            </p:cNvSpPr>
            <p:nvPr/>
          </p:nvSpPr>
          <p:spPr bwMode="auto">
            <a:xfrm>
              <a:off x="4014" y="1298"/>
              <a:ext cx="1179" cy="817"/>
            </a:xfrm>
            <a:prstGeom prst="ellipse">
              <a:avLst/>
            </a:prstGeom>
            <a:noFill/>
            <a:ln w="9525"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5248" name="Line 32"/>
          <p:cNvSpPr>
            <a:spLocks noChangeShapeType="1"/>
          </p:cNvSpPr>
          <p:nvPr/>
        </p:nvSpPr>
        <p:spPr bwMode="auto">
          <a:xfrm flipV="1">
            <a:off x="5292725" y="2852738"/>
            <a:ext cx="1008063" cy="43180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5249" name="Line 33"/>
          <p:cNvSpPr>
            <a:spLocks noChangeShapeType="1"/>
          </p:cNvSpPr>
          <p:nvPr/>
        </p:nvSpPr>
        <p:spPr bwMode="auto">
          <a:xfrm>
            <a:off x="5292725" y="3357563"/>
            <a:ext cx="215900" cy="576262"/>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extLst>
      <p:ext uri="{BB962C8B-B14F-4D97-AF65-F5344CB8AC3E}">
        <p14:creationId xmlns:p14="http://schemas.microsoft.com/office/powerpoint/2010/main" val="1984847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dissolve">
                                      <p:cBhvr>
                                        <p:cTn id="7" dur="500"/>
                                        <p:tgtEl>
                                          <p:spTgt spid="265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5226"/>
                                        </p:tgtEl>
                                        <p:attrNameLst>
                                          <p:attrName>style.visibility</p:attrName>
                                        </p:attrNameLst>
                                      </p:cBhvr>
                                      <p:to>
                                        <p:strVal val="visible"/>
                                      </p:to>
                                    </p:set>
                                    <p:animEffect transition="in" filter="slide(fromLeft)">
                                      <p:cBhvr>
                                        <p:cTn id="12" dur="500"/>
                                        <p:tgtEl>
                                          <p:spTgt spid="265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5232"/>
                                        </p:tgtEl>
                                        <p:attrNameLst>
                                          <p:attrName>style.visibility</p:attrName>
                                        </p:attrNameLst>
                                      </p:cBhvr>
                                      <p:to>
                                        <p:strVal val="visible"/>
                                      </p:to>
                                    </p:set>
                                    <p:animEffect transition="in" filter="dissolve">
                                      <p:cBhvr>
                                        <p:cTn id="17" dur="500"/>
                                        <p:tgtEl>
                                          <p:spTgt spid="2652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5227"/>
                                        </p:tgtEl>
                                        <p:attrNameLst>
                                          <p:attrName>style.visibility</p:attrName>
                                        </p:attrNameLst>
                                      </p:cBhvr>
                                      <p:to>
                                        <p:strVal val="visible"/>
                                      </p:to>
                                    </p:set>
                                    <p:animEffect transition="in" filter="dissolve">
                                      <p:cBhvr>
                                        <p:cTn id="22" dur="500"/>
                                        <p:tgtEl>
                                          <p:spTgt spid="265227"/>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65228"/>
                                        </p:tgtEl>
                                        <p:attrNameLst>
                                          <p:attrName>style.visibility</p:attrName>
                                        </p:attrNameLst>
                                      </p:cBhvr>
                                      <p:to>
                                        <p:strVal val="visible"/>
                                      </p:to>
                                    </p:set>
                                    <p:animEffect transition="in" filter="dissolve">
                                      <p:cBhvr>
                                        <p:cTn id="26" dur="500"/>
                                        <p:tgtEl>
                                          <p:spTgt spid="265228"/>
                                        </p:tgtEl>
                                      </p:cBhvr>
                                    </p:animEffect>
                                  </p:childTnLst>
                                </p:cTn>
                              </p:par>
                            </p:childTnLst>
                          </p:cTn>
                        </p:par>
                        <p:par>
                          <p:cTn id="27" fill="hold" nodeType="afterGroup">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265229"/>
                                        </p:tgtEl>
                                        <p:attrNameLst>
                                          <p:attrName>style.visibility</p:attrName>
                                        </p:attrNameLst>
                                      </p:cBhvr>
                                      <p:to>
                                        <p:strVal val="visible"/>
                                      </p:to>
                                    </p:set>
                                    <p:animEffect transition="in" filter="dissolve">
                                      <p:cBhvr>
                                        <p:cTn id="30" dur="500"/>
                                        <p:tgtEl>
                                          <p:spTgt spid="265229"/>
                                        </p:tgtEl>
                                      </p:cBhvr>
                                    </p:animEffect>
                                  </p:childTnLst>
                                </p:cTn>
                              </p:par>
                            </p:childTnLst>
                          </p:cTn>
                        </p:par>
                        <p:par>
                          <p:cTn id="31" fill="hold" nodeType="afterGroup">
                            <p:stCondLst>
                              <p:cond delay="1500"/>
                            </p:stCondLst>
                            <p:childTnLst>
                              <p:par>
                                <p:cTn id="32" presetID="9" presetClass="entr" presetSubtype="0" fill="hold" grpId="0" nodeType="afterEffect">
                                  <p:stCondLst>
                                    <p:cond delay="0"/>
                                  </p:stCondLst>
                                  <p:childTnLst>
                                    <p:set>
                                      <p:cBhvr>
                                        <p:cTn id="33" dur="1" fill="hold">
                                          <p:stCondLst>
                                            <p:cond delay="0"/>
                                          </p:stCondLst>
                                        </p:cTn>
                                        <p:tgtEl>
                                          <p:spTgt spid="265230"/>
                                        </p:tgtEl>
                                        <p:attrNameLst>
                                          <p:attrName>style.visibility</p:attrName>
                                        </p:attrNameLst>
                                      </p:cBhvr>
                                      <p:to>
                                        <p:strVal val="visible"/>
                                      </p:to>
                                    </p:set>
                                    <p:animEffect transition="in" filter="dissolve">
                                      <p:cBhvr>
                                        <p:cTn id="34" dur="500"/>
                                        <p:tgtEl>
                                          <p:spTgt spid="265230"/>
                                        </p:tgtEl>
                                      </p:cBhvr>
                                    </p:animEffect>
                                  </p:childTnLst>
                                </p:cTn>
                              </p:par>
                            </p:childTnLst>
                          </p:cTn>
                        </p:par>
                        <p:par>
                          <p:cTn id="35" fill="hold" nodeType="afterGroup">
                            <p:stCondLst>
                              <p:cond delay="2000"/>
                            </p:stCondLst>
                            <p:childTnLst>
                              <p:par>
                                <p:cTn id="36" presetID="9" presetClass="entr" presetSubtype="0" fill="hold" grpId="0" nodeType="afterEffect">
                                  <p:stCondLst>
                                    <p:cond delay="0"/>
                                  </p:stCondLst>
                                  <p:childTnLst>
                                    <p:set>
                                      <p:cBhvr>
                                        <p:cTn id="37" dur="1" fill="hold">
                                          <p:stCondLst>
                                            <p:cond delay="0"/>
                                          </p:stCondLst>
                                        </p:cTn>
                                        <p:tgtEl>
                                          <p:spTgt spid="265231"/>
                                        </p:tgtEl>
                                        <p:attrNameLst>
                                          <p:attrName>style.visibility</p:attrName>
                                        </p:attrNameLst>
                                      </p:cBhvr>
                                      <p:to>
                                        <p:strVal val="visible"/>
                                      </p:to>
                                    </p:set>
                                    <p:animEffect transition="in" filter="dissolve">
                                      <p:cBhvr>
                                        <p:cTn id="38" dur="500"/>
                                        <p:tgtEl>
                                          <p:spTgt spid="2652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65233"/>
                                        </p:tgtEl>
                                        <p:attrNameLst>
                                          <p:attrName>style.visibility</p:attrName>
                                        </p:attrNameLst>
                                      </p:cBhvr>
                                      <p:to>
                                        <p:strVal val="visible"/>
                                      </p:to>
                                    </p:set>
                                    <p:animEffect transition="in" filter="dissolve">
                                      <p:cBhvr>
                                        <p:cTn id="43" dur="500"/>
                                        <p:tgtEl>
                                          <p:spTgt spid="26523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65234"/>
                                        </p:tgtEl>
                                        <p:attrNameLst>
                                          <p:attrName>style.visibility</p:attrName>
                                        </p:attrNameLst>
                                      </p:cBhvr>
                                      <p:to>
                                        <p:strVal val="visible"/>
                                      </p:to>
                                    </p:set>
                                    <p:animEffect transition="in" filter="dissolve">
                                      <p:cBhvr>
                                        <p:cTn id="48" dur="500"/>
                                        <p:tgtEl>
                                          <p:spTgt spid="26523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265235"/>
                                        </p:tgtEl>
                                        <p:attrNameLst>
                                          <p:attrName>style.visibility</p:attrName>
                                        </p:attrNameLst>
                                      </p:cBhvr>
                                      <p:to>
                                        <p:strVal val="visible"/>
                                      </p:to>
                                    </p:set>
                                    <p:animEffect transition="in" filter="dissolve">
                                      <p:cBhvr>
                                        <p:cTn id="53" dur="500"/>
                                        <p:tgtEl>
                                          <p:spTgt spid="26523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265236"/>
                                        </p:tgtEl>
                                        <p:attrNameLst>
                                          <p:attrName>style.visibility</p:attrName>
                                        </p:attrNameLst>
                                      </p:cBhvr>
                                      <p:to>
                                        <p:strVal val="visible"/>
                                      </p:to>
                                    </p:set>
                                    <p:animEffect transition="in" filter="slide(fromLeft)">
                                      <p:cBhvr>
                                        <p:cTn id="58" dur="500"/>
                                        <p:tgtEl>
                                          <p:spTgt spid="26523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265237"/>
                                        </p:tgtEl>
                                        <p:attrNameLst>
                                          <p:attrName>style.visibility</p:attrName>
                                        </p:attrNameLst>
                                      </p:cBhvr>
                                      <p:to>
                                        <p:strVal val="visible"/>
                                      </p:to>
                                    </p:set>
                                    <p:animEffect transition="in" filter="dissolve">
                                      <p:cBhvr>
                                        <p:cTn id="63" dur="500"/>
                                        <p:tgtEl>
                                          <p:spTgt spid="26523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265244"/>
                                        </p:tgtEl>
                                        <p:attrNameLst>
                                          <p:attrName>style.visibility</p:attrName>
                                        </p:attrNameLst>
                                      </p:cBhvr>
                                      <p:to>
                                        <p:strVal val="visible"/>
                                      </p:to>
                                    </p:set>
                                    <p:animEffect transition="in" filter="dissolve">
                                      <p:cBhvr>
                                        <p:cTn id="68" dur="500"/>
                                        <p:tgtEl>
                                          <p:spTgt spid="26524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265247"/>
                                        </p:tgtEl>
                                        <p:attrNameLst>
                                          <p:attrName>style.visibility</p:attrName>
                                        </p:attrNameLst>
                                      </p:cBhvr>
                                      <p:to>
                                        <p:strVal val="visible"/>
                                      </p:to>
                                    </p:set>
                                    <p:animEffect transition="in" filter="dissolve">
                                      <p:cBhvr>
                                        <p:cTn id="73" dur="500"/>
                                        <p:tgtEl>
                                          <p:spTgt spid="26524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5248"/>
                                        </p:tgtEl>
                                        <p:attrNameLst>
                                          <p:attrName>style.visibility</p:attrName>
                                        </p:attrNameLst>
                                      </p:cBhvr>
                                      <p:to>
                                        <p:strVal val="visible"/>
                                      </p:to>
                                    </p:set>
                                    <p:animEffect transition="in" filter="dissolve">
                                      <p:cBhvr>
                                        <p:cTn id="78" dur="500"/>
                                        <p:tgtEl>
                                          <p:spTgt spid="265248"/>
                                        </p:tgtEl>
                                      </p:cBhvr>
                                    </p:animEffect>
                                  </p:childTnLst>
                                </p:cTn>
                              </p:par>
                            </p:childTnLst>
                          </p:cTn>
                        </p:par>
                        <p:par>
                          <p:cTn id="79" fill="hold" nodeType="afterGroup">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265249"/>
                                        </p:tgtEl>
                                        <p:attrNameLst>
                                          <p:attrName>style.visibility</p:attrName>
                                        </p:attrNameLst>
                                      </p:cBhvr>
                                      <p:to>
                                        <p:strVal val="visible"/>
                                      </p:to>
                                    </p:set>
                                    <p:animEffect transition="in" filter="dissolve">
                                      <p:cBhvr>
                                        <p:cTn id="82" dur="500"/>
                                        <p:tgtEl>
                                          <p:spTgt spid="265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6" grpId="0" animBg="1"/>
      <p:bldP spid="265227" grpId="0" animBg="1"/>
      <p:bldP spid="265228" grpId="0" animBg="1"/>
      <p:bldP spid="265229" grpId="0" animBg="1"/>
      <p:bldP spid="265230" grpId="0" animBg="1"/>
      <p:bldP spid="265231" grpId="0" animBg="1"/>
      <p:bldP spid="265233" grpId="0" animBg="1"/>
      <p:bldP spid="265234" grpId="0" animBg="1"/>
      <p:bldP spid="265236" grpId="0" animBg="1"/>
      <p:bldP spid="265248" grpId="0" animBg="1"/>
      <p:bldP spid="26524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壁窗">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壁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2165</TotalTime>
  <Words>2435</Words>
  <Application>Microsoft Office PowerPoint</Application>
  <PresentationFormat>如螢幕大小 (4:3)</PresentationFormat>
  <Paragraphs>240</Paragraphs>
  <Slides>28</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DFPLiKingHei-XB</vt:lpstr>
      <vt:lpstr>微軟正黑體</vt:lpstr>
      <vt:lpstr>標楷體</vt:lpstr>
      <vt:lpstr>Calibri</vt:lpstr>
      <vt:lpstr>Century Schoolbook</vt:lpstr>
      <vt:lpstr>Tahoma</vt:lpstr>
      <vt:lpstr>Wingdings</vt:lpstr>
      <vt:lpstr>Wingdings 2</vt:lpstr>
      <vt:lpstr>壁窗</vt:lpstr>
      <vt:lpstr>資料分群 K-means Clustering</vt:lpstr>
      <vt:lpstr>解密屈臣氏大數據戰法</vt:lpstr>
      <vt:lpstr>算出七種人氣店型</vt:lpstr>
      <vt:lpstr>集群分析的目的</vt:lpstr>
      <vt:lpstr>範例</vt:lpstr>
      <vt:lpstr>分析的典型應用</vt:lpstr>
      <vt:lpstr>以不同方式對相同集合之資料點做即群</vt:lpstr>
      <vt:lpstr>什麼是好的集群分析？</vt:lpstr>
      <vt:lpstr>分群的形成</vt:lpstr>
      <vt:lpstr>PowerPoint 簡報</vt:lpstr>
      <vt:lpstr>距離(distance)</vt:lpstr>
      <vt:lpstr>集群分析演算法的類別</vt:lpstr>
      <vt:lpstr>分割演算法 </vt:lpstr>
      <vt:lpstr>K-means 演算法</vt:lpstr>
      <vt:lpstr>K-means演算法</vt:lpstr>
      <vt:lpstr>PowerPoint 簡報</vt:lpstr>
      <vt:lpstr>實作1：IRIS</vt:lpstr>
      <vt:lpstr>IRIS 結果的描述</vt:lpstr>
      <vt:lpstr>sklearn.cluster.KMeans</vt:lpstr>
      <vt:lpstr>Datasets</vt:lpstr>
      <vt:lpstr>實作2：如何選擇 k</vt:lpstr>
      <vt:lpstr>實作2：如何選擇 k (cont.)</vt:lpstr>
      <vt:lpstr>實作3：Zoo 動物分類</vt:lpstr>
      <vt:lpstr>Zoo 動物分類 結果的描述</vt:lpstr>
      <vt:lpstr>實作4：顧客分群</vt:lpstr>
      <vt:lpstr>屬性介紹</vt:lpstr>
      <vt:lpstr>PowerPoint 簡報</vt:lpstr>
      <vt:lpstr>5群結果的描述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jxunchen</dc:creator>
  <cp:lastModifiedBy>jian-xun chen</cp:lastModifiedBy>
  <cp:revision>133</cp:revision>
  <dcterms:created xsi:type="dcterms:W3CDTF">2021-01-27T14:39:48Z</dcterms:created>
  <dcterms:modified xsi:type="dcterms:W3CDTF">2021-07-22T05:33:26Z</dcterms:modified>
</cp:coreProperties>
</file>