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1" r:id="rId2"/>
    <p:sldId id="272" r:id="rId3"/>
    <p:sldId id="273" r:id="rId4"/>
    <p:sldId id="269" r:id="rId5"/>
    <p:sldId id="274" r:id="rId6"/>
    <p:sldId id="275" r:id="rId7"/>
    <p:sldId id="277" r:id="rId8"/>
    <p:sldId id="27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0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75277-BE82-4F20-ACB3-B36F00864A34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AECB9-AC6A-4AE1-A1EA-262C05512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16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6C82DF1-6996-4836-9875-66E90A7BE28A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78CF-2914-46C0-BC99-7193F3C34A65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BB6C-0274-46FA-9B19-8BC06F354428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850106"/>
          </a:xfrm>
        </p:spPr>
        <p:txBody>
          <a:bodyPr/>
          <a:lstStyle>
            <a:lvl1pPr algn="ctr">
              <a:defRPr sz="32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920880" cy="5184576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7054CF-493F-4E1F-9D5B-918E28F6B0B2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7685-56F1-45A8-8BC7-DEBFD83280AF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4CDF-539B-445C-8D0E-672B85B70000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025A47-3C2D-408B-9669-30B6AA992CFF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414-0955-4CCA-9446-5A153BECA33B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9BFC6F-F604-408A-9D63-09AB3987501D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6E2129-9AC2-4F66-B2D9-75539AD63BF3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3AD397-A44C-48AD-99AF-623DF770F0EA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236419" y="6165304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207730" y="6165304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53WMIImUuc&amp;ab_channel=KarthikRamasam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A7BD-C564-439F-92FA-58B3CFBB0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728" y="1874966"/>
            <a:ext cx="6172200" cy="189436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密度聚類分析</a:t>
            </a:r>
            <a:br>
              <a:rPr lang="en-US" altLang="zh-TW" dirty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DBSCAN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CLUSTERING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9CF876-6C7B-482E-8609-E9349EF9C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88FFC4-5C46-475C-852D-DA5E573D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1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9CA95-71F9-43EB-B6D6-0F438B71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70609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33CC"/>
                </a:solidFill>
              </a:rPr>
              <a:t>DBSCAN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CA70F-79D6-4FEB-B38E-4E0BAA0AEA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000" b="0" i="0" dirty="0">
                <a:solidFill>
                  <a:srgbClr val="292929"/>
                </a:solidFill>
                <a:effectLst/>
                <a:latin typeface="charter"/>
              </a:rPr>
              <a:t>全名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charter"/>
              </a:rPr>
              <a:t>Density-based spatial clustering of applications with noise</a:t>
            </a:r>
          </a:p>
          <a:p>
            <a:r>
              <a:rPr lang="en-US" altLang="zh-TW" sz="2000" dirty="0">
                <a:solidFill>
                  <a:srgbClr val="292929"/>
                </a:solidFill>
                <a:latin typeface="charter"/>
              </a:rPr>
              <a:t>DBSCAN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是所謂</a:t>
            </a:r>
            <a:r>
              <a:rPr lang="en-US" altLang="zh-TW" sz="2000" dirty="0">
                <a:solidFill>
                  <a:srgbClr val="292929"/>
                </a:solidFill>
                <a:latin typeface="charter"/>
              </a:rPr>
              <a:t>Density-Based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的方法，也就是它重視的是資料的密度。</a:t>
            </a:r>
            <a:r>
              <a:rPr lang="zh-CN" altLang="en-US" sz="2000" dirty="0">
                <a:solidFill>
                  <a:srgbClr val="292929"/>
                </a:solidFill>
                <a:latin typeface="charter"/>
              </a:rPr>
              <a:t>同一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類</a:t>
            </a:r>
            <a:r>
              <a:rPr lang="zh-CN" altLang="en-US" sz="2000" dirty="0">
                <a:solidFill>
                  <a:srgbClr val="292929"/>
                </a:solidFill>
                <a:latin typeface="charter"/>
              </a:rPr>
              <a:t>别的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資料</a:t>
            </a:r>
            <a:r>
              <a:rPr lang="zh-CN" altLang="en-US" sz="2000" dirty="0">
                <a:solidFill>
                  <a:srgbClr val="292929"/>
                </a:solidFill>
                <a:latin typeface="charter"/>
              </a:rPr>
              <a:t>，他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們</a:t>
            </a:r>
            <a:r>
              <a:rPr lang="zh-CN" altLang="en-US" sz="2000" dirty="0">
                <a:solidFill>
                  <a:srgbClr val="292929"/>
                </a:solidFill>
                <a:latin typeface="charter"/>
              </a:rPr>
              <a:t>之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間是比較緊密相連的，所以可以通過資料分布的緊密程度決定類別</a:t>
            </a:r>
            <a:endParaRPr lang="en-US" altLang="zh-TW" sz="2000" dirty="0">
              <a:solidFill>
                <a:srgbClr val="292929"/>
              </a:solidFill>
              <a:latin typeface="charter"/>
            </a:endParaRPr>
          </a:p>
          <a:p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通過將所有各組緊密相連的資料劃為各個不同的類別，則我們就得到了最終的所有聚類類別結果</a:t>
            </a:r>
          </a:p>
          <a:p>
            <a:r>
              <a:rPr lang="en-US" altLang="zh-TW" sz="2000" dirty="0">
                <a:solidFill>
                  <a:srgbClr val="292929"/>
                </a:solidFill>
                <a:latin typeface="charter"/>
              </a:rPr>
              <a:t>DBSCAN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能夠自動處理</a:t>
            </a:r>
            <a:r>
              <a:rPr lang="en-US" altLang="zh-TW" sz="2000" dirty="0">
                <a:solidFill>
                  <a:srgbClr val="292929"/>
                </a:solidFill>
                <a:latin typeface="charter"/>
              </a:rPr>
              <a:t>noise (</a:t>
            </a:r>
            <a:r>
              <a:rPr lang="en-US" altLang="zh-TW" sz="2000" dirty="0" err="1">
                <a:solidFill>
                  <a:srgbClr val="292929"/>
                </a:solidFill>
                <a:latin typeface="charter"/>
              </a:rPr>
              <a:t>outlinear</a:t>
            </a:r>
            <a:r>
              <a:rPr lang="en-US" altLang="zh-TW" sz="2000" dirty="0">
                <a:solidFill>
                  <a:srgbClr val="292929"/>
                </a:solidFill>
                <a:latin typeface="charter"/>
              </a:rPr>
              <a:t>)</a:t>
            </a:r>
          </a:p>
          <a:p>
            <a:r>
              <a:rPr lang="en-US" altLang="zh-TW" sz="2000" dirty="0">
                <a:solidFill>
                  <a:srgbClr val="292929"/>
                </a:solidFill>
                <a:latin typeface="charter"/>
              </a:rPr>
              <a:t>DBSCAN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會依據資料密度自行決定最終</a:t>
            </a:r>
            <a:r>
              <a:rPr lang="en-US" altLang="zh-TW" sz="2000" dirty="0">
                <a:solidFill>
                  <a:srgbClr val="292929"/>
                </a:solidFill>
                <a:latin typeface="charter"/>
              </a:rPr>
              <a:t>Cluster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的數量</a:t>
            </a:r>
            <a:endParaRPr lang="en-US" altLang="zh-TW" sz="2000" dirty="0">
              <a:solidFill>
                <a:srgbClr val="292929"/>
              </a:solidFill>
              <a:latin typeface="charter"/>
            </a:endParaRPr>
          </a:p>
          <a:p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所以我們在使用</a:t>
            </a:r>
            <a:r>
              <a:rPr lang="en-US" altLang="zh-TW" sz="2000" dirty="0">
                <a:solidFill>
                  <a:srgbClr val="292929"/>
                </a:solidFill>
                <a:latin typeface="charter"/>
              </a:rPr>
              <a:t>K-means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或是其他較傳統的分群法時，我們遇到最大的困難：要事先設定最終的</a:t>
            </a:r>
            <a:r>
              <a:rPr lang="en-US" altLang="zh-TW" sz="2000" dirty="0">
                <a:solidFill>
                  <a:srgbClr val="292929"/>
                </a:solidFill>
                <a:latin typeface="charter"/>
              </a:rPr>
              <a:t>Cluster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數量這點，在</a:t>
            </a:r>
            <a:r>
              <a:rPr lang="en-US" altLang="zh-TW" sz="2000" dirty="0">
                <a:solidFill>
                  <a:srgbClr val="292929"/>
                </a:solidFill>
                <a:latin typeface="charter"/>
              </a:rPr>
              <a:t>DBSCAN</a:t>
            </a:r>
            <a:r>
              <a:rPr lang="zh-TW" altLang="en-US" sz="2000" dirty="0">
                <a:solidFill>
                  <a:srgbClr val="292929"/>
                </a:solidFill>
                <a:latin typeface="charter"/>
              </a:rPr>
              <a:t>裡面並不存在</a:t>
            </a:r>
            <a:endParaRPr lang="en-US" altLang="zh-TW" sz="2000" dirty="0">
              <a:solidFill>
                <a:srgbClr val="292929"/>
              </a:solidFill>
              <a:latin typeface="charter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6CBB40-DD4F-4744-8D7D-63E44E7308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3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A13B2-4118-48E3-B5B5-D2A0C4FB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60" y="167976"/>
            <a:ext cx="7931224" cy="668736"/>
          </a:xfrm>
        </p:spPr>
        <p:txBody>
          <a:bodyPr vert="horz" anchor="b">
            <a:normAutofit/>
          </a:bodyPr>
          <a:lstStyle/>
          <a:p>
            <a:r>
              <a:rPr lang="en-US" altLang="zh-TW" b="1" dirty="0">
                <a:solidFill>
                  <a:srgbClr val="0033CC"/>
                </a:solidFill>
              </a:rPr>
              <a:t>DBSCAN</a:t>
            </a:r>
            <a:r>
              <a:rPr lang="zh-TW" altLang="en-US" b="1" dirty="0">
                <a:solidFill>
                  <a:srgbClr val="0033CC"/>
                </a:solidFill>
              </a:rPr>
              <a:t>的概念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942E75-25E6-45D8-9A14-9DE53BF460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67552"/>
            <a:ext cx="7920880" cy="5184576"/>
          </a:xfrm>
        </p:spPr>
        <p:txBody>
          <a:bodyPr>
            <a:normAutofit/>
          </a:bodyPr>
          <a:lstStyle/>
          <a:p>
            <a:r>
              <a:rPr lang="en-US" altLang="zh-TW" sz="1800" b="0" i="0" dirty="0">
                <a:solidFill>
                  <a:srgbClr val="292929"/>
                </a:solidFill>
                <a:effectLst/>
                <a:latin typeface="charter"/>
              </a:rPr>
              <a:t>DBSCAN</a:t>
            </a:r>
            <a:r>
              <a:rPr lang="zh-TW" altLang="en-US" sz="1800" b="0" i="0" dirty="0">
                <a:solidFill>
                  <a:srgbClr val="292929"/>
                </a:solidFill>
                <a:effectLst/>
                <a:latin typeface="charter"/>
              </a:rPr>
              <a:t>會自行從</a:t>
            </a:r>
            <a:r>
              <a:rPr lang="zh-TW" altLang="en-US" sz="1800" dirty="0"/>
              <a:t>任意一個點出發，以下圖而言假設從</a:t>
            </a:r>
            <a:r>
              <a:rPr lang="en-US" altLang="zh-TW" sz="1800" dirty="0"/>
              <a:t>A</a:t>
            </a:r>
            <a:r>
              <a:rPr lang="zh-TW" altLang="en-US" sz="1800" dirty="0"/>
              <a:t>出發，然後搜尋</a:t>
            </a:r>
            <a:r>
              <a:rPr lang="en-US" altLang="zh-TW" sz="1800" dirty="0"/>
              <a:t>A</a:t>
            </a:r>
            <a:r>
              <a:rPr lang="zh-TW" altLang="en-US" sz="1800" dirty="0"/>
              <a:t>周圍</a:t>
            </a:r>
            <a:r>
              <a:rPr lang="en-US" altLang="zh-TW" sz="1800" dirty="0"/>
              <a:t>eps</a:t>
            </a:r>
            <a:r>
              <a:rPr lang="zh-TW" altLang="en-US" sz="1800" dirty="0"/>
              <a:t>範圍</a:t>
            </a:r>
            <a:r>
              <a:rPr lang="en-US" altLang="zh-TW" sz="1800" dirty="0"/>
              <a:t>(</a:t>
            </a:r>
            <a:r>
              <a:rPr lang="zh-TW" altLang="en-US" sz="1800" dirty="0"/>
              <a:t>半徑</a:t>
            </a:r>
            <a:r>
              <a:rPr lang="en-US" altLang="zh-TW" sz="1800" dirty="0"/>
              <a:t>)</a:t>
            </a:r>
            <a:r>
              <a:rPr lang="zh-TW" altLang="en-US" sz="1800" dirty="0"/>
              <a:t>以內的資料</a:t>
            </a:r>
            <a:endParaRPr lang="en-US" altLang="zh-TW" sz="1800" dirty="0"/>
          </a:p>
          <a:p>
            <a:r>
              <a:rPr lang="zh-TW" altLang="en-US" sz="1800" dirty="0"/>
              <a:t>當前的</a:t>
            </a:r>
            <a:r>
              <a:rPr lang="en-US" altLang="zh-TW" sz="1800" dirty="0"/>
              <a:t>eps</a:t>
            </a:r>
            <a:r>
              <a:rPr lang="zh-TW" altLang="en-US" sz="1800" dirty="0"/>
              <a:t>範圍裡有超過</a:t>
            </a:r>
            <a:r>
              <a:rPr lang="en-US" altLang="zh-TW" sz="1800" dirty="0" err="1"/>
              <a:t>min_samples</a:t>
            </a:r>
            <a:r>
              <a:rPr lang="zh-TW" altLang="en-US" sz="1800" dirty="0"/>
              <a:t>個資料時，我們就認為</a:t>
            </a:r>
            <a:r>
              <a:rPr lang="en-US" altLang="zh-TW" sz="1800" dirty="0"/>
              <a:t>A</a:t>
            </a:r>
            <a:r>
              <a:rPr lang="zh-TW" altLang="en-US" sz="1800" dirty="0"/>
              <a:t>是一個</a:t>
            </a:r>
            <a:r>
              <a:rPr lang="en-US" altLang="zh-TW" sz="1800" dirty="0"/>
              <a:t>Core</a:t>
            </a:r>
            <a:r>
              <a:rPr lang="zh-TW" altLang="en-US" sz="1800" dirty="0"/>
              <a:t>，然後開始去對</a:t>
            </a:r>
            <a:r>
              <a:rPr lang="en-US" altLang="zh-TW" sz="1800" dirty="0"/>
              <a:t>A</a:t>
            </a:r>
            <a:r>
              <a:rPr lang="zh-TW" altLang="en-US" sz="1800" dirty="0"/>
              <a:t>的</a:t>
            </a:r>
            <a:r>
              <a:rPr lang="en-US" altLang="zh-TW" sz="1800" dirty="0"/>
              <a:t>eps</a:t>
            </a:r>
            <a:r>
              <a:rPr lang="zh-TW" altLang="en-US" sz="1800" dirty="0"/>
              <a:t>範圍內的其他點</a:t>
            </a:r>
            <a:r>
              <a:rPr lang="en-US" altLang="zh-TW" sz="1800" dirty="0"/>
              <a:t>(</a:t>
            </a:r>
            <a:r>
              <a:rPr lang="zh-TW" altLang="en-US" sz="1800" dirty="0"/>
              <a:t>可達到的點</a:t>
            </a:r>
            <a:r>
              <a:rPr lang="en-US" altLang="zh-TW" sz="1800" dirty="0"/>
              <a:t>)</a:t>
            </a:r>
            <a:r>
              <a:rPr lang="zh-TW" altLang="en-US" sz="1800" dirty="0"/>
              <a:t>做一樣的事情</a:t>
            </a:r>
            <a:endParaRPr lang="en-US" altLang="zh-TW" sz="1800" dirty="0"/>
          </a:p>
          <a:p>
            <a:r>
              <a:rPr lang="zh-TW" altLang="en-US" sz="1800" dirty="0"/>
              <a:t>直到現在某一個點的</a:t>
            </a:r>
            <a:r>
              <a:rPr lang="en-US" altLang="zh-TW" sz="1800" dirty="0"/>
              <a:t>eps</a:t>
            </a:r>
            <a:r>
              <a:rPr lang="zh-TW" altLang="en-US" sz="1800" dirty="0"/>
              <a:t>範圍內不具備</a:t>
            </a:r>
            <a:r>
              <a:rPr lang="en-US" altLang="zh-TW" sz="1800" dirty="0" err="1"/>
              <a:t>min_samples</a:t>
            </a:r>
            <a:r>
              <a:rPr lang="zh-TW" altLang="en-US" sz="1800" dirty="0"/>
              <a:t>數量的點，我們就停止</a:t>
            </a:r>
            <a:endParaRPr lang="en-US" altLang="zh-TW" sz="1800" dirty="0"/>
          </a:p>
          <a:p>
            <a:r>
              <a:rPr lang="en-US" altLang="zh-TW" sz="1800" dirty="0"/>
              <a:t>Noise</a:t>
            </a:r>
            <a:r>
              <a:rPr lang="zh-TW" altLang="en-US" sz="1800" dirty="0"/>
              <a:t>是不可達到的點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642E8D-CFCC-43A5-B4C7-4A0BEAAC0E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1360EA-36BB-47AD-85A4-85599867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62" y="3292665"/>
            <a:ext cx="6696744" cy="259778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EAD777F-ED70-452D-A52D-0D961E00C08C}"/>
              </a:ext>
            </a:extLst>
          </p:cNvPr>
          <p:cNvSpPr txBox="1"/>
          <p:nvPr/>
        </p:nvSpPr>
        <p:spPr>
          <a:xfrm>
            <a:off x="875762" y="6157456"/>
            <a:ext cx="7306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hlinkClick r:id="rId3"/>
              </a:rPr>
              <a:t>https://www.youtube.com/watch?v=h53WMIImUuc&amp;ab_channel=KarthikRamasamy</a:t>
            </a:r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804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4444F-4E57-4E8E-A5E1-089C0029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b="1" dirty="0">
              <a:solidFill>
                <a:srgbClr val="0033CC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71C0F-9E67-429B-B9D1-9039145063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在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Nunito"/>
              </a:rPr>
              <a:t>DBSCAN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的實作中，有兩個主要的參數，分別為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Nunito"/>
              </a:rPr>
              <a:t>eps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與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Nunito"/>
              </a:rPr>
              <a:t>min_sample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。</a:t>
            </a:r>
            <a:endParaRPr lang="en-US" altLang="zh-TW" b="0" i="0" dirty="0">
              <a:solidFill>
                <a:srgbClr val="444444"/>
              </a:solidFill>
              <a:effectLst/>
              <a:latin typeface="Nunito"/>
            </a:endParaRPr>
          </a:p>
          <a:p>
            <a:r>
              <a:rPr lang="en-US" altLang="zh-TW" b="0" i="0" dirty="0">
                <a:solidFill>
                  <a:srgbClr val="444444"/>
                </a:solidFill>
                <a:effectLst/>
                <a:latin typeface="Nunito"/>
              </a:rPr>
              <a:t>eps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代表著圓的半徑，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Nunito"/>
              </a:rPr>
              <a:t>min_samples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代表著以核心點為圓心的圓裡面所需包含的最小樣本數。</a:t>
            </a:r>
            <a:endParaRPr lang="en-US" altLang="zh-TW" b="0" i="0" dirty="0">
              <a:solidFill>
                <a:srgbClr val="444444"/>
              </a:solidFill>
              <a:effectLst/>
              <a:latin typeface="Nunito"/>
            </a:endParaRPr>
          </a:p>
          <a:p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若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Nunito"/>
              </a:rPr>
              <a:t>eps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愈小，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Nunito"/>
              </a:rPr>
              <a:t>min_sample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愈大，則代表著我們對樣本密度的要求較高。反之，若取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Nunito"/>
              </a:rPr>
              <a:t>eps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大，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Nunito"/>
              </a:rPr>
              <a:t>min_sample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卻很小，代表著我們對樣本密度的要求較低。</a:t>
            </a:r>
            <a:endParaRPr lang="en-US" altLang="zh-TW" b="0" i="0" dirty="0">
              <a:solidFill>
                <a:srgbClr val="444444"/>
              </a:solidFill>
              <a:effectLst/>
              <a:latin typeface="Nunito"/>
            </a:endParaRPr>
          </a:p>
          <a:p>
            <a:r>
              <a:rPr lang="zh-TW" altLang="en-US" b="0" i="0" dirty="0">
                <a:solidFill>
                  <a:srgbClr val="444444"/>
                </a:solidFill>
                <a:effectLst/>
                <a:latin typeface="Nunito"/>
              </a:rPr>
              <a:t>而這些參數的大小，應綜合考量樣本本身以及我們自身的需求而給定。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98D9B6-2395-461D-B6F0-F675293AA2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15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442D1-390D-4206-B703-9910E601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521208"/>
          </a:xfrm>
        </p:spPr>
        <p:txBody>
          <a:bodyPr>
            <a:normAutofit fontScale="90000"/>
          </a:bodyPr>
          <a:lstStyle/>
          <a:p>
            <a:r>
              <a:rPr lang="zh-TW" altLang="en-US" sz="3200" b="1" dirty="0">
                <a:solidFill>
                  <a:srgbClr val="0033CC"/>
                </a:solidFill>
              </a:rPr>
              <a:t>實作</a:t>
            </a:r>
            <a:r>
              <a:rPr lang="en-US" altLang="zh-TW" sz="3200" b="1" dirty="0">
                <a:solidFill>
                  <a:srgbClr val="0033CC"/>
                </a:solidFill>
              </a:rPr>
              <a:t>1</a:t>
            </a:r>
            <a:r>
              <a:rPr lang="zh-TW" altLang="en-US" sz="3200" b="1" dirty="0">
                <a:solidFill>
                  <a:srgbClr val="0033CC"/>
                </a:solidFill>
              </a:rPr>
              <a:t>：</a:t>
            </a:r>
            <a:r>
              <a:rPr lang="en-US" altLang="zh-TW" sz="3200" b="1" dirty="0">
                <a:solidFill>
                  <a:srgbClr val="0033CC"/>
                </a:solidFill>
              </a:rPr>
              <a:t>IRIS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2FE06-8E8E-42A5-A38F-CBE8ED1C58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58362"/>
            <a:ext cx="7920880" cy="51845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from 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sklearn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 import datasets, metrics</a:t>
            </a:r>
          </a:p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from 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sklearn.cluster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 import DBSCAN</a:t>
            </a:r>
          </a:p>
          <a:p>
            <a:pPr marL="0" indent="0">
              <a:buNone/>
            </a:pPr>
            <a:endParaRPr lang="en-US" altLang="zh-TW" sz="7200" i="0" dirty="0">
              <a:solidFill>
                <a:srgbClr val="0000FF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iris = 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datasets.load_iris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X = 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iris.data</a:t>
            </a:r>
            <a:endParaRPr lang="en-US" altLang="zh-TW" sz="7200" i="0" dirty="0">
              <a:solidFill>
                <a:srgbClr val="0000FF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y = 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iris.target</a:t>
            </a:r>
            <a:endParaRPr lang="en-US" altLang="zh-TW" sz="7200" i="0" dirty="0">
              <a:solidFill>
                <a:srgbClr val="0000FF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zh-TW" sz="7200" i="0" dirty="0">
              <a:solidFill>
                <a:srgbClr val="0000FF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eps = 0.7</a:t>
            </a:r>
          </a:p>
          <a:p>
            <a:pPr marL="0" indent="0">
              <a:buNone/>
            </a:pP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min_samples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 = 6</a:t>
            </a:r>
          </a:p>
          <a:p>
            <a:pPr marL="0" indent="0">
              <a:buNone/>
            </a:pPr>
            <a:endParaRPr lang="en-US" altLang="zh-TW" sz="7200" i="0" dirty="0">
              <a:solidFill>
                <a:srgbClr val="0000FF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dbscan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 = DBSCAN(eps=eps, 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min_samples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=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min_samples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).fit(X)</a:t>
            </a:r>
          </a:p>
          <a:p>
            <a:pPr marL="0" indent="0">
              <a:buNone/>
            </a:pPr>
            <a:endParaRPr lang="en-US" altLang="zh-TW" sz="7200" i="0" dirty="0">
              <a:solidFill>
                <a:srgbClr val="0000FF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cluster_labels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 = 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dbscan.labels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_</a:t>
            </a:r>
          </a:p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print("</a:t>
            </a:r>
            <a:r>
              <a:rPr lang="zh-TW" altLang="en-US" sz="7200" i="0" dirty="0">
                <a:solidFill>
                  <a:srgbClr val="0000FF"/>
                </a:solidFill>
                <a:effectLst/>
                <a:latin typeface="Menlo"/>
              </a:rPr>
              <a:t>分群結果：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", 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cluster_labels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# </a:t>
            </a:r>
            <a:r>
              <a:rPr lang="zh-TW" altLang="en-US" sz="7200" i="0" dirty="0">
                <a:solidFill>
                  <a:srgbClr val="0000FF"/>
                </a:solidFill>
                <a:effectLst/>
                <a:latin typeface="Menlo"/>
              </a:rPr>
              <a:t>印出品種看看</a:t>
            </a:r>
          </a:p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print("</a:t>
            </a:r>
            <a:r>
              <a:rPr lang="zh-TW" altLang="en-US" sz="7200" i="0" dirty="0">
                <a:solidFill>
                  <a:srgbClr val="0000FF"/>
                </a:solidFill>
                <a:effectLst/>
                <a:latin typeface="Menlo"/>
              </a:rPr>
              <a:t>真實品種：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", y)</a:t>
            </a:r>
          </a:p>
          <a:p>
            <a:pPr marL="0" indent="0">
              <a:buNone/>
            </a:pPr>
            <a:endParaRPr lang="en-US" altLang="zh-TW" sz="7200" i="0" dirty="0">
              <a:solidFill>
                <a:srgbClr val="0000FF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# </a:t>
            </a:r>
            <a:r>
              <a:rPr lang="zh-TW" altLang="en-US" sz="7200" i="0" dirty="0">
                <a:solidFill>
                  <a:srgbClr val="0000FF"/>
                </a:solidFill>
                <a:effectLst/>
                <a:latin typeface="Menlo"/>
              </a:rPr>
              <a:t>印出績效</a:t>
            </a:r>
          </a:p>
          <a:p>
            <a:pPr marL="0" indent="0">
              <a:buNone/>
            </a:pP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silhouette_avg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 = 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metrics.silhouette_score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(X, 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cluster_labels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print(</a:t>
            </a:r>
            <a:r>
              <a:rPr lang="en-US" altLang="zh-TW" sz="7200" i="0" dirty="0" err="1">
                <a:solidFill>
                  <a:srgbClr val="0000FF"/>
                </a:solidFill>
                <a:effectLst/>
                <a:latin typeface="Menlo"/>
              </a:rPr>
              <a:t>silhouette_avg</a:t>
            </a:r>
            <a:r>
              <a:rPr lang="en-US" altLang="zh-TW" sz="7200" i="0" dirty="0">
                <a:solidFill>
                  <a:srgbClr val="0000FF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endParaRPr lang="en-US" altLang="zh-TW" b="1" i="0" dirty="0">
              <a:solidFill>
                <a:srgbClr val="292929"/>
              </a:solidFill>
              <a:effectLst/>
              <a:latin typeface="Menlo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B4F1C6-A5E8-4379-AA5C-A0CD99AF3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32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1CCF6-4383-4A87-9127-F0164F0A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TW" altLang="en-US" b="1" dirty="0">
                <a:solidFill>
                  <a:srgbClr val="0033CC"/>
                </a:solidFill>
              </a:rPr>
              <a:t>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3CE0C-1DCA-41C0-BA67-F90091E758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000" i="0" dirty="0" err="1">
                <a:effectLst/>
                <a:latin typeface="Menlo"/>
              </a:rPr>
              <a:t>clustering.labels</a:t>
            </a:r>
            <a:r>
              <a:rPr lang="en-US" altLang="zh-TW" sz="2000" i="0" dirty="0">
                <a:effectLst/>
                <a:latin typeface="Menlo"/>
              </a:rPr>
              <a:t>_</a:t>
            </a:r>
            <a:r>
              <a:rPr lang="zh-TW" altLang="en-US" sz="2000" i="0" dirty="0">
                <a:effectLst/>
                <a:latin typeface="Menlo"/>
              </a:rPr>
              <a:t> ：依序呈現樣本分類後，所屬的群編號</a:t>
            </a:r>
            <a:endParaRPr lang="en-US" altLang="zh-TW" sz="2000" dirty="0"/>
          </a:p>
          <a:p>
            <a:r>
              <a:rPr lang="zh-TW" altLang="en-US" sz="2000" dirty="0"/>
              <a:t>其中數值會從</a:t>
            </a:r>
            <a:r>
              <a:rPr lang="en-US" altLang="zh-TW" sz="2000" dirty="0"/>
              <a:t>0, 1, 2 …</a:t>
            </a:r>
            <a:r>
              <a:rPr lang="zh-TW" altLang="en-US" sz="2000" dirty="0"/>
              <a:t>到</a:t>
            </a:r>
            <a:r>
              <a:rPr lang="en-US" altLang="zh-TW" sz="2000" dirty="0"/>
              <a:t>N</a:t>
            </a:r>
            <a:r>
              <a:rPr lang="zh-TW" altLang="en-US" sz="2000" dirty="0"/>
              <a:t>，代表我們總共有</a:t>
            </a:r>
            <a:r>
              <a:rPr lang="en-US" altLang="zh-TW" sz="2000" dirty="0"/>
              <a:t>N+1</a:t>
            </a:r>
            <a:r>
              <a:rPr lang="zh-TW" altLang="en-US" sz="2000" dirty="0"/>
              <a:t>個</a:t>
            </a:r>
            <a:r>
              <a:rPr lang="en-US" altLang="zh-TW" sz="2000" dirty="0"/>
              <a:t>clusters</a:t>
            </a:r>
            <a:r>
              <a:rPr lang="zh-TW" altLang="en-US" sz="2000" dirty="0"/>
              <a:t>，而如果其中出現</a:t>
            </a:r>
            <a:r>
              <a:rPr lang="en-US" altLang="zh-TW" sz="2000" dirty="0"/>
              <a:t>-1</a:t>
            </a:r>
            <a:r>
              <a:rPr lang="zh-TW" altLang="en-US" sz="2000" dirty="0"/>
              <a:t>的話，</a:t>
            </a:r>
            <a:r>
              <a:rPr lang="en-US" altLang="zh-TW" sz="2000" dirty="0"/>
              <a:t>-1</a:t>
            </a:r>
            <a:r>
              <a:rPr lang="zh-TW" altLang="en-US" sz="2000" dirty="0"/>
              <a:t>代表</a:t>
            </a:r>
            <a:r>
              <a:rPr lang="en-US" altLang="zh-TW" sz="2000" dirty="0"/>
              <a:t>noise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i="0" dirty="0">
                <a:effectLst/>
                <a:latin typeface="charter"/>
              </a:rPr>
              <a:t>當我們發現</a:t>
            </a:r>
            <a:r>
              <a:rPr lang="en-US" altLang="zh-TW" sz="2000" i="0" dirty="0">
                <a:effectLst/>
                <a:latin typeface="charter"/>
              </a:rPr>
              <a:t>DBSCAN</a:t>
            </a:r>
            <a:r>
              <a:rPr lang="zh-TW" altLang="en-US" sz="2000" i="0" dirty="0">
                <a:effectLst/>
                <a:latin typeface="charter"/>
              </a:rPr>
              <a:t>抓出來的</a:t>
            </a:r>
            <a:r>
              <a:rPr lang="en-US" altLang="zh-TW" sz="2000" i="0" dirty="0">
                <a:effectLst/>
                <a:latin typeface="charter"/>
              </a:rPr>
              <a:t>noise</a:t>
            </a:r>
            <a:r>
              <a:rPr lang="zh-TW" altLang="en-US" sz="2000" i="0" dirty="0">
                <a:effectLst/>
                <a:latin typeface="charter"/>
              </a:rPr>
              <a:t>太多或太少時：</a:t>
            </a:r>
            <a:endParaRPr lang="en-US" altLang="zh-TW" sz="2000" i="0" dirty="0">
              <a:effectLst/>
              <a:latin typeface="charter"/>
            </a:endParaRPr>
          </a:p>
          <a:p>
            <a:pPr lvl="1"/>
            <a:r>
              <a:rPr lang="en-US" altLang="zh-TW" sz="2000" i="0" dirty="0">
                <a:effectLst/>
                <a:latin typeface="charter"/>
              </a:rPr>
              <a:t>noise</a:t>
            </a:r>
            <a:r>
              <a:rPr lang="zh-TW" altLang="en-US" sz="2000" i="0" dirty="0">
                <a:effectLst/>
                <a:latin typeface="charter"/>
              </a:rPr>
              <a:t>太多，</a:t>
            </a:r>
            <a:r>
              <a:rPr lang="zh-TW" altLang="en-US" sz="2000" i="0" dirty="0">
                <a:effectLst/>
                <a:latin typeface="Menlo"/>
              </a:rPr>
              <a:t>加大</a:t>
            </a:r>
            <a:r>
              <a:rPr lang="en-US" altLang="zh-TW" sz="2000" i="0" dirty="0">
                <a:effectLst/>
                <a:latin typeface="Menlo"/>
              </a:rPr>
              <a:t>eps</a:t>
            </a:r>
            <a:r>
              <a:rPr lang="zh-TW" altLang="en-US" sz="2000" i="0" dirty="0">
                <a:effectLst/>
                <a:latin typeface="Menlo"/>
              </a:rPr>
              <a:t>，縮小</a:t>
            </a:r>
            <a:r>
              <a:rPr lang="en-US" altLang="zh-TW" sz="2000" i="0" dirty="0" err="1">
                <a:effectLst/>
                <a:latin typeface="Menlo"/>
              </a:rPr>
              <a:t>min_sample</a:t>
            </a:r>
            <a:endParaRPr lang="en-US" altLang="zh-TW" sz="2000" i="0" dirty="0">
              <a:effectLst/>
              <a:latin typeface="Menlo"/>
            </a:endParaRPr>
          </a:p>
          <a:p>
            <a:pPr lvl="1"/>
            <a:r>
              <a:rPr lang="zh-TW" altLang="en-US" sz="2000" i="0" dirty="0">
                <a:effectLst/>
                <a:latin typeface="Menlo"/>
              </a:rPr>
              <a:t>太少反過來</a:t>
            </a:r>
            <a:endParaRPr lang="en-US" altLang="zh-TW" sz="2000" dirty="0"/>
          </a:p>
          <a:p>
            <a:pPr algn="l"/>
            <a:r>
              <a:rPr lang="zh-TW" altLang="en-US" sz="2000" i="0" dirty="0">
                <a:effectLst/>
                <a:latin typeface="charter"/>
              </a:rPr>
              <a:t>在很多資料中，我們其實會對甚麼範圍以內的資料應該算在同一個</a:t>
            </a:r>
            <a:r>
              <a:rPr lang="en-US" altLang="zh-TW" sz="2000" i="0" dirty="0">
                <a:effectLst/>
                <a:latin typeface="charter"/>
              </a:rPr>
              <a:t>cluster</a:t>
            </a:r>
            <a:r>
              <a:rPr lang="zh-TW" altLang="en-US" sz="2000" i="0" dirty="0">
                <a:effectLst/>
                <a:latin typeface="charter"/>
              </a:rPr>
              <a:t>有概念。像是年齡、年收入、身高體重</a:t>
            </a:r>
            <a:r>
              <a:rPr lang="en-US" altLang="zh-TW" sz="2000" i="0" dirty="0">
                <a:effectLst/>
                <a:latin typeface="charter"/>
              </a:rPr>
              <a:t>…</a:t>
            </a:r>
            <a:r>
              <a:rPr lang="zh-TW" altLang="en-US" sz="2000" i="0" dirty="0">
                <a:effectLst/>
                <a:latin typeface="charter"/>
              </a:rPr>
              <a:t>，依據我們對這個問題的理解，我們認為的</a:t>
            </a:r>
            <a:r>
              <a:rPr lang="en-US" altLang="zh-TW" sz="2000" i="0" dirty="0">
                <a:effectLst/>
                <a:latin typeface="charter"/>
              </a:rPr>
              <a:t>eps</a:t>
            </a:r>
            <a:r>
              <a:rPr lang="zh-TW" altLang="en-US" sz="2000" i="0" dirty="0">
                <a:effectLst/>
                <a:latin typeface="charter"/>
              </a:rPr>
              <a:t>應該為多少，找到一個好的起始點再去細節調整數值。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C0F46C-5C59-422A-8839-D532705179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20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14F7A-A3AF-4A77-8AA4-D7CF2C38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706090"/>
          </a:xfrm>
        </p:spPr>
        <p:txBody>
          <a:bodyPr vert="horz" anchor="b">
            <a:normAutofit/>
          </a:bodyPr>
          <a:lstStyle/>
          <a:p>
            <a:r>
              <a:rPr lang="zh-TW" altLang="en-US" b="1" dirty="0">
                <a:solidFill>
                  <a:srgbClr val="0033CC"/>
                </a:solidFill>
              </a:rPr>
              <a:t>實作</a:t>
            </a:r>
            <a:r>
              <a:rPr lang="en-US" altLang="zh-TW" b="1" dirty="0">
                <a:solidFill>
                  <a:srgbClr val="0033CC"/>
                </a:solidFill>
              </a:rPr>
              <a:t>1B 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9BD71-EE0A-4448-92B1-A4A4E45A69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41332"/>
            <a:ext cx="7920880" cy="518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#</a:t>
            </a:r>
            <a:r>
              <a:rPr lang="zh-TW" altLang="en-US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iris dataset , eps=0.4, </a:t>
            </a:r>
            <a:r>
              <a:rPr lang="en-US" altLang="zh-TW" sz="2400" dirty="0" err="1">
                <a:solidFill>
                  <a:srgbClr val="0000FF"/>
                </a:solidFill>
              </a:rPr>
              <a:t>min_samples</a:t>
            </a:r>
            <a:r>
              <a:rPr lang="en-US" altLang="zh-TW" sz="2400" dirty="0">
                <a:solidFill>
                  <a:srgbClr val="0000FF"/>
                </a:solidFill>
              </a:rPr>
              <a:t>=4)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…………………………………………….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# </a:t>
            </a:r>
            <a:r>
              <a:rPr lang="zh-TW" altLang="en-US" sz="2400" dirty="0">
                <a:solidFill>
                  <a:srgbClr val="0000FF"/>
                </a:solidFill>
              </a:rPr>
              <a:t>繪製結果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x0 = X[</a:t>
            </a:r>
            <a:r>
              <a:rPr lang="en-US" altLang="zh-TW" sz="2400" dirty="0" err="1">
                <a:solidFill>
                  <a:srgbClr val="0000FF"/>
                </a:solidFill>
              </a:rPr>
              <a:t>label_pred</a:t>
            </a:r>
            <a:r>
              <a:rPr lang="en-US" altLang="zh-TW" sz="2400" dirty="0">
                <a:solidFill>
                  <a:srgbClr val="0000FF"/>
                </a:solidFill>
              </a:rPr>
              <a:t> == 0]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x1 = X[</a:t>
            </a:r>
            <a:r>
              <a:rPr lang="en-US" altLang="zh-TW" sz="2400" dirty="0" err="1">
                <a:solidFill>
                  <a:srgbClr val="0000FF"/>
                </a:solidFill>
              </a:rPr>
              <a:t>label_pred</a:t>
            </a:r>
            <a:r>
              <a:rPr lang="en-US" altLang="zh-TW" sz="2400" dirty="0">
                <a:solidFill>
                  <a:srgbClr val="0000FF"/>
                </a:solidFill>
              </a:rPr>
              <a:t> == 1]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x2 = X[</a:t>
            </a:r>
            <a:r>
              <a:rPr lang="en-US" altLang="zh-TW" sz="2400" dirty="0" err="1">
                <a:solidFill>
                  <a:srgbClr val="0000FF"/>
                </a:solidFill>
              </a:rPr>
              <a:t>label_pred</a:t>
            </a:r>
            <a:r>
              <a:rPr lang="en-US" altLang="zh-TW" sz="2400" dirty="0">
                <a:solidFill>
                  <a:srgbClr val="0000FF"/>
                </a:solidFill>
              </a:rPr>
              <a:t> == 2]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</a:rPr>
              <a:t>plt.scatter</a:t>
            </a:r>
            <a:r>
              <a:rPr lang="en-US" altLang="zh-TW" sz="2400" dirty="0">
                <a:solidFill>
                  <a:srgbClr val="0000FF"/>
                </a:solidFill>
              </a:rPr>
              <a:t>(x0[:, 2], x0[:, 3], c="red", marker='o', label='label0')  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</a:rPr>
              <a:t>plt.scatter</a:t>
            </a:r>
            <a:r>
              <a:rPr lang="en-US" altLang="zh-TW" sz="2400" dirty="0">
                <a:solidFill>
                  <a:srgbClr val="0000FF"/>
                </a:solidFill>
              </a:rPr>
              <a:t>(x1[:, 2], x1[:, 3], c="green", marker='*', label='label1')  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</a:rPr>
              <a:t>plt.scatter</a:t>
            </a:r>
            <a:r>
              <a:rPr lang="en-US" altLang="zh-TW" sz="2400" dirty="0">
                <a:solidFill>
                  <a:srgbClr val="0000FF"/>
                </a:solidFill>
              </a:rPr>
              <a:t>(x2[:, 2], x2[:, 3], c="blue", marker='+', label='label2')  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</a:rPr>
              <a:t>plt.xlabel</a:t>
            </a:r>
            <a:r>
              <a:rPr lang="en-US" altLang="zh-TW" sz="2400" dirty="0">
                <a:solidFill>
                  <a:srgbClr val="0000FF"/>
                </a:solidFill>
              </a:rPr>
              <a:t>('petal length')  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</a:rPr>
              <a:t>plt.ylabel</a:t>
            </a:r>
            <a:r>
              <a:rPr lang="en-US" altLang="zh-TW" sz="2400" dirty="0">
                <a:solidFill>
                  <a:srgbClr val="0000FF"/>
                </a:solidFill>
              </a:rPr>
              <a:t>('petal width')  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</a:rPr>
              <a:t>plt.legend</a:t>
            </a:r>
            <a:r>
              <a:rPr lang="en-US" altLang="zh-TW" sz="2400" dirty="0">
                <a:solidFill>
                  <a:srgbClr val="0000FF"/>
                </a:solidFill>
              </a:rPr>
              <a:t>(loc=2)  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</a:rPr>
              <a:t>plt.show</a:t>
            </a:r>
            <a:r>
              <a:rPr lang="en-US" altLang="zh-TW" sz="2400" dirty="0">
                <a:solidFill>
                  <a:srgbClr val="0000FF"/>
                </a:solidFill>
              </a:rPr>
              <a:t>() </a:t>
            </a:r>
            <a:endParaRPr lang="zh-TW" altLang="en-US" sz="24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ABEDA7-C03C-422D-809F-0C33C34557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20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5EF02-0982-41AC-BDD0-DE786232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33CC"/>
                </a:solidFill>
              </a:rPr>
              <a:t>實作</a:t>
            </a:r>
            <a:r>
              <a:rPr lang="en-US" altLang="zh-TW" b="1" dirty="0">
                <a:solidFill>
                  <a:srgbClr val="0033CC"/>
                </a:solidFill>
              </a:rPr>
              <a:t>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1113D8-27F4-42B0-99CF-002F6A2BC5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Mall_Customers.csv, eps=3,min_samples=4,metric='</a:t>
            </a:r>
            <a:r>
              <a:rPr lang="en-US" altLang="zh-TW" sz="1800" dirty="0" err="1"/>
              <a:t>euclidean</a:t>
            </a:r>
            <a:r>
              <a:rPr lang="en-US" altLang="zh-TW" sz="1800" dirty="0"/>
              <a:t>’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………………………….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df=</a:t>
            </a:r>
            <a:r>
              <a:rPr lang="en-US" altLang="zh-TW" sz="1800" dirty="0" err="1">
                <a:solidFill>
                  <a:srgbClr val="0000FF"/>
                </a:solidFill>
              </a:rPr>
              <a:t>df.drop</a:t>
            </a:r>
            <a:r>
              <a:rPr lang="en-US" altLang="zh-TW" sz="1800" dirty="0">
                <a:solidFill>
                  <a:srgbClr val="0000FF"/>
                </a:solidFill>
              </a:rPr>
              <a:t>(['</a:t>
            </a:r>
            <a:r>
              <a:rPr lang="en-US" altLang="zh-TW" sz="1800" dirty="0" err="1">
                <a:solidFill>
                  <a:srgbClr val="0000FF"/>
                </a:solidFill>
              </a:rPr>
              <a:t>CustomerID</a:t>
            </a:r>
            <a:r>
              <a:rPr lang="en-US" altLang="zh-TW" sz="1800" dirty="0">
                <a:solidFill>
                  <a:srgbClr val="0000FF"/>
                </a:solidFill>
              </a:rPr>
              <a:t>'],axis=1)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X=</a:t>
            </a:r>
            <a:r>
              <a:rPr lang="en-US" altLang="zh-TW" sz="1800" dirty="0" err="1">
                <a:solidFill>
                  <a:srgbClr val="0000FF"/>
                </a:solidFill>
              </a:rPr>
              <a:t>df.iloc</a:t>
            </a:r>
            <a:r>
              <a:rPr lang="en-US" altLang="zh-TW" sz="1800" dirty="0">
                <a:solidFill>
                  <a:srgbClr val="0000FF"/>
                </a:solidFill>
              </a:rPr>
              <a:t>[:,[2,3]].values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print(</a:t>
            </a:r>
            <a:r>
              <a:rPr lang="en-US" altLang="zh-TW" sz="1800" dirty="0" err="1">
                <a:solidFill>
                  <a:srgbClr val="0000FF"/>
                </a:solidFill>
              </a:rPr>
              <a:t>X.shape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…………………………..</a:t>
            </a:r>
            <a:endParaRPr lang="zh-TW" altLang="en-US" sz="18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2DE2D-61A1-4732-B9EF-DDB4B446D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5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1447</TotalTime>
  <Words>847</Words>
  <Application>Microsoft Office PowerPoint</Application>
  <PresentationFormat>如螢幕大小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charter</vt:lpstr>
      <vt:lpstr>Menlo</vt:lpstr>
      <vt:lpstr>Nunito</vt:lpstr>
      <vt:lpstr>微軟正黑體</vt:lpstr>
      <vt:lpstr>Calibri</vt:lpstr>
      <vt:lpstr>Century Schoolbook</vt:lpstr>
      <vt:lpstr>Wingdings</vt:lpstr>
      <vt:lpstr>Wingdings 2</vt:lpstr>
      <vt:lpstr>壁窗</vt:lpstr>
      <vt:lpstr>密度聚類分析 DBSCAN CLUSTERING</vt:lpstr>
      <vt:lpstr>DBSCAN</vt:lpstr>
      <vt:lpstr>DBSCAN的概念</vt:lpstr>
      <vt:lpstr>PowerPoint 簡報</vt:lpstr>
      <vt:lpstr>實作1：IRIS</vt:lpstr>
      <vt:lpstr>討論</vt:lpstr>
      <vt:lpstr>實作1B </vt:lpstr>
      <vt:lpstr>實作2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jxunchen</dc:creator>
  <cp:lastModifiedBy>jian-xun chen</cp:lastModifiedBy>
  <cp:revision>109</cp:revision>
  <dcterms:created xsi:type="dcterms:W3CDTF">2021-01-27T14:39:48Z</dcterms:created>
  <dcterms:modified xsi:type="dcterms:W3CDTF">2021-07-22T04:33:48Z</dcterms:modified>
</cp:coreProperties>
</file>