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1" r:id="rId2"/>
    <p:sldId id="564" r:id="rId3"/>
    <p:sldId id="565" r:id="rId4"/>
    <p:sldId id="568" r:id="rId5"/>
    <p:sldId id="569" r:id="rId6"/>
    <p:sldId id="570" r:id="rId7"/>
    <p:sldId id="571" r:id="rId8"/>
    <p:sldId id="579" r:id="rId9"/>
    <p:sldId id="580" r:id="rId10"/>
    <p:sldId id="582" r:id="rId11"/>
    <p:sldId id="581" r:id="rId12"/>
    <p:sldId id="572" r:id="rId13"/>
    <p:sldId id="575" r:id="rId14"/>
    <p:sldId id="574" r:id="rId15"/>
    <p:sldId id="573" r:id="rId16"/>
    <p:sldId id="576" r:id="rId17"/>
    <p:sldId id="577" r:id="rId18"/>
    <p:sldId id="57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75277-BE82-4F20-ACB3-B36F00864A34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AECB9-AC6A-4AE1-A1EA-262C05512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16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6C82DF1-6996-4836-9875-66E90A7BE28A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78CF-2914-46C0-BC99-7193F3C34A65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BB6C-0274-46FA-9B19-8BC06F354428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850106"/>
          </a:xfrm>
        </p:spPr>
        <p:txBody>
          <a:bodyPr/>
          <a:lstStyle>
            <a:lvl1pPr algn="ctr">
              <a:defRPr sz="32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920880" cy="5184576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7054CF-493F-4E1F-9D5B-918E28F6B0B2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7685-56F1-45A8-8BC7-DEBFD83280AF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4CDF-539B-445C-8D0E-672B85B70000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025A47-3C2D-408B-9669-30B6AA992CFF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414-0955-4CCA-9446-5A153BECA33B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9BFC6F-F604-408A-9D63-09AB3987501D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6E2129-9AC2-4F66-B2D9-75539AD63BF3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3AD397-A44C-48AD-99AF-623DF770F0EA}" type="datetime1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236419" y="6165304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207730" y="6165304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4B6CD2-6B11-4530-A9B6-435EDD9A23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cluster.AgglomerativeCluster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A7BD-C564-439F-92FA-58B3CFBB0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728" y="1534638"/>
            <a:ext cx="6172200" cy="1894362"/>
          </a:xfrm>
        </p:spPr>
        <p:txBody>
          <a:bodyPr/>
          <a:lstStyle/>
          <a:p>
            <a:r>
              <a:rPr lang="zh-TW" altLang="en-US" dirty="0">
                <a:solidFill>
                  <a:srgbClr val="0000CC"/>
                </a:solidFill>
              </a:rPr>
              <a:t>階層式分群</a:t>
            </a:r>
            <a:br>
              <a:rPr lang="en-US" altLang="zh-TW" dirty="0">
                <a:solidFill>
                  <a:srgbClr val="0000CC"/>
                </a:solidFill>
              </a:rPr>
            </a:br>
            <a:r>
              <a:rPr lang="en-US" altLang="zh-TW" dirty="0">
                <a:solidFill>
                  <a:srgbClr val="0000CC"/>
                </a:solidFill>
              </a:rPr>
              <a:t>Hierarchical Clustering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88FFC4-5C46-475C-852D-DA5E573D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12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075AD-AEC3-4139-918C-8E462E94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5C43A7-3AFE-45E5-954D-B55DFF3B82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中心聚合演算法（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centroid method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）：群間的距離定義為兩群中心點間的距離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02A60B-9B1D-4F57-AC11-D64DEA5FC2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7E4B0C-D419-4441-9AE8-DC97E4FF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5372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5E92F-7AF9-475D-891A-966D1854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D98F6-00F4-4412-8135-4691B46641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沃德法（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Ward’s method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）： 群間的距離定義為兩群合併後，各點到合併群中心的距離平方和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94E3CB-D104-4521-A867-C75F548BEF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5DC270-DEB6-4AC9-B367-34038CE2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58581"/>
            <a:ext cx="5400600" cy="1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5A929-8FCB-471F-AA94-B3E84DE1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257175">
              <a:tabLst>
                <a:tab pos="757238" algn="l"/>
                <a:tab pos="8072438" algn="r"/>
              </a:tabLst>
            </a:pPr>
            <a:r>
              <a:rPr lang="zh-TW" altLang="en-US" sz="3000" b="1" dirty="0">
                <a:solidFill>
                  <a:srgbClr val="000099"/>
                </a:solidFill>
              </a:rPr>
              <a:t>實作 </a:t>
            </a:r>
            <a:r>
              <a:rPr lang="en-US" altLang="zh-TW" sz="3000" b="1" dirty="0">
                <a:solidFill>
                  <a:srgbClr val="000099"/>
                </a:solidFill>
              </a:rPr>
              <a:t>1</a:t>
            </a:r>
            <a:r>
              <a:rPr lang="zh-TW" altLang="en-US" sz="3000" b="1" dirty="0">
                <a:solidFill>
                  <a:srgbClr val="000099"/>
                </a:solidFill>
              </a:rPr>
              <a:t>：</a:t>
            </a:r>
            <a:r>
              <a:rPr lang="en-US" altLang="zh-TW" sz="3000" b="1" dirty="0">
                <a:solidFill>
                  <a:srgbClr val="000099"/>
                </a:solidFill>
              </a:rPr>
              <a:t>IRIS</a:t>
            </a:r>
            <a:endParaRPr lang="zh-TW" altLang="en-US" sz="3000" b="1" dirty="0">
              <a:solidFill>
                <a:srgbClr val="000099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FA37-A284-49B5-8D64-B868CF83D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sklearn.cluster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AgglomerativeClustering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metrics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</a:t>
            </a:r>
            <a:r>
              <a:rPr lang="en-US" altLang="zh-TW" dirty="0" err="1">
                <a:solidFill>
                  <a:srgbClr val="0000FF"/>
                </a:solidFill>
              </a:rPr>
              <a:t>matplotlib.pyplot</a:t>
            </a:r>
            <a:r>
              <a:rPr lang="en-US" altLang="zh-TW" dirty="0">
                <a:solidFill>
                  <a:srgbClr val="0000FF"/>
                </a:solidFill>
              </a:rPr>
              <a:t> as </a:t>
            </a:r>
            <a:r>
              <a:rPr lang="en-US" altLang="zh-TW" dirty="0" err="1">
                <a:solidFill>
                  <a:srgbClr val="0000FF"/>
                </a:solidFill>
              </a:rPr>
              <a:t>plt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datasets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iris=</a:t>
            </a:r>
            <a:r>
              <a:rPr lang="en-US" altLang="zh-TW" dirty="0" err="1">
                <a:solidFill>
                  <a:srgbClr val="0000FF"/>
                </a:solidFill>
              </a:rPr>
              <a:t>datasets.load_iris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X=</a:t>
            </a:r>
            <a:r>
              <a:rPr lang="en-US" altLang="zh-TW" dirty="0" err="1">
                <a:solidFill>
                  <a:srgbClr val="0000FF"/>
                </a:solidFill>
              </a:rPr>
              <a:t>iris.data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y=</a:t>
            </a:r>
            <a:r>
              <a:rPr lang="en-US" altLang="zh-TW" dirty="0" err="1">
                <a:solidFill>
                  <a:srgbClr val="0000FF"/>
                </a:solidFill>
              </a:rPr>
              <a:t>iris.target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clustering = </a:t>
            </a:r>
            <a:r>
              <a:rPr lang="en-US" altLang="zh-TW" dirty="0" err="1">
                <a:solidFill>
                  <a:srgbClr val="0000FF"/>
                </a:solidFill>
              </a:rPr>
              <a:t>AgglomerativeClustering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n_clusters</a:t>
            </a:r>
            <a:r>
              <a:rPr lang="en-US" altLang="zh-TW" dirty="0">
                <a:solidFill>
                  <a:srgbClr val="0000FF"/>
                </a:solidFill>
              </a:rPr>
              <a:t>=3, affinity='</a:t>
            </a:r>
            <a:r>
              <a:rPr lang="en-US" altLang="zh-TW" dirty="0" err="1">
                <a:solidFill>
                  <a:srgbClr val="0000FF"/>
                </a:solidFill>
              </a:rPr>
              <a:t>euclidean</a:t>
            </a:r>
            <a:r>
              <a:rPr lang="en-US" altLang="zh-TW" dirty="0">
                <a:solidFill>
                  <a:srgbClr val="0000FF"/>
                </a:solidFill>
              </a:rPr>
              <a:t>', linkage='ward')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clustering.fit</a:t>
            </a:r>
            <a:r>
              <a:rPr lang="en-US" altLang="zh-TW" dirty="0">
                <a:solidFill>
                  <a:srgbClr val="0000FF"/>
                </a:solidFill>
              </a:rPr>
              <a:t>(X)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cluster_labels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clustering.labels</a:t>
            </a:r>
            <a:r>
              <a:rPr lang="en-US" altLang="zh-TW" dirty="0">
                <a:solidFill>
                  <a:srgbClr val="0000FF"/>
                </a:solidFill>
              </a:rPr>
              <a:t>_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clustering.labels</a:t>
            </a:r>
            <a:r>
              <a:rPr lang="en-US" altLang="zh-TW" dirty="0">
                <a:solidFill>
                  <a:srgbClr val="0000FF"/>
                </a:solidFill>
              </a:rPr>
              <a:t>_)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print(y)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silhouette_avg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metrics.silhouette_score</a:t>
            </a:r>
            <a:r>
              <a:rPr lang="en-US" altLang="zh-TW" dirty="0">
                <a:solidFill>
                  <a:srgbClr val="0000FF"/>
                </a:solidFill>
              </a:rPr>
              <a:t>(X, </a:t>
            </a:r>
            <a:r>
              <a:rPr lang="en-US" altLang="zh-TW" dirty="0" err="1">
                <a:solidFill>
                  <a:srgbClr val="0000FF"/>
                </a:solidFill>
              </a:rPr>
              <a:t>clustering.labels</a:t>
            </a:r>
            <a:r>
              <a:rPr lang="en-US" altLang="zh-TW" dirty="0">
                <a:solidFill>
                  <a:srgbClr val="0000FF"/>
                </a:solidFill>
              </a:rPr>
              <a:t>_)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silhouette_avg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0C41E3-93A9-4DF2-8107-C257F129B33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83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817D1-B372-4C4F-9A32-0C7ACCC0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sklearn.cluster.AgglomerativeClustering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2E158B-0369-4F6F-ACC5-E8D6879560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1800" dirty="0">
                <a:hlinkClick r:id="rId2"/>
              </a:rPr>
              <a:t>https://scikit-learn.org/stable/modules/generated/sklearn.cluster.AgglomerativeClustering.html</a:t>
            </a:r>
            <a:endParaRPr lang="en-US" altLang="zh-TW" sz="1800" dirty="0"/>
          </a:p>
          <a:p>
            <a:r>
              <a:rPr lang="en-US" altLang="zh-TW" sz="2000" dirty="0"/>
              <a:t>class </a:t>
            </a:r>
            <a:r>
              <a:rPr lang="en-US" altLang="zh-TW" sz="2000" dirty="0" err="1"/>
              <a:t>sklearn.cluster.AgglomerativeClustering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n_clusters</a:t>
            </a:r>
            <a:r>
              <a:rPr lang="en-US" altLang="zh-TW" sz="2000" dirty="0"/>
              <a:t>=2, *, affinity='</a:t>
            </a:r>
            <a:r>
              <a:rPr lang="en-US" altLang="zh-TW" sz="2000" dirty="0" err="1"/>
              <a:t>euclidean</a:t>
            </a:r>
            <a:r>
              <a:rPr lang="en-US" altLang="zh-TW" sz="2000" dirty="0"/>
              <a:t>', memory=None, connectivity=None, </a:t>
            </a:r>
            <a:r>
              <a:rPr lang="en-US" altLang="zh-TW" sz="2000" dirty="0" err="1"/>
              <a:t>compute_full_tree</a:t>
            </a:r>
            <a:r>
              <a:rPr lang="en-US" altLang="zh-TW" sz="2000" dirty="0"/>
              <a:t>='auto', linkage='ward', </a:t>
            </a:r>
            <a:r>
              <a:rPr lang="en-US" altLang="zh-TW" sz="2000" dirty="0" err="1"/>
              <a:t>distance_threshold</a:t>
            </a:r>
            <a:r>
              <a:rPr lang="en-US" altLang="zh-TW" sz="2000" dirty="0"/>
              <a:t>=None, </a:t>
            </a:r>
            <a:r>
              <a:rPr lang="en-US" altLang="zh-TW" sz="2000" dirty="0" err="1"/>
              <a:t>compute_distances</a:t>
            </a:r>
            <a:r>
              <a:rPr lang="en-US" altLang="zh-TW" sz="2000" dirty="0"/>
              <a:t>=False)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643AF0-DD00-4D7A-922B-3931A52680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6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C49E6-E611-469C-8CF9-4F5F9800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>
                <a:solidFill>
                  <a:srgbClr val="000099"/>
                </a:solidFill>
              </a:rPr>
              <a:t>實作 </a:t>
            </a:r>
            <a:r>
              <a:rPr lang="en-US" altLang="zh-TW" sz="3200" b="1" dirty="0">
                <a:solidFill>
                  <a:srgbClr val="000099"/>
                </a:solidFill>
              </a:rPr>
              <a:t>1</a:t>
            </a:r>
            <a:r>
              <a:rPr lang="zh-TW" altLang="en-US" sz="3200" b="1" dirty="0">
                <a:solidFill>
                  <a:srgbClr val="000099"/>
                </a:solidFill>
              </a:rPr>
              <a:t>：</a:t>
            </a:r>
            <a:r>
              <a:rPr lang="en-US" altLang="zh-TW" sz="3200" b="1" dirty="0">
                <a:solidFill>
                  <a:srgbClr val="000099"/>
                </a:solidFill>
              </a:rPr>
              <a:t>IRIS - plot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D56A5-F21F-4C53-9830-2520768FE3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1700" dirty="0">
                <a:solidFill>
                  <a:srgbClr val="0000FF"/>
                </a:solidFill>
              </a:rPr>
              <a:t>………………….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0000FF"/>
                </a:solidFill>
              </a:rPr>
              <a:t>………………….</a:t>
            </a:r>
          </a:p>
          <a:p>
            <a:pPr marL="0" indent="0">
              <a:buNone/>
            </a:pPr>
            <a:r>
              <a:rPr lang="en-US" altLang="zh-TW" sz="1700" dirty="0" err="1">
                <a:solidFill>
                  <a:srgbClr val="0000FF"/>
                </a:solidFill>
              </a:rPr>
              <a:t>plt.scatter</a:t>
            </a:r>
            <a:r>
              <a:rPr lang="en-US" altLang="zh-TW" sz="1700" dirty="0">
                <a:solidFill>
                  <a:srgbClr val="0000FF"/>
                </a:solidFill>
              </a:rPr>
              <a:t>(X[:,0],X[:,1],c=</a:t>
            </a:r>
            <a:r>
              <a:rPr lang="en-US" altLang="zh-TW" sz="1700" dirty="0" err="1">
                <a:solidFill>
                  <a:srgbClr val="0000FF"/>
                </a:solidFill>
              </a:rPr>
              <a:t>cluster_labels</a:t>
            </a:r>
            <a:r>
              <a:rPr lang="en-US" altLang="zh-TW" sz="17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700" dirty="0" err="1">
                <a:solidFill>
                  <a:srgbClr val="0000FF"/>
                </a:solidFill>
              </a:rPr>
              <a:t>plt.show</a:t>
            </a:r>
            <a:r>
              <a:rPr lang="en-US" altLang="zh-TW" sz="17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700" dirty="0" err="1">
                <a:solidFill>
                  <a:srgbClr val="0000FF"/>
                </a:solidFill>
              </a:rPr>
              <a:t>plt.scatter</a:t>
            </a:r>
            <a:r>
              <a:rPr lang="en-US" altLang="zh-TW" sz="1700" dirty="0">
                <a:solidFill>
                  <a:srgbClr val="0000FF"/>
                </a:solidFill>
              </a:rPr>
              <a:t>(X[:,2],X[:,3],c=</a:t>
            </a:r>
            <a:r>
              <a:rPr lang="en-US" altLang="zh-TW" sz="1700" dirty="0" err="1">
                <a:solidFill>
                  <a:srgbClr val="0000FF"/>
                </a:solidFill>
              </a:rPr>
              <a:t>cluster_labels</a:t>
            </a:r>
            <a:r>
              <a:rPr lang="en-US" altLang="zh-TW" sz="17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700" dirty="0" err="1">
                <a:solidFill>
                  <a:srgbClr val="0000FF"/>
                </a:solidFill>
              </a:rPr>
              <a:t>plt.show</a:t>
            </a:r>
            <a:r>
              <a:rPr lang="en-US" altLang="zh-TW" sz="17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en-US" altLang="zh-TW" sz="17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471DFD-5ECA-4150-A904-F1559215E4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53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07D91-B8CD-47D3-A961-34591E18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257175">
              <a:tabLst>
                <a:tab pos="757238" algn="l"/>
                <a:tab pos="8072438" algn="r"/>
              </a:tabLst>
            </a:pPr>
            <a:r>
              <a:rPr lang="zh-TW" altLang="en-US" sz="2800" b="1" dirty="0">
                <a:solidFill>
                  <a:srgbClr val="000099"/>
                </a:solidFill>
              </a:rPr>
              <a:t>實作 </a:t>
            </a:r>
            <a:r>
              <a:rPr lang="en-US" altLang="zh-TW" sz="2800" b="1" dirty="0">
                <a:solidFill>
                  <a:srgbClr val="000099"/>
                </a:solidFill>
              </a:rPr>
              <a:t>1</a:t>
            </a:r>
            <a:r>
              <a:rPr lang="zh-TW" altLang="en-US" sz="2800" b="1" dirty="0">
                <a:solidFill>
                  <a:srgbClr val="000099"/>
                </a:solidFill>
              </a:rPr>
              <a:t>：</a:t>
            </a:r>
            <a:r>
              <a:rPr lang="en-US" altLang="zh-TW" sz="2800" b="1" dirty="0">
                <a:solidFill>
                  <a:srgbClr val="000099"/>
                </a:solidFill>
              </a:rPr>
              <a:t>IRIS – plot dendrogram</a:t>
            </a:r>
            <a:endParaRPr lang="zh-TW" altLang="en-US" sz="3000" b="1" dirty="0">
              <a:solidFill>
                <a:srgbClr val="000099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615B9-B3EE-4A51-AC19-4F4B6C30A2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hiera3_iri_dends.py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4DD0CD-E8BE-4880-8BDD-EAE8AA04E8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58EA45-25D4-4528-90D0-86701492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22" y="1956067"/>
            <a:ext cx="6755555" cy="44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3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D0FF0-EC54-4A6F-96A6-94AC2793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>
                <a:solidFill>
                  <a:srgbClr val="000099"/>
                </a:solidFill>
              </a:rPr>
              <a:t>實作 </a:t>
            </a:r>
            <a:r>
              <a:rPr lang="en-US" altLang="zh-TW" b="1" dirty="0">
                <a:solidFill>
                  <a:srgbClr val="000099"/>
                </a:solidFill>
              </a:rPr>
              <a:t>2</a:t>
            </a:r>
            <a:r>
              <a:rPr lang="zh-TW" altLang="en-US" sz="3200" b="1" dirty="0">
                <a:solidFill>
                  <a:srgbClr val="000099"/>
                </a:solidFill>
              </a:rPr>
              <a:t>：</a:t>
            </a:r>
            <a:r>
              <a:rPr lang="en-US" altLang="zh-TW" sz="3200" b="1" dirty="0">
                <a:solidFill>
                  <a:srgbClr val="000099"/>
                </a:solidFill>
              </a:rPr>
              <a:t>BMW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07538C-FCC0-49AE-80DF-33235F42AA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bmw-browsers.csv</a:t>
            </a:r>
          </a:p>
          <a:p>
            <a:r>
              <a:rPr lang="zh-TW" altLang="en-US" dirty="0"/>
              <a:t>這個資料集來自汽車品牌</a:t>
            </a:r>
            <a:r>
              <a:rPr lang="en-US" altLang="zh-TW" dirty="0"/>
              <a:t>BMW</a:t>
            </a:r>
            <a:r>
              <a:rPr lang="zh-TW" altLang="en-US" dirty="0"/>
              <a:t>代理商的真實資料。代理商保存了過去的銷售資訊，包括誰買了</a:t>
            </a:r>
            <a:r>
              <a:rPr lang="en-US" altLang="zh-TW" dirty="0"/>
              <a:t>BMW</a:t>
            </a:r>
            <a:r>
              <a:rPr lang="zh-TW" altLang="en-US" dirty="0"/>
              <a:t>、觀賞</a:t>
            </a:r>
            <a:r>
              <a:rPr lang="en-US" altLang="zh-TW" dirty="0"/>
              <a:t>BMW</a:t>
            </a:r>
            <a:r>
              <a:rPr lang="zh-TW" altLang="en-US" dirty="0"/>
              <a:t>、瀏覽的</a:t>
            </a:r>
            <a:r>
              <a:rPr lang="en-US" altLang="zh-TW" dirty="0"/>
              <a:t>BMW</a:t>
            </a:r>
            <a:r>
              <a:rPr lang="zh-TW" altLang="en-US" dirty="0"/>
              <a:t>樓層等資訊。從資料內容來看，</a:t>
            </a:r>
            <a:r>
              <a:rPr lang="en-US" altLang="zh-TW" dirty="0" err="1"/>
              <a:t>bmw-browsers.arff</a:t>
            </a:r>
            <a:r>
              <a:rPr lang="en-US" altLang="zh-TW" dirty="0"/>
              <a:t> </a:t>
            </a:r>
            <a:r>
              <a:rPr lang="zh-TW" altLang="en-US" dirty="0"/>
              <a:t>中有</a:t>
            </a:r>
            <a:r>
              <a:rPr lang="en-US" altLang="zh-TW" dirty="0"/>
              <a:t>9</a:t>
            </a:r>
            <a:r>
              <a:rPr lang="zh-TW" altLang="en-US" dirty="0"/>
              <a:t>項屬性</a:t>
            </a:r>
            <a:r>
              <a:rPr lang="en-US" altLang="zh-TW" dirty="0"/>
              <a:t>(</a:t>
            </a:r>
            <a:r>
              <a:rPr lang="zh-TW" altLang="en-US" dirty="0"/>
              <a:t>特徵</a:t>
            </a:r>
            <a:r>
              <a:rPr lang="en-US" altLang="zh-TW" dirty="0"/>
              <a:t>)</a:t>
            </a:r>
            <a:r>
              <a:rPr lang="zh-TW" altLang="en-US" dirty="0"/>
              <a:t>，總共</a:t>
            </a:r>
            <a:r>
              <a:rPr lang="en-US" altLang="zh-TW" dirty="0"/>
              <a:t>100</a:t>
            </a:r>
            <a:r>
              <a:rPr lang="zh-TW" altLang="en-US" dirty="0"/>
              <a:t>筆資料。屬性介紹如下：</a:t>
            </a:r>
          </a:p>
          <a:p>
            <a:pPr lvl="1"/>
            <a:r>
              <a:rPr lang="en-US" altLang="zh-TW" dirty="0" err="1"/>
              <a:t>CustomerID</a:t>
            </a:r>
            <a:r>
              <a:rPr lang="zh-TW" altLang="en-US" dirty="0"/>
              <a:t>：顧客編號，資料類型為數字。</a:t>
            </a:r>
          </a:p>
          <a:p>
            <a:pPr lvl="1"/>
            <a:r>
              <a:rPr lang="en-US" altLang="zh-TW" dirty="0"/>
              <a:t>Dealership</a:t>
            </a:r>
            <a:r>
              <a:rPr lang="zh-TW" altLang="en-US" dirty="0"/>
              <a:t>：是否有代理人，</a:t>
            </a:r>
            <a:r>
              <a:rPr lang="en-US" altLang="zh-TW" dirty="0"/>
              <a:t>0</a:t>
            </a:r>
            <a:r>
              <a:rPr lang="zh-TW" altLang="en-US" dirty="0"/>
              <a:t>表示沒有，</a:t>
            </a:r>
            <a:r>
              <a:rPr lang="en-US" altLang="zh-TW" dirty="0"/>
              <a:t>1</a:t>
            </a:r>
            <a:r>
              <a:rPr lang="zh-TW" altLang="en-US" dirty="0"/>
              <a:t>表示有。</a:t>
            </a:r>
          </a:p>
          <a:p>
            <a:pPr lvl="1"/>
            <a:r>
              <a:rPr lang="en-US" altLang="zh-TW" dirty="0"/>
              <a:t>Showroom</a:t>
            </a:r>
            <a:r>
              <a:rPr lang="zh-TW" altLang="en-US" dirty="0"/>
              <a:t>：顧客是否有看展示間，</a:t>
            </a:r>
            <a:r>
              <a:rPr lang="en-US" altLang="zh-TW" dirty="0"/>
              <a:t>0</a:t>
            </a:r>
            <a:r>
              <a:rPr lang="zh-TW" altLang="en-US" dirty="0"/>
              <a:t>表示沒有，</a:t>
            </a:r>
            <a:r>
              <a:rPr lang="en-US" altLang="zh-TW" dirty="0"/>
              <a:t>1</a:t>
            </a:r>
            <a:r>
              <a:rPr lang="zh-TW" altLang="en-US" dirty="0"/>
              <a:t>表示有。</a:t>
            </a:r>
          </a:p>
          <a:p>
            <a:pPr lvl="1"/>
            <a:r>
              <a:rPr lang="en-US" altLang="zh-TW" dirty="0" err="1"/>
              <a:t>ComputerSearch</a:t>
            </a:r>
            <a:r>
              <a:rPr lang="zh-TW" altLang="en-US" dirty="0"/>
              <a:t>：顧客是否有用電腦搜尋，</a:t>
            </a:r>
            <a:r>
              <a:rPr lang="en-US" altLang="zh-TW" dirty="0"/>
              <a:t>0</a:t>
            </a:r>
            <a:r>
              <a:rPr lang="zh-TW" altLang="en-US" dirty="0"/>
              <a:t>表示沒有，</a:t>
            </a:r>
            <a:r>
              <a:rPr lang="en-US" altLang="zh-TW" dirty="0"/>
              <a:t>1</a:t>
            </a:r>
            <a:r>
              <a:rPr lang="zh-TW" altLang="en-US" dirty="0"/>
              <a:t>表示有。</a:t>
            </a:r>
          </a:p>
          <a:p>
            <a:pPr lvl="1"/>
            <a:r>
              <a:rPr lang="en-US" altLang="zh-TW" dirty="0"/>
              <a:t>M5</a:t>
            </a:r>
            <a:r>
              <a:rPr lang="zh-TW" altLang="en-US" dirty="0"/>
              <a:t>：顧客是否有看</a:t>
            </a:r>
            <a:r>
              <a:rPr lang="en-US" altLang="zh-TW" dirty="0"/>
              <a:t>BMW M5</a:t>
            </a:r>
            <a:r>
              <a:rPr lang="zh-TW" altLang="en-US" dirty="0"/>
              <a:t>四門跑車，</a:t>
            </a:r>
            <a:r>
              <a:rPr lang="en-US" altLang="zh-TW" dirty="0"/>
              <a:t>0</a:t>
            </a:r>
            <a:r>
              <a:rPr lang="zh-TW" altLang="en-US" dirty="0"/>
              <a:t>表示沒有，</a:t>
            </a:r>
            <a:r>
              <a:rPr lang="en-US" altLang="zh-TW" dirty="0"/>
              <a:t>1</a:t>
            </a:r>
            <a:r>
              <a:rPr lang="zh-TW" altLang="en-US" dirty="0"/>
              <a:t>表示有。</a:t>
            </a:r>
          </a:p>
          <a:p>
            <a:pPr lvl="1"/>
            <a:r>
              <a:rPr lang="en-US" altLang="zh-TW" dirty="0"/>
              <a:t>3Series</a:t>
            </a:r>
            <a:r>
              <a:rPr lang="zh-TW" altLang="en-US" dirty="0"/>
              <a:t>：顧客是否有看</a:t>
            </a:r>
            <a:r>
              <a:rPr lang="en-US" altLang="zh-TW" dirty="0"/>
              <a:t>BMW 3</a:t>
            </a:r>
            <a:r>
              <a:rPr lang="zh-TW" altLang="en-US" dirty="0"/>
              <a:t>系列轎車，</a:t>
            </a:r>
            <a:r>
              <a:rPr lang="en-US" altLang="zh-TW" dirty="0"/>
              <a:t>0</a:t>
            </a:r>
            <a:r>
              <a:rPr lang="zh-TW" altLang="en-US" dirty="0"/>
              <a:t>表示沒有，</a:t>
            </a:r>
            <a:r>
              <a:rPr lang="en-US" altLang="zh-TW" dirty="0"/>
              <a:t>1</a:t>
            </a:r>
            <a:r>
              <a:rPr lang="zh-TW" altLang="en-US" dirty="0"/>
              <a:t>表示有。</a:t>
            </a:r>
          </a:p>
          <a:p>
            <a:pPr lvl="1"/>
            <a:r>
              <a:rPr lang="en-US" altLang="zh-TW" dirty="0"/>
              <a:t>Z4</a:t>
            </a:r>
            <a:r>
              <a:rPr lang="zh-TW" altLang="en-US" dirty="0"/>
              <a:t>：顧客是否有看</a:t>
            </a:r>
            <a:r>
              <a:rPr lang="en-US" altLang="zh-TW" dirty="0"/>
              <a:t>BMW Z4</a:t>
            </a:r>
            <a:r>
              <a:rPr lang="zh-TW" altLang="en-US" dirty="0"/>
              <a:t>雙座敞篷跑車，</a:t>
            </a:r>
            <a:r>
              <a:rPr lang="en-US" altLang="zh-TW" dirty="0"/>
              <a:t>0</a:t>
            </a:r>
            <a:r>
              <a:rPr lang="zh-TW" altLang="en-US" dirty="0"/>
              <a:t>表示沒有，</a:t>
            </a:r>
            <a:r>
              <a:rPr lang="en-US" altLang="zh-TW" dirty="0"/>
              <a:t>1</a:t>
            </a:r>
            <a:r>
              <a:rPr lang="zh-TW" altLang="en-US" dirty="0"/>
              <a:t>表示有。</a:t>
            </a:r>
          </a:p>
          <a:p>
            <a:pPr lvl="1"/>
            <a:r>
              <a:rPr lang="en-US" altLang="zh-TW" dirty="0"/>
              <a:t>Financing</a:t>
            </a:r>
            <a:r>
              <a:rPr lang="zh-TW" altLang="en-US" dirty="0"/>
              <a:t>：顧客是否符合貸款資格，</a:t>
            </a:r>
            <a:r>
              <a:rPr lang="en-US" altLang="zh-TW" dirty="0"/>
              <a:t>0</a:t>
            </a:r>
            <a:r>
              <a:rPr lang="zh-TW" altLang="en-US" dirty="0"/>
              <a:t>表示沒有，</a:t>
            </a:r>
            <a:r>
              <a:rPr lang="en-US" altLang="zh-TW" dirty="0"/>
              <a:t>1</a:t>
            </a:r>
            <a:r>
              <a:rPr lang="zh-TW" altLang="en-US" dirty="0"/>
              <a:t>表示有。</a:t>
            </a:r>
          </a:p>
          <a:p>
            <a:pPr lvl="1"/>
            <a:r>
              <a:rPr lang="en-US" altLang="zh-TW" dirty="0"/>
              <a:t>Purchase</a:t>
            </a:r>
            <a:r>
              <a:rPr lang="zh-TW" altLang="en-US" dirty="0"/>
              <a:t>：顧客是否真的購車，</a:t>
            </a:r>
            <a:r>
              <a:rPr lang="en-US" altLang="zh-TW" dirty="0"/>
              <a:t>0</a:t>
            </a:r>
            <a:r>
              <a:rPr lang="zh-TW" altLang="en-US" dirty="0"/>
              <a:t>表示沒有，</a:t>
            </a:r>
            <a:r>
              <a:rPr lang="en-US" altLang="zh-TW" dirty="0"/>
              <a:t>1</a:t>
            </a:r>
            <a:r>
              <a:rPr lang="zh-TW" altLang="en-US" dirty="0"/>
              <a:t>表示有。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8CFCDA-13FA-47AC-A1AB-6F8E79197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0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6DDB6-3F6B-48B1-962F-62EC45D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>
                <a:solidFill>
                  <a:srgbClr val="000099"/>
                </a:solidFill>
              </a:rPr>
              <a:t>實作 </a:t>
            </a:r>
            <a:r>
              <a:rPr lang="en-US" altLang="zh-TW" b="1" dirty="0">
                <a:solidFill>
                  <a:srgbClr val="000099"/>
                </a:solidFill>
              </a:rPr>
              <a:t>2</a:t>
            </a:r>
            <a:r>
              <a:rPr lang="zh-TW" altLang="en-US" sz="3200" b="1" dirty="0">
                <a:solidFill>
                  <a:srgbClr val="000099"/>
                </a:solidFill>
              </a:rPr>
              <a:t>：</a:t>
            </a:r>
            <a:r>
              <a:rPr lang="en-US" altLang="zh-TW" sz="3200" b="1" dirty="0">
                <a:solidFill>
                  <a:srgbClr val="000099"/>
                </a:solidFill>
              </a:rPr>
              <a:t>BMW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0DA4EB-83B7-4BB1-8B13-71008550F5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</a:t>
            </a:r>
            <a:r>
              <a:rPr lang="en-US" altLang="zh-TW" sz="2000" dirty="0">
                <a:solidFill>
                  <a:srgbClr val="0000FF"/>
                </a:solidFill>
              </a:rPr>
              <a:t> import metrics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sklearn.cluster</a:t>
            </a:r>
            <a:r>
              <a:rPr lang="en-US" altLang="zh-TW" sz="2000" dirty="0">
                <a:solidFill>
                  <a:srgbClr val="0000FF"/>
                </a:solidFill>
              </a:rPr>
              <a:t> import </a:t>
            </a:r>
            <a:r>
              <a:rPr lang="en-US" altLang="zh-TW" sz="2000" dirty="0" err="1">
                <a:solidFill>
                  <a:srgbClr val="0000FF"/>
                </a:solidFill>
              </a:rPr>
              <a:t>AgglomerativeClustering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df = </a:t>
            </a:r>
            <a:r>
              <a:rPr lang="en-US" altLang="zh-TW" sz="2000" dirty="0" err="1">
                <a:solidFill>
                  <a:srgbClr val="0000FF"/>
                </a:solidFill>
              </a:rPr>
              <a:t>pd.read_csv</a:t>
            </a:r>
            <a:r>
              <a:rPr lang="en-US" altLang="zh-TW" sz="2000" dirty="0">
                <a:solidFill>
                  <a:srgbClr val="0000FF"/>
                </a:solidFill>
              </a:rPr>
              <a:t>('bmw-browsers.csv')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X = </a:t>
            </a:r>
            <a:r>
              <a:rPr lang="en-US" altLang="zh-TW" sz="2000" dirty="0" err="1">
                <a:solidFill>
                  <a:srgbClr val="0000FF"/>
                </a:solidFill>
              </a:rPr>
              <a:t>df.drop</a:t>
            </a:r>
            <a:r>
              <a:rPr lang="en-US" altLang="zh-TW" sz="2000" dirty="0">
                <a:solidFill>
                  <a:srgbClr val="0000FF"/>
                </a:solidFill>
              </a:rPr>
              <a:t>('</a:t>
            </a:r>
            <a:r>
              <a:rPr lang="en-US" altLang="zh-TW" sz="2000" dirty="0" err="1">
                <a:solidFill>
                  <a:srgbClr val="0000FF"/>
                </a:solidFill>
              </a:rPr>
              <a:t>CustomerID</a:t>
            </a:r>
            <a:r>
              <a:rPr lang="en-US" altLang="zh-TW" sz="2000" dirty="0">
                <a:solidFill>
                  <a:srgbClr val="0000FF"/>
                </a:solidFill>
              </a:rPr>
              <a:t>', axis = 1)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clustering = </a:t>
            </a:r>
            <a:r>
              <a:rPr lang="en-US" altLang="zh-TW" sz="2000" dirty="0" err="1">
                <a:solidFill>
                  <a:srgbClr val="0000FF"/>
                </a:solidFill>
              </a:rPr>
              <a:t>AgglomerativeClustering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n_clusters</a:t>
            </a:r>
            <a:r>
              <a:rPr lang="en-US" altLang="zh-TW" sz="2000" dirty="0">
                <a:solidFill>
                  <a:srgbClr val="0000FF"/>
                </a:solidFill>
              </a:rPr>
              <a:t> = 5, linkage = 'ward')</a:t>
            </a:r>
            <a:r>
              <a:rPr lang="zh-TW" altLang="en-US" sz="2000" dirty="0">
                <a:solidFill>
                  <a:srgbClr val="0000FF"/>
                </a:solidFill>
              </a:rPr>
              <a:t> 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…………………………..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2CC87-CCA6-44AC-82FC-730F56D590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0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33D00-8B6C-4FEB-8E68-2184D891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99"/>
                </a:solidFill>
              </a:rPr>
              <a:t>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FD4C0-EAED-47A9-AA2C-BB450F5B98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2041" y="1124744"/>
            <a:ext cx="7920880" cy="51845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Excel -&gt;</a:t>
            </a:r>
            <a:r>
              <a:rPr lang="zh-TW" altLang="en-US" dirty="0"/>
              <a:t>資料 </a:t>
            </a:r>
            <a:r>
              <a:rPr lang="en-US" altLang="zh-TW" dirty="0"/>
              <a:t>/</a:t>
            </a:r>
            <a:r>
              <a:rPr lang="zh-TW" altLang="en-US" dirty="0"/>
              <a:t> 篩選</a:t>
            </a:r>
            <a:endParaRPr lang="en-US" altLang="zh-TW" dirty="0"/>
          </a:p>
          <a:p>
            <a:r>
              <a:rPr lang="en-US" altLang="zh-TW" dirty="0"/>
              <a:t>Cluster 0 </a:t>
            </a:r>
            <a:r>
              <a:rPr lang="zh-TW" altLang="en-US" dirty="0"/>
              <a:t>：本組可稱為「</a:t>
            </a:r>
            <a:r>
              <a:rPr lang="en-US" altLang="zh-TW" dirty="0"/>
              <a:t>BMW</a:t>
            </a:r>
            <a:r>
              <a:rPr lang="zh-TW" altLang="en-US" dirty="0"/>
              <a:t>入門 」，因為他們大都看</a:t>
            </a:r>
            <a:r>
              <a:rPr lang="en-US" altLang="zh-TW" dirty="0"/>
              <a:t>3</a:t>
            </a:r>
            <a:r>
              <a:rPr lang="zh-TW" altLang="en-US" dirty="0"/>
              <a:t>系列，而總是不看更貴的</a:t>
            </a:r>
            <a:r>
              <a:rPr lang="en-US" altLang="zh-TW" dirty="0"/>
              <a:t>M5</a:t>
            </a:r>
            <a:r>
              <a:rPr lang="zh-TW" altLang="en-US" dirty="0"/>
              <a:t>。他們總是走進展示間直接選擇，而不是到處去看車，也不仰賴電腦搜尋結果。只有</a:t>
            </a:r>
            <a:r>
              <a:rPr lang="en-US" altLang="zh-TW" dirty="0"/>
              <a:t>50%</a:t>
            </a:r>
            <a:r>
              <a:rPr lang="zh-TW" altLang="en-US" dirty="0"/>
              <a:t>的人符合貸款資格，而僅有</a:t>
            </a:r>
            <a:r>
              <a:rPr lang="en-US" altLang="zh-TW" dirty="0"/>
              <a:t>32%</a:t>
            </a:r>
            <a:r>
              <a:rPr lang="zh-TW" altLang="en-US" dirty="0"/>
              <a:t>的人最後完成交易。這個意思是說，這些購買他們第一輛</a:t>
            </a:r>
            <a:r>
              <a:rPr lang="en-US" altLang="zh-TW" dirty="0"/>
              <a:t>BMW</a:t>
            </a:r>
            <a:r>
              <a:rPr lang="zh-TW" altLang="en-US" dirty="0"/>
              <a:t>的顧客很明確地知道他們要的類型，也就是</a:t>
            </a:r>
            <a:r>
              <a:rPr lang="en-US" altLang="zh-TW" dirty="0"/>
              <a:t>3</a:t>
            </a:r>
            <a:r>
              <a:rPr lang="zh-TW" altLang="en-US" dirty="0"/>
              <a:t>系列，而且他們也希望可以貸款來購買。代理商可以考慮降低貸款標準或是降低</a:t>
            </a:r>
            <a:r>
              <a:rPr lang="en-US" altLang="zh-TW" dirty="0"/>
              <a:t>3</a:t>
            </a:r>
            <a:r>
              <a:rPr lang="zh-TW" altLang="en-US" dirty="0"/>
              <a:t>系列的價格。</a:t>
            </a:r>
          </a:p>
          <a:p>
            <a:r>
              <a:rPr lang="en-US" altLang="zh-TW" dirty="0"/>
              <a:t>Cluster 1 </a:t>
            </a:r>
            <a:r>
              <a:rPr lang="zh-TW" altLang="en-US" dirty="0"/>
              <a:t>：這群是「進階款的愛好者」，因為他們傾向於直接走向</a:t>
            </a:r>
            <a:r>
              <a:rPr lang="en-US" altLang="zh-TW" dirty="0"/>
              <a:t>M5</a:t>
            </a:r>
            <a:r>
              <a:rPr lang="zh-TW" altLang="en-US" dirty="0"/>
              <a:t>或</a:t>
            </a:r>
            <a:r>
              <a:rPr lang="en-US" altLang="zh-TW" dirty="0"/>
              <a:t>Z4 </a:t>
            </a:r>
            <a:r>
              <a:rPr lang="zh-TW" altLang="en-US" dirty="0"/>
              <a:t>，並且忽略</a:t>
            </a:r>
            <a:r>
              <a:rPr lang="en-US" altLang="zh-TW" dirty="0"/>
              <a:t>3</a:t>
            </a:r>
            <a:r>
              <a:rPr lang="zh-TW" altLang="en-US" dirty="0"/>
              <a:t>系列。儘管如此，雖然大都有貸款資格，他們購買率並不高。或許是訂價太高了。</a:t>
            </a:r>
            <a:endParaRPr lang="en-US" altLang="zh-TW" dirty="0"/>
          </a:p>
          <a:p>
            <a:r>
              <a:rPr lang="en-US" altLang="zh-TW" dirty="0"/>
              <a:t>Cluster 2</a:t>
            </a:r>
            <a:r>
              <a:rPr lang="zh-TW" altLang="en-US" dirty="0"/>
              <a:t>：本群可以稱為「夢想者</a:t>
            </a:r>
            <a:r>
              <a:rPr lang="en-US" altLang="zh-TW" dirty="0"/>
              <a:t>(Dreamers)</a:t>
            </a:r>
            <a:r>
              <a:rPr lang="zh-TW" altLang="en-US" dirty="0"/>
              <a:t>」，他們只對</a:t>
            </a:r>
            <a:r>
              <a:rPr lang="en-US" altLang="zh-TW" dirty="0"/>
              <a:t>M5</a:t>
            </a:r>
            <a:r>
              <a:rPr lang="zh-TW" altLang="en-US" dirty="0"/>
              <a:t>有興趣，大都不符合貸款資格，都不會買</a:t>
            </a:r>
            <a:r>
              <a:rPr lang="en-US" altLang="zh-TW" dirty="0"/>
              <a:t>M5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Cluster 3 </a:t>
            </a:r>
            <a:r>
              <a:rPr lang="zh-TW" altLang="en-US" dirty="0"/>
              <a:t>：這群是「進階款的擁有者」，因為他們傾向於直接走向</a:t>
            </a:r>
            <a:r>
              <a:rPr lang="en-US" altLang="zh-TW" dirty="0"/>
              <a:t>M5</a:t>
            </a:r>
            <a:r>
              <a:rPr lang="zh-TW" altLang="en-US" dirty="0"/>
              <a:t>，並且忽略</a:t>
            </a:r>
            <a:r>
              <a:rPr lang="en-US" altLang="zh-TW" dirty="0"/>
              <a:t>Z4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  <a:r>
              <a:rPr lang="zh-TW" altLang="en-US" dirty="0"/>
              <a:t>系列。儘管如此，都有貸款資格，他們購買率高。 </a:t>
            </a:r>
            <a:endParaRPr lang="en-US" altLang="zh-TW" dirty="0"/>
          </a:p>
          <a:p>
            <a:r>
              <a:rPr lang="en-US" altLang="zh-TW" dirty="0"/>
              <a:t>Cluster 4 </a:t>
            </a:r>
            <a:r>
              <a:rPr lang="zh-TW" altLang="en-US" dirty="0"/>
              <a:t>：三種款式都會看看，也都用電腦搜尋資料，最終購買率不高，屬於資料蒐集階段，到處看看，並未下定決心購買。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8BA368-3467-4A27-8660-52CB6F0212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5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000" b="1" dirty="0">
                <a:solidFill>
                  <a:srgbClr val="000099"/>
                </a:solidFill>
              </a:rPr>
              <a:t>階層式分群（</a:t>
            </a:r>
            <a:r>
              <a:rPr lang="en-US" altLang="zh-TW" sz="3000" b="1" dirty="0">
                <a:solidFill>
                  <a:srgbClr val="000099"/>
                </a:solidFill>
              </a:rPr>
              <a:t>Hierarchical Clustering</a:t>
            </a:r>
            <a:r>
              <a:rPr lang="zh-TW" altLang="en-US" sz="3000" b="1" dirty="0">
                <a:solidFill>
                  <a:srgbClr val="000099"/>
                </a:solidFill>
              </a:rPr>
              <a:t>）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650C01-823F-43ED-BC25-A05AF901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920880" cy="518457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TW" altLang="zh-TW" dirty="0"/>
              <a:t>階層式分群法是具有階層結構的集群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spcBef>
                <a:spcPts val="600"/>
              </a:spcBef>
            </a:pPr>
            <a:r>
              <a:rPr lang="zh-TW" altLang="en-US" dirty="0"/>
              <a:t>是一種 “ </a:t>
            </a:r>
            <a:r>
              <a:rPr lang="en-US" altLang="zh-TW" dirty="0"/>
              <a:t>bottom-up” </a:t>
            </a:r>
            <a:r>
              <a:rPr lang="zh-TW" altLang="en-US" dirty="0"/>
              <a:t>的方法。</a:t>
            </a:r>
            <a:endParaRPr lang="en-US" altLang="zh-TW" dirty="0"/>
          </a:p>
          <a:p>
            <a:pPr>
              <a:spcBef>
                <a:spcPts val="600"/>
              </a:spcBef>
            </a:pPr>
            <a:r>
              <a:rPr lang="zh-TW" altLang="zh-TW" dirty="0"/>
              <a:t>可以透過將較小的集群迭代地合併到較大的集群中</a:t>
            </a:r>
            <a:r>
              <a:rPr lang="zh-TW" altLang="en-US" dirty="0"/>
              <a:t>；</a:t>
            </a:r>
            <a:r>
              <a:rPr lang="zh-TW" altLang="zh-TW" dirty="0"/>
              <a:t>或者將較大的集群劃分為較小的集群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spcBef>
                <a:spcPts val="600"/>
              </a:spcBef>
            </a:pPr>
            <a:endParaRPr kumimoji="1" lang="zh-TW" altLang="en-US" sz="2400" b="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C88CAB-6340-436A-91F6-5814D2E7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57" y="2996952"/>
            <a:ext cx="4944165" cy="3200847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587636D-6788-4331-9139-1DE1795F3F8F}"/>
              </a:ext>
            </a:extLst>
          </p:cNvPr>
          <p:cNvCxnSpPr>
            <a:cxnSpLocks/>
          </p:cNvCxnSpPr>
          <p:nvPr/>
        </p:nvCxnSpPr>
        <p:spPr>
          <a:xfrm>
            <a:off x="2445152" y="4365104"/>
            <a:ext cx="50405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000" b="1" dirty="0">
                <a:solidFill>
                  <a:srgbClr val="000099"/>
                </a:solidFill>
              </a:rPr>
              <a:t>聚合式階層分群法的步驟</a:t>
            </a:r>
            <a:endParaRPr lang="zh-TW" altLang="en-US" sz="3000" b="1" dirty="0">
              <a:solidFill>
                <a:srgbClr val="000099"/>
              </a:solidFill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3930E45-BD71-4456-A7A4-65D5481D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dirty="0"/>
              <a:t>1. </a:t>
            </a:r>
            <a:r>
              <a:rPr lang="zh-TW" altLang="zh-TW" dirty="0"/>
              <a:t>將每一個資料當作一個群。</a:t>
            </a:r>
          </a:p>
          <a:p>
            <a:pPr marL="0" lvl="0" indent="0">
              <a:buNone/>
            </a:pPr>
            <a:r>
              <a:rPr lang="en-US" altLang="zh-TW" dirty="0"/>
              <a:t>2. </a:t>
            </a:r>
            <a:r>
              <a:rPr lang="zh-TW" altLang="zh-TW" dirty="0"/>
              <a:t>找到一組最近的集群並將它們合併到一個集群中。</a:t>
            </a:r>
          </a:p>
          <a:p>
            <a:pPr marL="0" lvl="0" indent="0">
              <a:buNone/>
            </a:pPr>
            <a:r>
              <a:rPr lang="en-US" altLang="zh-TW" dirty="0"/>
              <a:t>3. </a:t>
            </a:r>
            <a:r>
              <a:rPr lang="zh-TW" altLang="zh-TW" dirty="0"/>
              <a:t>重複步驟</a:t>
            </a:r>
            <a:r>
              <a:rPr lang="en-US" altLang="zh-TW" dirty="0"/>
              <a:t>2</a:t>
            </a:r>
            <a:r>
              <a:rPr lang="zh-TW" altLang="zh-TW" dirty="0"/>
              <a:t>，直到形成的集群數等於事先定義的值。</a:t>
            </a:r>
          </a:p>
        </p:txBody>
      </p:sp>
    </p:spTree>
    <p:extLst>
      <p:ext uri="{BB962C8B-B14F-4D97-AF65-F5344CB8AC3E}">
        <p14:creationId xmlns:p14="http://schemas.microsoft.com/office/powerpoint/2010/main" val="2071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3"/>
          <p:cNvSpPr txBox="1">
            <a:spLocks/>
          </p:cNvSpPr>
          <p:nvPr/>
        </p:nvSpPr>
        <p:spPr bwMode="auto">
          <a:xfrm>
            <a:off x="179388" y="1341438"/>
            <a:ext cx="8264525" cy="5040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257175" rtl="0" eaLnBrk="0" fontAlgn="base" latinLnBrk="0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57238" algn="l"/>
                <a:tab pos="8072438" algn="r"/>
              </a:tabLst>
              <a:defRPr/>
            </a:pP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4346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257175">
              <a:tabLst>
                <a:tab pos="757238" algn="l"/>
                <a:tab pos="8072438" algn="r"/>
              </a:tabLst>
            </a:pPr>
            <a:r>
              <a:rPr lang="zh-TW" altLang="zh-TW" sz="3000" b="1" dirty="0">
                <a:solidFill>
                  <a:srgbClr val="000099"/>
                </a:solidFill>
              </a:rPr>
              <a:t>階層分群法</a:t>
            </a:r>
            <a:r>
              <a:rPr lang="zh-TW" altLang="en-US" sz="3000" b="1" dirty="0">
                <a:solidFill>
                  <a:srgbClr val="000099"/>
                </a:solidFill>
              </a:rPr>
              <a:t>的</a:t>
            </a:r>
            <a:r>
              <a:rPr lang="zh-TW" altLang="zh-TW" sz="3000" b="1" dirty="0">
                <a:solidFill>
                  <a:srgbClr val="000099"/>
                </a:solidFill>
              </a:rPr>
              <a:t>執行</a:t>
            </a:r>
            <a:r>
              <a:rPr lang="zh-TW" altLang="en-US" sz="3000" b="1" dirty="0">
                <a:solidFill>
                  <a:srgbClr val="000099"/>
                </a:solidFill>
              </a:rPr>
              <a:t>過程</a:t>
            </a:r>
            <a:r>
              <a:rPr lang="en-US" altLang="zh-TW" sz="3000" b="1" dirty="0">
                <a:solidFill>
                  <a:srgbClr val="000099"/>
                </a:solidFill>
              </a:rPr>
              <a:t>(1)</a:t>
            </a:r>
            <a:endParaRPr lang="zh-TW" altLang="en-US" sz="3000" b="1" dirty="0">
              <a:solidFill>
                <a:srgbClr val="000099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r="7907" b="57084"/>
          <a:stretch/>
        </p:blipFill>
        <p:spPr>
          <a:xfrm>
            <a:off x="921223" y="1736191"/>
            <a:ext cx="7301553" cy="33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850106"/>
          </a:xfrm>
        </p:spPr>
        <p:txBody>
          <a:bodyPr>
            <a:normAutofit/>
          </a:bodyPr>
          <a:lstStyle/>
          <a:p>
            <a:pPr defTabSz="257175">
              <a:tabLst>
                <a:tab pos="757238" algn="l"/>
                <a:tab pos="8072438" algn="r"/>
              </a:tabLst>
            </a:pPr>
            <a:r>
              <a:rPr lang="zh-TW" altLang="zh-TW" sz="3000" b="1" dirty="0">
                <a:solidFill>
                  <a:srgbClr val="000099"/>
                </a:solidFill>
              </a:rPr>
              <a:t>階層分群法</a:t>
            </a:r>
            <a:r>
              <a:rPr lang="zh-TW" altLang="en-US" sz="3000" b="1" dirty="0">
                <a:solidFill>
                  <a:srgbClr val="000099"/>
                </a:solidFill>
              </a:rPr>
              <a:t>的</a:t>
            </a:r>
            <a:r>
              <a:rPr lang="zh-TW" altLang="zh-TW" sz="3000" b="1" dirty="0">
                <a:solidFill>
                  <a:srgbClr val="000099"/>
                </a:solidFill>
              </a:rPr>
              <a:t>執行</a:t>
            </a:r>
            <a:r>
              <a:rPr lang="zh-TW" altLang="en-US" sz="3000" b="1" dirty="0">
                <a:solidFill>
                  <a:srgbClr val="000099"/>
                </a:solidFill>
              </a:rPr>
              <a:t>過程</a:t>
            </a:r>
            <a:r>
              <a:rPr lang="en-US" altLang="zh-TW" sz="3000" b="1" dirty="0">
                <a:solidFill>
                  <a:srgbClr val="000099"/>
                </a:solidFill>
              </a:rPr>
              <a:t>(2)</a:t>
            </a:r>
            <a:endParaRPr lang="zh-TW" altLang="en-US" sz="3000" b="1" dirty="0">
              <a:solidFill>
                <a:srgbClr val="000099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3091" r="-1" b="13172"/>
          <a:stretch/>
        </p:blipFill>
        <p:spPr>
          <a:xfrm>
            <a:off x="179512" y="2240230"/>
            <a:ext cx="8563869" cy="33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257175">
              <a:tabLst>
                <a:tab pos="757238" algn="l"/>
                <a:tab pos="8072438" algn="r"/>
              </a:tabLst>
            </a:pPr>
            <a:r>
              <a:rPr lang="zh-TW" altLang="zh-TW" sz="3000" b="1" dirty="0">
                <a:solidFill>
                  <a:srgbClr val="000099"/>
                </a:solidFill>
              </a:rPr>
              <a:t>階層分群法</a:t>
            </a:r>
            <a:r>
              <a:rPr lang="zh-TW" altLang="en-US" sz="3000" b="1" dirty="0">
                <a:solidFill>
                  <a:srgbClr val="000099"/>
                </a:solidFill>
              </a:rPr>
              <a:t>的</a:t>
            </a:r>
            <a:r>
              <a:rPr lang="zh-TW" altLang="zh-TW" sz="3000" b="1" dirty="0">
                <a:solidFill>
                  <a:srgbClr val="000099"/>
                </a:solidFill>
              </a:rPr>
              <a:t>執行</a:t>
            </a:r>
            <a:r>
              <a:rPr lang="zh-TW" altLang="en-US" sz="3000" b="1" dirty="0">
                <a:solidFill>
                  <a:srgbClr val="000099"/>
                </a:solidFill>
              </a:rPr>
              <a:t>過程</a:t>
            </a:r>
            <a:r>
              <a:rPr lang="en-US" altLang="zh-TW" sz="3000" b="1" dirty="0">
                <a:solidFill>
                  <a:srgbClr val="000099"/>
                </a:solidFill>
              </a:rPr>
              <a:t>(3)</a:t>
            </a:r>
            <a:endParaRPr lang="zh-TW" altLang="en-US" sz="3000" b="1" dirty="0">
              <a:solidFill>
                <a:srgbClr val="000099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" b="24900"/>
          <a:stretch/>
        </p:blipFill>
        <p:spPr>
          <a:xfrm>
            <a:off x="323528" y="1901463"/>
            <a:ext cx="8325101" cy="32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3"/>
          <p:cNvSpPr txBox="1">
            <a:spLocks/>
          </p:cNvSpPr>
          <p:nvPr/>
        </p:nvSpPr>
        <p:spPr bwMode="auto">
          <a:xfrm>
            <a:off x="179388" y="1341438"/>
            <a:ext cx="8264525" cy="5040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257175" rtl="0" eaLnBrk="0" fontAlgn="base" latinLnBrk="0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57238" algn="l"/>
                <a:tab pos="8072438" algn="r"/>
              </a:tabLst>
              <a:defRPr/>
            </a:pP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4346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257175" rtl="0" eaLnBrk="0" fontAlgn="base" latinLnBrk="0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57238" algn="l"/>
                <a:tab pos="8072438" algn="r"/>
              </a:tabLst>
              <a:defRPr/>
            </a:pP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4346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9388" y="346646"/>
            <a:ext cx="8507412" cy="706090"/>
          </a:xfrm>
        </p:spPr>
        <p:txBody>
          <a:bodyPr>
            <a:normAutofit/>
          </a:bodyPr>
          <a:lstStyle/>
          <a:p>
            <a:pPr defTabSz="257175">
              <a:tabLst>
                <a:tab pos="757238" algn="l"/>
                <a:tab pos="8072438" algn="r"/>
              </a:tabLst>
            </a:pPr>
            <a:r>
              <a:rPr lang="zh-TW" altLang="zh-TW" sz="3000" b="1" dirty="0">
                <a:solidFill>
                  <a:srgbClr val="000099"/>
                </a:solidFill>
              </a:rPr>
              <a:t>階層分群法的樹狀圖</a:t>
            </a:r>
            <a:endParaRPr lang="zh-TW" altLang="en-US" sz="3000" b="1" dirty="0">
              <a:solidFill>
                <a:srgbClr val="000099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" b="10240"/>
          <a:stretch/>
        </p:blipFill>
        <p:spPr>
          <a:xfrm>
            <a:off x="2173778" y="1598454"/>
            <a:ext cx="4702478" cy="4062794"/>
          </a:xfrm>
        </p:spPr>
      </p:pic>
    </p:spTree>
    <p:extLst>
      <p:ext uri="{BB962C8B-B14F-4D97-AF65-F5344CB8AC3E}">
        <p14:creationId xmlns:p14="http://schemas.microsoft.com/office/powerpoint/2010/main" val="3907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A1E6D-D63D-4751-A669-4F5C2AE4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群間的距離算法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6F899-5505-4212-B188-330F83A3B6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單一連結聚合演算法（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single-linkage agglomerative algorithm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）：群間的距離定義為兩群中最近點的距離。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D5EBD2-8079-4C7B-B4EA-9B32F20771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72F2BE-4D43-4ED3-AE91-0BCF9729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32700"/>
            <a:ext cx="4680520" cy="31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99241-16B2-4AA0-B996-C1CBBB5B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B64B7-DB65-4B95-BCF4-1C954DA950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完整連結聚合演算法（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complete-linkage agglomerative algorithm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）：群間的距離定義為兩群中最遠點間的距離。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75D669-BC91-4BB3-AC38-AF3CE7659E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F4486C-F7E4-41CB-95D1-FC39933F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93429"/>
            <a:ext cx="5314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65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1741</TotalTime>
  <Words>1078</Words>
  <Application>Microsoft Office PowerPoint</Application>
  <PresentationFormat>如螢幕大小 (4:3)</PresentationFormat>
  <Paragraphs>91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charter</vt:lpstr>
      <vt:lpstr>微軟正黑體</vt:lpstr>
      <vt:lpstr>Calibri</vt:lpstr>
      <vt:lpstr>Century Schoolbook</vt:lpstr>
      <vt:lpstr>Times New Roman</vt:lpstr>
      <vt:lpstr>Wingdings</vt:lpstr>
      <vt:lpstr>Wingdings 2</vt:lpstr>
      <vt:lpstr>壁窗</vt:lpstr>
      <vt:lpstr>階層式分群 Hierarchical Clustering</vt:lpstr>
      <vt:lpstr>階層式分群（Hierarchical Clustering）</vt:lpstr>
      <vt:lpstr>聚合式階層分群法的步驟</vt:lpstr>
      <vt:lpstr>階層分群法的執行過程(1)</vt:lpstr>
      <vt:lpstr>階層分群法的執行過程(2)</vt:lpstr>
      <vt:lpstr>階層分群法的執行過程(3)</vt:lpstr>
      <vt:lpstr>階層分群法的樹狀圖</vt:lpstr>
      <vt:lpstr>群間的距離算法</vt:lpstr>
      <vt:lpstr>PowerPoint 簡報</vt:lpstr>
      <vt:lpstr>PowerPoint 簡報</vt:lpstr>
      <vt:lpstr>PowerPoint 簡報</vt:lpstr>
      <vt:lpstr>實作 1：IRIS</vt:lpstr>
      <vt:lpstr>sklearn.cluster.AgglomerativeClustering</vt:lpstr>
      <vt:lpstr>實作 1：IRIS - plot</vt:lpstr>
      <vt:lpstr>實作 1：IRIS – plot dendrogram</vt:lpstr>
      <vt:lpstr>實作 2：BMW</vt:lpstr>
      <vt:lpstr>實作 2：BMW</vt:lpstr>
      <vt:lpstr>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jxunchen</dc:creator>
  <cp:lastModifiedBy>jian-xun chen</cp:lastModifiedBy>
  <cp:revision>123</cp:revision>
  <dcterms:created xsi:type="dcterms:W3CDTF">2021-01-27T14:39:48Z</dcterms:created>
  <dcterms:modified xsi:type="dcterms:W3CDTF">2021-07-22T08:41:26Z</dcterms:modified>
</cp:coreProperties>
</file>