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sldIdLst>
    <p:sldId id="256" r:id="rId2"/>
    <p:sldId id="563" r:id="rId3"/>
    <p:sldId id="572" r:id="rId4"/>
    <p:sldId id="571" r:id="rId5"/>
    <p:sldId id="574" r:id="rId6"/>
    <p:sldId id="573" r:id="rId7"/>
    <p:sldId id="575" r:id="rId8"/>
    <p:sldId id="566" r:id="rId9"/>
    <p:sldId id="570" r:id="rId10"/>
  </p:sldIdLst>
  <p:sldSz cx="9144000" cy="6858000" type="screen4x3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9EF889-2A35-4260-93C1-4564A79AF2AF}">
          <p14:sldIdLst>
            <p14:sldId id="256"/>
            <p14:sldId id="563"/>
            <p14:sldId id="572"/>
            <p14:sldId id="571"/>
            <p14:sldId id="574"/>
            <p14:sldId id="573"/>
            <p14:sldId id="575"/>
            <p14:sldId id="566"/>
            <p14:sldId id="5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66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76" autoAdjust="0"/>
    <p:restoredTop sz="94660"/>
  </p:normalViewPr>
  <p:slideViewPr>
    <p:cSldViewPr>
      <p:cViewPr>
        <p:scale>
          <a:sx n="100" d="100"/>
          <a:sy n="100" d="100"/>
        </p:scale>
        <p:origin x="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A98-2E92-4C83-AAB0-6775E0F74B15}" type="datetimeFigureOut">
              <a:rPr lang="zh-TW" altLang="en-US" smtClean="0"/>
              <a:pPr/>
              <a:t>2021/7/23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F5E-36AD-4446-B736-4606FBEFB8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B835372E-B5A4-46E7-8357-748194D3D2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34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8CFA1E6-2D15-4676-A03C-84B98AD99F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>
            <a:lvl1pPr algn="ctr">
              <a:defRPr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715200" cy="532859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 rtlCol="0"/>
          <a:lstStyle>
            <a:lvl1pPr>
              <a:defRPr sz="1600"/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 b="73901"/>
          <a:stretch/>
        </p:blipFill>
        <p:spPr bwMode="auto">
          <a:xfrm>
            <a:off x="323528" y="82931"/>
            <a:ext cx="2012972" cy="13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7544" y="317872"/>
            <a:ext cx="7848872" cy="92211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7931224" cy="5133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46832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owintelligence.org/2020/03/27/what-if-you-need-more-labeled-data-label-spreading-and-propag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emi_supervised.LabelSpreading.html#sklearn.semi_supervised.LabelSprea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092"/>
            <a:ext cx="704056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0032" y="1772816"/>
            <a:ext cx="4083968" cy="1894362"/>
          </a:xfrm>
        </p:spPr>
        <p:txBody>
          <a:bodyPr>
            <a:noAutofit/>
          </a:bodyPr>
          <a:lstStyle/>
          <a:p>
            <a:pPr algn="l"/>
            <a:br>
              <a:rPr lang="en-US" altLang="zh-TW" sz="4000" dirty="0">
                <a:solidFill>
                  <a:srgbClr val="0033CC"/>
                </a:solidFill>
              </a:rPr>
            </a:br>
            <a:r>
              <a:rPr lang="zh-TW" altLang="en-US" sz="4000" dirty="0">
                <a:solidFill>
                  <a:srgbClr val="0033CC"/>
                </a:solidFill>
              </a:rPr>
              <a:t>半監督式學習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D8685D9D-DA46-43A0-B5A2-D0E39A9E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32" y="3421846"/>
            <a:ext cx="3917889" cy="567529"/>
          </a:xfrm>
        </p:spPr>
        <p:txBody>
          <a:bodyPr>
            <a:noAutofit/>
          </a:bodyPr>
          <a:lstStyle/>
          <a:p>
            <a:r>
              <a:rPr lang="en-US" altLang="zh-TW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Semi-Supervised Learning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為何需要半監督式學習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在實際的應用上，大部分的資料沒有標籤且數量會遠多於有標籤的資料，而將這些沒有標籤的資料一一標籤是非常耗時的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相對而言，蒐集無標籤的資料更容易，因此可以利用半監督式學習</a:t>
            </a:r>
            <a:r>
              <a:rPr lang="en-US" altLang="zh-TW" dirty="0">
                <a:effectLst/>
              </a:rPr>
              <a:t>(Semi-supervised learning)</a:t>
            </a:r>
            <a:r>
              <a:rPr lang="zh-TW" altLang="en-US" dirty="0">
                <a:effectLst/>
              </a:rPr>
              <a:t>用少部分有標籤的資料擷取特徵，然後再對其他有相同特徵但沒有標籤的資料進行</a:t>
            </a:r>
            <a:r>
              <a:rPr lang="zh-TW" altLang="en-US" dirty="0"/>
              <a:t>註記</a:t>
            </a:r>
            <a:r>
              <a:rPr lang="en-US" altLang="zh-TW" dirty="0"/>
              <a:t>(pseudo label)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再利用這些資料建立模型，對新資料做預測。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7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0DF52-2A81-41C1-B942-31A1CDAC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r>
              <a:rPr lang="zh-TW" altLang="en-US"/>
              <a:t>：學習的方法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EA89D-F957-4A09-83F1-317E6416D0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000" dirty="0"/>
              <a:t>半監督學習方法的前提是：空間中的相近點應該具有相同的標籤</a:t>
            </a:r>
            <a:endParaRPr lang="en-US" altLang="zh-TW" sz="2000" dirty="0"/>
          </a:p>
          <a:p>
            <a:r>
              <a:rPr lang="en-US" altLang="zh-TW" sz="2000" dirty="0"/>
              <a:t>Label spreading (label propagation)</a:t>
            </a:r>
          </a:p>
          <a:p>
            <a:r>
              <a:rPr lang="en-US" altLang="zh-TW" sz="1600" dirty="0">
                <a:hlinkClick r:id="rId2"/>
              </a:rPr>
              <a:t>https://crowintelligence.org/2020/03/27/what-if-you-need-more-labeled-data-label-spreading-and-propagation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6F76F-2472-4933-87E3-52D659A2E5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729CAE-7DA9-4D0E-B960-449C8ACD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42408"/>
            <a:ext cx="5040560" cy="29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BA1C4-99BE-461E-81A8-9FC29F2D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1A</a:t>
            </a:r>
            <a:r>
              <a:rPr lang="zh-TW" altLang="en-US" dirty="0"/>
              <a:t>：</a:t>
            </a:r>
            <a:r>
              <a:rPr lang="en-US" altLang="zh-TW" dirty="0"/>
              <a:t>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CB3C2-9285-42FA-B749-DFB2C1133D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7715200" cy="5328592"/>
          </a:xfrm>
        </p:spPr>
        <p:txBody>
          <a:bodyPr>
            <a:noAutofit/>
          </a:bodyPr>
          <a:lstStyle/>
          <a:p>
            <a:r>
              <a:rPr lang="zh-TW" altLang="en-US" sz="1400" dirty="0"/>
              <a:t>先抽樣部分</a:t>
            </a:r>
            <a:r>
              <a:rPr lang="en-US" altLang="zh-TW" sz="1400" dirty="0"/>
              <a:t>data</a:t>
            </a:r>
            <a:r>
              <a:rPr lang="zh-TW" altLang="en-US" sz="1400" dirty="0"/>
              <a:t>，以</a:t>
            </a:r>
            <a:r>
              <a:rPr lang="en-US" altLang="zh-TW" sz="1400" dirty="0"/>
              <a:t>random Forest</a:t>
            </a:r>
            <a:r>
              <a:rPr lang="zh-TW" altLang="en-US" sz="1400" dirty="0"/>
              <a:t>做分類，看看效能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import </a:t>
            </a:r>
            <a:r>
              <a:rPr lang="en-US" altLang="zh-TW" sz="1100" dirty="0" err="1">
                <a:solidFill>
                  <a:srgbClr val="0000FF"/>
                </a:solidFill>
              </a:rPr>
              <a:t>numpy</a:t>
            </a:r>
            <a:r>
              <a:rPr lang="en-US" altLang="zh-TW" sz="1100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from </a:t>
            </a:r>
            <a:r>
              <a:rPr lang="en-US" altLang="zh-TW" sz="1100" dirty="0" err="1">
                <a:solidFill>
                  <a:srgbClr val="0000FF"/>
                </a:solidFill>
              </a:rPr>
              <a:t>sklearn</a:t>
            </a:r>
            <a:r>
              <a:rPr lang="en-US" altLang="zh-TW" sz="1100" dirty="0">
                <a:solidFill>
                  <a:srgbClr val="0000FF"/>
                </a:solidFill>
              </a:rPr>
              <a:t> import datasets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from </a:t>
            </a:r>
            <a:r>
              <a:rPr lang="en-US" altLang="zh-TW" sz="1100" dirty="0" err="1">
                <a:solidFill>
                  <a:srgbClr val="0000FF"/>
                </a:solidFill>
              </a:rPr>
              <a:t>sklearn.ensemble</a:t>
            </a:r>
            <a:r>
              <a:rPr lang="en-US" altLang="zh-TW" sz="1100" dirty="0">
                <a:solidFill>
                  <a:srgbClr val="0000FF"/>
                </a:solidFill>
              </a:rPr>
              <a:t> import </a:t>
            </a:r>
            <a:r>
              <a:rPr lang="en-US" altLang="zh-TW" sz="1100" dirty="0" err="1">
                <a:solidFill>
                  <a:srgbClr val="0000FF"/>
                </a:solidFill>
              </a:rPr>
              <a:t>RandomForestClassifier</a:t>
            </a: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from </a:t>
            </a:r>
            <a:r>
              <a:rPr lang="en-US" altLang="zh-TW" sz="1100" dirty="0" err="1">
                <a:solidFill>
                  <a:srgbClr val="0000FF"/>
                </a:solidFill>
              </a:rPr>
              <a:t>sklearn.metrics</a:t>
            </a:r>
            <a:r>
              <a:rPr lang="en-US" altLang="zh-TW" sz="1100" dirty="0">
                <a:solidFill>
                  <a:srgbClr val="0000FF"/>
                </a:solidFill>
              </a:rPr>
              <a:t> import </a:t>
            </a:r>
            <a:r>
              <a:rPr lang="en-US" altLang="zh-TW" sz="1100" dirty="0" err="1">
                <a:solidFill>
                  <a:srgbClr val="0000FF"/>
                </a:solidFill>
              </a:rPr>
              <a:t>accuracy_score</a:t>
            </a: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from </a:t>
            </a:r>
            <a:r>
              <a:rPr lang="en-US" altLang="zh-TW" sz="1100" dirty="0" err="1">
                <a:solidFill>
                  <a:srgbClr val="0000FF"/>
                </a:solidFill>
              </a:rPr>
              <a:t>sklearn.model_selection</a:t>
            </a:r>
            <a:r>
              <a:rPr lang="en-US" altLang="zh-TW" sz="1100" dirty="0">
                <a:solidFill>
                  <a:srgbClr val="0000FF"/>
                </a:solidFill>
              </a:rPr>
              <a:t> import </a:t>
            </a:r>
            <a:r>
              <a:rPr lang="en-US" altLang="zh-TW" sz="1100" dirty="0" err="1">
                <a:solidFill>
                  <a:srgbClr val="0000FF"/>
                </a:solidFill>
              </a:rPr>
              <a:t>train_test_split</a:t>
            </a: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iris = </a:t>
            </a:r>
            <a:r>
              <a:rPr lang="en-US" altLang="zh-TW" sz="1100" dirty="0" err="1">
                <a:solidFill>
                  <a:srgbClr val="0000FF"/>
                </a:solidFill>
              </a:rPr>
              <a:t>datasets.load_iris</a:t>
            </a:r>
            <a:r>
              <a:rPr lang="en-US" altLang="zh-TW" sz="11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X, y = </a:t>
            </a:r>
            <a:r>
              <a:rPr lang="en-US" altLang="zh-TW" sz="1100" dirty="0" err="1">
                <a:solidFill>
                  <a:srgbClr val="0000FF"/>
                </a:solidFill>
              </a:rPr>
              <a:t>iris.data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iris.target</a:t>
            </a: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rng</a:t>
            </a:r>
            <a:r>
              <a:rPr lang="en-US" altLang="zh-TW" sz="1100" dirty="0">
                <a:solidFill>
                  <a:srgbClr val="0000FF"/>
                </a:solidFill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</a:rPr>
              <a:t>np.random.RandomState</a:t>
            </a:r>
            <a:r>
              <a:rPr lang="en-US" altLang="zh-TW" sz="1100" dirty="0">
                <a:solidFill>
                  <a:srgbClr val="0000FF"/>
                </a:solidFill>
              </a:rPr>
              <a:t>(42)</a:t>
            </a: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n_total_samples</a:t>
            </a:r>
            <a:r>
              <a:rPr lang="en-US" altLang="zh-TW" sz="1100" dirty="0">
                <a:solidFill>
                  <a:srgbClr val="0000FF"/>
                </a:solidFill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</a:rPr>
              <a:t>len</a:t>
            </a:r>
            <a:r>
              <a:rPr lang="en-US" altLang="zh-TW" sz="1100" dirty="0">
                <a:solidFill>
                  <a:srgbClr val="0000FF"/>
                </a:solidFill>
              </a:rPr>
              <a:t>(y)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indices = </a:t>
            </a:r>
            <a:r>
              <a:rPr lang="en-US" altLang="zh-TW" sz="1100" dirty="0" err="1">
                <a:solidFill>
                  <a:srgbClr val="0000FF"/>
                </a:solidFill>
              </a:rPr>
              <a:t>np.arange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n_total_samples</a:t>
            </a:r>
            <a:r>
              <a:rPr lang="en-US" altLang="zh-TW" sz="11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random_unlabeled_points</a:t>
            </a:r>
            <a:r>
              <a:rPr lang="en-US" altLang="zh-TW" sz="1100" dirty="0">
                <a:solidFill>
                  <a:srgbClr val="0000FF"/>
                </a:solidFill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</a:rPr>
              <a:t>rng.rand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n_total_samples</a:t>
            </a:r>
            <a:r>
              <a:rPr lang="en-US" altLang="zh-TW" sz="1100" dirty="0">
                <a:solidFill>
                  <a:srgbClr val="0000FF"/>
                </a:solidFill>
              </a:rPr>
              <a:t>) &lt; 0.3</a:t>
            </a: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new_X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new_y</a:t>
            </a:r>
            <a:r>
              <a:rPr lang="en-US" altLang="zh-TW" sz="1100" dirty="0">
                <a:solidFill>
                  <a:srgbClr val="0000FF"/>
                </a:solidFill>
              </a:rPr>
              <a:t> = X[</a:t>
            </a:r>
            <a:r>
              <a:rPr lang="en-US" altLang="zh-TW" sz="1100" dirty="0" err="1">
                <a:solidFill>
                  <a:srgbClr val="0000FF"/>
                </a:solidFill>
              </a:rPr>
              <a:t>random_unlabeled_points</a:t>
            </a:r>
            <a:r>
              <a:rPr lang="en-US" altLang="zh-TW" sz="1100" dirty="0">
                <a:solidFill>
                  <a:srgbClr val="0000FF"/>
                </a:solidFill>
              </a:rPr>
              <a:t>], y[</a:t>
            </a:r>
            <a:r>
              <a:rPr lang="en-US" altLang="zh-TW" sz="1100" dirty="0" err="1">
                <a:solidFill>
                  <a:srgbClr val="0000FF"/>
                </a:solidFill>
              </a:rPr>
              <a:t>random_unlabeled_points</a:t>
            </a:r>
            <a:r>
              <a:rPr lang="en-US" altLang="zh-TW" sz="1100" dirty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X_train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X_test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y_train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y_test</a:t>
            </a:r>
            <a:r>
              <a:rPr lang="en-US" altLang="zh-TW" sz="1100" dirty="0">
                <a:solidFill>
                  <a:srgbClr val="0000FF"/>
                </a:solidFill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</a:rPr>
              <a:t>train_test_split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new_X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new_y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test_size</a:t>
            </a:r>
            <a:r>
              <a:rPr lang="en-US" altLang="zh-TW" sz="1100" dirty="0">
                <a:solidFill>
                  <a:srgbClr val="0000FF"/>
                </a:solidFill>
              </a:rPr>
              <a:t>=0.3, </a:t>
            </a:r>
            <a:r>
              <a:rPr lang="en-US" altLang="zh-TW" sz="1100" dirty="0" err="1">
                <a:solidFill>
                  <a:srgbClr val="0000FF"/>
                </a:solidFill>
              </a:rPr>
              <a:t>random_state</a:t>
            </a:r>
            <a:r>
              <a:rPr lang="en-US" altLang="zh-TW" sz="1100" dirty="0">
                <a:solidFill>
                  <a:srgbClr val="0000FF"/>
                </a:solidFill>
              </a:rPr>
              <a:t>=0)</a:t>
            </a:r>
          </a:p>
          <a:p>
            <a:pPr marL="0" indent="0">
              <a:buNone/>
            </a:pP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model = </a:t>
            </a:r>
            <a:r>
              <a:rPr lang="en-US" altLang="zh-TW" sz="1100" dirty="0" err="1">
                <a:solidFill>
                  <a:srgbClr val="0000FF"/>
                </a:solidFill>
              </a:rPr>
              <a:t>RandomForestClassifier</a:t>
            </a:r>
            <a:r>
              <a:rPr lang="en-US" altLang="zh-TW" sz="1100" dirty="0">
                <a:solidFill>
                  <a:srgbClr val="0000FF"/>
                </a:solidFill>
              </a:rPr>
              <a:t>(verbose = 0, </a:t>
            </a:r>
            <a:r>
              <a:rPr lang="en-US" altLang="zh-TW" sz="1100" dirty="0" err="1">
                <a:solidFill>
                  <a:srgbClr val="0000FF"/>
                </a:solidFill>
              </a:rPr>
              <a:t>max_depth</a:t>
            </a:r>
            <a:r>
              <a:rPr lang="en-US" altLang="zh-TW" sz="1100" dirty="0">
                <a:solidFill>
                  <a:srgbClr val="0000FF"/>
                </a:solidFill>
              </a:rPr>
              <a:t>=2, </a:t>
            </a:r>
            <a:r>
              <a:rPr lang="en-US" altLang="zh-TW" sz="1100" dirty="0" err="1">
                <a:solidFill>
                  <a:srgbClr val="0000FF"/>
                </a:solidFill>
              </a:rPr>
              <a:t>random_state</a:t>
            </a:r>
            <a:r>
              <a:rPr lang="en-US" altLang="zh-TW" sz="1100" dirty="0">
                <a:solidFill>
                  <a:srgbClr val="0000FF"/>
                </a:solidFill>
              </a:rPr>
              <a:t>=42)</a:t>
            </a: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model.fit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X_train,y_train</a:t>
            </a:r>
            <a:r>
              <a:rPr lang="en-US" altLang="zh-TW" sz="11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100" dirty="0" err="1">
                <a:solidFill>
                  <a:srgbClr val="0000FF"/>
                </a:solidFill>
              </a:rPr>
              <a:t>y_pred</a:t>
            </a:r>
            <a:r>
              <a:rPr lang="en-US" altLang="zh-TW" sz="1100" dirty="0">
                <a:solidFill>
                  <a:srgbClr val="0000FF"/>
                </a:solidFill>
              </a:rPr>
              <a:t> = </a:t>
            </a:r>
            <a:r>
              <a:rPr lang="en-US" altLang="zh-TW" sz="1100" dirty="0" err="1">
                <a:solidFill>
                  <a:srgbClr val="0000FF"/>
                </a:solidFill>
              </a:rPr>
              <a:t>model.predict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X_test</a:t>
            </a:r>
            <a:r>
              <a:rPr lang="en-US" altLang="zh-TW" sz="11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1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acc = </a:t>
            </a:r>
            <a:r>
              <a:rPr lang="en-US" altLang="zh-TW" sz="1100" dirty="0" err="1">
                <a:solidFill>
                  <a:srgbClr val="0000FF"/>
                </a:solidFill>
              </a:rPr>
              <a:t>accuracy_score</a:t>
            </a:r>
            <a:r>
              <a:rPr lang="en-US" altLang="zh-TW" sz="1100" dirty="0">
                <a:solidFill>
                  <a:srgbClr val="0000FF"/>
                </a:solidFill>
              </a:rPr>
              <a:t>(</a:t>
            </a:r>
            <a:r>
              <a:rPr lang="en-US" altLang="zh-TW" sz="1100" dirty="0" err="1">
                <a:solidFill>
                  <a:srgbClr val="0000FF"/>
                </a:solidFill>
              </a:rPr>
              <a:t>y_test</a:t>
            </a:r>
            <a:r>
              <a:rPr lang="en-US" altLang="zh-TW" sz="1100" dirty="0">
                <a:solidFill>
                  <a:srgbClr val="0000FF"/>
                </a:solidFill>
              </a:rPr>
              <a:t>, </a:t>
            </a:r>
            <a:r>
              <a:rPr lang="en-US" altLang="zh-TW" sz="1100" dirty="0" err="1">
                <a:solidFill>
                  <a:srgbClr val="0000FF"/>
                </a:solidFill>
              </a:rPr>
              <a:t>y_pred</a:t>
            </a:r>
            <a:r>
              <a:rPr lang="en-US" altLang="zh-TW" sz="11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0000FF"/>
                </a:solidFill>
              </a:rPr>
              <a:t>print("Random Forest Model Accuracy (after Label Spreading): ",'{:.2%}'.format(acc))</a:t>
            </a:r>
          </a:p>
          <a:p>
            <a:endParaRPr lang="zh-TW" alt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8C093-99FF-4256-859C-6EC6327987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20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9D41F-6F83-4341-85DB-FD2F469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F5B38-D724-44A4-ABD9-55BD37DAAE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/>
              <a:t>先透過半監督式學習做未知標籤的標籤，再做分類</a:t>
            </a:r>
            <a:endParaRPr lang="en-US" altLang="zh-TW" sz="2000" dirty="0"/>
          </a:p>
          <a:p>
            <a:r>
              <a:rPr lang="en-US" altLang="zh-TW" sz="2000" dirty="0"/>
              <a:t>semi_iris_randF_before.py</a:t>
            </a:r>
            <a:r>
              <a:rPr lang="zh-TW" altLang="en-US" sz="2000" dirty="0"/>
              <a:t> </a:t>
            </a:r>
            <a:r>
              <a:rPr lang="en-US" altLang="zh-TW" sz="2000" dirty="0"/>
              <a:t>(before)</a:t>
            </a:r>
          </a:p>
          <a:p>
            <a:r>
              <a:rPr lang="en-US" altLang="zh-TW" sz="2000" dirty="0"/>
              <a:t>semi_iris_randF_after.py</a:t>
            </a:r>
            <a:r>
              <a:rPr lang="zh-TW" altLang="en-US" sz="2000" dirty="0"/>
              <a:t> </a:t>
            </a:r>
            <a:r>
              <a:rPr lang="en-US" altLang="zh-TW" sz="2000" dirty="0"/>
              <a:t>(after)</a:t>
            </a:r>
          </a:p>
          <a:p>
            <a:endParaRPr lang="en-US" altLang="zh-TW" sz="2000" dirty="0"/>
          </a:p>
          <a:p>
            <a:r>
              <a:rPr lang="en-US" altLang="zh-TW" sz="2000" dirty="0"/>
              <a:t>Try</a:t>
            </a:r>
            <a:r>
              <a:rPr lang="zh-TW" altLang="en-US" sz="2000" dirty="0"/>
              <a:t>：</a:t>
            </a:r>
            <a:r>
              <a:rPr lang="en-US" altLang="zh-TW" sz="2000" dirty="0"/>
              <a:t>wine dataset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6AD8E6-505E-46B6-B1D6-7B37145335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6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2F6A0-8982-43AD-BDF8-9C6B14E6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sklearn.semi_supervised.LabelSpreading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E2E97-1B6F-4227-B93E-80ED679D98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https://scikit-learn.org/stable/modules/generated/sklearn.semi_supervised.LabelSpreading.html#sklearn.semi_supervised.LabelSpreading</a:t>
            </a:r>
            <a:endParaRPr lang="en-US" altLang="zh-TW" sz="1800" dirty="0"/>
          </a:p>
          <a:p>
            <a:r>
              <a:rPr lang="en-US" altLang="zh-TW" sz="2000" dirty="0" err="1"/>
              <a:t>sklearn.semi_supervised.LabelSpreading</a:t>
            </a:r>
            <a:r>
              <a:rPr lang="en-US" altLang="zh-TW" sz="2000" dirty="0"/>
              <a:t>(kernel='</a:t>
            </a:r>
            <a:r>
              <a:rPr lang="en-US" altLang="zh-TW" sz="2000" dirty="0" err="1"/>
              <a:t>rbf</a:t>
            </a:r>
            <a:r>
              <a:rPr lang="en-US" altLang="zh-TW" sz="2000" dirty="0"/>
              <a:t>', *, gamma=20, </a:t>
            </a:r>
            <a:r>
              <a:rPr lang="en-US" altLang="zh-TW" sz="2000" dirty="0" err="1"/>
              <a:t>n_neighbors</a:t>
            </a:r>
            <a:r>
              <a:rPr lang="en-US" altLang="zh-TW" sz="2000" dirty="0"/>
              <a:t>=7, alpha=0.2, </a:t>
            </a:r>
            <a:r>
              <a:rPr lang="en-US" altLang="zh-TW" sz="2000" dirty="0" err="1"/>
              <a:t>max_iter</a:t>
            </a:r>
            <a:r>
              <a:rPr lang="en-US" altLang="zh-TW" sz="2000" dirty="0"/>
              <a:t>=30, </a:t>
            </a:r>
            <a:r>
              <a:rPr lang="en-US" altLang="zh-TW" sz="2000" dirty="0" err="1"/>
              <a:t>tol</a:t>
            </a:r>
            <a:r>
              <a:rPr lang="en-US" altLang="zh-TW" sz="2000" dirty="0"/>
              <a:t>=0.001, </a:t>
            </a:r>
            <a:r>
              <a:rPr lang="en-US" altLang="zh-TW" sz="2000" dirty="0" err="1"/>
              <a:t>n_jobs</a:t>
            </a:r>
            <a:r>
              <a:rPr lang="en-US" altLang="zh-TW" sz="2000" dirty="0"/>
              <a:t>=None)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9A9504-4D6A-4715-99A1-0D6894E00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90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B32DA-7AEB-4DF2-AB46-E05D118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digits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7EA6A-03C1-4614-8606-B2CD8DAFC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from </a:t>
            </a:r>
            <a:r>
              <a:rPr lang="en-US" altLang="zh-TW" sz="1800" dirty="0" err="1">
                <a:solidFill>
                  <a:srgbClr val="0000FF"/>
                </a:solidFill>
              </a:rPr>
              <a:t>sklearn</a:t>
            </a:r>
            <a:r>
              <a:rPr lang="en-US" altLang="zh-TW" sz="1800" dirty="0">
                <a:solidFill>
                  <a:srgbClr val="0000FF"/>
                </a:solidFill>
              </a:rPr>
              <a:t> import datasets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import </a:t>
            </a:r>
            <a:r>
              <a:rPr lang="en-US" altLang="zh-TW" sz="1800" dirty="0" err="1">
                <a:solidFill>
                  <a:srgbClr val="0000FF"/>
                </a:solidFill>
              </a:rPr>
              <a:t>matplotlib.pyplot</a:t>
            </a:r>
            <a:r>
              <a:rPr lang="en-US" altLang="zh-TW" sz="1800" dirty="0">
                <a:solidFill>
                  <a:srgbClr val="0000FF"/>
                </a:solidFill>
              </a:rPr>
              <a:t> as </a:t>
            </a:r>
            <a:r>
              <a:rPr lang="en-US" altLang="zh-TW" sz="1800" dirty="0" err="1">
                <a:solidFill>
                  <a:srgbClr val="0000FF"/>
                </a:solidFill>
              </a:rPr>
              <a:t>plt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#Load the digits dataset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digits = </a:t>
            </a:r>
            <a:r>
              <a:rPr lang="en-US" altLang="zh-TW" sz="1800" dirty="0" err="1">
                <a:solidFill>
                  <a:srgbClr val="0000FF"/>
                </a:solidFill>
              </a:rPr>
              <a:t>datasets.load_digits</a:t>
            </a:r>
            <a:r>
              <a:rPr lang="en-US" altLang="zh-TW" sz="18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y = </a:t>
            </a:r>
            <a:r>
              <a:rPr lang="en-US" altLang="zh-TW" sz="1800" dirty="0" err="1">
                <a:solidFill>
                  <a:srgbClr val="0000FF"/>
                </a:solidFill>
              </a:rPr>
              <a:t>digits.target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print(y[1:20])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#Display the first digit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plt.figure</a:t>
            </a:r>
            <a:r>
              <a:rPr lang="en-US" altLang="zh-TW" sz="1800" dirty="0">
                <a:solidFill>
                  <a:srgbClr val="0000FF"/>
                </a:solidFill>
              </a:rPr>
              <a:t>(1, </a:t>
            </a:r>
            <a:r>
              <a:rPr lang="en-US" altLang="zh-TW" sz="1800" dirty="0" err="1">
                <a:solidFill>
                  <a:srgbClr val="0000FF"/>
                </a:solidFill>
              </a:rPr>
              <a:t>figsize</a:t>
            </a:r>
            <a:r>
              <a:rPr lang="en-US" altLang="zh-TW" sz="1800" dirty="0">
                <a:solidFill>
                  <a:srgbClr val="0000FF"/>
                </a:solidFill>
              </a:rPr>
              <a:t>=(3, 3))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plt.imshow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digits.images</a:t>
            </a:r>
            <a:r>
              <a:rPr lang="en-US" altLang="zh-TW" sz="1800" dirty="0">
                <a:solidFill>
                  <a:srgbClr val="0000FF"/>
                </a:solidFill>
              </a:rPr>
              <a:t>[10], </a:t>
            </a:r>
            <a:r>
              <a:rPr lang="en-US" altLang="zh-TW" sz="1800" dirty="0" err="1">
                <a:solidFill>
                  <a:srgbClr val="0000FF"/>
                </a:solidFill>
              </a:rPr>
              <a:t>cmap</a:t>
            </a:r>
            <a:r>
              <a:rPr lang="en-US" altLang="zh-TW" sz="1800" dirty="0">
                <a:solidFill>
                  <a:srgbClr val="0000FF"/>
                </a:solidFill>
              </a:rPr>
              <a:t>=</a:t>
            </a:r>
            <a:r>
              <a:rPr lang="en-US" altLang="zh-TW" sz="1800" dirty="0" err="1">
                <a:solidFill>
                  <a:srgbClr val="0000FF"/>
                </a:solidFill>
              </a:rPr>
              <a:t>plt.cm.gray_r</a:t>
            </a:r>
            <a:r>
              <a:rPr lang="en-US" altLang="zh-TW" sz="1800" dirty="0">
                <a:solidFill>
                  <a:srgbClr val="0000FF"/>
                </a:solidFill>
              </a:rPr>
              <a:t>, interpolation='nearest')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plt.show</a:t>
            </a:r>
            <a:r>
              <a:rPr lang="en-US" altLang="zh-TW" sz="1800" dirty="0">
                <a:solidFill>
                  <a:srgbClr val="0000FF"/>
                </a:solidFill>
              </a:rPr>
              <a:t>()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929A-D1EA-48F2-8875-CCD8B16A6F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74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3790D-3ED7-486B-9BBD-2552568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digits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B83B4-7723-43F4-B36B-33789F2EDA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tree1_handwrite.py</a:t>
            </a:r>
          </a:p>
          <a:p>
            <a:r>
              <a:rPr lang="en-US" altLang="zh-TW" dirty="0"/>
              <a:t>semi4_handwrite_all.py</a:t>
            </a:r>
          </a:p>
          <a:p>
            <a:endParaRPr lang="en-US" altLang="zh-TW" dirty="0"/>
          </a:p>
          <a:p>
            <a:r>
              <a:rPr lang="en-US" altLang="zh-TW" sz="2200" dirty="0" err="1"/>
              <a:t>Sklearn.datasets.load_digits</a:t>
            </a:r>
            <a:r>
              <a:rPr lang="zh-TW" altLang="en-US" sz="2200" dirty="0"/>
              <a:t>，內容為</a:t>
            </a:r>
            <a:r>
              <a:rPr lang="en-US" altLang="zh-TW" sz="2200" dirty="0"/>
              <a:t>0~9</a:t>
            </a:r>
            <a:r>
              <a:rPr lang="zh-TW" altLang="en-US" sz="2200" dirty="0"/>
              <a:t>的手寫數字，共有</a:t>
            </a:r>
            <a:r>
              <a:rPr lang="en-US" altLang="zh-TW" sz="2200" dirty="0"/>
              <a:t>1797</a:t>
            </a:r>
            <a:r>
              <a:rPr lang="zh-TW" altLang="en-US" sz="2200" dirty="0"/>
              <a:t>筆</a:t>
            </a:r>
            <a:endParaRPr lang="en-US" altLang="zh-TW" sz="2200" dirty="0"/>
          </a:p>
          <a:p>
            <a:r>
              <a:rPr lang="zh-TW" altLang="en-US" sz="2200" dirty="0"/>
              <a:t>使用其中的</a:t>
            </a:r>
            <a:r>
              <a:rPr lang="en-US" altLang="zh-TW" sz="2200" dirty="0"/>
              <a:t>340</a:t>
            </a:r>
            <a:r>
              <a:rPr lang="zh-TW" altLang="en-US" sz="2200" dirty="0"/>
              <a:t>筆進行訓練，其中</a:t>
            </a:r>
            <a:r>
              <a:rPr lang="en-US" altLang="zh-TW" sz="2200" dirty="0"/>
              <a:t>40</a:t>
            </a:r>
            <a:r>
              <a:rPr lang="zh-TW" altLang="en-US" sz="2200" dirty="0"/>
              <a:t>筆為</a:t>
            </a:r>
            <a:r>
              <a:rPr lang="en-US" altLang="zh-TW" sz="2200" dirty="0"/>
              <a:t>labeled</a:t>
            </a:r>
            <a:r>
              <a:rPr lang="zh-TW" altLang="en-US" sz="2200" dirty="0"/>
              <a:t>，其餘為</a:t>
            </a:r>
            <a:r>
              <a:rPr lang="en-US" altLang="zh-TW" sz="2200" dirty="0"/>
              <a:t>unlabeled</a:t>
            </a:r>
          </a:p>
          <a:p>
            <a:r>
              <a:rPr lang="zh-TW" altLang="en-US" sz="2200" dirty="0"/>
              <a:t>複製一組</a:t>
            </a:r>
            <a:r>
              <a:rPr lang="en-US" altLang="zh-TW" sz="2200" dirty="0"/>
              <a:t>340</a:t>
            </a:r>
            <a:r>
              <a:rPr lang="zh-TW" altLang="en-US" sz="2200" dirty="0"/>
              <a:t>筆的</a:t>
            </a:r>
            <a:r>
              <a:rPr lang="en-US" altLang="zh-TW" sz="2200" dirty="0"/>
              <a:t>target (</a:t>
            </a:r>
            <a:r>
              <a:rPr lang="en-US" altLang="zh-TW" sz="2200" dirty="0" err="1"/>
              <a:t>y_train</a:t>
            </a:r>
            <a:r>
              <a:rPr lang="en-US" altLang="zh-TW" sz="2200" dirty="0"/>
              <a:t>)</a:t>
            </a:r>
            <a:r>
              <a:rPr lang="zh-TW" altLang="en-US" sz="2200" dirty="0"/>
              <a:t>作為訓練集，並將第</a:t>
            </a:r>
            <a:r>
              <a:rPr lang="en-US" altLang="zh-TW" sz="2200" dirty="0"/>
              <a:t>40</a:t>
            </a:r>
            <a:r>
              <a:rPr lang="zh-TW" altLang="en-US" sz="2200" dirty="0"/>
              <a:t>筆之後的</a:t>
            </a:r>
            <a:r>
              <a:rPr lang="en-US" altLang="zh-TW" sz="2200" dirty="0"/>
              <a:t>label</a:t>
            </a:r>
            <a:r>
              <a:rPr lang="zh-TW" altLang="en-US" sz="2200" dirty="0"/>
              <a:t>都設為</a:t>
            </a:r>
            <a:r>
              <a:rPr lang="en-US" altLang="zh-TW" sz="2200" dirty="0"/>
              <a:t>-1</a:t>
            </a:r>
            <a:endParaRPr lang="zh-TW" altLang="en-US" sz="2200" dirty="0"/>
          </a:p>
          <a:p>
            <a:endParaRPr lang="en-US" altLang="zh-TW" sz="2200" dirty="0"/>
          </a:p>
          <a:p>
            <a:r>
              <a:rPr lang="en-US" altLang="zh-TW" sz="2200" dirty="0" err="1"/>
              <a:t>LabelSpreading</a:t>
            </a:r>
            <a:r>
              <a:rPr lang="zh-TW" altLang="en-US" sz="2200" dirty="0"/>
              <a:t>為半監督式學習的模型</a:t>
            </a:r>
            <a:endParaRPr lang="en-US" altLang="zh-TW" sz="2200" dirty="0"/>
          </a:p>
          <a:p>
            <a:r>
              <a:rPr lang="en-US" altLang="zh-TW" sz="2200" dirty="0" err="1"/>
              <a:t>confusion_matrix</a:t>
            </a:r>
            <a:r>
              <a:rPr lang="zh-TW" altLang="en-US" sz="2200" dirty="0"/>
              <a:t>為混淆矩陣</a:t>
            </a:r>
            <a:endParaRPr lang="en-US" altLang="zh-TW" sz="2200" dirty="0"/>
          </a:p>
          <a:p>
            <a:r>
              <a:rPr lang="en-US" altLang="zh-TW" sz="2200" dirty="0" err="1"/>
              <a:t>classification_report</a:t>
            </a:r>
            <a:r>
              <a:rPr lang="zh-TW" altLang="en-US" sz="2200" dirty="0"/>
              <a:t>用於觀察預測和實際數值的差異，包含</a:t>
            </a:r>
            <a:r>
              <a:rPr lang="en-US" altLang="zh-TW" sz="2200" dirty="0"/>
              <a:t>precision</a:t>
            </a:r>
            <a:r>
              <a:rPr lang="zh-TW" altLang="en-US" sz="2200" dirty="0"/>
              <a:t>、</a:t>
            </a:r>
            <a:r>
              <a:rPr lang="en-US" altLang="zh-TW" sz="2200" dirty="0"/>
              <a:t>recall</a:t>
            </a:r>
            <a:r>
              <a:rPr lang="zh-TW" altLang="en-US" sz="2200" dirty="0"/>
              <a:t>、</a:t>
            </a:r>
            <a:r>
              <a:rPr lang="en-US" altLang="zh-TW" sz="2200" dirty="0"/>
              <a:t>f1-score</a:t>
            </a:r>
            <a:r>
              <a:rPr lang="zh-TW" altLang="en-US" sz="2200" dirty="0"/>
              <a:t>及</a:t>
            </a:r>
            <a:r>
              <a:rPr lang="en-US" altLang="zh-TW" sz="2200" dirty="0"/>
              <a:t>support</a:t>
            </a:r>
          </a:p>
          <a:p>
            <a:r>
              <a:rPr lang="en-US" altLang="zh-TW" sz="2200" dirty="0"/>
              <a:t>stats</a:t>
            </a:r>
            <a:r>
              <a:rPr lang="zh-TW" altLang="en-US" sz="2200" dirty="0"/>
              <a:t>用來進行統計與分析</a:t>
            </a:r>
            <a:endParaRPr lang="en-US" altLang="zh-TW" sz="22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31950-F88C-47F6-B868-A5ADD6D5FC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23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AC133-7A9D-4FDE-9DCD-454F7DF1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56D2C-0953-4414-9450-3EC2BF21AD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利用</a:t>
            </a:r>
            <a:r>
              <a:rPr lang="en-US" altLang="zh-TW" dirty="0">
                <a:effectLst/>
              </a:rPr>
              <a:t>stats</a:t>
            </a:r>
            <a:r>
              <a:rPr lang="zh-TW" altLang="en-US" dirty="0">
                <a:effectLst/>
              </a:rPr>
              <a:t>進行數據的統計，並找出前</a:t>
            </a:r>
            <a:r>
              <a:rPr lang="en-US" altLang="zh-TW" dirty="0">
                <a:effectLst/>
              </a:rPr>
              <a:t>10</a:t>
            </a:r>
            <a:r>
              <a:rPr lang="zh-TW" altLang="en-US" dirty="0">
                <a:effectLst/>
              </a:rPr>
              <a:t>筆預測結果最不佳的結果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A77041-9A93-47CC-8F0A-22688E8C66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361AD4-0FDC-4708-98EC-53388430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5" y="2259141"/>
            <a:ext cx="5418650" cy="39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1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3527</TotalTime>
  <Words>773</Words>
  <Application>Microsoft Office PowerPoint</Application>
  <PresentationFormat>如螢幕大小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Arial</vt:lpstr>
      <vt:lpstr>Calibri</vt:lpstr>
      <vt:lpstr>Wingdings</vt:lpstr>
      <vt:lpstr>Wingdings 2</vt:lpstr>
      <vt:lpstr>壁窗</vt:lpstr>
      <vt:lpstr> 半監督式學習</vt:lpstr>
      <vt:lpstr>為何需要半監督式學習?</vt:lpstr>
      <vt:lpstr>review：學習的方法</vt:lpstr>
      <vt:lpstr>實作1A：IRIS</vt:lpstr>
      <vt:lpstr>實作2：IRIS</vt:lpstr>
      <vt:lpstr>sklearn.semi_supervised.LabelSpreading</vt:lpstr>
      <vt:lpstr>實作3：digits</vt:lpstr>
      <vt:lpstr>實作4：digits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大數據資料採礦</dc:title>
  <dc:creator>lemel</dc:creator>
  <cp:lastModifiedBy>jian-xun chen</cp:lastModifiedBy>
  <cp:revision>168</cp:revision>
  <cp:lastPrinted>2019-12-03T05:34:37Z</cp:lastPrinted>
  <dcterms:created xsi:type="dcterms:W3CDTF">2019-07-20T09:20:51Z</dcterms:created>
  <dcterms:modified xsi:type="dcterms:W3CDTF">2021-07-23T04:34:26Z</dcterms:modified>
</cp:coreProperties>
</file>