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48"/>
  </p:notesMasterIdLst>
  <p:sldIdLst>
    <p:sldId id="256" r:id="rId2"/>
    <p:sldId id="563" r:id="rId3"/>
    <p:sldId id="566" r:id="rId4"/>
    <p:sldId id="565" r:id="rId5"/>
    <p:sldId id="568" r:id="rId6"/>
    <p:sldId id="569" r:id="rId7"/>
    <p:sldId id="573" r:id="rId8"/>
    <p:sldId id="570" r:id="rId9"/>
    <p:sldId id="567" r:id="rId10"/>
    <p:sldId id="575" r:id="rId11"/>
    <p:sldId id="578" r:id="rId12"/>
    <p:sldId id="574" r:id="rId13"/>
    <p:sldId id="580" r:id="rId14"/>
    <p:sldId id="585" r:id="rId15"/>
    <p:sldId id="592" r:id="rId16"/>
    <p:sldId id="582" r:id="rId17"/>
    <p:sldId id="588" r:id="rId18"/>
    <p:sldId id="589" r:id="rId19"/>
    <p:sldId id="590" r:id="rId20"/>
    <p:sldId id="591" r:id="rId21"/>
    <p:sldId id="586" r:id="rId22"/>
    <p:sldId id="597" r:id="rId23"/>
    <p:sldId id="577" r:id="rId24"/>
    <p:sldId id="584" r:id="rId25"/>
    <p:sldId id="603" r:id="rId26"/>
    <p:sldId id="604" r:id="rId27"/>
    <p:sldId id="605" r:id="rId28"/>
    <p:sldId id="606" r:id="rId29"/>
    <p:sldId id="608" r:id="rId30"/>
    <p:sldId id="607" r:id="rId31"/>
    <p:sldId id="609" r:id="rId32"/>
    <p:sldId id="610" r:id="rId33"/>
    <p:sldId id="613" r:id="rId34"/>
    <p:sldId id="611" r:id="rId35"/>
    <p:sldId id="612" r:id="rId36"/>
    <p:sldId id="587" r:id="rId37"/>
    <p:sldId id="593" r:id="rId38"/>
    <p:sldId id="594" r:id="rId39"/>
    <p:sldId id="595" r:id="rId40"/>
    <p:sldId id="598" r:id="rId41"/>
    <p:sldId id="596" r:id="rId42"/>
    <p:sldId id="614" r:id="rId43"/>
    <p:sldId id="615" r:id="rId44"/>
    <p:sldId id="616" r:id="rId45"/>
    <p:sldId id="617" r:id="rId46"/>
    <p:sldId id="618" r:id="rId47"/>
  </p:sldIdLst>
  <p:sldSz cx="9144000" cy="6858000" type="screen4x3"/>
  <p:notesSz cx="6797675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19EF889-2A35-4260-93C1-4564A79AF2AF}">
          <p14:sldIdLst>
            <p14:sldId id="256"/>
            <p14:sldId id="563"/>
            <p14:sldId id="566"/>
            <p14:sldId id="565"/>
            <p14:sldId id="568"/>
            <p14:sldId id="569"/>
            <p14:sldId id="573"/>
            <p14:sldId id="570"/>
            <p14:sldId id="567"/>
            <p14:sldId id="575"/>
            <p14:sldId id="578"/>
            <p14:sldId id="574"/>
            <p14:sldId id="580"/>
            <p14:sldId id="585"/>
            <p14:sldId id="592"/>
            <p14:sldId id="582"/>
            <p14:sldId id="588"/>
            <p14:sldId id="589"/>
            <p14:sldId id="590"/>
            <p14:sldId id="591"/>
            <p14:sldId id="586"/>
            <p14:sldId id="597"/>
            <p14:sldId id="577"/>
            <p14:sldId id="584"/>
            <p14:sldId id="603"/>
            <p14:sldId id="604"/>
            <p14:sldId id="605"/>
            <p14:sldId id="606"/>
            <p14:sldId id="608"/>
            <p14:sldId id="607"/>
            <p14:sldId id="609"/>
            <p14:sldId id="610"/>
            <p14:sldId id="613"/>
            <p14:sldId id="611"/>
            <p14:sldId id="612"/>
            <p14:sldId id="587"/>
            <p14:sldId id="593"/>
            <p14:sldId id="594"/>
            <p14:sldId id="595"/>
            <p14:sldId id="598"/>
            <p14:sldId id="596"/>
            <p14:sldId id="614"/>
            <p14:sldId id="61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9900"/>
    <a:srgbClr val="66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879" autoAdjust="0"/>
    <p:restoredTop sz="94660"/>
  </p:normalViewPr>
  <p:slideViewPr>
    <p:cSldViewPr>
      <p:cViewPr varScale="1">
        <p:scale>
          <a:sx n="74" d="100"/>
          <a:sy n="74" d="100"/>
        </p:scale>
        <p:origin x="7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1A98-2E92-4C83-AAB0-6775E0F74B15}" type="datetimeFigureOut">
              <a:rPr lang="zh-TW" altLang="en-US" smtClean="0"/>
              <a:pPr/>
              <a:t>2021/7/23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2F5E-36AD-4446-B736-4606FBEFB8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82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B835372E-B5A4-46E7-8357-748194D3D2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34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資料庫行銷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38CFA1E6-2D15-4676-A03C-84B98AD99F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23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>
            <a:lvl1pPr algn="ctr">
              <a:defRPr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715200" cy="5328592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 rtlCol="0"/>
          <a:lstStyle>
            <a:lvl1pPr>
              <a:defRPr sz="1600"/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資料庫行銷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zh-TW" altLang="en-US"/>
              <a:t>資料庫行銷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15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5" b="73901"/>
          <a:stretch/>
        </p:blipFill>
        <p:spPr bwMode="auto">
          <a:xfrm>
            <a:off x="323528" y="82931"/>
            <a:ext cx="2012972" cy="13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7544" y="317872"/>
            <a:ext cx="7848872" cy="922114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7931224" cy="5133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46832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6633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ym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penai/gym/blob/master/gym/envs/classic_control/cartpole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ai/gym/blob/master/gym/envs/classic_control/cartpole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qLUdxczi6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openai/gym/wiki/MountainCar-v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ai/gym/blob/master/gym/envs/classic_control/cartpole.p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openai/gym/blob/master/gym/envs/toy_text/taxi.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092"/>
            <a:ext cx="7040563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60032" y="1772816"/>
            <a:ext cx="4083968" cy="1894362"/>
          </a:xfrm>
        </p:spPr>
        <p:txBody>
          <a:bodyPr>
            <a:noAutofit/>
          </a:bodyPr>
          <a:lstStyle/>
          <a:p>
            <a:pPr algn="l"/>
            <a:br>
              <a:rPr lang="en-US" altLang="zh-TW" sz="4000" dirty="0">
                <a:solidFill>
                  <a:srgbClr val="0033CC"/>
                </a:solidFill>
              </a:rPr>
            </a:br>
            <a:r>
              <a:rPr lang="zh-TW" altLang="en-US" sz="4000" dirty="0">
                <a:solidFill>
                  <a:srgbClr val="0033CC"/>
                </a:solidFill>
              </a:rPr>
              <a:t>強化學習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D8685D9D-DA46-43A0-B5A2-D0E39A9EA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032" y="3421846"/>
            <a:ext cx="3917889" cy="567529"/>
          </a:xfrm>
        </p:spPr>
        <p:txBody>
          <a:bodyPr>
            <a:noAutofit/>
          </a:bodyPr>
          <a:lstStyle/>
          <a:p>
            <a:r>
              <a:rPr lang="en-US" altLang="zh-TW" sz="32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Reinforcement</a:t>
            </a:r>
          </a:p>
          <a:p>
            <a:r>
              <a:rPr lang="en-US" altLang="zh-TW" sz="32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Learning</a:t>
            </a:r>
            <a:endParaRPr lang="zh-TW" altLang="en-US" sz="3200" dirty="0">
              <a:solidFill>
                <a:srgbClr val="000099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E14A10-94CE-42CE-A475-E45BE78745D7}"/>
              </a:ext>
            </a:extLst>
          </p:cNvPr>
          <p:cNvSpPr txBox="1"/>
          <p:nvPr/>
        </p:nvSpPr>
        <p:spPr>
          <a:xfrm>
            <a:off x="1325544" y="5877272"/>
            <a:ext cx="66693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參考資料來源：國立聯合大學 資訊管理學 陳士杰老師</a:t>
            </a:r>
            <a:endParaRPr lang="en-US" altLang="zh-TW" sz="20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68B31-9C84-4E2C-A248-26175C60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D965D-5EDA-4B8E-9D3E-45D8B1B03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上述策略挑選過程會得到一個序列的狀態、動作、 獎勵 </a:t>
            </a:r>
            <a:r>
              <a:rPr lang="en-US" altLang="zh-TW" dirty="0"/>
              <a:t>{s1 , a1 , r1 , s2 , a2 , r2 , …, </a:t>
            </a:r>
            <a:r>
              <a:rPr lang="en-US" altLang="zh-TW" dirty="0" err="1"/>
              <a:t>st</a:t>
            </a:r>
            <a:r>
              <a:rPr lang="en-US" altLang="zh-TW" dirty="0"/>
              <a:t> , at , rt , … } </a:t>
            </a:r>
          </a:p>
          <a:p>
            <a:r>
              <a:rPr lang="zh-TW" altLang="en-US" dirty="0"/>
              <a:t>其中，由 狀態</a:t>
            </a:r>
            <a:r>
              <a:rPr lang="en-US" altLang="zh-TW" dirty="0"/>
              <a:t>-</a:t>
            </a:r>
            <a:r>
              <a:rPr lang="zh-TW" altLang="en-US" dirty="0"/>
              <a:t>動作訊息對所構成的序列，稱為軌跡  </a:t>
            </a:r>
            <a:r>
              <a:rPr lang="en-US" altLang="zh-TW" dirty="0"/>
              <a:t>(Trajectory)={s1 , a1 , s2 , a2 , …, </a:t>
            </a:r>
            <a:r>
              <a:rPr lang="en-US" altLang="zh-TW" dirty="0" err="1"/>
              <a:t>st</a:t>
            </a:r>
            <a:r>
              <a:rPr lang="en-US" altLang="zh-TW" dirty="0"/>
              <a:t> , at , … } </a:t>
            </a:r>
          </a:p>
          <a:p>
            <a:r>
              <a:rPr lang="zh-TW" altLang="en-US" dirty="0"/>
              <a:t>一個強化學習的任務，所得到的</a:t>
            </a:r>
            <a:r>
              <a:rPr lang="en-US" altLang="zh-TW" dirty="0"/>
              <a:t>Trajectory </a:t>
            </a:r>
            <a:r>
              <a:rPr lang="zh-TW" altLang="en-US" dirty="0"/>
              <a:t>可能不只一個 ，因為或</a:t>
            </a:r>
            <a:r>
              <a:rPr lang="en-US" altLang="zh-TW" dirty="0"/>
              <a:t>run</a:t>
            </a:r>
            <a:r>
              <a:rPr lang="zh-TW" altLang="en-US" dirty="0"/>
              <a:t>好幾回</a:t>
            </a:r>
            <a:r>
              <a:rPr lang="en-US" altLang="zh-TW" dirty="0"/>
              <a:t>(episode)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A11000-6D43-415B-80C3-89C885991B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86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18F43-80E8-499E-A5E6-6873658C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獎勵函數 </a:t>
            </a:r>
            <a:r>
              <a:rPr lang="en-US" altLang="zh-TW" dirty="0"/>
              <a:t>(Reward Function)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397D2-7BF5-48C9-9FB6-B5D221888E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獎勵函數 </a:t>
            </a:r>
            <a:r>
              <a:rPr lang="en-US" altLang="zh-TW" dirty="0"/>
              <a:t>R </a:t>
            </a:r>
            <a:r>
              <a:rPr lang="zh-TW" altLang="en-US" dirty="0"/>
              <a:t>是讓</a:t>
            </a:r>
            <a:r>
              <a:rPr lang="en-US" altLang="zh-TW" dirty="0"/>
              <a:t>Agent</a:t>
            </a:r>
            <a:r>
              <a:rPr lang="zh-TW" altLang="en-US" dirty="0"/>
              <a:t>試探環境的過程中，對一個動作的即時評價訊息，可做為</a:t>
            </a:r>
            <a:r>
              <a:rPr lang="en-US" altLang="zh-TW" dirty="0"/>
              <a:t>Agent</a:t>
            </a:r>
            <a:r>
              <a:rPr lang="zh-TW" altLang="en-US" dirty="0"/>
              <a:t>策略選擇的依據。</a:t>
            </a:r>
          </a:p>
          <a:p>
            <a:r>
              <a:rPr lang="zh-TW" altLang="en-US" dirty="0"/>
              <a:t>通常是一個純量，正數表示獎勵，負數表示懲罰；正數愈大表示獎勵愈多，負數愈小表示懲罰愈大。</a:t>
            </a:r>
          </a:p>
          <a:p>
            <a:r>
              <a:rPr lang="zh-TW" altLang="en-US" dirty="0"/>
              <a:t>強化學習的目的，就是要找出一個最佳的策略，讓</a:t>
            </a:r>
            <a:r>
              <a:rPr lang="en-US" altLang="zh-TW" dirty="0"/>
              <a:t>Agent</a:t>
            </a:r>
            <a:r>
              <a:rPr lang="zh-TW" altLang="en-US" dirty="0"/>
              <a:t>最後獲得的累積獎勵</a:t>
            </a:r>
            <a:r>
              <a:rPr lang="en-US" altLang="zh-TW" dirty="0"/>
              <a:t>(Cumulated reward)</a:t>
            </a:r>
            <a:r>
              <a:rPr lang="zh-TW" altLang="en-US" dirty="0"/>
              <a:t>最多。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1D4FD7-56D7-40A0-87AF-AD94AFA034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59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50BF1-FDE3-45AD-B05F-42F154B0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OPENAI Gym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C2664-8989-4944-9B5A-5FC1C21D9C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dirty="0">
                <a:hlinkClick r:id="rId2"/>
              </a:rPr>
              <a:t>https://gym.openai.com/</a:t>
            </a:r>
            <a:endParaRPr lang="en-US" altLang="zh-TW" sz="2000" dirty="0"/>
          </a:p>
          <a:p>
            <a:r>
              <a:rPr lang="en-US" altLang="zh-TW" sz="2000" dirty="0" err="1"/>
              <a:t>OpenAI</a:t>
            </a:r>
            <a:r>
              <a:rPr lang="en-US" altLang="zh-TW" sz="2000" dirty="0"/>
              <a:t> Gym </a:t>
            </a:r>
            <a:r>
              <a:rPr lang="zh-TW" altLang="en-US" sz="2000" dirty="0"/>
              <a:t>是由 </a:t>
            </a:r>
            <a:r>
              <a:rPr lang="en-US" altLang="zh-TW" sz="2000" dirty="0" err="1"/>
              <a:t>OpenAI</a:t>
            </a:r>
            <a:r>
              <a:rPr lang="en-US" altLang="zh-TW" sz="2000" dirty="0"/>
              <a:t> </a:t>
            </a:r>
            <a:r>
              <a:rPr lang="zh-TW" altLang="en-US" sz="2000" dirty="0"/>
              <a:t>開源的 </a:t>
            </a:r>
            <a:r>
              <a:rPr lang="en-US" altLang="zh-TW" sz="2000" dirty="0"/>
              <a:t>Reinforcement Learning </a:t>
            </a:r>
            <a:r>
              <a:rPr lang="zh-TW" altLang="en-US" sz="2000" dirty="0"/>
              <a:t>工具包，裡面有許多現成 </a:t>
            </a:r>
            <a:r>
              <a:rPr lang="en-US" altLang="zh-TW" sz="2000" dirty="0"/>
              <a:t>environment </a:t>
            </a:r>
            <a:r>
              <a:rPr lang="zh-TW" altLang="en-US" sz="2000" dirty="0"/>
              <a:t>處理環境模擬及獎勵等等過程，讓開發者專注於演算法開發。</a:t>
            </a:r>
            <a:endParaRPr lang="en-US" altLang="zh-TW" sz="2000" dirty="0"/>
          </a:p>
          <a:p>
            <a:r>
              <a:rPr lang="en-US" altLang="zh-TW" sz="2000" dirty="0" err="1"/>
              <a:t>OpenAI</a:t>
            </a:r>
            <a:r>
              <a:rPr lang="en-US" altLang="zh-TW" sz="2000" dirty="0"/>
              <a:t> Gym</a:t>
            </a:r>
            <a:r>
              <a:rPr lang="zh-TW" altLang="en-US" sz="2000" dirty="0"/>
              <a:t>提供了許多問題和環境（或遊戲）的介面，而使用者無需過多瞭解遊戲的內部實現，通過簡單地調用就可以用來測試和模擬。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err="1"/>
              <a:t>conda</a:t>
            </a:r>
            <a:r>
              <a:rPr lang="en-US" altLang="zh-TW" sz="2000" dirty="0"/>
              <a:t> install </a:t>
            </a:r>
            <a:r>
              <a:rPr lang="en-US" altLang="zh-TW" sz="2000" dirty="0">
                <a:solidFill>
                  <a:srgbClr val="FF0000"/>
                </a:solidFill>
              </a:rPr>
              <a:t>–n </a:t>
            </a:r>
            <a:r>
              <a:rPr lang="en-US" altLang="zh-TW" sz="2000" dirty="0" err="1">
                <a:solidFill>
                  <a:srgbClr val="FF0000"/>
                </a:solidFill>
              </a:rPr>
              <a:t>Mlearn</a:t>
            </a:r>
            <a:r>
              <a:rPr lang="en-US" altLang="zh-TW" sz="2000" dirty="0"/>
              <a:t> –c </a:t>
            </a:r>
            <a:r>
              <a:rPr lang="en-US" altLang="zh-TW" sz="2000" dirty="0" err="1"/>
              <a:t>conda</a:t>
            </a:r>
            <a:r>
              <a:rPr lang="en-US" altLang="zh-TW" sz="2000" dirty="0"/>
              <a:t>-forge gym 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8D216-56AA-41D8-AABD-F20A559D9A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D38B29-348C-4676-952A-25C65750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56" y="4985088"/>
            <a:ext cx="6203032" cy="15982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EC9261-6173-4632-920A-6FB68E8375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162" r="1488"/>
          <a:stretch/>
        </p:blipFill>
        <p:spPr>
          <a:xfrm>
            <a:off x="3932386" y="3508003"/>
            <a:ext cx="4513982" cy="8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AF76F-A9D1-46DB-971F-780A284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CartPole-v1 (</a:t>
            </a:r>
            <a:r>
              <a:rPr lang="zh-TW" altLang="en-US" dirty="0"/>
              <a:t>車杆遊戲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DE790-28AF-4362-BD8B-3D255ADE60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遊戲裡面有一個小車，上有豎著一根杆子，要移動車子防止桿子倒下。每次重置後的初始狀態會有所不同。小車可以繼續一直左右移動</a:t>
            </a:r>
            <a:endParaRPr lang="en-US" altLang="zh-TW" dirty="0"/>
          </a:p>
          <a:p>
            <a:r>
              <a:rPr lang="zh-TW" altLang="en-US" dirty="0"/>
              <a:t>當有以下兩個條件則遊戲結束：</a:t>
            </a:r>
          </a:p>
          <a:p>
            <a:pPr lvl="1"/>
            <a:r>
              <a:rPr lang="zh-TW" altLang="en-US" dirty="0"/>
              <a:t>杆子傾斜的角度</a:t>
            </a:r>
            <a:r>
              <a:rPr lang="en-US" altLang="zh-TW" dirty="0"/>
              <a:t>θ </a:t>
            </a:r>
            <a:r>
              <a:rPr lang="zh-TW" altLang="en-US" dirty="0"/>
              <a:t>大於</a:t>
            </a:r>
            <a:r>
              <a:rPr lang="en-US" altLang="zh-TW" dirty="0"/>
              <a:t>15°</a:t>
            </a:r>
          </a:p>
          <a:p>
            <a:pPr lvl="1"/>
            <a:r>
              <a:rPr lang="zh-TW" altLang="en-US" dirty="0"/>
              <a:t>小車移動的位置超過範圍</a:t>
            </a:r>
            <a:r>
              <a:rPr lang="en-US" altLang="zh-TW" dirty="0"/>
              <a:t>(</a:t>
            </a:r>
            <a:r>
              <a:rPr lang="zh-TW" altLang="en-US" dirty="0"/>
              <a:t>中間到兩邊各</a:t>
            </a:r>
            <a:r>
              <a:rPr lang="en-US" altLang="zh-TW" dirty="0"/>
              <a:t>2.4</a:t>
            </a:r>
            <a:r>
              <a:rPr lang="zh-TW" altLang="en-US" dirty="0"/>
              <a:t>個單位長度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B32956-9335-41F5-99E2-E9F6DEC3E2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798426-D450-431C-97B0-25EB2DF3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5" y="3944995"/>
            <a:ext cx="4046443" cy="268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788C9-2253-4E2A-B76C-E3B5647C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1a</a:t>
            </a:r>
            <a:r>
              <a:rPr lang="zh-TW" altLang="en-US" dirty="0"/>
              <a:t>： </a:t>
            </a:r>
            <a:r>
              <a:rPr lang="en-US" altLang="zh-TW" dirty="0"/>
              <a:t>CartPole-v1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EF977-7905-4D8A-B72B-80B604E27F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5327" y="1097316"/>
            <a:ext cx="7715200" cy="5328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gym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time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env = </a:t>
            </a:r>
            <a:r>
              <a:rPr lang="en-US" altLang="zh-TW" dirty="0" err="1">
                <a:solidFill>
                  <a:srgbClr val="0000FF"/>
                </a:solidFill>
              </a:rPr>
              <a:t>gym.make</a:t>
            </a:r>
            <a:r>
              <a:rPr lang="en-US" altLang="zh-TW" dirty="0">
                <a:solidFill>
                  <a:srgbClr val="0000FF"/>
                </a:solidFill>
              </a:rPr>
              <a:t>('CartPole-v1')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for </a:t>
            </a:r>
            <a:r>
              <a:rPr lang="en-US" altLang="zh-TW" dirty="0" err="1">
                <a:solidFill>
                  <a:srgbClr val="0000FF"/>
                </a:solidFill>
              </a:rPr>
              <a:t>i_episode</a:t>
            </a:r>
            <a:r>
              <a:rPr lang="en-US" altLang="zh-TW" dirty="0">
                <a:solidFill>
                  <a:srgbClr val="0000FF"/>
                </a:solidFill>
              </a:rPr>
              <a:t> in range(10):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observation = </a:t>
            </a:r>
            <a:r>
              <a:rPr lang="en-US" altLang="zh-TW" dirty="0" err="1">
                <a:solidFill>
                  <a:srgbClr val="0000FF"/>
                </a:solidFill>
              </a:rPr>
              <a:t>env.reset</a:t>
            </a:r>
            <a:r>
              <a:rPr lang="en-US" altLang="zh-TW" dirty="0">
                <a:solidFill>
                  <a:srgbClr val="0000FF"/>
                </a:solidFill>
              </a:rPr>
              <a:t>() # </a:t>
            </a:r>
            <a:r>
              <a:rPr lang="zh-TW" altLang="en-US" dirty="0">
                <a:solidFill>
                  <a:srgbClr val="0000FF"/>
                </a:solidFill>
              </a:rPr>
              <a:t>讓 </a:t>
            </a:r>
            <a:r>
              <a:rPr lang="en-US" altLang="zh-TW" dirty="0">
                <a:solidFill>
                  <a:srgbClr val="0000FF"/>
                </a:solidFill>
              </a:rPr>
              <a:t>environment </a:t>
            </a:r>
            <a:r>
              <a:rPr lang="zh-TW" altLang="en-US" dirty="0">
                <a:solidFill>
                  <a:srgbClr val="0000FF"/>
                </a:solidFill>
              </a:rPr>
              <a:t>重回初始狀態 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</a:rPr>
              <a:t>    </a:t>
            </a:r>
            <a:r>
              <a:rPr lang="en-US" altLang="zh-TW" dirty="0">
                <a:solidFill>
                  <a:srgbClr val="0000FF"/>
                </a:solidFill>
              </a:rPr>
              <a:t>rewards = 0 # </a:t>
            </a:r>
            <a:r>
              <a:rPr lang="zh-TW" altLang="en-US" dirty="0">
                <a:solidFill>
                  <a:srgbClr val="0000FF"/>
                </a:solidFill>
              </a:rPr>
              <a:t>累計各 </a:t>
            </a:r>
            <a:r>
              <a:rPr lang="en-US" altLang="zh-TW" dirty="0">
                <a:solidFill>
                  <a:srgbClr val="0000FF"/>
                </a:solidFill>
              </a:rPr>
              <a:t>episode </a:t>
            </a:r>
            <a:r>
              <a:rPr lang="zh-TW" altLang="en-US" dirty="0">
                <a:solidFill>
                  <a:srgbClr val="0000FF"/>
                </a:solidFill>
              </a:rPr>
              <a:t>的 </a:t>
            </a:r>
            <a:r>
              <a:rPr lang="en-US" altLang="zh-TW" dirty="0">
                <a:solidFill>
                  <a:srgbClr val="0000FF"/>
                </a:solidFill>
              </a:rPr>
              <a:t>reward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for t in range(200): # </a:t>
            </a:r>
            <a:r>
              <a:rPr lang="zh-TW" altLang="en-US" dirty="0">
                <a:solidFill>
                  <a:srgbClr val="0000FF"/>
                </a:solidFill>
              </a:rPr>
              <a:t>設個時限，每個 </a:t>
            </a:r>
            <a:r>
              <a:rPr lang="en-US" altLang="zh-TW" dirty="0">
                <a:solidFill>
                  <a:srgbClr val="0000FF"/>
                </a:solidFill>
              </a:rPr>
              <a:t>episode </a:t>
            </a:r>
            <a:r>
              <a:rPr lang="zh-TW" altLang="en-US" dirty="0">
                <a:solidFill>
                  <a:srgbClr val="0000FF"/>
                </a:solidFill>
              </a:rPr>
              <a:t>最多跑 </a:t>
            </a:r>
            <a:r>
              <a:rPr lang="en-US" altLang="zh-TW" dirty="0">
                <a:solidFill>
                  <a:srgbClr val="0000FF"/>
                </a:solidFill>
              </a:rPr>
              <a:t>200 </a:t>
            </a:r>
            <a:r>
              <a:rPr lang="zh-TW" altLang="en-US" dirty="0">
                <a:solidFill>
                  <a:srgbClr val="0000FF"/>
                </a:solidFill>
              </a:rPr>
              <a:t>個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</a:t>
            </a:r>
            <a:r>
              <a:rPr lang="en-US" altLang="zh-TW" dirty="0" err="1">
                <a:solidFill>
                  <a:srgbClr val="0000FF"/>
                </a:solidFill>
              </a:rPr>
              <a:t>env.render</a:t>
            </a:r>
            <a:r>
              <a:rPr lang="en-US" altLang="zh-TW" dirty="0">
                <a:solidFill>
                  <a:srgbClr val="0000FF"/>
                </a:solidFill>
              </a:rPr>
              <a:t>() # </a:t>
            </a:r>
            <a:r>
              <a:rPr lang="zh-TW" altLang="en-US" dirty="0">
                <a:solidFill>
                  <a:srgbClr val="0000FF"/>
                </a:solidFill>
              </a:rPr>
              <a:t>呈現 </a:t>
            </a:r>
            <a:r>
              <a:rPr lang="en-US" altLang="zh-TW" dirty="0">
                <a:solidFill>
                  <a:srgbClr val="0000FF"/>
                </a:solidFill>
              </a:rPr>
              <a:t>environment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# Key section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action = </a:t>
            </a:r>
            <a:r>
              <a:rPr lang="en-US" altLang="zh-TW" dirty="0" err="1">
                <a:solidFill>
                  <a:srgbClr val="0000FF"/>
                </a:solidFill>
              </a:rPr>
              <a:t>env.action_space.sample</a:t>
            </a:r>
            <a:r>
              <a:rPr lang="en-US" altLang="zh-TW" dirty="0">
                <a:solidFill>
                  <a:srgbClr val="0000FF"/>
                </a:solidFill>
              </a:rPr>
              <a:t>() # </a:t>
            </a:r>
            <a:r>
              <a:rPr lang="zh-TW" altLang="en-US" dirty="0">
                <a:solidFill>
                  <a:srgbClr val="0000FF"/>
                </a:solidFill>
              </a:rPr>
              <a:t>在 </a:t>
            </a:r>
            <a:r>
              <a:rPr lang="en-US" altLang="zh-TW" dirty="0">
                <a:solidFill>
                  <a:srgbClr val="0000FF"/>
                </a:solidFill>
              </a:rPr>
              <a:t>environment </a:t>
            </a:r>
            <a:r>
              <a:rPr lang="zh-TW" altLang="en-US" dirty="0">
                <a:solidFill>
                  <a:srgbClr val="0000FF"/>
                </a:solidFill>
              </a:rPr>
              <a:t>所提供的 </a:t>
            </a:r>
            <a:r>
              <a:rPr lang="en-US" altLang="zh-TW" dirty="0">
                <a:solidFill>
                  <a:srgbClr val="0000FF"/>
                </a:solidFill>
              </a:rPr>
              <a:t>action </a:t>
            </a:r>
            <a:r>
              <a:rPr lang="zh-TW" altLang="en-US" dirty="0">
                <a:solidFill>
                  <a:srgbClr val="0000FF"/>
                </a:solidFill>
              </a:rPr>
              <a:t>中隨機挑選 </a:t>
            </a:r>
            <a:r>
              <a:rPr lang="en-US" altLang="zh-TW" dirty="0">
                <a:solidFill>
                  <a:srgbClr val="0000FF"/>
                </a:solidFill>
              </a:rPr>
              <a:t>, 0 left or 1 right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observation, reward, done, info = </a:t>
            </a:r>
            <a:r>
              <a:rPr lang="en-US" altLang="zh-TW" dirty="0" err="1">
                <a:solidFill>
                  <a:srgbClr val="0000FF"/>
                </a:solidFill>
              </a:rPr>
              <a:t>env.step</a:t>
            </a:r>
            <a:r>
              <a:rPr lang="en-US" altLang="zh-TW" dirty="0">
                <a:solidFill>
                  <a:srgbClr val="0000FF"/>
                </a:solidFill>
              </a:rPr>
              <a:t>(action) # </a:t>
            </a:r>
            <a:r>
              <a:rPr lang="zh-TW" altLang="en-US" dirty="0">
                <a:solidFill>
                  <a:srgbClr val="0000FF"/>
                </a:solidFill>
              </a:rPr>
              <a:t>進行 </a:t>
            </a:r>
            <a:r>
              <a:rPr lang="en-US" altLang="zh-TW" dirty="0">
                <a:solidFill>
                  <a:srgbClr val="0000FF"/>
                </a:solidFill>
              </a:rPr>
              <a:t>action</a:t>
            </a:r>
            <a:r>
              <a:rPr lang="zh-TW" altLang="en-US" dirty="0">
                <a:solidFill>
                  <a:srgbClr val="0000FF"/>
                </a:solidFill>
              </a:rPr>
              <a:t>，</a:t>
            </a:r>
            <a:r>
              <a:rPr lang="en-US" altLang="zh-TW" dirty="0">
                <a:solidFill>
                  <a:srgbClr val="0000FF"/>
                </a:solidFill>
              </a:rPr>
              <a:t>environment </a:t>
            </a:r>
            <a:r>
              <a:rPr lang="zh-TW" altLang="en-US" dirty="0">
                <a:solidFill>
                  <a:srgbClr val="0000FF"/>
                </a:solidFill>
              </a:rPr>
              <a:t>返回該 </a:t>
            </a:r>
            <a:r>
              <a:rPr lang="en-US" altLang="zh-TW" dirty="0">
                <a:solidFill>
                  <a:srgbClr val="0000FF"/>
                </a:solidFill>
              </a:rPr>
              <a:t>action </a:t>
            </a:r>
            <a:r>
              <a:rPr lang="zh-TW" altLang="en-US" dirty="0">
                <a:solidFill>
                  <a:srgbClr val="0000FF"/>
                </a:solidFill>
              </a:rPr>
              <a:t>的 </a:t>
            </a:r>
            <a:r>
              <a:rPr lang="en-US" altLang="zh-TW" dirty="0">
                <a:solidFill>
                  <a:srgbClr val="0000FF"/>
                </a:solidFill>
              </a:rPr>
              <a:t>reward </a:t>
            </a:r>
            <a:r>
              <a:rPr lang="zh-TW" altLang="en-US" dirty="0">
                <a:solidFill>
                  <a:srgbClr val="0000FF"/>
                </a:solidFill>
              </a:rPr>
              <a:t>及前進下個 </a:t>
            </a:r>
            <a:r>
              <a:rPr lang="en-US" altLang="zh-TW" dirty="0">
                <a:solidFill>
                  <a:srgbClr val="0000FF"/>
                </a:solidFill>
              </a:rPr>
              <a:t>state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print(observation, reward, done, info)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rewards += reward # </a:t>
            </a:r>
            <a:r>
              <a:rPr lang="zh-TW" altLang="en-US" dirty="0">
                <a:solidFill>
                  <a:srgbClr val="0000FF"/>
                </a:solidFill>
              </a:rPr>
              <a:t>累計 </a:t>
            </a:r>
            <a:r>
              <a:rPr lang="en-US" altLang="zh-TW" dirty="0">
                <a:solidFill>
                  <a:srgbClr val="0000FF"/>
                </a:solidFill>
              </a:rPr>
              <a:t>reward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if done: # </a:t>
            </a:r>
            <a:r>
              <a:rPr lang="zh-TW" altLang="en-US" dirty="0">
                <a:solidFill>
                  <a:srgbClr val="0000FF"/>
                </a:solidFill>
              </a:rPr>
              <a:t>任務結束返回 </a:t>
            </a:r>
            <a:r>
              <a:rPr lang="en-US" altLang="zh-TW" dirty="0">
                <a:solidFill>
                  <a:srgbClr val="0000FF"/>
                </a:solidFill>
              </a:rPr>
              <a:t>done = True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  print(str(</a:t>
            </a:r>
            <a:r>
              <a:rPr lang="en-US" altLang="zh-TW" dirty="0" err="1">
                <a:solidFill>
                  <a:srgbClr val="0000FF"/>
                </a:solidFill>
              </a:rPr>
              <a:t>i_episode</a:t>
            </a:r>
            <a:r>
              <a:rPr lang="en-US" altLang="zh-TW" dirty="0">
                <a:solidFill>
                  <a:srgbClr val="0000FF"/>
                </a:solidFill>
              </a:rPr>
              <a:t>)+' Episode finished after {} timesteps, total rewards {}'.format(t+1, rewards))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  break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</a:rPr>
              <a:t>time.sleep</a:t>
            </a:r>
            <a:r>
              <a:rPr lang="en-US" altLang="zh-TW" dirty="0">
                <a:solidFill>
                  <a:srgbClr val="0000FF"/>
                </a:solidFill>
              </a:rPr>
              <a:t>(1)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env.close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C276D2-D861-424C-A6CF-87DD17A1EF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10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693BD-B439-4C82-A00A-75B0C8C7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CartPole-v1</a:t>
            </a:r>
            <a:r>
              <a:rPr lang="zh-TW" altLang="en-US" dirty="0"/>
              <a:t> 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F0D45-F9A9-4007-8715-5144C230EB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>
                <a:hlinkClick r:id="rId2"/>
              </a:rPr>
              <a:t>https://github.com/openai/gym/blob/master/gym/envs/classic_control/cartpole.py</a:t>
            </a:r>
            <a:endParaRPr lang="en-US" altLang="zh-TW" sz="1800" dirty="0"/>
          </a:p>
          <a:p>
            <a:r>
              <a:rPr lang="en-US" altLang="zh-TW" sz="1800" dirty="0"/>
              <a:t>Action</a:t>
            </a:r>
            <a:r>
              <a:rPr lang="en-US" altLang="zh-TW" sz="1800" dirty="0">
                <a:sym typeface="Wingdings" panose="05000000000000000000" pitchFamily="2" charset="2"/>
              </a:rPr>
              <a:t>: 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0</a:t>
            </a:r>
            <a:r>
              <a:rPr lang="zh-TW" altLang="en-US" sz="1800" dirty="0">
                <a:sym typeface="Wingdings" panose="05000000000000000000" pitchFamily="2" charset="2"/>
              </a:rPr>
              <a:t> 往左</a:t>
            </a:r>
            <a:r>
              <a:rPr lang="en-US" altLang="zh-TW" sz="1800" dirty="0">
                <a:sym typeface="Wingdings" panose="05000000000000000000" pitchFamily="2" charset="2"/>
              </a:rPr>
              <a:t>,  1 </a:t>
            </a:r>
            <a:r>
              <a:rPr lang="zh-TW" altLang="en-US" sz="1800" dirty="0">
                <a:sym typeface="Wingdings" panose="05000000000000000000" pitchFamily="2" charset="2"/>
              </a:rPr>
              <a:t>往右</a:t>
            </a:r>
            <a:endParaRPr lang="en-US" altLang="zh-TW" sz="1800" dirty="0"/>
          </a:p>
          <a:p>
            <a:r>
              <a:rPr lang="en-US" altLang="zh-TW" sz="1800" dirty="0"/>
              <a:t>Observation:</a:t>
            </a:r>
          </a:p>
          <a:p>
            <a:pPr marL="0" indent="0">
              <a:buNone/>
            </a:pPr>
            <a:r>
              <a:rPr lang="zh-TW" altLang="en-US" sz="1800" dirty="0"/>
              <a:t>    </a:t>
            </a:r>
            <a:r>
              <a:rPr lang="en-US" altLang="zh-TW" sz="1800" dirty="0"/>
              <a:t>Num     Observation               </a:t>
            </a:r>
            <a:r>
              <a:rPr lang="zh-TW" altLang="en-US" sz="1800" dirty="0"/>
              <a:t>     </a:t>
            </a:r>
            <a:r>
              <a:rPr lang="en-US" altLang="zh-TW" sz="1800" dirty="0"/>
              <a:t>Min                </a:t>
            </a:r>
            <a:r>
              <a:rPr lang="zh-TW" altLang="en-US" sz="1800" dirty="0"/>
              <a:t> </a:t>
            </a:r>
            <a:r>
              <a:rPr lang="en-US" altLang="zh-TW" sz="1800" dirty="0"/>
              <a:t>Max</a:t>
            </a:r>
          </a:p>
          <a:p>
            <a:pPr marL="0" indent="0">
              <a:buNone/>
            </a:pPr>
            <a:r>
              <a:rPr lang="en-US" altLang="zh-TW" sz="1800" dirty="0"/>
              <a:t>        0       Cart Position             </a:t>
            </a:r>
            <a:r>
              <a:rPr lang="zh-TW" altLang="en-US" sz="1800" dirty="0"/>
              <a:t>       </a:t>
            </a:r>
            <a:r>
              <a:rPr lang="en-US" altLang="zh-TW" sz="1800" dirty="0"/>
              <a:t>-4.8                   4.8</a:t>
            </a:r>
          </a:p>
          <a:p>
            <a:pPr marL="0" indent="0">
              <a:buNone/>
            </a:pPr>
            <a:r>
              <a:rPr lang="en-US" altLang="zh-TW" sz="1800" dirty="0"/>
              <a:t>        1       Cart Velocity             </a:t>
            </a:r>
            <a:r>
              <a:rPr lang="zh-TW" altLang="en-US" sz="1800" dirty="0"/>
              <a:t>        </a:t>
            </a:r>
            <a:r>
              <a:rPr lang="en-US" altLang="zh-TW" sz="1800" dirty="0"/>
              <a:t>-inf                   inf</a:t>
            </a:r>
          </a:p>
          <a:p>
            <a:pPr marL="0" indent="0">
              <a:buNone/>
            </a:pPr>
            <a:r>
              <a:rPr lang="en-US" altLang="zh-TW" sz="1800" dirty="0"/>
              <a:t>        2       Pole Angle                </a:t>
            </a:r>
            <a:r>
              <a:rPr lang="zh-TW" altLang="en-US" sz="1800" dirty="0"/>
              <a:t>         </a:t>
            </a:r>
            <a:r>
              <a:rPr lang="en-US" altLang="zh-TW" sz="1800" dirty="0"/>
              <a:t>-24 deg    </a:t>
            </a:r>
            <a:r>
              <a:rPr lang="zh-TW" altLang="en-US" sz="1800" dirty="0"/>
              <a:t>      </a:t>
            </a:r>
            <a:r>
              <a:rPr lang="en-US" altLang="zh-TW" sz="1800" dirty="0"/>
              <a:t>24 deg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3       Pole Angular Velocity     -inf              </a:t>
            </a:r>
            <a:r>
              <a:rPr lang="zh-TW" altLang="en-US" sz="1800" dirty="0"/>
              <a:t>     </a:t>
            </a:r>
            <a:r>
              <a:rPr lang="en-US" altLang="zh-TW" sz="1800" dirty="0"/>
              <a:t>inf</a:t>
            </a:r>
          </a:p>
          <a:p>
            <a:r>
              <a:rPr lang="en-US" altLang="zh-TW" sz="1800" dirty="0"/>
              <a:t>Reward:</a:t>
            </a:r>
            <a:r>
              <a:rPr lang="zh-TW" altLang="en-US" sz="1800" dirty="0"/>
              <a:t> </a:t>
            </a:r>
            <a:r>
              <a:rPr lang="en-US" altLang="zh-TW" sz="1800" dirty="0"/>
              <a:t>1</a:t>
            </a:r>
            <a:r>
              <a:rPr lang="zh-TW" altLang="en-US" sz="1800" dirty="0"/>
              <a:t>柱子還站著</a:t>
            </a:r>
            <a:r>
              <a:rPr lang="en-US" altLang="zh-TW" sz="1800" dirty="0"/>
              <a:t>, 0</a:t>
            </a:r>
            <a:r>
              <a:rPr lang="zh-TW" altLang="en-US" sz="1800" dirty="0"/>
              <a:t>柱子傾斜超過角度</a:t>
            </a:r>
            <a:endParaRPr lang="en-US" altLang="zh-TW" sz="1800" dirty="0"/>
          </a:p>
          <a:p>
            <a:r>
              <a:rPr lang="en-US" altLang="zh-TW" sz="1800" dirty="0"/>
              <a:t>Starting State: a uniform random value between ±0.05</a:t>
            </a:r>
          </a:p>
          <a:p>
            <a:r>
              <a:rPr lang="en-US" altLang="zh-TW" sz="1800" dirty="0"/>
              <a:t>Terminated: </a:t>
            </a:r>
          </a:p>
          <a:p>
            <a:pPr lvl="1"/>
            <a:r>
              <a:rPr lang="en-US" altLang="zh-TW" sz="1500" dirty="0"/>
              <a:t>Pole Angle &gt;0.209 or &lt;-0.209 radian (12 degree)</a:t>
            </a:r>
          </a:p>
          <a:p>
            <a:pPr lvl="1"/>
            <a:r>
              <a:rPr lang="en-US" altLang="zh-TW" sz="1500" dirty="0"/>
              <a:t>Cart Position &gt; 2.4 or &lt;-2.4</a:t>
            </a:r>
          </a:p>
          <a:p>
            <a:pPr lvl="1"/>
            <a:r>
              <a:rPr lang="en-US" altLang="zh-TW" sz="1600" dirty="0"/>
              <a:t>Episode runs &gt; 200</a:t>
            </a:r>
          </a:p>
          <a:p>
            <a:r>
              <a:rPr lang="zh-TW" altLang="en-US" sz="1900" dirty="0"/>
              <a:t>過關目標</a:t>
            </a:r>
            <a:r>
              <a:rPr lang="en-US" altLang="zh-TW" sz="1900" dirty="0"/>
              <a:t>:</a:t>
            </a:r>
            <a:r>
              <a:rPr lang="zh-TW" altLang="en-US" sz="1900" dirty="0"/>
              <a:t> 在</a:t>
            </a:r>
            <a:r>
              <a:rPr lang="en-US" altLang="zh-TW" sz="1900" dirty="0"/>
              <a:t> 100</a:t>
            </a:r>
            <a:r>
              <a:rPr lang="zh-TW" altLang="en-US" sz="1900" dirty="0"/>
              <a:t>次連續實驗，平均</a:t>
            </a:r>
            <a:r>
              <a:rPr lang="en-US" altLang="zh-TW" sz="1900" dirty="0"/>
              <a:t> reward &gt;= 195.0.</a:t>
            </a:r>
            <a:endParaRPr lang="zh-TW" altLang="en-US" sz="19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3F72B9-3E91-45A8-B3C5-D669F75919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7ABC2-F2D4-47D0-A12A-2527C0E9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216" y="3933056"/>
            <a:ext cx="1368152" cy="14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D20DA-F5DA-49C4-B93E-3FCDF63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CartPole-v1</a:t>
            </a:r>
            <a:r>
              <a:rPr lang="zh-TW" altLang="en-US" sz="3200" dirty="0"/>
              <a:t> 說明 </a:t>
            </a:r>
            <a:r>
              <a:rPr lang="en-US" altLang="zh-TW" sz="3200" dirty="0"/>
              <a:t>- </a:t>
            </a:r>
            <a:r>
              <a:rPr lang="en-US" altLang="zh-TW" sz="3200" dirty="0" err="1"/>
              <a:t>env.step</a:t>
            </a:r>
            <a:r>
              <a:rPr lang="en-US" altLang="zh-TW" sz="3200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4C8BA-E6C2-4AA9-B90C-4EF3D75F64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在</a:t>
            </a:r>
            <a:r>
              <a:rPr lang="en-US" altLang="zh-TW" sz="2000" dirty="0"/>
              <a:t>CartPole-v1</a:t>
            </a:r>
            <a:r>
              <a:rPr lang="zh-TW" altLang="en-US" sz="2000" dirty="0"/>
              <a:t>代碼中使用了</a:t>
            </a:r>
            <a:r>
              <a:rPr lang="en-US" altLang="zh-TW" sz="2000" dirty="0" err="1"/>
              <a:t>env.step</a:t>
            </a:r>
            <a:r>
              <a:rPr lang="en-US" altLang="zh-TW" sz="2000" dirty="0"/>
              <a:t>()</a:t>
            </a:r>
            <a:r>
              <a:rPr lang="zh-TW" altLang="en-US" sz="2000" dirty="0"/>
              <a:t>函數來對每一步進行模擬，</a:t>
            </a:r>
            <a:r>
              <a:rPr lang="en-US" altLang="zh-TW" sz="2000" dirty="0" err="1"/>
              <a:t>env.step</a:t>
            </a:r>
            <a:r>
              <a:rPr lang="en-US" altLang="zh-TW" sz="2000" dirty="0"/>
              <a:t>()</a:t>
            </a:r>
            <a:r>
              <a:rPr lang="zh-TW" altLang="en-US" sz="2000" dirty="0"/>
              <a:t>會返回 </a:t>
            </a:r>
            <a:r>
              <a:rPr lang="en-US" altLang="zh-TW" sz="2000" dirty="0"/>
              <a:t>4 </a:t>
            </a:r>
            <a:r>
              <a:rPr lang="zh-TW" altLang="en-US" sz="2000" dirty="0"/>
              <a:t>個參數：</a:t>
            </a:r>
            <a:endParaRPr lang="en-US" altLang="zh-TW" sz="2000" dirty="0"/>
          </a:p>
          <a:p>
            <a:pPr lvl="1"/>
            <a:r>
              <a:rPr lang="zh-TW" altLang="en-US" sz="2000" dirty="0"/>
              <a:t>觀測 </a:t>
            </a:r>
            <a:r>
              <a:rPr lang="en-US" altLang="zh-TW" sz="2000" dirty="0"/>
              <a:t>Observation (Object)</a:t>
            </a:r>
            <a:r>
              <a:rPr lang="zh-TW" altLang="en-US" sz="2000" dirty="0"/>
              <a:t>：當前</a:t>
            </a:r>
            <a:r>
              <a:rPr lang="en-US" altLang="zh-TW" sz="2000" dirty="0"/>
              <a:t>step</a:t>
            </a:r>
            <a:r>
              <a:rPr lang="zh-TW" altLang="en-US" sz="2000" dirty="0"/>
              <a:t>執行後，環境新狀態的觀測。例如，機器人各個關節的角度或棋盤遊戲當前的狀態等</a:t>
            </a:r>
          </a:p>
          <a:p>
            <a:pPr lvl="1"/>
            <a:r>
              <a:rPr lang="zh-TW" altLang="en-US" sz="2000" dirty="0"/>
              <a:t>獎勵 </a:t>
            </a:r>
            <a:r>
              <a:rPr lang="en-US" altLang="zh-TW" sz="2000" dirty="0"/>
              <a:t>Reward (Float): </a:t>
            </a:r>
            <a:r>
              <a:rPr lang="zh-TW" altLang="en-US" sz="2000" dirty="0"/>
              <a:t>執行上一步動作</a:t>
            </a:r>
            <a:r>
              <a:rPr lang="en-US" altLang="zh-TW" sz="2000" dirty="0"/>
              <a:t>(action)</a:t>
            </a:r>
            <a:r>
              <a:rPr lang="zh-TW" altLang="en-US" sz="2000" dirty="0"/>
              <a:t>後，智慧體</a:t>
            </a:r>
            <a:r>
              <a:rPr lang="en-US" altLang="zh-TW" sz="2000" dirty="0"/>
              <a:t>( agent)</a:t>
            </a:r>
            <a:r>
              <a:rPr lang="zh-TW" altLang="en-US" sz="2000" dirty="0"/>
              <a:t>獲得的獎勵</a:t>
            </a:r>
            <a:r>
              <a:rPr lang="en-US" altLang="zh-TW" sz="2000" dirty="0"/>
              <a:t>(</a:t>
            </a:r>
            <a:r>
              <a:rPr lang="zh-TW" altLang="en-US" sz="2000" dirty="0"/>
              <a:t>浮點類型</a:t>
            </a:r>
            <a:r>
              <a:rPr lang="en-US" altLang="zh-TW" sz="2000" dirty="0"/>
              <a:t>)</a:t>
            </a:r>
            <a:r>
              <a:rPr lang="zh-TW" altLang="en-US" sz="2000" dirty="0"/>
              <a:t>，不同的環境中獎勵值變化範圍也不相同，但是強化學習的目標就是使得總獎勵值最大</a:t>
            </a:r>
          </a:p>
          <a:p>
            <a:pPr lvl="1"/>
            <a:r>
              <a:rPr lang="zh-TW" altLang="en-US" sz="2000" dirty="0"/>
              <a:t>完成 </a:t>
            </a:r>
            <a:r>
              <a:rPr lang="en-US" altLang="zh-TW" sz="2000" dirty="0"/>
              <a:t>Done (</a:t>
            </a:r>
            <a:r>
              <a:rPr lang="en-US" altLang="zh-TW" sz="2000" dirty="0" err="1"/>
              <a:t>Boolen</a:t>
            </a:r>
            <a:r>
              <a:rPr lang="en-US" altLang="zh-TW" sz="2000" dirty="0"/>
              <a:t>): </a:t>
            </a:r>
            <a:r>
              <a:rPr lang="zh-TW" altLang="en-US" sz="2000" dirty="0"/>
              <a:t>表示是否需要將環境重置 </a:t>
            </a:r>
            <a:r>
              <a:rPr lang="en-US" altLang="zh-TW" sz="2000" dirty="0" err="1"/>
              <a:t>env.reset</a:t>
            </a:r>
            <a:r>
              <a:rPr lang="zh-TW" altLang="en-US" sz="2000" dirty="0"/>
              <a:t>。大多數情況下，當 </a:t>
            </a:r>
            <a:r>
              <a:rPr lang="en-US" altLang="zh-TW" sz="2000" dirty="0"/>
              <a:t>Done </a:t>
            </a:r>
            <a:r>
              <a:rPr lang="zh-TW" altLang="en-US" sz="2000" dirty="0"/>
              <a:t>為</a:t>
            </a:r>
            <a:r>
              <a:rPr lang="en-US" altLang="zh-TW" sz="2000" dirty="0"/>
              <a:t>True </a:t>
            </a:r>
            <a:r>
              <a:rPr lang="zh-TW" altLang="en-US" sz="2000" dirty="0"/>
              <a:t>時，就表明當前回合</a:t>
            </a:r>
            <a:r>
              <a:rPr lang="en-US" altLang="zh-TW" sz="2000" dirty="0"/>
              <a:t>(episode)</a:t>
            </a:r>
            <a:r>
              <a:rPr lang="zh-TW" altLang="en-US" sz="2000" dirty="0"/>
              <a:t>結束。</a:t>
            </a:r>
            <a:endParaRPr lang="en-US" altLang="zh-TW" sz="2000" dirty="0"/>
          </a:p>
          <a:p>
            <a:pPr lvl="1"/>
            <a:r>
              <a:rPr lang="zh-TW" altLang="en-US" sz="2000" dirty="0"/>
              <a:t>信息 </a:t>
            </a:r>
            <a:r>
              <a:rPr lang="en-US" altLang="zh-TW" sz="2000" dirty="0"/>
              <a:t>Info (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): </a:t>
            </a:r>
            <a:r>
              <a:rPr lang="zh-TW" altLang="en-US" sz="2000" dirty="0"/>
              <a:t>針對調試過程的診斷資訊。在標準的智體模擬評估當中不會使用到這個</a:t>
            </a:r>
            <a:r>
              <a:rPr lang="en-US" altLang="zh-TW" sz="2000" dirty="0"/>
              <a:t>info</a:t>
            </a:r>
            <a:r>
              <a:rPr lang="zh-TW" altLang="en-US" sz="2000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FE9171-9C66-4FEE-92AD-737D45EBF4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73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60D4F-6BF2-4734-9A8F-292F643D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強化學習程式架構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570A9-D687-4828-AF3B-5093B17A77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物件導向的程式架構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D911BA-000C-465C-B1A5-1A54F6D60E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C71CF3-58C6-40C6-8090-5C2D69BB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06" y="1743818"/>
            <a:ext cx="6163275" cy="33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AC54F-82A5-4969-8ECA-6EE4115B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en-US" altLang="zh-TW" dirty="0"/>
              <a:t>(Environment)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290CA-3579-436F-B020-C0656D2DB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gym</a:t>
            </a:r>
            <a:r>
              <a:rPr lang="zh-TW" altLang="en-US" dirty="0"/>
              <a:t>的核心介面是</a:t>
            </a:r>
            <a:r>
              <a:rPr lang="en-US" altLang="zh-TW" dirty="0"/>
              <a:t>Env</a:t>
            </a:r>
            <a:r>
              <a:rPr lang="zh-TW" altLang="en-US" dirty="0"/>
              <a:t>，</a:t>
            </a:r>
            <a:r>
              <a:rPr lang="en-US" altLang="zh-TW" dirty="0"/>
              <a:t>Env</a:t>
            </a:r>
            <a:r>
              <a:rPr lang="zh-TW" altLang="en-US" dirty="0"/>
              <a:t>包含下面幾個核心方法：</a:t>
            </a:r>
            <a:endParaRPr lang="en-US" altLang="zh-TW" dirty="0"/>
          </a:p>
          <a:p>
            <a:pPr lvl="1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Init 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初始化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：需定義狀態空間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(State Space)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、獎勵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(Reward)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辦法、行動空間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(Action Space)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、狀態轉換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(State Transition definition)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</a:t>
            </a:r>
          </a:p>
          <a:p>
            <a:pPr lvl="1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Reset 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重置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：回合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(Episode)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結束時，需重新開始，重置所有變數。</a:t>
            </a:r>
          </a:p>
          <a:p>
            <a:pPr lvl="1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Step 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步驟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：代理人行動後，會驅動下一步，環境會更新狀態，給予獎勵，並判斷回合是否結束及勝負。</a:t>
            </a:r>
          </a:p>
          <a:p>
            <a:pPr lvl="1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Render 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渲染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：更新畫面顯示。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pPr lvl="1"/>
            <a:r>
              <a:rPr lang="en-US" altLang="zh-TW" dirty="0"/>
              <a:t>close(self)</a:t>
            </a:r>
            <a:r>
              <a:rPr lang="zh-TW" altLang="en-US" dirty="0"/>
              <a:t>：關閉環境，並清除記憶體。</a:t>
            </a:r>
          </a:p>
          <a:p>
            <a:pPr lvl="1"/>
            <a:endParaRPr lang="zh-TW" altLang="en-US" b="0" i="0" dirty="0">
              <a:solidFill>
                <a:srgbClr val="303233"/>
              </a:solidFill>
              <a:effectLst/>
              <a:latin typeface="Lato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088EE5-62EA-40E7-AC27-A77EE0FFE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59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15DFA-CECE-4BB8-8EC4-61E2BB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代理人</a:t>
            </a:r>
            <a:r>
              <a:rPr lang="en-US" altLang="zh-TW" dirty="0"/>
              <a:t>(Agent)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F14F8-55EB-4EC3-8817-0A3C53330F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類似玩家。代理人</a:t>
            </a:r>
            <a:r>
              <a:rPr lang="zh-TW" altLang="en-US" b="0" dirty="0">
                <a:solidFill>
                  <a:srgbClr val="303233"/>
                </a:solidFill>
                <a:latin typeface="Lato"/>
              </a:rPr>
              <a:t>功能：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pPr lvl="1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Act 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行動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：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agent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依據既定的策略以及面臨的狀態，採取行動，例如上、下、左、右。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通常我們要訂定特定策略，就繼承基礎的代理人類別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(base agent class)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，在衍生的類別中，撰寫策略邏輯。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pPr lvl="1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Q Learning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就是創造一個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Q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表，來指導機器人的行動，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Q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表對應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Action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的數值越大，機器人就越大概率地採取這個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Action.</a:t>
            </a:r>
            <a:endParaRPr lang="zh-TW" altLang="en-US" b="0" i="0" dirty="0">
              <a:solidFill>
                <a:srgbClr val="303233"/>
              </a:solidFill>
              <a:effectLst/>
              <a:latin typeface="Lato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F9B58-01A1-4304-8F6A-4C4F957E1D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31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強化學習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Reinforcement Learning</a:t>
            </a:r>
            <a:r>
              <a:rPr lang="zh-TW" altLang="en-US" dirty="0"/>
              <a:t> </a:t>
            </a:r>
            <a:r>
              <a:rPr lang="en-US" altLang="zh-TW" dirty="0"/>
              <a:t>(RL) </a:t>
            </a:r>
            <a:r>
              <a:rPr lang="zh-TW" altLang="en-US" dirty="0"/>
              <a:t>是 </a:t>
            </a:r>
            <a:r>
              <a:rPr lang="en-US" altLang="zh-TW" dirty="0"/>
              <a:t>Machine Learning </a:t>
            </a:r>
            <a:r>
              <a:rPr lang="zh-TW" altLang="en-US" dirty="0"/>
              <a:t>家族的一員，是以環境回饋作為輸入，在不藉助監督者提供完整的指令之下，</a:t>
            </a:r>
            <a:r>
              <a:rPr lang="en-US" altLang="zh-TW" dirty="0"/>
              <a:t>Agent</a:t>
            </a:r>
            <a:r>
              <a:rPr lang="zh-TW" altLang="en-US" dirty="0"/>
              <a:t>自行發掘在何種情況下該採取何種</a:t>
            </a:r>
            <a:r>
              <a:rPr lang="en-US" altLang="zh-TW" dirty="0"/>
              <a:t>action</a:t>
            </a:r>
            <a:r>
              <a:rPr lang="zh-TW" altLang="en-US" dirty="0"/>
              <a:t>以獲取最大報酬，並適應環境的機器學習方法。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E12F41-3FE9-43D6-8F25-E172DA6D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573016"/>
            <a:ext cx="598134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1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3EE40-474D-486E-B6D5-2CDC5F60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(Experiment)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C607B-B05E-4937-96E6-76B82C4274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最後撰寫成一段程式，稱之為實驗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(Experiment)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，用來建立環境、代理人兩個物件，讓系統動起來。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736593-C12F-4DB9-A6CC-365280030D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25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B68C9-4934-42E7-913A-D7CCC493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1b</a:t>
            </a:r>
            <a:r>
              <a:rPr lang="zh-TW" altLang="en-US" dirty="0"/>
              <a:t>： </a:t>
            </a:r>
            <a:r>
              <a:rPr lang="en-US" altLang="zh-TW" dirty="0"/>
              <a:t>CartPole-v1  handmade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9539F-195F-464D-AF4A-0A0E745E39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4008" y="1254770"/>
            <a:ext cx="7715200" cy="5328592"/>
          </a:xfrm>
        </p:spPr>
        <p:txBody>
          <a:bodyPr/>
          <a:lstStyle/>
          <a:p>
            <a:r>
              <a:rPr lang="zh-TW" altLang="en-US" sz="1800" dirty="0">
                <a:solidFill>
                  <a:schemeClr val="tx2"/>
                </a:solidFill>
              </a:rPr>
              <a:t>能夠超過</a:t>
            </a:r>
            <a:r>
              <a:rPr lang="en-US" altLang="zh-TW" sz="1800" dirty="0">
                <a:solidFill>
                  <a:schemeClr val="tx2"/>
                </a:solidFill>
              </a:rPr>
              <a:t>190</a:t>
            </a:r>
            <a:r>
              <a:rPr lang="zh-TW" altLang="en-US" sz="1800" dirty="0">
                <a:solidFill>
                  <a:schemeClr val="tx2"/>
                </a:solidFill>
              </a:rPr>
              <a:t> </a:t>
            </a:r>
            <a:r>
              <a:rPr lang="en-US" altLang="zh-TW" sz="1800" dirty="0">
                <a:solidFill>
                  <a:schemeClr val="tx2"/>
                </a:solidFill>
              </a:rPr>
              <a:t>rewards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import gym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import time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# </a:t>
            </a:r>
            <a:r>
              <a:rPr lang="zh-TW" altLang="en-US" sz="1800" b="0" i="0" dirty="0">
                <a:solidFill>
                  <a:schemeClr val="tx2"/>
                </a:solidFill>
                <a:effectLst/>
                <a:latin typeface="charter"/>
              </a:rPr>
              <a:t>如果柱子向左傾（角度 </a:t>
            </a:r>
            <a:r>
              <a:rPr lang="en-US" altLang="zh-TW" sz="1800" b="0" i="0" dirty="0">
                <a:solidFill>
                  <a:schemeClr val="tx2"/>
                </a:solidFill>
                <a:effectLst/>
                <a:latin typeface="charter"/>
              </a:rPr>
              <a:t>&lt; 0</a:t>
            </a:r>
            <a:r>
              <a:rPr lang="zh-TW" altLang="en-US" sz="1800" b="0" i="0" dirty="0">
                <a:solidFill>
                  <a:schemeClr val="tx2"/>
                </a:solidFill>
                <a:effectLst/>
                <a:latin typeface="charter"/>
              </a:rPr>
              <a:t>），則小車左移以維持平衡，否則右移。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def </a:t>
            </a:r>
            <a:r>
              <a:rPr lang="en-US" altLang="zh-TW" sz="1800" dirty="0" err="1">
                <a:solidFill>
                  <a:srgbClr val="0000FF"/>
                </a:solidFill>
              </a:rPr>
              <a:t>choose_action</a:t>
            </a:r>
            <a:r>
              <a:rPr lang="en-US" altLang="zh-TW" sz="1800" dirty="0">
                <a:solidFill>
                  <a:srgbClr val="0000FF"/>
                </a:solidFill>
              </a:rPr>
              <a:t>(observation):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  pos, v, ang, rot = observation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  return 0 if ang &lt; 0 else 1 # a simple rule based only on angles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………………………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      for t in range(200):        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            action = </a:t>
            </a:r>
            <a:r>
              <a:rPr lang="en-US" altLang="zh-TW" sz="1800" dirty="0" err="1">
                <a:solidFill>
                  <a:srgbClr val="0000FF"/>
                </a:solidFill>
              </a:rPr>
              <a:t>choose_action</a:t>
            </a:r>
            <a:r>
              <a:rPr lang="en-US" altLang="zh-TW" sz="1800" dirty="0">
                <a:solidFill>
                  <a:srgbClr val="0000FF"/>
                </a:solidFill>
              </a:rPr>
              <a:t>(observation) # choose an action based on hand-made rule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………………………..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E5132C-760F-4C2B-8001-47DFE2571A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18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A2D7A-1940-49A5-8353-DB7DF767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1C</a:t>
            </a:r>
            <a:r>
              <a:rPr lang="zh-TW" altLang="en-US" dirty="0"/>
              <a:t>： </a:t>
            </a:r>
            <a:r>
              <a:rPr lang="en-US" altLang="zh-TW" dirty="0"/>
              <a:t>CartPole-v1</a:t>
            </a:r>
            <a:r>
              <a:rPr lang="zh-TW" altLang="en-US" dirty="0"/>
              <a:t> 自己的</a:t>
            </a:r>
            <a:r>
              <a:rPr lang="en-US" altLang="zh-TW" dirty="0"/>
              <a:t>env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A98CF-EB97-43F7-B1CA-7B1EBD6FA8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hlinkClick r:id="rId2"/>
              </a:rPr>
              <a:t>https://github.com/openai/gym/blob/master/gym/envs/classic_control/cartpole.py</a:t>
            </a:r>
            <a:endParaRPr lang="en-US" altLang="zh-TW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time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cartpole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env = </a:t>
            </a:r>
            <a:r>
              <a:rPr lang="en-US" altLang="zh-TW" sz="2000" dirty="0" err="1">
                <a:solidFill>
                  <a:srgbClr val="0000FF"/>
                </a:solidFill>
              </a:rPr>
              <a:t>cartpole.CartPoleEnv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AAC7C-99E6-4AEE-9C37-5C9A53A06D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72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2FFBC-412B-4D14-8D25-83A09B3F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學習法</a:t>
            </a:r>
            <a:r>
              <a:rPr lang="en-US" altLang="zh-TW" dirty="0"/>
              <a:t>(Q-learning)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4A3609-089F-4F11-827A-503447914F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715200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Q-learning</a:t>
            </a:r>
            <a:r>
              <a:rPr lang="zh-TW" altLang="en-US" dirty="0"/>
              <a:t>的任務是：將在狀態</a:t>
            </a:r>
            <a:r>
              <a:rPr lang="en-US" altLang="zh-TW" dirty="0" err="1"/>
              <a:t>si</a:t>
            </a:r>
            <a:r>
              <a:rPr lang="zh-TW" altLang="en-US" dirty="0"/>
              <a:t>下採取行動</a:t>
            </a:r>
            <a:r>
              <a:rPr lang="en-US" altLang="zh-TW" dirty="0" err="1"/>
              <a:t>aj</a:t>
            </a:r>
            <a:r>
              <a:rPr lang="zh-TW" altLang="en-US" dirty="0"/>
              <a:t>時的價值 </a:t>
            </a:r>
            <a:r>
              <a:rPr lang="en-US" altLang="zh-TW" dirty="0"/>
              <a:t>Q(</a:t>
            </a:r>
            <a:r>
              <a:rPr lang="en-US" altLang="zh-TW" dirty="0" err="1"/>
              <a:t>si</a:t>
            </a:r>
            <a:r>
              <a:rPr lang="en-US" altLang="zh-TW" dirty="0"/>
              <a:t> , </a:t>
            </a:r>
            <a:r>
              <a:rPr lang="en-US" altLang="zh-TW" dirty="0" err="1"/>
              <a:t>aj</a:t>
            </a:r>
            <a:r>
              <a:rPr lang="en-US" altLang="zh-TW" dirty="0"/>
              <a:t> ) </a:t>
            </a:r>
            <a:r>
              <a:rPr lang="zh-TW" altLang="en-US" dirty="0"/>
              <a:t>發掘出來。 </a:t>
            </a:r>
            <a:endParaRPr lang="en-US" altLang="zh-TW" dirty="0"/>
          </a:p>
          <a:p>
            <a:pPr lvl="1"/>
            <a:r>
              <a:rPr lang="zh-TW" altLang="en-US" dirty="0"/>
              <a:t>獎勵矩陣</a:t>
            </a:r>
            <a:r>
              <a:rPr lang="en-US" altLang="zh-TW" dirty="0"/>
              <a:t>R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價值矩陣</a:t>
            </a:r>
            <a:r>
              <a:rPr lang="en-US" altLang="zh-TW" dirty="0"/>
              <a:t>Q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利用獎勵矩陣</a:t>
            </a:r>
            <a:r>
              <a:rPr lang="en-US" altLang="zh-TW" dirty="0"/>
              <a:t>R</a:t>
            </a:r>
            <a:r>
              <a:rPr lang="zh-TW" altLang="en-US" dirty="0"/>
              <a:t>與學習規則，以訓練價值矩陣</a:t>
            </a:r>
            <a:r>
              <a:rPr lang="en-US" altLang="zh-TW" dirty="0"/>
              <a:t>Q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訓練後的價值矩陣</a:t>
            </a:r>
            <a:r>
              <a:rPr lang="en-US" altLang="zh-TW" dirty="0"/>
              <a:t>Q</a:t>
            </a:r>
            <a:r>
              <a:rPr lang="zh-TW" altLang="en-US" dirty="0"/>
              <a:t>可處理實際決策問題。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B17CF-FA3F-43BF-8B3A-FABD6589F9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F9CD52-6F56-424A-91D0-81FE8175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39" y="1968743"/>
            <a:ext cx="4394223" cy="1343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EF6EF4-1F8E-474B-AEF1-EFE81C15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683449"/>
            <a:ext cx="443927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0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14375-E712-4A5A-B61C-632135C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主要學習規則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1C322-AA8D-4A57-A9DA-094BD040BE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4008" y="1182719"/>
            <a:ext cx="8386464" cy="5328592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Q</a:t>
            </a:r>
            <a:r>
              <a:rPr lang="zh-TW" altLang="en-US" sz="1800" dirty="0"/>
              <a:t> </a:t>
            </a:r>
            <a:r>
              <a:rPr lang="en-US" altLang="zh-TW" sz="1800" dirty="0"/>
              <a:t>table </a:t>
            </a:r>
            <a:r>
              <a:rPr lang="zh-TW" altLang="en-US" sz="1800" dirty="0"/>
              <a:t>更新方式：</a:t>
            </a:r>
            <a:endParaRPr lang="en-US" altLang="zh-TW" sz="1800" dirty="0"/>
          </a:p>
          <a:p>
            <a:r>
              <a:rPr lang="en-US" altLang="zh-TW" sz="2000" dirty="0" err="1">
                <a:solidFill>
                  <a:srgbClr val="333333"/>
                </a:solidFill>
                <a:latin typeface="Source Serif Pro" panose="02040603050405020204" pitchFamily="18" charset="0"/>
              </a:rPr>
              <a:t>Qnew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= </a:t>
            </a:r>
            <a:r>
              <a:rPr lang="en-US" altLang="zh-TW" sz="2000" dirty="0" err="1">
                <a:solidFill>
                  <a:srgbClr val="333333"/>
                </a:solidFill>
                <a:latin typeface="Source Serif Pro" panose="02040603050405020204" pitchFamily="18" charset="0"/>
              </a:rPr>
              <a:t>Qold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+ Step(Goal(</a:t>
            </a:r>
            <a:r>
              <a:rPr lang="zh-TW" altLang="en-US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預期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)</a:t>
            </a:r>
            <a:r>
              <a:rPr lang="zh-TW" altLang="en-US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–</a:t>
            </a:r>
            <a:r>
              <a:rPr lang="zh-TW" altLang="en-US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</a:t>
            </a:r>
            <a:r>
              <a:rPr lang="en-US" altLang="zh-TW" sz="2000" dirty="0" err="1">
                <a:solidFill>
                  <a:srgbClr val="333333"/>
                </a:solidFill>
                <a:latin typeface="Source Serif Pro" panose="02040603050405020204" pitchFamily="18" charset="0"/>
              </a:rPr>
              <a:t>Qold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)</a:t>
            </a:r>
          </a:p>
          <a:p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Q(</a:t>
            </a:r>
            <a:r>
              <a:rPr lang="pt-BR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S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,A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= 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Q(S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+ α[R(S</a:t>
            </a:r>
            <a:r>
              <a:rPr lang="en-US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+ γ*max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a 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Q(S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t+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1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,a)-Q(S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)]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    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Q(</a:t>
            </a:r>
            <a:r>
              <a:rPr lang="pt-BR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S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,A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=</a:t>
            </a:r>
            <a:r>
              <a:rPr lang="zh-TW" altLang="en-US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 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(1-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 α )Q(S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+ α[R(S</a:t>
            </a:r>
            <a:r>
              <a:rPr lang="en-US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t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+ γ*max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a 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Q(S</a:t>
            </a:r>
            <a:r>
              <a:rPr lang="pt-BR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t+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1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,a)]</a:t>
            </a:r>
            <a:endParaRPr lang="en-US" altLang="zh-TW" sz="2000" b="0" i="0" dirty="0">
              <a:solidFill>
                <a:srgbClr val="333333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en-US" altLang="zh-TW" sz="2000" dirty="0"/>
              <a:t>e.g.</a:t>
            </a:r>
          </a:p>
          <a:p>
            <a:pPr marL="0" indent="0">
              <a:buNone/>
            </a:pPr>
            <a:r>
              <a:rPr lang="pt-BR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     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 Q(S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0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2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= 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40603050405020204" pitchFamily="18" charset="0"/>
              </a:rPr>
              <a:t>(1-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 α ) Q(S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0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2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+ α[R(S</a:t>
            </a:r>
            <a:r>
              <a:rPr lang="en-US" altLang="zh-TW" sz="2000" baseline="-25000" dirty="0">
                <a:solidFill>
                  <a:srgbClr val="333333"/>
                </a:solidFill>
                <a:latin typeface="Source Serif Pro" panose="02040603050405020204" pitchFamily="18" charset="0"/>
              </a:rPr>
              <a:t>0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 + γ*max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a 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Q(S</a:t>
            </a:r>
            <a:r>
              <a:rPr lang="pt-BR" altLang="zh-TW" sz="2000" b="0" i="0" baseline="-2500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1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,a)]</a:t>
            </a:r>
            <a:endParaRPr lang="en-US" altLang="zh-TW" sz="2000" b="0" i="0" dirty="0">
              <a:solidFill>
                <a:srgbClr val="333333"/>
              </a:solidFill>
              <a:effectLst/>
              <a:latin typeface="Source Serif Pro" panose="02040603050405020204" pitchFamily="18" charset="0"/>
            </a:endParaRPr>
          </a:p>
          <a:p>
            <a:pPr marL="0" indent="0">
              <a:buNone/>
            </a:pPr>
            <a:r>
              <a:rPr lang="zh-TW" altLang="en-US" sz="2000" dirty="0"/>
              <a:t>   說明：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R(S</a:t>
            </a:r>
            <a:r>
              <a:rPr lang="en-US" altLang="zh-TW" sz="1800" dirty="0">
                <a:solidFill>
                  <a:srgbClr val="333333"/>
                </a:solidFill>
                <a:latin typeface="Source Serif Pro" panose="020B0604020202020204" pitchFamily="18" charset="0"/>
              </a:rPr>
              <a:t>0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)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是機器人在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S</a:t>
            </a:r>
            <a:r>
              <a:rPr lang="en-US" altLang="zh-TW" sz="1800" dirty="0">
                <a:solidFill>
                  <a:srgbClr val="333333"/>
                </a:solidFill>
                <a:latin typeface="Source Serif Pro" panose="020B0604020202020204" pitchFamily="18" charset="0"/>
              </a:rPr>
              <a:t>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的</a:t>
            </a:r>
            <a:r>
              <a:rPr lang="zh-TW" altLang="en-US" sz="2000" dirty="0">
                <a:solidFill>
                  <a:srgbClr val="333333"/>
                </a:solidFill>
                <a:latin typeface="Source Serif Pro" panose="020B0604020202020204" pitchFamily="18" charset="0"/>
              </a:rPr>
              <a:t>行動的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獎勵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(Reward)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γ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為衰減值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(0~1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之間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)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，代表下一狀態的重要性，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是不重要。</a:t>
            </a:r>
            <a:endParaRPr lang="en-US" altLang="zh-TW" sz="2000" b="0" i="0" dirty="0">
              <a:solidFill>
                <a:srgbClr val="333333"/>
              </a:solidFill>
              <a:effectLst/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max Q(S</a:t>
            </a:r>
            <a:r>
              <a:rPr lang="en-US" altLang="zh-TW" sz="18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1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,a)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是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S</a:t>
            </a:r>
            <a:r>
              <a:rPr lang="en-US" altLang="zh-TW" sz="18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狀態下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Q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表數值最大的一個。</a:t>
            </a:r>
            <a:endParaRPr lang="en-US" altLang="zh-TW" sz="2000" b="0" i="0" dirty="0">
              <a:solidFill>
                <a:srgbClr val="333333"/>
              </a:solidFill>
              <a:effectLst/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α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是學習速率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(Learning Rate)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，</a:t>
            </a:r>
            <a:r>
              <a:rPr lang="zh-TW" altLang="en-US" sz="2000" dirty="0">
                <a:solidFill>
                  <a:srgbClr val="333333"/>
                </a:solidFill>
                <a:latin typeface="Source Serif Pro" panose="020B0604020202020204" pitchFamily="18" charset="0"/>
              </a:rPr>
              <a:t>介於</a:t>
            </a:r>
            <a:r>
              <a:rPr lang="en-US" altLang="zh-TW" sz="2000" dirty="0">
                <a:solidFill>
                  <a:srgbClr val="333333"/>
                </a:solidFill>
                <a:latin typeface="Source Serif Pro" panose="020B0604020202020204" pitchFamily="18" charset="0"/>
              </a:rPr>
              <a:t>(0, 1)</a:t>
            </a:r>
            <a:r>
              <a:rPr lang="zh-TW" altLang="en-US" sz="2000" dirty="0">
                <a:solidFill>
                  <a:srgbClr val="333333"/>
                </a:solidFill>
                <a:latin typeface="Source Serif Pro" panose="020B0604020202020204" pitchFamily="18" charset="0"/>
              </a:rPr>
              <a:t>間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。</a:t>
            </a:r>
            <a:endParaRPr lang="en-US" altLang="zh-TW" sz="2000" b="0" i="0" dirty="0">
              <a:solidFill>
                <a:srgbClr val="333333"/>
              </a:solidFill>
              <a:effectLst/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R(S</a:t>
            </a:r>
            <a:r>
              <a:rPr lang="en-US" altLang="zh-TW" sz="1800" dirty="0">
                <a:solidFill>
                  <a:srgbClr val="333333"/>
                </a:solidFill>
                <a:latin typeface="Source Serif Pro" panose="020B0604020202020204" pitchFamily="18" charset="0"/>
              </a:rPr>
              <a:t>0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) + </a:t>
            </a:r>
            <a:r>
              <a:rPr lang="el-GR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γ*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max Q(S</a:t>
            </a:r>
            <a:r>
              <a:rPr lang="en-US" altLang="zh-TW" sz="18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1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,a)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是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Q(S</a:t>
            </a:r>
            <a:r>
              <a:rPr lang="en-US" altLang="zh-TW" sz="18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0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,A2)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的預估數值。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DD10E-476B-41A6-83F8-C99C004A16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812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35B70-9902-4DB0-B7DA-D4A0B741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 Table </a:t>
            </a:r>
            <a:r>
              <a:rPr lang="zh-TW" altLang="en-US" dirty="0"/>
              <a:t>的產生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9F60F-1986-489A-A35E-D978EBAE3A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有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5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個房間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(A~E)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，其中房間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F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有食物。若是到達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F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，其獎勵值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(Reward)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為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100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。其它無法</a:t>
            </a:r>
            <a:r>
              <a:rPr lang="zh-TW" altLang="en-US" sz="2000" dirty="0">
                <a:solidFill>
                  <a:srgbClr val="000000"/>
                </a:solidFill>
                <a:latin typeface="DFPLiKingHei-XB"/>
              </a:rPr>
              <a:t>到達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F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，其獎勵值皆為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0 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。</a:t>
            </a:r>
            <a:endParaRPr lang="en-US" altLang="zh-TW" sz="20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問題：當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Agent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位於某房間時，找出到達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F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的最佳路徑</a:t>
            </a:r>
            <a:endParaRPr lang="en-US" altLang="zh-TW" sz="20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zh-TW" altLang="en-US" sz="20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D22B7D-EC44-404D-866B-C745F9E391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3806ACE-6237-4CDB-8DC6-8D2D8616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4" y="3212976"/>
            <a:ext cx="4105149" cy="174953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3340DCF-6375-40B8-B4B5-3E93BB64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34" y="2987159"/>
            <a:ext cx="3685445" cy="22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883AA-7C92-4720-8F11-2BAB9BF3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D68DA-024F-45F1-9652-D2AD90E0EA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根據上述問題，可以將路徑圖修正為有向圖：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341A5-E4FD-4B18-92B6-61918BAC1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6B7935-D956-4B70-A708-6488D233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28" y="3140968"/>
            <a:ext cx="5400600" cy="31858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241361-BF85-4C3F-BDEA-7A52C342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8" y="1900819"/>
            <a:ext cx="2584585" cy="15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0EE5F-D7F6-4698-AF14-10293587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D5AE5-7C81-4CBE-B744-F59B534ECE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根據上述有向圖，可以得到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state-action pair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獎勵表，進而取得獎勵矩陣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。其中：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1800" dirty="0"/>
              <a:t>同時，</a:t>
            </a:r>
            <a:r>
              <a:rPr lang="en-US" altLang="zh-TW" sz="1800" dirty="0"/>
              <a:t>Q table </a:t>
            </a:r>
            <a:r>
              <a:rPr lang="zh-TW" altLang="en-US" sz="1800" dirty="0"/>
              <a:t>初始值為</a:t>
            </a:r>
            <a:r>
              <a:rPr lang="en-US" altLang="zh-TW" sz="1800" dirty="0"/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0885B-2FF5-412C-83A2-8482B5CCA1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10E6C0-1AC8-4BFD-8CF9-50D5FBD1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" t="190" r="15471" b="17291"/>
          <a:stretch/>
        </p:blipFill>
        <p:spPr>
          <a:xfrm>
            <a:off x="462100" y="1941864"/>
            <a:ext cx="4181439" cy="25480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7CF5E6-61C1-4FE1-977A-519933FF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87" y="1772816"/>
            <a:ext cx="3201888" cy="20460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9E9660-12C3-472C-BF8F-D0BD19CA1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7" t="6973" r="7392" b="11123"/>
          <a:stretch/>
        </p:blipFill>
        <p:spPr>
          <a:xfrm>
            <a:off x="4720353" y="4217163"/>
            <a:ext cx="3201888" cy="25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5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62415-C002-409A-A9F5-DFFB9316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DBA82-92B9-4ECF-802B-F50FFF001B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隨機挑選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Agent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起始位置位於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Room B(State B)</a:t>
            </a: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觀察矩陣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，可以得知由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B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出發，可到達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D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或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F</a:t>
            </a: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隨機挑選下一回合的新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為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F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觀察矩陣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與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，找出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R(B,F)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與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Q(F,B)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、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Q(F,E)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、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Q(F,F)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R(B,F)= 100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Q(F,B)=Q(F,E)=Q(F,F)=0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CEFF8B-298D-4290-AC14-6B11EF76F9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461758-FF32-43F5-91DC-824008F1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4364960"/>
            <a:ext cx="6304893" cy="21889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07FA2C-FA67-4C73-8080-D5E8E6ED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02" y="2622542"/>
            <a:ext cx="3425552" cy="21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2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614C2-0BA3-4654-8E4D-1A07260A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20C7E-E42B-40DE-B56B-DA321A33A0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計算新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Q(B,F)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：</a:t>
            </a:r>
            <a:r>
              <a:rPr lang="zh-TW" altLang="en-US" sz="2000" dirty="0">
                <a:solidFill>
                  <a:srgbClr val="000000"/>
                </a:solidFill>
                <a:latin typeface="DFPLiKingHei-XB"/>
              </a:rPr>
              <a:t>假設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學習速率</a:t>
            </a:r>
            <a:r>
              <a:rPr lang="pt-BR" altLang="zh-TW" sz="200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α </a:t>
            </a:r>
            <a:r>
              <a:rPr lang="el-GR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=1</a:t>
            </a:r>
            <a:r>
              <a:rPr lang="zh-TW" altLang="en-US" sz="2000" dirty="0">
                <a:solidFill>
                  <a:srgbClr val="000000"/>
                </a:solidFill>
                <a:latin typeface="DFPLiKingHei-XB"/>
              </a:rPr>
              <a:t>，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 γ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=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0.8</a:t>
            </a:r>
          </a:p>
          <a:p>
            <a:pPr marL="0" indent="0">
              <a:buNone/>
            </a:pP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DFPLiKingHei-XB"/>
              </a:rPr>
              <a:t>      </a:t>
            </a:r>
            <a:r>
              <a:rPr lang="en-US" altLang="zh-TW" sz="2000" b="0" i="0" u="none" strike="noStrike" baseline="0" dirty="0" err="1">
                <a:solidFill>
                  <a:srgbClr val="000000"/>
                </a:solidFill>
                <a:latin typeface="DFPLiKingHei-XB"/>
              </a:rPr>
              <a:t>Qnew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= R+</a:t>
            </a:r>
            <a:r>
              <a:rPr lang="el-GR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γ×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Max[Q(next state, all actions)]</a:t>
            </a:r>
          </a:p>
          <a:p>
            <a:pPr marL="365760" lvl="1" indent="0">
              <a:buNone/>
            </a:pP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Q(</a:t>
            </a:r>
            <a:r>
              <a:rPr lang="en-US" altLang="zh-TW" sz="2000" b="0" i="0" u="none" strike="noStrike" baseline="0" dirty="0" err="1">
                <a:solidFill>
                  <a:srgbClr val="000000"/>
                </a:solidFill>
                <a:latin typeface="DFPLiKingHei-XB"/>
              </a:rPr>
              <a:t>state,action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) = R(</a:t>
            </a:r>
            <a:r>
              <a:rPr lang="en-US" altLang="zh-TW" sz="2000" b="0" i="0" u="none" strike="noStrike" baseline="0" dirty="0" err="1">
                <a:solidFill>
                  <a:srgbClr val="000000"/>
                </a:solidFill>
                <a:latin typeface="DFPLiKingHei-XB"/>
              </a:rPr>
              <a:t>state,action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) + </a:t>
            </a:r>
            <a:r>
              <a:rPr lang="en-US" altLang="zh-TW" sz="2000" b="0" i="0" u="none" strike="noStrike" baseline="0" dirty="0" err="1">
                <a:solidFill>
                  <a:srgbClr val="000000"/>
                </a:solidFill>
                <a:latin typeface="DFPLiKingHei-XB"/>
              </a:rPr>
              <a:t>γ×Max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[Q(next state, all actions)]</a:t>
            </a:r>
          </a:p>
          <a:p>
            <a:pPr marL="365760" lvl="1" indent="0">
              <a:buNone/>
            </a:pP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Q(B,F) = 0 + R(B,F)+0.8×Max[ Q(F,B), Q(F,E), Q(F,F)]</a:t>
            </a:r>
          </a:p>
          <a:p>
            <a:pPr marL="365760" lvl="1" indent="0">
              <a:buNone/>
            </a:pPr>
            <a:r>
              <a:rPr lang="fr-FR" altLang="zh-TW" sz="2000" b="0" i="0" u="none" strike="noStrike" baseline="0" dirty="0">
                <a:solidFill>
                  <a:srgbClr val="000000"/>
                </a:solidFill>
                <a:latin typeface="DFPLiKingHei-XB"/>
              </a:rPr>
              <a:t>= 0 + 100+ 0.8×Max[0, 0, 0] = 100</a:t>
            </a:r>
          </a:p>
          <a:p>
            <a:pPr algn="l"/>
            <a:endParaRPr lang="zh-TW" altLang="en-US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更新矩陣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</a:t>
            </a: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pPr algn="l"/>
            <a:endParaRPr lang="zh-TW" altLang="en-US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已走到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F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，故本回合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(1 episode)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結束。</a:t>
            </a: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72D696-0750-44DC-8081-9E305E6B77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3A202C-BC24-42D2-85BD-EA5D4620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20" y="2870578"/>
            <a:ext cx="4215172" cy="29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11A1A-1F00-4611-A3DF-BB9BFC44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操作制約實驗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9F467-F2D9-45E2-8234-B867A7214D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4008" y="1097316"/>
            <a:ext cx="7715200" cy="5328592"/>
          </a:xfrm>
        </p:spPr>
        <p:txBody>
          <a:bodyPr/>
          <a:lstStyle/>
          <a:p>
            <a:r>
              <a:rPr lang="zh-TW" altLang="en-US" sz="2000" dirty="0"/>
              <a:t>有一位美國的心理學家 </a:t>
            </a:r>
            <a:r>
              <a:rPr lang="en-US" altLang="zh-TW" sz="2000" dirty="0"/>
              <a:t>Skinner (</a:t>
            </a:r>
            <a:r>
              <a:rPr lang="zh-TW" altLang="en-US" sz="2000" dirty="0"/>
              <a:t>史金納</a:t>
            </a:r>
            <a:r>
              <a:rPr lang="en-US" altLang="zh-TW" sz="2000" dirty="0"/>
              <a:t>)</a:t>
            </a:r>
            <a:r>
              <a:rPr lang="zh-TW" altLang="en-US" sz="2000" dirty="0"/>
              <a:t>，他曾經做過一個叫 </a:t>
            </a:r>
            <a:r>
              <a:rPr lang="en-US" altLang="zh-TW" sz="2000" dirty="0"/>
              <a:t>Skinner Box </a:t>
            </a:r>
            <a:r>
              <a:rPr lang="zh-TW" altLang="en-US" sz="2000" dirty="0"/>
              <a:t>的實驗。</a:t>
            </a:r>
            <a:endParaRPr lang="en-US" altLang="zh-TW" sz="2000" dirty="0"/>
          </a:p>
          <a:p>
            <a:r>
              <a:rPr lang="zh-TW" altLang="en-US" sz="2000" dirty="0"/>
              <a:t>把一隻飢餓的老鼠放到箱子中，箱子中有兩根桿子，其中一根桿子，只要壓下桿子，就會有食物掉下。實驗結果，發現老鼠學會按下會有食物的桿子，會跑出</a:t>
            </a:r>
            <a:r>
              <a:rPr lang="zh-TW" altLang="en-US" dirty="0"/>
              <a:t>食物。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https://www.youtube.com/watch?v=yqLUdxczi6M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C2A52-16D2-4193-B3B0-88C39CA6D4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C43AC1-DCEF-4CE0-9600-76F57ADF2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" r="5229" b="7194"/>
          <a:stretch/>
        </p:blipFill>
        <p:spPr bwMode="auto">
          <a:xfrm>
            <a:off x="620644" y="3140968"/>
            <a:ext cx="4137608" cy="38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E7728C8-F2BB-4B66-B8AA-88CF2D3DF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912" y="3590186"/>
            <a:ext cx="2232248" cy="28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96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815BD-5E10-483E-B187-7011695E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episode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B7FAD-3BA6-442C-ACB5-453CDF3938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隨機挑選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Agent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起始位置位於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Room D(State D)</a:t>
            </a: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觀察矩陣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，可以得知由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D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出發，可到達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B, C, 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隨機挑選下一回合的新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B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。觀察矩陣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與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，找出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R(D,B)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與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Q(B,D)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、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Q(B,F)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R(D,B) = 0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Q(B,D)=0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Q(B,F)=100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698A0C-6106-4481-B885-DA8A574B50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4DDB18-54E0-4360-9F21-F8699FFD2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9"/>
          <a:stretch/>
        </p:blipFill>
        <p:spPr>
          <a:xfrm>
            <a:off x="2657087" y="4224770"/>
            <a:ext cx="5509583" cy="20162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056F5F-F8C7-4E6D-BC0E-BFCE5C71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11821"/>
            <a:ext cx="2808312" cy="16332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4386D1-101E-45F8-B509-1530EE241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21" y="20900"/>
            <a:ext cx="2381935" cy="14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1036E-5B47-4848-BA75-81EDBF06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B11D3-5821-495F-8669-435BB4D564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計算新的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Q(D,B)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DFPLiKingHei-XB"/>
              </a:rPr>
              <a:t>state,action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) = R(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DFPLiKingHei-XB"/>
              </a:rPr>
              <a:t>state,action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) +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DFPLiKingHei-XB"/>
              </a:rPr>
              <a:t>γ×Max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[Q(next state, all actions)]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Q(D,B) = R(D,B)+0.8×Max[Q(B,D), Q(B,F)]</a:t>
            </a:r>
          </a:p>
          <a:p>
            <a:r>
              <a:rPr lang="fr-FR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= 0 + 0.8×Max[0, 100] = 80</a:t>
            </a: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更新矩陣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</a:t>
            </a: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尚未走到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F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，故繼續。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B87025-464F-4445-8476-2D866EC68A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605C96-BA66-4CC1-A573-2FD0693C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564904"/>
            <a:ext cx="4104456" cy="28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55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5E4DE-C7BD-42E4-849A-B1DF536A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F2BF7-5B38-4CF1-ABDB-118224757B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Agent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目前移動到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Room B(State B)</a:t>
            </a: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觀察矩陣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，可以得知由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B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出發，可到達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D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或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F</a:t>
            </a: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隨機挑選下一回合的新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F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。觀察矩陣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與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，找出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R(B,F)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與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Q(F,B)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、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Q(F,E)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、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Q(F,F)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R(B,F) = 100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Q(F,B)=Q(F,E)=Q(F,F)=0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728761-8BE1-4188-89F4-63D3988F22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96BB19-8745-4267-BB10-B927C41E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31" y="2139864"/>
            <a:ext cx="3141785" cy="16491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937F0B-7A26-4FF9-AFCC-BB96B3B8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691486"/>
            <a:ext cx="4995321" cy="17955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7C0E1A-BA52-4BBA-80C7-D50E4F5A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445" y="0"/>
            <a:ext cx="2606555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45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A8593-8389-4143-AABD-E462FA22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14839-ACC4-4CB1-957C-FBFB5F9F65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715200" cy="5328592"/>
          </a:xfrm>
        </p:spPr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計算新的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Q(B,F)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DFPLiKingHei-XB"/>
              </a:rPr>
              <a:t>state,action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) =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R(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DFPLiKingHei-XB"/>
              </a:rPr>
              <a:t>state,action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) +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DFPLiKingHei-XB"/>
              </a:rPr>
              <a:t>γ×Max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[Q(next state, all actions)]</a:t>
            </a: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Q(B,F) = R(B,F)+0.8×Max[Q(F,B), Q(F,E), Q(F,F)]</a:t>
            </a:r>
          </a:p>
          <a:p>
            <a:r>
              <a:rPr lang="fr-FR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= 100+ 0.8×Max[0, 0, 0] = 100</a:t>
            </a: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更新矩陣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 (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無更動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)</a:t>
            </a: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已走到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State F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，故本回合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(2 episode)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結束。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661E1-6DD4-4E7A-9EE1-4FDCED156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252390-C36A-4D10-A030-DAD39951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44" y="2708920"/>
            <a:ext cx="3600400" cy="27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70B2A-2DC6-45A3-A25C-56DEFF63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n episode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F1917-07E3-46A9-86B1-AB9A059706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680" y="1154251"/>
            <a:ext cx="7715200" cy="5328592"/>
          </a:xfrm>
        </p:spPr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執行多個回合後，矩陣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會收歛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(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無變化或變化很小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)</a:t>
            </a: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學習結果如下：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稍經正規化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(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本例皆除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5)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，並將之取代有向圖中的獎勵值：</a:t>
            </a: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04A8BE-81B5-4054-ADB4-949026F622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D1C624-E68E-4754-98AD-F25C2676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606480"/>
            <a:ext cx="4328397" cy="22083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A205EA8-D487-44F7-BB11-6C2B31B2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33" y="4331413"/>
            <a:ext cx="7971862" cy="23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3D08C-3DA5-4057-9F59-CBC75C3F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利用矩陣</a:t>
            </a:r>
            <a:r>
              <a:rPr lang="en-US" altLang="zh-TW" dirty="0"/>
              <a:t>Q </a:t>
            </a:r>
            <a:r>
              <a:rPr lang="zh-TW" altLang="en-US" dirty="0"/>
              <a:t>進行決策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2C088-DB30-46E2-B06C-B2AC1D910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假設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Agent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從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Room C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出發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(State C)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，一路推進到空間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F (State F)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。</a:t>
            </a: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將學習後的矩陣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Q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放入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Agent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的腦袋中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endParaRPr lang="en-US" altLang="zh-TW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DFPLiKingHei-XB"/>
              </a:rPr>
              <a:t>路徑？</a:t>
            </a:r>
            <a:endParaRPr lang="en-US" altLang="zh-TW" sz="1800" dirty="0">
              <a:solidFill>
                <a:srgbClr val="000000"/>
              </a:solidFill>
              <a:latin typeface="DFPLiKingHei-XB"/>
            </a:endParaRPr>
          </a:p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假設從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Room D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DFPLiKingHei-XB"/>
              </a:rPr>
              <a:t>出發，路徑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DFPLiKingHei-XB"/>
              </a:rPr>
              <a:t>?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DFPLiKingHei-XB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9E1F20-522A-4D48-A013-72885BB151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565C05D-0AF9-4D6E-AC56-E4F5CE2F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2060848"/>
            <a:ext cx="5584471" cy="3024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C34663-5353-41B5-959C-0EF9E761D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979329"/>
            <a:ext cx="2913857" cy="17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9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9697F-84CE-4825-BAD4-8330647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1D</a:t>
            </a:r>
            <a:r>
              <a:rPr lang="zh-TW" altLang="en-US" dirty="0"/>
              <a:t>： </a:t>
            </a:r>
            <a:r>
              <a:rPr lang="en-US" altLang="zh-TW" dirty="0"/>
              <a:t>CartPole-v1  Q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2AC51-2C5C-4929-A88D-2DE2C81083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cart4_Qlearn.py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7C52-3EF8-4F2E-8F22-CC61009A78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180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E847B-625C-4D15-AD04-436D82F9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2a</a:t>
            </a:r>
            <a:r>
              <a:rPr lang="zh-TW" altLang="en-US" dirty="0"/>
              <a:t>： </a:t>
            </a:r>
            <a:r>
              <a:rPr lang="en-US" altLang="zh-TW" dirty="0"/>
              <a:t>Mountain Car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2D630-AEF7-4BBE-B52B-694830A1B9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https://github.com/openai/gym/wiki/MountainCar-v0</a:t>
            </a:r>
            <a:endParaRPr lang="en-US" altLang="zh-TW" sz="2000" dirty="0"/>
          </a:p>
          <a:p>
            <a:r>
              <a:rPr lang="en-US" altLang="zh-TW" sz="2000" b="0" i="0" dirty="0">
                <a:solidFill>
                  <a:srgbClr val="403D39"/>
                </a:solidFill>
                <a:effectLst/>
                <a:latin typeface="Roboto Slab"/>
              </a:rPr>
              <a:t>Observations</a:t>
            </a:r>
          </a:p>
          <a:p>
            <a:endParaRPr lang="en-US" altLang="zh-TW" sz="2000" dirty="0">
              <a:solidFill>
                <a:srgbClr val="403D39"/>
              </a:solidFill>
              <a:latin typeface="Roboto Slab"/>
            </a:endParaRPr>
          </a:p>
          <a:p>
            <a:endParaRPr lang="en-US" altLang="zh-TW" sz="2000" dirty="0">
              <a:solidFill>
                <a:srgbClr val="403D39"/>
              </a:solidFill>
              <a:latin typeface="Roboto Slab"/>
            </a:endParaRPr>
          </a:p>
          <a:p>
            <a:endParaRPr lang="en-US" altLang="zh-TW" sz="2000" dirty="0">
              <a:solidFill>
                <a:srgbClr val="403D39"/>
              </a:solidFill>
              <a:latin typeface="Roboto Slab"/>
            </a:endParaRPr>
          </a:p>
          <a:p>
            <a:endParaRPr lang="en-US" altLang="zh-TW" sz="2000" dirty="0">
              <a:solidFill>
                <a:srgbClr val="403D39"/>
              </a:solidFill>
              <a:latin typeface="Roboto Slab"/>
            </a:endParaRPr>
          </a:p>
          <a:p>
            <a:endParaRPr lang="en-US" altLang="zh-TW" sz="2000" dirty="0">
              <a:solidFill>
                <a:srgbClr val="403D39"/>
              </a:solidFill>
              <a:latin typeface="Roboto Slab"/>
            </a:endParaRPr>
          </a:p>
          <a:p>
            <a:r>
              <a:rPr lang="en-US" altLang="zh-TW" sz="2000" b="0" i="0" dirty="0">
                <a:solidFill>
                  <a:srgbClr val="403D39"/>
                </a:solidFill>
                <a:effectLst/>
                <a:latin typeface="Roboto Slab"/>
              </a:rPr>
              <a:t>Actions</a:t>
            </a:r>
            <a:r>
              <a:rPr lang="zh-TW" altLang="en-US" sz="2000" b="0" i="0" dirty="0">
                <a:solidFill>
                  <a:srgbClr val="403D39"/>
                </a:solidFill>
                <a:effectLst/>
                <a:latin typeface="Roboto Slab"/>
              </a:rPr>
              <a:t>：</a:t>
            </a:r>
            <a:r>
              <a:rPr lang="en-US" altLang="zh-TW" sz="2000" b="0" i="0" dirty="0">
                <a:solidFill>
                  <a:srgbClr val="403D39"/>
                </a:solidFill>
                <a:effectLst/>
                <a:latin typeface="Roboto Slab"/>
              </a:rPr>
              <a:t>push left (action 0), push right (action 2),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403D39"/>
                </a:solidFill>
                <a:latin typeface="Roboto Slab"/>
              </a:rPr>
              <a:t>      </a:t>
            </a:r>
            <a:r>
              <a:rPr lang="en-US" altLang="zh-TW" sz="2000" b="0" i="0" dirty="0">
                <a:solidFill>
                  <a:srgbClr val="403D39"/>
                </a:solidFill>
                <a:effectLst/>
                <a:latin typeface="Roboto Slab"/>
              </a:rPr>
              <a:t>or not push at all (action 1)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DE4156-E021-4F2B-B56A-6197256E2F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7EB11C-C840-4DAC-AC4A-388BEA6E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360354"/>
            <a:ext cx="3203931" cy="24305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C1CDA5-DE0A-450C-A976-1254B1CB8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32" y="2060848"/>
            <a:ext cx="6515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38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47BB7-C11E-4BF7-847D-C80BB7E3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Mountain Car - random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5E960-1F33-4F9E-98A9-345EA02E85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7152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gym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env = </a:t>
            </a:r>
            <a:r>
              <a:rPr lang="en-US" altLang="zh-TW" sz="2000" dirty="0" err="1">
                <a:solidFill>
                  <a:srgbClr val="0000FF"/>
                </a:solidFill>
              </a:rPr>
              <a:t>gym.make</a:t>
            </a:r>
            <a:r>
              <a:rPr lang="en-US" altLang="zh-TW" sz="2000" dirty="0">
                <a:solidFill>
                  <a:srgbClr val="0000FF"/>
                </a:solidFill>
              </a:rPr>
              <a:t>('MountainCar-v0')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env.reset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print('</a:t>
            </a:r>
            <a:r>
              <a:rPr lang="zh-TW" altLang="en-US" sz="2000" dirty="0">
                <a:solidFill>
                  <a:srgbClr val="0000FF"/>
                </a:solidFill>
              </a:rPr>
              <a:t>開始進行遊戲</a:t>
            </a:r>
            <a:r>
              <a:rPr lang="en-US" altLang="zh-TW" sz="2000" dirty="0">
                <a:solidFill>
                  <a:srgbClr val="0000FF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print('</a:t>
            </a:r>
            <a:r>
              <a:rPr lang="zh-TW" altLang="en-US" sz="2000" dirty="0">
                <a:solidFill>
                  <a:srgbClr val="0000FF"/>
                </a:solidFill>
              </a:rPr>
              <a:t>終機端按</a:t>
            </a:r>
            <a:r>
              <a:rPr lang="en-US" altLang="zh-TW" sz="2000" dirty="0">
                <a:solidFill>
                  <a:srgbClr val="0000FF"/>
                </a:solidFill>
              </a:rPr>
              <a:t>ctrl-c</a:t>
            </a:r>
            <a:r>
              <a:rPr lang="zh-TW" altLang="en-US" sz="2000" dirty="0">
                <a:solidFill>
                  <a:srgbClr val="0000FF"/>
                </a:solidFill>
              </a:rPr>
              <a:t>則可結束遊戲</a:t>
            </a:r>
            <a:r>
              <a:rPr lang="en-US" altLang="zh-TW" sz="2000" dirty="0">
                <a:solidFill>
                  <a:srgbClr val="0000FF"/>
                </a:solidFill>
              </a:rPr>
              <a:t>')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for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 in range(1000):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err="1">
                <a:solidFill>
                  <a:srgbClr val="0000FF"/>
                </a:solidFill>
              </a:rPr>
              <a:t>obs</a:t>
            </a:r>
            <a:r>
              <a:rPr lang="en-US" altLang="zh-TW" sz="2000" dirty="0">
                <a:solidFill>
                  <a:srgbClr val="0000FF"/>
                </a:solidFill>
              </a:rPr>
              <a:t>, _, _, _ = </a:t>
            </a:r>
            <a:r>
              <a:rPr lang="en-US" altLang="zh-TW" sz="2000" dirty="0" err="1">
                <a:solidFill>
                  <a:srgbClr val="0000FF"/>
                </a:solidFill>
              </a:rPr>
              <a:t>env.step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random.randint</a:t>
            </a:r>
            <a:r>
              <a:rPr lang="en-US" altLang="zh-TW" sz="2000" dirty="0">
                <a:solidFill>
                  <a:srgbClr val="0000FF"/>
                </a:solidFill>
              </a:rPr>
              <a:t>(0,2))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print(</a:t>
            </a:r>
            <a:r>
              <a:rPr lang="en-US" altLang="zh-TW" sz="2000" dirty="0" err="1">
                <a:solidFill>
                  <a:srgbClr val="0000FF"/>
                </a:solidFill>
              </a:rPr>
              <a:t>obs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env.state</a:t>
            </a:r>
            <a:r>
              <a:rPr lang="en-US" altLang="zh-TW" sz="2000" dirty="0">
                <a:solidFill>
                  <a:srgbClr val="0000FF"/>
                </a:solidFill>
              </a:rPr>
              <a:t>) #the observation and </a:t>
            </a:r>
            <a:r>
              <a:rPr lang="en-US" altLang="zh-TW" sz="2000" dirty="0" err="1">
                <a:solidFill>
                  <a:srgbClr val="0000FF"/>
                </a:solidFill>
              </a:rPr>
              <a:t>env.state</a:t>
            </a:r>
            <a:r>
              <a:rPr lang="en-US" altLang="zh-TW" sz="2000" dirty="0">
                <a:solidFill>
                  <a:srgbClr val="0000FF"/>
                </a:solidFill>
              </a:rPr>
              <a:t> are same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err="1">
                <a:solidFill>
                  <a:srgbClr val="0000FF"/>
                </a:solidFill>
              </a:rPr>
              <a:t>env.render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env.close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92A340-D786-43E1-861D-A82D478466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561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1FD6A-6792-431E-A376-744D13C1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2b</a:t>
            </a:r>
            <a:r>
              <a:rPr lang="zh-TW" altLang="en-US" dirty="0"/>
              <a:t>： </a:t>
            </a:r>
            <a:r>
              <a:rPr lang="en-US" altLang="zh-TW" dirty="0"/>
              <a:t>Mountain Car – hand made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D933C-8AF2-4623-8C6C-B04CF80003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gym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env = </a:t>
            </a:r>
            <a:r>
              <a:rPr lang="en-US" altLang="zh-TW" dirty="0" err="1">
                <a:solidFill>
                  <a:srgbClr val="0000FF"/>
                </a:solidFill>
              </a:rPr>
              <a:t>gym.make</a:t>
            </a:r>
            <a:r>
              <a:rPr lang="en-US" altLang="zh-TW" dirty="0">
                <a:solidFill>
                  <a:srgbClr val="0000FF"/>
                </a:solidFill>
              </a:rPr>
              <a:t>('MountainCar-v0')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#env = </a:t>
            </a:r>
            <a:r>
              <a:rPr lang="en-US" altLang="zh-TW" dirty="0" err="1">
                <a:solidFill>
                  <a:srgbClr val="0000FF"/>
                </a:solidFill>
              </a:rPr>
              <a:t>env.unwrapped</a:t>
            </a:r>
            <a:r>
              <a:rPr lang="en-US" altLang="zh-TW" dirty="0">
                <a:solidFill>
                  <a:srgbClr val="0000FF"/>
                </a:solidFill>
              </a:rPr>
              <a:t> # to access the inner functionalities of the class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#env.state = </a:t>
            </a:r>
            <a:r>
              <a:rPr lang="en-US" altLang="zh-TW" dirty="0" err="1">
                <a:solidFill>
                  <a:srgbClr val="0000FF"/>
                </a:solidFill>
              </a:rPr>
              <a:t>np.array</a:t>
            </a:r>
            <a:r>
              <a:rPr lang="en-US" altLang="zh-TW" dirty="0">
                <a:solidFill>
                  <a:srgbClr val="0000FF"/>
                </a:solidFill>
              </a:rPr>
              <a:t>([-0.4, 0])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#print(env.state)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env.reset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for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in range(1000):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</a:rPr>
              <a:t>obs</a:t>
            </a:r>
            <a:r>
              <a:rPr lang="en-US" altLang="zh-TW" dirty="0">
                <a:solidFill>
                  <a:srgbClr val="0000FF"/>
                </a:solidFill>
              </a:rPr>
              <a:t>, _, _, _ = </a:t>
            </a:r>
            <a:r>
              <a:rPr lang="en-US" altLang="zh-TW" dirty="0" err="1">
                <a:solidFill>
                  <a:srgbClr val="0000FF"/>
                </a:solidFill>
              </a:rPr>
              <a:t>env.step</a:t>
            </a:r>
            <a:r>
              <a:rPr lang="en-US" altLang="zh-TW" dirty="0">
                <a:solidFill>
                  <a:srgbClr val="0000FF"/>
                </a:solidFill>
              </a:rPr>
              <a:t>(2) # Just taking right in every step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print(</a:t>
            </a:r>
            <a:r>
              <a:rPr lang="en-US" altLang="zh-TW" dirty="0" err="1">
                <a:solidFill>
                  <a:srgbClr val="0000FF"/>
                </a:solidFill>
              </a:rPr>
              <a:t>obs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env.state</a:t>
            </a:r>
            <a:r>
              <a:rPr lang="en-US" altLang="zh-TW" dirty="0">
                <a:solidFill>
                  <a:srgbClr val="0000FF"/>
                </a:solidFill>
              </a:rPr>
              <a:t>) #the observation and </a:t>
            </a:r>
            <a:r>
              <a:rPr lang="en-US" altLang="zh-TW" dirty="0" err="1">
                <a:solidFill>
                  <a:srgbClr val="0000FF"/>
                </a:solidFill>
              </a:rPr>
              <a:t>env.state</a:t>
            </a:r>
            <a:r>
              <a:rPr lang="en-US" altLang="zh-TW" dirty="0">
                <a:solidFill>
                  <a:srgbClr val="0000FF"/>
                </a:solidFill>
              </a:rPr>
              <a:t> are same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</a:rPr>
              <a:t>env.render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env.close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E7AFE-78D1-4B5D-BAE1-6777B403F9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2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A9257-4B85-42E4-9F6A-0F5AE114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操作制約實驗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EEDC8-2B8D-4C16-A64B-1DC1BF8D88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4202" y="1130188"/>
            <a:ext cx="7715200" cy="5328592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對應到強化學習中，可以想像老鼠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(agent)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有一種狀態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飢餓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、兩種動作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壓桿子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、回饋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出現食物、電擊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。老鼠在飢餓的狀態下，壓對桿子會出現食物，是一種正向回饋，因此會促進飢餓狀態下壓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對的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桿子。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上述的例子，就是一個簡單的強化學習例子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一個狀態、兩個動作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  <a:r>
              <a:rPr lang="zh-TW" altLang="en-US" dirty="0">
                <a:solidFill>
                  <a:srgbClr val="303233"/>
                </a:solidFill>
                <a:latin typeface="Lato"/>
              </a:rPr>
              <a:t>。</a:t>
            </a:r>
            <a:r>
              <a:rPr lang="zh-TW" altLang="en-US" dirty="0"/>
              <a:t>由動作者</a:t>
            </a:r>
            <a:r>
              <a:rPr lang="en-US" altLang="zh-TW" dirty="0"/>
              <a:t>(agent)</a:t>
            </a:r>
            <a:r>
              <a:rPr lang="zh-TW" altLang="en-US" dirty="0"/>
              <a:t>主動與環境互動，藉由刺激或反應以形成新的行為習慣。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1C4C2E-8FB6-4805-B074-A6F5EC32B7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9948B-9D65-4937-980B-65DE3732E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2" r="4330" b="26639"/>
          <a:stretch/>
        </p:blipFill>
        <p:spPr bwMode="auto">
          <a:xfrm>
            <a:off x="2388028" y="4253960"/>
            <a:ext cx="3995262" cy="23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80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A2D7A-1940-49A5-8353-DB7DF767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2C</a:t>
            </a:r>
            <a:r>
              <a:rPr lang="zh-TW" altLang="en-US" dirty="0"/>
              <a:t>： </a:t>
            </a:r>
            <a:r>
              <a:rPr lang="en-US" altLang="zh-TW" dirty="0"/>
              <a:t>Mountain Car</a:t>
            </a:r>
            <a:r>
              <a:rPr lang="zh-TW" altLang="en-US" dirty="0"/>
              <a:t> 自己的</a:t>
            </a:r>
            <a:r>
              <a:rPr lang="en-US" altLang="zh-TW" dirty="0"/>
              <a:t>env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A98CF-EB97-43F7-B1CA-7B1EBD6FA8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  <a:hlinkClick r:id="rId2"/>
              </a:rPr>
              <a:t>https://github.com/openai/gym/blob/master/gym/envs/classic_control/cartpole.py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>
                <a:solidFill>
                  <a:srgbClr val="0000FF"/>
                </a:solidFill>
              </a:rPr>
              <a:t>mountain_car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env = </a:t>
            </a:r>
            <a:r>
              <a:rPr lang="en-US" altLang="zh-TW" sz="2000" dirty="0" err="1">
                <a:solidFill>
                  <a:srgbClr val="0000FF"/>
                </a:solidFill>
              </a:rPr>
              <a:t>mountain_car.MountainCarEnv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AAC7C-99E6-4AEE-9C37-5C9A53A06D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279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AEA88-9FBF-4D16-9486-663385B4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2D</a:t>
            </a:r>
            <a:r>
              <a:rPr lang="zh-TW" altLang="en-US" dirty="0"/>
              <a:t>： </a:t>
            </a:r>
            <a:r>
              <a:rPr lang="en-US" altLang="zh-TW" dirty="0"/>
              <a:t>Mountain Car – Q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9C8FD-27DB-4E1D-AFAA-C0308BFE3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Mountain4_Qlearn.py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97BBE-222A-4CCA-A966-F703010B64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172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8DB34-1223-4CB6-B01F-A66306D3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3A</a:t>
            </a:r>
            <a:r>
              <a:rPr lang="zh-TW" altLang="en-US" dirty="0"/>
              <a:t>： </a:t>
            </a:r>
            <a:r>
              <a:rPr lang="en-US" altLang="zh-TW" dirty="0"/>
              <a:t>Taxi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D3E42-CA7B-4532-B298-260B928055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https://github.com/openai/gym/blob/master/gym/envs/toy_text/taxi.py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2000" dirty="0"/>
              <a:t>Passenger locations:</a:t>
            </a:r>
          </a:p>
          <a:p>
            <a:pPr marL="0" indent="0">
              <a:buNone/>
            </a:pPr>
            <a:r>
              <a:rPr lang="en-US" altLang="zh-TW" sz="2000" dirty="0"/>
              <a:t>    - 0: R(ed)</a:t>
            </a:r>
          </a:p>
          <a:p>
            <a:pPr marL="0" indent="0">
              <a:buNone/>
            </a:pPr>
            <a:r>
              <a:rPr lang="en-US" altLang="zh-TW" sz="2000" dirty="0"/>
              <a:t>    - 1: G(</a:t>
            </a:r>
            <a:r>
              <a:rPr lang="en-US" altLang="zh-TW" sz="2000" dirty="0" err="1"/>
              <a:t>reen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- 2: Y(</a:t>
            </a:r>
            <a:r>
              <a:rPr lang="en-US" altLang="zh-TW" sz="2000" dirty="0" err="1"/>
              <a:t>ellow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- 3: B(</a:t>
            </a:r>
            <a:r>
              <a:rPr lang="en-US" altLang="zh-TW" sz="2000" dirty="0" err="1"/>
              <a:t>lue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- 4: in taxi</a:t>
            </a:r>
          </a:p>
          <a:p>
            <a:pPr marL="0" indent="0">
              <a:buNone/>
            </a:pPr>
            <a:r>
              <a:rPr lang="en-US" altLang="zh-TW" sz="2000" dirty="0"/>
              <a:t> Destinations:</a:t>
            </a:r>
          </a:p>
          <a:p>
            <a:pPr marL="0" indent="0">
              <a:buNone/>
            </a:pPr>
            <a:r>
              <a:rPr lang="en-US" altLang="zh-TW" sz="2000" dirty="0"/>
              <a:t>    - 0: R(ed)</a:t>
            </a:r>
          </a:p>
          <a:p>
            <a:pPr marL="0" indent="0">
              <a:buNone/>
            </a:pPr>
            <a:r>
              <a:rPr lang="en-US" altLang="zh-TW" sz="2000" dirty="0"/>
              <a:t>    - 1: G(</a:t>
            </a:r>
            <a:r>
              <a:rPr lang="en-US" altLang="zh-TW" sz="2000" dirty="0" err="1"/>
              <a:t>reen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- 2: Y(</a:t>
            </a:r>
            <a:r>
              <a:rPr lang="en-US" altLang="zh-TW" sz="2000" dirty="0" err="1"/>
              <a:t>ellow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    - 3: B(</a:t>
            </a:r>
            <a:r>
              <a:rPr lang="en-US" altLang="zh-TW" sz="2000" dirty="0" err="1"/>
              <a:t>lue</a:t>
            </a:r>
            <a:r>
              <a:rPr lang="en-US" altLang="zh-TW" sz="2000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1B0F92-932D-4282-847E-6F5E119431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CCC6F3B-C950-4961-8AB0-295994A8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05" y="2353320"/>
            <a:ext cx="2304256" cy="32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5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4BFF2-1D69-4435-AB08-BC739B3B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D8D06-1886-4057-B228-AEDB3678C7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Actions:</a:t>
            </a:r>
          </a:p>
          <a:p>
            <a:pPr marL="0" indent="0">
              <a:buNone/>
            </a:pPr>
            <a:r>
              <a:rPr lang="en-US" altLang="zh-TW" sz="2000" dirty="0"/>
              <a:t>    There are 6 discrete deterministic actions:</a:t>
            </a:r>
          </a:p>
          <a:p>
            <a:pPr marL="0" indent="0">
              <a:buNone/>
            </a:pPr>
            <a:r>
              <a:rPr lang="en-US" altLang="zh-TW" sz="2000" dirty="0"/>
              <a:t>    - 0: move south</a:t>
            </a:r>
          </a:p>
          <a:p>
            <a:pPr marL="0" indent="0">
              <a:buNone/>
            </a:pPr>
            <a:r>
              <a:rPr lang="en-US" altLang="zh-TW" sz="2000" dirty="0"/>
              <a:t>    - 1: move north</a:t>
            </a:r>
          </a:p>
          <a:p>
            <a:pPr marL="0" indent="0">
              <a:buNone/>
            </a:pPr>
            <a:r>
              <a:rPr lang="en-US" altLang="zh-TW" sz="2000" dirty="0"/>
              <a:t>    - 2: move east</a:t>
            </a:r>
          </a:p>
          <a:p>
            <a:pPr marL="0" indent="0">
              <a:buNone/>
            </a:pPr>
            <a:r>
              <a:rPr lang="en-US" altLang="zh-TW" sz="2000" dirty="0"/>
              <a:t>    - 3: move west</a:t>
            </a:r>
          </a:p>
          <a:p>
            <a:pPr marL="0" indent="0">
              <a:buNone/>
            </a:pPr>
            <a:r>
              <a:rPr lang="en-US" altLang="zh-TW" sz="2000" dirty="0"/>
              <a:t>    - 4: pickup passenger</a:t>
            </a:r>
          </a:p>
          <a:p>
            <a:pPr marL="0" indent="0">
              <a:buNone/>
            </a:pPr>
            <a:r>
              <a:rPr lang="en-US" altLang="zh-TW" sz="2000" dirty="0"/>
              <a:t>    - 5: drop off passenger</a:t>
            </a:r>
          </a:p>
          <a:p>
            <a:pPr marL="0" indent="0">
              <a:buNone/>
            </a:pPr>
            <a:r>
              <a:rPr lang="en-US" altLang="zh-TW" sz="2000" dirty="0"/>
              <a:t>Rewards:</a:t>
            </a:r>
          </a:p>
          <a:p>
            <a:pPr marL="0" indent="0">
              <a:buNone/>
            </a:pPr>
            <a:r>
              <a:rPr lang="en-US" altLang="zh-TW" sz="2000" dirty="0"/>
              <a:t>    There is a default per-step reward of -1,</a:t>
            </a:r>
          </a:p>
          <a:p>
            <a:pPr marL="0" indent="0">
              <a:buNone/>
            </a:pPr>
            <a:r>
              <a:rPr lang="en-US" altLang="zh-TW" sz="2000" dirty="0"/>
              <a:t>    except for delivering the passenger, which is +20,</a:t>
            </a:r>
          </a:p>
          <a:p>
            <a:pPr marL="0" indent="0">
              <a:buNone/>
            </a:pPr>
            <a:r>
              <a:rPr lang="en-US" altLang="zh-TW" sz="2000" dirty="0"/>
              <a:t>    or executing "pickup" and "drop-off" actions illegally, which</a:t>
            </a:r>
          </a:p>
          <a:p>
            <a:pPr marL="0" indent="0">
              <a:buNone/>
            </a:pPr>
            <a:r>
              <a:rPr lang="en-US" altLang="zh-TW" sz="2000" dirty="0"/>
              <a:t>    is -10.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21CEAC-03F8-4856-93F8-91AD0B877B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169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A1347-585C-4F05-AA97-D241C2D7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Rendering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39D3A-72EC-40CE-8DBC-0ACD7ED227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33038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- blue: passenger</a:t>
            </a:r>
          </a:p>
          <a:p>
            <a:pPr marL="0" indent="0">
              <a:buNone/>
            </a:pPr>
            <a:r>
              <a:rPr lang="en-US" altLang="zh-TW" sz="2000" dirty="0"/>
              <a:t>- magenta: destination</a:t>
            </a:r>
          </a:p>
          <a:p>
            <a:pPr marL="0" indent="0">
              <a:buNone/>
            </a:pPr>
            <a:r>
              <a:rPr lang="en-US" altLang="zh-TW" sz="2000" dirty="0"/>
              <a:t>- yellow: empty taxi</a:t>
            </a:r>
          </a:p>
          <a:p>
            <a:pPr marL="0" indent="0">
              <a:buNone/>
            </a:pPr>
            <a:r>
              <a:rPr lang="en-US" altLang="zh-TW" sz="2000" dirty="0"/>
              <a:t>- green: full taxi</a:t>
            </a:r>
          </a:p>
          <a:p>
            <a:pPr marL="0" indent="0">
              <a:buNone/>
            </a:pPr>
            <a:r>
              <a:rPr lang="en-US" altLang="zh-TW" sz="2000" dirty="0"/>
              <a:t>- other letters (R, G, Y and B): locations for passengers and destinations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682436-EEF1-4654-947E-07E89ED2E2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E5395E-C247-438E-AD66-4B2F93E1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34" y="4001884"/>
            <a:ext cx="1584176" cy="22065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270E9F-D48A-4AD6-897C-A8C85942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14" y="3985921"/>
            <a:ext cx="1592761" cy="22333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31BF12-4B25-4A8E-9BF8-79BF7E85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648" y="3971832"/>
            <a:ext cx="1656363" cy="223658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F39E339-CE08-4AF6-8FF6-273A801DB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150" y="3985921"/>
            <a:ext cx="1592761" cy="222986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19C4041-663F-4C48-8E6E-CE5B4A257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70" y="4003571"/>
            <a:ext cx="1592760" cy="22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0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688F8-B5D9-4A9E-90AA-22553F1A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3A</a:t>
            </a:r>
            <a:r>
              <a:rPr lang="zh-TW" altLang="en-US" dirty="0"/>
              <a:t>： </a:t>
            </a:r>
            <a:r>
              <a:rPr lang="en-US" altLang="zh-TW" dirty="0"/>
              <a:t>Taxi - random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8780D-68E7-4F01-87F4-37DC182CF7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Taxi_random.py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D74530-2D77-4126-8B27-E68E691C85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765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B456F-FECC-4F39-9606-EC4AF3D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3A</a:t>
            </a:r>
            <a:r>
              <a:rPr lang="zh-TW" altLang="en-US" dirty="0"/>
              <a:t>： </a:t>
            </a:r>
            <a:r>
              <a:rPr lang="en-US" altLang="zh-TW" dirty="0"/>
              <a:t>Taxi – Q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21C4E-A403-431A-A125-EAE31AE4FA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taxi_Qlearn.py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92A84B-8E64-4816-96B3-0BE47AE7B2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49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ECD9E-4E67-4C23-867F-F0B71582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強化學習的要件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EA6F7-A4E4-48A1-9B69-B4053427C1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強化學習的要件是：行為與其後果之間有穩定的關係</a:t>
            </a:r>
            <a:endParaRPr lang="en-US" altLang="zh-TW" dirty="0"/>
          </a:p>
          <a:p>
            <a:r>
              <a:rPr lang="zh-TW" altLang="en-US" dirty="0"/>
              <a:t>後果有兩類：強化物</a:t>
            </a:r>
            <a:r>
              <a:rPr lang="en-US" altLang="zh-TW" dirty="0"/>
              <a:t>(Reinforcer)</a:t>
            </a:r>
            <a:r>
              <a:rPr lang="zh-TW" altLang="en-US" dirty="0"/>
              <a:t>與懲罰物</a:t>
            </a:r>
            <a:r>
              <a:rPr lang="en-US" altLang="zh-TW" dirty="0"/>
              <a:t>(Punisher) </a:t>
            </a:r>
          </a:p>
          <a:p>
            <a:pPr lvl="1"/>
            <a:r>
              <a:rPr lang="zh-TW" altLang="en-US" dirty="0"/>
              <a:t>強化物：具有強化行為功能的事物。例如：食物、金錢 </a:t>
            </a:r>
            <a:endParaRPr lang="en-US" altLang="zh-TW" dirty="0"/>
          </a:p>
          <a:p>
            <a:pPr lvl="1"/>
            <a:r>
              <a:rPr lang="zh-TW" altLang="en-US" dirty="0"/>
              <a:t>懲罰物：具有弱化行為功能的事物。例如：電擊、罰款，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36B8E9-4213-46BD-8CC0-7986581687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5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50440-3B4F-44AD-AEF0-ABF9046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強化學習的基本組成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078EF-5F0E-491F-9D88-C2799D0D5F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根據以上說明，可知強化學習的一些組成要素： </a:t>
            </a:r>
            <a:endParaRPr lang="en-US" altLang="zh-TW" dirty="0"/>
          </a:p>
          <a:p>
            <a:pPr lvl="1"/>
            <a:r>
              <a:rPr lang="zh-TW" altLang="en-US" dirty="0"/>
              <a:t>環境 </a:t>
            </a:r>
            <a:r>
              <a:rPr lang="en-US" altLang="zh-TW" dirty="0"/>
              <a:t>(Environment) </a:t>
            </a:r>
          </a:p>
          <a:p>
            <a:pPr lvl="1"/>
            <a:r>
              <a:rPr lang="zh-TW" altLang="en-US" dirty="0"/>
              <a:t>策略 </a:t>
            </a:r>
            <a:r>
              <a:rPr lang="en-US" altLang="zh-TW" dirty="0"/>
              <a:t>(Policy) </a:t>
            </a:r>
          </a:p>
          <a:p>
            <a:pPr lvl="1"/>
            <a:r>
              <a:rPr lang="zh-TW" altLang="en-US" dirty="0"/>
              <a:t>獎勵函數 </a:t>
            </a:r>
            <a:r>
              <a:rPr lang="en-US" altLang="zh-TW" dirty="0"/>
              <a:t>(Reward Function)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強化學習之相關變數：</a:t>
            </a:r>
            <a:endParaRPr lang="en-US" altLang="zh-TW" dirty="0"/>
          </a:p>
          <a:p>
            <a:pPr lvl="1"/>
            <a:r>
              <a:rPr lang="zh-TW" altLang="en-US" sz="2400" dirty="0"/>
              <a:t>環境狀態 </a:t>
            </a:r>
            <a:r>
              <a:rPr lang="en-US" altLang="zh-TW" sz="2400" dirty="0"/>
              <a:t>S =(s</a:t>
            </a:r>
            <a:r>
              <a:rPr lang="en-US" altLang="zh-TW" sz="2000" dirty="0"/>
              <a:t>1</a:t>
            </a:r>
            <a:r>
              <a:rPr lang="en-US" altLang="zh-TW" sz="2400" dirty="0"/>
              <a:t> , s</a:t>
            </a:r>
            <a:r>
              <a:rPr lang="en-US" altLang="zh-TW" sz="2000" dirty="0"/>
              <a:t>2</a:t>
            </a:r>
            <a:r>
              <a:rPr lang="en-US" altLang="zh-TW" sz="2400" dirty="0"/>
              <a:t> , …, </a:t>
            </a:r>
            <a:r>
              <a:rPr lang="en-US" altLang="zh-TW" sz="2800" dirty="0" err="1"/>
              <a:t>s</a:t>
            </a:r>
            <a:r>
              <a:rPr lang="en-US" altLang="zh-TW" sz="2000" dirty="0" err="1"/>
              <a:t>m</a:t>
            </a:r>
            <a:r>
              <a:rPr lang="en-US" altLang="zh-TW" sz="2400" dirty="0"/>
              <a:t>) </a:t>
            </a:r>
          </a:p>
          <a:p>
            <a:pPr lvl="1"/>
            <a:r>
              <a:rPr lang="zh-TW" altLang="en-US" sz="2400" dirty="0"/>
              <a:t>動作集合 </a:t>
            </a:r>
            <a:r>
              <a:rPr lang="en-US" altLang="zh-TW" sz="2400" dirty="0"/>
              <a:t>A =(a</a:t>
            </a:r>
            <a:r>
              <a:rPr lang="en-US" altLang="zh-TW" sz="2000" dirty="0"/>
              <a:t>1</a:t>
            </a:r>
            <a:r>
              <a:rPr lang="en-US" altLang="zh-TW" sz="2400" dirty="0"/>
              <a:t> , a</a:t>
            </a:r>
            <a:r>
              <a:rPr lang="en-US" altLang="zh-TW" sz="2000" dirty="0"/>
              <a:t>2</a:t>
            </a:r>
            <a:r>
              <a:rPr lang="en-US" altLang="zh-TW" sz="2400" dirty="0"/>
              <a:t> , …, a</a:t>
            </a:r>
            <a:r>
              <a:rPr lang="en-US" altLang="zh-TW" sz="2000" dirty="0"/>
              <a:t>n</a:t>
            </a:r>
            <a:r>
              <a:rPr lang="en-US" altLang="zh-TW" sz="2400" dirty="0"/>
              <a:t> ) </a:t>
            </a:r>
          </a:p>
          <a:p>
            <a:pPr lvl="1"/>
            <a:r>
              <a:rPr lang="zh-TW" altLang="en-US" sz="2400" dirty="0"/>
              <a:t>獎勵訊息 </a:t>
            </a:r>
            <a:r>
              <a:rPr lang="en-US" altLang="zh-TW" sz="2400" dirty="0"/>
              <a:t>R =(r</a:t>
            </a:r>
            <a:r>
              <a:rPr lang="en-US" altLang="zh-TW" sz="2000" dirty="0"/>
              <a:t>1</a:t>
            </a:r>
            <a:r>
              <a:rPr lang="en-US" altLang="zh-TW" sz="2400" dirty="0"/>
              <a:t> , </a:t>
            </a:r>
            <a:r>
              <a:rPr lang="en-US" altLang="zh-TW" sz="2000" dirty="0"/>
              <a:t>r2 , …, </a:t>
            </a:r>
            <a:r>
              <a:rPr lang="en-US" altLang="zh-TW" sz="2000" dirty="0" err="1"/>
              <a:t>rk</a:t>
            </a:r>
            <a:r>
              <a:rPr lang="en-US" altLang="zh-TW" sz="2000" dirty="0"/>
              <a:t> ) </a:t>
            </a:r>
          </a:p>
          <a:p>
            <a:pPr lvl="1"/>
            <a:r>
              <a:rPr lang="en-US" altLang="zh-TW" sz="2000" dirty="0"/>
              <a:t>rt = R(</a:t>
            </a:r>
            <a:r>
              <a:rPr lang="en-US" altLang="zh-TW" sz="2400" dirty="0" err="1"/>
              <a:t>s</a:t>
            </a:r>
            <a:r>
              <a:rPr lang="en-US" altLang="zh-TW" sz="2000" dirty="0" err="1"/>
              <a:t>t</a:t>
            </a:r>
            <a:r>
              <a:rPr lang="en-US" altLang="zh-TW" sz="2000" dirty="0"/>
              <a:t> , </a:t>
            </a:r>
            <a:r>
              <a:rPr lang="en-US" altLang="zh-TW" sz="2400" dirty="0"/>
              <a:t>a</a:t>
            </a:r>
            <a:r>
              <a:rPr lang="en-US" altLang="zh-TW" sz="2000" dirty="0"/>
              <a:t>t )</a:t>
            </a:r>
            <a:r>
              <a:rPr lang="zh-TW" altLang="en-US" sz="2000" dirty="0"/>
              <a:t>，表示</a:t>
            </a:r>
            <a:r>
              <a:rPr lang="zh-TW" altLang="en-US" sz="2400" dirty="0"/>
              <a:t>在時間點</a:t>
            </a:r>
            <a:r>
              <a:rPr lang="en-US" altLang="zh-TW" sz="2000" dirty="0"/>
              <a:t>t</a:t>
            </a:r>
            <a:r>
              <a:rPr lang="zh-TW" altLang="en-US" sz="2400" dirty="0"/>
              <a:t>所得到的獎勵訊息。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7F683C-E8C0-496C-9F02-689E37B9D5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3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6AB22-C080-4532-87AA-5FCEE710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 </a:t>
            </a:r>
            <a:r>
              <a:rPr lang="en-US" altLang="zh-TW" dirty="0"/>
              <a:t>(Environment)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5B343-2739-40AF-AEA9-1BE9B3F3E7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1440" y="1124744"/>
            <a:ext cx="7715200" cy="5328592"/>
          </a:xfrm>
        </p:spPr>
        <p:txBody>
          <a:bodyPr/>
          <a:lstStyle/>
          <a:p>
            <a:r>
              <a:rPr lang="zh-TW" altLang="en-US" dirty="0"/>
              <a:t>任務所在的環境狀態，</a:t>
            </a:r>
            <a:r>
              <a:rPr lang="en-US" altLang="zh-TW" dirty="0"/>
              <a:t>Agent</a:t>
            </a:r>
            <a:r>
              <a:rPr lang="zh-TW" altLang="en-US" dirty="0"/>
              <a:t>會在目前環境狀態</a:t>
            </a:r>
            <a:r>
              <a:rPr lang="en-US" altLang="zh-TW" sz="2800" dirty="0" err="1"/>
              <a:t>s</a:t>
            </a:r>
            <a:r>
              <a:rPr lang="en-US" altLang="zh-TW" sz="2000" dirty="0" err="1"/>
              <a:t>t</a:t>
            </a:r>
            <a:r>
              <a:rPr lang="zh-TW" altLang="en-US" dirty="0"/>
              <a:t>下，決定做出某個動作</a:t>
            </a:r>
            <a:r>
              <a:rPr lang="en-US" altLang="zh-TW" dirty="0"/>
              <a:t>a</a:t>
            </a:r>
            <a:r>
              <a:rPr lang="zh-TW" altLang="en-US" dirty="0"/>
              <a:t>，而環境將針對該動作</a:t>
            </a:r>
            <a:r>
              <a:rPr lang="en-US" altLang="zh-TW" dirty="0"/>
              <a:t>a </a:t>
            </a:r>
            <a:r>
              <a:rPr lang="zh-TW" altLang="en-US" dirty="0"/>
              <a:t>給與獎勵訊息</a:t>
            </a:r>
            <a:r>
              <a:rPr lang="en-US" altLang="zh-TW" dirty="0"/>
              <a:t>r</a:t>
            </a:r>
            <a:r>
              <a:rPr lang="zh-TW" altLang="en-US" dirty="0"/>
              <a:t>，預測出下一個狀態</a:t>
            </a:r>
            <a:r>
              <a:rPr lang="en-US" altLang="zh-TW" sz="3200" dirty="0"/>
              <a:t>s</a:t>
            </a:r>
            <a:r>
              <a:rPr lang="en-US" altLang="zh-TW" sz="2000" dirty="0"/>
              <a:t>t+1</a:t>
            </a:r>
            <a:r>
              <a:rPr lang="zh-TW" altLang="en-US" dirty="0"/>
              <a:t>。 </a:t>
            </a:r>
            <a:endParaRPr lang="en-US" altLang="zh-TW" dirty="0"/>
          </a:p>
          <a:p>
            <a:r>
              <a:rPr lang="en-US" altLang="zh-TW" dirty="0"/>
              <a:t>Agent</a:t>
            </a:r>
            <a:r>
              <a:rPr lang="zh-TW" altLang="en-US" dirty="0"/>
              <a:t>可依據環境考慮後續可能的狀態，以做出決策。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1C1F94-0C40-4965-8040-E9F91B5D80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283502-53A9-4153-B2A4-A24F1AFE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70" y="3218015"/>
            <a:ext cx="7505371" cy="33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083DE-3C42-486E-B4E1-419B619A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策略 </a:t>
            </a:r>
            <a:r>
              <a:rPr lang="en-US" altLang="zh-TW" dirty="0"/>
              <a:t>(Policy)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12B33-2DBF-4FD5-A040-A0BA9FF49C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策略是指</a:t>
            </a:r>
            <a:r>
              <a:rPr lang="en-US" altLang="zh-TW" dirty="0"/>
              <a:t>Agent</a:t>
            </a:r>
            <a:r>
              <a:rPr lang="zh-TW" altLang="en-US" dirty="0"/>
              <a:t>在某一種環境狀態 </a:t>
            </a:r>
            <a:r>
              <a:rPr lang="en-US" altLang="zh-TW" sz="2800" dirty="0" err="1"/>
              <a:t>s</a:t>
            </a:r>
            <a:r>
              <a:rPr lang="en-US" altLang="zh-TW" dirty="0" err="1"/>
              <a:t>i</a:t>
            </a:r>
            <a:r>
              <a:rPr lang="zh-TW" altLang="en-US" dirty="0"/>
              <a:t>下，採取可能動 作</a:t>
            </a:r>
            <a:r>
              <a:rPr lang="en-US" altLang="zh-TW" sz="2800" dirty="0" err="1"/>
              <a:t>a</a:t>
            </a:r>
            <a:r>
              <a:rPr lang="en-US" altLang="zh-TW" dirty="0" err="1"/>
              <a:t>j</a:t>
            </a:r>
            <a:r>
              <a:rPr lang="zh-TW" altLang="en-US" dirty="0"/>
              <a:t>的指引。 每一個策略用</a:t>
            </a:r>
            <a:r>
              <a:rPr lang="en-US" altLang="zh-TW" dirty="0"/>
              <a:t>π</a:t>
            </a:r>
            <a:r>
              <a:rPr lang="zh-TW" altLang="en-US" dirty="0"/>
              <a:t>表示。 </a:t>
            </a:r>
            <a:endParaRPr lang="en-US" altLang="zh-TW" dirty="0"/>
          </a:p>
          <a:p>
            <a:r>
              <a:rPr lang="en-US" altLang="zh-TW" dirty="0"/>
              <a:t>π(</a:t>
            </a:r>
            <a:r>
              <a:rPr lang="en-US" altLang="zh-TW" sz="2800" dirty="0" err="1"/>
              <a:t>a</a:t>
            </a:r>
            <a:r>
              <a:rPr lang="en-US" altLang="zh-TW" dirty="0" err="1"/>
              <a:t>j|</a:t>
            </a:r>
            <a:r>
              <a:rPr lang="en-US" altLang="zh-TW" sz="2800" dirty="0" err="1"/>
              <a:t>s</a:t>
            </a:r>
            <a:r>
              <a:rPr lang="en-US" altLang="zh-TW" dirty="0" err="1"/>
              <a:t>i</a:t>
            </a:r>
            <a:r>
              <a:rPr lang="en-US" altLang="zh-TW" dirty="0"/>
              <a:t> ) --</a:t>
            </a:r>
            <a:r>
              <a:rPr lang="zh-TW" altLang="en-US" dirty="0"/>
              <a:t>策略的機率表示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E9CC99-F072-4DF0-9166-DB1B3DC7C5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3ACEF3-F9B5-4EF2-838C-00D0CD80F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4339" b="-8175"/>
          <a:stretch/>
        </p:blipFill>
        <p:spPr>
          <a:xfrm>
            <a:off x="961256" y="2977695"/>
            <a:ext cx="4416725" cy="38803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E115E4-E250-45B9-9556-8764F7EF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31" y="2826115"/>
            <a:ext cx="2378413" cy="34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EA6A7-6700-40D4-B44C-E31A22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策略的挑選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76FC9-0150-477A-AD27-A772D25927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7220" y="1124744"/>
            <a:ext cx="7715200" cy="5328592"/>
          </a:xfrm>
        </p:spPr>
        <p:txBody>
          <a:bodyPr/>
          <a:lstStyle/>
          <a:p>
            <a:r>
              <a:rPr lang="zh-TW" altLang="en-US" dirty="0"/>
              <a:t>策略挑選可以是</a:t>
            </a:r>
            <a:r>
              <a:rPr lang="zh-TW" altLang="en-US" dirty="0">
                <a:solidFill>
                  <a:srgbClr val="0000FF"/>
                </a:solidFill>
              </a:rPr>
              <a:t>確定性</a:t>
            </a:r>
            <a:r>
              <a:rPr lang="zh-TW" altLang="en-US" dirty="0"/>
              <a:t>或是具有</a:t>
            </a:r>
            <a:r>
              <a:rPr lang="zh-TW" altLang="en-US" dirty="0">
                <a:solidFill>
                  <a:srgbClr val="0000FF"/>
                </a:solidFill>
              </a:rPr>
              <a:t>隨機性</a:t>
            </a:r>
            <a:r>
              <a:rPr lang="zh-TW" altLang="en-US" dirty="0"/>
              <a:t>，其挑選好壞 將決定</a:t>
            </a:r>
            <a:r>
              <a:rPr lang="en-US" altLang="zh-TW" dirty="0"/>
              <a:t>Agent</a:t>
            </a:r>
            <a:r>
              <a:rPr lang="zh-TW" altLang="en-US" dirty="0"/>
              <a:t>的學習效能。 </a:t>
            </a:r>
            <a:endParaRPr lang="en-US" altLang="zh-TW" dirty="0"/>
          </a:p>
          <a:p>
            <a:r>
              <a:rPr lang="zh-TW" altLang="en-US" dirty="0"/>
              <a:t>貪婪法則</a:t>
            </a:r>
            <a:r>
              <a:rPr lang="en-US" altLang="zh-TW" dirty="0"/>
              <a:t>(Greedy Approach) </a:t>
            </a:r>
          </a:p>
          <a:p>
            <a:pPr lvl="1"/>
            <a:r>
              <a:rPr lang="zh-TW" altLang="en-US" dirty="0"/>
              <a:t>挑選具最大獎勵的動作，屬於確定性的策略 </a:t>
            </a:r>
            <a:endParaRPr lang="en-US" altLang="zh-TW" dirty="0"/>
          </a:p>
          <a:p>
            <a:r>
              <a:rPr lang="en-US" altLang="zh-TW" dirty="0"/>
              <a:t>ε- greedy</a:t>
            </a:r>
            <a:r>
              <a:rPr lang="zh-TW" altLang="en-US" dirty="0"/>
              <a:t>，</a:t>
            </a:r>
            <a:r>
              <a:rPr lang="en-US" altLang="zh-TW" dirty="0"/>
              <a:t>ε</a:t>
            </a:r>
            <a:r>
              <a:rPr lang="zh-TW" altLang="en-US" dirty="0"/>
              <a:t>是介於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</a:t>
            </a:r>
            <a:r>
              <a:rPr lang="zh-TW" altLang="en-US" dirty="0"/>
              <a:t>之間的值 </a:t>
            </a:r>
            <a:endParaRPr lang="en-US" altLang="zh-TW" dirty="0"/>
          </a:p>
          <a:p>
            <a:pPr lvl="1"/>
            <a:r>
              <a:rPr lang="zh-TW" altLang="en-US" dirty="0"/>
              <a:t>挑選下一個可能動作時： 有</a:t>
            </a:r>
            <a:r>
              <a:rPr lang="en-US" altLang="zh-TW" dirty="0"/>
              <a:t>ε</a:t>
            </a:r>
            <a:r>
              <a:rPr lang="zh-TW" altLang="en-US" dirty="0"/>
              <a:t>的機會採用隨機選擇方式挑選 有</a:t>
            </a:r>
            <a:r>
              <a:rPr lang="en-US" altLang="zh-TW" dirty="0"/>
              <a:t>(1-ε)</a:t>
            </a:r>
            <a:r>
              <a:rPr lang="zh-TW" altLang="en-US" dirty="0"/>
              <a:t>機會挑選具最大獎勵的動作，屬於具隨機性的策略</a:t>
            </a:r>
            <a:endParaRPr lang="en-US" altLang="zh-TW" dirty="0"/>
          </a:p>
          <a:p>
            <a:pPr lvl="1"/>
            <a:r>
              <a:rPr lang="zh-TW" altLang="en-US" dirty="0"/>
              <a:t>若 </a:t>
            </a:r>
            <a:r>
              <a:rPr lang="en-US" altLang="zh-TW" dirty="0"/>
              <a:t>ε=0.3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B0958F-F84D-4AE9-BD28-C1D2E00070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5B9DAC-AA26-4D37-A8CB-691B2F97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41" y="4218056"/>
            <a:ext cx="367315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5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5150</TotalTime>
  <Words>3654</Words>
  <Application>Microsoft Office PowerPoint</Application>
  <PresentationFormat>如螢幕大小 (4:3)</PresentationFormat>
  <Paragraphs>417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8" baseType="lpstr">
      <vt:lpstr>charter</vt:lpstr>
      <vt:lpstr>DFPLiKingHei-XB</vt:lpstr>
      <vt:lpstr>Lato</vt:lpstr>
      <vt:lpstr>Roboto Slab</vt:lpstr>
      <vt:lpstr>微軟正黑體</vt:lpstr>
      <vt:lpstr>arial</vt:lpstr>
      <vt:lpstr>arial</vt:lpstr>
      <vt:lpstr>Calibri</vt:lpstr>
      <vt:lpstr>Source Serif Pro</vt:lpstr>
      <vt:lpstr>Wingdings</vt:lpstr>
      <vt:lpstr>Wingdings 2</vt:lpstr>
      <vt:lpstr>壁窗</vt:lpstr>
      <vt:lpstr> 強化學習</vt:lpstr>
      <vt:lpstr>強化學習</vt:lpstr>
      <vt:lpstr>操作制約實驗</vt:lpstr>
      <vt:lpstr>操作制約實驗</vt:lpstr>
      <vt:lpstr>強化學習的要件</vt:lpstr>
      <vt:lpstr>強化學習的基本組成</vt:lpstr>
      <vt:lpstr>環境 (Environment)</vt:lpstr>
      <vt:lpstr>策略 (Policy)</vt:lpstr>
      <vt:lpstr>策略的挑選</vt:lpstr>
      <vt:lpstr>PowerPoint 簡報</vt:lpstr>
      <vt:lpstr>獎勵函數 (Reward Function)</vt:lpstr>
      <vt:lpstr>OPENAI Gym</vt:lpstr>
      <vt:lpstr>實作1：CartPole-v1 (車杆遊戲)</vt:lpstr>
      <vt:lpstr>實作1a： CartPole-v1 random</vt:lpstr>
      <vt:lpstr>CartPole-v1 說明</vt:lpstr>
      <vt:lpstr>CartPole-v1 說明 - env.step()</vt:lpstr>
      <vt:lpstr>強化學習程式架構</vt:lpstr>
      <vt:lpstr>環境(Environment)</vt:lpstr>
      <vt:lpstr>代理人(Agent)</vt:lpstr>
      <vt:lpstr>實驗(Experiment)</vt:lpstr>
      <vt:lpstr>實作1b： CartPole-v1  handmade </vt:lpstr>
      <vt:lpstr>實作1C： CartPole-v1 自己的env</vt:lpstr>
      <vt:lpstr>Q學習法(Q-learning)</vt:lpstr>
      <vt:lpstr>主要學習規則</vt:lpstr>
      <vt:lpstr>Q Table 的產生</vt:lpstr>
      <vt:lpstr>PowerPoint 簡報</vt:lpstr>
      <vt:lpstr>PowerPoint 簡報</vt:lpstr>
      <vt:lpstr>PowerPoint 簡報</vt:lpstr>
      <vt:lpstr>PowerPoint 簡報</vt:lpstr>
      <vt:lpstr>2 episode </vt:lpstr>
      <vt:lpstr>PowerPoint 簡報</vt:lpstr>
      <vt:lpstr>PowerPoint 簡報</vt:lpstr>
      <vt:lpstr>PowerPoint 簡報</vt:lpstr>
      <vt:lpstr> n episode </vt:lpstr>
      <vt:lpstr>利用矩陣Q 進行決策</vt:lpstr>
      <vt:lpstr>實作1D： CartPole-v1  Q Learning</vt:lpstr>
      <vt:lpstr>實作2a： Mountain Car</vt:lpstr>
      <vt:lpstr>Mountain Car - random</vt:lpstr>
      <vt:lpstr>實作2b： Mountain Car – hand made</vt:lpstr>
      <vt:lpstr>實作2C： Mountain Car 自己的env</vt:lpstr>
      <vt:lpstr>實作2D： Mountain Car – Q Learning</vt:lpstr>
      <vt:lpstr>實作3A： Taxi</vt:lpstr>
      <vt:lpstr>PowerPoint 簡報</vt:lpstr>
      <vt:lpstr>Rendering</vt:lpstr>
      <vt:lpstr>實作3A： Taxi - random</vt:lpstr>
      <vt:lpstr>實作3A： Taxi – Q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大數據資料採礦</dc:title>
  <dc:creator>lemel</dc:creator>
  <cp:lastModifiedBy>jian-xun chen</cp:lastModifiedBy>
  <cp:revision>224</cp:revision>
  <cp:lastPrinted>2019-12-03T05:34:37Z</cp:lastPrinted>
  <dcterms:created xsi:type="dcterms:W3CDTF">2019-07-20T09:20:51Z</dcterms:created>
  <dcterms:modified xsi:type="dcterms:W3CDTF">2021-07-23T12:26:06Z</dcterms:modified>
</cp:coreProperties>
</file>