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7" r:id="rId1"/>
    <p:sldMasterId id="2147483689" r:id="rId2"/>
    <p:sldMasterId id="2147483701" r:id="rId3"/>
    <p:sldMasterId id="2147483713" r:id="rId4"/>
    <p:sldMasterId id="2147483725" r:id="rId5"/>
    <p:sldMasterId id="2147483898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68" r:id="rId11"/>
    <p:sldId id="270" r:id="rId12"/>
    <p:sldId id="260" r:id="rId13"/>
    <p:sldId id="267" r:id="rId14"/>
    <p:sldId id="265" r:id="rId15"/>
    <p:sldId id="266" r:id="rId16"/>
    <p:sldId id="264" r:id="rId17"/>
    <p:sldId id="261" r:id="rId18"/>
    <p:sldId id="262" r:id="rId19"/>
    <p:sldId id="263" r:id="rId20"/>
    <p:sldId id="271" r:id="rId21"/>
    <p:sldId id="272" r:id="rId22"/>
    <p:sldId id="273" r:id="rId23"/>
    <p:sldId id="269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A25-ACAF-42DF-8DDD-8804763A56F5}" type="datetimeFigureOut">
              <a:rPr lang="zh-TW" altLang="en-US" smtClean="0"/>
              <a:t>2021/7/20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47C54-41C7-408B-B209-42435A18A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8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0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7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02971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9627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66369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8484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2622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3044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55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119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29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05177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81357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1216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E2D1A-5495-490C-A34F-BCBBAD3DDB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044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55134-83A2-4036-B0B8-9A2BA84AA7E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446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D2FB0-1ED4-4D63-AD54-3AF7B4D939B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0282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73BD-BDFE-4812-960C-DCFB3DC4DB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786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AD30A-960C-4698-9979-ABD8BC14F7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262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DB4A1-92CC-4FF3-AF45-E9B54746C4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238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C8520-717F-403B-9B3B-44A7173CF27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0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4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0547D-FE05-40CA-86E3-AA1C819955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701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7E641-72A7-4D86-9A68-128E00E387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177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028FC-837C-402A-8046-A4C748CABB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77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11C16-B6E9-4D84-82C4-1BFF74E72F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259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8822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0769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8326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32287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13165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430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140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3819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23463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534482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89969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682236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8051096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665289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591202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84963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564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36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892879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760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21823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14894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604928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301546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98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156" y="415268"/>
            <a:ext cx="10443456" cy="877312"/>
          </a:xfrm>
        </p:spPr>
        <p:txBody>
          <a:bodyPr/>
          <a:lstStyle>
            <a:lvl1pPr algn="ctr"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12711"/>
            <a:ext cx="10590212" cy="493002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3"/>
            <a:ext cx="10653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4" y="814740"/>
            <a:ext cx="61965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762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789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4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55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26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15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56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89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04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7304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191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1129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3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87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5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4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4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9" name="內容版面配置區 10" descr="home-icon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133" y="142875"/>
            <a:ext cx="7958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87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452A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13116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452A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694360-125A-4D6E-AA92-90C09F1483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86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452A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366988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452A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</p:spTree>
    <p:extLst>
      <p:ext uri="{BB962C8B-B14F-4D97-AF65-F5344CB8AC3E}">
        <p14:creationId xmlns:p14="http://schemas.microsoft.com/office/powerpoint/2010/main" val="9860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4A452A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A452A"/>
        </a:buClr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09FC-3756-4D98-8CC5-57B00968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364133" cy="109689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solidFill>
                  <a:srgbClr val="0033CC"/>
                </a:solidFill>
              </a:rPr>
              <a:t>資料前處理</a:t>
            </a:r>
            <a:br>
              <a:rPr lang="en-US" altLang="zh-TW" b="1" dirty="0">
                <a:solidFill>
                  <a:srgbClr val="0033CC"/>
                </a:solidFill>
              </a:rPr>
            </a:br>
            <a:r>
              <a:rPr lang="en-US" altLang="zh-TW" b="1" dirty="0">
                <a:solidFill>
                  <a:srgbClr val="0033CC"/>
                </a:solidFill>
              </a:rPr>
              <a:t>(preprocess)</a:t>
            </a:r>
            <a:endParaRPr lang="zh-TW" altLang="en-US" b="1" dirty="0">
              <a:solidFill>
                <a:srgbClr val="0033CC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6A8505-C659-4A65-87CB-705703B21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77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C74B47-8AD5-4942-BE64-40D855C0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資料二元化</a:t>
            </a:r>
            <a:r>
              <a:rPr lang="en-US" altLang="zh-TW" dirty="0"/>
              <a:t>(0</a:t>
            </a:r>
            <a:r>
              <a:rPr lang="zh-TW" altLang="en-US" dirty="0"/>
              <a:t>或者</a:t>
            </a:r>
            <a:r>
              <a:rPr lang="en-US" altLang="zh-TW" dirty="0"/>
              <a:t>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291148-8BA7-4FE3-9BC3-04157E34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preprocessing 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([[90, 80],[91, 79],[85, 84],[85, 85],[90,80],[50, 60],[0,80],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       [100,60], [90,80]])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binarizer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preprocessing.Binarizer</a:t>
            </a:r>
            <a:r>
              <a:rPr lang="en-US" altLang="zh-TW" dirty="0">
                <a:solidFill>
                  <a:srgbClr val="0000FF"/>
                </a:solidFill>
              </a:rPr>
              <a:t>(threshold=80)       #</a:t>
            </a:r>
            <a:r>
              <a:rPr lang="zh-TW" altLang="en-US" dirty="0">
                <a:solidFill>
                  <a:srgbClr val="0000FF"/>
                </a:solidFill>
              </a:rPr>
              <a:t>門檻值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binaryX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binarizer.fit_transform</a:t>
            </a:r>
            <a:r>
              <a:rPr lang="en-US" altLang="zh-TW" dirty="0">
                <a:solidFill>
                  <a:srgbClr val="0000FF"/>
                </a:solidFill>
              </a:rPr>
              <a:t>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binaryX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C1459-C3A5-403C-915D-398FA4E6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9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9CA1F-0D50-47C1-9994-26BCAF61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連續資料區間化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DEE37-5DDB-489D-B229-BF28A8A1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在</a:t>
            </a:r>
            <a:r>
              <a:rPr lang="en-US" altLang="zh-TW" dirty="0" err="1"/>
              <a:t>MinMaxScaler</a:t>
            </a:r>
            <a:r>
              <a:rPr lang="zh-TW" altLang="en-US" dirty="0"/>
              <a:t>中是給定了一個明確的最大值與最小值。每個特徵中的最小值變成了</a:t>
            </a:r>
            <a:r>
              <a:rPr lang="en-US" altLang="zh-TW" dirty="0"/>
              <a:t>min</a:t>
            </a:r>
            <a:r>
              <a:rPr lang="zh-TW" altLang="en-US" dirty="0"/>
              <a:t>，最大值變成了</a:t>
            </a:r>
            <a:r>
              <a:rPr lang="en-US" altLang="zh-TW" dirty="0"/>
              <a:t>max</a:t>
            </a:r>
            <a:r>
              <a:rPr lang="zh-TW" altLang="en-US" dirty="0"/>
              <a:t>。數據會縮放到到</a:t>
            </a:r>
            <a:r>
              <a:rPr lang="en-US" altLang="zh-TW" dirty="0"/>
              <a:t>[</a:t>
            </a:r>
            <a:r>
              <a:rPr lang="en-US" altLang="zh-TW" dirty="0" err="1"/>
              <a:t>min,max</a:t>
            </a:r>
            <a:r>
              <a:rPr lang="en-US" altLang="zh-TW" dirty="0"/>
              <a:t>]</a:t>
            </a:r>
            <a:r>
              <a:rPr lang="zh-TW" altLang="en-US" dirty="0"/>
              <a:t>之間。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preprocessing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([[90, 80],[91, 79],[85, 84]])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df.columns</a:t>
            </a:r>
            <a:r>
              <a:rPr lang="en-US" altLang="zh-TW" dirty="0">
                <a:solidFill>
                  <a:srgbClr val="0000FF"/>
                </a:solidFill>
              </a:rPr>
              <a:t>=['</a:t>
            </a:r>
            <a:r>
              <a:rPr lang="zh-TW" altLang="en-US" dirty="0">
                <a:solidFill>
                  <a:srgbClr val="0000FF"/>
                </a:solidFill>
              </a:rPr>
              <a:t>數學</a:t>
            </a:r>
            <a:r>
              <a:rPr lang="en-US" altLang="zh-TW" dirty="0">
                <a:solidFill>
                  <a:srgbClr val="0000FF"/>
                </a:solidFill>
              </a:rPr>
              <a:t>','</a:t>
            </a:r>
            <a:r>
              <a:rPr lang="zh-TW" altLang="en-US" dirty="0">
                <a:solidFill>
                  <a:srgbClr val="0000FF"/>
                </a:solidFill>
              </a:rPr>
              <a:t>英文</a:t>
            </a:r>
            <a:r>
              <a:rPr lang="en-US" altLang="zh-TW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min = 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max = 100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scaler = </a:t>
            </a:r>
            <a:r>
              <a:rPr lang="en-US" altLang="zh-TW" dirty="0" err="1">
                <a:solidFill>
                  <a:srgbClr val="0000FF"/>
                </a:solidFill>
              </a:rPr>
              <a:t>preprocessing.MinMaxScaler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feature_range</a:t>
            </a:r>
            <a:r>
              <a:rPr lang="en-US" altLang="zh-TW" dirty="0">
                <a:solidFill>
                  <a:srgbClr val="0000FF"/>
                </a:solidFill>
              </a:rPr>
              <a:t>=(min, max))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rescaledX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scaler.fit_transform</a:t>
            </a:r>
            <a:r>
              <a:rPr lang="en-US" altLang="zh-TW" dirty="0">
                <a:solidFill>
                  <a:srgbClr val="0000FF"/>
                </a:solidFill>
              </a:rPr>
              <a:t>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 summarize transformed data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rescaledX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5AA30D-9222-4C36-AEFA-8B976B4C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D25-BB08-40C8-B2D4-681FA9C8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將類別型資料轉換為數值代碼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8433D3-EA97-44AD-AB40-60652EB27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5607AE-12E5-4C7E-AD5B-29FE0AE9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56" y="1512711"/>
            <a:ext cx="4107568" cy="25577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2BDE85-97E0-46CE-BBA6-894253E97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1734739"/>
            <a:ext cx="4673600" cy="234315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E8FCDE-8DE3-492B-9C72-B9BBEB7B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4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EB5CD-1C86-41A2-B211-AD528AC6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LabelEncoding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C7AA7-B650-4D32-B8EC-4D411A44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11"/>
            <a:ext cx="10262834" cy="49300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sklearn.preprocessing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LabelEncoder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([['windy','hot',25],['sunny','hot',30],['cloudy','cold',18]])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df.columns</a:t>
            </a:r>
            <a:r>
              <a:rPr lang="en-US" altLang="zh-TW" dirty="0">
                <a:solidFill>
                  <a:srgbClr val="0000FF"/>
                </a:solidFill>
              </a:rPr>
              <a:t>=['</a:t>
            </a:r>
            <a:r>
              <a:rPr lang="en-US" altLang="zh-TW" dirty="0" err="1">
                <a:solidFill>
                  <a:srgbClr val="0000FF"/>
                </a:solidFill>
              </a:rPr>
              <a:t>weather','feeling','temperature</a:t>
            </a:r>
            <a:r>
              <a:rPr lang="en-US" altLang="zh-TW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le=</a:t>
            </a:r>
            <a:r>
              <a:rPr lang="en-US" altLang="zh-TW" dirty="0" err="1">
                <a:solidFill>
                  <a:srgbClr val="0000FF"/>
                </a:solidFill>
              </a:rPr>
              <a:t>LabelEncoder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df['weather']=</a:t>
            </a:r>
            <a:r>
              <a:rPr lang="en-US" altLang="zh-TW" dirty="0" err="1">
                <a:solidFill>
                  <a:srgbClr val="0000FF"/>
                </a:solidFill>
              </a:rPr>
              <a:t>le.fit_transform</a:t>
            </a:r>
            <a:r>
              <a:rPr lang="en-US" altLang="zh-TW" dirty="0">
                <a:solidFill>
                  <a:srgbClr val="0000FF"/>
                </a:solidFill>
              </a:rPr>
              <a:t>(df['weather'])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df['feeling']=</a:t>
            </a:r>
            <a:r>
              <a:rPr lang="en-US" altLang="zh-TW" dirty="0" err="1">
                <a:solidFill>
                  <a:srgbClr val="0000FF"/>
                </a:solidFill>
              </a:rPr>
              <a:t>le.fit_transform</a:t>
            </a:r>
            <a:r>
              <a:rPr lang="en-US" altLang="zh-TW" dirty="0">
                <a:solidFill>
                  <a:srgbClr val="0000FF"/>
                </a:solidFill>
              </a:rPr>
              <a:t>(df['feeling'])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097BE7-3A1F-4AC8-A6A8-89FE4CA3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16" y="4238354"/>
            <a:ext cx="4133210" cy="220437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3E85DF-510F-4E40-B10C-D58B2A7A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5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26F8F-BB6F-4EE5-887C-8D89B6B8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One-hot Encoding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3019AC-AAB7-46C8-AEA6-C5EC82C3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2580"/>
            <a:ext cx="10590212" cy="4930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sklearn.preprocessing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OneHotEncoder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sklearn.compose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ColumnTransformer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([['windy','hot',25],['sunny','hot',30],['cloudy','cold',18]])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df.columns</a:t>
            </a:r>
            <a:r>
              <a:rPr lang="en-US" altLang="zh-TW" dirty="0">
                <a:solidFill>
                  <a:srgbClr val="0000FF"/>
                </a:solidFill>
              </a:rPr>
              <a:t>=['</a:t>
            </a:r>
            <a:r>
              <a:rPr lang="en-US" altLang="zh-TW" dirty="0" err="1">
                <a:solidFill>
                  <a:srgbClr val="0000FF"/>
                </a:solidFill>
              </a:rPr>
              <a:t>weather','feeling','temperature</a:t>
            </a:r>
            <a:r>
              <a:rPr lang="en-US" altLang="zh-TW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print("---------------------------------")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ct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ColumnTransformer</a:t>
            </a:r>
            <a:r>
              <a:rPr lang="en-US" altLang="zh-TW" dirty="0">
                <a:solidFill>
                  <a:srgbClr val="0000FF"/>
                </a:solidFill>
              </a:rPr>
              <a:t>([("weather", </a:t>
            </a:r>
            <a:r>
              <a:rPr lang="en-US" altLang="zh-TW" dirty="0" err="1">
                <a:solidFill>
                  <a:srgbClr val="0000FF"/>
                </a:solidFill>
              </a:rPr>
              <a:t>OneHotEncoder</a:t>
            </a:r>
            <a:r>
              <a:rPr lang="en-US" altLang="zh-TW" dirty="0">
                <a:solidFill>
                  <a:srgbClr val="0000FF"/>
                </a:solidFill>
              </a:rPr>
              <a:t>(), [2])], remainder = 'passthrough')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X = </a:t>
            </a:r>
            <a:r>
              <a:rPr lang="en-US" altLang="zh-TW" dirty="0" err="1">
                <a:solidFill>
                  <a:srgbClr val="0000FF"/>
                </a:solidFill>
              </a:rPr>
              <a:t>ct.fit_transform</a:t>
            </a:r>
            <a:r>
              <a:rPr lang="en-US" altLang="zh-TW" dirty="0">
                <a:solidFill>
                  <a:srgbClr val="0000FF"/>
                </a:solidFill>
              </a:rPr>
              <a:t>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print(X)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34B33A-42A2-42E5-8CF6-364B5564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5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D9D2A-1F01-454F-B21B-D5D9EA55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連續資料離散化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A8AD53-0D45-4845-A39A-224FBE18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7739"/>
            <a:ext cx="10590212" cy="4984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sklearn.preprocessing</a:t>
            </a:r>
            <a:r>
              <a:rPr lang="en-US" altLang="zh-TW" dirty="0">
                <a:solidFill>
                  <a:srgbClr val="0000FF"/>
                </a:solidFill>
              </a:rPr>
              <a:t> import </a:t>
            </a:r>
            <a:r>
              <a:rPr lang="en-US" altLang="zh-TW" dirty="0" err="1">
                <a:solidFill>
                  <a:srgbClr val="0000FF"/>
                </a:solidFill>
              </a:rPr>
              <a:t>KBinsDiscretizer</a:t>
            </a:r>
            <a:r>
              <a:rPr lang="en-US" altLang="zh-TW" dirty="0">
                <a:solidFill>
                  <a:srgbClr val="0000FF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</a:t>
            </a:r>
            <a:r>
              <a:rPr lang="en-US" altLang="zh-TW" dirty="0" err="1">
                <a:solidFill>
                  <a:srgbClr val="0000FF"/>
                </a:solidFill>
              </a:rPr>
              <a:t>numpy</a:t>
            </a:r>
            <a:r>
              <a:rPr lang="en-US" altLang="zh-TW" dirty="0">
                <a:solidFill>
                  <a:srgbClr val="0000FF"/>
                </a:solidFill>
              </a:rPr>
              <a:t> as np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target=</a:t>
            </a:r>
            <a:r>
              <a:rPr lang="en-US" altLang="zh-TW" dirty="0" err="1">
                <a:solidFill>
                  <a:srgbClr val="0000FF"/>
                </a:solidFill>
              </a:rPr>
              <a:t>np.array</a:t>
            </a:r>
            <a:r>
              <a:rPr lang="en-US" altLang="zh-TW" dirty="0">
                <a:solidFill>
                  <a:srgbClr val="0000FF"/>
                </a:solidFill>
              </a:rPr>
              <a:t>([1,13,14, 19, 4,5,6,6,7,8, 9, 10,11,12,13])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print(target)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target.shape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target=</a:t>
            </a:r>
            <a:r>
              <a:rPr lang="en-US" altLang="zh-TW" dirty="0" err="1">
                <a:solidFill>
                  <a:srgbClr val="0000FF"/>
                </a:solidFill>
              </a:rPr>
              <a:t>target.reshape</a:t>
            </a:r>
            <a:r>
              <a:rPr lang="en-US" altLang="zh-TW" dirty="0">
                <a:solidFill>
                  <a:srgbClr val="0000FF"/>
                </a:solidFill>
              </a:rPr>
              <a:t>(-1,1)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target.shape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print(target)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est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KBinsDiscretizer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n_bins</a:t>
            </a:r>
            <a:r>
              <a:rPr lang="en-US" altLang="zh-TW" dirty="0">
                <a:solidFill>
                  <a:srgbClr val="0000FF"/>
                </a:solidFill>
              </a:rPr>
              <a:t>=3, encode='ordinal', strategy='uniform')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Xt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est.fit_transform</a:t>
            </a:r>
            <a:r>
              <a:rPr lang="en-US" altLang="zh-TW" dirty="0">
                <a:solidFill>
                  <a:srgbClr val="0000FF"/>
                </a:solidFill>
              </a:rPr>
              <a:t>(target)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Xt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98AA12-49AD-48EB-801A-0718ACE5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EDBE5-AC72-4101-A504-FEF7A481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842BC-C1B0-4D4B-8F5B-739C66A6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z = </a:t>
            </a:r>
            <a:r>
              <a:rPr lang="en-US" altLang="zh-TW" dirty="0" err="1">
                <a:solidFill>
                  <a:srgbClr val="0000FF"/>
                </a:solidFill>
              </a:rPr>
              <a:t>np.array</a:t>
            </a:r>
            <a:r>
              <a:rPr lang="en-US" altLang="zh-TW" dirty="0">
                <a:solidFill>
                  <a:srgbClr val="0000FF"/>
                </a:solidFill>
              </a:rPr>
              <a:t>([[1, 2, 3, 4],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[5, 6, 7, 8],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[9, 10, 11, 12],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[13, 14, 15, 16]])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print(z)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z = </a:t>
            </a:r>
            <a:r>
              <a:rPr lang="en-US" altLang="zh-TW" dirty="0" err="1">
                <a:solidFill>
                  <a:srgbClr val="0000FF"/>
                </a:solidFill>
              </a:rPr>
              <a:t>z.reshape</a:t>
            </a:r>
            <a:r>
              <a:rPr lang="en-US" altLang="zh-TW" dirty="0">
                <a:solidFill>
                  <a:srgbClr val="0000FF"/>
                </a:solidFill>
              </a:rPr>
              <a:t>(-1,1)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print(z)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'''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754FB-FDDD-4D20-BAC9-AE47A4E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7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845C2-C37C-42FF-B8DF-CFB12A7E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202E4-AE6B-430C-A193-6E88EC18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9865"/>
            <a:ext cx="10590212" cy="4930021"/>
          </a:xfrm>
        </p:spPr>
        <p:txBody>
          <a:bodyPr/>
          <a:lstStyle/>
          <a:p>
            <a:r>
              <a:rPr lang="zh-TW" altLang="en-US" dirty="0"/>
              <a:t>將 </a:t>
            </a:r>
            <a:r>
              <a:rPr lang="en-US" altLang="zh-TW" dirty="0"/>
              <a:t>diabetes datasets </a:t>
            </a:r>
            <a:r>
              <a:rPr lang="zh-TW" altLang="en-US" dirty="0"/>
              <a:t>的 </a:t>
            </a:r>
            <a:r>
              <a:rPr lang="en-US" altLang="zh-TW" dirty="0"/>
              <a:t>target</a:t>
            </a:r>
            <a:r>
              <a:rPr lang="zh-TW" altLang="en-US" dirty="0"/>
              <a:t>值離散化</a:t>
            </a:r>
            <a:r>
              <a:rPr lang="en-US" altLang="zh-TW" dirty="0"/>
              <a:t>(</a:t>
            </a:r>
            <a:r>
              <a:rPr lang="zh-TW" altLang="en-US" dirty="0"/>
              <a:t>分成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bins)</a:t>
            </a:r>
            <a:r>
              <a:rPr lang="zh-TW" altLang="en-US" dirty="0"/>
              <a:t>，進行 </a:t>
            </a:r>
            <a:r>
              <a:rPr lang="en-US" altLang="zh-TW" dirty="0"/>
              <a:t>decision tree </a:t>
            </a:r>
            <a:r>
              <a:rPr lang="zh-TW" altLang="en-US" dirty="0"/>
              <a:t>分析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………………………</a:t>
            </a:r>
          </a:p>
          <a:p>
            <a:pPr marL="0" indent="0">
              <a:buNone/>
            </a:pPr>
            <a:r>
              <a:rPr lang="en-US" altLang="zh-TW" dirty="0"/>
              <a:t>diabetes = </a:t>
            </a:r>
            <a:r>
              <a:rPr lang="en-US" altLang="zh-TW" dirty="0" err="1"/>
              <a:t>datasets.load_diabetes</a:t>
            </a:r>
            <a:r>
              <a:rPr lang="en-US" altLang="zh-TW" dirty="0"/>
              <a:t>() #</a:t>
            </a:r>
            <a:r>
              <a:rPr lang="zh-TW" altLang="en-US" dirty="0"/>
              <a:t>載入資料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diabetes.DESCR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en-US" altLang="zh-TW" dirty="0" err="1"/>
              <a:t>diabetes.data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 = </a:t>
            </a:r>
            <a:r>
              <a:rPr lang="en-US" altLang="zh-TW" dirty="0" err="1"/>
              <a:t>diabetes.target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……………………..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7E6F56-F814-4F1A-9A63-DDA338C2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1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46706-67BC-4900-90B1-541A1EB3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資料前置處理的要點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4E579-8D51-48F8-BBE4-12DB147A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33CC"/>
                </a:solidFill>
              </a:rPr>
              <a:t>資料編碼方式要正確。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0033CC"/>
                </a:solidFill>
              </a:rPr>
              <a:t>數據取值範圍要在合理的區間。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0033CC"/>
                </a:solidFill>
              </a:rPr>
              <a:t>處理缺失值可採用替換或刪除方法。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0033CC"/>
                </a:solidFill>
              </a:rPr>
              <a:t>不要手工整理數據，因為這很難重現。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0033CC"/>
                </a:solidFill>
              </a:rPr>
              <a:t>使用程序代碼可較好地記錄數據處理的過程。</a:t>
            </a:r>
            <a:endParaRPr lang="en-US" altLang="zh-TW" dirty="0">
              <a:solidFill>
                <a:srgbClr val="0033CC"/>
              </a:solidFill>
            </a:endParaRPr>
          </a:p>
          <a:p>
            <a:r>
              <a:rPr lang="zh-TW" altLang="en-US" dirty="0">
                <a:solidFill>
                  <a:srgbClr val="0033CC"/>
                </a:solidFill>
              </a:rPr>
              <a:t>除了用圖表展示數據外，還可用圖表發現異常數據。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7723D6-7A02-4967-891A-765E07C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BC378-71D9-4D20-9E17-0EA1DB0F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143"/>
            <a:ext cx="10643809" cy="1037771"/>
          </a:xfrm>
        </p:spPr>
        <p:txBody>
          <a:bodyPr>
            <a:normAutofit/>
          </a:bodyPr>
          <a:lstStyle/>
          <a:p>
            <a:r>
              <a:rPr lang="zh-TW" altLang="en-US" b="1" dirty="0"/>
              <a:t>資料前處理步驟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73837-DBC9-41D1-91F3-6220A25FC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44" y="1332089"/>
            <a:ext cx="10350298" cy="4934857"/>
          </a:xfrm>
        </p:spPr>
        <p:txBody>
          <a:bodyPr/>
          <a:lstStyle/>
          <a:p>
            <a:r>
              <a:rPr lang="zh-TW" altLang="en-US" dirty="0"/>
              <a:t>機器學習需要對資料做演算，因此對數據範圍的品質非常的敏感。因此為了要讓模型訓練順利，得到比較好的結果，通常需要對資料做篩選或轉換，使得資料更適合這些演算法。</a:t>
            </a:r>
            <a:endParaRPr lang="en-US" altLang="zh-TW" dirty="0"/>
          </a:p>
          <a:p>
            <a:r>
              <a:rPr lang="zh-TW" altLang="en-US" dirty="0"/>
              <a:t>資料清理（包含清理缺失值、異常值、離群值等）</a:t>
            </a:r>
          </a:p>
          <a:p>
            <a:r>
              <a:rPr lang="zh-TW" altLang="en-US" dirty="0"/>
              <a:t>資料常態化</a:t>
            </a:r>
          </a:p>
          <a:p>
            <a:r>
              <a:rPr lang="zh-TW" altLang="en-US" dirty="0"/>
              <a:t>資料標準化</a:t>
            </a:r>
            <a:endParaRPr lang="en-US" altLang="zh-TW" dirty="0"/>
          </a:p>
          <a:p>
            <a:r>
              <a:rPr lang="zh-TW" altLang="en-US" dirty="0"/>
              <a:t>資料型態轉換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ED4BC7-CCBA-495A-A3DD-35AF0AEC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12" y="3043995"/>
            <a:ext cx="4264330" cy="341486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3FCA86-8472-4DEB-BE3A-9AB9AD6A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8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A6515-5506-4E70-8071-01083666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資料清理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334DA-7156-4547-892E-19D09D1A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清理離群值、異常值或空值的資料</a:t>
            </a:r>
            <a:endParaRPr lang="en-US" altLang="zh-TW" b="0" i="0" dirty="0">
              <a:solidFill>
                <a:srgbClr val="303233"/>
              </a:solidFill>
              <a:effectLst/>
              <a:latin typeface="Lato"/>
            </a:endParaRPr>
          </a:p>
          <a:p>
            <a:r>
              <a:rPr lang="zh-TW" altLang="en-US" dirty="0">
                <a:solidFill>
                  <a:srgbClr val="303233"/>
                </a:solidFill>
                <a:latin typeface="Lato"/>
              </a:rPr>
              <a:t>例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如在資料預測屬性中（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1: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男性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,2: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女性），若在該屬性資料中出現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/>
              </a:rPr>
              <a:t>4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/>
              </a:rPr>
              <a:t>，則此筆資料是未定義性別，因此需刪除此筆異常值資料。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F64DB0-0385-4BCE-966E-81C08FF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AA571-4BFD-4A60-A3F8-BF557406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缺失值清理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CA4FD2-967E-476F-95B0-9602D379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0980"/>
            <a:ext cx="10590212" cy="4930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df=</a:t>
            </a:r>
            <a:r>
              <a:rPr lang="en-US" altLang="zh-TW" sz="1600" dirty="0" err="1">
                <a:solidFill>
                  <a:srgbClr val="0000FF"/>
                </a:solidFill>
              </a:rPr>
              <a:t>pd.DataFrame</a:t>
            </a:r>
            <a:r>
              <a:rPr lang="en-US" altLang="zh-TW" sz="1600" dirty="0">
                <a:solidFill>
                  <a:srgbClr val="0000FF"/>
                </a:solidFill>
              </a:rPr>
              <a:t>([[90, 80],[91, 79],[85, 84],[85],[90,80]])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00FF"/>
                </a:solidFill>
              </a:rPr>
              <a:t>df.columns</a:t>
            </a:r>
            <a:r>
              <a:rPr lang="en-US" altLang="zh-TW" sz="1600" dirty="0">
                <a:solidFill>
                  <a:srgbClr val="0000FF"/>
                </a:solidFill>
              </a:rPr>
              <a:t>=['</a:t>
            </a:r>
            <a:r>
              <a:rPr lang="zh-TW" altLang="en-US" sz="1600" dirty="0">
                <a:solidFill>
                  <a:srgbClr val="0000FF"/>
                </a:solidFill>
              </a:rPr>
              <a:t>數學</a:t>
            </a:r>
            <a:r>
              <a:rPr lang="en-US" altLang="zh-TW" sz="1600" dirty="0">
                <a:solidFill>
                  <a:srgbClr val="0000FF"/>
                </a:solidFill>
              </a:rPr>
              <a:t>','</a:t>
            </a:r>
            <a:r>
              <a:rPr lang="zh-TW" altLang="en-US" sz="1600" dirty="0">
                <a:solidFill>
                  <a:srgbClr val="0000FF"/>
                </a:solidFill>
              </a:rPr>
              <a:t>英文</a:t>
            </a:r>
            <a:r>
              <a:rPr lang="en-US" altLang="zh-TW" sz="1600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# </a:t>
            </a:r>
            <a:r>
              <a:rPr lang="en-US" altLang="zh-TW" sz="1600" dirty="0" err="1">
                <a:solidFill>
                  <a:srgbClr val="0000FF"/>
                </a:solidFill>
              </a:rPr>
              <a:t>isnull</a:t>
            </a:r>
            <a:r>
              <a:rPr lang="en-US" altLang="zh-TW" sz="1600" dirty="0">
                <a:solidFill>
                  <a:srgbClr val="0000FF"/>
                </a:solidFill>
              </a:rPr>
              <a:t>()</a:t>
            </a:r>
            <a:r>
              <a:rPr lang="zh-TW" altLang="en-US" sz="1600" dirty="0">
                <a:solidFill>
                  <a:srgbClr val="0000FF"/>
                </a:solidFill>
              </a:rPr>
              <a:t>當缺失值位置為</a:t>
            </a:r>
            <a:r>
              <a:rPr lang="en-US" altLang="zh-TW" sz="1600" dirty="0">
                <a:solidFill>
                  <a:srgbClr val="0000FF"/>
                </a:solidFill>
              </a:rPr>
              <a:t>True,</a:t>
            </a:r>
            <a:r>
              <a:rPr lang="zh-TW" altLang="en-US" sz="1600" dirty="0">
                <a:solidFill>
                  <a:srgbClr val="0000FF"/>
                </a:solidFill>
              </a:rPr>
              <a:t>非缺失值位置為</a:t>
            </a:r>
            <a:r>
              <a:rPr lang="en-US" altLang="zh-TW" sz="1600" dirty="0">
                <a:solidFill>
                  <a:srgbClr val="0000FF"/>
                </a:solidFill>
              </a:rPr>
              <a:t>False</a:t>
            </a:r>
            <a:r>
              <a:rPr lang="zh-TW" altLang="en-US" sz="1600" dirty="0">
                <a:solidFill>
                  <a:srgbClr val="0000FF"/>
                </a:solidFill>
              </a:rPr>
              <a:t>的</a:t>
            </a:r>
            <a:r>
              <a:rPr lang="en-US" altLang="zh-TW" sz="1600" dirty="0" err="1">
                <a:solidFill>
                  <a:srgbClr val="0000FF"/>
                </a:solidFill>
              </a:rPr>
              <a:t>DataFrame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00FF"/>
                </a:solidFill>
              </a:rPr>
              <a:t>dataNull</a:t>
            </a:r>
            <a:r>
              <a:rPr lang="en-US" altLang="zh-TW" sz="1600" dirty="0">
                <a:solidFill>
                  <a:srgbClr val="0000FF"/>
                </a:solidFill>
              </a:rPr>
              <a:t> = </a:t>
            </a:r>
            <a:r>
              <a:rPr lang="en-US" altLang="zh-TW" sz="1600" dirty="0" err="1">
                <a:solidFill>
                  <a:srgbClr val="0000FF"/>
                </a:solidFill>
              </a:rPr>
              <a:t>df.isnull</a:t>
            </a:r>
            <a:r>
              <a:rPr lang="en-US" altLang="zh-TW" sz="16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print(</a:t>
            </a:r>
            <a:r>
              <a:rPr lang="en-US" altLang="zh-TW" sz="1600" dirty="0" err="1">
                <a:solidFill>
                  <a:srgbClr val="0000FF"/>
                </a:solidFill>
              </a:rPr>
              <a:t>dataNull</a:t>
            </a:r>
            <a:r>
              <a:rPr lang="en-US" altLang="zh-TW" sz="1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# </a:t>
            </a:r>
            <a:r>
              <a:rPr lang="zh-TW" altLang="en-US" sz="1600" dirty="0">
                <a:solidFill>
                  <a:srgbClr val="0000FF"/>
                </a:solidFill>
              </a:rPr>
              <a:t>刪除缺失的行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00FF"/>
                </a:solidFill>
              </a:rPr>
              <a:t>df_nan_row</a:t>
            </a:r>
            <a:r>
              <a:rPr lang="en-US" altLang="zh-TW" sz="1600" dirty="0">
                <a:solidFill>
                  <a:srgbClr val="0000FF"/>
                </a:solidFill>
              </a:rPr>
              <a:t> = </a:t>
            </a:r>
            <a:r>
              <a:rPr lang="en-US" altLang="zh-TW" sz="1600" dirty="0" err="1">
                <a:solidFill>
                  <a:srgbClr val="0000FF"/>
                </a:solidFill>
              </a:rPr>
              <a:t>df.dropna</a:t>
            </a:r>
            <a:r>
              <a:rPr lang="en-US" altLang="zh-TW" sz="1600" dirty="0">
                <a:solidFill>
                  <a:srgbClr val="0000FF"/>
                </a:solidFill>
              </a:rPr>
              <a:t>(axis=0)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print(</a:t>
            </a:r>
            <a:r>
              <a:rPr lang="en-US" altLang="zh-TW" sz="1600" dirty="0" err="1">
                <a:solidFill>
                  <a:srgbClr val="0000FF"/>
                </a:solidFill>
              </a:rPr>
              <a:t>df_nan_row</a:t>
            </a:r>
            <a:r>
              <a:rPr lang="en-US" altLang="zh-TW" sz="1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# </a:t>
            </a:r>
            <a:r>
              <a:rPr lang="zh-TW" altLang="en-US" sz="1600" dirty="0">
                <a:solidFill>
                  <a:srgbClr val="0000FF"/>
                </a:solidFill>
              </a:rPr>
              <a:t>刪除缺失的列</a:t>
            </a:r>
            <a:r>
              <a:rPr lang="en-US" altLang="zh-TW" sz="1600" dirty="0">
                <a:solidFill>
                  <a:srgbClr val="0000FF"/>
                </a:solidFill>
              </a:rPr>
              <a:t>(</a:t>
            </a:r>
            <a:r>
              <a:rPr lang="zh-TW" altLang="en-US" sz="1600" dirty="0">
                <a:solidFill>
                  <a:srgbClr val="0000FF"/>
                </a:solidFill>
              </a:rPr>
              <a:t>一般不因為某列有缺失值就刪除列</a:t>
            </a:r>
            <a:r>
              <a:rPr lang="en-US" altLang="zh-TW" sz="1600" dirty="0">
                <a:solidFill>
                  <a:srgbClr val="0000FF"/>
                </a:solidFill>
              </a:rPr>
              <a:t>,</a:t>
            </a:r>
            <a:r>
              <a:rPr lang="zh-TW" altLang="en-US" sz="1600" dirty="0">
                <a:solidFill>
                  <a:srgbClr val="0000FF"/>
                </a:solidFill>
              </a:rPr>
              <a:t>因為列常代表某指標</a:t>
            </a:r>
            <a:r>
              <a:rPr lang="en-US" altLang="zh-TW" sz="1600" dirty="0">
                <a:solidFill>
                  <a:srgbClr val="0000FF"/>
                </a:solidFill>
              </a:rPr>
              <a:t>,</a:t>
            </a:r>
            <a:r>
              <a:rPr lang="zh-TW" altLang="en-US" sz="1600" dirty="0">
                <a:solidFill>
                  <a:srgbClr val="0000FF"/>
                </a:solidFill>
              </a:rPr>
              <a:t>但可能會因為該列近全部的資料皆為空值時，回刪除該列資料</a:t>
            </a:r>
            <a:r>
              <a:rPr lang="en-US" altLang="zh-TW" sz="16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>
                <a:solidFill>
                  <a:srgbClr val="0000FF"/>
                </a:solidFill>
              </a:rPr>
              <a:t>df_nan_col</a:t>
            </a:r>
            <a:r>
              <a:rPr lang="en-US" altLang="zh-TW" sz="1600" dirty="0">
                <a:solidFill>
                  <a:srgbClr val="0000FF"/>
                </a:solidFill>
              </a:rPr>
              <a:t> = </a:t>
            </a:r>
            <a:r>
              <a:rPr lang="en-US" altLang="zh-TW" sz="1600" dirty="0" err="1">
                <a:solidFill>
                  <a:srgbClr val="0000FF"/>
                </a:solidFill>
              </a:rPr>
              <a:t>df.dropna</a:t>
            </a:r>
            <a:r>
              <a:rPr lang="en-US" altLang="zh-TW" sz="1600" dirty="0">
                <a:solidFill>
                  <a:srgbClr val="0000FF"/>
                </a:solidFill>
              </a:rPr>
              <a:t>(axis=1)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00FF"/>
                </a:solidFill>
              </a:rPr>
              <a:t>print(</a:t>
            </a:r>
            <a:r>
              <a:rPr lang="en-US" altLang="zh-TW" sz="1600" dirty="0" err="1">
                <a:solidFill>
                  <a:srgbClr val="0000FF"/>
                </a:solidFill>
              </a:rPr>
              <a:t>df_nan_col</a:t>
            </a:r>
            <a:r>
              <a:rPr lang="en-US" altLang="zh-TW" sz="16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DD6B32-9965-4C62-98BD-894E84C8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14F43-BE4A-4C1D-811D-31B1C49E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缺失值清理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259BB-1B7C-45D0-A75E-DCCA230D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# </a:t>
            </a:r>
            <a:r>
              <a:rPr lang="zh-TW" altLang="en-US" sz="2000" dirty="0">
                <a:solidFill>
                  <a:srgbClr val="0000FF"/>
                </a:solidFill>
              </a:rPr>
              <a:t>以平均值替代缺失值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df_fill_blank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df.fillna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df.mean</a:t>
            </a:r>
            <a:r>
              <a:rPr lang="en-US" altLang="zh-TW" sz="2000" dirty="0">
                <a:solidFill>
                  <a:srgbClr val="0000FF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en-US" altLang="zh-TW" sz="2000" dirty="0">
                <a:solidFill>
                  <a:srgbClr val="0000FF"/>
                </a:solidFill>
              </a:rPr>
              <a:t>df_fill_blank = </a:t>
            </a:r>
            <a:r>
              <a:rPr lang="en-US" altLang="zh-TW" sz="2000" dirty="0" err="1">
                <a:solidFill>
                  <a:srgbClr val="0000FF"/>
                </a:solidFill>
              </a:rPr>
              <a:t>df.fillna</a:t>
            </a:r>
            <a:r>
              <a:rPr lang="en-US" altLang="zh-TW" sz="2000" dirty="0">
                <a:solidFill>
                  <a:srgbClr val="0000FF"/>
                </a:solidFill>
              </a:rPr>
              <a:t>(0)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en-US" altLang="zh-TW" sz="2000" dirty="0">
                <a:solidFill>
                  <a:srgbClr val="0000FF"/>
                </a:solidFill>
              </a:rPr>
              <a:t>df_fill_blank = </a:t>
            </a:r>
            <a:r>
              <a:rPr lang="en-US" altLang="zh-TW" sz="2000" dirty="0" err="1">
                <a:solidFill>
                  <a:srgbClr val="0000FF"/>
                </a:solidFill>
              </a:rPr>
              <a:t>df.fillna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df.mode</a:t>
            </a:r>
            <a:r>
              <a:rPr lang="en-US" altLang="zh-TW" sz="2000" dirty="0">
                <a:solidFill>
                  <a:srgbClr val="0000FF"/>
                </a:solidFill>
              </a:rPr>
              <a:t>()[0])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df_fill_blank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# </a:t>
            </a:r>
            <a:r>
              <a:rPr lang="en-US" altLang="zh-TW" sz="2000" dirty="0" err="1">
                <a:solidFill>
                  <a:srgbClr val="0000FF"/>
                </a:solidFill>
              </a:rPr>
              <a:t>drop_duplicates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  <a:r>
              <a:rPr lang="zh-TW" altLang="en-US" sz="2000" dirty="0">
                <a:solidFill>
                  <a:srgbClr val="0000FF"/>
                </a:solidFill>
              </a:rPr>
              <a:t>直接對重複資料（行）進行刪除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df_isdup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df.duplicated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df_drop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df.drop_duplicates</a:t>
            </a:r>
            <a:r>
              <a:rPr lang="en-US" altLang="zh-TW" sz="2000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df_drop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  <a:endParaRPr lang="zh-TW" altLang="en-US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179C52-BCCF-4205-B90A-88AEF049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8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1FDD-4213-4511-A3BC-8000A6AF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異常值偵測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F24FFF-1BE8-4A4F-B4AF-9E79BDA9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2580"/>
            <a:ext cx="10590212" cy="4930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([[90, 80],[91, 79],[85, 84],[85],[90,80],[50, 60],[0,80],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       [100,60], [90,80]])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df.columns</a:t>
            </a:r>
            <a:r>
              <a:rPr lang="en-US" altLang="zh-TW" dirty="0">
                <a:solidFill>
                  <a:srgbClr val="0000FF"/>
                </a:solidFill>
              </a:rPr>
              <a:t>=['</a:t>
            </a:r>
            <a:r>
              <a:rPr lang="en-US" altLang="zh-TW" dirty="0" err="1">
                <a:solidFill>
                  <a:srgbClr val="0000FF"/>
                </a:solidFill>
              </a:rPr>
              <a:t>Math','English</a:t>
            </a:r>
            <a:r>
              <a:rPr lang="en-US" altLang="zh-TW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sns.scatterplot</a:t>
            </a:r>
            <a:r>
              <a:rPr lang="en-US" altLang="zh-TW" dirty="0">
                <a:solidFill>
                  <a:srgbClr val="0000FF"/>
                </a:solidFill>
              </a:rPr>
              <a:t>(data=df, x='Math', y='English')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plt.show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f, axes = </a:t>
            </a:r>
            <a:r>
              <a:rPr lang="en-US" altLang="zh-TW" dirty="0" err="1">
                <a:solidFill>
                  <a:srgbClr val="0000FF"/>
                </a:solidFill>
              </a:rPr>
              <a:t>plt.subplots</a:t>
            </a:r>
            <a:r>
              <a:rPr lang="en-US" altLang="zh-TW" dirty="0">
                <a:solidFill>
                  <a:srgbClr val="0000FF"/>
                </a:solidFill>
              </a:rPr>
              <a:t>(1, 2)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sns.boxplot</a:t>
            </a:r>
            <a:r>
              <a:rPr lang="en-US" altLang="zh-TW" dirty="0">
                <a:solidFill>
                  <a:srgbClr val="0000FF"/>
                </a:solidFill>
              </a:rPr>
              <a:t>(y="English", data=df, orient='v', ax=axes[0])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sns.boxplot</a:t>
            </a:r>
            <a:r>
              <a:rPr lang="en-US" altLang="zh-TW" dirty="0">
                <a:solidFill>
                  <a:srgbClr val="0000FF"/>
                </a:solidFill>
              </a:rPr>
              <a:t>(y="Math", data=df, orient='v', ax=axes[1])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plt.show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df.clip</a:t>
            </a:r>
            <a:r>
              <a:rPr lang="en-US" altLang="zh-TW" dirty="0">
                <a:solidFill>
                  <a:srgbClr val="0000FF"/>
                </a:solidFill>
              </a:rPr>
              <a:t>(lower=30))</a:t>
            </a:r>
            <a:r>
              <a:rPr lang="zh-TW" altLang="en-US" dirty="0">
                <a:solidFill>
                  <a:srgbClr val="0000FF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zh-TW" altLang="en-US" dirty="0">
                <a:solidFill>
                  <a:srgbClr val="0000FF"/>
                </a:solidFill>
              </a:rPr>
              <a:t>改成有最低值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 = df[df[‘Math’] &gt; 35]</a:t>
            </a:r>
            <a:r>
              <a:rPr lang="zh-TW" altLang="en-US" dirty="0">
                <a:solidFill>
                  <a:srgbClr val="0000FF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#</a:t>
            </a:r>
            <a:r>
              <a:rPr lang="zh-TW" altLang="en-US" dirty="0">
                <a:solidFill>
                  <a:srgbClr val="0000FF"/>
                </a:solidFill>
              </a:rPr>
              <a:t>刪掉低於</a:t>
            </a:r>
            <a:r>
              <a:rPr lang="en-US" altLang="zh-TW" dirty="0">
                <a:solidFill>
                  <a:srgbClr val="0000FF"/>
                </a:solidFill>
              </a:rPr>
              <a:t>35</a:t>
            </a:r>
            <a:r>
              <a:rPr lang="zh-TW" altLang="en-US" dirty="0">
                <a:solidFill>
                  <a:srgbClr val="0000FF"/>
                </a:solidFill>
              </a:rPr>
              <a:t>的資料</a:t>
            </a: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31321-BEA3-4E80-B5E0-82CFA72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9CAB4-BD0D-430F-BD7B-8E2C05A6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資料轉換的必要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BA3B3-56B0-4F96-B474-9F2BB358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62756"/>
            <a:ext cx="10590212" cy="4930021"/>
          </a:xfrm>
        </p:spPr>
        <p:txBody>
          <a:bodyPr/>
          <a:lstStyle/>
          <a:p>
            <a:r>
              <a:rPr lang="zh-TW" altLang="en-US" dirty="0"/>
              <a:t>在大數據資料中，是用不同資料欄位與資料值所組成，他們可能分佈狀況可能都不盡相同，因此，就必須將資料按比例縮放，讓資料落同一個特定的區間。</a:t>
            </a:r>
            <a:endParaRPr lang="en-US" altLang="zh-TW" dirty="0"/>
          </a:p>
          <a:p>
            <a:r>
              <a:rPr lang="zh-TW" altLang="en-US" dirty="0"/>
              <a:t>舉例來說，學生</a:t>
            </a:r>
            <a:r>
              <a:rPr lang="en-US" altLang="zh-TW" dirty="0"/>
              <a:t>A</a:t>
            </a:r>
            <a:r>
              <a:rPr lang="zh-TW" altLang="en-US" dirty="0"/>
              <a:t>的數學成績比學生</a:t>
            </a:r>
            <a:r>
              <a:rPr lang="en-US" altLang="zh-TW" dirty="0"/>
              <a:t>B</a:t>
            </a:r>
            <a:r>
              <a:rPr lang="zh-TW" altLang="en-US" dirty="0"/>
              <a:t>高</a:t>
            </a:r>
            <a:r>
              <a:rPr lang="en-US" altLang="zh-TW" dirty="0"/>
              <a:t>1</a:t>
            </a:r>
            <a:r>
              <a:rPr lang="zh-TW" altLang="en-US" dirty="0"/>
              <a:t>分，學生</a:t>
            </a:r>
            <a:r>
              <a:rPr lang="en-US" altLang="zh-TW" dirty="0"/>
              <a:t>B</a:t>
            </a:r>
            <a:r>
              <a:rPr lang="zh-TW" altLang="en-US" dirty="0"/>
              <a:t>的英文成績比學生</a:t>
            </a:r>
            <a:r>
              <a:rPr lang="en-US" altLang="zh-TW" dirty="0"/>
              <a:t>A</a:t>
            </a:r>
            <a:r>
              <a:rPr lang="zh-TW" altLang="en-US" dirty="0"/>
              <a:t>的高</a:t>
            </a:r>
            <a:r>
              <a:rPr lang="en-US" altLang="zh-TW" dirty="0"/>
              <a:t>1</a:t>
            </a:r>
            <a:r>
              <a:rPr lang="zh-TW" altLang="en-US" dirty="0"/>
              <a:t>分，那整體來說</a:t>
            </a:r>
            <a:r>
              <a:rPr lang="en-US" altLang="zh-TW" dirty="0"/>
              <a:t>A</a:t>
            </a:r>
            <a:r>
              <a:rPr lang="zh-TW" altLang="en-US" dirty="0"/>
              <a:t>的成績還是</a:t>
            </a:r>
            <a:r>
              <a:rPr lang="en-US" altLang="zh-TW" dirty="0"/>
              <a:t>B</a:t>
            </a:r>
            <a:r>
              <a:rPr lang="zh-TW" altLang="en-US" dirty="0"/>
              <a:t>的成績比較好？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4ADC33-37D6-47E9-889D-A87E5172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43" y="2859279"/>
            <a:ext cx="4346914" cy="296578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44B5E8-703D-4544-95CE-56A4F9E5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5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AE1ED-B578-41F9-94DB-8AF1AA89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資料常態化 </a:t>
            </a:r>
            <a:r>
              <a:rPr lang="en-US" altLang="zh-TW" dirty="0"/>
              <a:t>0~1 </a:t>
            </a:r>
            <a:r>
              <a:rPr lang="zh-TW" altLang="en-US" dirty="0"/>
              <a:t>之間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63EDE9-E80B-418D-8BBA-9A524F77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preprocessing 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([[90, 80],[91, 79],[85, 84]])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df.columns</a:t>
            </a:r>
            <a:r>
              <a:rPr lang="en-US" altLang="zh-TW" dirty="0">
                <a:solidFill>
                  <a:srgbClr val="0000FF"/>
                </a:solidFill>
              </a:rPr>
              <a:t>=['</a:t>
            </a:r>
            <a:r>
              <a:rPr lang="zh-TW" altLang="en-US" dirty="0">
                <a:solidFill>
                  <a:srgbClr val="0000FF"/>
                </a:solidFill>
              </a:rPr>
              <a:t>數學</a:t>
            </a:r>
            <a:r>
              <a:rPr lang="en-US" altLang="zh-TW" dirty="0">
                <a:solidFill>
                  <a:srgbClr val="0000FF"/>
                </a:solidFill>
              </a:rPr>
              <a:t>','</a:t>
            </a:r>
            <a:r>
              <a:rPr lang="zh-TW" altLang="en-US" dirty="0">
                <a:solidFill>
                  <a:srgbClr val="0000FF"/>
                </a:solidFill>
              </a:rPr>
              <a:t>英文</a:t>
            </a:r>
            <a:r>
              <a:rPr lang="en-US" altLang="zh-TW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normer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preprocessing.Normalizer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normalizedX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normer.transform</a:t>
            </a:r>
            <a:r>
              <a:rPr lang="en-US" altLang="zh-TW" dirty="0">
                <a:solidFill>
                  <a:srgbClr val="0000FF"/>
                </a:solidFill>
              </a:rPr>
              <a:t>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normalizedX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5AADB7-DE84-4515-B6FA-5714C38F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0CE88-3BFB-4DA8-BE5B-831465B6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資料標準化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2CAAC-AFDC-4101-98CC-1CF40E8A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將資料常態分布化，平均值會變為</a:t>
            </a:r>
            <a:r>
              <a:rPr lang="en-US" altLang="zh-TW" dirty="0"/>
              <a:t>0, </a:t>
            </a:r>
            <a:r>
              <a:rPr lang="zh-TW" altLang="en-US" dirty="0"/>
              <a:t>標準差變為</a:t>
            </a:r>
            <a:r>
              <a:rPr lang="en-US" altLang="zh-TW" dirty="0"/>
              <a:t>1</a:t>
            </a:r>
            <a:r>
              <a:rPr lang="zh-TW" altLang="en-US" dirty="0"/>
              <a:t>，使離群值影響降低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from </a:t>
            </a:r>
            <a:r>
              <a:rPr lang="en-US" altLang="zh-TW" dirty="0" err="1">
                <a:solidFill>
                  <a:srgbClr val="0000FF"/>
                </a:solidFill>
              </a:rPr>
              <a:t>sklearn</a:t>
            </a:r>
            <a:r>
              <a:rPr lang="en-US" altLang="zh-TW" dirty="0">
                <a:solidFill>
                  <a:srgbClr val="0000FF"/>
                </a:solidFill>
              </a:rPr>
              <a:t> import preprocessing 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df=</a:t>
            </a:r>
            <a:r>
              <a:rPr lang="en-US" altLang="zh-TW" dirty="0" err="1">
                <a:solidFill>
                  <a:srgbClr val="0000FF"/>
                </a:solidFill>
              </a:rPr>
              <a:t>pd.DataFrame</a:t>
            </a:r>
            <a:r>
              <a:rPr lang="en-US" altLang="zh-TW" dirty="0">
                <a:solidFill>
                  <a:srgbClr val="0000FF"/>
                </a:solidFill>
              </a:rPr>
              <a:t>([[90, 80],[91, 79],[85, 84]])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df.columns</a:t>
            </a:r>
            <a:r>
              <a:rPr lang="en-US" altLang="zh-TW" dirty="0">
                <a:solidFill>
                  <a:srgbClr val="0000FF"/>
                </a:solidFill>
              </a:rPr>
              <a:t>=['</a:t>
            </a:r>
            <a:r>
              <a:rPr lang="zh-TW" altLang="en-US" dirty="0">
                <a:solidFill>
                  <a:srgbClr val="0000FF"/>
                </a:solidFill>
              </a:rPr>
              <a:t>數學</a:t>
            </a:r>
            <a:r>
              <a:rPr lang="en-US" altLang="zh-TW" dirty="0">
                <a:solidFill>
                  <a:srgbClr val="0000FF"/>
                </a:solidFill>
              </a:rPr>
              <a:t>','</a:t>
            </a:r>
            <a:r>
              <a:rPr lang="zh-TW" altLang="en-US" dirty="0">
                <a:solidFill>
                  <a:srgbClr val="0000FF"/>
                </a:solidFill>
              </a:rPr>
              <a:t>英文</a:t>
            </a:r>
            <a:r>
              <a:rPr lang="en-US" altLang="zh-TW" dirty="0">
                <a:solidFill>
                  <a:srgbClr val="0000FF"/>
                </a:solidFill>
              </a:rPr>
              <a:t>']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print(df)</a:t>
            </a:r>
          </a:p>
          <a:p>
            <a:pPr marL="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stder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preprocessing.StandardScaler</a:t>
            </a:r>
            <a:r>
              <a:rPr lang="en-US" altLang="zh-TW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stdX</a:t>
            </a:r>
            <a:r>
              <a:rPr lang="en-US" altLang="zh-TW" dirty="0">
                <a:solidFill>
                  <a:srgbClr val="0000FF"/>
                </a:solidFill>
              </a:rPr>
              <a:t> = </a:t>
            </a:r>
            <a:r>
              <a:rPr lang="en-US" altLang="zh-TW" dirty="0" err="1">
                <a:solidFill>
                  <a:srgbClr val="0000FF"/>
                </a:solidFill>
              </a:rPr>
              <a:t>stder.fit_transform</a:t>
            </a:r>
            <a:r>
              <a:rPr lang="en-US" altLang="zh-TW" dirty="0">
                <a:solidFill>
                  <a:srgbClr val="0000FF"/>
                </a:solidFill>
              </a:rPr>
              <a:t>(df)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</a:rPr>
              <a:t>print(</a:t>
            </a:r>
            <a:r>
              <a:rPr lang="en-US" altLang="zh-TW" dirty="0" err="1">
                <a:solidFill>
                  <a:srgbClr val="0000FF"/>
                </a:solidFill>
              </a:rPr>
              <a:t>stdX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5379B6-8386-477C-B59C-A8DBF464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2026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1_XBOOK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XBOO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XBOOK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XBOOK">
  <a:themeElements>
    <a:clrScheme name="XBOOK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XBOO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XBOOK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XBOOK">
  <a:themeElements>
    <a:clrScheme name="2_XBOOK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XBOO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XBOOK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XBOOK">
  <a:themeElements>
    <a:clrScheme name="3_XBOOK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XBOO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3_XBOOK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XBOOK">
  <a:themeElements>
    <a:clrScheme name="4_XBOOK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XBOO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sq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4_XBOOK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627</TotalTime>
  <Words>1473</Words>
  <Application>Microsoft Office PowerPoint</Application>
  <PresentationFormat>寬螢幕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Lato</vt:lpstr>
      <vt:lpstr>Arial</vt:lpstr>
      <vt:lpstr>Calibri</vt:lpstr>
      <vt:lpstr>Century Gothic</vt:lpstr>
      <vt:lpstr>Wingdings</vt:lpstr>
      <vt:lpstr>Wingdings 3</vt:lpstr>
      <vt:lpstr>佈景主題1</vt:lpstr>
      <vt:lpstr>XBOOK</vt:lpstr>
      <vt:lpstr>2_XBOOK</vt:lpstr>
      <vt:lpstr>3_XBOOK</vt:lpstr>
      <vt:lpstr>4_XBOOK</vt:lpstr>
      <vt:lpstr>絲縷</vt:lpstr>
      <vt:lpstr>資料前處理 (preprocess)</vt:lpstr>
      <vt:lpstr>資料前處理步驟</vt:lpstr>
      <vt:lpstr>資料清理</vt:lpstr>
      <vt:lpstr>缺失值清理 (1)</vt:lpstr>
      <vt:lpstr>缺失值清理 (2)</vt:lpstr>
      <vt:lpstr>異常值偵測</vt:lpstr>
      <vt:lpstr>資料轉換的必要</vt:lpstr>
      <vt:lpstr>資料常態化 0~1 之間</vt:lpstr>
      <vt:lpstr>資料標準化</vt:lpstr>
      <vt:lpstr>資料二元化(0或者1)</vt:lpstr>
      <vt:lpstr>連續資料區間化</vt:lpstr>
      <vt:lpstr>將類別型資料轉換為數值代碼</vt:lpstr>
      <vt:lpstr>LabelEncoding</vt:lpstr>
      <vt:lpstr>One-hot Encoding</vt:lpstr>
      <vt:lpstr>連續資料離散化</vt:lpstr>
      <vt:lpstr>PowerPoint 簡報</vt:lpstr>
      <vt:lpstr>練習</vt:lpstr>
      <vt:lpstr>資料前置處理的要點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資料前處理</dc:title>
  <dc:creator>jian-xun chen</dc:creator>
  <cp:lastModifiedBy>jian-xun chen</cp:lastModifiedBy>
  <cp:revision>22</cp:revision>
  <dcterms:created xsi:type="dcterms:W3CDTF">2021-07-17T02:09:48Z</dcterms:created>
  <dcterms:modified xsi:type="dcterms:W3CDTF">2021-07-20T13:52:16Z</dcterms:modified>
</cp:coreProperties>
</file>