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70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3" r:id="rId16"/>
    <p:sldId id="286" r:id="rId17"/>
    <p:sldId id="284" r:id="rId18"/>
    <p:sldId id="285" r:id="rId19"/>
    <p:sldId id="287" r:id="rId20"/>
    <p:sldId id="288" r:id="rId21"/>
    <p:sldId id="289" r:id="rId22"/>
    <p:sldId id="267" r:id="rId23"/>
    <p:sldId id="261" r:id="rId24"/>
    <p:sldId id="269" r:id="rId25"/>
    <p:sldId id="272" r:id="rId26"/>
    <p:sldId id="26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编译原理实验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6"/>
            <a:ext cx="5295252" cy="533602"/>
          </a:xfrm>
        </p:spPr>
        <p:txBody>
          <a:bodyPr/>
          <a:lstStyle/>
          <a:p>
            <a:r>
              <a:rPr lang="zh-CN" altLang="en-US" dirty="0"/>
              <a:t>张家荣    张翔宇    钟睿智    张瑞康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C838-B819-B1C5-980D-E604E150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取地址符与指针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B6791-59E1-A7DF-0F43-517F3809D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8706EA-9297-AAE8-BFCF-63BF28BEDC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80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507B-3402-8A54-9081-2CE2DE21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取地址符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2921-0E8D-D404-BA22-CC242DC5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factor() </a:t>
            </a:r>
            <a:r>
              <a:rPr lang="zh-CN" altLang="en-US" dirty="0"/>
              <a:t>处判断，若有取地址符号，标记一个</a:t>
            </a:r>
            <a:r>
              <a:rPr lang="en-US" altLang="zh-CN" dirty="0"/>
              <a:t> flag</a:t>
            </a:r>
            <a:r>
              <a:rPr lang="zh-CN" altLang="en-US" dirty="0"/>
              <a:t>，计算栈顶的值时便采用 </a:t>
            </a:r>
            <a:r>
              <a:rPr lang="en-US" altLang="zh-CN" dirty="0"/>
              <a:t>LIT, 0, </a:t>
            </a:r>
            <a:r>
              <a:rPr lang="en-US" altLang="zh-CN" dirty="0" err="1"/>
              <a:t>mk</a:t>
            </a:r>
            <a:r>
              <a:rPr lang="en-US" altLang="zh-CN" dirty="0"/>
              <a:t>-&gt;address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例如：（实际上每一个变量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指针处都要判断）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41447-0C48-A30A-012A-709CBA30A6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202CEA-78C5-72ED-5466-A45F2003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06" y="3737930"/>
            <a:ext cx="3886400" cy="1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CB1F8-3A3B-925D-E79E-DFCE878E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指针的实现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02A9F-4F41-B3A8-8813-04589B6C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定义了指针类型 </a:t>
            </a:r>
            <a:r>
              <a:rPr lang="en-US" altLang="zh-CN" dirty="0"/>
              <a:t>SYM_POINT</a:t>
            </a:r>
            <a:r>
              <a:rPr lang="zh-CN" altLang="en-US" dirty="0"/>
              <a:t>，在变量定义的时候若检测到</a:t>
            </a:r>
            <a:r>
              <a:rPr lang="en-US" altLang="zh-CN" dirty="0"/>
              <a:t>*</a:t>
            </a:r>
            <a:r>
              <a:rPr lang="zh-CN" altLang="en-US" dirty="0"/>
              <a:t>则下一个 </a:t>
            </a:r>
            <a:r>
              <a:rPr lang="en-US" altLang="zh-CN" dirty="0"/>
              <a:t>enter() </a:t>
            </a:r>
            <a:r>
              <a:rPr lang="zh-CN" altLang="en-US" dirty="0"/>
              <a:t>的变量是指针类型。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对于若干个</a:t>
            </a:r>
            <a:r>
              <a:rPr lang="en-US" altLang="zh-CN" dirty="0"/>
              <a:t>*</a:t>
            </a:r>
            <a:r>
              <a:rPr lang="zh-CN" altLang="en-US" dirty="0"/>
              <a:t>，无论是定义处还是 </a:t>
            </a:r>
            <a:r>
              <a:rPr lang="en-US" altLang="zh-CN" dirty="0"/>
              <a:t>factor() </a:t>
            </a:r>
            <a:r>
              <a:rPr lang="zh-CN" altLang="en-US" dirty="0"/>
              <a:t>处都会先统计 </a:t>
            </a:r>
            <a:r>
              <a:rPr lang="en-US" altLang="zh-CN" dirty="0"/>
              <a:t>* </a:t>
            </a:r>
            <a:r>
              <a:rPr lang="zh-CN" altLang="en-US" dirty="0"/>
              <a:t>的个数，记录在某个全局变量上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3B1CE-ECA0-2A77-67F6-DDCAF3E013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4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CCA5-C5DF-93F1-1BB1-AB533A50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/>
              <a:t>指针的实现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D06B8-1A77-A560-3C6C-A29E1B6E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并且新增了两种中间语言：</a:t>
            </a:r>
            <a:r>
              <a:rPr lang="en-US" altLang="zh-CN" dirty="0"/>
              <a:t>LODI </a:t>
            </a:r>
            <a:r>
              <a:rPr lang="zh-CN" altLang="en-US" dirty="0"/>
              <a:t>和 </a:t>
            </a:r>
            <a:r>
              <a:rPr lang="en-US" altLang="zh-CN" dirty="0"/>
              <a:t>STOI</a:t>
            </a:r>
            <a:r>
              <a:rPr lang="zh-CN" altLang="en-US" dirty="0"/>
              <a:t>，均为间接访存语言。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其中：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LODI</a:t>
            </a:r>
            <a:r>
              <a:rPr lang="zh-CN" altLang="en-US" dirty="0"/>
              <a:t>：</a:t>
            </a:r>
            <a:r>
              <a:rPr lang="en-US" altLang="zh-CN" dirty="0"/>
              <a:t>stack[top] := stack[stack[top-1]]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STOI</a:t>
            </a:r>
            <a:r>
              <a:rPr lang="zh-CN" altLang="en-US" dirty="0"/>
              <a:t>：</a:t>
            </a:r>
            <a:r>
              <a:rPr lang="en-US" altLang="zh-CN" dirty="0"/>
              <a:t>stack[stack[top]] := stack[top-1]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0D8EA-53A6-8937-89A1-4DB6E9419B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8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0C16-BC5A-66F7-F1BF-FE58ABBB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指针的实现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368D1-72A0-E3ED-9ABE-EABB3630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每次当需要某个指针的时候，例如</a:t>
            </a:r>
            <a:r>
              <a:rPr lang="en-US" altLang="zh-CN" dirty="0"/>
              <a:t>**r</a:t>
            </a:r>
            <a:r>
              <a:rPr lang="zh-CN" altLang="en-US" dirty="0"/>
              <a:t>，先统计其</a:t>
            </a:r>
            <a:r>
              <a:rPr lang="en-US" altLang="zh-CN" dirty="0"/>
              <a:t>*</a:t>
            </a:r>
            <a:r>
              <a:rPr lang="zh-CN" altLang="en-US" dirty="0"/>
              <a:t>个数，这里为</a:t>
            </a:r>
            <a:r>
              <a:rPr lang="en-US" altLang="zh-CN" dirty="0"/>
              <a:t>2</a:t>
            </a:r>
            <a:r>
              <a:rPr lang="zh-CN" altLang="en-US" dirty="0"/>
              <a:t>重指针。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先</a:t>
            </a:r>
            <a:r>
              <a:rPr lang="en-US" altLang="zh-CN" dirty="0"/>
              <a:t>LOD</a:t>
            </a:r>
            <a:r>
              <a:rPr lang="zh-CN" altLang="en-US" dirty="0"/>
              <a:t>把</a:t>
            </a:r>
            <a:r>
              <a:rPr lang="en-US" altLang="zh-CN" dirty="0"/>
              <a:t>r</a:t>
            </a:r>
            <a:r>
              <a:rPr lang="zh-CN" altLang="en-US" dirty="0"/>
              <a:t>的值传到栈顶，再</a:t>
            </a:r>
            <a:r>
              <a:rPr lang="en-US" altLang="zh-CN" dirty="0"/>
              <a:t>LODI</a:t>
            </a:r>
            <a:r>
              <a:rPr lang="zh-CN" altLang="en-US" dirty="0"/>
              <a:t>一次把</a:t>
            </a:r>
            <a:r>
              <a:rPr lang="en-US" altLang="zh-CN" dirty="0"/>
              <a:t>r</a:t>
            </a:r>
            <a:r>
              <a:rPr lang="zh-CN" altLang="en-US" dirty="0"/>
              <a:t>的值对应的地址 的值传到栈顶。之后对栈顶操作即可。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78C42-DCE1-B75E-7B3B-6F63DC1A63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0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1AA7F-9D51-D573-7EAE-2F393E7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/>
              <a:t>指针的实现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9A540-A3AB-0961-2A86-9B5A4FDD1B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202630-C41C-B5C6-5736-036D1B71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873" y="1650885"/>
            <a:ext cx="395625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1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F6AD-507F-6D5F-56CF-F377F92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指针数组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BF7BA-7838-F9B6-0838-2F95434BA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05294-4737-B55A-AE4C-32353BC2E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0ED81-7F15-CBB5-6244-63D63EBA75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1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FBBE-5400-1D4A-FB55-FAE5132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指针数组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27E63-5E20-0A01-9C98-FAE4A75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指针数组放在指针类型下，即标识为 </a:t>
            </a:r>
            <a:r>
              <a:rPr lang="en-US" altLang="zh-CN" dirty="0">
                <a:latin typeface="+mn-ea"/>
              </a:rPr>
              <a:t>SYM_POINT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当识别到</a:t>
            </a:r>
            <a:r>
              <a:rPr lang="en-US" altLang="zh-CN" dirty="0">
                <a:latin typeface="+mn-ea"/>
              </a:rPr>
              <a:t>*</a:t>
            </a:r>
            <a:r>
              <a:rPr lang="zh-CN" altLang="en-US" dirty="0">
                <a:latin typeface="+mn-ea"/>
              </a:rPr>
              <a:t>，代表其为指针，</a:t>
            </a:r>
            <a:r>
              <a:rPr lang="en-US" altLang="zh-CN" dirty="0" err="1">
                <a:latin typeface="+mn-ea"/>
              </a:rPr>
              <a:t>getsym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后发现后面是一个数组，则按照指针数组的方式处理。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实际上是把指针的处理方式和数组的方式相结合，特殊判断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88415-A2F7-B9A4-D0D3-C1E54C3FB8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23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D488D-E499-4F65-DC66-14384853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/>
              <a:t>指针数组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44F95-AAEB-AD4F-A737-0A231325C8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47DA031E-2A39-C47D-7B3E-11536D3DB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88" y="1227138"/>
            <a:ext cx="4795786" cy="4699000"/>
          </a:xfrm>
        </p:spPr>
      </p:pic>
    </p:spTree>
    <p:extLst>
      <p:ext uri="{BB962C8B-B14F-4D97-AF65-F5344CB8AC3E}">
        <p14:creationId xmlns:p14="http://schemas.microsoft.com/office/powerpoint/2010/main" val="1386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71CA-4980-5505-A121-FEC9A5E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一些小细节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0FC0C-BC4B-7FA3-1EB3-90B5B3D1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原程序必须按照 </a:t>
            </a:r>
            <a:r>
              <a:rPr lang="en-US" altLang="zh-CN" dirty="0">
                <a:latin typeface="+mn-ea"/>
              </a:rPr>
              <a:t>Const…..;Var…..;</a:t>
            </a:r>
            <a:r>
              <a:rPr lang="zh-CN" altLang="en-US" dirty="0">
                <a:latin typeface="+mn-ea"/>
              </a:rPr>
              <a:t>的顺序进行定义，甚至不能有两行 </a:t>
            </a:r>
            <a:r>
              <a:rPr lang="en-US" altLang="zh-CN" dirty="0">
                <a:latin typeface="+mn-ea"/>
              </a:rPr>
              <a:t>Var</a:t>
            </a:r>
            <a:r>
              <a:rPr lang="zh-CN" altLang="en-US" dirty="0">
                <a:latin typeface="+mn-ea"/>
              </a:rPr>
              <a:t>。将</a:t>
            </a:r>
            <a:r>
              <a:rPr lang="en-US" altLang="zh-CN" dirty="0">
                <a:latin typeface="+mn-ea"/>
              </a:rPr>
              <a:t>block</a:t>
            </a:r>
            <a:r>
              <a:rPr lang="zh-CN" altLang="en-US" dirty="0">
                <a:latin typeface="+mn-ea"/>
              </a:rPr>
              <a:t>中的两个 </a:t>
            </a:r>
            <a:r>
              <a:rPr lang="en-US" altLang="zh-CN" dirty="0">
                <a:latin typeface="+mn-ea"/>
              </a:rPr>
              <a:t>if </a:t>
            </a:r>
            <a:r>
              <a:rPr lang="zh-CN" altLang="en-US" dirty="0">
                <a:latin typeface="+mn-ea"/>
              </a:rPr>
              <a:t>语句改为 </a:t>
            </a:r>
            <a:r>
              <a:rPr lang="en-US" altLang="zh-CN" dirty="0">
                <a:latin typeface="+mn-ea"/>
              </a:rPr>
              <a:t>while </a:t>
            </a:r>
            <a:r>
              <a:rPr lang="zh-CN" altLang="en-US" dirty="0">
                <a:latin typeface="+mn-ea"/>
              </a:rPr>
              <a:t>语句即可实现多行 </a:t>
            </a:r>
            <a:r>
              <a:rPr lang="en-US" altLang="zh-CN" dirty="0">
                <a:latin typeface="+mn-ea"/>
              </a:rPr>
              <a:t>Const </a:t>
            </a:r>
            <a:r>
              <a:rPr lang="zh-CN" altLang="en-US" dirty="0">
                <a:latin typeface="+mn-ea"/>
              </a:rPr>
              <a:t>和多行 </a:t>
            </a:r>
            <a:r>
              <a:rPr lang="en-US" altLang="zh-CN" dirty="0">
                <a:latin typeface="+mn-ea"/>
              </a:rPr>
              <a:t>Var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但是依旧需要按照</a:t>
            </a:r>
            <a:r>
              <a:rPr lang="en-US" altLang="zh-CN" dirty="0">
                <a:latin typeface="+mn-ea"/>
              </a:rPr>
              <a:t>Const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Var</a:t>
            </a:r>
            <a:r>
              <a:rPr lang="zh-CN" altLang="en-US" dirty="0">
                <a:latin typeface="+mn-ea"/>
              </a:rPr>
              <a:t>的顺序来定义。将外层改为</a:t>
            </a:r>
            <a:r>
              <a:rPr lang="en-US" altLang="zh-CN" dirty="0">
                <a:latin typeface="+mn-ea"/>
              </a:rPr>
              <a:t>while</a:t>
            </a:r>
            <a:r>
              <a:rPr lang="zh-CN" altLang="en-US" dirty="0">
                <a:latin typeface="+mn-ea"/>
              </a:rPr>
              <a:t>应该就可以忽略顺序了。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2AF4E-59D7-BBC7-C938-46418DC00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取地址符与指针</a:t>
            </a:r>
            <a:endParaRPr lang="en-US" altLang="zh-CN" dirty="0"/>
          </a:p>
          <a:p>
            <a:r>
              <a:rPr lang="zh-CN" altLang="en-US" dirty="0"/>
              <a:t>指针数组</a:t>
            </a:r>
            <a:endParaRPr lang="en-US" altLang="zh-CN" dirty="0"/>
          </a:p>
          <a:p>
            <a:r>
              <a:rPr lang="zh-CN" altLang="en-US" dirty="0"/>
              <a:t>作用域算符</a:t>
            </a:r>
            <a:r>
              <a:rPr lang="en-US" altLang="zh-CN" dirty="0"/>
              <a:t>::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7FED-5968-3E8B-CA37-FBA02CB7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一些小细节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204C6-738A-EE57-06A6-9AC56B21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原程序的 </a:t>
            </a:r>
            <a:r>
              <a:rPr lang="en-US" altLang="zh-CN" dirty="0">
                <a:latin typeface="+mn-ea"/>
              </a:rPr>
              <a:t>set </a:t>
            </a:r>
            <a:r>
              <a:rPr lang="zh-CN" altLang="en-US" dirty="0">
                <a:latin typeface="+mn-ea"/>
              </a:rPr>
              <a:t>键值是从小到大索引的。往 </a:t>
            </a:r>
            <a:r>
              <a:rPr lang="en-US" altLang="zh-CN" dirty="0">
                <a:latin typeface="+mn-ea"/>
              </a:rPr>
              <a:t>first </a:t>
            </a:r>
            <a:r>
              <a:rPr lang="zh-CN" altLang="en-US" dirty="0">
                <a:latin typeface="+mn-ea"/>
              </a:rPr>
              <a:t>集合添加新标识符时要注意插入顺序，不能在 </a:t>
            </a:r>
            <a:r>
              <a:rPr lang="en-US" altLang="zh-CN" dirty="0">
                <a:latin typeface="+mn-ea"/>
              </a:rPr>
              <a:t>SYM_NULL </a:t>
            </a:r>
            <a:r>
              <a:rPr lang="zh-CN" altLang="en-US" dirty="0">
                <a:latin typeface="+mn-ea"/>
              </a:rPr>
              <a:t>后面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+mn-ea"/>
              </a:rPr>
              <a:t>LODI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STOI </a:t>
            </a:r>
            <a:r>
              <a:rPr lang="zh-CN" altLang="en-US" dirty="0">
                <a:latin typeface="+mn-ea"/>
              </a:rPr>
              <a:t>需要考虑</a:t>
            </a:r>
            <a:r>
              <a:rPr lang="en-US" altLang="zh-CN" dirty="0">
                <a:latin typeface="+mn-ea"/>
              </a:rPr>
              <a:t>base(stack, b, </a:t>
            </a:r>
            <a:r>
              <a:rPr lang="en-US" altLang="zh-CN" dirty="0" err="1">
                <a:latin typeface="+mn-ea"/>
              </a:rPr>
              <a:t>i.l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利用全局变量访问信息时，在 </a:t>
            </a:r>
            <a:r>
              <a:rPr lang="en-US" altLang="zh-CN" dirty="0">
                <a:latin typeface="+mn-ea"/>
              </a:rPr>
              <a:t>factor() </a:t>
            </a:r>
            <a:r>
              <a:rPr lang="zh-CN" altLang="en-US" dirty="0">
                <a:latin typeface="+mn-ea"/>
              </a:rPr>
              <a:t>中要用临时变量进行保留，否则递归过程中值会改变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86DE0-727B-4FCA-DFC9-571D709B4F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33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012F-A323-BE50-B5A4-FD81E199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没有做到的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59AC8-4FEF-5CD0-612D-B43BB6A8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+mn-ea"/>
              </a:rPr>
              <a:t>*(*(*(brr + 1))) </a:t>
            </a:r>
            <a:r>
              <a:rPr lang="zh-CN" altLang="en-US" dirty="0">
                <a:latin typeface="+mn-ea"/>
              </a:rPr>
              <a:t>类型的连续访存。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由于设计时数组只记录了头位置，而且是连续存放。所以只能支持一维索引。这是设计数组时的缺陷。</a:t>
            </a:r>
            <a:endParaRPr lang="en-US" altLang="zh-CN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n-ea"/>
              </a:rPr>
              <a:t>推测数组多记录各维度的指针可能可以实现。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F1858-8D17-A9E5-EA55-16386E8E6A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4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EC174-B9B2-BF56-4F87-1FB42A4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作用域算符</a:t>
            </a:r>
            <a:r>
              <a:rPr lang="en-US" altLang="zh-CN" dirty="0"/>
              <a:t>::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48DA7-21FC-DED0-E4C0-454B3CBBA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CB2D35-45B3-5F52-0CFA-3699510240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作用域算符 </a:t>
            </a:r>
            <a:r>
              <a:rPr lang="en-US" altLang="zh-CN" sz="2800" b="1" dirty="0"/>
              <a:t>::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使用语法：形如</a:t>
            </a:r>
            <a:r>
              <a:rPr lang="en-US" altLang="zh-CN" sz="2800" dirty="0">
                <a:latin typeface="+mn-ea"/>
              </a:rPr>
              <a:t>::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::p1::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::p1::p2::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等用来访问在过程嵌套声明中的外层过程所声明的同名变量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其中</a:t>
            </a:r>
            <a:r>
              <a:rPr lang="en-US" altLang="zh-CN" sz="2800" dirty="0">
                <a:latin typeface="+mn-ea"/>
              </a:rPr>
              <a:t>::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表示最外层主程序</a:t>
            </a:r>
            <a:r>
              <a:rPr lang="en-US" altLang="zh-CN" sz="2800" dirty="0">
                <a:latin typeface="+mn-ea"/>
              </a:rPr>
              <a:t>main</a:t>
            </a:r>
            <a:r>
              <a:rPr lang="zh-CN" altLang="en-US" sz="2800" dirty="0">
                <a:latin typeface="+mn-ea"/>
              </a:rPr>
              <a:t>中声明的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::p1::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表示最外层声明的过程</a:t>
            </a:r>
            <a:r>
              <a:rPr lang="en-US" altLang="zh-CN" sz="2800" dirty="0">
                <a:latin typeface="+mn-ea"/>
              </a:rPr>
              <a:t>p1</a:t>
            </a:r>
            <a:r>
              <a:rPr lang="zh-CN" altLang="en-US" sz="2800" dirty="0">
                <a:latin typeface="+mn-ea"/>
              </a:rPr>
              <a:t>中声明的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通式：</a:t>
            </a:r>
            <a:r>
              <a:rPr lang="en-US" altLang="zh-CN" sz="2800" dirty="0">
                <a:latin typeface="+mn-ea"/>
              </a:rPr>
              <a:t>::{ident::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}*</a:t>
            </a:r>
            <a:r>
              <a:rPr lang="en-US" altLang="zh-CN" sz="2800" dirty="0">
                <a:latin typeface="+mn-ea"/>
              </a:rPr>
              <a:t>ident</a:t>
            </a:r>
            <a:r>
              <a:rPr lang="zh-CN" altLang="en-US" sz="2800" dirty="0">
                <a:latin typeface="+mn-ea"/>
              </a:rPr>
              <a:t>，闭包内的</a:t>
            </a:r>
            <a:r>
              <a:rPr lang="en-US" altLang="zh-CN" sz="2800" dirty="0">
                <a:latin typeface="+mn-ea"/>
              </a:rPr>
              <a:t>ident</a:t>
            </a:r>
            <a:r>
              <a:rPr lang="zh-CN" altLang="en-US" sz="2800" dirty="0">
                <a:latin typeface="+mn-ea"/>
              </a:rPr>
              <a:t>为过程，外为变量。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first(factor)</a:t>
            </a:r>
            <a:r>
              <a:rPr lang="zh-CN" altLang="en-US" dirty="0">
                <a:latin typeface="+mn-ea"/>
              </a:rPr>
              <a:t>集合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将作用域算符</a:t>
            </a:r>
            <a:r>
              <a:rPr lang="en-US" altLang="zh-CN" dirty="0">
                <a:latin typeface="+mn-ea"/>
              </a:rPr>
              <a:t>::</a:t>
            </a:r>
            <a:r>
              <a:rPr lang="zh-CN" altLang="en-US" dirty="0">
                <a:latin typeface="+mn-ea"/>
              </a:rPr>
              <a:t>作为单目运算符，修改</a:t>
            </a:r>
            <a:r>
              <a:rPr lang="en-US" altLang="zh-CN" dirty="0" err="1">
                <a:latin typeface="+mn-ea"/>
              </a:rPr>
              <a:t>getsym</a:t>
            </a:r>
            <a:r>
              <a:rPr lang="zh-CN" altLang="en-US" dirty="0">
                <a:latin typeface="+mn-ea"/>
              </a:rPr>
              <a:t>函数。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添加</a:t>
            </a:r>
            <a:r>
              <a:rPr lang="en-US" altLang="zh-CN" dirty="0" err="1">
                <a:latin typeface="+mn-ea"/>
              </a:rPr>
              <a:t>position_field</a:t>
            </a:r>
            <a:r>
              <a:rPr lang="zh-CN" altLang="en-US" dirty="0">
                <a:latin typeface="+mn-ea"/>
              </a:rPr>
              <a:t>函数用来寻找目标过程层次下同名变量在表中的序号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factor</a:t>
            </a:r>
            <a:r>
              <a:rPr lang="zh-CN" altLang="en-US" dirty="0">
                <a:latin typeface="+mn-ea"/>
              </a:rPr>
              <a:t>函数，记录所求过程并利用</a:t>
            </a:r>
            <a:r>
              <a:rPr lang="en-US" altLang="zh-CN" dirty="0" err="1">
                <a:latin typeface="+mn-ea"/>
              </a:rPr>
              <a:t>postion_field</a:t>
            </a:r>
            <a:r>
              <a:rPr lang="zh-CN" altLang="en-US" dirty="0">
                <a:latin typeface="+mn-ea"/>
              </a:rPr>
              <a:t>函数得到同名变量层次与相对地址，生成</a:t>
            </a:r>
            <a:r>
              <a:rPr lang="en-US" altLang="zh-CN" dirty="0">
                <a:latin typeface="+mn-ea"/>
              </a:rPr>
              <a:t>LOD</a:t>
            </a:r>
            <a:r>
              <a:rPr lang="zh-CN" altLang="en-US" dirty="0">
                <a:latin typeface="+mn-ea"/>
              </a:rPr>
              <a:t>指令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45CD9-0508-4D1E-923D-4DFDAA610D19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CA0F"/>
                </a:solidFill>
                <a:effectLst/>
                <a:uLnTx/>
                <a:uFillTx/>
                <a:latin typeface="Candara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CA0F"/>
              </a:solidFill>
              <a:effectLst/>
              <a:uLnTx/>
              <a:uFillTx/>
              <a:latin typeface="Candara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5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E82C-917E-30F3-1B7F-54D5AAA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/>
              <a:t>演示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2E333-F573-ED79-C3BE-B4EC330A12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内容占位符 12">
            <a:extLst>
              <a:ext uri="{FF2B5EF4-FFF2-40B4-BE49-F238E27FC236}">
                <a16:creationId xmlns:a16="http://schemas.microsoft.com/office/drawing/2014/main" id="{657BB236-40DE-54CB-4465-42414ED03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6" y="1079500"/>
            <a:ext cx="2791565" cy="4699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D0A0EF-30F0-10BF-9473-F41A9175A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8"/>
          <a:stretch/>
        </p:blipFill>
        <p:spPr>
          <a:xfrm>
            <a:off x="4130760" y="1293370"/>
            <a:ext cx="3229426" cy="19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print(expression1, expression2, …)</a:t>
            </a:r>
          </a:p>
          <a:p>
            <a:r>
              <a:rPr lang="zh-CN" altLang="en-US" dirty="0">
                <a:latin typeface="+mj-ea"/>
                <a:ea typeface="+mj-ea"/>
              </a:rPr>
              <a:t>结束后会打印换行符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print</a:t>
            </a:r>
            <a:r>
              <a:rPr lang="zh-CN" altLang="en-US" dirty="0">
                <a:latin typeface="+mn-ea"/>
              </a:rPr>
              <a:t>作为保留字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为了增强可读性，用单独的</a:t>
            </a:r>
            <a:r>
              <a:rPr lang="en-US" altLang="zh-CN" dirty="0">
                <a:latin typeface="+mn-ea"/>
              </a:rPr>
              <a:t>PRT</a:t>
            </a:r>
            <a:r>
              <a:rPr lang="zh-CN" altLang="en-US" dirty="0">
                <a:latin typeface="+mn-ea"/>
              </a:rPr>
              <a:t>指令实现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PRT 0 0 </a:t>
            </a:r>
            <a:r>
              <a:rPr lang="zh-CN" altLang="en-US" dirty="0">
                <a:latin typeface="+mn-ea"/>
              </a:rPr>
              <a:t>：打印并弹出栈顶元素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PRT 0 1 </a:t>
            </a:r>
            <a:r>
              <a:rPr lang="zh-CN" altLang="en-US" dirty="0">
                <a:latin typeface="+mn-ea"/>
              </a:rPr>
              <a:t>：打印换行符</a:t>
            </a:r>
            <a:r>
              <a:rPr lang="en-US" altLang="zh-CN" dirty="0">
                <a:latin typeface="+mn-ea"/>
              </a:rPr>
              <a:t>\n</a:t>
            </a:r>
          </a:p>
          <a:p>
            <a:r>
              <a:rPr lang="zh-CN" altLang="en-US" dirty="0">
                <a:latin typeface="+mn-ea"/>
              </a:rPr>
              <a:t>每条表达式求值后，添加</a:t>
            </a:r>
            <a:r>
              <a:rPr lang="en-US" altLang="zh-CN" dirty="0">
                <a:latin typeface="+mn-ea"/>
              </a:rPr>
              <a:t>PRT 0 0 </a:t>
            </a:r>
          </a:p>
          <a:p>
            <a:r>
              <a:rPr lang="zh-CN" altLang="en-US" dirty="0">
                <a:latin typeface="+mn-ea"/>
              </a:rPr>
              <a:t>遇到右括号后，添加</a:t>
            </a:r>
            <a:r>
              <a:rPr lang="en-US" altLang="zh-CN" dirty="0">
                <a:latin typeface="+mn-ea"/>
              </a:rPr>
              <a:t>PRT 0 1 </a:t>
            </a:r>
            <a:endParaRPr lang="zh-CN" altLang="en-US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897BD-2868-9E34-402D-EECD236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875DA-8C2B-E2E7-BE1F-A4F33E627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77762-E876-9BF3-4BF1-058EE6D43A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7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D9CE5-D94B-AFA0-4405-E74F092A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EC713-6888-D5F1-E56B-B4B93EF5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新增了标识符 </a:t>
            </a:r>
            <a:r>
              <a:rPr lang="en-US" altLang="zh-CN" dirty="0"/>
              <a:t>SYM_ARRAY</a:t>
            </a:r>
            <a:r>
              <a:rPr lang="zh-CN" altLang="en-US" dirty="0"/>
              <a:t>，用来识别数组变量。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数组按照连续空间存储（以行为主）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每次识别数组变量时有两种情况：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、该数组的索引完全，即‘</a:t>
            </a:r>
            <a:r>
              <a:rPr lang="en-US" altLang="zh-CN" dirty="0"/>
              <a:t>[]</a:t>
            </a:r>
            <a:r>
              <a:rPr lang="zh-CN" altLang="en-US" dirty="0"/>
              <a:t>’个数和其维数相等，此时返回其值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、索引不完全，此时返回计算的地址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DEC7A-D5BF-9E12-F75A-C592F734AF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80679-1515-4C33-BF5D-87DB610B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CC506-75B5-4661-464D-40EF35DC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</a:t>
            </a:r>
            <a:r>
              <a:rPr lang="en-US" altLang="zh-CN" dirty="0" err="1"/>
              <a:t>getsym</a:t>
            </a:r>
            <a:r>
              <a:rPr lang="en-US" altLang="zh-CN" dirty="0"/>
              <a:t>()</a:t>
            </a:r>
            <a:r>
              <a:rPr lang="zh-CN" altLang="en-US" dirty="0"/>
              <a:t>得到数组变量之后会得到每一维对应的值（定义时则为该维度数量，访问时则为下标）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D8EB9-5BA9-0043-E05F-7FC815A1E1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2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65C8-EBAA-FB0C-E78F-035B64F8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B6C5B-FDC0-709C-EA82-640BC76FC7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B6E60-7E90-9CD3-BA49-7F28BFCB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12" y="1382600"/>
            <a:ext cx="5607338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1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877</Words>
  <Application>Microsoft Office PowerPoint</Application>
  <PresentationFormat>全屏显示(4:3)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微软雅黑</vt:lpstr>
      <vt:lpstr>Arial</vt:lpstr>
      <vt:lpstr>Candara</vt:lpstr>
      <vt:lpstr>Wingdings</vt:lpstr>
      <vt:lpstr>Office 主题​​</vt:lpstr>
      <vt:lpstr>编译原理实验</vt:lpstr>
      <vt:lpstr>主要内容</vt:lpstr>
      <vt:lpstr>print</vt:lpstr>
      <vt:lpstr>print</vt:lpstr>
      <vt:lpstr>print</vt:lpstr>
      <vt:lpstr>数组</vt:lpstr>
      <vt:lpstr>数组的实现</vt:lpstr>
      <vt:lpstr>数组的实现</vt:lpstr>
      <vt:lpstr>数组的实现</vt:lpstr>
      <vt:lpstr>取地址符与指针</vt:lpstr>
      <vt:lpstr>取地址符&amp;的实现</vt:lpstr>
      <vt:lpstr>指针的实现</vt:lpstr>
      <vt:lpstr>指针的实现</vt:lpstr>
      <vt:lpstr>指针的实现</vt:lpstr>
      <vt:lpstr>指针的实现</vt:lpstr>
      <vt:lpstr>指针数组</vt:lpstr>
      <vt:lpstr>指针数组</vt:lpstr>
      <vt:lpstr>指针数组</vt:lpstr>
      <vt:lpstr>一些小细节</vt:lpstr>
      <vt:lpstr>一些小细节</vt:lpstr>
      <vt:lpstr>没有做到的</vt:lpstr>
      <vt:lpstr>作用域算符::</vt:lpstr>
      <vt:lpstr>作用域算符 ::</vt:lpstr>
      <vt:lpstr>具体实现</vt:lpstr>
      <vt:lpstr>演示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zzzrk 5F20</cp:lastModifiedBy>
  <cp:revision>25</cp:revision>
  <dcterms:created xsi:type="dcterms:W3CDTF">2019-09-17T05:09:33Z</dcterms:created>
  <dcterms:modified xsi:type="dcterms:W3CDTF">2023-12-24T15:50:23Z</dcterms:modified>
</cp:coreProperties>
</file>