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525" r:id="rId4"/>
    <p:sldId id="528" r:id="rId6"/>
    <p:sldId id="529" r:id="rId7"/>
    <p:sldId id="530" r:id="rId8"/>
    <p:sldId id="532" r:id="rId9"/>
    <p:sldId id="533" r:id="rId10"/>
    <p:sldId id="534" r:id="rId11"/>
    <p:sldId id="531" r:id="rId12"/>
    <p:sldId id="543" r:id="rId13"/>
    <p:sldId id="536" r:id="rId14"/>
    <p:sldId id="538" r:id="rId15"/>
    <p:sldId id="542" r:id="rId16"/>
    <p:sldId id="541" r:id="rId17"/>
    <p:sldId id="539" r:id="rId18"/>
    <p:sldId id="540" r:id="rId19"/>
    <p:sldId id="544" r:id="rId20"/>
    <p:sldId id="545" r:id="rId21"/>
    <p:sldId id="550" r:id="rId22"/>
    <p:sldId id="551" r:id="rId23"/>
    <p:sldId id="552" r:id="rId24"/>
    <p:sldId id="555" r:id="rId25"/>
    <p:sldId id="546" r:id="rId26"/>
    <p:sldId id="547" r:id="rId27"/>
    <p:sldId id="548" r:id="rId28"/>
    <p:sldId id="549" r:id="rId29"/>
    <p:sldId id="557" r:id="rId30"/>
    <p:sldId id="558" r:id="rId31"/>
    <p:sldId id="553" r:id="rId32"/>
    <p:sldId id="554" r:id="rId33"/>
    <p:sldId id="559" r:id="rId34"/>
    <p:sldId id="560" r:id="rId35"/>
    <p:sldId id="572" r:id="rId36"/>
    <p:sldId id="526" r:id="rId37"/>
    <p:sldId id="561" r:id="rId38"/>
    <p:sldId id="562" r:id="rId39"/>
    <p:sldId id="564" r:id="rId40"/>
    <p:sldId id="563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4" r:id="rId49"/>
    <p:sldId id="573" r:id="rId50"/>
    <p:sldId id="329" r:id="rId51"/>
    <p:sldId id="436" r:id="rId52"/>
    <p:sldId id="575" r:id="rId53"/>
    <p:sldId id="395" r:id="rId54"/>
    <p:sldId id="508" r:id="rId55"/>
    <p:sldId id="497" r:id="rId56"/>
    <p:sldId id="498" r:id="rId57"/>
    <p:sldId id="507" r:id="rId58"/>
    <p:sldId id="518" r:id="rId59"/>
    <p:sldId id="499" r:id="rId60"/>
    <p:sldId id="500" r:id="rId61"/>
    <p:sldId id="576" r:id="rId62"/>
    <p:sldId id="506" r:id="rId63"/>
    <p:sldId id="331" r:id="rId64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525"/>
            <p14:sldId id="528"/>
            <p14:sldId id="529"/>
            <p14:sldId id="530"/>
            <p14:sldId id="532"/>
            <p14:sldId id="533"/>
            <p14:sldId id="534"/>
            <p14:sldId id="531"/>
            <p14:sldId id="543"/>
            <p14:sldId id="536"/>
            <p14:sldId id="538"/>
            <p14:sldId id="542"/>
            <p14:sldId id="541"/>
            <p14:sldId id="539"/>
            <p14:sldId id="540"/>
            <p14:sldId id="544"/>
            <p14:sldId id="545"/>
            <p14:sldId id="550"/>
            <p14:sldId id="551"/>
            <p14:sldId id="552"/>
            <p14:sldId id="555"/>
            <p14:sldId id="546"/>
            <p14:sldId id="547"/>
            <p14:sldId id="548"/>
            <p14:sldId id="549"/>
            <p14:sldId id="557"/>
            <p14:sldId id="558"/>
            <p14:sldId id="553"/>
            <p14:sldId id="554"/>
            <p14:sldId id="559"/>
            <p14:sldId id="560"/>
            <p14:sldId id="572"/>
            <p14:sldId id="526"/>
            <p14:sldId id="561"/>
            <p14:sldId id="562"/>
            <p14:sldId id="564"/>
            <p14:sldId id="563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3"/>
            <p14:sldId id="329"/>
            <p14:sldId id="436"/>
            <p14:sldId id="575"/>
            <p14:sldId id="395"/>
            <p14:sldId id="508"/>
            <p14:sldId id="497"/>
            <p14:sldId id="498"/>
            <p14:sldId id="507"/>
            <p14:sldId id="518"/>
            <p14:sldId id="499"/>
            <p14:sldId id="500"/>
            <p14:sldId id="576"/>
            <p14:sldId id="506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891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508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4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317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683"/>
    <a:srgbClr val="0072BC"/>
    <a:srgbClr val="C09D29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891"/>
        <p:guide pos="10344"/>
        <p:guide pos="5508"/>
        <p:guide pos="626"/>
        <p:guide pos="14908"/>
        <p:guide orient="horz" pos="8048"/>
        <p:guide orient="horz" pos="1870"/>
        <p:guide pos="11317"/>
        <p:guide pos="4230"/>
        <p:guide orient="horz" pos="253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commentAuthors" Target="commentAuthors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090035" y="4409440"/>
            <a:ext cx="16085185" cy="345186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Последовательности: списки и кортежи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112875" cy="1755140"/>
          </a:xfrm>
        </p:spPr>
        <p:txBody>
          <a:bodyPr/>
          <a:lstStyle/>
          <a:p>
            <a:r>
              <a:rPr lang="ru-RU" altLang="ru-RU" dirty="0"/>
              <a:t>Как хранятся данные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9234170" cy="2022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4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2995" y="372110"/>
            <a:ext cx="3043555" cy="10974070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2289810" y="858583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22695" y="858583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372090" y="858583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437765" y="5417820"/>
            <a:ext cx="2459355" cy="815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5098415" y="5417820"/>
            <a:ext cx="2459355" cy="815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7759065" y="5417820"/>
            <a:ext cx="2459355" cy="815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xFFFF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419715" y="5417820"/>
            <a:ext cx="2459355" cy="815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2877185" y="9378315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0372090" y="9378315"/>
            <a:ext cx="27095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endParaRPr lang="en-US" altLang="ru-RU" sz="4400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6904355" y="9373235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19" name="Прямая со стрелкой 18"/>
          <p:cNvCxnSpPr>
            <a:endCxn id="6" idx="0"/>
          </p:cNvCxnSpPr>
          <p:nvPr/>
        </p:nvCxnSpPr>
        <p:spPr>
          <a:xfrm>
            <a:off x="3586480" y="7218045"/>
            <a:ext cx="6985" cy="13677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0"/>
          </p:cNvCxnSpPr>
          <p:nvPr/>
        </p:nvCxnSpPr>
        <p:spPr>
          <a:xfrm>
            <a:off x="6357620" y="7233285"/>
            <a:ext cx="5318125" cy="1352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8" idx="0"/>
          </p:cNvCxnSpPr>
          <p:nvPr/>
        </p:nvCxnSpPr>
        <p:spPr>
          <a:xfrm flipH="1">
            <a:off x="7626350" y="7200265"/>
            <a:ext cx="1395095" cy="1385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3019405" y="5849620"/>
            <a:ext cx="1871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Текстовое поле 22"/>
          <p:cNvSpPr txBox="1"/>
          <p:nvPr/>
        </p:nvSpPr>
        <p:spPr>
          <a:xfrm>
            <a:off x="14891385" y="5417820"/>
            <a:ext cx="5167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место про запас</a:t>
            </a:r>
            <a:endParaRPr lang="ru-RU" altLang="en-US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8" grpId="0" animBg="1"/>
      <p:bldP spid="18" grpId="0"/>
      <p:bldP spid="9" grpId="0" animBg="1"/>
      <p:bldP spid="17" grpId="0"/>
      <p:bldP spid="6" grpId="1" animBg="1"/>
      <p:bldP spid="16" grpId="1"/>
      <p:bldP spid="8" grpId="1" animBg="1"/>
      <p:bldP spid="18" grpId="1"/>
      <p:bldP spid="9" grpId="1" animBg="1"/>
      <p:bldP spid="17" grpId="1"/>
      <p:bldP spid="23" grpId="0"/>
      <p:bldP spid="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Целочисленные индексы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3712190" cy="1009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'Python'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'Go'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Отрицательные индексы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3712190" cy="1009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'Go'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'Python'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Интуиция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3617595"/>
            <a:ext cx="10925810" cy="736663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740275" y="6858000"/>
            <a:ext cx="3204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094230" y="6858000"/>
            <a:ext cx="1423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862695" y="6858000"/>
            <a:ext cx="2101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85850" y="3833495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4614545" y="3833495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8143240" y="3833495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374630" y="9161780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6846570" y="9161780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3317875" y="9161780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12011025" y="3833495"/>
            <a:ext cx="421005" cy="1478280"/>
          </a:xfrm>
          <a:prstGeom prst="rightBrace">
            <a:avLst>
              <a:gd name="adj1" fmla="val 1697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12083415" y="9234170"/>
            <a:ext cx="421005" cy="1478280"/>
          </a:xfrm>
          <a:prstGeom prst="rightBrace">
            <a:avLst>
              <a:gd name="adj1" fmla="val 1697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2803505" y="3905250"/>
            <a:ext cx="84823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сдвиг вправо относительно первого элемента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12930505" y="9312275"/>
            <a:ext cx="84823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сдвиг влево относительно первого элемента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6" grpId="1" animBg="1"/>
      <p:bldP spid="18" grpId="1"/>
      <p:bldP spid="17" grpId="0" animBg="1"/>
      <p:bldP spid="19" grpId="0"/>
      <p:bldP spid="17" grpId="1" animBg="1"/>
      <p:bldP spid="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Выход за границы списка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6631920" cy="955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IndexError: list index out of range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IndexError: list index out of range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Срезы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>
            <p:custDataLst>
              <p:tags r:id="rId1"/>
            </p:custDataLst>
          </p:nvPr>
        </p:nvSpPr>
        <p:spPr>
          <a:xfrm>
            <a:off x="993775" y="2825115"/>
            <a:ext cx="13275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slice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5" name="Прямая со стрелкой 4"/>
          <p:cNvCxnSpPr/>
          <p:nvPr>
            <p:custDataLst>
              <p:tags r:id="rId2"/>
            </p:custDataLst>
          </p:nvPr>
        </p:nvCxnSpPr>
        <p:spPr>
          <a:xfrm flipV="1">
            <a:off x="4810125" y="4187190"/>
            <a:ext cx="1459865" cy="1511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>
            <p:custDataLst>
              <p:tags r:id="rId3"/>
            </p:custDataLst>
          </p:nvPr>
        </p:nvCxnSpPr>
        <p:spPr>
          <a:xfrm flipV="1">
            <a:off x="8122920" y="4193540"/>
            <a:ext cx="0" cy="1511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10067290" y="4187190"/>
            <a:ext cx="1459230" cy="14465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>
            <p:custDataLst>
              <p:tags r:id="rId4"/>
            </p:custDataLst>
          </p:nvPr>
        </p:nvSpPr>
        <p:spPr>
          <a:xfrm>
            <a:off x="3729990" y="5757545"/>
            <a:ext cx="1986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start</a:t>
            </a:r>
            <a:endParaRPr lang="en-US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>
            <p:custDataLst>
              <p:tags r:id="rId5"/>
            </p:custDataLst>
          </p:nvPr>
        </p:nvSpPr>
        <p:spPr>
          <a:xfrm>
            <a:off x="7186930" y="5757545"/>
            <a:ext cx="1986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stop</a:t>
            </a:r>
            <a:endParaRPr lang="en-US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643235" y="5757545"/>
            <a:ext cx="1986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step</a:t>
            </a:r>
            <a:endParaRPr lang="en-US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6"/>
            </p:custDataLst>
          </p:nvPr>
        </p:nvSpPr>
        <p:spPr>
          <a:xfrm>
            <a:off x="1120775" y="8225790"/>
            <a:ext cx="13275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2" name="Прямая со стрелкой 11"/>
          <p:cNvCxnSpPr/>
          <p:nvPr>
            <p:custDataLst>
              <p:tags r:id="rId7"/>
            </p:custDataLst>
          </p:nvPr>
        </p:nvCxnSpPr>
        <p:spPr>
          <a:xfrm>
            <a:off x="4810125" y="6569710"/>
            <a:ext cx="2304415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>
            <p:custDataLst>
              <p:tags r:id="rId8"/>
            </p:custDataLst>
          </p:nvPr>
        </p:nvCxnSpPr>
        <p:spPr>
          <a:xfrm>
            <a:off x="8122920" y="6464300"/>
            <a:ext cx="575945" cy="1689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10139045" y="6569710"/>
            <a:ext cx="1440180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Использование срезов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753360"/>
            <a:ext cx="13712190" cy="945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Срезы и новые объекты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473450"/>
            <a:ext cx="14471015" cy="653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"original ID: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"slice ID: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original ID: 1995710075200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slice ID: 1995716680384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Срезы и копирования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753360"/>
            <a:ext cx="20874990" cy="846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copy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array_copy_slice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"original: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"copy: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"slice copy: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array_copy_slice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array_copy_slice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original: [1, 2, 3], 1995713247616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copy: [1, 2, 3], 1995710075200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slice copy: [1, 2, 3], 1995710074688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97040" cy="1755140"/>
          </a:xfrm>
        </p:spPr>
        <p:txBody>
          <a:bodyPr/>
          <a:lstStyle/>
          <a:p>
            <a:r>
              <a:rPr lang="ru-RU" altLang="ru-RU" dirty="0"/>
              <a:t>Поверхностное копирование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753360"/>
            <a:ext cx="17282160" cy="846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42]]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42]]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Списки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97040" cy="1755140"/>
          </a:xfrm>
        </p:spPr>
        <p:txBody>
          <a:bodyPr/>
          <a:lstStyle/>
          <a:p>
            <a:r>
              <a:rPr lang="ru-RU" altLang="ru-RU" dirty="0"/>
              <a:t>Причина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933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643235" y="377444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1219180" y="4666615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643235" y="68281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1219180" y="772033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643235" y="988187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0993120" y="10774045"/>
            <a:ext cx="18675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en-US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en-US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en-US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17" name="Прямая со стрелкой 16"/>
          <p:cNvCxnSpPr>
            <a:endCxn id="7" idx="1"/>
          </p:cNvCxnSpPr>
          <p:nvPr/>
        </p:nvCxnSpPr>
        <p:spPr>
          <a:xfrm flipV="1">
            <a:off x="4954270" y="5050790"/>
            <a:ext cx="568896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3" idx="1"/>
          </p:cNvCxnSpPr>
          <p:nvPr/>
        </p:nvCxnSpPr>
        <p:spPr>
          <a:xfrm>
            <a:off x="4954270" y="9521825"/>
            <a:ext cx="5688965" cy="1636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1" idx="1"/>
          </p:cNvCxnSpPr>
          <p:nvPr/>
        </p:nvCxnSpPr>
        <p:spPr>
          <a:xfrm>
            <a:off x="4954270" y="7289800"/>
            <a:ext cx="5688965" cy="814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Текстовое поле 19"/>
          <p:cNvSpPr txBox="1"/>
          <p:nvPr/>
        </p:nvSpPr>
        <p:spPr>
          <a:xfrm>
            <a:off x="1138555" y="2393315"/>
            <a:ext cx="8627110" cy="86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array_copy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ru-RU" altLang="en-US" sz="4400"/>
          </a:p>
        </p:txBody>
      </p:sp>
      <p:pic>
        <p:nvPicPr>
          <p:cNvPr id="22" name="Изображение 21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0170" y="3774440"/>
            <a:ext cx="2522855" cy="9097010"/>
          </a:xfrm>
          <a:prstGeom prst="rect">
            <a:avLst/>
          </a:prstGeom>
        </p:spPr>
      </p:pic>
      <p:sp>
        <p:nvSpPr>
          <p:cNvPr id="23" name="Текстовое поле 22"/>
          <p:cNvSpPr txBox="1"/>
          <p:nvPr/>
        </p:nvSpPr>
        <p:spPr>
          <a:xfrm>
            <a:off x="19415125" y="679386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19428460" y="909828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Текстовое поле 24"/>
          <p:cNvSpPr txBox="1"/>
          <p:nvPr/>
        </p:nvSpPr>
        <p:spPr>
          <a:xfrm>
            <a:off x="19415125" y="1118679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19415125" y="45618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Прямая со стрелкой 26"/>
          <p:cNvCxnSpPr>
            <a:endCxn id="7" idx="3"/>
          </p:cNvCxnSpPr>
          <p:nvPr/>
        </p:nvCxnSpPr>
        <p:spPr>
          <a:xfrm flipH="1" flipV="1">
            <a:off x="13250545" y="5050790"/>
            <a:ext cx="598233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1" idx="3"/>
          </p:cNvCxnSpPr>
          <p:nvPr/>
        </p:nvCxnSpPr>
        <p:spPr>
          <a:xfrm flipH="1">
            <a:off x="13250545" y="7301865"/>
            <a:ext cx="599884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3" idx="3"/>
          </p:cNvCxnSpPr>
          <p:nvPr/>
        </p:nvCxnSpPr>
        <p:spPr>
          <a:xfrm flipH="1">
            <a:off x="13250545" y="9450070"/>
            <a:ext cx="6033135" cy="17081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3" grpId="0"/>
      <p:bldP spid="24" grpId="0"/>
      <p:bldP spid="25" grpId="0"/>
      <p:bldP spid="26" grpId="0"/>
      <p:bldP spid="20" grpId="1"/>
      <p:bldP spid="23" grpId="1"/>
      <p:bldP spid="24" grpId="1"/>
      <p:bldP spid="25" grpId="1"/>
      <p:bldP spid="2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97040" cy="1755140"/>
          </a:xfrm>
        </p:spPr>
        <p:txBody>
          <a:bodyPr/>
          <a:lstStyle/>
          <a:p>
            <a:r>
              <a:rPr lang="ru-RU" altLang="ru-RU" dirty="0"/>
              <a:t>Причина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933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643235" y="377444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1219180" y="4666615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643235" y="68281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1219180" y="772033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643235" y="988187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0872470" y="10774045"/>
            <a:ext cx="2212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en-US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en-US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en-US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17" name="Прямая со стрелкой 16"/>
          <p:cNvCxnSpPr>
            <a:endCxn id="7" idx="1"/>
          </p:cNvCxnSpPr>
          <p:nvPr/>
        </p:nvCxnSpPr>
        <p:spPr>
          <a:xfrm flipV="1">
            <a:off x="4954270" y="5050790"/>
            <a:ext cx="568896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3" idx="1"/>
          </p:cNvCxnSpPr>
          <p:nvPr/>
        </p:nvCxnSpPr>
        <p:spPr>
          <a:xfrm>
            <a:off x="4954270" y="9521825"/>
            <a:ext cx="5688965" cy="1636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1" idx="1"/>
          </p:cNvCxnSpPr>
          <p:nvPr/>
        </p:nvCxnSpPr>
        <p:spPr>
          <a:xfrm>
            <a:off x="4954270" y="7289800"/>
            <a:ext cx="5688965" cy="814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Изображение 21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0170" y="3774440"/>
            <a:ext cx="2522855" cy="9097010"/>
          </a:xfrm>
          <a:prstGeom prst="rect">
            <a:avLst/>
          </a:prstGeom>
        </p:spPr>
      </p:pic>
      <p:sp>
        <p:nvSpPr>
          <p:cNvPr id="23" name="Текстовое поле 22"/>
          <p:cNvSpPr txBox="1"/>
          <p:nvPr/>
        </p:nvSpPr>
        <p:spPr>
          <a:xfrm>
            <a:off x="19415125" y="679386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19428460" y="909828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Текстовое поле 24"/>
          <p:cNvSpPr txBox="1"/>
          <p:nvPr/>
        </p:nvSpPr>
        <p:spPr>
          <a:xfrm>
            <a:off x="19415125" y="1118679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19415125" y="45618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Прямая со стрелкой 26"/>
          <p:cNvCxnSpPr>
            <a:endCxn id="7" idx="3"/>
          </p:cNvCxnSpPr>
          <p:nvPr/>
        </p:nvCxnSpPr>
        <p:spPr>
          <a:xfrm flipH="1" flipV="1">
            <a:off x="13250545" y="5050790"/>
            <a:ext cx="598233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1" idx="3"/>
          </p:cNvCxnSpPr>
          <p:nvPr/>
        </p:nvCxnSpPr>
        <p:spPr>
          <a:xfrm flipH="1">
            <a:off x="13250545" y="7301865"/>
            <a:ext cx="599884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3" idx="3"/>
          </p:cNvCxnSpPr>
          <p:nvPr/>
        </p:nvCxnSpPr>
        <p:spPr>
          <a:xfrm flipH="1">
            <a:off x="13250545" y="9450070"/>
            <a:ext cx="6033135" cy="17081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97040" cy="1755140"/>
          </a:xfrm>
        </p:spPr>
        <p:txBody>
          <a:bodyPr/>
          <a:lstStyle/>
          <a:p>
            <a:r>
              <a:rPr lang="ru-RU" altLang="ru-RU" dirty="0"/>
              <a:t>Глубокое копирование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7282160" cy="9856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copy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deepcopy</a:t>
            </a:r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deepcopy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42]]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427585" cy="1755140"/>
          </a:xfrm>
        </p:spPr>
        <p:txBody>
          <a:bodyPr/>
          <a:lstStyle/>
          <a:p>
            <a:r>
              <a:rPr lang="ru-RU" altLang="ru-RU" dirty="0"/>
              <a:t>Изменения списка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55520"/>
            <a:ext cx="21627465" cy="10179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"C++"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['C++', 'Python', 'Go']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del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['C++', 'Python']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"lisp"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"Haskell"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['C++', 'lisp', 'Haskell']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['C++', 'Rust', 'lisp', 'Haskell']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Изменение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"C++"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 flipV="1">
            <a:off x="4954905" y="5042535"/>
            <a:ext cx="1224089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17195800" y="887412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7663160" y="9738360"/>
            <a:ext cx="1750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"C++"</a:t>
            </a:r>
            <a:endParaRPr lang="en-US" altLang="ru-RU" sz="4400"/>
          </a:p>
        </p:txBody>
      </p:sp>
      <p:cxnSp>
        <p:nvCxnSpPr>
          <p:cNvPr id="14" name="Прямая со стрелкой 13"/>
          <p:cNvCxnSpPr>
            <a:endCxn id="12" idx="1"/>
          </p:cNvCxnSpPr>
          <p:nvPr/>
        </p:nvCxnSpPr>
        <p:spPr>
          <a:xfrm>
            <a:off x="4947285" y="5059045"/>
            <a:ext cx="12248515" cy="5091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Текстовое поле 14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2" grpId="1" animBg="1"/>
      <p:bldP spid="13" grpId="1"/>
      <p:bldP spid="7" grpId="0"/>
      <p:bldP spid="7" grpId="1"/>
      <p:bldP spid="15" grpId="0"/>
      <p:bldP spid="1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Удаление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del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212310" y="681482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7106900" y="7679055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endParaRPr lang="en-US" altLang="ru-RU" sz="440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106900" y="10727690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966970" y="9483090"/>
            <a:ext cx="12228830" cy="1695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4947285" y="7178675"/>
            <a:ext cx="12248515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Прямое соединение 30"/>
          <p:cNvCxnSpPr/>
          <p:nvPr/>
        </p:nvCxnSpPr>
        <p:spPr>
          <a:xfrm flipH="1">
            <a:off x="1987550" y="9450705"/>
            <a:ext cx="7200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Прямое соединение 31"/>
          <p:cNvCxnSpPr/>
          <p:nvPr/>
        </p:nvCxnSpPr>
        <p:spPr>
          <a:xfrm>
            <a:off x="2002155" y="7145655"/>
            <a:ext cx="635" cy="2305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2002155" y="7143115"/>
            <a:ext cx="70866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948555" y="7218045"/>
            <a:ext cx="12247245" cy="3888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8" grpId="0"/>
      <p:bldP spid="13" grpId="1"/>
      <p:bldP spid="12" grpId="1" animBg="1"/>
      <p:bldP spid="8" grpId="1"/>
      <p:bldP spid="34" grpId="0"/>
      <p:bldP spid="3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Удаление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del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106900" y="10727690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Текстовое поле 34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948555" y="7218045"/>
            <a:ext cx="12247245" cy="3888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Добавление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267841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106900" y="10727690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Текстовое поле 34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948555" y="7218045"/>
            <a:ext cx="12247245" cy="3888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ое соединение 7"/>
          <p:cNvCxnSpPr/>
          <p:nvPr/>
        </p:nvCxnSpPr>
        <p:spPr>
          <a:xfrm flipH="1">
            <a:off x="1981200" y="7145655"/>
            <a:ext cx="7200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2002155" y="7145655"/>
            <a:ext cx="635" cy="2305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993900" y="9450705"/>
            <a:ext cx="70866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Добавление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267841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106900" y="10727690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954270" y="9450070"/>
            <a:ext cx="12241530" cy="1656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71470" y="685800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xAABA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212310" y="681482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7106900" y="7679055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endParaRPr lang="en-US" altLang="ru-RU" sz="440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954270" y="7218680"/>
            <a:ext cx="1224153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780375" cy="1755140"/>
          </a:xfrm>
        </p:spPr>
        <p:txBody>
          <a:bodyPr/>
          <a:lstStyle/>
          <a:p>
            <a:r>
              <a:rPr lang="ru-RU" altLang="ru-RU" dirty="0"/>
              <a:t>Методы для удаления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465070"/>
            <a:ext cx="14140815" cy="10023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remove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[2, 1, 3]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результат выполнения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array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[2, 3]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результат выполнения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array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[2]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clear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dirty="0"/>
              <a:t>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Основные характеристики: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составной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гетерогенность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ограниченность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упорядоченность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изменяемость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780375" cy="1755140"/>
          </a:xfrm>
        </p:spPr>
        <p:txBody>
          <a:bodyPr/>
          <a:lstStyle/>
          <a:p>
            <a:r>
              <a:rPr lang="ru-RU" altLang="ru-RU" dirty="0"/>
              <a:t>Ошибки удаления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473450"/>
            <a:ext cx="16894810" cy="657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remove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ValueError: list.remove(x): x not in list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IndexError: pop index out of range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Методы для добавления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81605"/>
            <a:ext cx="14140815" cy="9564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[1, 2, 3, 42]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extend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[1, 2, 3, 42, 0, 1]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insert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[1, 5, 2, 3, 42, 0, 1]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Итерируемость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81605"/>
            <a:ext cx="14140815" cy="9564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en-US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en-US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более предпочтительный вариант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en-US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Отношение порядка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825115"/>
            <a:ext cx="21127720" cy="915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!=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TypeError: '&lt;=' not supported between instances of 'int' and 'list'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Кортежи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dirty="0"/>
              <a:t>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Основные характеристики: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составной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гетерогенность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ограниченность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упорядоченность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неизменяемость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Литералы кортежей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2280602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пустой кортеж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гомогенный кортеж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гомогенный кортеж,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"red"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записанный на нескольких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"blue"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физических строках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гетерогенный кортеж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кортеж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сложных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объектов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Скобки и запятые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8555" y="2177415"/>
            <a:ext cx="11938000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&lt;class 'tuple'&gt;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&lt;class 'tuple'&gt;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&lt;class 'int'&gt;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&lt;class 'tuple'&gt;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tuple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270825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пустой кортеж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ru-RU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кортеж из списка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кортеж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из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кортеж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из строки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'H'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'e'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'o'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Кортежные включения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4626590" cy="1022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простое включение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**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включение с фильтром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**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%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вложенное включение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Списковые литералы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2280602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пустой список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гомогенный список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гомогенный список,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"red"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записанный на нескольких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"blue"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физических строках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гетерогенный список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список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сложных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объектов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Ограниченность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331210"/>
            <a:ext cx="12708255" cy="735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Чтение данных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257550"/>
            <a:ext cx="13712190" cy="794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'Python'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'Go'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Попытки изменений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99665"/>
            <a:ext cx="19586575" cy="10075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del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Парадокс?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3041650"/>
            <a:ext cx="17821275" cy="825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my_typle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1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0490" y="3869690"/>
            <a:ext cx="2465705" cy="6685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Объяснение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8152765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my_typle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71470" y="471995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651095" y="10735945"/>
            <a:ext cx="172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en-US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954270" y="9450070"/>
            <a:ext cx="12241530" cy="1656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899604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71470" y="685800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xAABA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212310" y="681482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7106900" y="7679055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954270" y="7218680"/>
            <a:ext cx="1224153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1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0490" y="3869690"/>
            <a:ext cx="2465705" cy="6685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Объяснение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8152765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71470" y="471995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699990" y="10735945"/>
            <a:ext cx="172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en-US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954270" y="9450070"/>
            <a:ext cx="12241530" cy="1656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899604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71470" y="685800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xAABA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212310" y="681482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7106900" y="7679055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954270" y="7218680"/>
            <a:ext cx="1224153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Итерируемость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4570730"/>
            <a:ext cx="14140815" cy="5138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en-US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Отношение порядка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825115"/>
            <a:ext cx="21127720" cy="915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!=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&lt;=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&lt;=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TypeError: '&lt;=' not supported between instances of 'int' and 'list'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Последовательности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Последовательности</a:t>
            </a:r>
            <a:endParaRPr 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209675" y="2537460"/>
            <a:ext cx="10297160" cy="99371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Овал 6"/>
          <p:cNvSpPr/>
          <p:nvPr/>
        </p:nvSpPr>
        <p:spPr>
          <a:xfrm>
            <a:off x="5530850" y="5777865"/>
            <a:ext cx="5616575" cy="5544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3595350" y="2815590"/>
            <a:ext cx="83521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80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коллекции</a:t>
            </a:r>
            <a:endParaRPr lang="ru-RU" altLang="en-US" sz="80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731115" y="10818495"/>
            <a:ext cx="109327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6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последовательности</a:t>
            </a:r>
            <a:endParaRPr lang="ru-RU" altLang="en-US" sz="66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1147425" y="3905885"/>
            <a:ext cx="3455670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10786745" y="10242550"/>
            <a:ext cx="2232660" cy="1223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7" grpId="1" animBg="1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list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270825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пустой список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список из кортежа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список из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список из строки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'H'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'e'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'o'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Признаки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Признаки: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упорядоченность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итерируемость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конкатенируемость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повторяемость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ограниченность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индексируемость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возможность поиска элементов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 sz="5400"/>
          </a:p>
          <a:p>
            <a:endParaRPr lang="ru-RU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Конкатенация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2288159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списков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кортежей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в составном присваивании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array == [1, 2, 3, 4, 5]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366730" cy="1755140"/>
          </a:xfrm>
        </p:spPr>
        <p:txBody>
          <a:bodyPr/>
          <a:lstStyle/>
          <a:p>
            <a:r>
              <a:rPr lang="ru-RU" altLang="ru-RU" sz="7200" dirty="0"/>
              <a:t>Конкатенация с изменяемыми объектами</a:t>
            </a:r>
            <a:endParaRPr lang="ru-RU" alt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2393315"/>
            <a:ext cx="1001141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seq1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seq2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seq1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Повторения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2288159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списка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кортежа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в составном присваивании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        # tuple_ == (1, 2, 1, 2)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Некорректные повторения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16054705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0 раз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отрицательное число раз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 некорректным операндом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0.5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572980" cy="1755140"/>
          </a:xfrm>
        </p:spPr>
        <p:txBody>
          <a:bodyPr/>
          <a:lstStyle/>
          <a:p>
            <a:r>
              <a:rPr lang="ru-RU" altLang="ru-RU" sz="7200" dirty="0"/>
              <a:t>Повторения с изменяемыми объектами</a:t>
            </a:r>
            <a:endParaRPr lang="en-US" alt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185795"/>
            <a:ext cx="1697291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 изменяемыми элементами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572980" cy="1755140"/>
          </a:xfrm>
        </p:spPr>
        <p:txBody>
          <a:bodyPr/>
          <a:lstStyle/>
          <a:p>
            <a:r>
              <a:rPr lang="ru-RU" altLang="ru-RU" sz="7200" dirty="0"/>
              <a:t>Повторения с изменяемыми объектами</a:t>
            </a:r>
            <a:endParaRPr lang="ru-RU" alt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146300" y="3113405"/>
            <a:ext cx="5415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73910" y="8946515"/>
            <a:ext cx="2736215" cy="26644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7200">
                <a:latin typeface="Arial Black" panose="020B0A04020102020204" pitchFamily="34" charset="0"/>
                <a:cs typeface="Arial Black" panose="020B0A04020102020204" pitchFamily="34" charset="0"/>
              </a:rPr>
              <a:t>3</a:t>
            </a:r>
            <a:endParaRPr lang="ru-RU" altLang="en-US" sz="72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442970" y="4337685"/>
            <a:ext cx="0" cy="4392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/>
        </p:nvSpPr>
        <p:spPr>
          <a:xfrm>
            <a:off x="12659360" y="3041650"/>
            <a:ext cx="9083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[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[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5458460" y="4260215"/>
            <a:ext cx="9209405" cy="4829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5530850" y="4121785"/>
            <a:ext cx="11664950" cy="5616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5674995" y="4193540"/>
            <a:ext cx="14041120" cy="5976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546975" y="3761740"/>
            <a:ext cx="4752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Поиск элементов с помощью </a:t>
            </a:r>
            <a:r>
              <a:rPr lang="en-US" altLang="ru-RU" dirty="0"/>
              <a:t>in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4265930"/>
            <a:ext cx="160547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Отрицание оператора </a:t>
            </a:r>
            <a:r>
              <a:rPr lang="en-US" dirty="0"/>
              <a:t>in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3401695"/>
            <a:ext cx="2215578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менее предпочтительный вариант отрицания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 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 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более предпочтительный вариант отрицания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 in 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Методы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655" y="2825115"/>
            <a:ext cx="2215578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ValueError: tuple.index(x): x not in tuple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Списковые включения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8833465" cy="3673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общий синтаксис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expression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elem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elem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iterable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3" name="Прямая со стрелкой 2"/>
          <p:cNvCxnSpPr>
            <a:stCxn id="10" idx="0"/>
          </p:cNvCxnSpPr>
          <p:nvPr/>
        </p:nvCxnSpPr>
        <p:spPr>
          <a:xfrm flipH="1" flipV="1">
            <a:off x="15251430" y="5201920"/>
            <a:ext cx="1992630" cy="36722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9" idx="0"/>
          </p:cNvCxnSpPr>
          <p:nvPr/>
        </p:nvCxnSpPr>
        <p:spPr>
          <a:xfrm flipH="1" flipV="1">
            <a:off x="11326495" y="5273675"/>
            <a:ext cx="635" cy="3600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8" idx="0"/>
          </p:cNvCxnSpPr>
          <p:nvPr/>
        </p:nvCxnSpPr>
        <p:spPr>
          <a:xfrm flipV="1">
            <a:off x="4624070" y="5273675"/>
            <a:ext cx="1482725" cy="3600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/>
        </p:nvSpPr>
        <p:spPr>
          <a:xfrm>
            <a:off x="1642110" y="8874125"/>
            <a:ext cx="59632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вычисление элемента списка</a:t>
            </a:r>
            <a:endParaRPr lang="ru-RU" altLang="en-US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347200" y="8874125"/>
            <a:ext cx="395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переменная цикла</a:t>
            </a:r>
            <a:endParaRPr lang="ru-RU" altLang="en-US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5035530" y="8874125"/>
            <a:ext cx="44170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итерируемый объект</a:t>
            </a:r>
            <a:endParaRPr lang="ru-RU" altLang="en-US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Следствие ограниченности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4265295"/>
            <a:ext cx="169729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"tuple is not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"list is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716645" y="5417820"/>
            <a:ext cx="7309485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Примеры включений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4626590" cy="1022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простое списковое включение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**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включение с фильтром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**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%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вложенное включение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92360" cy="1755140"/>
          </a:xfrm>
        </p:spPr>
        <p:txBody>
          <a:bodyPr/>
          <a:lstStyle/>
          <a:p>
            <a:r>
              <a:rPr lang="ru-RU" altLang="en-US" dirty="0"/>
              <a:t>Включения и вложенные циклы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3651230" cy="1022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аналог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Ограниченность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331210"/>
            <a:ext cx="12708255" cy="735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11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12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6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7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8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9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9328</Words>
  <Application>WPS Presentation</Application>
  <PresentationFormat>Произвольный</PresentationFormat>
  <Paragraphs>939</Paragraphs>
  <Slides>61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Последовательности: списки и кортежи</vt:lpstr>
      <vt:lpstr>Списки</vt:lpstr>
      <vt:lpstr>Характеристики</vt:lpstr>
      <vt:lpstr>Списковые литералы</vt:lpstr>
      <vt:lpstr>list</vt:lpstr>
      <vt:lpstr>Списковые включения</vt:lpstr>
      <vt:lpstr>Примеры включений</vt:lpstr>
      <vt:lpstr>Включения и вложенные циклы</vt:lpstr>
      <vt:lpstr>Ограниченность</vt:lpstr>
      <vt:lpstr>Как хранятся данные</vt:lpstr>
      <vt:lpstr>Целочисленные индексы</vt:lpstr>
      <vt:lpstr>Отрицательные индексы</vt:lpstr>
      <vt:lpstr>Интуиция</vt:lpstr>
      <vt:lpstr>Выход за границы списка</vt:lpstr>
      <vt:lpstr>Срезы</vt:lpstr>
      <vt:lpstr>Использование срезов</vt:lpstr>
      <vt:lpstr>Срезы и новые объекты</vt:lpstr>
      <vt:lpstr>Срезы и копирования</vt:lpstr>
      <vt:lpstr>Поверхностное копирование</vt:lpstr>
      <vt:lpstr>Причина</vt:lpstr>
      <vt:lpstr>Причина</vt:lpstr>
      <vt:lpstr>Глубокое копирование</vt:lpstr>
      <vt:lpstr>Изменения списка</vt:lpstr>
      <vt:lpstr>Изменение элементов</vt:lpstr>
      <vt:lpstr>Удаление элементов</vt:lpstr>
      <vt:lpstr>Удаление элементов</vt:lpstr>
      <vt:lpstr>Добавление элементов</vt:lpstr>
      <vt:lpstr>Добавление элементов</vt:lpstr>
      <vt:lpstr>Методы для удаления элементов</vt:lpstr>
      <vt:lpstr>Ошибки удаления элементов</vt:lpstr>
      <vt:lpstr>Методы для добавления элементов</vt:lpstr>
      <vt:lpstr>Итерируемость</vt:lpstr>
      <vt:lpstr>Отношение порядка</vt:lpstr>
      <vt:lpstr>Кортежи</vt:lpstr>
      <vt:lpstr>Характеристики</vt:lpstr>
      <vt:lpstr>Литералы кортежей</vt:lpstr>
      <vt:lpstr>Скобки и запятые</vt:lpstr>
      <vt:lpstr>tuple</vt:lpstr>
      <vt:lpstr>Кортежные включения</vt:lpstr>
      <vt:lpstr>Ограниченность</vt:lpstr>
      <vt:lpstr>Чтение данных</vt:lpstr>
      <vt:lpstr>Попытки изменений</vt:lpstr>
      <vt:lpstr>Парадокс?</vt:lpstr>
      <vt:lpstr>Объяснение</vt:lpstr>
      <vt:lpstr>Объяснение</vt:lpstr>
      <vt:lpstr>Итерируемость</vt:lpstr>
      <vt:lpstr>Отношение порядка</vt:lpstr>
      <vt:lpstr>Последовательности</vt:lpstr>
      <vt:lpstr>Последовательности</vt:lpstr>
      <vt:lpstr>Признаки</vt:lpstr>
      <vt:lpstr>Конкатенация</vt:lpstr>
      <vt:lpstr>Конкатенация с изменяемыми объектами</vt:lpstr>
      <vt:lpstr>Повторения</vt:lpstr>
      <vt:lpstr>Некорректные повторения</vt:lpstr>
      <vt:lpstr>Повторения с изменяемыми объектами</vt:lpstr>
      <vt:lpstr>Повторения с изменяемыми объектами</vt:lpstr>
      <vt:lpstr>Поиск элементов с помощью in</vt:lpstr>
      <vt:lpstr>Отрицание оператора in</vt:lpstr>
      <vt:lpstr>Методы поиска</vt:lpstr>
      <vt:lpstr>Следствие ограниченности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578</cp:revision>
  <dcterms:created xsi:type="dcterms:W3CDTF">2023-09-07T15:23:00Z</dcterms:created>
  <dcterms:modified xsi:type="dcterms:W3CDTF">2025-10-11T07:45:23Z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1049-12.2.0.23131</vt:lpwstr>
  </property>
</Properties>
</file>