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329" r:id="rId4"/>
    <p:sldId id="576" r:id="rId6"/>
    <p:sldId id="571" r:id="rId7"/>
    <p:sldId id="572" r:id="rId8"/>
    <p:sldId id="573" r:id="rId9"/>
    <p:sldId id="560" r:id="rId10"/>
    <p:sldId id="561" r:id="rId11"/>
    <p:sldId id="562" r:id="rId12"/>
    <p:sldId id="563" r:id="rId13"/>
    <p:sldId id="564" r:id="rId14"/>
    <p:sldId id="575" r:id="rId15"/>
    <p:sldId id="565" r:id="rId16"/>
    <p:sldId id="566" r:id="rId17"/>
    <p:sldId id="567" r:id="rId18"/>
    <p:sldId id="568" r:id="rId19"/>
    <p:sldId id="569" r:id="rId20"/>
    <p:sldId id="570" r:id="rId21"/>
    <p:sldId id="557" r:id="rId22"/>
    <p:sldId id="577" r:id="rId23"/>
    <p:sldId id="582" r:id="rId24"/>
    <p:sldId id="578" r:id="rId25"/>
    <p:sldId id="579" r:id="rId26"/>
    <p:sldId id="580" r:id="rId27"/>
    <p:sldId id="581" r:id="rId28"/>
    <p:sldId id="583" r:id="rId29"/>
    <p:sldId id="584" r:id="rId30"/>
    <p:sldId id="585" r:id="rId31"/>
    <p:sldId id="558" r:id="rId32"/>
    <p:sldId id="513" r:id="rId33"/>
    <p:sldId id="514" r:id="rId34"/>
    <p:sldId id="587" r:id="rId35"/>
    <p:sldId id="589" r:id="rId36"/>
    <p:sldId id="586" r:id="rId37"/>
    <p:sldId id="590" r:id="rId38"/>
    <p:sldId id="591" r:id="rId39"/>
    <p:sldId id="592" r:id="rId40"/>
    <p:sldId id="593" r:id="rId41"/>
    <p:sldId id="594" r:id="rId42"/>
    <p:sldId id="595" r:id="rId43"/>
    <p:sldId id="515" r:id="rId44"/>
    <p:sldId id="546" r:id="rId45"/>
    <p:sldId id="547" r:id="rId46"/>
    <p:sldId id="548" r:id="rId47"/>
    <p:sldId id="549" r:id="rId48"/>
    <p:sldId id="596" r:id="rId49"/>
    <p:sldId id="597" r:id="rId50"/>
    <p:sldId id="551" r:id="rId51"/>
    <p:sldId id="550" r:id="rId52"/>
    <p:sldId id="552" r:id="rId53"/>
    <p:sldId id="553" r:id="rId54"/>
    <p:sldId id="554" r:id="rId55"/>
    <p:sldId id="555" r:id="rId56"/>
    <p:sldId id="556" r:id="rId57"/>
    <p:sldId id="559" r:id="rId58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329"/>
            <p14:sldId id="576"/>
            <p14:sldId id="571"/>
            <p14:sldId id="572"/>
            <p14:sldId id="573"/>
            <p14:sldId id="560"/>
            <p14:sldId id="561"/>
            <p14:sldId id="562"/>
            <p14:sldId id="563"/>
            <p14:sldId id="564"/>
            <p14:sldId id="575"/>
            <p14:sldId id="565"/>
            <p14:sldId id="566"/>
            <p14:sldId id="567"/>
            <p14:sldId id="568"/>
            <p14:sldId id="569"/>
            <p14:sldId id="570"/>
            <p14:sldId id="557"/>
            <p14:sldId id="577"/>
            <p14:sldId id="582"/>
            <p14:sldId id="578"/>
            <p14:sldId id="579"/>
            <p14:sldId id="580"/>
            <p14:sldId id="581"/>
            <p14:sldId id="583"/>
            <p14:sldId id="584"/>
            <p14:sldId id="585"/>
            <p14:sldId id="558"/>
            <p14:sldId id="513"/>
            <p14:sldId id="514"/>
            <p14:sldId id="587"/>
            <p14:sldId id="589"/>
            <p14:sldId id="586"/>
            <p14:sldId id="590"/>
            <p14:sldId id="591"/>
            <p14:sldId id="592"/>
            <p14:sldId id="593"/>
            <p14:sldId id="594"/>
            <p14:sldId id="595"/>
            <p14:sldId id="515"/>
            <p14:sldId id="546"/>
            <p14:sldId id="547"/>
            <p14:sldId id="548"/>
            <p14:sldId id="549"/>
            <p14:sldId id="596"/>
            <p14:sldId id="597"/>
            <p14:sldId id="551"/>
            <p14:sldId id="550"/>
            <p14:sldId id="552"/>
            <p14:sldId id="553"/>
            <p14:sldId id="554"/>
            <p14:sldId id="555"/>
            <p14:sldId id="556"/>
            <p14:sldId id="559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54" userDrawn="1">
          <p15:clr>
            <a:srgbClr val="A4A3A4"/>
          </p15:clr>
        </p15:guide>
        <p15:guide id="4" pos="10304" userDrawn="1">
          <p15:clr>
            <a:srgbClr val="A4A3A4"/>
          </p15:clr>
        </p15:guide>
        <p15:guide id="5" pos="5495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333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683"/>
    <a:srgbClr val="C09D29"/>
    <a:srgbClr val="0072BC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54"/>
        <p:guide pos="10304"/>
        <p:guide pos="5495"/>
        <p:guide pos="626"/>
        <p:guide pos="14908"/>
        <p:guide orient="horz" pos="8058"/>
        <p:guide orient="horz" pos="1870"/>
        <p:guide pos="11333"/>
        <p:guide pos="4230"/>
        <p:guide orient="horz" pos="25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090035" y="5777865"/>
            <a:ext cx="16085185" cy="2580640"/>
          </a:xfrm>
        </p:spPr>
        <p:txBody>
          <a:bodyPr/>
          <a:lstStyle/>
          <a:p>
            <a:r>
              <a:rPr lang="ru-RU" altLang="ru-RU" sz="9600" dirty="0">
                <a:solidFill>
                  <a:schemeClr val="bg1"/>
                </a:solidFill>
              </a:rPr>
              <a:t>Последовательности:Строки</a:t>
            </a:r>
            <a:endParaRPr lang="ru-RU" alt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70964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Мультистроковые литералы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312670"/>
            <a:ext cx="19364325" cy="10116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lyric_animals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'''There is a house in New Orleans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They call "The Rising Sun"'''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lyric_kiss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"""I was made for lovin' you baby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You were made for lovin' me"""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lyric_animals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lyric_kiss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There is a house in New Orleans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They call "The Rising Sun"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 was made for lovin' you baby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You were made for lovin' me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lyric_kiss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2345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Как используют мультистроки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312670"/>
            <a:ext cx="13096240" cy="10116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print_hello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"""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Print 'Hello' into stdout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"""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"Hello"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help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print_hello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print_hello() -&gt; None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Print 'Hello' into stdout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6310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Некоторые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escape sequence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312670"/>
            <a:ext cx="13096240" cy="10116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aphicFrame>
        <p:nvGraphicFramePr>
          <p:cNvPr id="3" name="Таблица 2"/>
          <p:cNvGraphicFramePr/>
          <p:nvPr/>
        </p:nvGraphicFramePr>
        <p:xfrm>
          <a:off x="3586480" y="2969260"/>
          <a:ext cx="17318990" cy="755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9495"/>
                <a:gridCol w="86594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ru-RU" sz="4800">
                          <a:latin typeface="Arial Black" panose="020B0A04020102020204" pitchFamily="34" charset="0"/>
                          <a:cs typeface="Arial Black" panose="020B0A04020102020204" pitchFamily="34" charset="0"/>
                        </a:rPr>
                        <a:t>Последовательность</a:t>
                      </a:r>
                      <a:endParaRPr lang="ru-RU" altLang="ru-RU" sz="4800">
                        <a:latin typeface="Arial Black" panose="020B0A04020102020204" pitchFamily="34" charset="0"/>
                        <a:cs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ru-RU" altLang="en-US" sz="4800">
                          <a:latin typeface="Arial Black" panose="020B0A04020102020204" pitchFamily="34" charset="0"/>
                          <a:cs typeface="Arial Black" panose="020B0A04020102020204" pitchFamily="34" charset="0"/>
                        </a:rPr>
                        <a:t>Смысл</a:t>
                      </a:r>
                      <a:endParaRPr lang="ru-RU" altLang="en-US" sz="4800">
                        <a:latin typeface="Arial Black" panose="020B0A04020102020204" pitchFamily="34" charset="0"/>
                        <a:cs typeface="Arial Black" panose="020B0A040201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</a:t>
                      </a:r>
                      <a:r>
                        <a:rPr lang="en-US" altLang="en-US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\</a:t>
                      </a: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</a:t>
                      </a: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 </a:t>
                      </a:r>
                      <a:r>
                        <a:rPr lang="ru-RU" altLang="ru-RU" sz="4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и</a:t>
                      </a:r>
                      <a:r>
                        <a:rPr lang="en-US" altLang="ru-RU" sz="4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 </a:t>
                      </a: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'\</a:t>
                      </a: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''</a:t>
                      </a:r>
                      <a:endParaRPr lang="en-US" altLang="ru-RU" sz="4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ru-RU" altLang="en-US" sz="4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Игнорирование кавычки</a:t>
                      </a:r>
                      <a:endParaRPr lang="ru-RU" altLang="en-US" sz="4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</a:t>
                      </a:r>
                      <a:r>
                        <a:rPr lang="en-US" altLang="en-US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\&lt;</a:t>
                      </a:r>
                      <a:r>
                        <a:rPr lang="ru-RU" altLang="en-US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переход на новую строку</a:t>
                      </a:r>
                      <a:r>
                        <a:rPr lang="en-US" altLang="en-US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&gt;</a:t>
                      </a: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</a:t>
                      </a:r>
                      <a:endParaRPr lang="ru-RU" altLang="en-US" sz="40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ru-RU" altLang="en-US" sz="4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Игнорирование перехода на новую строку</a:t>
                      </a:r>
                      <a:endParaRPr lang="ru-RU" altLang="en-US" sz="4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</a:t>
                      </a:r>
                      <a:r>
                        <a:rPr lang="en-US" altLang="en-US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\n</a:t>
                      </a: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</a:t>
                      </a:r>
                      <a:endParaRPr lang="ru-RU" altLang="en-US" sz="40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ru-RU" sz="4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П</a:t>
                      </a:r>
                      <a:r>
                        <a:rPr lang="ru-RU" altLang="en-US" sz="4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ереход на новую строку</a:t>
                      </a:r>
                      <a:endParaRPr lang="ru-RU" altLang="en-US" sz="4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</a:t>
                      </a:r>
                      <a:r>
                        <a:rPr lang="en-US" altLang="en-US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\t</a:t>
                      </a: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</a:t>
                      </a:r>
                      <a:endParaRPr lang="ru-RU" altLang="en-US" sz="40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ru-RU" altLang="en-US" sz="4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Горизонтальный таб</a:t>
                      </a:r>
                      <a:endParaRPr lang="ru-RU" altLang="en-US" sz="4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</a:t>
                      </a:r>
                      <a:r>
                        <a:rPr lang="en-US" altLang="en-US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\v</a:t>
                      </a: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</a:t>
                      </a:r>
                      <a:endParaRPr lang="ru-RU" altLang="en-US" sz="40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ru-RU" altLang="en-US" sz="4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Вертикальный таб</a:t>
                      </a:r>
                      <a:endParaRPr lang="ru-RU" altLang="en-US" sz="4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</a:t>
                      </a:r>
                      <a:r>
                        <a:rPr lang="en-US" altLang="en-US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\b</a:t>
                      </a: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</a:t>
                      </a:r>
                      <a:endParaRPr lang="ru-RU" altLang="en-US" sz="40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ru-RU" sz="4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Backspace</a:t>
                      </a:r>
                      <a:endParaRPr lang="en-US" altLang="ru-RU" sz="4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</a:t>
                      </a:r>
                      <a:r>
                        <a:rPr lang="en-US" altLang="en-US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\</a:t>
                      </a: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r</a:t>
                      </a:r>
                      <a:r>
                        <a:rPr lang="en-US" altLang="ru-RU" sz="400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"</a:t>
                      </a:r>
                      <a:endParaRPr lang="ru-RU" altLang="en-US" sz="40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ru-RU" altLang="ru-RU" sz="4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Возврат каретки</a:t>
                      </a:r>
                      <a:endParaRPr lang="ru-RU" altLang="ru-RU" sz="4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23452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Примеры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escape sequence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517775"/>
            <a:ext cx="13849350" cy="9918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"single line\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string"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'single linestring'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"multiline\nstring"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multiline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string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"contain\ttab"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contain    tab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'I\'m Iron Man'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"I'm Iron Man"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"They call \"The Rising Sun\""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'They call "The Rising Sun"'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23452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Примеры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escape sequence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517775"/>
            <a:ext cx="13849350" cy="9918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"single line</a:t>
            </a:r>
            <a:r>
              <a:rPr lang="en-US" altLang="ru-RU" sz="4800">
                <a:solidFill>
                  <a:schemeClr val="accent4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\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string"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'single linestring'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"multiline</a:t>
            </a:r>
            <a:r>
              <a:rPr lang="en-US" altLang="ru-RU" sz="4800">
                <a:solidFill>
                  <a:schemeClr val="accent4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\n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multiline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string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"contain</a:t>
            </a:r>
            <a:r>
              <a:rPr lang="en-US" altLang="ru-RU" sz="4800">
                <a:solidFill>
                  <a:schemeClr val="accent4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\t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tab"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contain    tab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'I</a:t>
            </a:r>
            <a:r>
              <a:rPr lang="en-US" altLang="ru-RU" sz="4800">
                <a:solidFill>
                  <a:schemeClr val="accent4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\'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 Iron Man'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"I'm Iron Man"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"They call </a:t>
            </a:r>
            <a:r>
              <a:rPr lang="en-US" altLang="ru-RU" sz="4800">
                <a:solidFill>
                  <a:schemeClr val="accent4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\"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The Rising Sun</a:t>
            </a:r>
            <a:r>
              <a:rPr lang="en-US" altLang="ru-RU" sz="4800">
                <a:solidFill>
                  <a:schemeClr val="accent4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\"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'They call "The Rising Sun"'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00454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Строки и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backslash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094355"/>
            <a:ext cx="14401165" cy="2358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string1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"backslash \ in the middle"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backslash \ in the middle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5993765"/>
            <a:ext cx="14759940" cy="2574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string2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"backslash in the end\\"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string2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backslash in the end\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880110" y="5993765"/>
            <a:ext cx="15835630" cy="1612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string2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"backslash in the end\"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SyntaxError: unterminated string literal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480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80110" y="8729980"/>
            <a:ext cx="11021695" cy="2574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path_to_file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"C:\\Users\\User"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path_to_file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C:\Users\User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" grpId="0"/>
      <p:bldP spid="3" grpId="1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00454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Строки и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backslash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094355"/>
            <a:ext cx="14401165" cy="2358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string1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"backslash \ in the middle"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backslash \ in the middle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5993765"/>
            <a:ext cx="14759940" cy="2574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string2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"backslash in the end\\"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string2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backslash in the end\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80110" y="8729980"/>
            <a:ext cx="12867005" cy="2574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path_to_file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"C:\\\\Users\\\\User"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path_to_file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C:\\Users\\User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13307060" y="9162415"/>
            <a:ext cx="21602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Текстовое поле 9"/>
          <p:cNvSpPr txBox="1"/>
          <p:nvPr/>
        </p:nvSpPr>
        <p:spPr>
          <a:xfrm>
            <a:off x="15611475" y="8658225"/>
            <a:ext cx="3488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неудобно</a:t>
            </a:r>
            <a:endParaRPr lang="ru-RU" altLang="ru-RU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004540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r-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строки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249170"/>
            <a:ext cx="18119725" cy="997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path_to_file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"C:\\Users\\User"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path_to_file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"is str: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isinstance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path_to_file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C:\\Users\\User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is str: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non_multiline_string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r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"multiline\nstring"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non_multiline_string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multiline\nstring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004540" cy="175514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f-</a:t>
            </a:r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строки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310255"/>
            <a:ext cx="14304645" cy="6163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your name: 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Enter your name: Mike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Hello, Mike!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5057775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Строки как последовательности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3" name="Овал 2"/>
          <p:cNvSpPr/>
          <p:nvPr/>
        </p:nvSpPr>
        <p:spPr>
          <a:xfrm>
            <a:off x="2764598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3586288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5057775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Строки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3" name="Овал 2"/>
          <p:cNvSpPr/>
          <p:nvPr/>
        </p:nvSpPr>
        <p:spPr>
          <a:xfrm>
            <a:off x="2764598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3586288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00454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Ограниченность и </a:t>
            </a:r>
            <a:r>
              <a:rPr 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len</a:t>
            </a:r>
            <a:endParaRPr 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681605"/>
            <a:ext cx="14304645" cy="9466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world!"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"\N{rocket}"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"\N{rocket}"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zh-CN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🚀</a:t>
            </a:r>
            <a:endParaRPr lang="zh-CN" altLang="en-US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Следствие ограниченности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3905250"/>
            <a:ext cx="16972915" cy="7110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"string"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"string is not empty"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string is not empty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""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"string is empty"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string is empty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00454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Конкатенация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897505"/>
            <a:ext cx="19380200" cy="8665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"foo"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"bar"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","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 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"world!"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"what a"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+=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 wonderful world"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foobar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Hello, world!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what a wonderful world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12505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Конкатенация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без оператора +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897505"/>
            <a:ext cx="19422110" cy="8665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"foo"  "bar"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"Hello" ","   " "   "world!"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"And I think to myself... "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"what a wonderful world"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foobar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Hello, world!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And I think to myself... what a wonderful world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12505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Повторения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177415"/>
            <a:ext cx="12694920" cy="10325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order1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"\N{Beer Mug}"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order2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*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"\N{Beer Mug}"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order3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"\N{Beer Mug}"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order3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*=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order1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order2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order3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order1 = '</a:t>
            </a:r>
            <a:r>
              <a:rPr lang="zh-CN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🍺🍺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order2 = '</a:t>
            </a:r>
            <a:r>
              <a:rPr lang="zh-CN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🍺🍺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order3 = '</a:t>
            </a:r>
            <a:r>
              <a:rPr lang="zh-CN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🍺🍺🍺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Некорректные повторения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177415"/>
            <a:ext cx="16054705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0 раз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"string"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отрицательное число раз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"string"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с некорректным операндом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"string"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0.5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3639165" cy="1755140"/>
          </a:xfrm>
        </p:spPr>
        <p:txBody>
          <a:bodyPr/>
          <a:lstStyle/>
          <a:p>
            <a:r>
              <a:rPr lang="ru-RU" altLang="ru-RU" dirty="0"/>
              <a:t>Поиск с помощью </a:t>
            </a:r>
            <a:r>
              <a:rPr lang="en-US" altLang="ru-RU" dirty="0"/>
              <a:t>in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3401695"/>
            <a:ext cx="10331450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"bcd"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"abcdef"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"ace"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"abcdef"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659360" cy="1755140"/>
          </a:xfrm>
        </p:spPr>
        <p:txBody>
          <a:bodyPr/>
          <a:lstStyle/>
          <a:p>
            <a:r>
              <a:rPr lang="ru-RU" dirty="0"/>
              <a:t>Индексируемость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3185160"/>
            <a:ext cx="16398875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'what a wonderful world'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'h'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::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dlrow lufrednow a tahw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8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at a w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0111740" cy="1755140"/>
          </a:xfrm>
        </p:spPr>
        <p:txBody>
          <a:bodyPr/>
          <a:lstStyle/>
          <a:p>
            <a:r>
              <a:rPr lang="ru-RU" altLang="ru-RU" dirty="0"/>
              <a:t>Итерируемость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186940"/>
            <a:ext cx="16398875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string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letter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string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letter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letter = 'a'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letter = 'b'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letter = 'c'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lst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['a', 'b', 'c']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5057775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Операции со строками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3" name="Овал 2"/>
          <p:cNvSpPr/>
          <p:nvPr/>
        </p:nvSpPr>
        <p:spPr>
          <a:xfrm>
            <a:off x="2764598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3586288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dirty="0"/>
              <a:t>Характеристики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05660"/>
            <a:ext cx="16854170" cy="9713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Основные характеристики: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гомогенность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ограниченность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упорядоченность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неизменяемость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итерируемость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Логические операции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537460"/>
            <a:ext cx="7587615" cy="10150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"abc"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"def"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!=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"def"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&lt;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"def"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&lt;=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"def"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&gt;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"def"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&gt;=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"def"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Работа с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Unicode 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кодами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249805"/>
            <a:ext cx="10513695" cy="10469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ascii </a:t>
            </a:r>
            <a:r>
              <a:rPr lang="ru-RU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коды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ord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97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chr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97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'a'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unicode </a:t>
            </a:r>
            <a:r>
              <a:rPr lang="ru-RU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коды</a:t>
            </a:r>
            <a:endParaRPr lang="ru-RU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ord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"\N{rocket}"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128640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chr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128640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r>
              <a:rPr lang="zh-CN" altLang="en-US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🚀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неверное использование ord()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ord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94345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Форматирование строк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93315"/>
            <a:ext cx="18046700" cy="10177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your name: 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Enter your name: Mike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Hello, Mike!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{name}!"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"Saul"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"Walter"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Hello, Saul!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Hello, Walter!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94345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Форматирование строк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93315"/>
            <a:ext cx="18046700" cy="10177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input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"Enter your name: 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Enter your name: Mike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Hello, Mike!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"Hello, {</a:t>
            </a:r>
            <a:r>
              <a:rPr lang="en-US" altLang="ru-RU" sz="5400">
                <a:solidFill>
                  <a:schemeClr val="accent4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}!"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"Saul"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"Walter"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greeting_template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name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Hello, Saul!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Hello, Walter!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H="1" flipV="1">
            <a:off x="12803505" y="7361555"/>
            <a:ext cx="2131695" cy="25215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Форматирование выравнивания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graphicFrame>
        <p:nvGraphicFramePr>
          <p:cNvPr id="3" name="Таблица 2"/>
          <p:cNvGraphicFramePr/>
          <p:nvPr/>
        </p:nvGraphicFramePr>
        <p:xfrm>
          <a:off x="3711575" y="3589655"/>
          <a:ext cx="1731899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9495"/>
                <a:gridCol w="8659495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altLang="en-US" sz="4800">
                          <a:latin typeface="Arial Black" panose="020B0A04020102020204" pitchFamily="34" charset="0"/>
                          <a:cs typeface="Arial Black" panose="020B0A04020102020204" pitchFamily="34" charset="0"/>
                        </a:rPr>
                        <a:t>Форматирование</a:t>
                      </a:r>
                      <a:endParaRPr lang="ru-RU" altLang="en-US" sz="4800">
                        <a:latin typeface="Arial Black" panose="020B0A04020102020204" pitchFamily="34" charset="0"/>
                        <a:cs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altLang="en-US" sz="4800">
                          <a:latin typeface="Arial Black" panose="020B0A04020102020204" pitchFamily="34" charset="0"/>
                          <a:cs typeface="Arial Black" panose="020B0A04020102020204" pitchFamily="34" charset="0"/>
                        </a:rPr>
                        <a:t>Смысл</a:t>
                      </a:r>
                      <a:endParaRPr lang="ru-RU" altLang="en-US" sz="4800">
                        <a:latin typeface="Arial Black" panose="020B0A04020102020204" pitchFamily="34" charset="0"/>
                        <a:cs typeface="Arial Black" panose="020B0A040201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{fill}&lt;{len}</a:t>
                      </a:r>
                      <a:endParaRPr lang="en-US" altLang="en-US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ru-RU" altLang="ru-RU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Выравнивание записи по левому краю</a:t>
                      </a:r>
                      <a:endParaRPr lang="ru-RU" altLang="ru-RU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ru-RU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{fill}&gt;{len}</a:t>
                      </a:r>
                      <a:endParaRPr lang="en-US" altLang="ru-RU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ru-RU" altLang="en-US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Выравнивание записи по правому краю</a:t>
                      </a:r>
                      <a:endParaRPr lang="ru-RU" altLang="en-US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ru-RU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{fill}^{len}</a:t>
                      </a:r>
                      <a:endParaRPr lang="en-US" altLang="ru-RU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ru-RU" altLang="en-US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Центрирование записи</a:t>
                      </a:r>
                      <a:endParaRPr lang="ru-RU" altLang="en-US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ru-RU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{fill}={len}</a:t>
                      </a:r>
                      <a:endParaRPr lang="en-US" altLang="ru-RU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ru-RU" altLang="en-US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Центрирование записи чисел</a:t>
                      </a:r>
                      <a:endParaRPr lang="en-US" altLang="ru-RU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94345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Форматирование строк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465070"/>
            <a:ext cx="18046700" cy="9700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-3.14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:=^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"{num:-&lt;10}"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"{num:0=10}"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==-3.14===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-3.14-----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00000-3.14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-000003.14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81048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Методы форматирования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465070"/>
            <a:ext cx="14259560" cy="9700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status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"success"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line_len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20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fill_value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"="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status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ljust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line_len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status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rjust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line_len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status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center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line_len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fill_value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success             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             success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======success=======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Форматирование чисел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graphicFrame>
        <p:nvGraphicFramePr>
          <p:cNvPr id="3" name="Таблица 2"/>
          <p:cNvGraphicFramePr/>
          <p:nvPr/>
        </p:nvGraphicFramePr>
        <p:xfrm>
          <a:off x="3711575" y="3002915"/>
          <a:ext cx="17318990" cy="813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9495"/>
                <a:gridCol w="8659495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altLang="en-US" sz="4800">
                          <a:latin typeface="Arial Black" panose="020B0A04020102020204" pitchFamily="34" charset="0"/>
                          <a:cs typeface="Arial Black" panose="020B0A04020102020204" pitchFamily="34" charset="0"/>
                        </a:rPr>
                        <a:t>Форматирование</a:t>
                      </a:r>
                      <a:endParaRPr lang="ru-RU" altLang="en-US" sz="4800">
                        <a:latin typeface="Arial Black" panose="020B0A04020102020204" pitchFamily="34" charset="0"/>
                        <a:cs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altLang="en-US" sz="4800">
                          <a:latin typeface="Arial Black" panose="020B0A04020102020204" pitchFamily="34" charset="0"/>
                          <a:cs typeface="Arial Black" panose="020B0A04020102020204" pitchFamily="34" charset="0"/>
                        </a:rPr>
                        <a:t>Смысл</a:t>
                      </a:r>
                      <a:endParaRPr lang="ru-RU" altLang="en-US" sz="4800">
                        <a:latin typeface="Arial Black" panose="020B0A04020102020204" pitchFamily="34" charset="0"/>
                        <a:cs typeface="Arial Black" panose="020B0A040201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.{precision}f</a:t>
                      </a:r>
                      <a:endParaRPr lang="ru-RU" altLang="en-US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ru-RU" altLang="ru-RU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Округление до </a:t>
                      </a:r>
                      <a:r>
                        <a:rPr lang="en-US" altLang="ru-RU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precision </a:t>
                      </a:r>
                      <a:r>
                        <a:rPr lang="ru-RU" altLang="ru-RU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знаков после запятой</a:t>
                      </a:r>
                      <a:endParaRPr lang="ru-RU" altLang="ru-RU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ru-RU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.{</a:t>
                      </a:r>
                      <a:r>
                        <a:rPr lang="en-US" altLang="en-US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precision</a:t>
                      </a:r>
                      <a:r>
                        <a:rPr lang="en-US" altLang="ru-RU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}%</a:t>
                      </a:r>
                      <a:endParaRPr lang="en-US" altLang="ru-RU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ru-RU" altLang="en-US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Представление в виде процента с </a:t>
                      </a:r>
                      <a:r>
                        <a:rPr lang="en-US" altLang="ru-RU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precision </a:t>
                      </a:r>
                      <a:r>
                        <a:rPr lang="ru-RU" altLang="ru-RU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знаками после запятой</a:t>
                      </a:r>
                      <a:endParaRPr lang="ru-RU" altLang="en-US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ru-RU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,</a:t>
                      </a:r>
                      <a:endParaRPr lang="en-US" altLang="ru-RU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ru-RU" altLang="en-US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Разделение разрядов с помощью ,</a:t>
                      </a:r>
                      <a:endParaRPr lang="ru-RU" altLang="en-US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ru-RU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_</a:t>
                      </a:r>
                      <a:endParaRPr lang="en-US" altLang="ru-RU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ru-RU" altLang="en-US" sz="48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  <a:sym typeface="+mn-ea"/>
                        </a:rPr>
                        <a:t>Разделение разрядов с помощью _</a:t>
                      </a:r>
                      <a:endParaRPr lang="en-US" altLang="ru-RU" sz="48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81048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Форматирование чисел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609215"/>
            <a:ext cx="14561820" cy="9948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num_float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.956478543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num_big_int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123456789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num_float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:.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2f}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"{num:.3%}"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num_float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num_big_int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:,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"{num:_.2f}"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num_big_int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0.96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95.648%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123,456,789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123_456_789.00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85340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Форматирование представления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21560"/>
            <a:ext cx="15473045" cy="10083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decimal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Decimal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Decimal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"3.1415926"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status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"OK"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"status: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status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"status: {status!r}"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status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status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"PI: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pi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"PI: {pi!r}"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format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pi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status: OK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status: 'OK'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PI: 3.1415926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PI: Decimal('3.1415926')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str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244725"/>
            <a:ext cx="9615805" cy="10190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(True)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'True'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'42'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'3.14'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'[1, 2, 3]'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'(1, 2, 3)'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85340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Форматирование в старом стиле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3257550"/>
            <a:ext cx="18442940" cy="7971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log_template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"status: %s; time taken: %.2fs"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log_template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%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"OK"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3.141592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log_template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%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"ERROR"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2.721828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status: OK; time taken: 3.14s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status: ERROR; time taken: 2.72s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Методы манипуляции с регистром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556510"/>
            <a:ext cx="17581880" cy="976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"let's swim to the moon"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capitalize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"LET'S CLIMB THROUGH THE TIDE"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lower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"penetrate the evening that the"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upper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"city sleeps to hide"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title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Let's swim to the moon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let's climb through the tide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PENETRATE THE EVENING THAT THE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City Sleeps To Hide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21293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Зачем манипулировать регистром?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7849850" cy="1000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words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'CIA'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'border'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'Alabama'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'apple'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'Appel'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'zero'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'two'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'Paris'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words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sort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words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[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  'Alabama', 'Appel', 'CIA', 'Paris',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  'apple', 'border', 'two', 'zero'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]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47646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Зачем манипулировать регистром?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8658205" cy="1000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words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'CIA'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'border'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'Alabama'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'apple'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'Appel'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'zero'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'two'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'Paris'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words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sort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upper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words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[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  'Alabama', 'Appel', 'apple', 'border',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  'CIA', 'Paris', 'two', 'zero'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]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Классификация строк: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isalpha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969260"/>
            <a:ext cx="15436215" cy="7426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"AbCdeFg"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isalpha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"12345"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isalpha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isalpha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Классификация строк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: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isdigit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969260"/>
            <a:ext cx="15436215" cy="7426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"AbCdeFg"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isdigit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"12345"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isdigit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isdigit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Классификация строк: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isalnum</a:t>
            </a:r>
            <a:endParaRPr lang="ru-RU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969260"/>
            <a:ext cx="15436215" cy="7426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"AbCdeFg"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isalnum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"12345"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isalnum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isalnum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Классификация строк</a:t>
            </a:r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: </a:t>
            </a:r>
            <a:r>
              <a:rPr lang="en-US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isspace</a:t>
            </a:r>
            <a:endParaRPr lang="en-US"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969260"/>
            <a:ext cx="15436215" cy="7426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"AbCdeFg"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isspace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 \t\n"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isspace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isspace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</a:t>
            </a:r>
            <a:r>
              <a:rPr altLang="en-US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роверка соответствия регистру</a:t>
            </a:r>
            <a:endParaRPr altLang="en-US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3282315"/>
            <a:ext cx="11456670" cy="9037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isupper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isupper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islower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"abcdef"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islower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Наборы символов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312670"/>
            <a:ext cx="15436215" cy="9750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endParaRPr lang="en-US" altLang="ru-RU" sz="4800">
              <a:solidFill>
                <a:schemeClr val="accent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accent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800">
              <a:solidFill>
                <a:schemeClr val="accent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ascii_lowercase</a:t>
            </a: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accent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ascii_uppercase</a:t>
            </a: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accent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digits</a:t>
            </a: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accent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</a:t>
            </a: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punctuation</a:t>
            </a: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accent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4800">
                <a:solidFill>
                  <a:schemeClr val="accent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chemeClr val="accent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abcdefghijklmnopqrstuvwxyz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ABCDEFGHIJKLMNOPQRSTUVWXYZ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0123456789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!"#$%&amp;'()*+,-./:;&lt;=&gt;?@[\]^_`{|}~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406146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repr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244725"/>
            <a:ext cx="9615805" cy="10190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repr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(True)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'True'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repr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'42'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repr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'3.14'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repr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'[1, 2, 3]'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repr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'(1, 2, 3)'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09192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Методы очистки строк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5593695" cy="1000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"aaaabbbaabbaaa"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replace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'bbbbb'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"aaaabbbaabbaaa"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strip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'bbbaabb'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"aaaabbbaabbaaa"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lstrip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'bbbaabbaaa'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"aaaabbbaabbaaa"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rstrip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'aaaabbbaabb'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8624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Методы разбиения и объединения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8387060" cy="10006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дефолтное разбиение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  aba  b"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split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'aba'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указани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разделяющей последовательности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  aba  b"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split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  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'b'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  b'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объединение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"-"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join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"one"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"two"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'one-two'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8624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Поиск суффиксов и префиксов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5973425" cy="10563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startswith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'hello'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startswith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'hello'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-12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-5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startswith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'hello'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6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9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endswith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'world'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endswith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'world'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6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 world"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endswith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'world'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6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9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05238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Поиск подстрок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0910570" cy="9881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find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find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find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rfind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rfind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rfind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3563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Поиск позиций подстрок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12670"/>
            <a:ext cx="11995785" cy="10563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index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index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index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substring not found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rindex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rindex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"banana"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rindex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"na"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substring not found</a:t>
            </a: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5057775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3" name="Овал 2"/>
          <p:cNvSpPr/>
          <p:nvPr/>
        </p:nvSpPr>
        <p:spPr>
          <a:xfrm>
            <a:off x="2764598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3586288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670790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str vs repr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465705"/>
            <a:ext cx="18295620" cy="9632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decimal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Decimal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Decimal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"3.14"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"number as str: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"number as repr: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repr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number as str: 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number as repr: Decimal('3.14')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Строковые литералы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113405"/>
            <a:ext cx="22655530" cy="8173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строковый литерал с двойными кавычками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"this is string</a:t>
            </a:r>
            <a:r>
              <a:rPr lang="ru-RU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literal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строковый литерал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 одинарными кавычками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'this is string literal'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пустые строковые литералы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95818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Идентичность литералов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312670"/>
            <a:ext cx="21572220" cy="10116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string_double_quotes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string_single_quotes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'str'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are_equal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string_single_quotes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string_double_quotes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string_double_quotes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string_single_quotes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"are equal: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are_equal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string_double_quotes = 'str'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string_single_quotes = 'str'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are equal: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31987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Смысл </a:t>
            </a:r>
            <a:r>
              <a:rPr lang="en-US" altLang="ru-RU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 </a:t>
            </a:r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 </a:t>
            </a:r>
            <a:r>
              <a:rPr lang="en-US" altLang="ru-RU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endParaRPr lang="en-US" altLang="ru-RU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312670"/>
            <a:ext cx="12776200" cy="10116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'I'm Iron Man'</a:t>
            </a:r>
            <a:endParaRPr lang="en-US" altLang="ru-RU" sz="5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File "&lt;stdin&gt;", line 1</a:t>
            </a:r>
            <a:endParaRPr lang="en-US" altLang="ru-RU" sz="5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'I'm Iron Man'</a:t>
            </a:r>
            <a:endParaRPr lang="en-US" altLang="ru-RU" sz="5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^</a:t>
            </a:r>
            <a:endParaRPr lang="en-US" altLang="ru-RU" sz="5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SyntaxError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invalid syntax</a:t>
            </a:r>
            <a:endParaRPr lang="en-US" altLang="ru-RU" sz="5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"I'm Iron Man"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"I'm Iron Man"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'They call "The Rising Sun"'</a:t>
            </a:r>
            <a:endParaRPr lang="en-US" altLang="ru-RU" sz="5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'They call "The Rising Sun"'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10488</Words>
  <Application>WPS Presentation</Application>
  <PresentationFormat>Произвольный</PresentationFormat>
  <Paragraphs>861</Paragraphs>
  <Slides>55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Последовательности:Строки</vt:lpstr>
      <vt:lpstr>Строки</vt:lpstr>
      <vt:lpstr>Характеристики</vt:lpstr>
      <vt:lpstr>str</vt:lpstr>
      <vt:lpstr>repr</vt:lpstr>
      <vt:lpstr>str vs repr</vt:lpstr>
      <vt:lpstr>Строковые литералы</vt:lpstr>
      <vt:lpstr>Идентичность литералов</vt:lpstr>
      <vt:lpstr>Смысл ' и "</vt:lpstr>
      <vt:lpstr>Мультистроковые литералы</vt:lpstr>
      <vt:lpstr>Как используют мультистроки</vt:lpstr>
      <vt:lpstr>Некоторые escape sequence</vt:lpstr>
      <vt:lpstr>Примеры escape sequence</vt:lpstr>
      <vt:lpstr>Примеры escape sequence</vt:lpstr>
      <vt:lpstr>Строки и backslash</vt:lpstr>
      <vt:lpstr>Строки и backslash</vt:lpstr>
      <vt:lpstr>r-строки</vt:lpstr>
      <vt:lpstr>f-строки</vt:lpstr>
      <vt:lpstr>Строки как последовательности</vt:lpstr>
      <vt:lpstr>Ограниченность и len</vt:lpstr>
      <vt:lpstr>Следствие ограниченности</vt:lpstr>
      <vt:lpstr>Конкатенация</vt:lpstr>
      <vt:lpstr>Конкатенация без оператора +</vt:lpstr>
      <vt:lpstr>Повторения</vt:lpstr>
      <vt:lpstr>Некорректные повторения</vt:lpstr>
      <vt:lpstr>Поиск с помощью in</vt:lpstr>
      <vt:lpstr>Индексируемость</vt:lpstr>
      <vt:lpstr>Итерируемость</vt:lpstr>
      <vt:lpstr>Операции со строками</vt:lpstr>
      <vt:lpstr>Логические операции</vt:lpstr>
      <vt:lpstr>Работа с Unicode кодами</vt:lpstr>
      <vt:lpstr>Форматирование строк</vt:lpstr>
      <vt:lpstr>Форматирование строк</vt:lpstr>
      <vt:lpstr>Форматирование выравнивания</vt:lpstr>
      <vt:lpstr>Форматирование строк</vt:lpstr>
      <vt:lpstr>Методы форматирования</vt:lpstr>
      <vt:lpstr>Форматирование чисел</vt:lpstr>
      <vt:lpstr>Форматирование чисел</vt:lpstr>
      <vt:lpstr>Форматирование представления</vt:lpstr>
      <vt:lpstr>Форматирование в старом стиле</vt:lpstr>
      <vt:lpstr>Методы манипуляции с регистром</vt:lpstr>
      <vt:lpstr>Зачем манипулировать регистром?</vt:lpstr>
      <vt:lpstr>Зачем манипулировать регистром?</vt:lpstr>
      <vt:lpstr>Классификация строк: isalpha</vt:lpstr>
      <vt:lpstr>Классификация строк: isdigit</vt:lpstr>
      <vt:lpstr>Классификация строк: isalnum</vt:lpstr>
      <vt:lpstr>Классификация строк: isspace</vt:lpstr>
      <vt:lpstr>Проверка соответствия регистру</vt:lpstr>
      <vt:lpstr>Классификация строк: isspace</vt:lpstr>
      <vt:lpstr>Методы очистки строк</vt:lpstr>
      <vt:lpstr>Методы разбиения и объединения</vt:lpstr>
      <vt:lpstr>Поиск суффиксов и префиксов</vt:lpstr>
      <vt:lpstr>Поиск подстрок</vt:lpstr>
      <vt:lpstr>Поиск позиций подстрок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611</cp:revision>
  <dcterms:created xsi:type="dcterms:W3CDTF">2023-09-07T15:23:00Z</dcterms:created>
  <dcterms:modified xsi:type="dcterms:W3CDTF">2025-10-17T17:43:02Z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1049-12.2.0.23131</vt:lpwstr>
  </property>
</Properties>
</file>