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525" r:id="rId4"/>
    <p:sldId id="528" r:id="rId6"/>
    <p:sldId id="577" r:id="rId7"/>
    <p:sldId id="578" r:id="rId8"/>
    <p:sldId id="579" r:id="rId9"/>
    <p:sldId id="580" r:id="rId10"/>
    <p:sldId id="581" r:id="rId11"/>
    <p:sldId id="583" r:id="rId12"/>
    <p:sldId id="582" r:id="rId13"/>
    <p:sldId id="529" r:id="rId14"/>
    <p:sldId id="533" r:id="rId15"/>
    <p:sldId id="530" r:id="rId16"/>
    <p:sldId id="584" r:id="rId17"/>
    <p:sldId id="586" r:id="rId18"/>
    <p:sldId id="587" r:id="rId19"/>
    <p:sldId id="588" r:id="rId20"/>
    <p:sldId id="590" r:id="rId21"/>
    <p:sldId id="531" r:id="rId22"/>
    <p:sldId id="591" r:id="rId23"/>
    <p:sldId id="538" r:id="rId24"/>
    <p:sldId id="593" r:id="rId25"/>
    <p:sldId id="592" r:id="rId26"/>
    <p:sldId id="594" r:id="rId27"/>
    <p:sldId id="596" r:id="rId28"/>
    <p:sldId id="597" r:id="rId29"/>
    <p:sldId id="598" r:id="rId30"/>
    <p:sldId id="599" r:id="rId31"/>
    <p:sldId id="600" r:id="rId32"/>
    <p:sldId id="601" r:id="rId33"/>
    <p:sldId id="603" r:id="rId34"/>
    <p:sldId id="604" r:id="rId35"/>
    <p:sldId id="605" r:id="rId36"/>
    <p:sldId id="607" r:id="rId37"/>
    <p:sldId id="608" r:id="rId38"/>
    <p:sldId id="609" r:id="rId39"/>
    <p:sldId id="610" r:id="rId40"/>
    <p:sldId id="611" r:id="rId41"/>
    <p:sldId id="612" r:id="rId42"/>
    <p:sldId id="613" r:id="rId43"/>
    <p:sldId id="526" r:id="rId44"/>
    <p:sldId id="614" r:id="rId45"/>
    <p:sldId id="615" r:id="rId46"/>
    <p:sldId id="617" r:id="rId47"/>
    <p:sldId id="618" r:id="rId48"/>
    <p:sldId id="619" r:id="rId49"/>
    <p:sldId id="620" r:id="rId50"/>
    <p:sldId id="621" r:id="rId51"/>
    <p:sldId id="622" r:id="rId52"/>
    <p:sldId id="623" r:id="rId53"/>
    <p:sldId id="624" r:id="rId54"/>
    <p:sldId id="625" r:id="rId55"/>
    <p:sldId id="626" r:id="rId56"/>
    <p:sldId id="628" r:id="rId57"/>
    <p:sldId id="629" r:id="rId58"/>
    <p:sldId id="630" r:id="rId59"/>
    <p:sldId id="631" r:id="rId60"/>
    <p:sldId id="632" r:id="rId61"/>
    <p:sldId id="633" r:id="rId62"/>
    <p:sldId id="331" r:id="rId63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525"/>
            <p14:sldId id="528"/>
            <p14:sldId id="577"/>
            <p14:sldId id="578"/>
            <p14:sldId id="579"/>
            <p14:sldId id="580"/>
            <p14:sldId id="581"/>
            <p14:sldId id="583"/>
            <p14:sldId id="582"/>
            <p14:sldId id="529"/>
            <p14:sldId id="533"/>
            <p14:sldId id="530"/>
            <p14:sldId id="584"/>
            <p14:sldId id="586"/>
            <p14:sldId id="587"/>
            <p14:sldId id="588"/>
            <p14:sldId id="590"/>
            <p14:sldId id="531"/>
            <p14:sldId id="591"/>
            <p14:sldId id="538"/>
            <p14:sldId id="593"/>
            <p14:sldId id="592"/>
            <p14:sldId id="594"/>
            <p14:sldId id="596"/>
            <p14:sldId id="597"/>
            <p14:sldId id="598"/>
            <p14:sldId id="599"/>
            <p14:sldId id="600"/>
            <p14:sldId id="601"/>
            <p14:sldId id="603"/>
            <p14:sldId id="604"/>
            <p14:sldId id="605"/>
            <p14:sldId id="607"/>
            <p14:sldId id="608"/>
            <p14:sldId id="609"/>
            <p14:sldId id="610"/>
            <p14:sldId id="611"/>
            <p14:sldId id="612"/>
            <p14:sldId id="613"/>
            <p14:sldId id="526"/>
            <p14:sldId id="614"/>
            <p14:sldId id="615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8"/>
            <p14:sldId id="629"/>
            <p14:sldId id="630"/>
            <p14:sldId id="631"/>
            <p14:sldId id="632"/>
            <p14:sldId id="633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00" userDrawn="1">
          <p15:clr>
            <a:srgbClr val="A4A3A4"/>
          </p15:clr>
        </p15:guide>
        <p15:guide id="4" pos="10344" userDrawn="1">
          <p15:clr>
            <a:srgbClr val="A4A3A4"/>
          </p15:clr>
        </p15:guide>
        <p15:guide id="5" pos="5530" userDrawn="1">
          <p15:clr>
            <a:srgbClr val="A4A3A4"/>
          </p15:clr>
        </p15:guide>
        <p15:guide id="7" pos="626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48" userDrawn="1">
          <p15:clr>
            <a:srgbClr val="A4A3A4"/>
          </p15:clr>
        </p15:guide>
        <p15:guide id="13" orient="horz" pos="1916" userDrawn="1">
          <p15:clr>
            <a:srgbClr val="A4A3A4"/>
          </p15:clr>
        </p15:guide>
        <p15:guide id="14" pos="11317" userDrawn="1">
          <p15:clr>
            <a:srgbClr val="A4A3A4"/>
          </p15:clr>
        </p15:guide>
        <p15:guide id="15" pos="4236" userDrawn="1">
          <p15:clr>
            <a:srgbClr val="A4A3A4"/>
          </p15:clr>
        </p15:guide>
        <p15:guide id="16" orient="horz" pos="25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9D29"/>
    <a:srgbClr val="7CB683"/>
    <a:srgbClr val="0072BC"/>
    <a:srgbClr val="0D83BF"/>
    <a:srgbClr val="3E3E3E"/>
    <a:srgbClr val="525252"/>
    <a:srgbClr val="68045E"/>
    <a:srgbClr val="99CA89"/>
    <a:srgbClr val="CFE09A"/>
    <a:srgbClr val="DAE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00"/>
        <p:guide pos="10344"/>
        <p:guide pos="5530"/>
        <p:guide pos="626"/>
        <p:guide pos="14908"/>
        <p:guide orient="horz" pos="8048"/>
        <p:guide orient="horz" pos="1916"/>
        <p:guide pos="11317"/>
        <p:guide pos="4236"/>
        <p:guide orient="horz" pos="253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571388" y="720000"/>
            <a:ext cx="21600000" cy="1440000"/>
          </a:xfrm>
        </p:spPr>
        <p:txBody>
          <a:bodyPr lIns="0" tIns="0" rIns="0" bIns="0"/>
          <a:lstStyle>
            <a:lvl1pPr algn="ctr" fontAlgn="base">
              <a:defRPr sz="6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403388" y="12628800"/>
            <a:ext cx="540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8411388" y="12628800"/>
            <a:ext cx="7920000" cy="633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090035" y="5417820"/>
            <a:ext cx="16085185" cy="2117725"/>
          </a:xfrm>
        </p:spPr>
        <p:txBody>
          <a:bodyPr/>
          <a:lstStyle/>
          <a:p>
            <a:r>
              <a:rPr lang="ru-RU" altLang="ru-RU" sz="9600" dirty="0">
                <a:solidFill>
                  <a:schemeClr val="bg1"/>
                </a:solidFill>
              </a:rPr>
              <a:t>Словари и множества</a:t>
            </a:r>
            <a:endParaRPr lang="ru-RU" altLang="ru-RU" sz="96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Примеры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05166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2.72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+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1j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"floating point"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13600" cy="1755140"/>
          </a:xfrm>
        </p:spPr>
        <p:txBody>
          <a:bodyPr/>
          <a:lstStyle/>
          <a:p>
            <a:r>
              <a:rPr lang="ru-RU" altLang="ru-RU" dirty="0"/>
              <a:t>Примеры неверных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89530"/>
            <a:ext cx="14072235" cy="965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Словарные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93315"/>
            <a:ext cx="16297275" cy="897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словарное включение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kwargs-</a:t>
            </a:r>
            <a:r>
              <a:rPr lang="ru-RU" altLang="ru-RU" dirty="0"/>
              <a:t>способ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45410"/>
            <a:ext cx="12708255" cy="960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Moscow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Novosibirsk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1635338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Ekaterinburg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1539371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'Moscow': 13149803,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'Novosibirsk': 1635338,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'Ekaterinburg': 1539371</a:t>
            </a:r>
            <a:r>
              <a:rPr lang="ru-RU" altLang="en-US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ru-RU" altLang="en-US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8686145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ru-RU" dirty="0"/>
              <a:t>ошибки </a:t>
            </a:r>
            <a:r>
              <a:rPr lang="en-US" altLang="ru-RU" dirty="0"/>
              <a:t>kwargs</a:t>
            </a:r>
            <a:r>
              <a:rPr lang="ru-RU" altLang="en-US" dirty="0"/>
              <a:t>-способа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45410"/>
            <a:ext cx="14248130" cy="9600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"Saint Petersburg"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5600044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"Moscow"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Mo$cow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SyntaxError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invalid syntax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ru-RU" dirty="0"/>
              <a:t>массив пар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81250"/>
            <a:ext cx="14514830" cy="10053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population_pairs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13149803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"Moscow"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5600044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"Saint Petersburg"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1635338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"Novosibirsk"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population_pairs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populations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13149803: 'Moscow',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5600044: 'Saint Petersburg',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    1635338: 'Novosibirsk',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dict: fromkeys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81250"/>
            <a:ext cx="12752070" cy="9620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значение по умолчанию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None}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кастомное значение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270230" cy="1755140"/>
          </a:xfrm>
        </p:spPr>
        <p:txBody>
          <a:bodyPr/>
          <a:lstStyle/>
          <a:p>
            <a:r>
              <a:rPr lang="en-US" altLang="ru-RU" dirty="0"/>
              <a:t>dict: </a:t>
            </a:r>
            <a:r>
              <a:rPr lang="ru-RU" altLang="en-US" dirty="0"/>
              <a:t>нюанс </a:t>
            </a:r>
            <a:r>
              <a:rPr lang="en-US" altLang="ru-RU" dirty="0"/>
              <a:t>fromkeys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1595"/>
            <a:ext cx="21831300" cy="943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fromkeys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{abs: [], round: []}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{abs: [-5], round: [-5]}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func_to_call_args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round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ru-RU" dirty="0"/>
              <a:t>Работа с элементами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5984855" cy="9434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97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68}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"e"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101}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del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3074650" cy="744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Словари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761740"/>
            <a:ext cx="1697291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"dict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dict is not empty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"dict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 is empty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63290"/>
            <a:ext cx="21857335" cy="672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keys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85733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dict_keys(['a', 'b', 'c'])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values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85733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dict_values([97, 98, 99])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val =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en-US" altLang="ru-RU" dirty="0"/>
              <a:t>items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9260"/>
            <a:ext cx="21407755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dict_items([('a', 97), ('b', 98), ('c', 99)])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a: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b: 98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c: 99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Представления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25115"/>
            <a:ext cx="22505670" cy="8489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values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values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dict_keys(['a', 'b', 'c', 'd'])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dict_values([97, 98, 99, 100])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dict_items([('a', 97), ('b', 98), ('c', 99), ('d', 100)])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575030" cy="1755140"/>
          </a:xfrm>
        </p:spPr>
        <p:txBody>
          <a:bodyPr/>
          <a:lstStyle/>
          <a:p>
            <a:r>
              <a:rPr lang="ru-RU" altLang="ru-RU" dirty="0"/>
              <a:t>Поиск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609215"/>
            <a:ext cx="19457670" cy="9327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40140" cy="1755140"/>
          </a:xfrm>
        </p:spPr>
        <p:txBody>
          <a:bodyPr/>
          <a:lstStyle/>
          <a:p>
            <a:r>
              <a:rPr lang="ru-RU" dirty="0"/>
              <a:t>Эксперимент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0203160" cy="10113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from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abc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def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Collection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-&gt;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time_start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return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time_start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/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1185525" cy="1755140"/>
          </a:xfrm>
        </p:spPr>
        <p:txBody>
          <a:bodyPr/>
          <a:lstStyle/>
          <a:p>
            <a:r>
              <a:rPr lang="ru-RU" dirty="0"/>
              <a:t>Эксперимент: </a:t>
            </a:r>
            <a:r>
              <a:rPr lang="en-US" dirty="0"/>
              <a:t>list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580765"/>
            <a:ext cx="20203160" cy="656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sample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0.03345612704753876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1677650" cy="1755140"/>
          </a:xfrm>
        </p:spPr>
        <p:txBody>
          <a:bodyPr/>
          <a:lstStyle/>
          <a:p>
            <a:r>
              <a:rPr lang="ru-RU" dirty="0"/>
              <a:t>Эксперимент: </a:t>
            </a:r>
            <a:r>
              <a:rPr lang="en-US" dirty="0"/>
              <a:t>dict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580765"/>
            <a:ext cx="20203160" cy="656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import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random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sample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list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10_000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get_search_timings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items_target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3.052949905395508e-07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503035" y="10601960"/>
            <a:ext cx="11737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 5 порядков меньше!!!</a:t>
            </a:r>
            <a:endParaRPr lang="ru-RU" altLang="ru-RU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9994900" y="9161780"/>
            <a:ext cx="2299970" cy="14471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418955" y="6455410"/>
            <a:ext cx="141331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словари - последовательности?</a:t>
            </a:r>
            <a:endParaRPr lang="ru-RU" altLang="en-US" sz="60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ru-RU" dirty="0"/>
              <a:t>Отсутствие элементов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3650615"/>
            <a:ext cx="16250920" cy="6515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'd'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en-US" altLang="ru-RU" dirty="0"/>
              <a:t>get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else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-1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800070" cy="1755140"/>
          </a:xfrm>
        </p:spPr>
        <p:txBody>
          <a:bodyPr/>
          <a:lstStyle/>
          <a:p>
            <a:r>
              <a:rPr lang="en-US" altLang="ru-RU" dirty="0"/>
              <a:t>get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-1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97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None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ru-RU" dirty="0"/>
              <a:t>setdefault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2178812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not 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100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ru-RU" dirty="0"/>
              <a:t>setdefault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761363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100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97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setdefault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char_code = None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99, 'd': 100, 'z': None}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en-US" dirty="0"/>
              <a:t>update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2321560"/>
            <a:ext cx="17613630" cy="1011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update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b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66, 'c': 67}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update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65, 'b': 66, 'c': 67, 'd': 68}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399145" cy="1755140"/>
          </a:xfrm>
        </p:spPr>
        <p:txBody>
          <a:bodyPr/>
          <a:lstStyle/>
          <a:p>
            <a:r>
              <a:rPr lang="en-US" altLang="en-US" dirty="0"/>
              <a:t>copy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94105" y="3119120"/>
            <a:ext cx="17613630" cy="7130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"1234-5678"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copy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"1234-5678"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append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segments_copy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{'1234-5678': [42]}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{'1234-5678': [42]}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83778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en-US" dirty="0"/>
              <a:t>pop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249170"/>
            <a:ext cx="17613630" cy="1020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"abc"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97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"d"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-1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-1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{'b': 98, 'c': 99}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"z"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'z'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en-US" dirty="0"/>
              <a:t>popitem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249170"/>
            <a:ext cx="16048990" cy="10207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while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popitem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pair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('b', 98)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('a', 97)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{}</a:t>
            </a:r>
            <a:endParaRPr lang="en-US" altLang="ru-RU" sz="4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4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popitem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KeyError</a:t>
            </a:r>
            <a:r>
              <a:rPr lang="en-US" altLang="ru-RU" sz="4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4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'popitem(): dictionary is empty'</a:t>
            </a:r>
            <a:endParaRPr lang="en-US" altLang="ru-RU" sz="44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altLang="en-US" dirty="0"/>
              <a:t>Удаление элементов: </a:t>
            </a:r>
            <a:r>
              <a:rPr lang="en-US" altLang="ru-RU" dirty="0"/>
              <a:t>clear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2680335"/>
            <a:ext cx="16048990" cy="8550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"ab"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{'a': 97, 'b': 98}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char_to_code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224875" cy="1755140"/>
          </a:xfrm>
        </p:spPr>
        <p:txBody>
          <a:bodyPr/>
          <a:lstStyle/>
          <a:p>
            <a:r>
              <a:rPr lang="ru-RU" altLang="ru-RU" dirty="0"/>
              <a:t>Словари - не последовательности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2280602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 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sequence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list indices must be integers or slices, not str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dict_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chemeClr val="tx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800695" cy="1755140"/>
          </a:xfrm>
        </p:spPr>
        <p:txBody>
          <a:bodyPr/>
          <a:lstStyle/>
          <a:p>
            <a:r>
              <a:rPr lang="ru-RU" dirty="0"/>
              <a:t>Сравнения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04265" y="3401695"/>
            <a:ext cx="16940530" cy="731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!=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False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36994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Множества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dirty="0"/>
              <a:t>Характеристики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05660"/>
            <a:ext cx="16854170" cy="9713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Основные характеристики: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составной тип данных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гетерогенность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ограниченность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неупорядоченность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изменяемость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итерируемость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Примеры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12060"/>
            <a:ext cx="12051665" cy="9733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True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"integers"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"floats"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"complex"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float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complex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13600" cy="1755140"/>
          </a:xfrm>
        </p:spPr>
        <p:txBody>
          <a:bodyPr/>
          <a:lstStyle/>
          <a:p>
            <a:r>
              <a:rPr lang="ru-RU" altLang="ru-RU" dirty="0"/>
              <a:t>Примеры неверных литералов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312670"/>
            <a:ext cx="14072235" cy="1031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{[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]}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{(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[])}</a:t>
            </a:r>
            <a:endParaRPr lang="en-US" altLang="ru-RU" sz="4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4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()}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4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'set'</a:t>
            </a:r>
            <a:endParaRPr lang="en-US" altLang="ru-RU" sz="4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en-US" altLang="ru-RU" dirty="0"/>
              <a:t>set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249170"/>
            <a:ext cx="12708255" cy="9996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пустое множество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кортежа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 из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множество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из строки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"Hello"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'H'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'e'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'l'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'o'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740370" cy="1755140"/>
          </a:xfrm>
        </p:spPr>
        <p:txBody>
          <a:bodyPr/>
          <a:lstStyle/>
          <a:p>
            <a:r>
              <a:rPr lang="ru-RU" altLang="en-US" dirty="0"/>
              <a:t>Множественное включения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16297275" cy="8978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простое списковое включение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</a:t>
            </a:r>
            <a:r>
              <a:rPr lang="ru-RU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включение с фильтром</a:t>
            </a:r>
            <a:endParaRPr lang="en-US" altLang="ru-RU" sz="54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**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range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if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%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==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en-US" altLang="ru-RU" sz="54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54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en-US" dirty="0"/>
              <a:t>Ограниченность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331210"/>
            <a:ext cx="13074650" cy="744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0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len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({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"a"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"b"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ru-RU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endParaRPr lang="ru-RU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881465" cy="1755140"/>
          </a:xfrm>
        </p:spPr>
        <p:txBody>
          <a:bodyPr/>
          <a:lstStyle/>
          <a:p>
            <a:r>
              <a:rPr lang="ru-RU" altLang="ru-RU" dirty="0"/>
              <a:t>Следствие ограниченности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3775" y="3761740"/>
            <a:ext cx="16972915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"set is not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# set is not empty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</a:t>
            </a:r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en-US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"set is empty"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set is empty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984740" cy="1755140"/>
          </a:xfrm>
        </p:spPr>
        <p:txBody>
          <a:bodyPr/>
          <a:lstStyle/>
          <a:p>
            <a:r>
              <a:rPr lang="ru-RU" altLang="ru-RU" dirty="0"/>
              <a:t>Итерируемость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3463290"/>
            <a:ext cx="13740130" cy="672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691370" cy="1755140"/>
          </a:xfrm>
        </p:spPr>
        <p:txBody>
          <a:bodyPr/>
          <a:lstStyle/>
          <a:p>
            <a:r>
              <a:rPr lang="ru-RU" altLang="ru-RU" dirty="0"/>
              <a:t>Хеш-функция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538095" y="4409440"/>
            <a:ext cx="384873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endParaRPr lang="en-US" altLang="ru-RU" sz="6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259310" y="4409440"/>
            <a:ext cx="904049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</a:rPr>
              <a:t>4688393794622555644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cxnSp>
        <p:nvCxnSpPr>
          <p:cNvPr id="7" name="Прямая со стрелкой 6"/>
          <p:cNvCxnSpPr>
            <a:stCxn id="3" idx="3"/>
            <a:endCxn id="6" idx="1"/>
          </p:cNvCxnSpPr>
          <p:nvPr/>
        </p:nvCxnSpPr>
        <p:spPr>
          <a:xfrm>
            <a:off x="6386830" y="4916805"/>
            <a:ext cx="5872480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Текстовое поле 7"/>
          <p:cNvSpPr txBox="1"/>
          <p:nvPr/>
        </p:nvSpPr>
        <p:spPr>
          <a:xfrm>
            <a:off x="7834630" y="5438140"/>
            <a:ext cx="2839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426835" y="3473450"/>
            <a:ext cx="5804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5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хеширование</a:t>
            </a:r>
            <a:endParaRPr lang="ru-RU" altLang="ru-RU" sz="5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Правая фигурная скобка 10"/>
          <p:cNvSpPr/>
          <p:nvPr/>
        </p:nvSpPr>
        <p:spPr>
          <a:xfrm rot="5400000">
            <a:off x="16414750" y="2126615"/>
            <a:ext cx="800735" cy="7814945"/>
          </a:xfrm>
          <a:prstGeom prst="rightBrace">
            <a:avLst>
              <a:gd name="adj1" fmla="val 37509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475210" y="6524625"/>
            <a:ext cx="87483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последовательность бит фиксированной длины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3154045" y="10314305"/>
            <a:ext cx="25673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6426835" y="10314305"/>
            <a:ext cx="56267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хеш-функция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15755620" y="10368915"/>
            <a:ext cx="21996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8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хеш</a:t>
            </a:r>
            <a:endParaRPr lang="ru-RU" altLang="en-US" sz="48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16" name="Прямая со стрелкой 15"/>
          <p:cNvCxnSpPr>
            <a:stCxn id="13" idx="0"/>
            <a:endCxn id="3" idx="2"/>
          </p:cNvCxnSpPr>
          <p:nvPr/>
        </p:nvCxnSpPr>
        <p:spPr>
          <a:xfrm flipV="1">
            <a:off x="4438015" y="5424170"/>
            <a:ext cx="24765" cy="48901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15" idx="0"/>
            <a:endCxn id="12" idx="2"/>
          </p:cNvCxnSpPr>
          <p:nvPr/>
        </p:nvCxnSpPr>
        <p:spPr>
          <a:xfrm flipH="1" flipV="1">
            <a:off x="16849725" y="8093075"/>
            <a:ext cx="5715" cy="22758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4" idx="0"/>
            <a:endCxn id="8" idx="2"/>
          </p:cNvCxnSpPr>
          <p:nvPr/>
        </p:nvCxnSpPr>
        <p:spPr>
          <a:xfrm flipV="1">
            <a:off x="9240520" y="6452870"/>
            <a:ext cx="13970" cy="3861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3" grpId="0"/>
      <p:bldP spid="13" grpId="1"/>
      <p:bldP spid="6" grpId="0"/>
      <p:bldP spid="11" grpId="0" animBg="1"/>
      <p:bldP spid="12" grpId="0"/>
      <p:bldP spid="6" grpId="1"/>
      <p:bldP spid="11" grpId="1" animBg="1"/>
      <p:bldP spid="12" grpId="1"/>
      <p:bldP spid="9" grpId="0"/>
      <p:bldP spid="9" grpId="1"/>
      <p:bldP spid="15" grpId="0"/>
      <p:bldP spid="15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363950" cy="1755140"/>
          </a:xfrm>
        </p:spPr>
        <p:txBody>
          <a:bodyPr/>
          <a:lstStyle/>
          <a:p>
            <a:r>
              <a:rPr lang="ru-RU" altLang="ru-RU" dirty="0"/>
              <a:t>Поиск с помощью </a:t>
            </a:r>
            <a:r>
              <a:rPr lang="en-US" altLang="ru-RU" dirty="0"/>
              <a:t>in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13740130" cy="975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not in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48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sep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=</a:t>
            </a:r>
            <a:r>
              <a:rPr lang="en-US" altLang="ru-RU" sz="4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"\n"</a:t>
            </a:r>
            <a:r>
              <a:rPr lang="en-US" altLang="ru-RU" sz="48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endParaRPr lang="en-US" altLang="ru-RU" sz="48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48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False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48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True</a:t>
            </a:r>
            <a:endParaRPr lang="en-US" altLang="ru-RU" sz="48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363950" cy="1755140"/>
          </a:xfrm>
        </p:spPr>
        <p:txBody>
          <a:bodyPr/>
          <a:lstStyle/>
          <a:p>
            <a:r>
              <a:rPr lang="en-US" dirty="0"/>
              <a:t>add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add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add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dirty="0"/>
              <a:t>remove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5, 6}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(6)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remove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(6)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KeyErro</a:t>
            </a:r>
            <a:r>
              <a:rPr lang="en-US" altLang="ru-RU" sz="600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altLang="ru-RU" dirty="0"/>
              <a:t>discard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3740130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5, 6}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discard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discard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6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altLang="ru-RU" dirty="0"/>
              <a:t>pop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77415"/>
            <a:ext cx="14570075" cy="10349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while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number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pop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2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3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number = 5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ru-RU" dirty="0"/>
              <a:t>Удаление элементов: </a:t>
            </a:r>
            <a:r>
              <a:rPr lang="en-US" dirty="0"/>
              <a:t>clear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965450"/>
            <a:ext cx="14570075" cy="7099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{2, 3, 5}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clear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primal_numbers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set()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en-US" dirty="0"/>
              <a:t>union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47855" y="3041650"/>
            <a:ext cx="10877550" cy="657415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|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3, 5,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union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3, 5,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28950"/>
            <a:ext cx="10933430" cy="66084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931380" cy="1755140"/>
          </a:xfrm>
        </p:spPr>
        <p:txBody>
          <a:bodyPr/>
          <a:lstStyle/>
          <a:p>
            <a:r>
              <a:rPr lang="en-US" altLang="ru-RU" dirty="0"/>
              <a:t>intersection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&amp;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3,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intersection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3,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41650"/>
            <a:ext cx="10933430" cy="660781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7464425" cy="1755140"/>
          </a:xfrm>
        </p:spPr>
        <p:txBody>
          <a:bodyPr/>
          <a:lstStyle/>
          <a:p>
            <a:r>
              <a:rPr lang="en-US" altLang="ru-RU" dirty="0"/>
              <a:t>difference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-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difference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Изображение 4" descr="se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11025" y="3053080"/>
            <a:ext cx="10914380" cy="65963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13305" cy="1755140"/>
          </a:xfrm>
        </p:spPr>
        <p:txBody>
          <a:bodyPr/>
          <a:lstStyle/>
          <a:p>
            <a:r>
              <a:rPr lang="en-US" altLang="ru-RU" dirty="0"/>
              <a:t>symmetric_difference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137920" y="2508885"/>
            <a:ext cx="18131155" cy="9359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5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7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^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symmetric_difference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set2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{1, 2, 7}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337945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set1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779490" y="5706110"/>
            <a:ext cx="25768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set2</a:t>
            </a:r>
            <a:endParaRPr lang="en-US" altLang="ru-RU" sz="6000">
              <a:solidFill>
                <a:schemeClr val="accent1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Хешируемость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897505"/>
            <a:ext cx="21770340" cy="835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Условия хешируемости объекта: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определено значение хеш-функции, которое не меняется в процессе выполнения программы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объект поддерживает сравнение с помощью оператора </a:t>
            </a:r>
            <a:r>
              <a:rPr lang="ru-RU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из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obj1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obj2</a:t>
            </a:r>
            <a:r>
              <a:rPr lang="en-US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следует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en-US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en-US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hash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obj2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8716645" y="5417820"/>
            <a:ext cx="730948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Группа 4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6" name="Овал 5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8" name="Овал 7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9" name="Овал 8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Хешируемые объекты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537460"/>
            <a:ext cx="21027390" cy="9312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hashables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=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42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3.14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"str"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)]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for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in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hashables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(f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{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object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__name__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is hashable"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int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float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str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# tuple is hashable</a:t>
            </a:r>
            <a:endParaRPr lang="en-US" altLang="ru-RU" sz="6000">
              <a:solidFill>
                <a:srgbClr val="7CB683"/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125950" cy="1755140"/>
          </a:xfrm>
        </p:spPr>
        <p:txBody>
          <a:bodyPr/>
          <a:lstStyle/>
          <a:p>
            <a:r>
              <a:rPr lang="ru-RU" altLang="ru-RU" dirty="0"/>
              <a:t>Нехешируемые объекты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137920" y="2196465"/>
            <a:ext cx="21027390" cy="102387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((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 </a:t>
            </a:r>
            <a:r>
              <a:rPr lang="en-US" altLang="ru-RU" sz="6000">
                <a:solidFill>
                  <a:srgbClr val="7CB683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2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'list'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&gt;&gt;&gt;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hash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dict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())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TypeError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: unhashable type: 'dict'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220950" cy="1755140"/>
          </a:xfrm>
        </p:spPr>
        <p:txBody>
          <a:bodyPr/>
          <a:lstStyle/>
          <a:p>
            <a:r>
              <a:rPr lang="ru-RU" altLang="ru-RU" dirty="0"/>
              <a:t>Словарные литералы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2411095" y="2393315"/>
            <a:ext cx="727773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key1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val1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key2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val2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...,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keyN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valN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12443460" y="3185160"/>
            <a:ext cx="787400" cy="3841750"/>
          </a:xfrm>
          <a:prstGeom prst="rightBrace">
            <a:avLst>
              <a:gd name="adj1" fmla="val 42386"/>
              <a:gd name="adj2" fmla="val 49915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353820" y="9810115"/>
            <a:ext cx="7208520" cy="168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ключи - хешируемые объекты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9490710" y="9810115"/>
            <a:ext cx="6433185" cy="168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значения - любые объекты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V="1">
            <a:off x="4958080" y="7218045"/>
            <a:ext cx="68580" cy="2592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5" idx="0"/>
          </p:cNvCxnSpPr>
          <p:nvPr/>
        </p:nvCxnSpPr>
        <p:spPr>
          <a:xfrm flipH="1" flipV="1">
            <a:off x="7762875" y="7218045"/>
            <a:ext cx="4944745" cy="259207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Текстовое поле 9"/>
          <p:cNvSpPr txBox="1"/>
          <p:nvPr/>
        </p:nvSpPr>
        <p:spPr>
          <a:xfrm>
            <a:off x="13739495" y="4625340"/>
            <a:ext cx="7208520" cy="986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ru-RU" sz="4400">
                <a:solidFill>
                  <a:schemeClr val="accent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пары ключ-значение</a:t>
            </a:r>
            <a:endParaRPr lang="ru-RU" altLang="ru-RU" sz="4400">
              <a:solidFill>
                <a:schemeClr val="accent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5" grpId="0"/>
      <p:bldP spid="5" grpId="1"/>
      <p:bldP spid="3" grpId="0" animBg="1"/>
      <p:bldP spid="10" grpId="0"/>
      <p:bldP spid="3" grpId="1" animBg="1"/>
      <p:bldP spid="10" grpId="1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11070</Words>
  <Application>WPS Presentation</Application>
  <PresentationFormat>Произвольный</PresentationFormat>
  <Paragraphs>890</Paragraphs>
  <Slides>60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Consolas</vt:lpstr>
      <vt:lpstr>simple-light-2</vt:lpstr>
      <vt:lpstr>Словари и множества</vt:lpstr>
      <vt:lpstr>Словари</vt:lpstr>
      <vt:lpstr>Характеристики</vt:lpstr>
      <vt:lpstr>Словари - не последовательности</vt:lpstr>
      <vt:lpstr>Хеш-функция</vt:lpstr>
      <vt:lpstr>Хешируемость</vt:lpstr>
      <vt:lpstr>Хешируемые объекты</vt:lpstr>
      <vt:lpstr>Нехешируемые объекты</vt:lpstr>
      <vt:lpstr>Словарные литералы</vt:lpstr>
      <vt:lpstr>Примеры литералов</vt:lpstr>
      <vt:lpstr>Примеры неверных литералов</vt:lpstr>
      <vt:lpstr>Словарные включения</vt:lpstr>
      <vt:lpstr>dict: kwargs-способ</vt:lpstr>
      <vt:lpstr>dict: ошибки kwargs-способа</vt:lpstr>
      <vt:lpstr>dict: массив пар</vt:lpstr>
      <vt:lpstr>dict: fromkeys</vt:lpstr>
      <vt:lpstr>dict: нюанс fromkeys</vt:lpstr>
      <vt:lpstr>Работа с элементами</vt:lpstr>
      <vt:lpstr>Ограниченность</vt:lpstr>
      <vt:lpstr>Следствие ограниченности</vt:lpstr>
      <vt:lpstr>Итерируемость</vt:lpstr>
      <vt:lpstr>keys</vt:lpstr>
      <vt:lpstr>values</vt:lpstr>
      <vt:lpstr>items</vt:lpstr>
      <vt:lpstr>Представления</vt:lpstr>
      <vt:lpstr>Поиск с помощью in</vt:lpstr>
      <vt:lpstr>Эксперимент</vt:lpstr>
      <vt:lpstr>Эксперимент: list</vt:lpstr>
      <vt:lpstr>Эксперимент: dict</vt:lpstr>
      <vt:lpstr>Отсутствие элементов</vt:lpstr>
      <vt:lpstr>get</vt:lpstr>
      <vt:lpstr>get</vt:lpstr>
      <vt:lpstr>setdefault</vt:lpstr>
      <vt:lpstr>setdefault</vt:lpstr>
      <vt:lpstr>update</vt:lpstr>
      <vt:lpstr>copy</vt:lpstr>
      <vt:lpstr>Удаление элементов: pop</vt:lpstr>
      <vt:lpstr>Удаление элементов: popitem</vt:lpstr>
      <vt:lpstr>Удаление элементов: clear</vt:lpstr>
      <vt:lpstr>Сравнения</vt:lpstr>
      <vt:lpstr>Множества</vt:lpstr>
      <vt:lpstr>Характеристики</vt:lpstr>
      <vt:lpstr>Примеры литералов</vt:lpstr>
      <vt:lpstr>Примеры неверных литералов</vt:lpstr>
      <vt:lpstr>list</vt:lpstr>
      <vt:lpstr>Словарные включения</vt:lpstr>
      <vt:lpstr>Ограниченность</vt:lpstr>
      <vt:lpstr>Следствие ограниченности</vt:lpstr>
      <vt:lpstr>Итерируемость</vt:lpstr>
      <vt:lpstr>Итерируемость</vt:lpstr>
      <vt:lpstr>Поиск с помощью in</vt:lpstr>
      <vt:lpstr>add</vt:lpstr>
      <vt:lpstr>Удаление элементов: remove</vt:lpstr>
      <vt:lpstr>Удаление элементов: discard</vt:lpstr>
      <vt:lpstr>Удаление элементов: pop</vt:lpstr>
      <vt:lpstr>Удаление элементов: clear</vt:lpstr>
      <vt:lpstr>union</vt:lpstr>
      <vt:lpstr>intersection</vt:lpstr>
      <vt:lpstr>difference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634</cp:revision>
  <dcterms:created xsi:type="dcterms:W3CDTF">2023-09-07T15:23:00Z</dcterms:created>
  <dcterms:modified xsi:type="dcterms:W3CDTF">2025-10-24T20:58:32Z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1049-12.2.0.23131</vt:lpwstr>
  </property>
</Properties>
</file>