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sldIdLst>
    <p:sldId id="306" r:id="rId3"/>
    <p:sldId id="525" r:id="rId4"/>
    <p:sldId id="528" r:id="rId6"/>
    <p:sldId id="529" r:id="rId7"/>
    <p:sldId id="530" r:id="rId8"/>
    <p:sldId id="532" r:id="rId9"/>
    <p:sldId id="533" r:id="rId10"/>
    <p:sldId id="534" r:id="rId11"/>
    <p:sldId id="531" r:id="rId12"/>
    <p:sldId id="543" r:id="rId13"/>
    <p:sldId id="536" r:id="rId14"/>
    <p:sldId id="538" r:id="rId15"/>
    <p:sldId id="542" r:id="rId16"/>
    <p:sldId id="541" r:id="rId17"/>
    <p:sldId id="539" r:id="rId18"/>
    <p:sldId id="540" r:id="rId19"/>
    <p:sldId id="544" r:id="rId20"/>
    <p:sldId id="545" r:id="rId21"/>
    <p:sldId id="550" r:id="rId22"/>
    <p:sldId id="551" r:id="rId23"/>
    <p:sldId id="552" r:id="rId24"/>
    <p:sldId id="555" r:id="rId25"/>
    <p:sldId id="546" r:id="rId26"/>
    <p:sldId id="547" r:id="rId27"/>
    <p:sldId id="548" r:id="rId28"/>
    <p:sldId id="549" r:id="rId29"/>
    <p:sldId id="557" r:id="rId30"/>
    <p:sldId id="558" r:id="rId31"/>
    <p:sldId id="553" r:id="rId32"/>
    <p:sldId id="554" r:id="rId33"/>
    <p:sldId id="559" r:id="rId34"/>
    <p:sldId id="560" r:id="rId35"/>
    <p:sldId id="572" r:id="rId36"/>
    <p:sldId id="526" r:id="rId37"/>
    <p:sldId id="561" r:id="rId38"/>
    <p:sldId id="562" r:id="rId39"/>
    <p:sldId id="564" r:id="rId40"/>
    <p:sldId id="563" r:id="rId41"/>
    <p:sldId id="565" r:id="rId42"/>
    <p:sldId id="566" r:id="rId43"/>
    <p:sldId id="567" r:id="rId44"/>
    <p:sldId id="568" r:id="rId45"/>
    <p:sldId id="569" r:id="rId46"/>
    <p:sldId id="570" r:id="rId47"/>
    <p:sldId id="571" r:id="rId48"/>
    <p:sldId id="574" r:id="rId49"/>
    <p:sldId id="573" r:id="rId50"/>
    <p:sldId id="329" r:id="rId51"/>
    <p:sldId id="436" r:id="rId52"/>
    <p:sldId id="575" r:id="rId53"/>
    <p:sldId id="395" r:id="rId54"/>
    <p:sldId id="508" r:id="rId55"/>
    <p:sldId id="497" r:id="rId56"/>
    <p:sldId id="498" r:id="rId57"/>
    <p:sldId id="507" r:id="rId58"/>
    <p:sldId id="518" r:id="rId59"/>
    <p:sldId id="499" r:id="rId60"/>
    <p:sldId id="500" r:id="rId61"/>
    <p:sldId id="576" r:id="rId62"/>
    <p:sldId id="506" r:id="rId63"/>
    <p:sldId id="331" r:id="rId64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6"/>
            <p14:sldId id="525"/>
            <p14:sldId id="528"/>
            <p14:sldId id="529"/>
            <p14:sldId id="530"/>
            <p14:sldId id="532"/>
            <p14:sldId id="533"/>
            <p14:sldId id="534"/>
            <p14:sldId id="531"/>
            <p14:sldId id="543"/>
            <p14:sldId id="536"/>
            <p14:sldId id="538"/>
            <p14:sldId id="542"/>
            <p14:sldId id="541"/>
            <p14:sldId id="539"/>
            <p14:sldId id="540"/>
            <p14:sldId id="544"/>
            <p14:sldId id="545"/>
            <p14:sldId id="550"/>
            <p14:sldId id="551"/>
            <p14:sldId id="552"/>
            <p14:sldId id="555"/>
            <p14:sldId id="546"/>
            <p14:sldId id="547"/>
            <p14:sldId id="548"/>
            <p14:sldId id="549"/>
            <p14:sldId id="557"/>
            <p14:sldId id="558"/>
            <p14:sldId id="553"/>
            <p14:sldId id="554"/>
            <p14:sldId id="559"/>
            <p14:sldId id="560"/>
            <p14:sldId id="572"/>
            <p14:sldId id="526"/>
            <p14:sldId id="561"/>
            <p14:sldId id="562"/>
            <p14:sldId id="564"/>
            <p14:sldId id="563"/>
            <p14:sldId id="565"/>
            <p14:sldId id="566"/>
            <p14:sldId id="567"/>
            <p14:sldId id="568"/>
            <p14:sldId id="569"/>
            <p14:sldId id="570"/>
            <p14:sldId id="571"/>
            <p14:sldId id="574"/>
            <p14:sldId id="573"/>
            <p14:sldId id="329"/>
            <p14:sldId id="436"/>
            <p14:sldId id="575"/>
            <p14:sldId id="395"/>
            <p14:sldId id="508"/>
            <p14:sldId id="497"/>
            <p14:sldId id="498"/>
            <p14:sldId id="507"/>
            <p14:sldId id="518"/>
            <p14:sldId id="499"/>
            <p14:sldId id="500"/>
            <p14:sldId id="576"/>
            <p14:sldId id="506"/>
            <p14:sldId id="331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7891" userDrawn="1">
          <p15:clr>
            <a:srgbClr val="A4A3A4"/>
          </p15:clr>
        </p15:guide>
        <p15:guide id="4" pos="10344" userDrawn="1">
          <p15:clr>
            <a:srgbClr val="A4A3A4"/>
          </p15:clr>
        </p15:guide>
        <p15:guide id="5" pos="5508" userDrawn="1">
          <p15:clr>
            <a:srgbClr val="A4A3A4"/>
          </p15:clr>
        </p15:guide>
        <p15:guide id="7" pos="626" userDrawn="1">
          <p15:clr>
            <a:srgbClr val="A4A3A4"/>
          </p15:clr>
        </p15:guide>
        <p15:guide id="8" pos="14908" userDrawn="1">
          <p15:clr>
            <a:srgbClr val="A4A3A4"/>
          </p15:clr>
        </p15:guide>
        <p15:guide id="12" orient="horz" pos="8048" userDrawn="1">
          <p15:clr>
            <a:srgbClr val="A4A3A4"/>
          </p15:clr>
        </p15:guide>
        <p15:guide id="13" orient="horz" pos="1870" userDrawn="1">
          <p15:clr>
            <a:srgbClr val="A4A3A4"/>
          </p15:clr>
        </p15:guide>
        <p15:guide id="14" pos="11317" userDrawn="1">
          <p15:clr>
            <a:srgbClr val="A4A3A4"/>
          </p15:clr>
        </p15:guide>
        <p15:guide id="15" pos="4230" userDrawn="1">
          <p15:clr>
            <a:srgbClr val="A4A3A4"/>
          </p15:clr>
        </p15:guide>
        <p15:guide id="16" orient="horz" pos="25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B683"/>
    <a:srgbClr val="0072BC"/>
    <a:srgbClr val="C09D29"/>
    <a:srgbClr val="3E3E3E"/>
    <a:srgbClr val="525252"/>
    <a:srgbClr val="68045E"/>
    <a:srgbClr val="99CA89"/>
    <a:srgbClr val="CFE09A"/>
    <a:srgbClr val="DAED05"/>
    <a:srgbClr val="92C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395" autoAdjust="0"/>
  </p:normalViewPr>
  <p:slideViewPr>
    <p:cSldViewPr showGuides="1">
      <p:cViewPr varScale="1">
        <p:scale>
          <a:sx n="58" d="100"/>
          <a:sy n="58" d="100"/>
        </p:scale>
        <p:origin x="408" y="108"/>
      </p:cViewPr>
      <p:guideLst>
        <p:guide orient="horz" pos="555"/>
        <p:guide pos="7891"/>
        <p:guide pos="10344"/>
        <p:guide pos="5508"/>
        <p:guide pos="626"/>
        <p:guide pos="14908"/>
        <p:guide orient="horz" pos="8048"/>
        <p:guide orient="horz" pos="1870"/>
        <p:guide pos="11317"/>
        <p:guide pos="4230"/>
        <p:guide orient="horz" pos="2535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8" Type="http://schemas.openxmlformats.org/officeDocument/2006/relationships/commentAuthors" Target="commentAuthors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63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62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25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8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51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51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14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7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13865"/>
            </a:lvl2pPr>
            <a:lvl3pPr algn="ctr">
              <a:spcBef>
                <a:spcPts val="0"/>
              </a:spcBef>
              <a:buSzPct val="100000"/>
              <a:defRPr sz="13865"/>
            </a:lvl3pPr>
            <a:lvl4pPr algn="ctr">
              <a:spcBef>
                <a:spcPts val="0"/>
              </a:spcBef>
              <a:buSzPct val="100000"/>
              <a:defRPr sz="13865"/>
            </a:lvl4pPr>
            <a:lvl5pPr algn="ctr">
              <a:spcBef>
                <a:spcPts val="0"/>
              </a:spcBef>
              <a:buSzPct val="100000"/>
              <a:defRPr sz="13865"/>
            </a:lvl5pPr>
            <a:lvl6pPr algn="ctr">
              <a:spcBef>
                <a:spcPts val="0"/>
              </a:spcBef>
              <a:buSzPct val="100000"/>
              <a:defRPr sz="13865"/>
            </a:lvl6pPr>
            <a:lvl7pPr algn="ctr">
              <a:spcBef>
                <a:spcPts val="0"/>
              </a:spcBef>
              <a:buSzPct val="100000"/>
              <a:defRPr sz="13865"/>
            </a:lvl7pPr>
            <a:lvl8pPr algn="ctr">
              <a:spcBef>
                <a:spcPts val="0"/>
              </a:spcBef>
              <a:buSzPct val="100000"/>
              <a:defRPr sz="13865"/>
            </a:lvl8pPr>
            <a:lvl9pPr algn="ctr">
              <a:spcBef>
                <a:spcPts val="0"/>
              </a:spcBef>
              <a:buSzPct val="100000"/>
              <a:defRPr sz="13865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71388" y="720000"/>
            <a:ext cx="21600000" cy="1440000"/>
          </a:xfrm>
        </p:spPr>
        <p:txBody>
          <a:bodyPr lIns="0" tIns="0" rIns="0" bIns="0"/>
          <a:lstStyle>
            <a:lvl1pPr algn="ctr" fontAlgn="base">
              <a:defRPr sz="6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1403388" y="12628800"/>
            <a:ext cx="540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8411388" y="12628800"/>
            <a:ext cx="792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5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9600"/>
            </a:lvl2pPr>
            <a:lvl3pPr algn="ctr">
              <a:spcBef>
                <a:spcPts val="0"/>
              </a:spcBef>
              <a:buSzPct val="100000"/>
              <a:defRPr sz="9600"/>
            </a:lvl3pPr>
            <a:lvl4pPr algn="ctr">
              <a:spcBef>
                <a:spcPts val="0"/>
              </a:spcBef>
              <a:buSzPct val="100000"/>
              <a:defRPr sz="9600"/>
            </a:lvl4pPr>
            <a:lvl5pPr algn="ctr">
              <a:spcBef>
                <a:spcPts val="0"/>
              </a:spcBef>
              <a:buSzPct val="100000"/>
              <a:defRPr sz="9600"/>
            </a:lvl5pPr>
            <a:lvl6pPr algn="ctr">
              <a:spcBef>
                <a:spcPts val="0"/>
              </a:spcBef>
              <a:buSzPct val="100000"/>
              <a:defRPr sz="9600"/>
            </a:lvl6pPr>
            <a:lvl7pPr algn="ctr">
              <a:spcBef>
                <a:spcPts val="0"/>
              </a:spcBef>
              <a:buSzPct val="100000"/>
              <a:defRPr sz="9600"/>
            </a:lvl7pPr>
            <a:lvl8pPr algn="ctr">
              <a:spcBef>
                <a:spcPts val="0"/>
              </a:spcBef>
              <a:buSzPct val="100000"/>
              <a:defRPr sz="9600"/>
            </a:lvl8pPr>
            <a:lvl9pPr algn="ctr">
              <a:spcBef>
                <a:spcPts val="0"/>
              </a:spcBef>
              <a:buSzPct val="100000"/>
              <a:defRPr sz="960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sz="2665" smtClean="0">
                <a:solidFill>
                  <a:schemeClr val="dk2"/>
                </a:solidFill>
              </a:rPr>
            </a:fld>
            <a:endParaRPr lang="en-US" sz="2665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1722735" y="11754485"/>
            <a:ext cx="12978130" cy="156781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Докладчик: Евграфов Михаил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4090035" y="4409440"/>
            <a:ext cx="16085185" cy="3451860"/>
          </a:xfrm>
        </p:spPr>
        <p:txBody>
          <a:bodyPr/>
          <a:lstStyle/>
          <a:p>
            <a:r>
              <a:rPr lang="ru-RU" altLang="ru-RU" sz="9600" dirty="0">
                <a:solidFill>
                  <a:schemeClr val="bg1"/>
                </a:solidFill>
              </a:rPr>
              <a:t>Последовательности: списки и кортежи</a:t>
            </a:r>
            <a:endParaRPr lang="ru-RU" altLang="ru-RU" sz="96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5352"/>
            <a:ext cx="2437777" cy="7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112875" cy="1755140"/>
          </a:xfrm>
        </p:spPr>
        <p:txBody>
          <a:bodyPr/>
          <a:lstStyle/>
          <a:p>
            <a:r>
              <a:rPr lang="ru-RU" altLang="ru-RU" dirty="0"/>
              <a:t>Как хранятся данные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49170"/>
            <a:ext cx="9234170" cy="2022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4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endParaRPr lang="en-US" altLang="ru-RU" sz="4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r>
              <a:rPr lang="en-US" altLang="ru-RU" sz="4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"Python"</a:t>
            </a:r>
            <a:r>
              <a:rPr lang="en-US" altLang="ru-RU" sz="4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"Go"</a:t>
            </a:r>
            <a:endParaRPr lang="en-US" altLang="ru-RU" sz="4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pic>
        <p:nvPicPr>
          <p:cNvPr id="3" name="Изображение 2" descr="arr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6200000">
            <a:off x="6182995" y="372110"/>
            <a:ext cx="3043555" cy="10974070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2289810" y="858583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6322695" y="858583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0372090" y="858583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2437765" y="5417820"/>
            <a:ext cx="2459355" cy="815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xABCD</a:t>
            </a:r>
            <a:endParaRPr lang="en-US" alt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5098415" y="5417820"/>
            <a:ext cx="2459355" cy="815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xACDC</a:t>
            </a:r>
            <a:endParaRPr lang="en-US" alt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7759065" y="5417820"/>
            <a:ext cx="2459355" cy="815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xFFFF</a:t>
            </a:r>
            <a:endParaRPr lang="en-US" alt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0419715" y="5417820"/>
            <a:ext cx="2459355" cy="815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2877185" y="9378315"/>
            <a:ext cx="1433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endParaRPr lang="en-US" altLang="ru-RU" sz="4400"/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10372090" y="9378315"/>
            <a:ext cx="27095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"Python"</a:t>
            </a:r>
            <a:endParaRPr lang="en-US" altLang="ru-RU" sz="4400"/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6904355" y="9373235"/>
            <a:ext cx="1433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"Go"</a:t>
            </a:r>
            <a:endParaRPr lang="en-US" altLang="ru-RU" sz="4400"/>
          </a:p>
        </p:txBody>
      </p:sp>
      <p:cxnSp>
        <p:nvCxnSpPr>
          <p:cNvPr id="19" name="Прямая со стрелкой 18"/>
          <p:cNvCxnSpPr>
            <a:endCxn id="6" idx="0"/>
          </p:cNvCxnSpPr>
          <p:nvPr/>
        </p:nvCxnSpPr>
        <p:spPr>
          <a:xfrm>
            <a:off x="3586480" y="7218045"/>
            <a:ext cx="6985" cy="13677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9" idx="0"/>
          </p:cNvCxnSpPr>
          <p:nvPr/>
        </p:nvCxnSpPr>
        <p:spPr>
          <a:xfrm>
            <a:off x="6357620" y="7233285"/>
            <a:ext cx="5318125" cy="13525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endCxn id="8" idx="0"/>
          </p:cNvCxnSpPr>
          <p:nvPr/>
        </p:nvCxnSpPr>
        <p:spPr>
          <a:xfrm flipH="1">
            <a:off x="7626350" y="7200265"/>
            <a:ext cx="1395095" cy="13855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H="1">
            <a:off x="13019405" y="5849620"/>
            <a:ext cx="18719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Текстовое поле 22"/>
          <p:cNvSpPr txBox="1"/>
          <p:nvPr/>
        </p:nvSpPr>
        <p:spPr>
          <a:xfrm>
            <a:off x="14891385" y="5417820"/>
            <a:ext cx="51676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место про запас</a:t>
            </a:r>
            <a:endParaRPr lang="ru-RU" altLang="en-US" sz="4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8" grpId="0" animBg="1"/>
      <p:bldP spid="18" grpId="0"/>
      <p:bldP spid="9" grpId="0" animBg="1"/>
      <p:bldP spid="17" grpId="0"/>
      <p:bldP spid="6" grpId="1" animBg="1"/>
      <p:bldP spid="16" grpId="1"/>
      <p:bldP spid="8" grpId="1" animBg="1"/>
      <p:bldP spid="18" grpId="1"/>
      <p:bldP spid="9" grpId="1" animBg="1"/>
      <p:bldP spid="17" grpId="1"/>
      <p:bldP spid="23" grpId="0"/>
      <p:bldP spid="2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037685" cy="1755140"/>
          </a:xfrm>
        </p:spPr>
        <p:txBody>
          <a:bodyPr/>
          <a:lstStyle/>
          <a:p>
            <a:r>
              <a:rPr lang="ru-RU" altLang="ru-RU" dirty="0"/>
              <a:t>Целочисленные индексы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49170"/>
            <a:ext cx="13712190" cy="10099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"Python"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"Go"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'C'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'Python'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'Go'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037685" cy="1755140"/>
          </a:xfrm>
        </p:spPr>
        <p:txBody>
          <a:bodyPr/>
          <a:lstStyle/>
          <a:p>
            <a:r>
              <a:rPr lang="ru-RU" altLang="ru-RU" dirty="0"/>
              <a:t>Отрицательные индексы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49170"/>
            <a:ext cx="13712190" cy="10099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"Python"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"Go"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-1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'Go'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'Python'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'C'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037685" cy="1755140"/>
          </a:xfrm>
        </p:spPr>
        <p:txBody>
          <a:bodyPr/>
          <a:lstStyle/>
          <a:p>
            <a:r>
              <a:rPr lang="ru-RU" altLang="ru-RU" dirty="0"/>
              <a:t>Интуиция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3" name="Изображение 2" descr="arr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110" y="3617595"/>
            <a:ext cx="10925810" cy="7366635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4740275" y="6858000"/>
            <a:ext cx="3204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"Python"</a:t>
            </a:r>
            <a:endParaRPr lang="ru-RU" altLang="en-US" sz="54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2094230" y="6858000"/>
            <a:ext cx="1423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endParaRPr lang="ru-RU" altLang="en-US" sz="54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8862695" y="6858000"/>
            <a:ext cx="21012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"Go"</a:t>
            </a:r>
            <a:endParaRPr lang="ru-RU" altLang="en-US" sz="54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085850" y="3833495"/>
            <a:ext cx="1202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4614545" y="3833495"/>
            <a:ext cx="1202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8143240" y="3833495"/>
            <a:ext cx="1202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0374630" y="9161780"/>
            <a:ext cx="1202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-1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6846570" y="9161780"/>
            <a:ext cx="1202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3317875" y="9161780"/>
            <a:ext cx="12026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-3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Правая фигурная скобка 15"/>
          <p:cNvSpPr/>
          <p:nvPr/>
        </p:nvSpPr>
        <p:spPr>
          <a:xfrm>
            <a:off x="12011025" y="3833495"/>
            <a:ext cx="421005" cy="1478280"/>
          </a:xfrm>
          <a:prstGeom prst="rightBrace">
            <a:avLst>
              <a:gd name="adj1" fmla="val 16979"/>
              <a:gd name="adj2" fmla="val 50000"/>
            </a:avLst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7" name="Правая фигурная скобка 16"/>
          <p:cNvSpPr/>
          <p:nvPr/>
        </p:nvSpPr>
        <p:spPr>
          <a:xfrm>
            <a:off x="12083415" y="9234170"/>
            <a:ext cx="421005" cy="1478280"/>
          </a:xfrm>
          <a:prstGeom prst="rightBrace">
            <a:avLst>
              <a:gd name="adj1" fmla="val 16979"/>
              <a:gd name="adj2" fmla="val 50000"/>
            </a:avLst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12803505" y="3905250"/>
            <a:ext cx="84823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сдвиг вправо относительно первого элемента</a:t>
            </a:r>
            <a:endParaRPr lang="ru-RU" altLang="ru-RU" sz="4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12930505" y="9312275"/>
            <a:ext cx="84823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сдвиг влево относительно первого элемента</a:t>
            </a:r>
            <a:endParaRPr lang="ru-RU" altLang="ru-RU" sz="4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6" grpId="1" animBg="1"/>
      <p:bldP spid="18" grpId="1"/>
      <p:bldP spid="17" grpId="0" animBg="1"/>
      <p:bldP spid="19" grpId="0"/>
      <p:bldP spid="17" grpId="1" animBg="1"/>
      <p:bldP spid="1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037685" cy="1755140"/>
          </a:xfrm>
        </p:spPr>
        <p:txBody>
          <a:bodyPr/>
          <a:lstStyle/>
          <a:p>
            <a:r>
              <a:rPr lang="ru-RU" altLang="ru-RU" dirty="0"/>
              <a:t>Выход за границы списка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609215"/>
            <a:ext cx="16631920" cy="9554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"Python"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"Go"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ru-RU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IndexError: list index out of range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ru-RU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IndexError: list index out of range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/>
              <a:t>Срезы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>
            <p:custDataLst>
              <p:tags r:id="rId1"/>
            </p:custDataLst>
          </p:nvPr>
        </p:nvSpPr>
        <p:spPr>
          <a:xfrm>
            <a:off x="993775" y="2825115"/>
            <a:ext cx="132759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7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slice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lang="en-US" altLang="ru-RU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5" name="Прямая со стрелкой 4"/>
          <p:cNvCxnSpPr/>
          <p:nvPr>
            <p:custDataLst>
              <p:tags r:id="rId2"/>
            </p:custDataLst>
          </p:nvPr>
        </p:nvCxnSpPr>
        <p:spPr>
          <a:xfrm flipV="1">
            <a:off x="4810125" y="4187190"/>
            <a:ext cx="1459865" cy="15119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>
            <p:custDataLst>
              <p:tags r:id="rId3"/>
            </p:custDataLst>
          </p:nvPr>
        </p:nvCxnSpPr>
        <p:spPr>
          <a:xfrm flipV="1">
            <a:off x="8122920" y="4193540"/>
            <a:ext cx="0" cy="15119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 flipV="1">
            <a:off x="10067290" y="4187190"/>
            <a:ext cx="1459230" cy="14465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Текстовое поле 7"/>
          <p:cNvSpPr txBox="1"/>
          <p:nvPr>
            <p:custDataLst>
              <p:tags r:id="rId4"/>
            </p:custDataLst>
          </p:nvPr>
        </p:nvSpPr>
        <p:spPr>
          <a:xfrm>
            <a:off x="3729990" y="5757545"/>
            <a:ext cx="19862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start</a:t>
            </a:r>
            <a:endParaRPr lang="en-US" altLang="ru-RU" sz="4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9" name="Текстовое поле 8"/>
          <p:cNvSpPr txBox="1"/>
          <p:nvPr>
            <p:custDataLst>
              <p:tags r:id="rId5"/>
            </p:custDataLst>
          </p:nvPr>
        </p:nvSpPr>
        <p:spPr>
          <a:xfrm>
            <a:off x="7186930" y="5757545"/>
            <a:ext cx="19862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stop</a:t>
            </a:r>
            <a:endParaRPr lang="en-US" altLang="ru-RU" sz="4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0643235" y="5757545"/>
            <a:ext cx="19862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step</a:t>
            </a:r>
            <a:endParaRPr lang="en-US" altLang="ru-RU" sz="4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1" name="Текстовое поле 10"/>
          <p:cNvSpPr txBox="1"/>
          <p:nvPr>
            <p:custDataLst>
              <p:tags r:id="rId6"/>
            </p:custDataLst>
          </p:nvPr>
        </p:nvSpPr>
        <p:spPr>
          <a:xfrm>
            <a:off x="1120775" y="8225790"/>
            <a:ext cx="132759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my_list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10</a:t>
            </a:r>
            <a:r>
              <a:rPr lang="en-US" altLang="ru-RU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12" name="Прямая со стрелкой 11"/>
          <p:cNvCxnSpPr/>
          <p:nvPr>
            <p:custDataLst>
              <p:tags r:id="rId7"/>
            </p:custDataLst>
          </p:nvPr>
        </p:nvCxnSpPr>
        <p:spPr>
          <a:xfrm>
            <a:off x="4810125" y="6569710"/>
            <a:ext cx="2304415" cy="1584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>
            <p:custDataLst>
              <p:tags r:id="rId8"/>
            </p:custDataLst>
          </p:nvPr>
        </p:nvCxnSpPr>
        <p:spPr>
          <a:xfrm>
            <a:off x="8122920" y="6464300"/>
            <a:ext cx="575945" cy="16897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H="1">
            <a:off x="10139045" y="6569710"/>
            <a:ext cx="1440180" cy="1584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037685" cy="1755140"/>
          </a:xfrm>
        </p:spPr>
        <p:txBody>
          <a:bodyPr/>
          <a:lstStyle/>
          <a:p>
            <a:r>
              <a:rPr lang="ru-RU" altLang="ru-RU" dirty="0"/>
              <a:t>Использование срезов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753360"/>
            <a:ext cx="13712190" cy="9450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::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037685" cy="1755140"/>
          </a:xfrm>
        </p:spPr>
        <p:txBody>
          <a:bodyPr/>
          <a:lstStyle/>
          <a:p>
            <a:r>
              <a:rPr lang="ru-RU" altLang="ru-RU" dirty="0"/>
              <a:t>Срезы и новые объекты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3473450"/>
            <a:ext cx="14471015" cy="6530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"original ID: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ru-RU" altLang="en-US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"slice ID: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])}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ru-RU" altLang="en-US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ru-RU" altLang="en-US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original ID: 1995710075200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slice ID: 1995716680384</a:t>
            </a:r>
            <a:endParaRPr lang="en-US" altLang="ru-RU" sz="5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037685" cy="1755140"/>
          </a:xfrm>
        </p:spPr>
        <p:txBody>
          <a:bodyPr/>
          <a:lstStyle/>
          <a:p>
            <a:r>
              <a:rPr lang="ru-RU" altLang="ru-RU" dirty="0"/>
              <a:t>Срезы и копирования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753360"/>
            <a:ext cx="20874990" cy="8467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array_copy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copy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4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array_copy_slice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"original: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id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"copy: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array_copy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id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array_copy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"slice copy: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array_copy_slice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id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array_copy_slice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)}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400">
              <a:solidFill>
                <a:schemeClr val="bg2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original: [1, 2, 3], 1995713247616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copy: [1, 2, 3], 1995710075200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slice copy: [1, 2, 3], 1995710074688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497040" cy="1755140"/>
          </a:xfrm>
        </p:spPr>
        <p:txBody>
          <a:bodyPr/>
          <a:lstStyle/>
          <a:p>
            <a:r>
              <a:rPr lang="ru-RU" altLang="ru-RU" dirty="0"/>
              <a:t>Поверхностное копирование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753360"/>
            <a:ext cx="17282160" cy="8467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array_copy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array_copy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#[1, 2, [3, 4]]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#[1, 2, [3, 4]]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array_copy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-1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-1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42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array_copy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#[1, 2, [3, 42]]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#[1, 2, [3, 42]]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36994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Списки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4" name="Овал 3"/>
          <p:cNvSpPr/>
          <p:nvPr/>
        </p:nvSpPr>
        <p:spPr>
          <a:xfrm>
            <a:off x="3514342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497040" cy="1755140"/>
          </a:xfrm>
        </p:spPr>
        <p:txBody>
          <a:bodyPr/>
          <a:lstStyle/>
          <a:p>
            <a:r>
              <a:rPr lang="ru-RU" altLang="ru-RU" dirty="0"/>
              <a:t>Причина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3" name="Изображение 2" descr="arr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100" y="3766185"/>
            <a:ext cx="2522855" cy="9097010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2853055" y="678561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xACDC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866390" y="909002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xABBA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2853055" y="1117854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2853055" y="455358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0xABCF</a:t>
            </a:r>
            <a:endParaRPr 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393315"/>
            <a:ext cx="11349990" cy="873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array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]]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0643235" y="3774440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11219180" y="4666615"/>
            <a:ext cx="1433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ru-RU" altLang="en-US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643235" y="682815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1219180" y="7720330"/>
            <a:ext cx="1433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ru-RU" altLang="en-US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0643235" y="9881870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10993120" y="10774045"/>
            <a:ext cx="186753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en-US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en-US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en-US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cxnSp>
        <p:nvCxnSpPr>
          <p:cNvPr id="17" name="Прямая со стрелкой 16"/>
          <p:cNvCxnSpPr>
            <a:endCxn id="7" idx="1"/>
          </p:cNvCxnSpPr>
          <p:nvPr/>
        </p:nvCxnSpPr>
        <p:spPr>
          <a:xfrm flipV="1">
            <a:off x="4954270" y="5050790"/>
            <a:ext cx="568896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13" idx="1"/>
          </p:cNvCxnSpPr>
          <p:nvPr/>
        </p:nvCxnSpPr>
        <p:spPr>
          <a:xfrm>
            <a:off x="4954270" y="9521825"/>
            <a:ext cx="5688965" cy="16363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11" idx="1"/>
          </p:cNvCxnSpPr>
          <p:nvPr/>
        </p:nvCxnSpPr>
        <p:spPr>
          <a:xfrm>
            <a:off x="4954270" y="7289800"/>
            <a:ext cx="5688965" cy="8147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Текстовое поле 19"/>
          <p:cNvSpPr txBox="1"/>
          <p:nvPr/>
        </p:nvSpPr>
        <p:spPr>
          <a:xfrm>
            <a:off x="1138555" y="2393315"/>
            <a:ext cx="8627110" cy="861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array_copy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ru-RU" altLang="en-US" sz="4400"/>
          </a:p>
        </p:txBody>
      </p:sp>
      <p:pic>
        <p:nvPicPr>
          <p:cNvPr id="22" name="Изображение 21" descr="arr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40170" y="3774440"/>
            <a:ext cx="2522855" cy="9097010"/>
          </a:xfrm>
          <a:prstGeom prst="rect">
            <a:avLst/>
          </a:prstGeom>
        </p:spPr>
      </p:pic>
      <p:sp>
        <p:nvSpPr>
          <p:cNvPr id="23" name="Текстовое поле 22"/>
          <p:cNvSpPr txBox="1"/>
          <p:nvPr/>
        </p:nvSpPr>
        <p:spPr>
          <a:xfrm>
            <a:off x="19415125" y="679386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xACDC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4" name="Текстовое поле 23"/>
          <p:cNvSpPr txBox="1"/>
          <p:nvPr/>
        </p:nvSpPr>
        <p:spPr>
          <a:xfrm>
            <a:off x="19428460" y="909828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xABBA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5" name="Текстовое поле 24"/>
          <p:cNvSpPr txBox="1"/>
          <p:nvPr/>
        </p:nvSpPr>
        <p:spPr>
          <a:xfrm>
            <a:off x="19415125" y="1118679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6" name="Текстовое поле 25"/>
          <p:cNvSpPr txBox="1"/>
          <p:nvPr/>
        </p:nvSpPr>
        <p:spPr>
          <a:xfrm>
            <a:off x="19415125" y="456184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0xABCF</a:t>
            </a:r>
            <a:endParaRPr 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27" name="Прямая со стрелкой 26"/>
          <p:cNvCxnSpPr>
            <a:endCxn id="7" idx="3"/>
          </p:cNvCxnSpPr>
          <p:nvPr/>
        </p:nvCxnSpPr>
        <p:spPr>
          <a:xfrm flipH="1" flipV="1">
            <a:off x="13250545" y="5050790"/>
            <a:ext cx="598233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11" idx="3"/>
          </p:cNvCxnSpPr>
          <p:nvPr/>
        </p:nvCxnSpPr>
        <p:spPr>
          <a:xfrm flipH="1">
            <a:off x="13250545" y="7301865"/>
            <a:ext cx="5998845" cy="802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endCxn id="13" idx="3"/>
          </p:cNvCxnSpPr>
          <p:nvPr/>
        </p:nvCxnSpPr>
        <p:spPr>
          <a:xfrm flipH="1">
            <a:off x="13250545" y="9450070"/>
            <a:ext cx="6033135" cy="17081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20" grpId="0"/>
      <p:bldP spid="23" grpId="0"/>
      <p:bldP spid="24" grpId="0"/>
      <p:bldP spid="25" grpId="0"/>
      <p:bldP spid="26" grpId="0"/>
      <p:bldP spid="20" grpId="1"/>
      <p:bldP spid="23" grpId="1"/>
      <p:bldP spid="24" grpId="1"/>
      <p:bldP spid="25" grpId="1"/>
      <p:bldP spid="2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497040" cy="1755140"/>
          </a:xfrm>
        </p:spPr>
        <p:txBody>
          <a:bodyPr/>
          <a:lstStyle/>
          <a:p>
            <a:r>
              <a:rPr lang="ru-RU" altLang="ru-RU" dirty="0"/>
              <a:t>Причина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3" name="Изображение 2" descr="arr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100" y="3766185"/>
            <a:ext cx="2522855" cy="9097010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2853055" y="678561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xACDC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866390" y="909002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xABBA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2853055" y="1117854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2853055" y="455358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0xABCF</a:t>
            </a:r>
            <a:endParaRPr 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393315"/>
            <a:ext cx="11349990" cy="873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array_copy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-1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-1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42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0643235" y="3774440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11219180" y="4666615"/>
            <a:ext cx="1433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ru-RU" altLang="en-US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10643235" y="682815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1219180" y="7720330"/>
            <a:ext cx="1433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ru-RU" altLang="en-US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0643235" y="9881870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10872470" y="10774045"/>
            <a:ext cx="22129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en-US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en-US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42</a:t>
            </a:r>
            <a:r>
              <a:rPr lang="en-US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en-US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cxnSp>
        <p:nvCxnSpPr>
          <p:cNvPr id="17" name="Прямая со стрелкой 16"/>
          <p:cNvCxnSpPr>
            <a:endCxn id="7" idx="1"/>
          </p:cNvCxnSpPr>
          <p:nvPr/>
        </p:nvCxnSpPr>
        <p:spPr>
          <a:xfrm flipV="1">
            <a:off x="4954270" y="5050790"/>
            <a:ext cx="5688965" cy="69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13" idx="1"/>
          </p:cNvCxnSpPr>
          <p:nvPr/>
        </p:nvCxnSpPr>
        <p:spPr>
          <a:xfrm>
            <a:off x="4954270" y="9521825"/>
            <a:ext cx="5688965" cy="16363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endCxn id="11" idx="1"/>
          </p:cNvCxnSpPr>
          <p:nvPr/>
        </p:nvCxnSpPr>
        <p:spPr>
          <a:xfrm>
            <a:off x="4954270" y="7289800"/>
            <a:ext cx="5688965" cy="8147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2" name="Изображение 21" descr="arr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40170" y="3774440"/>
            <a:ext cx="2522855" cy="9097010"/>
          </a:xfrm>
          <a:prstGeom prst="rect">
            <a:avLst/>
          </a:prstGeom>
        </p:spPr>
      </p:pic>
      <p:sp>
        <p:nvSpPr>
          <p:cNvPr id="23" name="Текстовое поле 22"/>
          <p:cNvSpPr txBox="1"/>
          <p:nvPr/>
        </p:nvSpPr>
        <p:spPr>
          <a:xfrm>
            <a:off x="19415125" y="679386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xACDC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4" name="Текстовое поле 23"/>
          <p:cNvSpPr txBox="1"/>
          <p:nvPr/>
        </p:nvSpPr>
        <p:spPr>
          <a:xfrm>
            <a:off x="19428460" y="909828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xABBA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5" name="Текстовое поле 24"/>
          <p:cNvSpPr txBox="1"/>
          <p:nvPr/>
        </p:nvSpPr>
        <p:spPr>
          <a:xfrm>
            <a:off x="19415125" y="1118679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6" name="Текстовое поле 25"/>
          <p:cNvSpPr txBox="1"/>
          <p:nvPr/>
        </p:nvSpPr>
        <p:spPr>
          <a:xfrm>
            <a:off x="19415125" y="456184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0xABCF</a:t>
            </a:r>
            <a:endParaRPr 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27" name="Прямая со стрелкой 26"/>
          <p:cNvCxnSpPr>
            <a:endCxn id="7" idx="3"/>
          </p:cNvCxnSpPr>
          <p:nvPr/>
        </p:nvCxnSpPr>
        <p:spPr>
          <a:xfrm flipH="1" flipV="1">
            <a:off x="13250545" y="5050790"/>
            <a:ext cx="598233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endCxn id="11" idx="3"/>
          </p:cNvCxnSpPr>
          <p:nvPr/>
        </p:nvCxnSpPr>
        <p:spPr>
          <a:xfrm flipH="1">
            <a:off x="13250545" y="7301865"/>
            <a:ext cx="5998845" cy="8026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endCxn id="13" idx="3"/>
          </p:cNvCxnSpPr>
          <p:nvPr/>
        </p:nvCxnSpPr>
        <p:spPr>
          <a:xfrm flipH="1">
            <a:off x="13250545" y="9450070"/>
            <a:ext cx="6033135" cy="17081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497040" cy="1755140"/>
          </a:xfrm>
        </p:spPr>
        <p:txBody>
          <a:bodyPr/>
          <a:lstStyle/>
          <a:p>
            <a:r>
              <a:rPr lang="ru-RU" altLang="ru-RU" dirty="0"/>
              <a:t>Глубокое копирование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49170"/>
            <a:ext cx="17282160" cy="9856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from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copy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import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deepcopy</a:t>
            </a:r>
            <a:endParaRPr lang="en-US" altLang="ru-RU" sz="54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array_copy =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deepcopy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array_copy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#[1, 2, [3, 4]]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#[1, 2, [3, 4]]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array_copy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-1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-1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42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array_copy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#[1, 2, [3,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]]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#[1, 2, [3, 42]]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2427585" cy="1755140"/>
          </a:xfrm>
        </p:spPr>
        <p:txBody>
          <a:bodyPr/>
          <a:lstStyle/>
          <a:p>
            <a:r>
              <a:rPr lang="ru-RU" altLang="ru-RU" dirty="0"/>
              <a:t>Изменения списка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55520"/>
            <a:ext cx="21627465" cy="10179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"Python"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"Go"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"C++"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['C++', 'Python', 'Go']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del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-1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['C++', 'Python']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"lisp"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"Haskell"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['C++', 'lisp', 'Haskell']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 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[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"Rust"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['C++', 'Rust', 'lisp', 'Haskell']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arr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100" y="3766185"/>
            <a:ext cx="2522855" cy="909701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086965" cy="1755140"/>
          </a:xfrm>
        </p:spPr>
        <p:txBody>
          <a:bodyPr/>
          <a:lstStyle/>
          <a:p>
            <a:r>
              <a:rPr lang="ru-RU" altLang="ru-RU" dirty="0"/>
              <a:t>Изменение элементов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609215"/>
            <a:ext cx="11349990" cy="873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"C++"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7195800" y="376618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2853055" y="455358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xABCD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2853055" y="678561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xACDC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866390" y="909002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xABBA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2853055" y="1117854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17771745" y="4658360"/>
            <a:ext cx="1433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endParaRPr lang="en-US" altLang="ru-RU" sz="4400"/>
          </a:p>
        </p:txBody>
      </p:sp>
      <p:cxnSp>
        <p:nvCxnSpPr>
          <p:cNvPr id="11" name="Прямая со стрелкой 10"/>
          <p:cNvCxnSpPr>
            <a:endCxn id="6" idx="1"/>
          </p:cNvCxnSpPr>
          <p:nvPr/>
        </p:nvCxnSpPr>
        <p:spPr>
          <a:xfrm flipV="1">
            <a:off x="4954905" y="5042535"/>
            <a:ext cx="12240895" cy="196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Скругленный прямоугольник 11"/>
          <p:cNvSpPr/>
          <p:nvPr/>
        </p:nvSpPr>
        <p:spPr>
          <a:xfrm>
            <a:off x="17195800" y="887412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7663160" y="9738360"/>
            <a:ext cx="17500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"C++"</a:t>
            </a:r>
            <a:endParaRPr lang="en-US" altLang="ru-RU" sz="4400"/>
          </a:p>
        </p:txBody>
      </p:sp>
      <p:cxnSp>
        <p:nvCxnSpPr>
          <p:cNvPr id="14" name="Прямая со стрелкой 13"/>
          <p:cNvCxnSpPr>
            <a:endCxn id="12" idx="1"/>
          </p:cNvCxnSpPr>
          <p:nvPr/>
        </p:nvCxnSpPr>
        <p:spPr>
          <a:xfrm>
            <a:off x="4947285" y="5059045"/>
            <a:ext cx="12248515" cy="50914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Текстовое поле 14"/>
          <p:cNvSpPr txBox="1"/>
          <p:nvPr/>
        </p:nvSpPr>
        <p:spPr>
          <a:xfrm>
            <a:off x="2853055" y="455358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0xABCF</a:t>
            </a:r>
            <a:endParaRPr 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2" grpId="1" animBg="1"/>
      <p:bldP spid="13" grpId="1"/>
      <p:bldP spid="7" grpId="0"/>
      <p:bldP spid="7" grpId="1"/>
      <p:bldP spid="15" grpId="0"/>
      <p:bldP spid="1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arr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100" y="3766185"/>
            <a:ext cx="2522855" cy="909701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086965" cy="1755140"/>
          </a:xfrm>
        </p:spPr>
        <p:txBody>
          <a:bodyPr/>
          <a:lstStyle/>
          <a:p>
            <a:r>
              <a:rPr lang="ru-RU" altLang="ru-RU" dirty="0"/>
              <a:t>Удаление элементов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609215"/>
            <a:ext cx="11349990" cy="873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del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7195800" y="376618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2853055" y="455358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xABCD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2853055" y="678561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xACDC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866390" y="909002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xABBA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2853055" y="1117854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17771745" y="4658360"/>
            <a:ext cx="1433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endParaRPr lang="en-US" altLang="ru-RU" sz="440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17212310" y="6814820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7106900" y="7679055"/>
            <a:ext cx="28187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"Python"</a:t>
            </a:r>
            <a:endParaRPr lang="en-US" altLang="ru-RU" sz="440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7212310" y="986345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3" name="Текстовое поле 22"/>
          <p:cNvSpPr txBox="1"/>
          <p:nvPr/>
        </p:nvSpPr>
        <p:spPr>
          <a:xfrm>
            <a:off x="17106900" y="10727690"/>
            <a:ext cx="28187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"Go"</a:t>
            </a:r>
            <a:endParaRPr lang="en-US" altLang="ru-RU" sz="4400"/>
          </a:p>
        </p:txBody>
      </p:sp>
      <p:cxnSp>
        <p:nvCxnSpPr>
          <p:cNvPr id="24" name="Прямая со стрелкой 23"/>
          <p:cNvCxnSpPr>
            <a:endCxn id="6" idx="1"/>
          </p:cNvCxnSpPr>
          <p:nvPr/>
        </p:nvCxnSpPr>
        <p:spPr>
          <a:xfrm flipV="1">
            <a:off x="4954270" y="5042535"/>
            <a:ext cx="1224153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4966970" y="9483090"/>
            <a:ext cx="12228830" cy="16954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4947285" y="7178675"/>
            <a:ext cx="12248515" cy="9029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Прямое соединение 30"/>
          <p:cNvCxnSpPr/>
          <p:nvPr/>
        </p:nvCxnSpPr>
        <p:spPr>
          <a:xfrm flipH="1">
            <a:off x="1987550" y="9450705"/>
            <a:ext cx="72009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Прямое соединение 31"/>
          <p:cNvCxnSpPr/>
          <p:nvPr/>
        </p:nvCxnSpPr>
        <p:spPr>
          <a:xfrm>
            <a:off x="2002155" y="7145655"/>
            <a:ext cx="635" cy="23050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V="1">
            <a:off x="2002155" y="7143115"/>
            <a:ext cx="70866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Текстовое поле 33"/>
          <p:cNvSpPr txBox="1"/>
          <p:nvPr/>
        </p:nvSpPr>
        <p:spPr>
          <a:xfrm>
            <a:off x="2853055" y="678561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xABBA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4948555" y="7218045"/>
            <a:ext cx="12247245" cy="38887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  <p:bldP spid="8" grpId="0"/>
      <p:bldP spid="13" grpId="1"/>
      <p:bldP spid="12" grpId="1" animBg="1"/>
      <p:bldP spid="8" grpId="1"/>
      <p:bldP spid="34" grpId="0"/>
      <p:bldP spid="3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arr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100" y="3766185"/>
            <a:ext cx="2522855" cy="909701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086965" cy="1755140"/>
          </a:xfrm>
        </p:spPr>
        <p:txBody>
          <a:bodyPr/>
          <a:lstStyle/>
          <a:p>
            <a:r>
              <a:rPr lang="ru-RU" altLang="ru-RU" dirty="0"/>
              <a:t>Удаление элементов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609215"/>
            <a:ext cx="11349990" cy="873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del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7195800" y="376618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2853055" y="455358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xABCD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2853055" y="1117854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17771745" y="4658360"/>
            <a:ext cx="1433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endParaRPr lang="en-US" altLang="ru-RU" sz="440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7212310" y="986345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3" name="Текстовое поле 22"/>
          <p:cNvSpPr txBox="1"/>
          <p:nvPr/>
        </p:nvSpPr>
        <p:spPr>
          <a:xfrm>
            <a:off x="17106900" y="10727690"/>
            <a:ext cx="28187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"Go"</a:t>
            </a:r>
            <a:endParaRPr lang="en-US" altLang="ru-RU" sz="4400"/>
          </a:p>
        </p:txBody>
      </p:sp>
      <p:cxnSp>
        <p:nvCxnSpPr>
          <p:cNvPr id="24" name="Прямая со стрелкой 23"/>
          <p:cNvCxnSpPr>
            <a:endCxn id="6" idx="1"/>
          </p:cNvCxnSpPr>
          <p:nvPr/>
        </p:nvCxnSpPr>
        <p:spPr>
          <a:xfrm flipV="1">
            <a:off x="4954270" y="5042535"/>
            <a:ext cx="1224153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Текстовое поле 34"/>
          <p:cNvSpPr txBox="1"/>
          <p:nvPr/>
        </p:nvSpPr>
        <p:spPr>
          <a:xfrm>
            <a:off x="2866390" y="909002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4948555" y="7218045"/>
            <a:ext cx="12247245" cy="38887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Текстовое поле 33"/>
          <p:cNvSpPr txBox="1"/>
          <p:nvPr/>
        </p:nvSpPr>
        <p:spPr>
          <a:xfrm>
            <a:off x="2853055" y="678561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xABBA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arr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100" y="3766185"/>
            <a:ext cx="2522855" cy="909701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086965" cy="1755140"/>
          </a:xfrm>
        </p:spPr>
        <p:txBody>
          <a:bodyPr/>
          <a:lstStyle/>
          <a:p>
            <a:r>
              <a:rPr lang="ru-RU" altLang="ru-RU" dirty="0"/>
              <a:t>Добавление элементов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609215"/>
            <a:ext cx="12678410" cy="873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 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[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"Rust"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7195800" y="376618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2853055" y="455358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xABCD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2853055" y="1117854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17771745" y="4658360"/>
            <a:ext cx="1433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endParaRPr lang="en-US" altLang="ru-RU" sz="440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7212310" y="986345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3" name="Текстовое поле 22"/>
          <p:cNvSpPr txBox="1"/>
          <p:nvPr/>
        </p:nvSpPr>
        <p:spPr>
          <a:xfrm>
            <a:off x="17106900" y="10727690"/>
            <a:ext cx="28187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"Go"</a:t>
            </a:r>
            <a:endParaRPr lang="en-US" altLang="ru-RU" sz="4400"/>
          </a:p>
        </p:txBody>
      </p:sp>
      <p:cxnSp>
        <p:nvCxnSpPr>
          <p:cNvPr id="24" name="Прямая со стрелкой 23"/>
          <p:cNvCxnSpPr>
            <a:endCxn id="6" idx="1"/>
          </p:cNvCxnSpPr>
          <p:nvPr/>
        </p:nvCxnSpPr>
        <p:spPr>
          <a:xfrm flipV="1">
            <a:off x="4954270" y="5042535"/>
            <a:ext cx="1224153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Текстовое поле 34"/>
          <p:cNvSpPr txBox="1"/>
          <p:nvPr/>
        </p:nvSpPr>
        <p:spPr>
          <a:xfrm>
            <a:off x="2866390" y="909002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37" name="Прямая со стрелкой 36"/>
          <p:cNvCxnSpPr/>
          <p:nvPr/>
        </p:nvCxnSpPr>
        <p:spPr>
          <a:xfrm>
            <a:off x="4948555" y="7218045"/>
            <a:ext cx="12247245" cy="38887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Текстовое поле 33"/>
          <p:cNvSpPr txBox="1"/>
          <p:nvPr/>
        </p:nvSpPr>
        <p:spPr>
          <a:xfrm>
            <a:off x="2853055" y="678561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xABBA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8" name="Прямое соединение 7"/>
          <p:cNvCxnSpPr/>
          <p:nvPr/>
        </p:nvCxnSpPr>
        <p:spPr>
          <a:xfrm flipH="1">
            <a:off x="1981200" y="7145655"/>
            <a:ext cx="72009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Прямое соединение 8"/>
          <p:cNvCxnSpPr/>
          <p:nvPr/>
        </p:nvCxnSpPr>
        <p:spPr>
          <a:xfrm>
            <a:off x="2002155" y="7145655"/>
            <a:ext cx="635" cy="2305050"/>
          </a:xfrm>
          <a:prstGeom prst="line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1993900" y="9450705"/>
            <a:ext cx="70866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arr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100" y="3766185"/>
            <a:ext cx="2522855" cy="909701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086965" cy="1755140"/>
          </a:xfrm>
        </p:spPr>
        <p:txBody>
          <a:bodyPr/>
          <a:lstStyle/>
          <a:p>
            <a:r>
              <a:rPr lang="ru-RU" altLang="ru-RU" dirty="0"/>
              <a:t>Добавление элементов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609215"/>
            <a:ext cx="12678410" cy="873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 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[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"Rust"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7195800" y="376618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2853055" y="455358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xABCD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2853055" y="1117854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17771745" y="4658360"/>
            <a:ext cx="1433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endParaRPr lang="en-US" altLang="ru-RU" sz="440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7212310" y="986345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3" name="Текстовое поле 22"/>
          <p:cNvSpPr txBox="1"/>
          <p:nvPr/>
        </p:nvSpPr>
        <p:spPr>
          <a:xfrm>
            <a:off x="17106900" y="10727690"/>
            <a:ext cx="28187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"Go"</a:t>
            </a:r>
            <a:endParaRPr lang="en-US" altLang="ru-RU" sz="4400"/>
          </a:p>
        </p:txBody>
      </p:sp>
      <p:cxnSp>
        <p:nvCxnSpPr>
          <p:cNvPr id="24" name="Прямая со стрелкой 23"/>
          <p:cNvCxnSpPr>
            <a:endCxn id="6" idx="1"/>
          </p:cNvCxnSpPr>
          <p:nvPr/>
        </p:nvCxnSpPr>
        <p:spPr>
          <a:xfrm flipV="1">
            <a:off x="4954270" y="5042535"/>
            <a:ext cx="1224153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4954270" y="9450070"/>
            <a:ext cx="12241530" cy="1656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Текстовое поле 33"/>
          <p:cNvSpPr txBox="1"/>
          <p:nvPr/>
        </p:nvSpPr>
        <p:spPr>
          <a:xfrm>
            <a:off x="2853055" y="909002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xABBA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2871470" y="685800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xAABA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212310" y="6814820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7106900" y="7679055"/>
            <a:ext cx="28187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"Rust"</a:t>
            </a:r>
            <a:endParaRPr lang="en-US" altLang="ru-RU" sz="4400"/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4954270" y="7218680"/>
            <a:ext cx="12241530" cy="9353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780375" cy="1755140"/>
          </a:xfrm>
        </p:spPr>
        <p:txBody>
          <a:bodyPr/>
          <a:lstStyle/>
          <a:p>
            <a:r>
              <a:rPr lang="ru-RU" altLang="ru-RU" dirty="0"/>
              <a:t>Методы для удаления элементов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465070"/>
            <a:ext cx="14140815" cy="10023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remove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ru-RU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[2, 1, 3]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pop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результат выполнения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array</a:t>
            </a:r>
            <a:r>
              <a:rPr lang="ru-RU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[2, 3]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pop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результат выполнения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array</a:t>
            </a:r>
            <a:r>
              <a:rPr lang="ru-RU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[2]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clear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[]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dirty="0"/>
              <a:t>Характеристики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105660"/>
            <a:ext cx="16854170" cy="9713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Основные характеристики: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составной тип данных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гетерогенность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  <a:sym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ограниченность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упорядоченность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изменяемость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итерируемость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780375" cy="1755140"/>
          </a:xfrm>
        </p:spPr>
        <p:txBody>
          <a:bodyPr/>
          <a:lstStyle/>
          <a:p>
            <a:r>
              <a:rPr lang="ru-RU" altLang="ru-RU" dirty="0"/>
              <a:t>Ошибки удаления элементов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3473450"/>
            <a:ext cx="16894810" cy="6577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remove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ValueError: list.remove(x): x not in list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pop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IndexError: pop index out of range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955125" cy="1755140"/>
          </a:xfrm>
        </p:spPr>
        <p:txBody>
          <a:bodyPr/>
          <a:lstStyle/>
          <a:p>
            <a:r>
              <a:rPr lang="ru-RU" altLang="ru-RU" dirty="0"/>
              <a:t>Методы для добавления элементов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681605"/>
            <a:ext cx="14140815" cy="9564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append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[1, 2, 3, 42]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extend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[1, 2, 3, 42, 0, 1]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insert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[1, 5, 2, 3, 42, 0, 1]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955125" cy="1755140"/>
          </a:xfrm>
        </p:spPr>
        <p:txBody>
          <a:bodyPr/>
          <a:lstStyle/>
          <a:p>
            <a:r>
              <a:rPr lang="ru-RU" altLang="ru-RU" dirty="0"/>
              <a:t>Итерируемость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681605"/>
            <a:ext cx="14140815" cy="9564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en-US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en-US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en-US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r>
              <a:rPr lang="en-US" altLang="en-US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en-US" sz="60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en-US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do_something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])</a:t>
            </a:r>
            <a:endParaRPr lang="en-US" altLang="en-US" sz="60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более предпочтительный вариант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en-US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en-US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array</a:t>
            </a:r>
            <a:r>
              <a:rPr lang="en-US" altLang="en-US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en-US" sz="60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en-US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do_something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955125" cy="1755140"/>
          </a:xfrm>
        </p:spPr>
        <p:txBody>
          <a:bodyPr/>
          <a:lstStyle/>
          <a:p>
            <a:r>
              <a:rPr lang="ru-RU" altLang="ru-RU" dirty="0"/>
              <a:t>Отношение порядка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825115"/>
            <a:ext cx="21127720" cy="9156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&lt;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True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False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False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!=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True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&lt;=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False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&lt;=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TypeError: '&lt;=' not supported between instances of 'int' and 'list'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36994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Кортежи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4" name="Овал 3"/>
          <p:cNvSpPr/>
          <p:nvPr/>
        </p:nvSpPr>
        <p:spPr>
          <a:xfrm>
            <a:off x="3514342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dirty="0"/>
              <a:t>Характеристики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105660"/>
            <a:ext cx="16854170" cy="9713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Основные характеристики: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составной тип данных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гетерогенность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  <a:sym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ограниченность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упорядоченность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неизменяемость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итерируемость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ru-RU" dirty="0"/>
              <a:t>Литералы кортежей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49170"/>
            <a:ext cx="22806025" cy="9996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en-US" sz="5400">
                <a:latin typeface="Consolas" panose="020B0609020204030204" charset="0"/>
                <a:cs typeface="Consolas" panose="020B0609020204030204" charset="0"/>
              </a:rPr>
              <a:t>                          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пустой кортеж</a:t>
            </a:r>
            <a:endParaRPr lang="en-US" altLang="en-US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en-US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en-US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           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гомогенный кортеж</a:t>
            </a:r>
            <a:endParaRPr lang="en-US" altLang="en-US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                   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гомогенный кортеж,</a:t>
            </a:r>
            <a:endParaRPr lang="en-US" altLang="en-US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"red"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          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записанный на нескольких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"blue"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           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физических строках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                   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гетерогенный кортеж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complex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кортеж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сложных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объектов</a:t>
            </a:r>
            <a:endParaRPr lang="ru-RU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ru-RU" dirty="0"/>
              <a:t>Скобки и запятые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8555" y="2177415"/>
            <a:ext cx="11938000" cy="9996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my_tuple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my_tuple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&lt;class 'tuple'&gt;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my_tuple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my_tuple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&lt;class 'tuple'&gt;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my_tuple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my_tuple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&lt;class 'int'&gt;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my_tuple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my_tuple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&lt;class 'tuple'&gt;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en-US" altLang="ru-RU" dirty="0"/>
              <a:t>tuple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49170"/>
            <a:ext cx="12708255" cy="9996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пустой кортеж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tuple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ru-RU" altLang="en-US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кортеж из списка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tuple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кортеж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из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tuple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кортеж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из строки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tuple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"Hello"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'H'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'e'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'l'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'l'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'o'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en-US" dirty="0"/>
              <a:t>Кортежные включения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49170"/>
            <a:ext cx="14626590" cy="10220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простое включение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tuple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**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9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включение с фильтром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tuple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**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if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%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вложенное включение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tuple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tuple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*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j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j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ru-RU" dirty="0"/>
              <a:t>Списковые литералы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49170"/>
            <a:ext cx="22806025" cy="9996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[]</a:t>
            </a:r>
            <a:r>
              <a:rPr lang="en-US" altLang="en-US" sz="5400">
                <a:latin typeface="Consolas" panose="020B0609020204030204" charset="0"/>
                <a:cs typeface="Consolas" panose="020B0609020204030204" charset="0"/>
              </a:rPr>
              <a:t>                          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пустой список</a:t>
            </a:r>
            <a:endParaRPr lang="en-US" altLang="en-US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en-US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en-US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           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гомогенный список</a:t>
            </a:r>
            <a:endParaRPr lang="en-US" altLang="en-US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                   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гомогенный список,</a:t>
            </a:r>
            <a:endParaRPr lang="en-US" altLang="en-US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"red"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          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записанный на нескольких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"blue"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           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физических строках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en-US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                   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гетерогенный список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3.14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bool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complex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</a:t>
            </a:r>
            <a:r>
              <a:rPr lang="en-US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список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сложных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объектов</a:t>
            </a:r>
            <a:endParaRPr lang="ru-RU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en-US" dirty="0"/>
              <a:t>Ограниченность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3331210"/>
            <a:ext cx="12708255" cy="7352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(())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tuple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037685" cy="1755140"/>
          </a:xfrm>
        </p:spPr>
        <p:txBody>
          <a:bodyPr/>
          <a:lstStyle/>
          <a:p>
            <a:r>
              <a:rPr lang="ru-RU" altLang="ru-RU" dirty="0"/>
              <a:t>Чтение данных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3257550"/>
            <a:ext cx="13712190" cy="7940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"Python"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"Go"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'C'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'Python'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'Go'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Попытки изменений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2399665"/>
            <a:ext cx="19586575" cy="10075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"Python"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"Go"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"Rust"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TypeError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del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programming_languages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TypeError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 ...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Парадокс?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22020" y="3041650"/>
            <a:ext cx="17821275" cy="8253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my_typle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[])</a:t>
            </a: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my_tuple</a:t>
            </a: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[])</a:t>
            </a: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my_tuple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-1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72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append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my_tuple</a:t>
            </a: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</a:pP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endParaRPr lang="en-US" altLang="ru-RU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Изображение 12" descr="arr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0490" y="3869690"/>
            <a:ext cx="2465705" cy="66852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086965" cy="1755140"/>
          </a:xfrm>
        </p:spPr>
        <p:txBody>
          <a:bodyPr/>
          <a:lstStyle/>
          <a:p>
            <a:r>
              <a:rPr lang="ru-RU" altLang="ru-RU" dirty="0"/>
              <a:t>Объяснение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609215"/>
            <a:ext cx="8152765" cy="873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my_typle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[])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7195800" y="376618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2871470" y="471995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xABCD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17771745" y="4658360"/>
            <a:ext cx="1433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ru-RU" altLang="en-US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7212310" y="986345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3" name="Текстовое поле 22"/>
          <p:cNvSpPr txBox="1"/>
          <p:nvPr/>
        </p:nvSpPr>
        <p:spPr>
          <a:xfrm>
            <a:off x="17651095" y="10735945"/>
            <a:ext cx="1729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[]</a:t>
            </a:r>
            <a:endParaRPr lang="en-US" altLang="en-US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24" name="Прямая со стрелкой 23"/>
          <p:cNvCxnSpPr>
            <a:endCxn id="6" idx="1"/>
          </p:cNvCxnSpPr>
          <p:nvPr/>
        </p:nvCxnSpPr>
        <p:spPr>
          <a:xfrm flipV="1">
            <a:off x="4954270" y="5042535"/>
            <a:ext cx="1224153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4954270" y="9450070"/>
            <a:ext cx="12241530" cy="1656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Текстовое поле 33"/>
          <p:cNvSpPr txBox="1"/>
          <p:nvPr/>
        </p:nvSpPr>
        <p:spPr>
          <a:xfrm>
            <a:off x="2853055" y="899604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xABBA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2871470" y="685800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xAABA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212310" y="6814820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7106900" y="7679055"/>
            <a:ext cx="28187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ru-RU" altLang="en-US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4954270" y="7218680"/>
            <a:ext cx="12241530" cy="9353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Изображение 12" descr="arra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0490" y="3869690"/>
            <a:ext cx="2465705" cy="66852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086965" cy="1755140"/>
          </a:xfrm>
        </p:spPr>
        <p:txBody>
          <a:bodyPr/>
          <a:lstStyle/>
          <a:p>
            <a:r>
              <a:rPr lang="ru-RU" altLang="ru-RU" dirty="0"/>
              <a:t>Объяснение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609215"/>
            <a:ext cx="8152765" cy="873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my_tuple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-1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4400"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append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7195800" y="376618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2871470" y="471995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xABCD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17771745" y="4658360"/>
            <a:ext cx="14331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ru-RU" altLang="en-US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17212310" y="9863455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3" name="Текстовое поле 22"/>
          <p:cNvSpPr txBox="1"/>
          <p:nvPr/>
        </p:nvSpPr>
        <p:spPr>
          <a:xfrm>
            <a:off x="17699990" y="10735945"/>
            <a:ext cx="1729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en-US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24" name="Прямая со стрелкой 23"/>
          <p:cNvCxnSpPr>
            <a:endCxn id="6" idx="1"/>
          </p:cNvCxnSpPr>
          <p:nvPr/>
        </p:nvCxnSpPr>
        <p:spPr>
          <a:xfrm flipV="1">
            <a:off x="4954270" y="5042535"/>
            <a:ext cx="12241530" cy="152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>
            <a:off x="4954270" y="9450070"/>
            <a:ext cx="12241530" cy="16567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Текстовое поле 33"/>
          <p:cNvSpPr txBox="1"/>
          <p:nvPr/>
        </p:nvSpPr>
        <p:spPr>
          <a:xfrm>
            <a:off x="2853055" y="8996045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xABBA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2871470" y="6858000"/>
            <a:ext cx="1964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en-US" sz="4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xAABA</a:t>
            </a:r>
            <a:endParaRPr lang="en-US" altLang="en-US" sz="4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7212310" y="6814820"/>
            <a:ext cx="2607310" cy="2552700"/>
          </a:xfrm>
          <a:prstGeom prst="roundRect">
            <a:avLst/>
          </a:prstGeom>
          <a:ln w="762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7106900" y="7679055"/>
            <a:ext cx="281876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ru-RU" altLang="en-US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cxnSp>
        <p:nvCxnSpPr>
          <p:cNvPr id="12" name="Прямая со стрелкой 11"/>
          <p:cNvCxnSpPr/>
          <p:nvPr/>
        </p:nvCxnSpPr>
        <p:spPr>
          <a:xfrm>
            <a:off x="4954270" y="7218680"/>
            <a:ext cx="12241530" cy="9353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955125" cy="1755140"/>
          </a:xfrm>
        </p:spPr>
        <p:txBody>
          <a:bodyPr/>
          <a:lstStyle/>
          <a:p>
            <a:r>
              <a:rPr lang="ru-RU" altLang="ru-RU" dirty="0"/>
              <a:t>Итерируемость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4570730"/>
            <a:ext cx="14140815" cy="5138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my_tuple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en-US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en-US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my_tuple</a:t>
            </a:r>
            <a:r>
              <a:rPr lang="en-US" altLang="en-US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en-US" sz="60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en-US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do_something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955125" cy="1755140"/>
          </a:xfrm>
        </p:spPr>
        <p:txBody>
          <a:bodyPr/>
          <a:lstStyle/>
          <a:p>
            <a:r>
              <a:rPr lang="ru-RU" altLang="ru-RU" dirty="0"/>
              <a:t>Отношение порядка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825115"/>
            <a:ext cx="21127720" cy="9156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&lt; 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True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&gt; 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False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== 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False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!= 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True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&lt;= 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False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&lt;= 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ru-RU" altLang="en-US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TypeError: '&lt;=' not supported between instances of 'int' and 'list'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36994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Последовательности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4" name="Овал 3"/>
          <p:cNvSpPr/>
          <p:nvPr/>
        </p:nvSpPr>
        <p:spPr>
          <a:xfrm>
            <a:off x="3514342" y="12258675"/>
            <a:ext cx="294135" cy="2971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Последовательности</a:t>
            </a:r>
            <a:endParaRPr lang="ru-RU" dirty="0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1209675" y="2537460"/>
            <a:ext cx="10297160" cy="9937115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Овал 6"/>
          <p:cNvSpPr/>
          <p:nvPr/>
        </p:nvSpPr>
        <p:spPr>
          <a:xfrm>
            <a:off x="5530850" y="5777865"/>
            <a:ext cx="5616575" cy="55448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3595350" y="2815590"/>
            <a:ext cx="83521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8000">
                <a:solidFill>
                  <a:schemeClr val="bg2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коллекции</a:t>
            </a:r>
            <a:endParaRPr lang="ru-RU" altLang="en-US" sz="8000">
              <a:solidFill>
                <a:schemeClr val="bg2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2731115" y="10818495"/>
            <a:ext cx="109327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6600">
                <a:solidFill>
                  <a:schemeClr val="bg2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последовательности</a:t>
            </a:r>
            <a:endParaRPr lang="ru-RU" altLang="en-US" sz="6600">
              <a:solidFill>
                <a:schemeClr val="bg2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11147425" y="3905885"/>
            <a:ext cx="3455670" cy="15843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 flipV="1">
            <a:off x="10786745" y="10242550"/>
            <a:ext cx="2232660" cy="122364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7" grpId="1" animBg="1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en-US" altLang="ru-RU" dirty="0"/>
              <a:t>list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49170"/>
            <a:ext cx="12708255" cy="9996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пустой список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[]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список из кортежа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список из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список из строки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"Hello"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'H'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'e'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'l'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'l'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'o'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ru-RU" dirty="0"/>
              <a:t>Признаки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105660"/>
            <a:ext cx="16854170" cy="9713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ru-RU" altLang="en-US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Признаки:</a:t>
            </a:r>
            <a:endParaRPr lang="ru-RU" altLang="en-US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упорядоченность</a:t>
            </a:r>
            <a:endParaRPr lang="ru-RU" altLang="en-US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итерируемость</a:t>
            </a:r>
            <a:endParaRPr lang="ru-RU" altLang="en-US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  <a:sym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конкатенируемость</a:t>
            </a:r>
            <a:endParaRPr lang="ru-RU" altLang="en-US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повторяемость</a:t>
            </a:r>
            <a:endParaRPr lang="ru-RU" altLang="en-US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ограниченность</a:t>
            </a:r>
            <a:endParaRPr lang="ru-RU" altLang="en-US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индексируемость</a:t>
            </a:r>
            <a:endParaRPr lang="ru-RU" altLang="en-US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  <a:sym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5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возможность поиска элементов</a:t>
            </a:r>
            <a:endParaRPr lang="ru-RU" altLang="en-US" sz="5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altLang="en-US" sz="5400"/>
          </a:p>
          <a:p>
            <a:endParaRPr lang="ru-RU" altLang="en-US" sz="5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/>
              <a:t>Конкатенация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22020" y="2177415"/>
            <a:ext cx="22881590" cy="10248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конкатенация списков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+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конкатенация кортежей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+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конкатенация в составном присваивании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array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ru-RU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array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+=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   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array == [1, 2, 3, 4, 5]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3366730" cy="1755140"/>
          </a:xfrm>
        </p:spPr>
        <p:txBody>
          <a:bodyPr/>
          <a:lstStyle/>
          <a:p>
            <a:r>
              <a:rPr lang="ru-RU" altLang="ru-RU" sz="7200" dirty="0"/>
              <a:t>Конкатенация с изменяемыми объектами</a:t>
            </a:r>
            <a:endParaRPr lang="ru-RU" altLang="ru-RU" sz="7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93775" y="2393315"/>
            <a:ext cx="10011410" cy="10248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seq1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]]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seq2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]]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seq3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seq1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+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seq2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seq3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]]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seq3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42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seq3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]]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seq1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]]</a:t>
            </a:r>
            <a:endParaRPr lang="ru-RU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/>
              <a:t>Повторения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22020" y="2177415"/>
            <a:ext cx="22881590" cy="10248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повторение списка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повторение кортежа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5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5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5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повторение в составном присваивании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tuple_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tuple_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*=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         # tuple_ == (1, 2, 1, 2)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/>
              <a:t>Некорректные повторения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22020" y="2177415"/>
            <a:ext cx="16054705" cy="10248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повторение 0 раз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0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ru-RU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повторение отрицательное число раз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4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5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-1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[]</a:t>
            </a:r>
            <a:endParaRPr lang="ru-RU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повторение с некорректным операндом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0.5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TypeError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 ...</a:t>
            </a:r>
            <a:endParaRPr lang="ru-RU" altLang="en-US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572980" cy="1755140"/>
          </a:xfrm>
        </p:spPr>
        <p:txBody>
          <a:bodyPr/>
          <a:lstStyle/>
          <a:p>
            <a:r>
              <a:rPr lang="ru-RU" altLang="ru-RU" sz="7200" dirty="0"/>
              <a:t>Повторения с изменяемыми объектами</a:t>
            </a:r>
            <a:endParaRPr lang="en-US" altLang="ru-RU" sz="7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93775" y="3185795"/>
            <a:ext cx="16972915" cy="7477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повторение с изменяемыми элементами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]]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]]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1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seq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]]</a:t>
            </a:r>
            <a:endParaRPr lang="ru-RU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572980" cy="1755140"/>
          </a:xfrm>
        </p:spPr>
        <p:txBody>
          <a:bodyPr/>
          <a:lstStyle/>
          <a:p>
            <a:r>
              <a:rPr lang="ru-RU" altLang="ru-RU" sz="7200" dirty="0"/>
              <a:t>Повторения с изменяемыми объектами</a:t>
            </a:r>
            <a:endParaRPr lang="ru-RU" altLang="ru-RU" sz="7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2146300" y="3113405"/>
            <a:ext cx="54159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]]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endParaRPr lang="ru-RU" altLang="en-US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2073910" y="8946515"/>
            <a:ext cx="2736215" cy="26644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7200">
                <a:latin typeface="Arial Black" panose="020B0A04020102020204" pitchFamily="34" charset="0"/>
                <a:cs typeface="Arial Black" panose="020B0A04020102020204" pitchFamily="34" charset="0"/>
              </a:rPr>
              <a:t>3</a:t>
            </a:r>
            <a:endParaRPr lang="ru-RU" altLang="en-US" sz="72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3442970" y="4337685"/>
            <a:ext cx="0" cy="43929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Текстовое поле 7"/>
          <p:cNvSpPr txBox="1"/>
          <p:nvPr/>
        </p:nvSpPr>
        <p:spPr>
          <a:xfrm>
            <a:off x="12659360" y="3041650"/>
            <a:ext cx="90830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[[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[</a:t>
            </a:r>
            <a:r>
              <a:rPr lang="en-US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en-US" sz="72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[</a:t>
            </a:r>
            <a:r>
              <a:rPr lang="en-US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ru-RU" altLang="en-US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5458460" y="4260215"/>
            <a:ext cx="9209405" cy="48298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>
            <a:off x="5530850" y="4121785"/>
            <a:ext cx="11664950" cy="5616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H="1">
            <a:off x="5674995" y="4193540"/>
            <a:ext cx="14041120" cy="59766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7546975" y="3761740"/>
            <a:ext cx="47529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/>
              <a:t>Поиск элементов с помощью </a:t>
            </a:r>
            <a:r>
              <a:rPr lang="en-US" altLang="ru-RU" dirty="0"/>
              <a:t>in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22020" y="4265930"/>
            <a:ext cx="1605470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 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r>
              <a:rPr lang="ru-RU" altLang="en-US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True</a:t>
            </a:r>
            <a:endParaRPr lang="ru-RU" altLang="en-US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3 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in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</a:t>
            </a:r>
            <a:r>
              <a:rPr lang="ru-RU" altLang="en-US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5</a:t>
            </a:r>
            <a:r>
              <a:rPr lang="ru-RU" altLang="en-US" sz="72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6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72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ru-RU" altLang="en-US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/>
              <a:t>Отрицание оператора </a:t>
            </a:r>
            <a:r>
              <a:rPr lang="en-US" dirty="0"/>
              <a:t>in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22020" y="3401695"/>
            <a:ext cx="22155785" cy="78473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менее предпочтительный вариант отрицания</a:t>
            </a:r>
            <a:endParaRPr lang="ru-RU" altLang="en-US" sz="7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 (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7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in [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</a:t>
            </a:r>
            <a:endParaRPr lang="ru-RU" altLang="en-US" sz="7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ru-RU" altLang="en-US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7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более предпочтительный вариант отрицания</a:t>
            </a:r>
            <a:endParaRPr lang="ru-RU" altLang="en-US" sz="7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7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 in [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ru-RU" altLang="en-US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72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ru-RU" altLang="en-US" sz="72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ru-RU" altLang="en-US" sz="7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False</a:t>
            </a:r>
            <a:endParaRPr lang="ru-RU" altLang="en-US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dirty="0"/>
              <a:t>Методы поиска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22655" y="2825115"/>
            <a:ext cx="22155785" cy="8401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my_list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my_tuple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tuple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my_list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count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1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my_tuple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index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my_tuple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index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ValueError: tuple.index(x): x not in tuple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ru-RU" dirty="0"/>
              <a:t>Списковые включения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49170"/>
            <a:ext cx="18833465" cy="3673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общий синтаксис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expression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elem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elem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iterable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cxnSp>
        <p:nvCxnSpPr>
          <p:cNvPr id="3" name="Прямая со стрелкой 2"/>
          <p:cNvCxnSpPr>
            <a:stCxn id="10" idx="0"/>
          </p:cNvCxnSpPr>
          <p:nvPr/>
        </p:nvCxnSpPr>
        <p:spPr>
          <a:xfrm flipH="1" flipV="1">
            <a:off x="15251430" y="5201920"/>
            <a:ext cx="1992630" cy="36722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9" idx="0"/>
          </p:cNvCxnSpPr>
          <p:nvPr/>
        </p:nvCxnSpPr>
        <p:spPr>
          <a:xfrm flipH="1" flipV="1">
            <a:off x="11326495" y="5273675"/>
            <a:ext cx="635" cy="36004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8" idx="0"/>
          </p:cNvCxnSpPr>
          <p:nvPr/>
        </p:nvCxnSpPr>
        <p:spPr>
          <a:xfrm flipV="1">
            <a:off x="4624070" y="5273675"/>
            <a:ext cx="1482725" cy="360045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Текстовое поле 7"/>
          <p:cNvSpPr txBox="1"/>
          <p:nvPr/>
        </p:nvSpPr>
        <p:spPr>
          <a:xfrm>
            <a:off x="1642110" y="8874125"/>
            <a:ext cx="59632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вычисление элемента списка</a:t>
            </a:r>
            <a:endParaRPr lang="ru-RU" altLang="en-US" sz="4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9347200" y="8874125"/>
            <a:ext cx="39592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переменная цикла</a:t>
            </a:r>
            <a:endParaRPr lang="ru-RU" altLang="en-US" sz="4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5035530" y="8874125"/>
            <a:ext cx="441706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итерируемый объект</a:t>
            </a:r>
            <a:endParaRPr lang="ru-RU" altLang="en-US" sz="4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 dirty="0"/>
              <a:t>Следствие ограниченности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93775" y="4265295"/>
            <a:ext cx="1697291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"tuple is not empty"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[]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"list is empty"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8716645" y="5417820"/>
            <a:ext cx="7309485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Семинар</a:t>
            </a:r>
            <a:endParaRPr 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  <p:sp>
        <p:nvSpPr>
          <p:cNvPr id="4" name="Овал 3"/>
          <p:cNvSpPr/>
          <p:nvPr/>
        </p:nvSpPr>
        <p:spPr>
          <a:xfrm>
            <a:off x="3514342" y="12258675"/>
            <a:ext cx="294135" cy="2971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en-US" dirty="0"/>
              <a:t>Примеры включений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49170"/>
            <a:ext cx="14626590" cy="10220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простое списковое включение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**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9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включение с фильтром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**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if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%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==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en-US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вложенное включение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*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j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j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]]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692360" cy="1755140"/>
          </a:xfrm>
        </p:spPr>
        <p:txBody>
          <a:bodyPr/>
          <a:lstStyle/>
          <a:p>
            <a:r>
              <a:rPr lang="ru-RU" altLang="en-US" dirty="0"/>
              <a:t>Включения и вложенные циклы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49170"/>
            <a:ext cx="13651230" cy="10220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-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j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j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аналог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j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...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en-US" dirty="0"/>
              <a:t>Ограниченность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3331210"/>
            <a:ext cx="12708255" cy="7352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([])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DIAGRAM_VIRTUALLY_FRAME" val="{&quot;height&quot;:519.65,&quot;left&quot;:78.25,&quot;top&quot;:222.45,&quot;width&quot;:1055.35}"/>
</p:tagLst>
</file>

<file path=ppt/tags/tag11.xml><?xml version="1.0" encoding="utf-8"?>
<p:tagLst xmlns:p="http://schemas.openxmlformats.org/presentationml/2006/main">
  <p:tag name="KSO_WM_DIAGRAM_VIRTUALLY_FRAME" val="{&quot;height&quot;:519.65,&quot;left&quot;:78.25,&quot;top&quot;:222.45,&quot;width&quot;:1055.35}"/>
</p:tagLst>
</file>

<file path=ppt/tags/tag12.xml><?xml version="1.0" encoding="utf-8"?>
<p:tagLst xmlns:p="http://schemas.openxmlformats.org/presentationml/2006/main">
  <p:tag name="KSO_WM_DIAGRAM_VIRTUALLY_FRAME" val="{&quot;height&quot;:519.65,&quot;left&quot;:78.25,&quot;top&quot;:222.45,&quot;width&quot;:1055.35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DIAGRAM_VIRTUALLY_FRAME" val="{&quot;height&quot;:519.65,&quot;left&quot;:78.25,&quot;top&quot;:222.45,&quot;width&quot;:1055.35}"/>
</p:tagLst>
</file>

<file path=ppt/tags/tag6.xml><?xml version="1.0" encoding="utf-8"?>
<p:tagLst xmlns:p="http://schemas.openxmlformats.org/presentationml/2006/main">
  <p:tag name="KSO_WM_DIAGRAM_VIRTUALLY_FRAME" val="{&quot;height&quot;:519.65,&quot;left&quot;:78.25,&quot;top&quot;:222.45,&quot;width&quot;:1055.35}"/>
</p:tagLst>
</file>

<file path=ppt/tags/tag7.xml><?xml version="1.0" encoding="utf-8"?>
<p:tagLst xmlns:p="http://schemas.openxmlformats.org/presentationml/2006/main">
  <p:tag name="KSO_WM_DIAGRAM_VIRTUALLY_FRAME" val="{&quot;height&quot;:519.65,&quot;left&quot;:78.25,&quot;top&quot;:222.45,&quot;width&quot;:1055.35}"/>
</p:tagLst>
</file>

<file path=ppt/tags/tag8.xml><?xml version="1.0" encoding="utf-8"?>
<p:tagLst xmlns:p="http://schemas.openxmlformats.org/presentationml/2006/main">
  <p:tag name="KSO_WM_DIAGRAM_VIRTUALLY_FRAME" val="{&quot;height&quot;:519.65,&quot;left&quot;:78.25,&quot;top&quot;:222.45,&quot;width&quot;:1055.35}"/>
</p:tagLst>
</file>

<file path=ppt/tags/tag9.xml><?xml version="1.0" encoding="utf-8"?>
<p:tagLst xmlns:p="http://schemas.openxmlformats.org/presentationml/2006/main">
  <p:tag name="KSO_WM_DIAGRAM_VIRTUALLY_FRAME" val="{&quot;height&quot;:519.65,&quot;left&quot;:78.25,&quot;top&quot;:222.45,&quot;width&quot;:1055.35}"/>
</p:tagLst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9328</Words>
  <Application>WPS Presentation</Application>
  <PresentationFormat>Произвольный</PresentationFormat>
  <Paragraphs>939</Paragraphs>
  <Slides>61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3" baseType="lpstr">
      <vt:lpstr>Arial</vt:lpstr>
      <vt:lpstr>SimSun</vt:lpstr>
      <vt:lpstr>Wingdings</vt:lpstr>
      <vt:lpstr>Arial</vt:lpstr>
      <vt:lpstr>Segoe UI</vt:lpstr>
      <vt:lpstr>Arial Black</vt:lpstr>
      <vt:lpstr>Tahoma</vt:lpstr>
      <vt:lpstr>Franklin Gothic Book</vt:lpstr>
      <vt:lpstr>Consolas</vt:lpstr>
      <vt:lpstr>Microsoft YaHei</vt:lpstr>
      <vt:lpstr>Arial Unicode MS</vt:lpstr>
      <vt:lpstr>simple-light-2</vt:lpstr>
      <vt:lpstr>Последовательности: списки и кортежи</vt:lpstr>
      <vt:lpstr>Списки</vt:lpstr>
      <vt:lpstr>Характеристики</vt:lpstr>
      <vt:lpstr>Списковые литералы</vt:lpstr>
      <vt:lpstr>list</vt:lpstr>
      <vt:lpstr>Списковые включения</vt:lpstr>
      <vt:lpstr>Примеры включений</vt:lpstr>
      <vt:lpstr>Включения и вложенные циклы</vt:lpstr>
      <vt:lpstr>Ограниченность</vt:lpstr>
      <vt:lpstr>Как хранятся данные</vt:lpstr>
      <vt:lpstr>Целочисленные индексы</vt:lpstr>
      <vt:lpstr>Отрицательные индексы</vt:lpstr>
      <vt:lpstr>Интуиция</vt:lpstr>
      <vt:lpstr>Выход за границы списка</vt:lpstr>
      <vt:lpstr>Срезы</vt:lpstr>
      <vt:lpstr>Использование срезов</vt:lpstr>
      <vt:lpstr>Срезы и новые объекты</vt:lpstr>
      <vt:lpstr>Срезы и копирования</vt:lpstr>
      <vt:lpstr>Поверхностное копирование</vt:lpstr>
      <vt:lpstr>Причина</vt:lpstr>
      <vt:lpstr>Причина</vt:lpstr>
      <vt:lpstr>Глубокое копирование</vt:lpstr>
      <vt:lpstr>Изменения списка</vt:lpstr>
      <vt:lpstr>Изменение элементов</vt:lpstr>
      <vt:lpstr>Удаление элементов</vt:lpstr>
      <vt:lpstr>Удаление элементов</vt:lpstr>
      <vt:lpstr>Добавление элементов</vt:lpstr>
      <vt:lpstr>Добавление элементов</vt:lpstr>
      <vt:lpstr>Методы для удаления элементов</vt:lpstr>
      <vt:lpstr>Ошибки удаления элементов</vt:lpstr>
      <vt:lpstr>Методы для добавления элементов</vt:lpstr>
      <vt:lpstr>Итерируемость</vt:lpstr>
      <vt:lpstr>Отношение порядка</vt:lpstr>
      <vt:lpstr>Кортежи</vt:lpstr>
      <vt:lpstr>Характеристики</vt:lpstr>
      <vt:lpstr>Литералы кортежей</vt:lpstr>
      <vt:lpstr>Скобки и запятые</vt:lpstr>
      <vt:lpstr>tuple</vt:lpstr>
      <vt:lpstr>Кортежные включения</vt:lpstr>
      <vt:lpstr>Ограниченность</vt:lpstr>
      <vt:lpstr>Чтение данных</vt:lpstr>
      <vt:lpstr>Попытки изменений</vt:lpstr>
      <vt:lpstr>Парадокс?</vt:lpstr>
      <vt:lpstr>Объяснение</vt:lpstr>
      <vt:lpstr>Объяснение</vt:lpstr>
      <vt:lpstr>Итерируемость</vt:lpstr>
      <vt:lpstr>Отношение порядка</vt:lpstr>
      <vt:lpstr>Последовательности</vt:lpstr>
      <vt:lpstr>Последовательности</vt:lpstr>
      <vt:lpstr>Признаки</vt:lpstr>
      <vt:lpstr>Конкатенация</vt:lpstr>
      <vt:lpstr>Конкатенация с изменяемыми объектами</vt:lpstr>
      <vt:lpstr>Повторения</vt:lpstr>
      <vt:lpstr>Некорректные повторения</vt:lpstr>
      <vt:lpstr>Повторения с изменяемыми объектами</vt:lpstr>
      <vt:lpstr>Повторения с изменяемыми объектами</vt:lpstr>
      <vt:lpstr>Поиск элементов с помощью in</vt:lpstr>
      <vt:lpstr>Отрицание оператора in</vt:lpstr>
      <vt:lpstr>Методы поиска</vt:lpstr>
      <vt:lpstr>Следствие ограниченности</vt:lpstr>
      <vt:lpstr>Семинар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Michail Evgrafov</cp:lastModifiedBy>
  <cp:revision>577</cp:revision>
  <dcterms:created xsi:type="dcterms:W3CDTF">2023-09-07T15:23:00Z</dcterms:created>
  <dcterms:modified xsi:type="dcterms:W3CDTF">2025-10-10T22:50:52Z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939A7A65A70D42D3AFBDFCFAB1B7D962_12</vt:lpwstr>
  </property>
  <property fmtid="{D5CDD505-2E9C-101B-9397-08002B2CF9AE}" pid="3" name="KSOProductBuildVer">
    <vt:lpwstr>1049-12.2.0.23131</vt:lpwstr>
  </property>
</Properties>
</file>