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i6+1QgRq40rPcgOvsvLqpdX/W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33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/>
        </p:nvSpPr>
        <p:spPr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30300" y="685800"/>
            <a:ext cx="4673600" cy="350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4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4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hechessdrum.net/tournaments/Kasparov-X3DFritz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1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Playing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drawing minimax tree for artificial intelligence for game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7597" r="15135" t="0"/>
          <a:stretch/>
        </p:blipFill>
        <p:spPr>
          <a:xfrm>
            <a:off x="762000" y="33337"/>
            <a:ext cx="6705600" cy="669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 procedure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7620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node as a MAX node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current board configuration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nodes down to some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(a.k.a.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of lookahead in the game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evaluation function at each of the leaf nodes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“Back up” values for each of the non-leaf nodes until a value is computed for the root node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nodes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backed-up value is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values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its children.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nodes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backed-up value is the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values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its children.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the operator associated with the child node whose backed-up value determined the value at the root </a:t>
            </a:r>
            <a:endParaRPr/>
          </a:p>
          <a:p>
            <a:pPr indent="-730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 Algorithm</a:t>
            </a:r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33400" y="2057400"/>
            <a:ext cx="2316162" cy="2000250"/>
            <a:chOff x="288" y="1632"/>
            <a:chExt cx="1459" cy="1260"/>
          </a:xfrm>
        </p:grpSpPr>
        <p:cxnSp>
          <p:nvCxnSpPr>
            <p:cNvPr id="165" name="Google Shape;165;p15"/>
            <p:cNvCxnSpPr/>
            <p:nvPr/>
          </p:nvCxnSpPr>
          <p:spPr>
            <a:xfrm flipH="1" rot="10800000">
              <a:off x="600" y="1701"/>
              <a:ext cx="312" cy="41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 rot="10800000">
              <a:off x="912" y="1701"/>
              <a:ext cx="346" cy="34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" name="Google Shape;167;p15"/>
            <p:cNvSpPr/>
            <p:nvPr/>
          </p:nvSpPr>
          <p:spPr>
            <a:xfrm>
              <a:off x="808" y="1632"/>
              <a:ext cx="173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" name="Google Shape;168;p15"/>
            <p:cNvCxnSpPr/>
            <p:nvPr/>
          </p:nvCxnSpPr>
          <p:spPr>
            <a:xfrm flipH="1">
              <a:off x="392" y="2118"/>
              <a:ext cx="173" cy="38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" name="Google Shape;169;p15"/>
            <p:cNvSpPr/>
            <p:nvPr/>
          </p:nvSpPr>
          <p:spPr>
            <a:xfrm>
              <a:off x="496" y="2013"/>
              <a:ext cx="173" cy="17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8" y="2430"/>
              <a:ext cx="173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1" name="Google Shape;171;p15"/>
            <p:cNvCxnSpPr/>
            <p:nvPr/>
          </p:nvCxnSpPr>
          <p:spPr>
            <a:xfrm>
              <a:off x="600" y="2118"/>
              <a:ext cx="242" cy="41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" name="Google Shape;172;p15"/>
            <p:cNvSpPr/>
            <p:nvPr/>
          </p:nvSpPr>
          <p:spPr>
            <a:xfrm>
              <a:off x="738" y="2430"/>
              <a:ext cx="174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3" name="Google Shape;173;p15"/>
            <p:cNvGrpSpPr/>
            <p:nvPr/>
          </p:nvGrpSpPr>
          <p:grpSpPr>
            <a:xfrm>
              <a:off x="1050" y="2013"/>
              <a:ext cx="624" cy="590"/>
              <a:chOff x="2016" y="2016"/>
              <a:chExt cx="864" cy="816"/>
            </a:xfrm>
          </p:grpSpPr>
          <p:cxnSp>
            <p:nvCxnSpPr>
              <p:cNvPr id="174" name="Google Shape;174;p15"/>
              <p:cNvCxnSpPr/>
              <p:nvPr/>
            </p:nvCxnSpPr>
            <p:spPr>
              <a:xfrm flipH="1">
                <a:off x="2160" y="2160"/>
                <a:ext cx="240" cy="52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5" name="Google Shape;175;p15"/>
              <p:cNvSpPr/>
              <p:nvPr/>
            </p:nvSpPr>
            <p:spPr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7" name="Google Shape;177;p15"/>
              <p:cNvCxnSpPr/>
              <p:nvPr/>
            </p:nvCxnSpPr>
            <p:spPr>
              <a:xfrm>
                <a:off x="2448" y="2160"/>
                <a:ext cx="336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15"/>
              <p:cNvSpPr/>
              <p:nvPr/>
            </p:nvSpPr>
            <p:spPr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9" name="Google Shape;179;p15"/>
            <p:cNvSpPr txBox="1"/>
            <p:nvPr/>
          </p:nvSpPr>
          <p:spPr>
            <a:xfrm>
              <a:off x="323" y="260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59" y="2603"/>
              <a:ext cx="1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1050" y="260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1535" y="260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183" name="Google Shape;183;p15"/>
          <p:cNvGrpSpPr/>
          <p:nvPr/>
        </p:nvGrpSpPr>
        <p:grpSpPr>
          <a:xfrm>
            <a:off x="3810000" y="5791200"/>
            <a:ext cx="1277937" cy="949325"/>
            <a:chOff x="480" y="3578"/>
            <a:chExt cx="805" cy="598"/>
          </a:xfrm>
        </p:grpSpPr>
        <p:sp>
          <p:nvSpPr>
            <p:cNvPr id="184" name="Google Shape;184;p15"/>
            <p:cNvSpPr txBox="1"/>
            <p:nvPr/>
          </p:nvSpPr>
          <p:spPr>
            <a:xfrm>
              <a:off x="710" y="3578"/>
              <a:ext cx="57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80" y="3600"/>
              <a:ext cx="240" cy="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80" y="3888"/>
              <a:ext cx="240" cy="24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768" y="3888"/>
              <a:ext cx="51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>
            <a:off x="3505200" y="2057400"/>
            <a:ext cx="2392362" cy="2000250"/>
            <a:chOff x="2064" y="1632"/>
            <a:chExt cx="1507" cy="1260"/>
          </a:xfrm>
        </p:grpSpPr>
        <p:grpSp>
          <p:nvGrpSpPr>
            <p:cNvPr id="189" name="Google Shape;189;p15"/>
            <p:cNvGrpSpPr/>
            <p:nvPr/>
          </p:nvGrpSpPr>
          <p:grpSpPr>
            <a:xfrm>
              <a:off x="2112" y="1632"/>
              <a:ext cx="1459" cy="1260"/>
              <a:chOff x="2016" y="1488"/>
              <a:chExt cx="2021" cy="1744"/>
            </a:xfrm>
          </p:grpSpPr>
          <p:cxnSp>
            <p:nvCxnSpPr>
              <p:cNvPr id="190" name="Google Shape;190;p15"/>
              <p:cNvCxnSpPr/>
              <p:nvPr/>
            </p:nvCxnSpPr>
            <p:spPr>
              <a:xfrm flipH="1" rot="10800000">
                <a:off x="2448" y="1584"/>
                <a:ext cx="432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5"/>
              <p:cNvCxnSpPr/>
              <p:nvPr/>
            </p:nvCxnSpPr>
            <p:spPr>
              <a:xfrm rot="10800000">
                <a:off x="2880" y="1584"/>
                <a:ext cx="480" cy="4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2" name="Google Shape;192;p15"/>
              <p:cNvSpPr/>
              <p:nvPr/>
            </p:nvSpPr>
            <p:spPr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3" name="Google Shape;193;p15"/>
              <p:cNvCxnSpPr/>
              <p:nvPr/>
            </p:nvCxnSpPr>
            <p:spPr>
              <a:xfrm flipH="1">
                <a:off x="2160" y="2160"/>
                <a:ext cx="240" cy="52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4" name="Google Shape;194;p15"/>
              <p:cNvSpPr/>
              <p:nvPr/>
            </p:nvSpPr>
            <p:spPr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6" name="Google Shape;196;p15"/>
              <p:cNvCxnSpPr/>
              <p:nvPr/>
            </p:nvCxnSpPr>
            <p:spPr>
              <a:xfrm>
                <a:off x="2448" y="2160"/>
                <a:ext cx="336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7" name="Google Shape;197;p15"/>
              <p:cNvSpPr/>
              <p:nvPr/>
            </p:nvSpPr>
            <p:spPr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98" name="Google Shape;198;p15"/>
              <p:cNvGrpSpPr/>
              <p:nvPr/>
            </p:nvGrpSpPr>
            <p:grpSpPr>
              <a:xfrm>
                <a:off x="3072" y="2016"/>
                <a:ext cx="864" cy="816"/>
                <a:chOff x="2016" y="2016"/>
                <a:chExt cx="864" cy="816"/>
              </a:xfrm>
            </p:grpSpPr>
            <p:cxnSp>
              <p:nvCxnSpPr>
                <p:cNvPr id="199" name="Google Shape;199;p15"/>
                <p:cNvCxnSpPr/>
                <p:nvPr/>
              </p:nvCxnSpPr>
              <p:spPr>
                <a:xfrm flipH="1">
                  <a:off x="2160" y="2160"/>
                  <a:ext cx="240" cy="528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00" name="Google Shape;200;p15"/>
                <p:cNvSpPr/>
                <p:nvPr/>
              </p:nvSpPr>
              <p:spPr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02" name="Google Shape;202;p15"/>
                <p:cNvCxnSpPr/>
                <p:nvPr/>
              </p:nvCxnSpPr>
              <p:spPr>
                <a:xfrm>
                  <a:off x="2448" y="2160"/>
                  <a:ext cx="336" cy="5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03" name="Google Shape;203;p15"/>
                <p:cNvSpPr/>
                <p:nvPr/>
              </p:nvSpPr>
              <p:spPr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04" name="Google Shape;204;p15"/>
              <p:cNvSpPr txBox="1"/>
              <p:nvPr/>
            </p:nvSpPr>
            <p:spPr>
              <a:xfrm>
                <a:off x="2064" y="2832"/>
                <a:ext cx="294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05" name="Google Shape;205;p15"/>
              <p:cNvSpPr txBox="1"/>
              <p:nvPr/>
            </p:nvSpPr>
            <p:spPr>
              <a:xfrm>
                <a:off x="2668" y="2832"/>
                <a:ext cx="211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</p:txBody>
          </p:sp>
          <p:sp>
            <p:nvSpPr>
              <p:cNvPr id="206" name="Google Shape;206;p15"/>
              <p:cNvSpPr txBox="1"/>
              <p:nvPr/>
            </p:nvSpPr>
            <p:spPr>
              <a:xfrm>
                <a:off x="3072" y="2832"/>
                <a:ext cx="293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07" name="Google Shape;207;p15"/>
              <p:cNvSpPr txBox="1"/>
              <p:nvPr/>
            </p:nvSpPr>
            <p:spPr>
              <a:xfrm>
                <a:off x="3743" y="2834"/>
                <a:ext cx="294" cy="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</p:grpSp>
        <p:sp>
          <p:nvSpPr>
            <p:cNvPr id="208" name="Google Shape;208;p15"/>
            <p:cNvSpPr txBox="1"/>
            <p:nvPr/>
          </p:nvSpPr>
          <p:spPr>
            <a:xfrm>
              <a:off x="2064" y="196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09" name="Google Shape;209;p15"/>
            <p:cNvSpPr txBox="1"/>
            <p:nvPr/>
          </p:nvSpPr>
          <p:spPr>
            <a:xfrm>
              <a:off x="3312" y="1920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>
          <a:xfrm>
            <a:off x="6324600" y="1600200"/>
            <a:ext cx="2392362" cy="2457450"/>
            <a:chOff x="3888" y="1344"/>
            <a:chExt cx="1507" cy="1548"/>
          </a:xfrm>
        </p:grpSpPr>
        <p:grpSp>
          <p:nvGrpSpPr>
            <p:cNvPr id="211" name="Google Shape;211;p15"/>
            <p:cNvGrpSpPr/>
            <p:nvPr/>
          </p:nvGrpSpPr>
          <p:grpSpPr>
            <a:xfrm>
              <a:off x="3936" y="1632"/>
              <a:ext cx="1459" cy="1260"/>
              <a:chOff x="2016" y="1488"/>
              <a:chExt cx="2021" cy="1744"/>
            </a:xfrm>
          </p:grpSpPr>
          <p:cxnSp>
            <p:nvCxnSpPr>
              <p:cNvPr id="212" name="Google Shape;212;p15"/>
              <p:cNvCxnSpPr/>
              <p:nvPr/>
            </p:nvCxnSpPr>
            <p:spPr>
              <a:xfrm flipH="1" rot="10800000">
                <a:off x="2448" y="1584"/>
                <a:ext cx="432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5"/>
              <p:cNvCxnSpPr/>
              <p:nvPr/>
            </p:nvCxnSpPr>
            <p:spPr>
              <a:xfrm rot="10800000">
                <a:off x="2880" y="1584"/>
                <a:ext cx="480" cy="48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15"/>
              <p:cNvSpPr/>
              <p:nvPr/>
            </p:nvSpPr>
            <p:spPr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15" name="Google Shape;215;p15"/>
              <p:cNvCxnSpPr/>
              <p:nvPr/>
            </p:nvCxnSpPr>
            <p:spPr>
              <a:xfrm flipH="1">
                <a:off x="2160" y="2160"/>
                <a:ext cx="240" cy="52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15"/>
              <p:cNvSpPr/>
              <p:nvPr/>
            </p:nvSpPr>
            <p:spPr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18" name="Google Shape;218;p15"/>
              <p:cNvCxnSpPr/>
              <p:nvPr/>
            </p:nvCxnSpPr>
            <p:spPr>
              <a:xfrm>
                <a:off x="2448" y="2160"/>
                <a:ext cx="336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9" name="Google Shape;219;p15"/>
              <p:cNvSpPr/>
              <p:nvPr/>
            </p:nvSpPr>
            <p:spPr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20" name="Google Shape;220;p15"/>
              <p:cNvGrpSpPr/>
              <p:nvPr/>
            </p:nvGrpSpPr>
            <p:grpSpPr>
              <a:xfrm>
                <a:off x="3072" y="2016"/>
                <a:ext cx="864" cy="816"/>
                <a:chOff x="2016" y="2016"/>
                <a:chExt cx="864" cy="816"/>
              </a:xfrm>
            </p:grpSpPr>
            <p:cxnSp>
              <p:nvCxnSpPr>
                <p:cNvPr id="221" name="Google Shape;221;p15"/>
                <p:cNvCxnSpPr/>
                <p:nvPr/>
              </p:nvCxnSpPr>
              <p:spPr>
                <a:xfrm flipH="1">
                  <a:off x="2160" y="2160"/>
                  <a:ext cx="240" cy="528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22" name="Google Shape;222;p15"/>
                <p:cNvSpPr/>
                <p:nvPr/>
              </p:nvSpPr>
              <p:spPr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3" name="Google Shape;223;p15"/>
                <p:cNvSpPr/>
                <p:nvPr/>
              </p:nvSpPr>
              <p:spPr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24" name="Google Shape;224;p15"/>
                <p:cNvCxnSpPr/>
                <p:nvPr/>
              </p:nvCxnSpPr>
              <p:spPr>
                <a:xfrm>
                  <a:off x="2448" y="2160"/>
                  <a:ext cx="336" cy="5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25" name="Google Shape;225;p15"/>
                <p:cNvSpPr/>
                <p:nvPr/>
              </p:nvSpPr>
              <p:spPr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26" name="Google Shape;226;p15"/>
              <p:cNvSpPr txBox="1"/>
              <p:nvPr/>
            </p:nvSpPr>
            <p:spPr>
              <a:xfrm>
                <a:off x="2064" y="2832"/>
                <a:ext cx="294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27" name="Google Shape;227;p15"/>
              <p:cNvSpPr txBox="1"/>
              <p:nvPr/>
            </p:nvSpPr>
            <p:spPr>
              <a:xfrm>
                <a:off x="2668" y="2832"/>
                <a:ext cx="211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</p:txBody>
          </p:sp>
          <p:sp>
            <p:nvSpPr>
              <p:cNvPr id="228" name="Google Shape;228;p15"/>
              <p:cNvSpPr txBox="1"/>
              <p:nvPr/>
            </p:nvSpPr>
            <p:spPr>
              <a:xfrm>
                <a:off x="3072" y="2832"/>
                <a:ext cx="293" cy="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29" name="Google Shape;229;p15"/>
              <p:cNvSpPr txBox="1"/>
              <p:nvPr/>
            </p:nvSpPr>
            <p:spPr>
              <a:xfrm>
                <a:off x="3743" y="2834"/>
                <a:ext cx="294" cy="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</p:grpSp>
        <p:sp>
          <p:nvSpPr>
            <p:cNvPr id="230" name="Google Shape;230;p15"/>
            <p:cNvSpPr txBox="1"/>
            <p:nvPr/>
          </p:nvSpPr>
          <p:spPr>
            <a:xfrm>
              <a:off x="3888" y="196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5136" y="196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32" name="Google Shape;232;p15"/>
            <p:cNvSpPr txBox="1"/>
            <p:nvPr/>
          </p:nvSpPr>
          <p:spPr>
            <a:xfrm>
              <a:off x="4464" y="134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6172200" y="4181475"/>
            <a:ext cx="2833687" cy="2676525"/>
            <a:chOff x="3802" y="2550"/>
            <a:chExt cx="1785" cy="1686"/>
          </a:xfrm>
        </p:grpSpPr>
        <p:sp>
          <p:nvSpPr>
            <p:cNvPr id="234" name="Google Shape;234;p15"/>
            <p:cNvSpPr/>
            <p:nvPr/>
          </p:nvSpPr>
          <p:spPr>
            <a:xfrm>
              <a:off x="3802" y="2550"/>
              <a:ext cx="1270" cy="1677"/>
            </a:xfrm>
            <a:custGeom>
              <a:rect b="b" l="l" r="r" t="t"/>
              <a:pathLst>
                <a:path extrusionOk="0" h="1677" w="1270">
                  <a:moveTo>
                    <a:pt x="867" y="84"/>
                  </a:moveTo>
                  <a:cubicBezTo>
                    <a:pt x="856" y="143"/>
                    <a:pt x="848" y="157"/>
                    <a:pt x="818" y="204"/>
                  </a:cubicBezTo>
                  <a:cubicBezTo>
                    <a:pt x="800" y="232"/>
                    <a:pt x="780" y="258"/>
                    <a:pt x="763" y="286"/>
                  </a:cubicBezTo>
                  <a:cubicBezTo>
                    <a:pt x="740" y="324"/>
                    <a:pt x="745" y="343"/>
                    <a:pt x="703" y="368"/>
                  </a:cubicBezTo>
                  <a:cubicBezTo>
                    <a:pt x="668" y="389"/>
                    <a:pt x="640" y="413"/>
                    <a:pt x="605" y="433"/>
                  </a:cubicBezTo>
                  <a:cubicBezTo>
                    <a:pt x="567" y="455"/>
                    <a:pt x="520" y="463"/>
                    <a:pt x="480" y="482"/>
                  </a:cubicBezTo>
                  <a:cubicBezTo>
                    <a:pt x="419" y="511"/>
                    <a:pt x="363" y="552"/>
                    <a:pt x="305" y="586"/>
                  </a:cubicBezTo>
                  <a:cubicBezTo>
                    <a:pt x="296" y="599"/>
                    <a:pt x="264" y="645"/>
                    <a:pt x="251" y="657"/>
                  </a:cubicBezTo>
                  <a:cubicBezTo>
                    <a:pt x="243" y="664"/>
                    <a:pt x="232" y="667"/>
                    <a:pt x="223" y="673"/>
                  </a:cubicBezTo>
                  <a:cubicBezTo>
                    <a:pt x="186" y="698"/>
                    <a:pt x="120" y="760"/>
                    <a:pt x="92" y="799"/>
                  </a:cubicBezTo>
                  <a:cubicBezTo>
                    <a:pt x="63" y="839"/>
                    <a:pt x="48" y="884"/>
                    <a:pt x="21" y="924"/>
                  </a:cubicBezTo>
                  <a:cubicBezTo>
                    <a:pt x="14" y="955"/>
                    <a:pt x="6" y="986"/>
                    <a:pt x="0" y="1017"/>
                  </a:cubicBezTo>
                  <a:cubicBezTo>
                    <a:pt x="2" y="1135"/>
                    <a:pt x="2" y="1253"/>
                    <a:pt x="5" y="1371"/>
                  </a:cubicBezTo>
                  <a:cubicBezTo>
                    <a:pt x="7" y="1457"/>
                    <a:pt x="84" y="1510"/>
                    <a:pt x="141" y="1562"/>
                  </a:cubicBezTo>
                  <a:cubicBezTo>
                    <a:pt x="173" y="1591"/>
                    <a:pt x="198" y="1621"/>
                    <a:pt x="240" y="1633"/>
                  </a:cubicBezTo>
                  <a:cubicBezTo>
                    <a:pt x="277" y="1659"/>
                    <a:pt x="317" y="1665"/>
                    <a:pt x="360" y="1677"/>
                  </a:cubicBezTo>
                  <a:cubicBezTo>
                    <a:pt x="420" y="1675"/>
                    <a:pt x="480" y="1675"/>
                    <a:pt x="540" y="1671"/>
                  </a:cubicBezTo>
                  <a:cubicBezTo>
                    <a:pt x="557" y="1670"/>
                    <a:pt x="589" y="1660"/>
                    <a:pt x="589" y="1660"/>
                  </a:cubicBezTo>
                  <a:cubicBezTo>
                    <a:pt x="622" y="1645"/>
                    <a:pt x="645" y="1619"/>
                    <a:pt x="665" y="1590"/>
                  </a:cubicBezTo>
                  <a:cubicBezTo>
                    <a:pt x="673" y="1579"/>
                    <a:pt x="680" y="1568"/>
                    <a:pt x="687" y="1557"/>
                  </a:cubicBezTo>
                  <a:cubicBezTo>
                    <a:pt x="691" y="1551"/>
                    <a:pt x="698" y="1540"/>
                    <a:pt x="698" y="1540"/>
                  </a:cubicBezTo>
                  <a:cubicBezTo>
                    <a:pt x="713" y="1475"/>
                    <a:pt x="712" y="1408"/>
                    <a:pt x="681" y="1350"/>
                  </a:cubicBezTo>
                  <a:cubicBezTo>
                    <a:pt x="675" y="1323"/>
                    <a:pt x="663" y="1299"/>
                    <a:pt x="654" y="1273"/>
                  </a:cubicBezTo>
                  <a:cubicBezTo>
                    <a:pt x="649" y="1243"/>
                    <a:pt x="643" y="1214"/>
                    <a:pt x="632" y="1186"/>
                  </a:cubicBezTo>
                  <a:cubicBezTo>
                    <a:pt x="634" y="1166"/>
                    <a:pt x="632" y="1145"/>
                    <a:pt x="638" y="1126"/>
                  </a:cubicBezTo>
                  <a:cubicBezTo>
                    <a:pt x="643" y="1111"/>
                    <a:pt x="656" y="1101"/>
                    <a:pt x="665" y="1088"/>
                  </a:cubicBezTo>
                  <a:cubicBezTo>
                    <a:pt x="701" y="1037"/>
                    <a:pt x="750" y="1023"/>
                    <a:pt x="801" y="990"/>
                  </a:cubicBezTo>
                  <a:cubicBezTo>
                    <a:pt x="829" y="972"/>
                    <a:pt x="861" y="953"/>
                    <a:pt x="894" y="946"/>
                  </a:cubicBezTo>
                  <a:cubicBezTo>
                    <a:pt x="1040" y="873"/>
                    <a:pt x="1154" y="749"/>
                    <a:pt x="1221" y="602"/>
                  </a:cubicBezTo>
                  <a:cubicBezTo>
                    <a:pt x="1249" y="476"/>
                    <a:pt x="1270" y="290"/>
                    <a:pt x="1183" y="177"/>
                  </a:cubicBezTo>
                  <a:cubicBezTo>
                    <a:pt x="1172" y="140"/>
                    <a:pt x="1141" y="124"/>
                    <a:pt x="1112" y="106"/>
                  </a:cubicBezTo>
                  <a:cubicBezTo>
                    <a:pt x="1031" y="57"/>
                    <a:pt x="1103" y="99"/>
                    <a:pt x="1058" y="62"/>
                  </a:cubicBezTo>
                  <a:cubicBezTo>
                    <a:pt x="1042" y="49"/>
                    <a:pt x="1020" y="46"/>
                    <a:pt x="1003" y="35"/>
                  </a:cubicBezTo>
                  <a:cubicBezTo>
                    <a:pt x="948" y="0"/>
                    <a:pt x="984" y="15"/>
                    <a:pt x="949" y="2"/>
                  </a:cubicBezTo>
                  <a:cubicBezTo>
                    <a:pt x="906" y="8"/>
                    <a:pt x="885" y="17"/>
                    <a:pt x="856" y="46"/>
                  </a:cubicBezTo>
                  <a:cubicBezTo>
                    <a:pt x="850" y="64"/>
                    <a:pt x="848" y="75"/>
                    <a:pt x="867" y="84"/>
                  </a:cubicBezTo>
                  <a:close/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5" name="Google Shape;235;p15"/>
            <p:cNvCxnSpPr/>
            <p:nvPr/>
          </p:nvCxnSpPr>
          <p:spPr>
            <a:xfrm flipH="1" rot="10800000">
              <a:off x="4440" y="3045"/>
              <a:ext cx="312" cy="41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 rot="10800000">
              <a:off x="4752" y="3045"/>
              <a:ext cx="346" cy="34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7" name="Google Shape;237;p15"/>
            <p:cNvSpPr/>
            <p:nvPr/>
          </p:nvSpPr>
          <p:spPr>
            <a:xfrm>
              <a:off x="4648" y="2976"/>
              <a:ext cx="173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15"/>
            <p:cNvCxnSpPr/>
            <p:nvPr/>
          </p:nvCxnSpPr>
          <p:spPr>
            <a:xfrm flipH="1">
              <a:off x="4232" y="3462"/>
              <a:ext cx="173" cy="38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9" name="Google Shape;239;p15"/>
            <p:cNvSpPr/>
            <p:nvPr/>
          </p:nvSpPr>
          <p:spPr>
            <a:xfrm>
              <a:off x="4336" y="3357"/>
              <a:ext cx="173" cy="17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128" y="3774"/>
              <a:ext cx="173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15"/>
            <p:cNvCxnSpPr/>
            <p:nvPr/>
          </p:nvCxnSpPr>
          <p:spPr>
            <a:xfrm>
              <a:off x="4440" y="3462"/>
              <a:ext cx="242" cy="41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2" name="Google Shape;242;p15"/>
            <p:cNvSpPr/>
            <p:nvPr/>
          </p:nvSpPr>
          <p:spPr>
            <a:xfrm>
              <a:off x="4578" y="3774"/>
              <a:ext cx="174" cy="1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3" name="Google Shape;243;p15"/>
            <p:cNvGrpSpPr/>
            <p:nvPr/>
          </p:nvGrpSpPr>
          <p:grpSpPr>
            <a:xfrm>
              <a:off x="4890" y="3357"/>
              <a:ext cx="624" cy="590"/>
              <a:chOff x="2016" y="2016"/>
              <a:chExt cx="864" cy="816"/>
            </a:xfrm>
          </p:grpSpPr>
          <p:cxnSp>
            <p:nvCxnSpPr>
              <p:cNvPr id="244" name="Google Shape;244;p15"/>
              <p:cNvCxnSpPr/>
              <p:nvPr/>
            </p:nvCxnSpPr>
            <p:spPr>
              <a:xfrm flipH="1">
                <a:off x="2160" y="2160"/>
                <a:ext cx="240" cy="52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5"/>
              <p:cNvSpPr/>
              <p:nvPr/>
            </p:nvSpPr>
            <p:spPr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7" name="Google Shape;247;p15"/>
              <p:cNvCxnSpPr/>
              <p:nvPr/>
            </p:nvCxnSpPr>
            <p:spPr>
              <a:xfrm>
                <a:off x="2448" y="2160"/>
                <a:ext cx="336" cy="57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8" name="Google Shape;248;p15"/>
              <p:cNvSpPr/>
              <p:nvPr/>
            </p:nvSpPr>
            <p:spPr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49" name="Google Shape;249;p15"/>
            <p:cNvSpPr txBox="1"/>
            <p:nvPr/>
          </p:nvSpPr>
          <p:spPr>
            <a:xfrm>
              <a:off x="4163" y="3947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0" name="Google Shape;250;p15"/>
            <p:cNvSpPr txBox="1"/>
            <p:nvPr/>
          </p:nvSpPr>
          <p:spPr>
            <a:xfrm>
              <a:off x="4599" y="3947"/>
              <a:ext cx="1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51" name="Google Shape;251;p15"/>
            <p:cNvSpPr txBox="1"/>
            <p:nvPr/>
          </p:nvSpPr>
          <p:spPr>
            <a:xfrm>
              <a:off x="4890" y="3947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5375" y="394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4080" y="331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4" name="Google Shape;254;p15"/>
            <p:cNvSpPr txBox="1"/>
            <p:nvPr/>
          </p:nvSpPr>
          <p:spPr>
            <a:xfrm>
              <a:off x="5328" y="331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4656" y="268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256" name="Google Shape;256;p15"/>
          <p:cNvSpPr txBox="1"/>
          <p:nvPr/>
        </p:nvSpPr>
        <p:spPr>
          <a:xfrm>
            <a:off x="3581400" y="4419600"/>
            <a:ext cx="2076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by minimax</a:t>
            </a:r>
            <a:endParaRPr/>
          </a:p>
        </p:txBody>
      </p:sp>
      <p:cxnSp>
        <p:nvCxnSpPr>
          <p:cNvPr id="257" name="Google Shape;257;p15"/>
          <p:cNvCxnSpPr/>
          <p:nvPr/>
        </p:nvCxnSpPr>
        <p:spPr>
          <a:xfrm>
            <a:off x="5562600" y="4724400"/>
            <a:ext cx="1752600" cy="5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8" name="Google Shape;258;p15"/>
          <p:cNvSpPr/>
          <p:nvPr/>
        </p:nvSpPr>
        <p:spPr>
          <a:xfrm>
            <a:off x="533400" y="3581400"/>
            <a:ext cx="533400" cy="5334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533400" y="4800600"/>
            <a:ext cx="1670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evaluator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</p:txBody>
      </p:sp>
      <p:cxnSp>
        <p:nvCxnSpPr>
          <p:cNvPr id="260" name="Google Shape;260;p15"/>
          <p:cNvCxnSpPr/>
          <p:nvPr/>
        </p:nvCxnSpPr>
        <p:spPr>
          <a:xfrm flipH="1" rot="10800000">
            <a:off x="685800" y="4114800"/>
            <a:ext cx="76200" cy="76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1" name="Google Shape;261;p15"/>
          <p:cNvSpPr/>
          <p:nvPr/>
        </p:nvSpPr>
        <p:spPr>
          <a:xfrm>
            <a:off x="2819400" y="2209800"/>
            <a:ext cx="533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5867400" y="2133600"/>
            <a:ext cx="533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5"/>
          <p:cNvSpPr/>
          <p:nvPr/>
        </p:nvSpPr>
        <p:spPr>
          <a:xfrm flipH="1" rot="-5400000">
            <a:off x="6324600" y="4191000"/>
            <a:ext cx="533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drawing minimax tree for artificial intelligence for game"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0"/>
            <a:ext cx="7162800" cy="6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7620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Game Tree for Tic-Tac-Toe</a:t>
            </a:r>
            <a:endParaRPr/>
          </a:p>
        </p:txBody>
      </p:sp>
      <p:pic>
        <p:nvPicPr>
          <p:cNvPr descr="fig05"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6934200" cy="4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/>
        </p:nvSpPr>
        <p:spPr>
          <a:xfrm>
            <a:off x="5029200" y="4038600"/>
            <a:ext cx="38862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+1 if the position is a win for X.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-1 if the position is a win for O.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0 if the position is a draw.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 Tree</a:t>
            </a:r>
            <a:endParaRPr/>
          </a:p>
        </p:txBody>
      </p:sp>
      <p:pic>
        <p:nvPicPr>
          <p:cNvPr descr="fig05" id="292" name="Google Shape;2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5975"/>
            <a:ext cx="8915400" cy="363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6629400" y="3276600"/>
            <a:ext cx="838200" cy="8382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5181600" y="1752600"/>
            <a:ext cx="1563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node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7239000" y="2971800"/>
            <a:ext cx="1446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node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4572000" y="2057400"/>
            <a:ext cx="838200" cy="8382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1447800" y="6019800"/>
            <a:ext cx="1022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value</a:t>
            </a:r>
            <a:endParaRPr/>
          </a:p>
        </p:txBody>
      </p:sp>
      <p:cxnSp>
        <p:nvCxnSpPr>
          <p:cNvPr id="298" name="Google Shape;298;p19"/>
          <p:cNvCxnSpPr/>
          <p:nvPr/>
        </p:nvCxnSpPr>
        <p:spPr>
          <a:xfrm rot="10800000">
            <a:off x="1447800" y="5562600"/>
            <a:ext cx="152400" cy="45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" name="Google Shape;299;p19"/>
          <p:cNvSpPr txBox="1"/>
          <p:nvPr/>
        </p:nvSpPr>
        <p:spPr>
          <a:xfrm>
            <a:off x="4189412" y="5715000"/>
            <a:ext cx="21986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computed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minimax</a:t>
            </a:r>
            <a:endParaRPr/>
          </a:p>
        </p:txBody>
      </p:sp>
      <p:cxnSp>
        <p:nvCxnSpPr>
          <p:cNvPr id="300" name="Google Shape;300;p19"/>
          <p:cNvCxnSpPr/>
          <p:nvPr/>
        </p:nvCxnSpPr>
        <p:spPr>
          <a:xfrm rot="10800000">
            <a:off x="2895600" y="3962400"/>
            <a:ext cx="1295400" cy="1905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class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playing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of the art and resources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trees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pruning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randomness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pruning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improve on the performance of the minimax algorithm through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pruning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idea: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“If you have an idea that is surely bad, don't take the time to see how truly awful it is.”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Pat Winston 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2057400" y="39624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1"/>
          <p:cNvSpPr/>
          <p:nvPr/>
        </p:nvSpPr>
        <p:spPr>
          <a:xfrm flipH="1" rot="10800000">
            <a:off x="2743200" y="48006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1"/>
          <p:cNvSpPr/>
          <p:nvPr/>
        </p:nvSpPr>
        <p:spPr>
          <a:xfrm flipH="1" rot="10800000">
            <a:off x="1447800" y="48006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1752600" y="58674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1143000" y="58674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3124200" y="58674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2514600" y="5867400"/>
            <a:ext cx="327025" cy="3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p21"/>
          <p:cNvCxnSpPr/>
          <p:nvPr/>
        </p:nvCxnSpPr>
        <p:spPr>
          <a:xfrm flipH="1" rot="10800000">
            <a:off x="1600200" y="4343400"/>
            <a:ext cx="6096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21"/>
          <p:cNvCxnSpPr/>
          <p:nvPr/>
        </p:nvCxnSpPr>
        <p:spPr>
          <a:xfrm rot="10800000">
            <a:off x="2209800" y="4343400"/>
            <a:ext cx="6858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1"/>
          <p:cNvCxnSpPr/>
          <p:nvPr/>
        </p:nvCxnSpPr>
        <p:spPr>
          <a:xfrm flipH="1" rot="10800000">
            <a:off x="1295400" y="5181600"/>
            <a:ext cx="3048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21"/>
          <p:cNvCxnSpPr/>
          <p:nvPr/>
        </p:nvCxnSpPr>
        <p:spPr>
          <a:xfrm rot="10800000">
            <a:off x="1600200" y="5181600"/>
            <a:ext cx="3048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21"/>
          <p:cNvCxnSpPr/>
          <p:nvPr/>
        </p:nvCxnSpPr>
        <p:spPr>
          <a:xfrm flipH="1" rot="10800000">
            <a:off x="2667000" y="5181600"/>
            <a:ext cx="2286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21"/>
          <p:cNvCxnSpPr/>
          <p:nvPr/>
        </p:nvCxnSpPr>
        <p:spPr>
          <a:xfrm rot="10800000">
            <a:off x="2895600" y="5181600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8" name="Google Shape;328;p21"/>
          <p:cNvSpPr txBox="1"/>
          <p:nvPr/>
        </p:nvSpPr>
        <p:spPr>
          <a:xfrm>
            <a:off x="1143000" y="6248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1752600" y="6248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2514600" y="6248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1066800" y="4800600"/>
            <a:ext cx="455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=2</a:t>
            </a:r>
            <a:endParaRPr/>
          </a:p>
        </p:txBody>
      </p:sp>
      <p:sp>
        <p:nvSpPr>
          <p:cNvPr id="332" name="Google Shape;332;p21"/>
          <p:cNvSpPr txBox="1"/>
          <p:nvPr/>
        </p:nvSpPr>
        <p:spPr>
          <a:xfrm>
            <a:off x="2438400" y="3962400"/>
            <a:ext cx="600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&gt;=2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3124200" y="4800600"/>
            <a:ext cx="600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&lt;=1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3124200" y="6248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335" name="Google Shape;335;p21"/>
          <p:cNvSpPr txBox="1"/>
          <p:nvPr/>
        </p:nvSpPr>
        <p:spPr>
          <a:xfrm>
            <a:off x="4800600" y="4038600"/>
            <a:ext cx="40386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need to compute the value at this node.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matter what it is, it can’t affect the value of the root node.</a:t>
            </a:r>
            <a:endParaRPr/>
          </a:p>
        </p:txBody>
      </p:sp>
      <p:cxnSp>
        <p:nvCxnSpPr>
          <p:cNvPr id="336" name="Google Shape;336;p21"/>
          <p:cNvCxnSpPr/>
          <p:nvPr/>
        </p:nvCxnSpPr>
        <p:spPr>
          <a:xfrm flipH="1">
            <a:off x="3505200" y="4419600"/>
            <a:ext cx="1371600" cy="16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7" name="Google Shape;337;p21"/>
          <p:cNvSpPr txBox="1"/>
          <p:nvPr/>
        </p:nvSpPr>
        <p:spPr>
          <a:xfrm>
            <a:off x="746125" y="3900487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304800" y="5775325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228600" y="4800600"/>
            <a:ext cx="677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pruning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609600" y="16764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Traverse the search tree in depth-first order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 n,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alpha(n)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maximum value found so far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 n,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beta(n)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minimum value found so far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alpha values start at -infinity and only increase, while beta values start at +infinity and only decrease.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 cutoff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Given a MAX node n, cut off the search below n (i.e., don’t generate or examine any more of n’s children) if alpha(n) &gt;= beta(i) for some MIN node ancestor i of n.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 cutoff: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stop searching below MIN node n if beta(n) &lt;= alpha(i) for some MAX node ancestor i of n.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example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4191000" y="1828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3"/>
          <p:cNvSpPr/>
          <p:nvPr/>
        </p:nvSpPr>
        <p:spPr>
          <a:xfrm flipH="1" rot="10800000">
            <a:off x="4191000" y="32004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3"/>
          <p:cNvSpPr/>
          <p:nvPr/>
        </p:nvSpPr>
        <p:spPr>
          <a:xfrm flipH="1" rot="10800000">
            <a:off x="6553200" y="32004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3"/>
          <p:cNvSpPr/>
          <p:nvPr/>
        </p:nvSpPr>
        <p:spPr>
          <a:xfrm flipH="1" rot="10800000">
            <a:off x="1905000" y="32004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69723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15621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35052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61722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7620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2362200" y="4876800"/>
            <a:ext cx="457200" cy="381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3" name="Google Shape;363;p23"/>
          <p:cNvCxnSpPr/>
          <p:nvPr/>
        </p:nvCxnSpPr>
        <p:spPr>
          <a:xfrm flipH="1">
            <a:off x="2133600" y="2286000"/>
            <a:ext cx="2057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4419600" y="22860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572000" y="2286000"/>
            <a:ext cx="2133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23"/>
          <p:cNvCxnSpPr/>
          <p:nvPr/>
        </p:nvCxnSpPr>
        <p:spPr>
          <a:xfrm flipH="1">
            <a:off x="990600" y="3581400"/>
            <a:ext cx="10668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23"/>
          <p:cNvCxnSpPr/>
          <p:nvPr/>
        </p:nvCxnSpPr>
        <p:spPr>
          <a:xfrm flipH="1">
            <a:off x="1828800" y="3581400"/>
            <a:ext cx="3048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23"/>
          <p:cNvCxnSpPr/>
          <p:nvPr/>
        </p:nvCxnSpPr>
        <p:spPr>
          <a:xfrm>
            <a:off x="2286000" y="3581400"/>
            <a:ext cx="3048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23"/>
          <p:cNvCxnSpPr/>
          <p:nvPr/>
        </p:nvCxnSpPr>
        <p:spPr>
          <a:xfrm flipH="1">
            <a:off x="3733800" y="36576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Google Shape;370;p23"/>
          <p:cNvCxnSpPr/>
          <p:nvPr/>
        </p:nvCxnSpPr>
        <p:spPr>
          <a:xfrm>
            <a:off x="4419600" y="3657600"/>
            <a:ext cx="76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1" name="Google Shape;371;p23"/>
          <p:cNvCxnSpPr/>
          <p:nvPr/>
        </p:nvCxnSpPr>
        <p:spPr>
          <a:xfrm>
            <a:off x="4572000" y="3657600"/>
            <a:ext cx="7620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" name="Google Shape;372;p23"/>
          <p:cNvCxnSpPr/>
          <p:nvPr/>
        </p:nvCxnSpPr>
        <p:spPr>
          <a:xfrm flipH="1">
            <a:off x="6400800" y="3581400"/>
            <a:ext cx="228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/>
          <p:nvPr/>
        </p:nvCxnSpPr>
        <p:spPr>
          <a:xfrm>
            <a:off x="6781800" y="3581400"/>
            <a:ext cx="3810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23"/>
          <p:cNvCxnSpPr/>
          <p:nvPr/>
        </p:nvCxnSpPr>
        <p:spPr>
          <a:xfrm>
            <a:off x="6934200" y="3581400"/>
            <a:ext cx="10668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5" name="Google Shape;375;p23"/>
          <p:cNvSpPr txBox="1"/>
          <p:nvPr/>
        </p:nvSpPr>
        <p:spPr>
          <a:xfrm>
            <a:off x="822325" y="53482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1670050" y="53340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2508250" y="5334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78" name="Google Shape;378;p23"/>
          <p:cNvSpPr txBox="1"/>
          <p:nvPr/>
        </p:nvSpPr>
        <p:spPr>
          <a:xfrm>
            <a:off x="3575050" y="5334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6248400" y="53340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7080250" y="5334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2438400" y="3200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365125" y="3290887"/>
            <a:ext cx="677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304800" y="1919287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708525" y="18129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4708525" y="3214687"/>
            <a:ext cx="1116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7070725" y="320040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7543800" y="3200400"/>
            <a:ext cx="1116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algorithm</a:t>
            </a:r>
            <a:endParaRPr/>
          </a:p>
        </p:txBody>
      </p:sp>
      <p:sp>
        <p:nvSpPr>
          <p:cNvPr id="400" name="Google Shape;400;p25"/>
          <p:cNvSpPr txBox="1"/>
          <p:nvPr>
            <p:ph idx="1" type="body"/>
          </p:nvPr>
        </p:nvSpPr>
        <p:spPr>
          <a:xfrm>
            <a:off x="6858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MAX-VALUE (state, α, β)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;; α = best MAX so far; β = best MIN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TERMINAL-TEST (state) then return UTILITY(state)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:= -∞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s in SUCCESSORS (state) do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 := MAX (v, MIN-VALUE (s, α, β))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v &gt;= β then return v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α := MAX (α, v)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</a:t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MIN-VALUE (state, α, β)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TERMINAL-TEST (state) then return UTILITY(state)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:= ∞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s in SUCCESSORS (state) do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 := MIN (v, MAX-VALUE (s, α, β))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v &lt;= α then return v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β := MIN (β, v)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4" name="Google Shape;4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1" name="Google Shape;4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8" name="Google Shape;428;p29"/>
          <p:cNvPicPr preferRelativeResize="0"/>
          <p:nvPr/>
        </p:nvPicPr>
        <p:blipFill rotWithShape="1">
          <a:blip r:embed="rId3">
            <a:alphaModFix/>
          </a:blip>
          <a:srcRect b="10416" l="17202" r="17202" t="8332"/>
          <a:stretch/>
        </p:blipFill>
        <p:spPr>
          <a:xfrm>
            <a:off x="90487" y="228600"/>
            <a:ext cx="9040812" cy="6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study games?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criteria for success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an opportunity to study problems involving {hostile, adversarial, competing} agents.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reasons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Interesting, hard problems which require minimal “initial structure”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 often define very large search spaces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 35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nodes in search tree,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legal states</a:t>
            </a:r>
            <a:endParaRPr/>
          </a:p>
          <a:p>
            <a:pPr indent="-730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2" name="Google Shape;4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9" name="Google Shape;4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 of alpha-beta</a:t>
            </a:r>
            <a:endParaRPr/>
          </a:p>
        </p:txBody>
      </p:sp>
      <p:sp>
        <p:nvSpPr>
          <p:cNvPr id="456" name="Google Shape;456;p33"/>
          <p:cNvSpPr txBox="1"/>
          <p:nvPr>
            <p:ph idx="1" type="body"/>
          </p:nvPr>
        </p:nvSpPr>
        <p:spPr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 is guaranteed to compute the same value for the root node as computed by minimax, with less or equal computation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no pruning, examining b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leaf nodes, where each node has b children and a d-ply search is performed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examine only (2b)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leaf nodes.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is you can search twice as deep as minimax!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when each player’s best move is the first alternative generated 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Deep Blue, they found empirically that alpha-beta pruning meant that the average branching factor at each node was about 6 instead of about 35!</a:t>
            </a:r>
            <a:endParaRPr/>
          </a:p>
          <a:p>
            <a:pPr indent="-730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 of chance</a:t>
            </a:r>
            <a:endParaRPr/>
          </a:p>
        </p:txBody>
      </p:sp>
      <p:pic>
        <p:nvPicPr>
          <p:cNvPr descr="fig05" id="463" name="Google Shape;4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4800600" cy="466566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4"/>
          <p:cNvSpPr txBox="1"/>
          <p:nvPr/>
        </p:nvSpPr>
        <p:spPr>
          <a:xfrm>
            <a:off x="228600" y="1600200"/>
            <a:ext cx="32766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Backgammon is a two-player game with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roll dice to determine what moves to make.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has just rolled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and 6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has four legal moves:</a:t>
            </a:r>
            <a:endParaRPr/>
          </a:p>
          <a:p>
            <a:pPr indent="-101600" lvl="1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5-10, 5-11</a:t>
            </a:r>
            <a:endParaRPr/>
          </a:p>
          <a:p>
            <a:pPr indent="-101600" lvl="1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5-11, 19-24</a:t>
            </a:r>
            <a:endParaRPr/>
          </a:p>
          <a:p>
            <a:pPr indent="-101600" lvl="1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5-10, 10-16</a:t>
            </a:r>
            <a:endParaRPr/>
          </a:p>
          <a:p>
            <a:pPr indent="-101600" lvl="1" marL="457200" marR="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5-11, 11-16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games are good for exploring decision making in adversarial problems involving skill and luck.</a:t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4267200" y="2971800"/>
            <a:ext cx="3505200" cy="1600200"/>
          </a:xfrm>
          <a:custGeom>
            <a:rect b="b" l="l" r="r" t="t"/>
            <a:pathLst>
              <a:path extrusionOk="0" h="1152" w="2208">
                <a:moveTo>
                  <a:pt x="0" y="0"/>
                </a:moveTo>
                <a:lnTo>
                  <a:pt x="2208" y="0"/>
                </a:lnTo>
                <a:lnTo>
                  <a:pt x="2208" y="1152"/>
                </a:lnTo>
                <a:lnTo>
                  <a:pt x="96" y="1152"/>
                </a:ln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4"/>
          <p:cNvSpPr/>
          <p:nvPr/>
        </p:nvSpPr>
        <p:spPr>
          <a:xfrm flipH="1" rot="10800000">
            <a:off x="4495800" y="3276600"/>
            <a:ext cx="3505200" cy="1600200"/>
          </a:xfrm>
          <a:custGeom>
            <a:rect b="b" l="l" r="r" t="t"/>
            <a:pathLst>
              <a:path extrusionOk="0" h="1152" w="2208">
                <a:moveTo>
                  <a:pt x="0" y="0"/>
                </a:moveTo>
                <a:lnTo>
                  <a:pt x="2208" y="0"/>
                </a:lnTo>
                <a:lnTo>
                  <a:pt x="2208" y="1152"/>
                </a:lnTo>
                <a:lnTo>
                  <a:pt x="96" y="1152"/>
                </a:ln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of the art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are computer game players?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33362" lvl="2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Blue beat Gary Kasparov in 1997</a:t>
            </a:r>
            <a:endParaRPr/>
          </a:p>
          <a:p>
            <a:pPr indent="-233362" lvl="2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Garry Kasparav vs. Deep Junior (Feb 2003): tie!  </a:t>
            </a:r>
            <a:endParaRPr/>
          </a:p>
          <a:p>
            <a:pPr indent="-233362" lvl="2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Kasparov vs. X3D Fritz (November 2003): tie! </a:t>
            </a:r>
            <a:b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http://www.thechessdrum.net/tournaments/Kasparov-X3DFritz/index.html</a:t>
            </a:r>
            <a:endParaRPr b="0" i="0" sz="16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362" lvl="2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Fritz beat world champion Vladimir Kramnik (2006)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Checkers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Chinook (an AI program with 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large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endgame database) is the world champion and can provably never be beaten.  Retired in 1995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Computer players have finally reached tournament-level play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“Expert-level” computer players exist (but no world champions yet!)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places to learn more: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http://www.cs.ualberta.ca/~games/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http://www.cs.unimass.nl/icga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case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685800" y="14478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2-person game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alternate moves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Zero-sum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 player’s loss is the other’s gain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information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both players have access to complete information about the state of the game.  No information is hidden from either player.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chance (e.g., using dice) involved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Tic-Tac-Toe, Checkers, Chess, Go, Nim,  Othello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Not: Bridge,  Solitaire, Backgammon,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play a game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way to play such a game is to: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legal moves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make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new position resulting from each move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each resulting position and determine which is best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that move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your opponent to move and repeat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problems are: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the “board”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all legal next boards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a 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function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762000" y="15240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evaluator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“goodness” of a game position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with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 search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evaluation function was a non-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estimate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cost from the start node to a goal and passing through the given node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zero-sum assumption allows us to use a single evaluation function to describe the goodness of a board with respect to both players.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 &gt;&gt; 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position n good for me and bad for you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&lt;&lt; 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position n bad for me and good for you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near 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position n is a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position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+infinity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win for  me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-infinity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win for you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function examples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685800" y="17526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an evaluation function for Tic-Tac-Toe: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[# of 3-lengths open for me] - [# of 3-lengths open for you]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a 3-length is a complete row, column, or diagonal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 Turing’s function for chess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w(n)/b(n)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w(n) = sum of the point value of white’s pieces and b(n) = sum of black’s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evaluation functions are specified as a weighted sum of position features: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 = 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*feat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+ 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*feat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+ ... + 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*feat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features for chess are piece count,  piece placement, squares controlled, etc.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Blue had over 8000 features in its evaluation function</a:t>
            </a:r>
            <a:endParaRPr/>
          </a:p>
          <a:p>
            <a:pPr indent="-730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"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990600"/>
            <a:ext cx="4572000" cy="32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>
          <a:xfrm>
            <a:off x="838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trees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152400" y="15240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spaces for typical games are                                         represented as trees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node represents the current 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 configuration; player must decide                                                     the best single move to make next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evaluator function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rates a board                                            position.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f(board)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real number with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f&gt;0 “white” (me), f&lt;0 for black (you)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Arcs represent the possible legal moves for a player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turn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move, then the root is labeled a "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node; otherwise it is labeled a "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node, indicating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opponent's turn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level of the tree has nodes that are all MAX or all MIN; nodes at level i are of the opposite kind from those at level i+1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2014-02-14T00:49:42Z</dcterms:created>
  <dc:creator>COGITO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" name="TemplateType">
    <vt:i4>1</vt:i4>
  </property>
  <property fmtid="{D5CDD505-2E9C-101B-9397-08002B2CF9AE}" pid="5" name="GraphicType">
    <vt:i4>1</vt:i4>
  </property>
  <property fmtid="{D5CDD505-2E9C-101B-9397-08002B2CF9AE}" pid="6" name="Compression">
    <vt:i4>100</vt:i4>
  </property>
  <property fmtid="{D5CDD505-2E9C-101B-9397-08002B2CF9AE}" pid="7" name="ScreenSize">
    <vt:i4>1</vt:i4>
  </property>
  <property fmtid="{D5CDD505-2E9C-101B-9397-08002B2CF9AE}" pid="8" name="ScreenUsage">
    <vt:i4>2</vt:i4>
  </property>
  <property fmtid="{D5CDD505-2E9C-101B-9397-08002B2CF9AE}" pid="9" name="MailAddress">
    <vt:lpstr>finin@umbc.edu</vt:lpstr>
  </property>
  <property fmtid="{D5CDD505-2E9C-101B-9397-08002B2CF9AE}" pid="10" name="HomePage">
    <vt:lpstr>http://umbc.edu/~finin</vt:lpstr>
  </property>
  <property fmtid="{D5CDD505-2E9C-101B-9397-08002B2CF9AE}" pid="11" name="Other">
    <vt:lpstr/>
  </property>
  <property fmtid="{D5CDD505-2E9C-101B-9397-08002B2CF9AE}" pid="12" name="DownloadOriginal">
    <vt:bool>false</vt:bool>
  </property>
  <property fmtid="{D5CDD505-2E9C-101B-9397-08002B2CF9AE}" pid="13" name="DownloadIEButton">
    <vt:bool>false</vt:bool>
  </property>
  <property fmtid="{D5CDD505-2E9C-101B-9397-08002B2CF9AE}" pid="14" name="UseBrowserColor">
    <vt:bool>true</vt:bool>
  </property>
  <property fmtid="{D5CDD505-2E9C-101B-9397-08002B2CF9AE}" pid="15" name="BackColor">
    <vt:i4>15132390</vt:i4>
  </property>
  <property fmtid="{D5CDD505-2E9C-101B-9397-08002B2CF9AE}" pid="16" name="TextColor">
    <vt:i4>0</vt:i4>
  </property>
  <property fmtid="{D5CDD505-2E9C-101B-9397-08002B2CF9AE}" pid="17" name="LinkColor">
    <vt:i4>16711782</vt:i4>
  </property>
  <property fmtid="{D5CDD505-2E9C-101B-9397-08002B2CF9AE}" pid="18" name="VisitedColor">
    <vt:i4>10040268</vt:i4>
  </property>
  <property fmtid="{D5CDD505-2E9C-101B-9397-08002B2CF9AE}" pid="19" name="TransparentButton">
    <vt:i4>0</vt:i4>
  </property>
  <property fmtid="{D5CDD505-2E9C-101B-9397-08002B2CF9AE}" pid="20" name="ButtonType">
    <vt:i4>3</vt:i4>
  </property>
  <property fmtid="{D5CDD505-2E9C-101B-9397-08002B2CF9AE}" pid="21" name="ShowNotes">
    <vt:bool>false</vt:bool>
  </property>
  <property fmtid="{D5CDD505-2E9C-101B-9397-08002B2CF9AE}" pid="22" name="NavBtnPos">
    <vt:i4>1</vt:i4>
  </property>
  <property fmtid="{D5CDD505-2E9C-101B-9397-08002B2CF9AE}" pid="23" name="OutputDir">
    <vt:lpstr>C:\Users\finin\teaching\AI\RN</vt:lpstr>
  </property>
</Properties>
</file>