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inVv3aLcQc4ZrCNv9xk45NsoM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9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7937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/>
        </p:nvSpPr>
        <p:spPr>
          <a:xfrm>
            <a:off x="3819525" y="9394825"/>
            <a:ext cx="293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855662" y="72707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31:notes"/>
          <p:cNvSpPr txBox="1"/>
          <p:nvPr>
            <p:ph idx="1" type="body"/>
          </p:nvPr>
        </p:nvSpPr>
        <p:spPr>
          <a:xfrm>
            <a:off x="881062" y="4697412"/>
            <a:ext cx="49911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4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6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7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7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4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4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4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4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5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5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2062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6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9" name="Google Shape;59;p6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5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2" name="Google Shape;42;p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6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Relationship Id="rId4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3.jpg"/><Relationship Id="rId11" Type="http://schemas.openxmlformats.org/officeDocument/2006/relationships/image" Target="../media/image1.png"/><Relationship Id="rId10" Type="http://schemas.openxmlformats.org/officeDocument/2006/relationships/image" Target="../media/image19.png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066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1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295400" y="43434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18.1-18.3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638800" y="5881687"/>
            <a:ext cx="3505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material adopted from notes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Chuck Dyer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4294967295"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and Bias</a:t>
            </a:r>
            <a:endParaRPr/>
          </a:p>
        </p:txBody>
      </p:sp>
      <p:sp>
        <p:nvSpPr>
          <p:cNvPr id="140" name="Google Shape;140;p10"/>
          <p:cNvSpPr txBox="1"/>
          <p:nvPr>
            <p:ph idx="4294967295" type="body"/>
          </p:nvPr>
        </p:nvSpPr>
        <p:spPr>
          <a:xfrm>
            <a:off x="762000" y="32004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want to learn a function f(x) = y and we are given some sample (x,y) pairs, as in figure (a)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hypotheses we could make about this function, e.g.: (b),  (c) and (d)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preference for one over the others reveals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our learning technique, e.g.: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piece-wise functions (b)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smooth function (c)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simple function and treat outliers as noise (d)</a:t>
            </a:r>
            <a:endParaRPr/>
          </a:p>
        </p:txBody>
      </p:sp>
      <p:pic>
        <p:nvPicPr>
          <p:cNvPr descr="img2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8534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as Search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685800" y="15240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space I defines the language for the training and test instances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but not always, each instance i ∈ I is a feature vector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are also sometimes called attributes or variables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I: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…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= (v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variable C gives an instance’s class (to be predicted)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M defines the possible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 I → C, M = {m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(possibly infinite)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is sometimes, but not always, defined in terms of the same features as the instance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 can be used to direct the search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good (consistent, complete, simple) hypothesis in the model space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axis-parallel regions, labeled with class value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Nearest-neighbor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regions defined by the centroid instances (or cluster of k instances)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networks (probabilistic dependencies of class on attributes)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Bayes:  special case of BNs where class → each attribute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feed-forward functions of attribute values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separating plane in a high-dimensional feature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rules (feature values → class)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First-order logical rules</a:t>
            </a:r>
            <a:endParaRPr/>
          </a:p>
          <a:p>
            <a:pPr indent="-98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Decision Trees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228600" y="1295400"/>
            <a:ext cx="449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9537" lvl="0" marL="1095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Build 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examples as positive or negative instances of a concept using supervised learning from a training set</a:t>
            </a:r>
            <a:endParaRPr/>
          </a:p>
          <a:p>
            <a:pPr indent="-109537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tree where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non-leaf node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associated with it an attribute (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leaf node has associated with it a classification (+ or -)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arc has associated with it one of the possible values of the attribute at the node from which the arc is directed </a:t>
            </a:r>
            <a:endParaRPr/>
          </a:p>
          <a:p>
            <a:pPr indent="-109537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Generalization: allow for &gt;2 classes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{sell, hold, buy}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17650"/>
            <a:ext cx="4495800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Decision Tree</a:t>
            </a:r>
            <a:endParaRPr/>
          </a:p>
        </p:txBody>
      </p:sp>
      <p:graphicFrame>
        <p:nvGraphicFramePr>
          <p:cNvPr id="172" name="Google Shape;172;p14"/>
          <p:cNvGraphicFramePr/>
          <p:nvPr/>
        </p:nvGraphicFramePr>
        <p:xfrm>
          <a:off x="228600" y="1995487"/>
          <a:ext cx="3565525" cy="3687762"/>
        </p:xfrm>
        <a:graphic>
          <a:graphicData uri="http://schemas.openxmlformats.org/presentationml/2006/ole">
            <mc:AlternateContent>
              <mc:Choice Requires="v">
                <p:oleObj r:id="rId4" imgH="3687762" imgW="3565525" progId="Word.Document.8" spid="_x0000_s1">
                  <p:embed/>
                </p:oleObj>
              </mc:Choice>
              <mc:Fallback>
                <p:oleObj r:id="rId5" imgH="3687762" imgW="3565525" progId="Word.Document.8">
                  <p:embed/>
                  <p:pic>
                    <p:nvPicPr>
                      <p:cNvPr id="172" name="Google Shape;17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995487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Google Shape;173;p14"/>
          <p:cNvCxnSpPr/>
          <p:nvPr/>
        </p:nvCxnSpPr>
        <p:spPr>
          <a:xfrm>
            <a:off x="6965950" y="4146550"/>
            <a:ext cx="242887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4"/>
          <p:cNvCxnSpPr/>
          <p:nvPr/>
        </p:nvCxnSpPr>
        <p:spPr>
          <a:xfrm flipH="1">
            <a:off x="5835650" y="4146550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4"/>
          <p:cNvCxnSpPr/>
          <p:nvPr/>
        </p:nvCxnSpPr>
        <p:spPr>
          <a:xfrm flipH="1">
            <a:off x="6481762" y="3352800"/>
            <a:ext cx="403225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7693025" y="3352800"/>
            <a:ext cx="484187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643687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14"/>
          <p:cNvCxnSpPr/>
          <p:nvPr/>
        </p:nvCxnSpPr>
        <p:spPr>
          <a:xfrm flipH="1">
            <a:off x="5270500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14"/>
          <p:cNvSpPr txBox="1"/>
          <p:nvPr/>
        </p:nvSpPr>
        <p:spPr>
          <a:xfrm>
            <a:off x="5788025" y="2362200"/>
            <a:ext cx="93662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804025" y="3089275"/>
            <a:ext cx="935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078537" y="3881437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7005637" y="4670425"/>
            <a:ext cx="627062" cy="36671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929437" y="4670425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5513387" y="4687887"/>
            <a:ext cx="654050" cy="3635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5610225" y="467360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4948237" y="3103562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5043487" y="30892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7843837" y="3908425"/>
            <a:ext cx="685800" cy="381000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7920037" y="390842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5060950" y="2625725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6926262" y="2625725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7908925" y="339090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692775" y="3419475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5313362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7088187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3810000" y="3810000"/>
            <a:ext cx="914400" cy="2936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Model: 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05" name="Google Shape;205;p15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15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15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15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15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" name="Google Shape;211;p15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8" name="Google Shape;228;p15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28" name="Google Shape;22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229;p15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990600" y="1447800"/>
            <a:ext cx="34290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at the root of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5"/>
          <p:cNvCxnSpPr/>
          <p:nvPr/>
        </p:nvCxnSpPr>
        <p:spPr>
          <a:xfrm>
            <a:off x="2133600" y="18288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38" name="Google Shape;238;p16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16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16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3" name="Google Shape;243;p16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4" name="Google Shape;244;p16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6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1" name="Google Shape;261;p16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61" name="Google Shape;261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" name="Google Shape;262;p16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6"/>
          <p:cNvCxnSpPr/>
          <p:nvPr/>
        </p:nvCxnSpPr>
        <p:spPr>
          <a:xfrm flipH="1">
            <a:off x="2667000" y="1828800"/>
            <a:ext cx="2362200" cy="685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269" name="Google Shape;269;p17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7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7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7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7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2720975" y="3254375"/>
            <a:ext cx="1025400" cy="347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17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92" name="Google Shape;292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Google Shape;293;p17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 flipH="1">
            <a:off x="3352800" y="2362200"/>
            <a:ext cx="160020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00" name="Google Shape;300;p18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8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18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18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8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8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18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23" name="Google Shape;323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Google Shape;324;p18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8"/>
          <p:cNvCxnSpPr/>
          <p:nvPr/>
        </p:nvCxnSpPr>
        <p:spPr>
          <a:xfrm flipH="1">
            <a:off x="3810000" y="2057400"/>
            <a:ext cx="2057400" cy="12954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31" name="Google Shape;331;p19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9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9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19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19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9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19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54" name="Google Shape;354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9"/>
          <p:cNvCxnSpPr/>
          <p:nvPr/>
        </p:nvCxnSpPr>
        <p:spPr>
          <a:xfrm flipH="1">
            <a:off x="4648200" y="2590800"/>
            <a:ext cx="1295400" cy="9906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Class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ML?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we’ll cover Bayesian learning, naïve Bayes, and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3" name="Google Shape;363;p20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20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0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20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20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85" name="Google Shape;38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20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0"/>
          <p:cNvCxnSpPr/>
          <p:nvPr/>
        </p:nvCxnSpPr>
        <p:spPr>
          <a:xfrm flipH="1">
            <a:off x="4495800" y="2590800"/>
            <a:ext cx="3124200" cy="1828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388" name="Google Shape;388;p20"/>
          <p:cNvSpPr txBox="1"/>
          <p:nvPr/>
        </p:nvSpPr>
        <p:spPr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Cheat to “No”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idx="4294967295"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Theory</a:t>
            </a:r>
            <a:endParaRPr/>
          </a:p>
        </p:txBody>
      </p:sp>
      <p:sp>
        <p:nvSpPr>
          <p:cNvPr id="395" name="Google Shape;395;p21"/>
          <p:cNvSpPr txBox="1"/>
          <p:nvPr>
            <p:ph idx="4294967295" type="body"/>
          </p:nvPr>
        </p:nvSpPr>
        <p:spPr>
          <a:xfrm>
            <a:off x="228600" y="11430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measured in bits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a message depends on its probability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 equally probable possible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probability p of each is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message is 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= -log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16 messages, then log</a:t>
            </a:r>
            <a:r>
              <a:rPr b="0" baseline="-25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(16) = 4 and we need 4 bits to identify/send each message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probability distribution for n messages P = (p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information conveyed by distribution (aka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P) is: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I(P) = -(p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..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5029200" y="6172200"/>
            <a:ext cx="1817687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in msg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685800" y="6172200"/>
            <a:ext cx="2689225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msg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1"/>
          <p:cNvCxnSpPr/>
          <p:nvPr/>
        </p:nvCxnSpPr>
        <p:spPr>
          <a:xfrm flipH="1" rot="10800000">
            <a:off x="3375025" y="5867400"/>
            <a:ext cx="20637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99" name="Google Shape;399;p21"/>
          <p:cNvCxnSpPr/>
          <p:nvPr/>
        </p:nvCxnSpPr>
        <p:spPr>
          <a:xfrm rot="10800000">
            <a:off x="4244975" y="5867400"/>
            <a:ext cx="78422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.ytimg.com/vi/tJmhT3oLXCU/maxresdefault.jpg"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4162"/>
            <a:ext cx="85344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Learn?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7620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improve efficiency of human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 improve methods for teaching and tutoring people (e.g., better computer-aided instruction)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new things or structure that were previously unknown to humans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data mining, scientific discovery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skeletal or incomplete specifications about a domain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Large, complex AI systems cannot be completely derived by hand and require dynamic updating to incorporate new information.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new characteristics expands the domain or expertise and lessens the “brittleness” of the system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software agents that can adapt to their users or to other software agents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78" name="Google Shape;478;p3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29600" cy="560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86" name="Google Shape;486;p3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summarize the ID3 algorithm as illustrated below</a:t>
            </a:r>
            <a:endParaRPr/>
          </a:p>
          <a:p>
            <a:pPr indent="-98425" lvl="0" marL="225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7" name="Google Shape;4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315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57525"/>
            <a:ext cx="7834312" cy="34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95" name="Google Shape;495;p33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219200"/>
            <a:ext cx="84296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03" name="Google Shape;503;p34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8153400" cy="581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1" name="Google Shape;511;p35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4075"/>
            <a:ext cx="8077200" cy="59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9" name="Google Shape;519;p36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077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7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35" name="Google Shape;535;p38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382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43" name="Google Shape;543;p39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15340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Paradigms of Machine Learning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Rote learning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– One-to-one mapping from inputs to stored representation. “Learning by memorization.” Association-based storage and retrieval.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 specific examples to reach general conclusions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identification of natural groups in data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correspondence between two different representations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Unsupervised, specific goal not given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algorithms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“Evolutionary” search techniques, based on an analogy to “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survival of the fittest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(positive or negative reward) given at the end of a sequence of steps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1" name="Google Shape;551;p40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2187"/>
            <a:ext cx="8382000" cy="571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9" name="Google Shape;559;p4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67" name="Google Shape;567;p4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696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 of the Decision Tree Learning Algorithm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Real-valued data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data and overfitting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rules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parameters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 for experimental validation of performance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C4.5 is an extension of ID3 that accounts for  unavailable values, continuous attribute value ranges, pruning of decision trees, rule derivation, and so 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</p:txBody>
      </p: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685800" y="1447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gain criterion favors attributes that have a large number of values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have an attribute D that has a distinct value for each record, then Info(D,T) is 0, thus Gain(D,T) is maximal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Quinlan suggests using the following ratio instead of Gain: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GainRatio(D,T) = Gain(D,T) / SplitInfo(D,T)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is the information due to the split of T on the basis of value of categorical attribute D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 =  I(|T1|/|T|, |T2|/|T|, .., |Tm|/|T|)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{T1, T2, .. Tm} is the partition of T induced by value of D</a:t>
            </a:r>
            <a:endParaRPr/>
          </a:p>
          <a:p>
            <a:pPr indent="-730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30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592" name="Google Shape;5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71575"/>
            <a:ext cx="868680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6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600" name="Google Shape;60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90625"/>
            <a:ext cx="8615362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Best Attribute</a:t>
            </a:r>
            <a:endParaRPr/>
          </a:p>
        </p:txBody>
      </p:sp>
      <p:sp>
        <p:nvSpPr>
          <p:cNvPr id="608" name="Google Shape;608;p47"/>
          <p:cNvSpPr txBox="1"/>
          <p:nvPr>
            <p:ph idx="1" type="body"/>
          </p:nvPr>
        </p:nvSpPr>
        <p:spPr>
          <a:xfrm>
            <a:off x="7620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problem is choosing which attribute to split a given set of examples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possibilities are: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 any attribute at random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number of possible values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largest number of possible values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Max-Gain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that has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expected information gain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–i.e., the attribute that will result in the smallest expected size of the subtrees rooted at its children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ID3 algorithm uses the Max-Gain method of selecting the best attribute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Model Quality</a:t>
            </a:r>
            <a:endParaRPr/>
          </a:p>
        </p:txBody>
      </p:sp>
      <p:sp>
        <p:nvSpPr>
          <p:cNvPr id="614" name="Google Shape;614;p48"/>
          <p:cNvSpPr txBox="1"/>
          <p:nvPr>
            <p:ph idx="1" type="body"/>
          </p:nvPr>
        </p:nvSpPr>
        <p:spPr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is a model?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positives / false negatives for a given cutoff threshold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(accounts for cost of different types of errors)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under the (ROC) curve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loss can lead to problems with overfitting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all data; measure error on all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to overfitting (of course we’ll make good predictions on the data on which we trained!)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 to avoid overfitting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minimize the complexity of the function while minimizing loss.  Tradeoff is modeled with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parameter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</a:t>
            </a:r>
            <a:endParaRPr/>
          </a:p>
        </p:txBody>
      </p:sp>
      <p:sp>
        <p:nvSpPr>
          <p:cNvPr id="621" name="Google Shape;621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Holdout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training set and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training set; measure error on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than training error, since we are measuring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to new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a good estimate, we need a reasonably large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gives less data to train on, reducing our model quality!</a:t>
            </a:r>
            <a:endParaRPr/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" y="457200"/>
            <a:ext cx="4060825" cy="53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-90487"/>
            <a:ext cx="485775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Cross-Validation, cont.</a:t>
            </a:r>
            <a:endParaRPr/>
          </a:p>
        </p:txBody>
      </p:sp>
      <p:sp>
        <p:nvSpPr>
          <p:cNvPr id="628" name="Google Shape;628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folds, use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fold to measure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times; use average error to measure generalization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valid and gives good accuracy estimates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Leave-one-out cross-validation (LOOCV)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-fold cross validation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(test data = 1 instance!)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Quite accurate, but also quite expensive, since it requires building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</a:t>
            </a:r>
            <a:endParaRPr/>
          </a:p>
        </p:txBody>
      </p:sp>
      <p:sp>
        <p:nvSpPr>
          <p:cNvPr id="629" name="Google Shape;629;p5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Decision Tree Learning</a:t>
            </a:r>
            <a:endParaRPr/>
          </a:p>
        </p:txBody>
      </p:sp>
      <p:sp>
        <p:nvSpPr>
          <p:cNvPr id="637" name="Google Shape;637;p51"/>
          <p:cNvSpPr txBox="1"/>
          <p:nvPr>
            <p:ph idx="1" type="body"/>
          </p:nvPr>
        </p:nvSpPr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Inducing decision trees is one of the most widely used learning methods in practice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out-perform human experts in many problems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 include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implement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convert result to a set of easily interpretable rules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Empirically valid in many commercial products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noisy data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 include: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splits/partitioning using only one attribute at a time so limits types of possible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decision trees may be hard to understand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fixed-length feature vectors 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Non-incremental (i.e., batch method)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lassification vs regression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225"/>
            <a:ext cx="4724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hat is classification in machine learning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24262"/>
            <a:ext cx="5486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lassification vs regression"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22267"/>
          <a:stretch/>
        </p:blipFill>
        <p:spPr>
          <a:xfrm>
            <a:off x="4319587" y="536575"/>
            <a:ext cx="4762500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33400" y="119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Learning: Definition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85800" y="12954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collection of records (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record contains a set of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one of the attributes is the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class attribute as a function of the values of the other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previously unseen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should be assigned a class as accurately as possible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estimate the accuracy of the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Often, the given data set is divided into training and test sets, with training set used to build the model and test set used to validate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684212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Illustrating Classification Learning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1093787" y="1371600"/>
          <a:ext cx="6951662" cy="5181600"/>
        </p:xfrm>
        <a:graphic>
          <a:graphicData uri="http://schemas.openxmlformats.org/presentationml/2006/ole">
            <mc:AlternateContent>
              <mc:Choice Requires="v">
                <p:oleObj r:id="rId4" imgH="5181600" imgW="6951662" progId="Visio.Drawing.6" spid="_x0000_s1">
                  <p:embed/>
                </p:oleObj>
              </mc:Choice>
              <mc:Fallback>
                <p:oleObj r:id="rId5" imgH="5181600" imgW="6951662" progId="Visio.Drawing.6">
                  <p:embed/>
                  <p:pic>
                    <p:nvPicPr>
                      <p:cNvPr id="122" name="Google Shape;122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93787" y="13716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Classification Task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tumor cells as benign or malignant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credit card transactions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legitimate or fraudulent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secondary structures of protein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alpha-helix, beta-sheet, or random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coil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Categorizing news stories as finance,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weather, entertainment, sports, etc.</a:t>
            </a: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6629400" y="1828800"/>
            <a:ext cx="2057400" cy="1417637"/>
            <a:chOff x="3360" y="768"/>
            <a:chExt cx="1296" cy="893"/>
          </a:xfrm>
        </p:grpSpPr>
        <p:pic>
          <p:nvPicPr>
            <p:cNvPr descr="story-3dimensional-2" id="130" name="Google Shape;13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1" name="Google Shape;131;p9"/>
            <p:cNvGraphicFramePr/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>
                <mc:Choice Requires="v">
                  <p:oleObj r:id="rId5" imgH="429" imgW="432" progId="Visio.Drawing.6" spid="_x0000_s1">
                    <p:embed/>
                  </p:oleObj>
                </mc:Choice>
                <mc:Fallback>
                  <p:oleObj r:id="rId6" imgH="429" imgW="432" progId="Visio.Drawing.6">
                    <p:embed/>
                    <p:pic>
                      <p:nvPicPr>
                        <p:cNvPr id="131" name="Google Shape;131;p9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Google Shape;132;p9"/>
            <p:cNvGraphicFramePr/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>
                <mc:Choice Requires="v">
                  <p:oleObj r:id="rId8" imgH="355" imgW="432" progId="Visio.Drawing.6" spid="_x0000_s2">
                    <p:embed/>
                  </p:oleObj>
                </mc:Choice>
                <mc:Fallback>
                  <p:oleObj r:id="rId9" imgH="355" imgW="432" progId="Visio.Drawing.6">
                    <p:embed/>
                    <p:pic>
                      <p:nvPicPr>
                        <p:cNvPr id="132" name="Google Shape;132;p9"/>
                        <p:cNvPicPr preferRelativeResize="0"/>
                        <p:nvPr/>
                      </p:nvPicPr>
                      <p:blipFill rotWithShape="1">
                        <a:blip r:embed="rId10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descr="pro" id="133" name="Google Shape;13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75487" y="3886200"/>
            <a:ext cx="1535112" cy="23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2014-03-13T01:31:38Z</dcterms:created>
  <dc:creator>COGITO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str>finin@umbc.edu</vt:lpstr>
  </property>
  <property fmtid="{D5CDD505-2E9C-101B-9397-08002B2CF9AE}" pid="8" name="HomePage">
    <vt:lpstr>http://umbc.edu/~finin</vt:lpstr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str>C:\Users\finin\teaching\AI\RN\</vt:lpstr>
  </property>
</Properties>
</file>