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  <p:sldMasterId id="214748365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</p:sldIdLst>
  <p:sldSz cy="6858000" cx="9144000"/>
  <p:notesSz cx="6858000" cy="9144000"/>
  <p:embeddedFontLst>
    <p:embeddedFont>
      <p:font typeface="Noto Sans Symbols"/>
      <p:regular r:id="rId55"/>
      <p:bold r:id="rId56"/>
    </p:embeddedFont>
    <p:embeddedFont>
      <p:font typeface="Arial Black"/>
      <p:regular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008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8" roundtripDataSignature="AMtx7mhD6ebfGR/jlPA0XQNiBcH3BCbb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008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NotoSansSymbols-regular.fntdata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font" Target="fonts/ArialBlack-regular.fntdata"/><Relationship Id="rId12" Type="http://schemas.openxmlformats.org/officeDocument/2006/relationships/slide" Target="slides/slide5.xml"/><Relationship Id="rId56" Type="http://schemas.openxmlformats.org/officeDocument/2006/relationships/font" Target="fonts/NotoSansSymbol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58" Type="http://customschemas.google.com/relationships/presentationmetadata" Target="meta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5" name="Google Shape;17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0" name="Google Shape;22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6" name="Google Shape;22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5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4" name="Google Shape;26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0" name="Google Shape;27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6" name="Google Shape;27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2" name="Google Shape;28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88" name="Google Shape;28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4" name="Google Shape;29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0" name="Google Shape;300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" name="Google Shape;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6" name="Google Shape;306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1" name="Google Shape;351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2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8" name="Google Shape;36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8" name="Google Shape;8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6" name="Google Shape;39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5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03" name="Google Shape;40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24" name="Google Shape;42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45" name="Google Shape;44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8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6" name="Google Shape;466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7" name="Google Shape;487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4" name="Google Shape;49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00" name="Google Shape;50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3" name="Google Shape;10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9" name="Google Shape;10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Million dollar computer with less computation than your phone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MT was </a:t>
            </a:r>
            <a:endParaRPr/>
          </a:p>
        </p:txBody>
      </p:sp>
      <p:sp>
        <p:nvSpPr>
          <p:cNvPr id="130" name="Google Shape;130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2200" lIns="84400" spcFirstLastPara="1" rIns="84400" wrap="square" tIns="42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143000" y="695325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7" name="Google Shape;13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2004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◻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◻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5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5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5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2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1" name="Google Shape;11;p52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52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52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52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52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52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52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52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52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" name="Google Shape;20;p52"/>
          <p:cNvSpPr txBox="1"/>
          <p:nvPr/>
        </p:nvSpPr>
        <p:spPr>
          <a:xfrm>
            <a:off x="152400" y="6324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2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2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32" name="Google Shape;32;p54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4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4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4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4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4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4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4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54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" name="Google Shape;41;p54"/>
          <p:cNvSpPr txBox="1"/>
          <p:nvPr/>
        </p:nvSpPr>
        <p:spPr>
          <a:xfrm>
            <a:off x="152400" y="6324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5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54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6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0" name="Google Shape;50;p56"/>
            <p:cNvSpPr txBox="1"/>
            <p:nvPr/>
          </p:nvSpPr>
          <p:spPr>
            <a:xfrm>
              <a:off x="0" y="0"/>
              <a:ext cx="180" cy="336"/>
            </a:xfrm>
            <a:prstGeom prst="rect">
              <a:avLst/>
            </a:prstGeom>
            <a:gradFill>
              <a:gsLst>
                <a:gs pos="0">
                  <a:schemeClr val="folHlink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6"/>
            <p:cNvSpPr txBox="1"/>
            <p:nvPr/>
          </p:nvSpPr>
          <p:spPr>
            <a:xfrm>
              <a:off x="260" y="85"/>
              <a:ext cx="5500" cy="17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56"/>
            <p:cNvSpPr txBox="1"/>
            <p:nvPr/>
          </p:nvSpPr>
          <p:spPr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56"/>
            <p:cNvSpPr txBox="1"/>
            <p:nvPr/>
          </p:nvSpPr>
          <p:spPr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56"/>
            <p:cNvSpPr txBox="1"/>
            <p:nvPr/>
          </p:nvSpPr>
          <p:spPr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56"/>
            <p:cNvSpPr txBox="1"/>
            <p:nvPr/>
          </p:nvSpPr>
          <p:spPr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56"/>
            <p:cNvSpPr txBox="1"/>
            <p:nvPr/>
          </p:nvSpPr>
          <p:spPr>
            <a:xfrm>
              <a:off x="83" y="86"/>
              <a:ext cx="89" cy="87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56"/>
            <p:cNvSpPr txBox="1"/>
            <p:nvPr/>
          </p:nvSpPr>
          <p:spPr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6"/>
            <p:cNvSpPr txBox="1"/>
            <p:nvPr/>
          </p:nvSpPr>
          <p:spPr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56"/>
          <p:cNvSpPr txBox="1"/>
          <p:nvPr/>
        </p:nvSpPr>
        <p:spPr>
          <a:xfrm>
            <a:off x="152400" y="6324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56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084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766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5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56"/>
          <p:cNvSpPr txBox="1"/>
          <p:nvPr>
            <p:ph idx="12" type="sldNum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b="0" i="0" sz="1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.png"/><Relationship Id="rId10" Type="http://schemas.openxmlformats.org/officeDocument/2006/relationships/image" Target="../media/image39.jpg"/><Relationship Id="rId13" Type="http://schemas.openxmlformats.org/officeDocument/2006/relationships/image" Target="../media/image35.png"/><Relationship Id="rId12" Type="http://schemas.openxmlformats.org/officeDocument/2006/relationships/image" Target="../media/image20.jp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9" Type="http://schemas.openxmlformats.org/officeDocument/2006/relationships/image" Target="../media/image22.jpg"/><Relationship Id="rId15" Type="http://schemas.openxmlformats.org/officeDocument/2006/relationships/image" Target="../media/image24.png"/><Relationship Id="rId1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1.png"/><Relationship Id="rId8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hyperlink" Target="http://images.google.com/imgres?imgurl=http://www.tkffdn.org/partner/beuys/bimages/umbcvert.gif&amp;imgrefurl=http://www.tkffdn.org/partner/beuys/partners.shtml&amp;h=141&amp;w=160&amp;sz=3&amp;tbnid=EgV83NqHN6EJ:&amp;tbnh=81&amp;tbnw=91&amp;start=6&amp;prev=/images?q=umbc+logo&amp;hl=en&amp;lr=&amp;ie=UTF-8&amp;sa=N" TargetMode="External"/><Relationship Id="rId10" Type="http://schemas.openxmlformats.org/officeDocument/2006/relationships/hyperlink" Target="http://www.mit.edu/site/aboutsite.html" TargetMode="External"/><Relationship Id="rId13" Type="http://schemas.openxmlformats.org/officeDocument/2006/relationships/hyperlink" Target="http://images.google.com/imgres?imgurl=http://www.digitaldutch.com/arles/examples/showcase/purple_slideshow/images/Eiffel%20tower.jpg&amp;imgrefurl=http://www.digitaldutch.com/arles/examples/showcase/purple_slideshow/imagepages/image3.htm&amp;h=300&amp;w=200&amp;sz=13&amp;tbnid=jkw999Hes7cJ:&amp;tbnh=111&amp;tbnw=74&amp;start=5&amp;prev=/images?q=eiffel+tower&amp;hl=en&amp;lr=" TargetMode="External"/><Relationship Id="rId12" Type="http://schemas.openxmlformats.org/officeDocument/2006/relationships/hyperlink" Target="http://images.google.com/imgres?imgurl=http://jaimemedina.com/Featured/cities/hawaii/images/oceanview_sunset.jpg&amp;imgrefurl=http://jaimemedina.com/Featured/HI%20HAWAII%201%20ACRE%20OCEAN%20VIEW%209-2-133-001/&amp;h=324&amp;w=432&amp;sz=65&amp;tbnid=spgVIMV2DvkJ:&amp;tbnh=92&amp;tbnw=122&amp;start=3&amp;prev=/images?q=hawaii+palm+trees&amp;hl=en&amp;lr=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clisp.cons.org/" TargetMode="External"/><Relationship Id="rId4" Type="http://schemas.openxmlformats.org/officeDocument/2006/relationships/hyperlink" Target="http://www.apl.jhu.edu/~hall/lisp.html" TargetMode="External"/><Relationship Id="rId9" Type="http://schemas.openxmlformats.org/officeDocument/2006/relationships/hyperlink" Target="http://images.google.com/imgres?imgurl=http://en.wikipedia.org/upload/d/da/Stanford_seal.jpg&amp;imgrefurl=http://en.wikipedia.org/wiki/Stanford_University&amp;h=222&amp;w=203&amp;sz=14&amp;tbnid=2zDGs12325MJ:&amp;tbnh=101&amp;tbnw=93&amp;start=1&amp;prev=/images?q=stanford+university+seal&amp;hl=en&amp;lr=&amp;ie=UTF-8" TargetMode="External"/><Relationship Id="rId15" Type="http://schemas.openxmlformats.org/officeDocument/2006/relationships/hyperlink" Target="http://images.google.com/imgres?imgurl=http://www.acsd.k12.pa.us/ClipArt/Children%20and%20Education%20JPG/images/Robot_01.jpg&amp;imgrefurl=http://www.acsd.k12.pa.us/ClipArt/Children%20and%20Education%20JPG/pages/Robot_01.htm&amp;h=68&amp;w=48&amp;sz=6&amp;tbnid=VYkG1ZiM6NsJ:&amp;tbnh=63&amp;tbnw=45&amp;start=27&amp;prev=/images?q=robot+clip+art&amp;start=20&amp;hl=en&amp;lr=&amp;sa=N" TargetMode="External"/><Relationship Id="rId14" Type="http://schemas.openxmlformats.org/officeDocument/2006/relationships/hyperlink" Target="http://images.google.com/imgres?imgurl=http://www.r-house.org/images/victorian_house.jpg&amp;imgrefurl=http://www.r-house.org/&amp;h=434&amp;w=600&amp;sz=43&amp;tbnid=7HiCqrWhz_AJ:&amp;tbnh=96&amp;tbnw=132&amp;start=3&amp;prev=/images?q=house&amp;hl=en&amp;lr=" TargetMode="External"/><Relationship Id="rId17" Type="http://schemas.openxmlformats.org/officeDocument/2006/relationships/hyperlink" Target="http://www.youtube.com/watch?v=t9Fxp3HK6DI" TargetMode="External"/><Relationship Id="rId16" Type="http://schemas.openxmlformats.org/officeDocument/2006/relationships/hyperlink" Target="http://images.google.com/imgres?imgurl=http://i.walmart.com/i/p/00/07/97/67/68/0007976768320_100X100.jpg&amp;imgrefurl=http://hiloweb.com/home.html&amp;h=100&amp;w=100&amp;sz=15&amp;tbnid=hUXjDgDHSEgJ:&amp;tbnh=77&amp;tbnw=77&amp;start=37&amp;prev=/images?q=private+security+camera&amp;start=20&amp;hl=en&amp;lr=&amp;sa=N" TargetMode="External"/><Relationship Id="rId5" Type="http://schemas.openxmlformats.org/officeDocument/2006/relationships/hyperlink" Target="http://g.microsoft.com/mh_mshp/61" TargetMode="External"/><Relationship Id="rId6" Type="http://schemas.openxmlformats.org/officeDocument/2006/relationships/hyperlink" Target="http://www.honeywell.com/" TargetMode="External"/><Relationship Id="rId18" Type="http://schemas.openxmlformats.org/officeDocument/2006/relationships/hyperlink" Target="http://clisp.cons.org/" TargetMode="External"/><Relationship Id="rId7" Type="http://schemas.openxmlformats.org/officeDocument/2006/relationships/hyperlink" Target="http://www.bodymedia.com/index.jsp" TargetMode="External"/><Relationship Id="rId8" Type="http://schemas.openxmlformats.org/officeDocument/2006/relationships/hyperlink" Target="http://images.google.com/imgres?imgurl=http://www.heinz.cmu.edu/images/media/photos/carnegie-mellon-logo.jpg&amp;imgrefurl=http://www.heinz.cmu.edu/media/images/&amp;h=80&amp;w=432&amp;sz=18&amp;tbnid=Q58AiqU9GVYJ:&amp;tbnh=22&amp;tbnw=118&amp;start=32&amp;prev=/images?q=carnegie+mellon+logo&amp;start=20&amp;hl=en&amp;lr=&amp;ie=UTF-8&amp;sa=N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6.png"/><Relationship Id="rId4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5.png"/><Relationship Id="rId4" Type="http://schemas.openxmlformats.org/officeDocument/2006/relationships/image" Target="../media/image30.png"/><Relationship Id="rId5" Type="http://schemas.openxmlformats.org/officeDocument/2006/relationships/hyperlink" Target="https://en.wikipedia.org/wiki/Distributed_computing" TargetMode="External"/><Relationship Id="rId6" Type="http://schemas.openxmlformats.org/officeDocument/2006/relationships/hyperlink" Target="https://en.wikipedia.org/wiki/Fractal_flame" TargetMode="External"/><Relationship Id="rId7" Type="http://schemas.openxmlformats.org/officeDocument/2006/relationships/hyperlink" Target="https://en.wikipedia.org/wiki/Generative_art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15.jpg"/><Relationship Id="rId9" Type="http://schemas.openxmlformats.org/officeDocument/2006/relationships/image" Target="../media/image18.png"/><Relationship Id="rId5" Type="http://schemas.openxmlformats.org/officeDocument/2006/relationships/image" Target="../media/image11.jpg"/><Relationship Id="rId6" Type="http://schemas.openxmlformats.org/officeDocument/2006/relationships/image" Target="../media/image34.jpg"/><Relationship Id="rId7" Type="http://schemas.openxmlformats.org/officeDocument/2006/relationships/image" Target="../media/image38.jpg"/><Relationship Id="rId8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1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533400"/>
            <a:ext cx="8610600" cy="5834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AI Do?</a:t>
            </a:r>
            <a:endParaRPr/>
          </a:p>
        </p:txBody>
      </p:sp>
      <p:sp>
        <p:nvSpPr>
          <p:cNvPr id="147" name="Google Shape;147;p14"/>
          <p:cNvSpPr txBox="1"/>
          <p:nvPr>
            <p:ph idx="1" type="body"/>
          </p:nvPr>
        </p:nvSpPr>
        <p:spPr>
          <a:xfrm>
            <a:off x="457200" y="1397000"/>
            <a:ext cx="7924800" cy="4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25"/>
              <a:buNone/>
            </a:pPr>
            <a:r>
              <a:rPr b="0" i="0" lang="en-US" sz="15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Quiz: Which of the following can be done at present?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SzPts val="1125"/>
              <a:buNone/>
            </a:pPr>
            <a:r>
              <a:t/>
            </a:r>
            <a:endParaRPr b="0" i="0" sz="15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 a decent game of table tennis?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Play a decent game of Jeopardy?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 safely along a curving mountain road?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Drive safely along Telegraph Avenue?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a week's worth of groceries on the web?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Buy a week's worth of groceries at Berkeley Bowl?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Discover and prove a new mathematical theorem?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Converse successfully with another person for an hour?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a surgical operation?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 away the dishes and fold the laundry?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Translate spoken Chinese into spoken English in real time?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an intentionally funny story?</a:t>
            </a:r>
            <a:endParaRPr/>
          </a:p>
        </p:txBody>
      </p:sp>
      <p:grpSp>
        <p:nvGrpSpPr>
          <p:cNvPr id="148" name="Google Shape;148;p14"/>
          <p:cNvGrpSpPr/>
          <p:nvPr/>
        </p:nvGrpSpPr>
        <p:grpSpPr>
          <a:xfrm>
            <a:off x="5400675" y="2768600"/>
            <a:ext cx="228600" cy="228600"/>
            <a:chOff x="4896" y="2256"/>
            <a:chExt cx="432" cy="816"/>
          </a:xfrm>
        </p:grpSpPr>
        <p:sp>
          <p:nvSpPr>
            <p:cNvPr id="149" name="Google Shape;149;p14"/>
            <p:cNvSpPr/>
            <p:nvPr/>
          </p:nvSpPr>
          <p:spPr>
            <a:xfrm>
              <a:off x="4896" y="2256"/>
              <a:ext cx="432" cy="624"/>
            </a:xfrm>
            <a:custGeom>
              <a:rect b="b" l="l" r="r" t="t"/>
              <a:pathLst>
                <a:path extrusionOk="0" h="624" w="432">
                  <a:moveTo>
                    <a:pt x="0" y="192"/>
                  </a:moveTo>
                  <a:lnTo>
                    <a:pt x="96" y="0"/>
                  </a:lnTo>
                  <a:lnTo>
                    <a:pt x="336" y="0"/>
                  </a:lnTo>
                  <a:lnTo>
                    <a:pt x="432" y="192"/>
                  </a:lnTo>
                  <a:lnTo>
                    <a:pt x="336" y="384"/>
                  </a:lnTo>
                  <a:lnTo>
                    <a:pt x="240" y="432"/>
                  </a:lnTo>
                  <a:lnTo>
                    <a:pt x="240" y="624"/>
                  </a:lnTo>
                  <a:lnTo>
                    <a:pt x="144" y="624"/>
                  </a:lnTo>
                  <a:lnTo>
                    <a:pt x="144" y="384"/>
                  </a:lnTo>
                  <a:lnTo>
                    <a:pt x="288" y="288"/>
                  </a:lnTo>
                  <a:lnTo>
                    <a:pt x="336" y="192"/>
                  </a:lnTo>
                  <a:lnTo>
                    <a:pt x="288" y="96"/>
                  </a:lnTo>
                  <a:lnTo>
                    <a:pt x="144" y="96"/>
                  </a:lnTo>
                  <a:lnTo>
                    <a:pt x="96" y="24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4"/>
            <p:cNvSpPr/>
            <p:nvPr/>
          </p:nvSpPr>
          <p:spPr>
            <a:xfrm>
              <a:off x="5040" y="2976"/>
              <a:ext cx="96" cy="96"/>
            </a:xfrm>
            <a:custGeom>
              <a:rect b="b" l="l" r="r" t="t"/>
              <a:pathLst>
                <a:path extrusionOk="0" h="96" w="96">
                  <a:moveTo>
                    <a:pt x="96" y="0"/>
                  </a:moveTo>
                  <a:lnTo>
                    <a:pt x="0" y="0"/>
                  </a:lnTo>
                  <a:lnTo>
                    <a:pt x="0" y="96"/>
                  </a:lnTo>
                  <a:lnTo>
                    <a:pt x="96" y="96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51" name="Google Shape;1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19800" y="914400"/>
            <a:ext cx="1143000" cy="10969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2" name="Google Shape;152;p14"/>
          <p:cNvGrpSpPr/>
          <p:nvPr/>
        </p:nvGrpSpPr>
        <p:grpSpPr>
          <a:xfrm>
            <a:off x="7362825" y="1854200"/>
            <a:ext cx="333375" cy="3556000"/>
            <a:chOff x="5305425" y="1854200"/>
            <a:chExt cx="333375" cy="3556000"/>
          </a:xfrm>
        </p:grpSpPr>
        <p:sp>
          <p:nvSpPr>
            <p:cNvPr id="153" name="Google Shape;153;p14"/>
            <p:cNvSpPr/>
            <p:nvPr/>
          </p:nvSpPr>
          <p:spPr>
            <a:xfrm>
              <a:off x="5381625" y="18542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5400675" y="24638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4"/>
            <p:cNvSpPr/>
            <p:nvPr/>
          </p:nvSpPr>
          <p:spPr>
            <a:xfrm>
              <a:off x="5391150" y="30734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4"/>
            <p:cNvSpPr/>
            <p:nvPr/>
          </p:nvSpPr>
          <p:spPr>
            <a:xfrm>
              <a:off x="5391150" y="49022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7" name="Google Shape;157;p14"/>
            <p:cNvGrpSpPr/>
            <p:nvPr/>
          </p:nvGrpSpPr>
          <p:grpSpPr>
            <a:xfrm>
              <a:off x="5324475" y="4292600"/>
              <a:ext cx="228600" cy="228600"/>
              <a:chOff x="4896" y="2256"/>
              <a:chExt cx="432" cy="816"/>
            </a:xfrm>
          </p:grpSpPr>
          <p:sp>
            <p:nvSpPr>
              <p:cNvPr id="158" name="Google Shape;158;p14"/>
              <p:cNvSpPr/>
              <p:nvPr/>
            </p:nvSpPr>
            <p:spPr>
              <a:xfrm>
                <a:off x="4896" y="2256"/>
                <a:ext cx="432" cy="624"/>
              </a:xfrm>
              <a:custGeom>
                <a:rect b="b" l="l" r="r" t="t"/>
                <a:pathLst>
                  <a:path extrusionOk="0" h="624" w="432">
                    <a:moveTo>
                      <a:pt x="0" y="192"/>
                    </a:moveTo>
                    <a:lnTo>
                      <a:pt x="96" y="0"/>
                    </a:lnTo>
                    <a:lnTo>
                      <a:pt x="336" y="0"/>
                    </a:lnTo>
                    <a:lnTo>
                      <a:pt x="432" y="192"/>
                    </a:lnTo>
                    <a:lnTo>
                      <a:pt x="336" y="384"/>
                    </a:lnTo>
                    <a:lnTo>
                      <a:pt x="240" y="432"/>
                    </a:lnTo>
                    <a:lnTo>
                      <a:pt x="240" y="624"/>
                    </a:lnTo>
                    <a:lnTo>
                      <a:pt x="144" y="624"/>
                    </a:lnTo>
                    <a:lnTo>
                      <a:pt x="144" y="384"/>
                    </a:lnTo>
                    <a:lnTo>
                      <a:pt x="288" y="288"/>
                    </a:lnTo>
                    <a:lnTo>
                      <a:pt x="336" y="192"/>
                    </a:lnTo>
                    <a:lnTo>
                      <a:pt x="288" y="96"/>
                    </a:lnTo>
                    <a:lnTo>
                      <a:pt x="144" y="96"/>
                    </a:lnTo>
                    <a:lnTo>
                      <a:pt x="96" y="2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14"/>
              <p:cNvSpPr/>
              <p:nvPr/>
            </p:nvSpPr>
            <p:spPr>
              <a:xfrm>
                <a:off x="5040" y="2976"/>
                <a:ext cx="96" cy="96"/>
              </a:xfrm>
              <a:custGeom>
                <a:rect b="b" l="l" r="r" t="t"/>
                <a:pathLst>
                  <a:path extrusionOk="0" h="96" w="96">
                    <a:moveTo>
                      <a:pt x="96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" name="Google Shape;160;p14"/>
            <p:cNvSpPr/>
            <p:nvPr/>
          </p:nvSpPr>
          <p:spPr>
            <a:xfrm>
              <a:off x="5391150" y="45974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5391150" y="21590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5305425" y="2743200"/>
              <a:ext cx="238125" cy="228600"/>
            </a:xfrm>
            <a:custGeom>
              <a:rect b="b" l="l" r="r" t="t"/>
              <a:pathLst>
                <a:path extrusionOk="0" h="144" w="248">
                  <a:moveTo>
                    <a:pt x="77" y="144"/>
                  </a:moveTo>
                  <a:lnTo>
                    <a:pt x="248" y="0"/>
                  </a:lnTo>
                  <a:lnTo>
                    <a:pt x="86" y="94"/>
                  </a:lnTo>
                  <a:lnTo>
                    <a:pt x="0" y="51"/>
                  </a:lnTo>
                  <a:lnTo>
                    <a:pt x="77" y="144"/>
                  </a:lnTo>
                  <a:close/>
                </a:path>
              </a:pathLst>
            </a:custGeom>
            <a:solidFill>
              <a:srgbClr val="008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" name="Google Shape;163;p14"/>
            <p:cNvGrpSpPr/>
            <p:nvPr/>
          </p:nvGrpSpPr>
          <p:grpSpPr>
            <a:xfrm>
              <a:off x="5381625" y="3378200"/>
              <a:ext cx="228600" cy="228600"/>
              <a:chOff x="4896" y="2256"/>
              <a:chExt cx="432" cy="816"/>
            </a:xfrm>
          </p:grpSpPr>
          <p:sp>
            <p:nvSpPr>
              <p:cNvPr id="164" name="Google Shape;164;p14"/>
              <p:cNvSpPr/>
              <p:nvPr/>
            </p:nvSpPr>
            <p:spPr>
              <a:xfrm>
                <a:off x="4896" y="2256"/>
                <a:ext cx="432" cy="624"/>
              </a:xfrm>
              <a:custGeom>
                <a:rect b="b" l="l" r="r" t="t"/>
                <a:pathLst>
                  <a:path extrusionOk="0" h="624" w="432">
                    <a:moveTo>
                      <a:pt x="0" y="192"/>
                    </a:moveTo>
                    <a:lnTo>
                      <a:pt x="96" y="0"/>
                    </a:lnTo>
                    <a:lnTo>
                      <a:pt x="336" y="0"/>
                    </a:lnTo>
                    <a:lnTo>
                      <a:pt x="432" y="192"/>
                    </a:lnTo>
                    <a:lnTo>
                      <a:pt x="336" y="384"/>
                    </a:lnTo>
                    <a:lnTo>
                      <a:pt x="240" y="432"/>
                    </a:lnTo>
                    <a:lnTo>
                      <a:pt x="240" y="624"/>
                    </a:lnTo>
                    <a:lnTo>
                      <a:pt x="144" y="624"/>
                    </a:lnTo>
                    <a:lnTo>
                      <a:pt x="144" y="384"/>
                    </a:lnTo>
                    <a:lnTo>
                      <a:pt x="288" y="288"/>
                    </a:lnTo>
                    <a:lnTo>
                      <a:pt x="336" y="192"/>
                    </a:lnTo>
                    <a:lnTo>
                      <a:pt x="288" y="96"/>
                    </a:lnTo>
                    <a:lnTo>
                      <a:pt x="144" y="96"/>
                    </a:lnTo>
                    <a:lnTo>
                      <a:pt x="96" y="2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4"/>
              <p:cNvSpPr/>
              <p:nvPr/>
            </p:nvSpPr>
            <p:spPr>
              <a:xfrm>
                <a:off x="5040" y="2976"/>
                <a:ext cx="96" cy="96"/>
              </a:xfrm>
              <a:custGeom>
                <a:rect b="b" l="l" r="r" t="t"/>
                <a:pathLst>
                  <a:path extrusionOk="0" h="96" w="96">
                    <a:moveTo>
                      <a:pt x="96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14"/>
            <p:cNvGrpSpPr/>
            <p:nvPr/>
          </p:nvGrpSpPr>
          <p:grpSpPr>
            <a:xfrm>
              <a:off x="5305425" y="3987800"/>
              <a:ext cx="228600" cy="228600"/>
              <a:chOff x="4896" y="2256"/>
              <a:chExt cx="432" cy="816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4896" y="2256"/>
                <a:ext cx="432" cy="624"/>
              </a:xfrm>
              <a:custGeom>
                <a:rect b="b" l="l" r="r" t="t"/>
                <a:pathLst>
                  <a:path extrusionOk="0" h="624" w="432">
                    <a:moveTo>
                      <a:pt x="0" y="192"/>
                    </a:moveTo>
                    <a:lnTo>
                      <a:pt x="96" y="0"/>
                    </a:lnTo>
                    <a:lnTo>
                      <a:pt x="336" y="0"/>
                    </a:lnTo>
                    <a:lnTo>
                      <a:pt x="432" y="192"/>
                    </a:lnTo>
                    <a:lnTo>
                      <a:pt x="336" y="384"/>
                    </a:lnTo>
                    <a:lnTo>
                      <a:pt x="240" y="432"/>
                    </a:lnTo>
                    <a:lnTo>
                      <a:pt x="240" y="624"/>
                    </a:lnTo>
                    <a:lnTo>
                      <a:pt x="144" y="624"/>
                    </a:lnTo>
                    <a:lnTo>
                      <a:pt x="144" y="384"/>
                    </a:lnTo>
                    <a:lnTo>
                      <a:pt x="288" y="288"/>
                    </a:lnTo>
                    <a:lnTo>
                      <a:pt x="336" y="192"/>
                    </a:lnTo>
                    <a:lnTo>
                      <a:pt x="288" y="96"/>
                    </a:lnTo>
                    <a:lnTo>
                      <a:pt x="144" y="96"/>
                    </a:lnTo>
                    <a:lnTo>
                      <a:pt x="96" y="2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5040" y="2976"/>
                <a:ext cx="96" cy="96"/>
              </a:xfrm>
              <a:custGeom>
                <a:rect b="b" l="l" r="r" t="t"/>
                <a:pathLst>
                  <a:path extrusionOk="0" h="96" w="96">
                    <a:moveTo>
                      <a:pt x="96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" name="Google Shape;169;p14"/>
            <p:cNvSpPr/>
            <p:nvPr/>
          </p:nvSpPr>
          <p:spPr>
            <a:xfrm>
              <a:off x="5381625" y="3657600"/>
              <a:ext cx="169863" cy="228600"/>
            </a:xfrm>
            <a:custGeom>
              <a:rect b="b" l="l" r="r" t="t"/>
              <a:pathLst>
                <a:path extrusionOk="0" h="412" w="409">
                  <a:moveTo>
                    <a:pt x="0" y="59"/>
                  </a:moveTo>
                  <a:lnTo>
                    <a:pt x="160" y="220"/>
                  </a:lnTo>
                  <a:lnTo>
                    <a:pt x="16" y="364"/>
                  </a:lnTo>
                  <a:lnTo>
                    <a:pt x="64" y="412"/>
                  </a:lnTo>
                  <a:lnTo>
                    <a:pt x="208" y="268"/>
                  </a:lnTo>
                  <a:lnTo>
                    <a:pt x="352" y="412"/>
                  </a:lnTo>
                  <a:lnTo>
                    <a:pt x="400" y="364"/>
                  </a:lnTo>
                  <a:lnTo>
                    <a:pt x="256" y="220"/>
                  </a:lnTo>
                  <a:lnTo>
                    <a:pt x="409" y="59"/>
                  </a:lnTo>
                  <a:lnTo>
                    <a:pt x="355" y="0"/>
                  </a:lnTo>
                  <a:lnTo>
                    <a:pt x="208" y="172"/>
                  </a:lnTo>
                  <a:lnTo>
                    <a:pt x="5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CC0000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" name="Google Shape;170;p14"/>
            <p:cNvGrpSpPr/>
            <p:nvPr/>
          </p:nvGrpSpPr>
          <p:grpSpPr>
            <a:xfrm>
              <a:off x="5381625" y="5181600"/>
              <a:ext cx="228600" cy="228600"/>
              <a:chOff x="4896" y="2256"/>
              <a:chExt cx="432" cy="816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4896" y="2256"/>
                <a:ext cx="432" cy="624"/>
              </a:xfrm>
              <a:custGeom>
                <a:rect b="b" l="l" r="r" t="t"/>
                <a:pathLst>
                  <a:path extrusionOk="0" h="624" w="432">
                    <a:moveTo>
                      <a:pt x="0" y="192"/>
                    </a:moveTo>
                    <a:lnTo>
                      <a:pt x="96" y="0"/>
                    </a:lnTo>
                    <a:lnTo>
                      <a:pt x="336" y="0"/>
                    </a:lnTo>
                    <a:lnTo>
                      <a:pt x="432" y="192"/>
                    </a:lnTo>
                    <a:lnTo>
                      <a:pt x="336" y="384"/>
                    </a:lnTo>
                    <a:lnTo>
                      <a:pt x="240" y="432"/>
                    </a:lnTo>
                    <a:lnTo>
                      <a:pt x="240" y="624"/>
                    </a:lnTo>
                    <a:lnTo>
                      <a:pt x="144" y="624"/>
                    </a:lnTo>
                    <a:lnTo>
                      <a:pt x="144" y="384"/>
                    </a:lnTo>
                    <a:lnTo>
                      <a:pt x="288" y="288"/>
                    </a:lnTo>
                    <a:lnTo>
                      <a:pt x="336" y="192"/>
                    </a:lnTo>
                    <a:lnTo>
                      <a:pt x="288" y="96"/>
                    </a:lnTo>
                    <a:lnTo>
                      <a:pt x="144" y="96"/>
                    </a:lnTo>
                    <a:lnTo>
                      <a:pt x="96" y="240"/>
                    </a:lnTo>
                    <a:lnTo>
                      <a:pt x="0" y="192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5040" y="2976"/>
                <a:ext cx="96" cy="96"/>
              </a:xfrm>
              <a:custGeom>
                <a:rect b="b" l="l" r="r" t="t"/>
                <a:pathLst>
                  <a:path extrusionOk="0" h="96" w="96">
                    <a:moveTo>
                      <a:pt x="96" y="0"/>
                    </a:moveTo>
                    <a:lnTo>
                      <a:pt x="0" y="0"/>
                    </a:lnTo>
                    <a:lnTo>
                      <a:pt x="0" y="96"/>
                    </a:lnTo>
                    <a:lnTo>
                      <a:pt x="96" y="96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5"/>
          <p:cNvSpPr txBox="1"/>
          <p:nvPr>
            <p:ph type="title"/>
          </p:nvPr>
        </p:nvSpPr>
        <p:spPr>
          <a:xfrm>
            <a:off x="7620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</a:t>
            </a:r>
            <a:endParaRPr/>
          </a:p>
        </p:txBody>
      </p:sp>
      <p:sp>
        <p:nvSpPr>
          <p:cNvPr id="178" name="Google Shape;178;p15"/>
          <p:cNvSpPr txBox="1"/>
          <p:nvPr>
            <p:ph idx="1" type="body"/>
          </p:nvPr>
        </p:nvSpPr>
        <p:spPr>
          <a:xfrm>
            <a:off x="685800" y="1295400"/>
            <a:ext cx="7772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ELIZA: A program that simulated a psychotherapist interacting with a patient and successfully passed the Turing Test.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Coded at MIT during 1964-1966 by Joel Weizenbaum.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script was DOCTOR. 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script was a simple collection of syntactic patterns not unlike regular expressions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pattern had an associated reply which might include bits of the input (after simple transformations (my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→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your)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Weizenbaum was shocked at reactions: 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Psychiatrists thought it had potential. 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unequivocally anthropomorphized. 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 thought it solved the NL problem.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/>
          <p:nvPr>
            <p:ph type="title"/>
          </p:nvPr>
        </p:nvSpPr>
        <p:spPr>
          <a:xfrm>
            <a:off x="228600" y="152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</a:t>
            </a:r>
            <a:endParaRPr/>
          </a:p>
        </p:txBody>
      </p:sp>
      <p:sp>
        <p:nvSpPr>
          <p:cNvPr id="184" name="Google Shape;184;p16"/>
          <p:cNvSpPr txBox="1"/>
          <p:nvPr>
            <p:ph idx="1" type="body"/>
          </p:nvPr>
        </p:nvSpPr>
        <p:spPr>
          <a:xfrm>
            <a:off x="2362200" y="457200"/>
            <a:ext cx="6248400" cy="60198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63500" dir="2700000" dist="107932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 am the psychotherapist.  Please, describe your problems.  Each time you are finished talking, type RET twice.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i'm having a hard time with my students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do you say that?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well, they keep asking me for money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Maybe your plans have something to do with this.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plans?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because of your life that you say what plans?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it's because I didn't know what you were talking about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it because you didn't know what I was talking about that you came to me?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no, it's because i wanted to see if you could pass the turing test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Does it bother you that you wanted to see if I could really pass the turing test?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…..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do you reconcile problems at school?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waste of time.  Good bye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My secretary will send you a bill.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0" marL="223836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175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76200" y="1371600"/>
            <a:ext cx="2133600" cy="46799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-174625" lvl="0" marL="1746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a transcript of a conversation with an Eliza-like program found in Emacs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typing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Meta-x doctor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4625" lvl="0" marL="174625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your favorite Emacs.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/>
          <p:nvPr>
            <p:ph type="title"/>
          </p:nvPr>
        </p:nvSpPr>
        <p:spPr>
          <a:xfrm>
            <a:off x="228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Colby’s PARRY</a:t>
            </a:r>
            <a:endParaRPr/>
          </a:p>
        </p:txBody>
      </p:sp>
      <p:sp>
        <p:nvSpPr>
          <p:cNvPr id="191" name="Google Shape;191;p17"/>
          <p:cNvSpPr txBox="1"/>
          <p:nvPr>
            <p:ph idx="1" type="body"/>
          </p:nvPr>
        </p:nvSpPr>
        <p:spPr>
          <a:xfrm>
            <a:off x="304800" y="1524000"/>
            <a:ext cx="3505200" cy="500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Kenneth Colby modeled a paranoid using the same techniques circa 1968.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PARRY has basic emotions. If it gets angry, its replies become more hostile.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Turing test, expert psychiatrists were unable to distinguish PARRY’s ramblings from those of real paranoids.</a:t>
            </a:r>
            <a:endParaRPr/>
          </a:p>
        </p:txBody>
      </p:sp>
      <p:sp>
        <p:nvSpPr>
          <p:cNvPr id="192" name="Google Shape;192;p17"/>
          <p:cNvSpPr txBox="1"/>
          <p:nvPr/>
        </p:nvSpPr>
        <p:spPr>
          <a:xfrm>
            <a:off x="4572000" y="304800"/>
            <a:ext cx="4343400" cy="62992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63500" dir="2700000" dist="107932">
              <a:srgbClr val="808080"/>
            </a:outerShdw>
          </a:effectLst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Good afternoon. My name is Doctor Jones.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Pleased to meet you.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How are you?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All right I guess.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Could you tell me your name?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Pat Smith.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I though you might have some problems.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I've been upset lately.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By what?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People get on my nerves sometimes.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H: Tell me more.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P: Do you know anything about bookies?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152400" y="219075"/>
            <a:ext cx="7772400" cy="1922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Parry </a:t>
            </a:r>
            <a:b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Meets </a:t>
            </a:r>
            <a:b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Eliza</a:t>
            </a:r>
            <a:endParaRPr/>
          </a:p>
        </p:txBody>
      </p:sp>
      <p:sp>
        <p:nvSpPr>
          <p:cNvPr id="198" name="Google Shape;198;p18"/>
          <p:cNvSpPr txBox="1"/>
          <p:nvPr>
            <p:ph idx="1" type="body"/>
          </p:nvPr>
        </p:nvSpPr>
        <p:spPr>
          <a:xfrm>
            <a:off x="2133600" y="1371600"/>
            <a:ext cx="6629400" cy="5105400"/>
          </a:xfrm>
          <a:prstGeom prst="rect">
            <a:avLst/>
          </a:prstGeom>
          <a:solidFill>
            <a:srgbClr val="DDDDDD"/>
          </a:solidFill>
          <a:ln>
            <a:noFill/>
          </a:ln>
          <a:effectLst>
            <a:outerShdw blurRad="63500" dir="2700000" dist="107932">
              <a:srgbClr val="808080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I don't understand your motives.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Why don't you understand my motives?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Shouldn't I be?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Why do you say that just now?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That's just the way it is.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Suppose that's the way it were not.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So?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I am not sure I understand you fully.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You harp on the same questions too much.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What does that similarity suggest to you?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P: I don't get you.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E: Do you wish that you did get I? </a:t>
            </a:r>
            <a:endParaRPr/>
          </a:p>
        </p:txBody>
      </p:sp>
      <p:sp>
        <p:nvSpPr>
          <p:cNvPr id="199" name="Google Shape;199;p18"/>
          <p:cNvSpPr/>
          <p:nvPr/>
        </p:nvSpPr>
        <p:spPr>
          <a:xfrm>
            <a:off x="1828800" y="457200"/>
            <a:ext cx="3962400" cy="63023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9525">
                  <a:solidFill>
                    <a:srgbClr val="CC99FF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0"/>
                </a:gradFill>
                <a:latin typeface="Impact"/>
              </a:rPr>
              <a:t>Please tell me *this* isn't AI!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We’ve Come a Long Way </a:t>
            </a:r>
            <a:b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 have we?...)</a:t>
            </a:r>
            <a:endParaRPr/>
          </a:p>
        </p:txBody>
      </p:sp>
      <p:pic>
        <p:nvPicPr>
          <p:cNvPr descr="chatbots.tiff" id="205" name="Google Shape;205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14599" r="-14599" t="0"/>
          <a:stretch/>
        </p:blipFill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Big Questions</a:t>
            </a:r>
            <a:endParaRPr/>
          </a:p>
        </p:txBody>
      </p:sp>
      <p:sp>
        <p:nvSpPr>
          <p:cNvPr id="211" name="Google Shape;211;p20"/>
          <p:cNvSpPr txBox="1"/>
          <p:nvPr>
            <p:ph idx="1" type="body"/>
          </p:nvPr>
        </p:nvSpPr>
        <p:spPr>
          <a:xfrm>
            <a:off x="762000" y="1676400"/>
            <a:ext cx="7772400" cy="516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0375" lvl="0" marL="4603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 machines think?</a:t>
            </a:r>
            <a:endParaRPr/>
          </a:p>
          <a:p>
            <a:pPr indent="-460375" lvl="0" marL="4603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so, how?</a:t>
            </a:r>
            <a:endParaRPr/>
          </a:p>
          <a:p>
            <a:pPr indent="-460375" lvl="0" marL="4603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not, why not?</a:t>
            </a:r>
            <a:endParaRPr/>
          </a:p>
          <a:p>
            <a:pPr indent="-460375" lvl="0" marL="4603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say about human beings? </a:t>
            </a:r>
            <a:endParaRPr/>
          </a:p>
          <a:p>
            <a:pPr indent="-460375" lvl="0" marL="4603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does this say about the mind?</a:t>
            </a:r>
            <a:endParaRPr/>
          </a:p>
          <a:p>
            <a:pPr indent="-460375" lvl="0" marL="460375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Easy and What’s Hard?</a:t>
            </a:r>
            <a:endParaRPr/>
          </a:p>
        </p:txBody>
      </p:sp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685800" y="1371600"/>
            <a:ext cx="7772400" cy="5518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been easier to mechanize many of the high-level tasks we usually associate with “intelligence” in people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40"/>
              <a:buFont typeface="Noto Sans Symbols"/>
              <a:buChar char="◻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symbolic integration,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proving theorems, playing chess, medical diagnosis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been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very hard to mechanize tasks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 lots of animals can do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walking around without running into things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catching prey and avoiding predators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interpreting complex sensory information (e.g., visual, aural, …)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modeling the internal states of other animals from their behavior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working as a team (e.g., with pack animals)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there a fundamental difference between the two categories?</a:t>
            </a:r>
            <a:endParaRPr/>
          </a:p>
          <a:p>
            <a:pPr indent="-2476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Turing Test</a:t>
            </a:r>
            <a:endParaRPr/>
          </a:p>
        </p:txBody>
      </p:sp>
      <p:sp>
        <p:nvSpPr>
          <p:cNvPr id="223" name="Google Shape;223;p22"/>
          <p:cNvSpPr txBox="1"/>
          <p:nvPr>
            <p:ph idx="1" type="body"/>
          </p:nvPr>
        </p:nvSpPr>
        <p:spPr>
          <a:xfrm>
            <a:off x="685800" y="1981200"/>
            <a:ext cx="7772400" cy="4497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rooms contain a person, a computer, and an interrogator.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interrogator can communicate with the other two by teleprinter.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interrogator tries to determine which is the person and which is the machine.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machine tries to fool the interrogator into believing that it is the person.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machine succeeds, then we conclude that the machine can think. </a:t>
            </a:r>
            <a:endParaRPr/>
          </a:p>
          <a:p>
            <a:pPr indent="-2476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Loebner Contest </a:t>
            </a:r>
            <a:endParaRPr/>
          </a:p>
        </p:txBody>
      </p:sp>
      <p:sp>
        <p:nvSpPr>
          <p:cNvPr id="229" name="Google Shape;229;p23"/>
          <p:cNvSpPr txBox="1"/>
          <p:nvPr>
            <p:ph idx="1" type="body"/>
          </p:nvPr>
        </p:nvSpPr>
        <p:spPr>
          <a:xfrm>
            <a:off x="762000" y="1676400"/>
            <a:ext cx="807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modern version of the Turing Test, held annually, with a $100,000 cash prize.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Hugh Loebner was once director of UMBC’s Academic Computing Services (née UCS)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http://www.loebner.net/Prizef/loebner-prize.html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Restricted topic (removed in 1995) and limited time.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Participants include a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set of humans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0" i="0" lang="en-US" sz="1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 set of computers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a set of judges.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Noto Sans Symbols"/>
              <a:buChar char="■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Scoring </a:t>
            </a:r>
            <a:endParaRPr/>
          </a:p>
          <a:p>
            <a:pPr indent="-227010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Rank from least human to most human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7010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Highest median rank wins $2000. </a:t>
            </a:r>
            <a:endParaRPr/>
          </a:p>
          <a:p>
            <a:pPr indent="-227010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920"/>
              <a:buFont typeface="Noto Sans Symbols"/>
              <a:buChar char="◻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better than a human, win $100,000. (Nobody yet…)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609600"/>
            <a:ext cx="8677275" cy="56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 AI Systems Do?</a:t>
            </a:r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762000" y="1524000"/>
            <a:ext cx="77724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Here are some example applications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vision: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face recognition from a large set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Robotics: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autonomous (mostly) automobile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Natural language processing: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simple machine translation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 systems: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medical diagnosis in a narrow domain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Spoken language systems: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~1000 word continuous speech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Planning and scheduling: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Hubble Telescope experiments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 categorization into ~1000 topics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modeling: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Bayesian reasoning in Windows help (the infamous paper clip…)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Games: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Grand Master level in chess (world champion), perfect play in checkers, professional-level Go players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Can’t AI Systems Do Yet?</a:t>
            </a:r>
            <a:endParaRPr/>
          </a:p>
        </p:txBody>
      </p:sp>
      <p:sp>
        <p:nvSpPr>
          <p:cNvPr id="241" name="Google Shape;241;p25"/>
          <p:cNvSpPr txBox="1"/>
          <p:nvPr>
            <p:ph idx="1" type="body"/>
          </p:nvPr>
        </p:nvSpPr>
        <p:spPr>
          <a:xfrm>
            <a:off x="685800" y="1676400"/>
            <a:ext cx="7772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natural language robustly (e.g., read and understand articles in a newspaper)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Surf the web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Interpret an arbitrary visual scene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 a natural language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plans in dynamic real-time domains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Refocus attention in complex environments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Perform life-long learning</a:t>
            </a:r>
            <a:endParaRPr/>
          </a:p>
        </p:txBody>
      </p:sp>
      <p:sp>
        <p:nvSpPr>
          <p:cNvPr id="242" name="Google Shape;242;p25"/>
          <p:cNvSpPr/>
          <p:nvPr/>
        </p:nvSpPr>
        <p:spPr>
          <a:xfrm>
            <a:off x="1219200" y="5715000"/>
            <a:ext cx="6534150" cy="4286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600">
                  <a:solidFill>
                    <a:srgbClr val="EAEAEA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gradFill>
                  <a:gsLst>
                    <a:gs pos="0">
                      <a:srgbClr val="0000FF"/>
                    </a:gs>
                    <a:gs pos="100000">
                      <a:srgbClr val="9400ED"/>
                    </a:gs>
                  </a:gsLst>
                  <a:lin ang="0" scaled="0"/>
                </a:gradFill>
                <a:latin typeface="Arial Black"/>
              </a:rPr>
              <a:t>Exhibit true autonomy and intelligence!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Who Does AI?</a:t>
            </a:r>
            <a:endParaRPr/>
          </a:p>
        </p:txBody>
      </p:sp>
      <p:sp>
        <p:nvSpPr>
          <p:cNvPr id="248" name="Google Shape;248;p2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Academic researchers (perhaps the most Ph.D.-generating area of computer science in recent years)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of the top AI schools:  CMU, Stanford, Berkeley, MIT, UIUC, UMd, U Alberta, UT Austin, ... (and, of course, UMBC!)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and private research labs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NASA, NRL, NIST, IBM, AT&amp;T, SRI, ISI, MERL, ...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Lots of companies!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Google, Microsoft, Honeywell, Teknowledge, SAIC, MITRE, Fujitsu, Global InfoTek, BodyMedia, ...</a:t>
            </a:r>
            <a:endParaRPr/>
          </a:p>
        </p:txBody>
      </p:sp>
      <p:pic>
        <p:nvPicPr>
          <p:cNvPr id="249" name="Google Shape;2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5410200"/>
            <a:ext cx="1581150" cy="630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6172200"/>
            <a:ext cx="129540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29000" y="5562600"/>
            <a:ext cx="1390650" cy="24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9000" y="5334000"/>
            <a:ext cx="11906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648200" y="6019800"/>
            <a:ext cx="1343025" cy="5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324600" y="5867400"/>
            <a:ext cx="9048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52400" y="1371600"/>
            <a:ext cx="1673225" cy="31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001000" y="3124200"/>
            <a:ext cx="8858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590800" y="533400"/>
            <a:ext cx="609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772400" y="609600"/>
            <a:ext cx="866775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553200" y="838200"/>
            <a:ext cx="941387" cy="960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5181600" y="228600"/>
            <a:ext cx="2157412" cy="53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04800" y="381000"/>
            <a:ext cx="1819275" cy="56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Representation</a:t>
            </a:r>
            <a:endParaRPr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Causality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Constraints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Description Logics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Knowledge Representation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Ontologies and Foundations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Reasoning</a:t>
            </a:r>
            <a:endParaRPr/>
          </a:p>
        </p:txBody>
      </p:sp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Automated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Belief Revision and Update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Diagnosis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Nonmonotonic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Probabilistic Inference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Qualitative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3333CC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Reasoning about Actions and Change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Resource-Bounded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Satisfiability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Spatial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2B2B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Temporal Reasoning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</a:t>
            </a:r>
            <a:endParaRPr/>
          </a:p>
        </p:txBody>
      </p:sp>
      <p:sp>
        <p:nvSpPr>
          <p:cNvPr id="279" name="Google Shape;279;p2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Case-Based Reasoning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Cognitive Modeling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Decision Theory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CC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Learning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CC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Planning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Probabilistic Planning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B2B2B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Scheduling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3333CC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Search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Interaction</a:t>
            </a:r>
            <a:endParaRPr/>
          </a:p>
        </p:txBody>
      </p:sp>
      <p:sp>
        <p:nvSpPr>
          <p:cNvPr id="285" name="Google Shape;285;p30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Cognitive Robotics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Multi-agent Systems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3333CC"/>
                </a:solidFill>
                <a:latin typeface="Arial"/>
                <a:ea typeface="Arial"/>
                <a:cs typeface="Arial"/>
                <a:sym typeface="Arial"/>
              </a:rPr>
              <a:t>Natural Language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Perception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333CC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User Modeling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2B2B2"/>
              </a:buClr>
              <a:buSzPts val="2400"/>
              <a:buFont typeface="Noto Sans Symbols"/>
              <a:buChar char="■"/>
            </a:pPr>
            <a:r>
              <a:rPr b="0" i="0" lang="en-US" sz="3200" u="none">
                <a:solidFill>
                  <a:srgbClr val="B2B2B2"/>
                </a:solidFill>
                <a:latin typeface="Arial"/>
                <a:ea typeface="Arial"/>
                <a:cs typeface="Arial"/>
                <a:sym typeface="Arial"/>
              </a:rPr>
              <a:t>Vision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endParaRPr/>
          </a:p>
        </p:txBody>
      </p:sp>
      <p:sp>
        <p:nvSpPr>
          <p:cNvPr id="291" name="Google Shape;291;p31"/>
          <p:cNvSpPr txBox="1"/>
          <p:nvPr>
            <p:ph idx="1" type="body"/>
          </p:nvPr>
        </p:nvSpPr>
        <p:spPr>
          <a:xfrm>
            <a:off x="685800" y="144780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SRI: Shakey / planning  </a:t>
            </a:r>
            <a:r>
              <a:rPr b="0" i="0" lang="en-US" sz="200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..\movies\sri-Shakey.ram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SRI: Flakey / planning &amp; control </a:t>
            </a:r>
            <a:r>
              <a:rPr b="0" i="0" lang="en-US" sz="2000" u="sng">
                <a:solidFill>
                  <a:srgbClr val="FF000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</a:t>
            </a:r>
            <a:r>
              <a:rPr b="0" i="0" lang="en-US" sz="2000" u="sng">
                <a:solidFill>
                  <a:srgbClr val="FF000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movies\sri-Flakey.ram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UMass: Thing / learning &amp; control </a:t>
            </a:r>
            <a:r>
              <a:rPr b="0" i="0" lang="en-US" sz="2000" u="sng">
                <a:solidFill>
                  <a:srgbClr val="FF000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..\movies\</a:t>
            </a:r>
            <a:r>
              <a:rPr b="0" i="0" lang="en-US" sz="2000" u="sng">
                <a:solidFill>
                  <a:srgbClr val="FF0000"/>
                </a:solid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umass_thing_irreg.mpeg</a:t>
            </a:r>
            <a:b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sng">
                <a:solidFill>
                  <a:srgbClr val="FF0000"/>
                </a:solid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..\movies\</a:t>
            </a:r>
            <a:r>
              <a:rPr b="0" i="0" lang="en-US" sz="2000" u="sng">
                <a:solidFill>
                  <a:srgbClr val="FF0000"/>
                </a:solidFill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umass_thing_quest.mpeg</a:t>
            </a:r>
            <a:b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sng">
                <a:solidFill>
                  <a:srgbClr val="FF0000"/>
                </a:solid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</a:t>
            </a:r>
            <a:r>
              <a:rPr b="0" i="0" lang="en-US" sz="2000" u="sng">
                <a:solidFill>
                  <a:srgbClr val="FF0000"/>
                </a:solidFill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movies\umass-can-roll.mpeg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MIT: Cog / reactive behavior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sng">
                <a:solidFill>
                  <a:srgbClr val="FF0000"/>
                </a:solidFill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..\movies\mit-cog-saw-30.mov</a:t>
            </a:r>
            <a:b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000" u="sng">
                <a:solidFill>
                  <a:srgbClr val="FF0000"/>
                </a:solidFill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..\movies\mit-cog-drum-close-15.mov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MIT: Kismet / affect &amp; interaction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sng">
                <a:solidFill>
                  <a:srgbClr val="FF0000"/>
                </a:solidFill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</a:t>
            </a:r>
            <a:r>
              <a:rPr b="0" i="0" lang="en-US" sz="2000" u="sng">
                <a:solidFill>
                  <a:srgbClr val="FF0000"/>
                </a:solidFill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movies\mit-kismet.mov</a:t>
            </a:r>
            <a:b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sng">
                <a:solidFill>
                  <a:srgbClr val="FF0000"/>
                </a:solidFill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..\</a:t>
            </a:r>
            <a:r>
              <a:rPr b="0" i="0" lang="en-US" sz="2000" u="sng">
                <a:solidFill>
                  <a:srgbClr val="FF0000"/>
                </a:solidFill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movies\mit-kismet-expressions-dl.mov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CMU: RoboCup Soccer / teamwork &amp; coordination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sng">
                <a:solidFill>
                  <a:srgbClr val="FF0000"/>
                </a:solidFill>
                <a:hlinkClick r:id="rId1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..\movies\cmu_vs_gatech.mpeg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</p:txBody>
      </p:sp>
      <p:sp>
        <p:nvSpPr>
          <p:cNvPr id="297" name="Google Shape;297;p32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and Data Integration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 and the Internet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 and Creativity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Extraction</a:t>
            </a:r>
            <a:endParaRPr/>
          </a:p>
          <a:p>
            <a:pPr indent="-223836" lvl="0" marL="22383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3836" lvl="0" marL="223836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sample from IAAI-03: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Scheduling train crews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Automated student essay evaluation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Packet scheduling in network routers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Broadcast news understanding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Vehicle diagnosis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 photography</a:t>
            </a:r>
            <a:endParaRPr/>
          </a:p>
          <a:p>
            <a:pPr indent="-227012" lvl="1" marL="5651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40"/>
              <a:buFont typeface="Noto Sans Symbols"/>
              <a:buChar char="◻"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pattern matching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Topics/Paradigms</a:t>
            </a:r>
            <a:endParaRPr/>
          </a:p>
        </p:txBody>
      </p:sp>
      <p:sp>
        <p:nvSpPr>
          <p:cNvPr id="303" name="Google Shape;303;p3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Intelligent tutoring systems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 architectures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Mixed-initiative systems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Embedded systems / mobile autonomous agents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translation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natural language processing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Object-oriented software engineering / software reuse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762000" y="3048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0" i="0" lang="en-US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AI??</a:t>
            </a:r>
            <a:endParaRPr/>
          </a:p>
        </p:txBody>
      </p:sp>
      <p:sp>
        <p:nvSpPr>
          <p:cNvPr id="84" name="Google Shape;84;p7"/>
          <p:cNvSpPr txBox="1"/>
          <p:nvPr/>
        </p:nvSpPr>
        <p:spPr>
          <a:xfrm>
            <a:off x="838200" y="1676400"/>
            <a:ext cx="83058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Artificial intelligence (AI) is the simulation of human intelligence processes by machines, especially computer systems.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processes include learning (the acquisition of information and rules for using the information), reasoning (using rules to reach approximate or definite conclusions) and self-correction.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4114800"/>
            <a:ext cx="451485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4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b="0" i="0" lang="en-US" sz="6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5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5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Game Playing</a:t>
            </a:r>
            <a:endParaRPr/>
          </a:p>
        </p:txBody>
      </p:sp>
      <p:pic>
        <p:nvPicPr>
          <p:cNvPr id="315" name="Google Shape;31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3175" y="1905000"/>
            <a:ext cx="6804025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6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Text/Sketch Recognition</a:t>
            </a:r>
            <a:endParaRPr/>
          </a:p>
        </p:txBody>
      </p:sp>
      <p:pic>
        <p:nvPicPr>
          <p:cNvPr id="322" name="Google Shape;32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625" y="2222500"/>
            <a:ext cx="5387975" cy="3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7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7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Modeling/Recommender Systems</a:t>
            </a:r>
            <a:endParaRPr/>
          </a:p>
        </p:txBody>
      </p:sp>
      <p:pic>
        <p:nvPicPr>
          <p:cNvPr id="329" name="Google Shape;32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209800"/>
            <a:ext cx="4279900" cy="425608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7"/>
          <p:cNvSpPr txBox="1"/>
          <p:nvPr/>
        </p:nvSpPr>
        <p:spPr>
          <a:xfrm>
            <a:off x="7239000" y="2667000"/>
            <a:ext cx="1752600" cy="147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mission to make language education free and accessible to everyone.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8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38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Robotics</a:t>
            </a:r>
            <a:endParaRPr/>
          </a:p>
        </p:txBody>
      </p:sp>
      <p:pic>
        <p:nvPicPr>
          <p:cNvPr id="337" name="Google Shape;33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752600"/>
            <a:ext cx="3206750" cy="183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3048000"/>
            <a:ext cx="3594100" cy="30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Knowledge Representation</a:t>
            </a:r>
            <a:endParaRPr/>
          </a:p>
        </p:txBody>
      </p:sp>
      <p:sp>
        <p:nvSpPr>
          <p:cNvPr id="345" name="Google Shape;345;p39"/>
          <p:cNvSpPr txBox="1"/>
          <p:nvPr>
            <p:ph idx="1" type="body"/>
          </p:nvPr>
        </p:nvSpPr>
        <p:spPr>
          <a:xfrm>
            <a:off x="457200" y="1981200"/>
            <a:ext cx="6553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129200" wrap="square" tIns="45700">
            <a:noAutofit/>
          </a:bodyPr>
          <a:lstStyle/>
          <a:p>
            <a:pPr indent="-342900" lvl="0" marL="381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Watson</a:t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8069262" y="6553200"/>
            <a:ext cx="241300" cy="2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590800"/>
            <a:ext cx="2794000" cy="26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39"/>
          <p:cNvSpPr txBox="1"/>
          <p:nvPr/>
        </p:nvSpPr>
        <p:spPr>
          <a:xfrm>
            <a:off x="6172200" y="2590800"/>
            <a:ext cx="21336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Watson is a highly intelligent question answering computer system capable of processing questions posed in natural language.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0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4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Evolutionary Art</a:t>
            </a:r>
            <a:endParaRPr/>
          </a:p>
        </p:txBody>
      </p:sp>
      <p:pic>
        <p:nvPicPr>
          <p:cNvPr id="355" name="Google Shape;35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070100"/>
            <a:ext cx="4724400" cy="119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5400" y="3352800"/>
            <a:ext cx="3911600" cy="2933700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0"/>
          <p:cNvSpPr txBox="1"/>
          <p:nvPr/>
        </p:nvSpPr>
        <p:spPr>
          <a:xfrm>
            <a:off x="6096000" y="3352800"/>
            <a:ext cx="22098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 Sheep is a 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distributed computing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Electric Sheep is a distributed computing project for animating and evolving 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fractal flames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40"/>
          <p:cNvSpPr txBox="1"/>
          <p:nvPr/>
        </p:nvSpPr>
        <p:spPr>
          <a:xfrm>
            <a:off x="5486400" y="1600200"/>
            <a:ext cx="3124200" cy="175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Evolutionary art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is a branch of </a:t>
            </a:r>
            <a:r>
              <a:rPr b="0" i="0" lang="en-US" sz="18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generative art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 which the artist does not do the work of constructing the art work, but rather lets a system do the construction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"/>
          <p:cNvSpPr txBox="1"/>
          <p:nvPr/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1"/>
          <p:cNvSpPr txBox="1"/>
          <p:nvPr>
            <p:ph type="title"/>
          </p:nvPr>
        </p:nvSpPr>
        <p:spPr>
          <a:xfrm>
            <a:off x="5334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129200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Computer Vision</a:t>
            </a:r>
            <a:endParaRPr/>
          </a:p>
        </p:txBody>
      </p:sp>
      <p:pic>
        <p:nvPicPr>
          <p:cNvPr id="365" name="Google Shape;36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700" y="1943100"/>
            <a:ext cx="6324600" cy="42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2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Approaches</a:t>
            </a:r>
            <a:endParaRPr/>
          </a:p>
        </p:txBody>
      </p:sp>
      <p:grpSp>
        <p:nvGrpSpPr>
          <p:cNvPr id="371" name="Google Shape;371;p42"/>
          <p:cNvGrpSpPr/>
          <p:nvPr/>
        </p:nvGrpSpPr>
        <p:grpSpPr>
          <a:xfrm>
            <a:off x="1525587" y="1524000"/>
            <a:ext cx="4672012" cy="4343399"/>
            <a:chOff x="961" y="960"/>
            <a:chExt cx="2943" cy="2736"/>
          </a:xfrm>
        </p:grpSpPr>
        <p:grpSp>
          <p:nvGrpSpPr>
            <p:cNvPr id="372" name="Google Shape;372;p42"/>
            <p:cNvGrpSpPr/>
            <p:nvPr/>
          </p:nvGrpSpPr>
          <p:grpSpPr>
            <a:xfrm>
              <a:off x="1872" y="1680"/>
              <a:ext cx="2016" cy="2016"/>
              <a:chOff x="1872" y="1680"/>
              <a:chExt cx="2016" cy="2016"/>
            </a:xfrm>
          </p:grpSpPr>
          <p:sp>
            <p:nvSpPr>
              <p:cNvPr id="373" name="Google Shape;373;p42"/>
              <p:cNvSpPr txBox="1"/>
              <p:nvPr/>
            </p:nvSpPr>
            <p:spPr>
              <a:xfrm>
                <a:off x="1872" y="1680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42"/>
              <p:cNvSpPr txBox="1"/>
              <p:nvPr/>
            </p:nvSpPr>
            <p:spPr>
              <a:xfrm>
                <a:off x="2880" y="1680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42"/>
              <p:cNvSpPr txBox="1"/>
              <p:nvPr/>
            </p:nvSpPr>
            <p:spPr>
              <a:xfrm>
                <a:off x="1872" y="2688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42"/>
              <p:cNvSpPr txBox="1"/>
              <p:nvPr/>
            </p:nvSpPr>
            <p:spPr>
              <a:xfrm>
                <a:off x="2880" y="2688"/>
                <a:ext cx="1008" cy="1008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77" name="Google Shape;377;p42"/>
            <p:cNvSpPr txBox="1"/>
            <p:nvPr/>
          </p:nvSpPr>
          <p:spPr>
            <a:xfrm>
              <a:off x="961" y="2016"/>
              <a:ext cx="802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Times New Roman"/>
                <a:buNone/>
              </a:pPr>
              <a:r>
                <a:rPr b="0" i="0" lang="en-US" sz="3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42"/>
            <p:cNvSpPr txBox="1"/>
            <p:nvPr/>
          </p:nvSpPr>
          <p:spPr>
            <a:xfrm>
              <a:off x="1153" y="2976"/>
              <a:ext cx="530" cy="4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Times New Roman"/>
                <a:buNone/>
              </a:pPr>
              <a:r>
                <a:rPr b="0" i="0" lang="en-US" sz="3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42"/>
            <p:cNvSpPr txBox="1"/>
            <p:nvPr/>
          </p:nvSpPr>
          <p:spPr>
            <a:xfrm>
              <a:off x="1760" y="960"/>
              <a:ext cx="1120" cy="67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42"/>
            <p:cNvSpPr txBox="1"/>
            <p:nvPr/>
          </p:nvSpPr>
          <p:spPr>
            <a:xfrm>
              <a:off x="2784" y="1248"/>
              <a:ext cx="1120" cy="3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Times New Roman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42"/>
            <p:cNvSpPr txBox="1"/>
            <p:nvPr/>
          </p:nvSpPr>
          <p:spPr>
            <a:xfrm>
              <a:off x="2161" y="2016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42"/>
            <p:cNvSpPr txBox="1"/>
            <p:nvPr/>
          </p:nvSpPr>
          <p:spPr>
            <a:xfrm>
              <a:off x="2160" y="3024"/>
              <a:ext cx="508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42"/>
            <p:cNvSpPr txBox="1"/>
            <p:nvPr/>
          </p:nvSpPr>
          <p:spPr>
            <a:xfrm>
              <a:off x="3024" y="1920"/>
              <a:ext cx="765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42"/>
            <p:cNvSpPr txBox="1"/>
            <p:nvPr/>
          </p:nvSpPr>
          <p:spPr>
            <a:xfrm>
              <a:off x="2953" y="2928"/>
              <a:ext cx="818" cy="5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Times New Roman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5" name="Google Shape;385;p42"/>
          <p:cNvSpPr/>
          <p:nvPr/>
        </p:nvSpPr>
        <p:spPr>
          <a:xfrm>
            <a:off x="4114800" y="2209800"/>
            <a:ext cx="2306637" cy="4246562"/>
          </a:xfrm>
          <a:custGeom>
            <a:rect b="b" l="l" r="r" t="t"/>
            <a:pathLst>
              <a:path extrusionOk="0" h="2675" w="1453">
                <a:moveTo>
                  <a:pt x="1080" y="95"/>
                </a:moveTo>
                <a:cubicBezTo>
                  <a:pt x="1125" y="105"/>
                  <a:pt x="1167" y="130"/>
                  <a:pt x="1200" y="163"/>
                </a:cubicBezTo>
                <a:cubicBezTo>
                  <a:pt x="1214" y="177"/>
                  <a:pt x="1232" y="199"/>
                  <a:pt x="1252" y="206"/>
                </a:cubicBezTo>
                <a:cubicBezTo>
                  <a:pt x="1283" y="217"/>
                  <a:pt x="1346" y="232"/>
                  <a:pt x="1346" y="232"/>
                </a:cubicBezTo>
                <a:cubicBezTo>
                  <a:pt x="1378" y="256"/>
                  <a:pt x="1409" y="268"/>
                  <a:pt x="1432" y="300"/>
                </a:cubicBezTo>
                <a:cubicBezTo>
                  <a:pt x="1438" y="326"/>
                  <a:pt x="1453" y="352"/>
                  <a:pt x="1449" y="378"/>
                </a:cubicBezTo>
                <a:cubicBezTo>
                  <a:pt x="1446" y="398"/>
                  <a:pt x="1447" y="419"/>
                  <a:pt x="1440" y="438"/>
                </a:cubicBezTo>
                <a:cubicBezTo>
                  <a:pt x="1422" y="484"/>
                  <a:pt x="1354" y="575"/>
                  <a:pt x="1320" y="609"/>
                </a:cubicBezTo>
                <a:cubicBezTo>
                  <a:pt x="1290" y="706"/>
                  <a:pt x="1293" y="811"/>
                  <a:pt x="1355" y="892"/>
                </a:cubicBezTo>
                <a:cubicBezTo>
                  <a:pt x="1369" y="937"/>
                  <a:pt x="1376" y="984"/>
                  <a:pt x="1389" y="1029"/>
                </a:cubicBezTo>
                <a:cubicBezTo>
                  <a:pt x="1402" y="1074"/>
                  <a:pt x="1422" y="1111"/>
                  <a:pt x="1432" y="1158"/>
                </a:cubicBezTo>
                <a:cubicBezTo>
                  <a:pt x="1429" y="1186"/>
                  <a:pt x="1432" y="1216"/>
                  <a:pt x="1423" y="1243"/>
                </a:cubicBezTo>
                <a:cubicBezTo>
                  <a:pt x="1417" y="1263"/>
                  <a:pt x="1377" y="1309"/>
                  <a:pt x="1363" y="1329"/>
                </a:cubicBezTo>
                <a:cubicBezTo>
                  <a:pt x="1318" y="1394"/>
                  <a:pt x="1273" y="1462"/>
                  <a:pt x="1217" y="1518"/>
                </a:cubicBezTo>
                <a:cubicBezTo>
                  <a:pt x="1189" y="1601"/>
                  <a:pt x="1167" y="1719"/>
                  <a:pt x="1235" y="1783"/>
                </a:cubicBezTo>
                <a:cubicBezTo>
                  <a:pt x="1250" y="1831"/>
                  <a:pt x="1289" y="1860"/>
                  <a:pt x="1329" y="1886"/>
                </a:cubicBezTo>
                <a:cubicBezTo>
                  <a:pt x="1389" y="2009"/>
                  <a:pt x="1305" y="2094"/>
                  <a:pt x="1243" y="2186"/>
                </a:cubicBezTo>
                <a:cubicBezTo>
                  <a:pt x="1216" y="2272"/>
                  <a:pt x="1229" y="2366"/>
                  <a:pt x="1252" y="2452"/>
                </a:cubicBezTo>
                <a:cubicBezTo>
                  <a:pt x="1243" y="2478"/>
                  <a:pt x="1235" y="2503"/>
                  <a:pt x="1226" y="2529"/>
                </a:cubicBezTo>
                <a:cubicBezTo>
                  <a:pt x="1211" y="2572"/>
                  <a:pt x="1105" y="2654"/>
                  <a:pt x="1063" y="2675"/>
                </a:cubicBezTo>
                <a:cubicBezTo>
                  <a:pt x="1041" y="2672"/>
                  <a:pt x="939" y="2664"/>
                  <a:pt x="917" y="2649"/>
                </a:cubicBezTo>
                <a:cubicBezTo>
                  <a:pt x="900" y="2638"/>
                  <a:pt x="895" y="2615"/>
                  <a:pt x="883" y="2598"/>
                </a:cubicBezTo>
                <a:cubicBezTo>
                  <a:pt x="848" y="2548"/>
                  <a:pt x="796" y="2513"/>
                  <a:pt x="763" y="2461"/>
                </a:cubicBezTo>
                <a:cubicBezTo>
                  <a:pt x="749" y="2439"/>
                  <a:pt x="739" y="2404"/>
                  <a:pt x="720" y="2383"/>
                </a:cubicBezTo>
                <a:cubicBezTo>
                  <a:pt x="704" y="2365"/>
                  <a:pt x="669" y="2332"/>
                  <a:pt x="669" y="2332"/>
                </a:cubicBezTo>
                <a:cubicBezTo>
                  <a:pt x="609" y="2335"/>
                  <a:pt x="549" y="2333"/>
                  <a:pt x="489" y="2341"/>
                </a:cubicBezTo>
                <a:cubicBezTo>
                  <a:pt x="458" y="2345"/>
                  <a:pt x="436" y="2385"/>
                  <a:pt x="403" y="2392"/>
                </a:cubicBezTo>
                <a:cubicBezTo>
                  <a:pt x="317" y="2410"/>
                  <a:pt x="233" y="2425"/>
                  <a:pt x="146" y="2435"/>
                </a:cubicBezTo>
                <a:cubicBezTo>
                  <a:pt x="135" y="2400"/>
                  <a:pt x="120" y="2368"/>
                  <a:pt x="112" y="2332"/>
                </a:cubicBezTo>
                <a:cubicBezTo>
                  <a:pt x="103" y="2217"/>
                  <a:pt x="55" y="2049"/>
                  <a:pt x="172" y="1972"/>
                </a:cubicBezTo>
                <a:cubicBezTo>
                  <a:pt x="228" y="1887"/>
                  <a:pt x="138" y="2017"/>
                  <a:pt x="223" y="1921"/>
                </a:cubicBezTo>
                <a:cubicBezTo>
                  <a:pt x="255" y="1885"/>
                  <a:pt x="263" y="1854"/>
                  <a:pt x="275" y="1809"/>
                </a:cubicBezTo>
                <a:cubicBezTo>
                  <a:pt x="272" y="1775"/>
                  <a:pt x="275" y="1739"/>
                  <a:pt x="266" y="1706"/>
                </a:cubicBezTo>
                <a:cubicBezTo>
                  <a:pt x="257" y="1674"/>
                  <a:pt x="189" y="1651"/>
                  <a:pt x="163" y="1638"/>
                </a:cubicBezTo>
                <a:cubicBezTo>
                  <a:pt x="146" y="1621"/>
                  <a:pt x="129" y="1603"/>
                  <a:pt x="112" y="1586"/>
                </a:cubicBezTo>
                <a:cubicBezTo>
                  <a:pt x="103" y="1577"/>
                  <a:pt x="86" y="1561"/>
                  <a:pt x="86" y="1561"/>
                </a:cubicBezTo>
                <a:cubicBezTo>
                  <a:pt x="40" y="1444"/>
                  <a:pt x="99" y="1578"/>
                  <a:pt x="43" y="1492"/>
                </a:cubicBezTo>
                <a:cubicBezTo>
                  <a:pt x="31" y="1474"/>
                  <a:pt x="26" y="1452"/>
                  <a:pt x="18" y="1432"/>
                </a:cubicBezTo>
                <a:cubicBezTo>
                  <a:pt x="11" y="1415"/>
                  <a:pt x="0" y="1381"/>
                  <a:pt x="0" y="1381"/>
                </a:cubicBezTo>
                <a:cubicBezTo>
                  <a:pt x="6" y="1322"/>
                  <a:pt x="1" y="1267"/>
                  <a:pt x="35" y="1218"/>
                </a:cubicBezTo>
                <a:cubicBezTo>
                  <a:pt x="44" y="1189"/>
                  <a:pt x="63" y="1152"/>
                  <a:pt x="86" y="1132"/>
                </a:cubicBezTo>
                <a:cubicBezTo>
                  <a:pt x="102" y="1118"/>
                  <a:pt x="124" y="1113"/>
                  <a:pt x="138" y="1098"/>
                </a:cubicBezTo>
                <a:cubicBezTo>
                  <a:pt x="158" y="1077"/>
                  <a:pt x="206" y="1046"/>
                  <a:pt x="206" y="1046"/>
                </a:cubicBezTo>
                <a:cubicBezTo>
                  <a:pt x="244" y="988"/>
                  <a:pt x="225" y="905"/>
                  <a:pt x="189" y="849"/>
                </a:cubicBezTo>
                <a:cubicBezTo>
                  <a:pt x="173" y="787"/>
                  <a:pt x="147" y="739"/>
                  <a:pt x="112" y="686"/>
                </a:cubicBezTo>
                <a:cubicBezTo>
                  <a:pt x="101" y="669"/>
                  <a:pt x="78" y="635"/>
                  <a:pt x="78" y="635"/>
                </a:cubicBezTo>
                <a:cubicBezTo>
                  <a:pt x="51" y="530"/>
                  <a:pt x="66" y="442"/>
                  <a:pt x="103" y="343"/>
                </a:cubicBezTo>
                <a:cubicBezTo>
                  <a:pt x="126" y="282"/>
                  <a:pt x="126" y="230"/>
                  <a:pt x="189" y="198"/>
                </a:cubicBezTo>
                <a:cubicBezTo>
                  <a:pt x="268" y="115"/>
                  <a:pt x="137" y="247"/>
                  <a:pt x="232" y="172"/>
                </a:cubicBezTo>
                <a:cubicBezTo>
                  <a:pt x="250" y="158"/>
                  <a:pt x="274" y="81"/>
                  <a:pt x="275" y="78"/>
                </a:cubicBezTo>
                <a:cubicBezTo>
                  <a:pt x="291" y="36"/>
                  <a:pt x="387" y="15"/>
                  <a:pt x="429" y="0"/>
                </a:cubicBezTo>
                <a:cubicBezTo>
                  <a:pt x="480" y="3"/>
                  <a:pt x="532" y="4"/>
                  <a:pt x="583" y="9"/>
                </a:cubicBezTo>
                <a:cubicBezTo>
                  <a:pt x="609" y="12"/>
                  <a:pt x="645" y="42"/>
                  <a:pt x="660" y="52"/>
                </a:cubicBezTo>
                <a:cubicBezTo>
                  <a:pt x="707" y="83"/>
                  <a:pt x="752" y="119"/>
                  <a:pt x="806" y="138"/>
                </a:cubicBezTo>
                <a:cubicBezTo>
                  <a:pt x="893" y="131"/>
                  <a:pt x="964" y="114"/>
                  <a:pt x="1046" y="95"/>
                </a:cubicBezTo>
                <a:cubicBezTo>
                  <a:pt x="1077" y="75"/>
                  <a:pt x="1068" y="69"/>
                  <a:pt x="1080" y="95"/>
                </a:cubicBezTo>
                <a:close/>
              </a:path>
            </a:pathLst>
          </a:custGeom>
          <a:noFill/>
          <a:ln cap="rnd" cmpd="sng" w="76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2"/>
          <p:cNvSpPr txBox="1"/>
          <p:nvPr/>
        </p:nvSpPr>
        <p:spPr>
          <a:xfrm>
            <a:off x="6477000" y="3581400"/>
            <a:ext cx="1997075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tends to work mostly in this area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3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392" name="Google Shape;392;p43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 result for possible approaches to ai" id="393" name="Google Shape;39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04800" y="-90985"/>
            <a:ext cx="9550397" cy="71628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/>
          <p:nvPr>
            <p:ph type="title"/>
          </p:nvPr>
        </p:nvSpPr>
        <p:spPr>
          <a:xfrm>
            <a:off x="457200" y="457200"/>
            <a:ext cx="8229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AI: A Vision</a:t>
            </a:r>
            <a:endParaRPr/>
          </a:p>
        </p:txBody>
      </p:sp>
      <p:sp>
        <p:nvSpPr>
          <p:cNvPr id="91" name="Google Shape;91;p8"/>
          <p:cNvSpPr txBox="1"/>
          <p:nvPr>
            <p:ph idx="1" type="body"/>
          </p:nvPr>
        </p:nvSpPr>
        <p:spPr>
          <a:xfrm>
            <a:off x="685800" y="2935287"/>
            <a:ext cx="7770812" cy="14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Could an intelligent agent living on your home computer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manage your email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coordinate your </a:t>
            </a:r>
            <a:r>
              <a:rPr b="1" i="0" lang="en-US" sz="20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work and social activities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help </a:t>
            </a:r>
            <a:r>
              <a:rPr b="1" i="0" lang="en-US" sz="20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plan your vacations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…… even </a:t>
            </a:r>
            <a:r>
              <a:rPr b="1" i="0" lang="en-US" sz="200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watch your house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while you take those well planned vacations?</a:t>
            </a:r>
            <a:endParaRPr/>
          </a:p>
        </p:txBody>
      </p:sp>
      <p:pic>
        <p:nvPicPr>
          <p:cNvPr descr="oceanview_sunset" id="92" name="Google Shape;9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4457700"/>
            <a:ext cx="11620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ffel%2520tower" id="93" name="Google Shape;9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7800" y="4572000"/>
            <a:ext cx="704850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ctorian_house" id="94" name="Google Shape;9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19400" y="5562600"/>
            <a:ext cx="12573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_01" id="95" name="Google Shape;95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400" y="4448175"/>
            <a:ext cx="576262" cy="806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0007976768320_100X100" id="96" name="Google Shape;96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24400" y="5438775"/>
            <a:ext cx="733425" cy="733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8"/>
          <p:cNvCxnSpPr/>
          <p:nvPr/>
        </p:nvCxnSpPr>
        <p:spPr>
          <a:xfrm>
            <a:off x="5029200" y="5133975"/>
            <a:ext cx="76200" cy="457200"/>
          </a:xfrm>
          <a:prstGeom prst="straightConnector1">
            <a:avLst/>
          </a:prstGeom>
          <a:noFill/>
          <a:ln cap="rnd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8" name="Google Shape;98;p8"/>
          <p:cNvCxnSpPr/>
          <p:nvPr/>
        </p:nvCxnSpPr>
        <p:spPr>
          <a:xfrm flipH="1">
            <a:off x="4038600" y="5819775"/>
            <a:ext cx="762000" cy="152400"/>
          </a:xfrm>
          <a:prstGeom prst="straightConnector1">
            <a:avLst/>
          </a:prstGeom>
          <a:noFill/>
          <a:ln cap="rnd" cmpd="sng" w="222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Email-for-kids.com" id="99" name="Google Shape;99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81200" y="1524000"/>
            <a:ext cx="1023937" cy="10398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cretary" id="100" name="Google Shape;100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57800" y="1219200"/>
            <a:ext cx="1946275" cy="1185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4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399" name="Google Shape;399;p44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cdn-images-1.medium.com/max/1000/1*6D4C9eKQ8UKlSMvI02VhXw.png" id="400" name="Google Shape;40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906462"/>
            <a:ext cx="8226425" cy="4656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Well</a:t>
            </a:r>
            <a:endParaRPr/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381000" y="1828800"/>
            <a:ext cx="62484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formal models of knowledge representation, reasoning, learning, memory, and problem solving, that can be </a:t>
            </a:r>
            <a:r>
              <a:rPr b="0" i="0" lang="en-US" sz="28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rendered in algorithms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Noto Sans Symbols"/>
              <a:buChar char="■"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There is often an emphasis on systems that are provably correct, and guarantee finding an optimal solution.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45"/>
          <p:cNvGrpSpPr/>
          <p:nvPr/>
        </p:nvGrpSpPr>
        <p:grpSpPr>
          <a:xfrm>
            <a:off x="6021387" y="381000"/>
            <a:ext cx="2689225" cy="2401887"/>
            <a:chOff x="3793" y="240"/>
            <a:chExt cx="1694" cy="1513"/>
          </a:xfrm>
        </p:grpSpPr>
        <p:grpSp>
          <p:nvGrpSpPr>
            <p:cNvPr id="408" name="Google Shape;408;p45"/>
            <p:cNvGrpSpPr/>
            <p:nvPr/>
          </p:nvGrpSpPr>
          <p:grpSpPr>
            <a:xfrm>
              <a:off x="4312" y="603"/>
              <a:ext cx="1150" cy="1150"/>
              <a:chOff x="4312" y="603"/>
              <a:chExt cx="1150" cy="1150"/>
            </a:xfrm>
          </p:grpSpPr>
          <p:sp>
            <p:nvSpPr>
              <p:cNvPr id="409" name="Google Shape;409;p45"/>
              <p:cNvSpPr txBox="1"/>
              <p:nvPr/>
            </p:nvSpPr>
            <p:spPr>
              <a:xfrm>
                <a:off x="4312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45"/>
              <p:cNvSpPr txBox="1"/>
              <p:nvPr/>
            </p:nvSpPr>
            <p:spPr>
              <a:xfrm>
                <a:off x="4887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45"/>
              <p:cNvSpPr txBox="1"/>
              <p:nvPr/>
            </p:nvSpPr>
            <p:spPr>
              <a:xfrm>
                <a:off x="4312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45"/>
              <p:cNvSpPr txBox="1"/>
              <p:nvPr/>
            </p:nvSpPr>
            <p:spPr>
              <a:xfrm>
                <a:off x="4887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3" name="Google Shape;413;p45"/>
            <p:cNvSpPr txBox="1"/>
            <p:nvPr/>
          </p:nvSpPr>
          <p:spPr>
            <a:xfrm>
              <a:off x="3793" y="768"/>
              <a:ext cx="4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45"/>
            <p:cNvSpPr txBox="1"/>
            <p:nvPr/>
          </p:nvSpPr>
          <p:spPr>
            <a:xfrm>
              <a:off x="3889" y="1344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45"/>
            <p:cNvSpPr txBox="1"/>
            <p:nvPr/>
          </p:nvSpPr>
          <p:spPr>
            <a:xfrm>
              <a:off x="4272" y="240"/>
              <a:ext cx="639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45"/>
            <p:cNvSpPr txBox="1"/>
            <p:nvPr/>
          </p:nvSpPr>
          <p:spPr>
            <a:xfrm>
              <a:off x="4848" y="384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5"/>
            <p:cNvSpPr txBox="1"/>
            <p:nvPr/>
          </p:nvSpPr>
          <p:spPr>
            <a:xfrm>
              <a:off x="4465" y="816"/>
              <a:ext cx="29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5"/>
            <p:cNvSpPr txBox="1"/>
            <p:nvPr/>
          </p:nvSpPr>
          <p:spPr>
            <a:xfrm>
              <a:off x="4418" y="1344"/>
              <a:ext cx="3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5"/>
            <p:cNvSpPr txBox="1"/>
            <p:nvPr/>
          </p:nvSpPr>
          <p:spPr>
            <a:xfrm>
              <a:off x="4994" y="768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5"/>
            <p:cNvSpPr txBox="1"/>
            <p:nvPr/>
          </p:nvSpPr>
          <p:spPr>
            <a:xfrm>
              <a:off x="4946" y="1296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45"/>
          <p:cNvSpPr/>
          <p:nvPr/>
        </p:nvSpPr>
        <p:spPr>
          <a:xfrm>
            <a:off x="7620000" y="838200"/>
            <a:ext cx="1219200" cy="1219200"/>
          </a:xfrm>
          <a:prstGeom prst="ellipse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>
            <p:ph type="title"/>
          </p:nvPr>
        </p:nvSpPr>
        <p:spPr>
          <a:xfrm>
            <a:off x="685800" y="609600"/>
            <a:ext cx="5486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Well</a:t>
            </a:r>
            <a:endParaRPr/>
          </a:p>
        </p:txBody>
      </p:sp>
      <p:sp>
        <p:nvSpPr>
          <p:cNvPr id="427" name="Google Shape;427;p46"/>
          <p:cNvSpPr txBox="1"/>
          <p:nvPr>
            <p:ph idx="1" type="body"/>
          </p:nvPr>
        </p:nvSpPr>
        <p:spPr>
          <a:xfrm>
            <a:off x="381000" y="1752600"/>
            <a:ext cx="5867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given set of inputs, generate an appropriate output that is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 necessarily correct but gets the job done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 rule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 method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is a rule of thumb, strategy, trick, simplification, or any other kind of device which drastically limits search for solutions in large problem spaces. 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Heuristics do not guarantee optimal solutions; in fact, they do not guarantee any solution at all: </a:t>
            </a: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that can be said for a useful heuristic is that it offers solutions which are good enough most of the time.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Feigenbaum and Feldman, 1963, p. 6</a:t>
            </a:r>
            <a:endParaRPr/>
          </a:p>
          <a:p>
            <a:pPr indent="-257175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8" name="Google Shape;428;p46"/>
          <p:cNvGrpSpPr/>
          <p:nvPr/>
        </p:nvGrpSpPr>
        <p:grpSpPr>
          <a:xfrm>
            <a:off x="6021387" y="381000"/>
            <a:ext cx="2689225" cy="2401887"/>
            <a:chOff x="3793" y="240"/>
            <a:chExt cx="1694" cy="1513"/>
          </a:xfrm>
        </p:grpSpPr>
        <p:grpSp>
          <p:nvGrpSpPr>
            <p:cNvPr id="429" name="Google Shape;429;p46"/>
            <p:cNvGrpSpPr/>
            <p:nvPr/>
          </p:nvGrpSpPr>
          <p:grpSpPr>
            <a:xfrm>
              <a:off x="4312" y="603"/>
              <a:ext cx="1150" cy="1150"/>
              <a:chOff x="4312" y="603"/>
              <a:chExt cx="1150" cy="1150"/>
            </a:xfrm>
          </p:grpSpPr>
          <p:sp>
            <p:nvSpPr>
              <p:cNvPr id="430" name="Google Shape;430;p46"/>
              <p:cNvSpPr txBox="1"/>
              <p:nvPr/>
            </p:nvSpPr>
            <p:spPr>
              <a:xfrm>
                <a:off x="4312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46"/>
              <p:cNvSpPr txBox="1"/>
              <p:nvPr/>
            </p:nvSpPr>
            <p:spPr>
              <a:xfrm>
                <a:off x="4887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46"/>
              <p:cNvSpPr txBox="1"/>
              <p:nvPr/>
            </p:nvSpPr>
            <p:spPr>
              <a:xfrm>
                <a:off x="4312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46"/>
              <p:cNvSpPr txBox="1"/>
              <p:nvPr/>
            </p:nvSpPr>
            <p:spPr>
              <a:xfrm>
                <a:off x="4887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4" name="Google Shape;434;p46"/>
            <p:cNvSpPr txBox="1"/>
            <p:nvPr/>
          </p:nvSpPr>
          <p:spPr>
            <a:xfrm>
              <a:off x="3793" y="768"/>
              <a:ext cx="4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46"/>
            <p:cNvSpPr txBox="1"/>
            <p:nvPr/>
          </p:nvSpPr>
          <p:spPr>
            <a:xfrm>
              <a:off x="3889" y="1344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46"/>
            <p:cNvSpPr txBox="1"/>
            <p:nvPr/>
          </p:nvSpPr>
          <p:spPr>
            <a:xfrm>
              <a:off x="4272" y="240"/>
              <a:ext cx="639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6"/>
            <p:cNvSpPr txBox="1"/>
            <p:nvPr/>
          </p:nvSpPr>
          <p:spPr>
            <a:xfrm>
              <a:off x="4848" y="384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6"/>
            <p:cNvSpPr txBox="1"/>
            <p:nvPr/>
          </p:nvSpPr>
          <p:spPr>
            <a:xfrm>
              <a:off x="4465" y="816"/>
              <a:ext cx="29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6"/>
            <p:cNvSpPr txBox="1"/>
            <p:nvPr/>
          </p:nvSpPr>
          <p:spPr>
            <a:xfrm>
              <a:off x="4418" y="1344"/>
              <a:ext cx="3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6"/>
            <p:cNvSpPr txBox="1"/>
            <p:nvPr/>
          </p:nvSpPr>
          <p:spPr>
            <a:xfrm>
              <a:off x="4994" y="768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6"/>
            <p:cNvSpPr txBox="1"/>
            <p:nvPr/>
          </p:nvSpPr>
          <p:spPr>
            <a:xfrm>
              <a:off x="4946" y="1296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2" name="Google Shape;442;p46"/>
          <p:cNvSpPr/>
          <p:nvPr/>
        </p:nvSpPr>
        <p:spPr>
          <a:xfrm>
            <a:off x="7620000" y="1676400"/>
            <a:ext cx="1219200" cy="1219200"/>
          </a:xfrm>
          <a:prstGeom prst="ellipse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Like Humans</a:t>
            </a:r>
            <a:endParaRPr/>
          </a:p>
        </p:txBody>
      </p:sp>
      <p:sp>
        <p:nvSpPr>
          <p:cNvPr id="448" name="Google Shape;448;p47"/>
          <p:cNvSpPr txBox="1"/>
          <p:nvPr>
            <p:ph idx="1" type="body"/>
          </p:nvPr>
        </p:nvSpPr>
        <p:spPr>
          <a:xfrm>
            <a:off x="685800" y="1981200"/>
            <a:ext cx="7772400" cy="4862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Cognitive science approach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not just on behavior and I/O                                      but also look at reasoning process.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Computational model should reflect “how” results were obtained.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 a new language for expressing cognitive theories and new mechanisms for evaluating them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GPS (General Problem Solver)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Goal not just to produce humanlike behavior (like ELIZA), but to produce a sequence of steps of the reasoning process that was similar to the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steps followed by a person 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solving the same task. </a:t>
            </a:r>
            <a:endParaRPr/>
          </a:p>
          <a:p>
            <a:pPr indent="-2476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9" name="Google Shape;449;p47"/>
          <p:cNvGrpSpPr/>
          <p:nvPr/>
        </p:nvGrpSpPr>
        <p:grpSpPr>
          <a:xfrm>
            <a:off x="6021387" y="304800"/>
            <a:ext cx="2689225" cy="2401888"/>
            <a:chOff x="3793" y="192"/>
            <a:chExt cx="1694" cy="1513"/>
          </a:xfrm>
        </p:grpSpPr>
        <p:grpSp>
          <p:nvGrpSpPr>
            <p:cNvPr id="450" name="Google Shape;450;p47"/>
            <p:cNvGrpSpPr/>
            <p:nvPr/>
          </p:nvGrpSpPr>
          <p:grpSpPr>
            <a:xfrm>
              <a:off x="4312" y="555"/>
              <a:ext cx="1150" cy="1150"/>
              <a:chOff x="4312" y="555"/>
              <a:chExt cx="1150" cy="1150"/>
            </a:xfrm>
          </p:grpSpPr>
          <p:sp>
            <p:nvSpPr>
              <p:cNvPr id="451" name="Google Shape;451;p47"/>
              <p:cNvSpPr txBox="1"/>
              <p:nvPr/>
            </p:nvSpPr>
            <p:spPr>
              <a:xfrm>
                <a:off x="4312" y="555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47"/>
              <p:cNvSpPr txBox="1"/>
              <p:nvPr/>
            </p:nvSpPr>
            <p:spPr>
              <a:xfrm>
                <a:off x="4887" y="555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47"/>
              <p:cNvSpPr txBox="1"/>
              <p:nvPr/>
            </p:nvSpPr>
            <p:spPr>
              <a:xfrm>
                <a:off x="4312" y="1130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47"/>
              <p:cNvSpPr txBox="1"/>
              <p:nvPr/>
            </p:nvSpPr>
            <p:spPr>
              <a:xfrm>
                <a:off x="4887" y="1130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5" name="Google Shape;455;p47"/>
            <p:cNvSpPr txBox="1"/>
            <p:nvPr/>
          </p:nvSpPr>
          <p:spPr>
            <a:xfrm>
              <a:off x="3793" y="720"/>
              <a:ext cx="4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47"/>
            <p:cNvSpPr txBox="1"/>
            <p:nvPr/>
          </p:nvSpPr>
          <p:spPr>
            <a:xfrm>
              <a:off x="3889" y="1296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47"/>
            <p:cNvSpPr txBox="1"/>
            <p:nvPr/>
          </p:nvSpPr>
          <p:spPr>
            <a:xfrm>
              <a:off x="4272" y="192"/>
              <a:ext cx="639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7"/>
            <p:cNvSpPr txBox="1"/>
            <p:nvPr/>
          </p:nvSpPr>
          <p:spPr>
            <a:xfrm>
              <a:off x="4848" y="336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7"/>
            <p:cNvSpPr txBox="1"/>
            <p:nvPr/>
          </p:nvSpPr>
          <p:spPr>
            <a:xfrm>
              <a:off x="4465" y="768"/>
              <a:ext cx="29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47"/>
            <p:cNvSpPr txBox="1"/>
            <p:nvPr/>
          </p:nvSpPr>
          <p:spPr>
            <a:xfrm>
              <a:off x="4418" y="1296"/>
              <a:ext cx="3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47"/>
            <p:cNvSpPr txBox="1"/>
            <p:nvPr/>
          </p:nvSpPr>
          <p:spPr>
            <a:xfrm>
              <a:off x="4994" y="720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7"/>
            <p:cNvSpPr txBox="1"/>
            <p:nvPr/>
          </p:nvSpPr>
          <p:spPr>
            <a:xfrm>
              <a:off x="4946" y="1248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3" name="Google Shape;463;p47"/>
          <p:cNvSpPr/>
          <p:nvPr/>
        </p:nvSpPr>
        <p:spPr>
          <a:xfrm>
            <a:off x="6705600" y="762000"/>
            <a:ext cx="1219200" cy="1219200"/>
          </a:xfrm>
          <a:prstGeom prst="ellipse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Like Humans</a:t>
            </a:r>
            <a:endParaRPr/>
          </a:p>
        </p:txBody>
      </p:sp>
      <p:sp>
        <p:nvSpPr>
          <p:cNvPr id="469" name="Google Shape;469;p48"/>
          <p:cNvSpPr txBox="1"/>
          <p:nvPr>
            <p:ph idx="1" type="body"/>
          </p:nvPr>
        </p:nvSpPr>
        <p:spPr>
          <a:xfrm>
            <a:off x="609600" y="1828800"/>
            <a:ext cx="57150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Behaviorist approach.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 interested in how you get results, just the </a:t>
            </a:r>
            <a:r>
              <a:rPr b="0" i="0" lang="en-US" sz="20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similarity to what human results are</a:t>
            </a: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Noto Sans Symbols"/>
              <a:buChar char="■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Exemplified by the Turing Test (Alan Turing, 1950). </a:t>
            </a:r>
            <a:endParaRPr/>
          </a:p>
          <a:p>
            <a:pPr indent="-24765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48"/>
          <p:cNvGrpSpPr/>
          <p:nvPr/>
        </p:nvGrpSpPr>
        <p:grpSpPr>
          <a:xfrm>
            <a:off x="6021387" y="381000"/>
            <a:ext cx="2689225" cy="2401887"/>
            <a:chOff x="3793" y="240"/>
            <a:chExt cx="1694" cy="1513"/>
          </a:xfrm>
        </p:grpSpPr>
        <p:grpSp>
          <p:nvGrpSpPr>
            <p:cNvPr id="471" name="Google Shape;471;p48"/>
            <p:cNvGrpSpPr/>
            <p:nvPr/>
          </p:nvGrpSpPr>
          <p:grpSpPr>
            <a:xfrm>
              <a:off x="4312" y="603"/>
              <a:ext cx="1150" cy="1150"/>
              <a:chOff x="4312" y="603"/>
              <a:chExt cx="1150" cy="1150"/>
            </a:xfrm>
          </p:grpSpPr>
          <p:sp>
            <p:nvSpPr>
              <p:cNvPr id="472" name="Google Shape;472;p48"/>
              <p:cNvSpPr txBox="1"/>
              <p:nvPr/>
            </p:nvSpPr>
            <p:spPr>
              <a:xfrm>
                <a:off x="4312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48"/>
              <p:cNvSpPr txBox="1"/>
              <p:nvPr/>
            </p:nvSpPr>
            <p:spPr>
              <a:xfrm>
                <a:off x="4887" y="603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48"/>
              <p:cNvSpPr txBox="1"/>
              <p:nvPr/>
            </p:nvSpPr>
            <p:spPr>
              <a:xfrm>
                <a:off x="4312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48"/>
              <p:cNvSpPr txBox="1"/>
              <p:nvPr/>
            </p:nvSpPr>
            <p:spPr>
              <a:xfrm>
                <a:off x="4887" y="1178"/>
                <a:ext cx="575" cy="575"/>
              </a:xfrm>
              <a:prstGeom prst="rect">
                <a:avLst/>
              </a:prstGeom>
              <a:solidFill>
                <a:srgbClr val="99CCFF"/>
              </a:solidFill>
              <a:ln cap="flat" cmpd="sng" w="3815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76" name="Google Shape;476;p48"/>
            <p:cNvSpPr txBox="1"/>
            <p:nvPr/>
          </p:nvSpPr>
          <p:spPr>
            <a:xfrm>
              <a:off x="3793" y="768"/>
              <a:ext cx="458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8"/>
            <p:cNvSpPr txBox="1"/>
            <p:nvPr/>
          </p:nvSpPr>
          <p:spPr>
            <a:xfrm>
              <a:off x="3889" y="1344"/>
              <a:ext cx="322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Act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8"/>
            <p:cNvSpPr txBox="1"/>
            <p:nvPr/>
          </p:nvSpPr>
          <p:spPr>
            <a:xfrm>
              <a:off x="4272" y="240"/>
              <a:ext cx="639" cy="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Like humans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8"/>
            <p:cNvSpPr txBox="1"/>
            <p:nvPr/>
          </p:nvSpPr>
          <p:spPr>
            <a:xfrm>
              <a:off x="4848" y="384"/>
              <a:ext cx="639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Times New Roman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Well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8"/>
            <p:cNvSpPr txBox="1"/>
            <p:nvPr/>
          </p:nvSpPr>
          <p:spPr>
            <a:xfrm>
              <a:off x="4465" y="816"/>
              <a:ext cx="290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GPS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8"/>
            <p:cNvSpPr txBox="1"/>
            <p:nvPr/>
          </p:nvSpPr>
          <p:spPr>
            <a:xfrm>
              <a:off x="4418" y="1344"/>
              <a:ext cx="311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Eliza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48"/>
            <p:cNvSpPr txBox="1"/>
            <p:nvPr/>
          </p:nvSpPr>
          <p:spPr>
            <a:xfrm>
              <a:off x="4994" y="768"/>
              <a:ext cx="43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Rational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agents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8"/>
            <p:cNvSpPr txBox="1"/>
            <p:nvPr/>
          </p:nvSpPr>
          <p:spPr>
            <a:xfrm>
              <a:off x="4946" y="1296"/>
              <a:ext cx="466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6800" lIns="90000" spcFirstLastPara="1" rIns="90000" wrap="square" tIns="468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Heuristic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b="0" i="0" lang="en-US" sz="1200" u="none" cap="none" strike="noStrik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systems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4" name="Google Shape;484;p48"/>
          <p:cNvSpPr/>
          <p:nvPr/>
        </p:nvSpPr>
        <p:spPr>
          <a:xfrm>
            <a:off x="6629400" y="1676400"/>
            <a:ext cx="1219200" cy="1219200"/>
          </a:xfrm>
          <a:prstGeom prst="ellipse">
            <a:avLst/>
          </a:prstGeom>
          <a:noFill/>
          <a:ln cap="flat" cmpd="sng" w="38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4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490" name="Google Shape;490;p49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Related image" id="491" name="Google Shape;491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3337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0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Possible Questions</a:t>
            </a:r>
            <a:endParaRPr/>
          </a:p>
        </p:txBody>
      </p:sp>
      <p:sp>
        <p:nvSpPr>
          <p:cNvPr id="497" name="Google Shape;497;p50"/>
          <p:cNvSpPr txBox="1"/>
          <p:nvPr>
            <p:ph idx="1"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Purpose of Turing Test, Lubner test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Heuristic System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 well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AI can do/cant do yet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are reasoning areas in which AI are used?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Strong vs Weak AI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AutoNum type="arabicPeriod"/>
            </a:pPr>
            <a:r>
              <a:rPr b="0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 on ….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imes New Roman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1"/>
          <p:cNvSpPr/>
          <p:nvPr/>
        </p:nvSpPr>
        <p:spPr>
          <a:xfrm>
            <a:off x="685800" y="2362200"/>
            <a:ext cx="7820025" cy="1295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0" i="0">
                <a:ln cap="flat" cmpd="sng" w="12600">
                  <a:solidFill>
                    <a:srgbClr val="3333CC"/>
                  </a:solidFill>
                  <a:prstDash val="solid"/>
                  <a:miter lim="800000"/>
                  <a:headEnd len="sm" w="sm" type="none"/>
                  <a:tailEnd len="sm" w="sm" type="none"/>
                </a:ln>
                <a:solidFill>
                  <a:srgbClr val="B2B2B2">
                    <a:alpha val="49411"/>
                  </a:srgbClr>
                </a:solidFill>
                <a:latin typeface="Arial Black"/>
              </a:rPr>
              <a:t>Thanks!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381000" y="2133600"/>
            <a:ext cx="8382000" cy="376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5425" lvl="0" marL="2254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Represent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store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knowledge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Retrieve 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reason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about knowledge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Behave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intelligently in complex environments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 interesting and useful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applications</a:t>
            </a:r>
            <a:endParaRPr/>
          </a:p>
          <a:p>
            <a:pPr indent="-225425" lvl="0" marL="225425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Interact</a:t>
            </a:r>
            <a:r>
              <a:rPr b="0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 people, agents, and the environment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 b="0" i="0" sz="2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9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Goals of AI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AI?</a:t>
            </a:r>
            <a:endParaRPr/>
          </a:p>
        </p:txBody>
      </p:sp>
      <p:sp>
        <p:nvSpPr>
          <p:cNvPr id="112" name="Google Shape;112;p10"/>
          <p:cNvSpPr txBox="1"/>
          <p:nvPr>
            <p:ph idx="1" type="body"/>
          </p:nvPr>
        </p:nvSpPr>
        <p:spPr>
          <a:xfrm>
            <a:off x="457200" y="1600200"/>
            <a:ext cx="8153400" cy="532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3836" lvl="0" marL="22383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25"/>
              <a:buFont typeface="Noto Sans Symbols"/>
              <a:buChar char="■"/>
            </a:pP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Engineering: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get machines to do a wider variety of useful things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understand spoken </a:t>
            </a:r>
            <a:r>
              <a:rPr b="0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natural language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recognize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individual people in </a:t>
            </a:r>
            <a:r>
              <a:rPr b="0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visual scenes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find the best travel plan for your vacation, etc.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725"/>
              <a:buFont typeface="Noto Sans Symbols"/>
              <a:buChar char="■"/>
            </a:pP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Cognitive Science: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way to understand how </a:t>
            </a:r>
            <a:r>
              <a:rPr b="0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natural minds 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mental phenomena work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visual perception, memory, learning, language, etc.</a:t>
            </a:r>
            <a:endParaRPr/>
          </a:p>
          <a:p>
            <a:pPr indent="-223836" lvl="0" marL="22383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2"/>
              </a:buClr>
              <a:buSzPts val="1725"/>
              <a:buFont typeface="Noto Sans Symbols"/>
              <a:buChar char="■"/>
            </a:pPr>
            <a:r>
              <a:rPr b="1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Philosophy: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As a way to explore some basic and interesting (and important) philosophical questions</a:t>
            </a:r>
            <a:endParaRPr/>
          </a:p>
          <a:p>
            <a:pPr indent="-227012" lvl="1" marL="5651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840"/>
              <a:buFont typeface="Noto Sans Symbols"/>
              <a:buChar char="◻"/>
            </a:pP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the mind body problem, what is </a:t>
            </a:r>
            <a:r>
              <a:rPr b="0" i="0" lang="en-US" sz="23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consciousness</a:t>
            </a:r>
            <a:r>
              <a:rPr b="0" i="0" lang="en-US" sz="23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etc.</a:t>
            </a:r>
            <a:endParaRPr/>
          </a:p>
          <a:p>
            <a:pPr indent="-233362" lvl="0" marL="34290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SzPts val="1725"/>
              <a:buNone/>
            </a:pPr>
            <a:r>
              <a:t/>
            </a:r>
            <a:endParaRPr b="0" i="0" sz="23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10668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Foundations of AI</a:t>
            </a:r>
            <a:endParaRPr/>
          </a:p>
        </p:txBody>
      </p:sp>
      <p:sp>
        <p:nvSpPr>
          <p:cNvPr id="118" name="Google Shape;118;p11"/>
          <p:cNvSpPr/>
          <p:nvPr/>
        </p:nvSpPr>
        <p:spPr>
          <a:xfrm>
            <a:off x="3810000" y="11430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 &amp;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1"/>
          <p:cNvSpPr/>
          <p:nvPr/>
        </p:nvSpPr>
        <p:spPr>
          <a:xfrm>
            <a:off x="3657600" y="2743200"/>
            <a:ext cx="2133600" cy="21336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600"/>
              <a:buFont typeface="Times New Roman"/>
              <a:buNone/>
            </a:pPr>
            <a:r>
              <a:rPr b="1" i="0" lang="en-US" sz="10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1"/>
          <p:cNvSpPr/>
          <p:nvPr/>
        </p:nvSpPr>
        <p:spPr>
          <a:xfrm>
            <a:off x="1219200" y="16002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Mathematics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1"/>
          <p:cNvSpPr/>
          <p:nvPr/>
        </p:nvSpPr>
        <p:spPr>
          <a:xfrm>
            <a:off x="3810000" y="52578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Cognitive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1"/>
          <p:cNvSpPr/>
          <p:nvPr/>
        </p:nvSpPr>
        <p:spPr>
          <a:xfrm>
            <a:off x="6248400" y="16002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Philosophy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1"/>
          <p:cNvSpPr/>
          <p:nvPr/>
        </p:nvSpPr>
        <p:spPr>
          <a:xfrm>
            <a:off x="1371600" y="49530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Psychology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1"/>
          <p:cNvSpPr/>
          <p:nvPr/>
        </p:nvSpPr>
        <p:spPr>
          <a:xfrm>
            <a:off x="6477000" y="49530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Linguistics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1"/>
          <p:cNvSpPr/>
          <p:nvPr/>
        </p:nvSpPr>
        <p:spPr>
          <a:xfrm>
            <a:off x="6934200" y="32004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1"/>
          <p:cNvSpPr/>
          <p:nvPr/>
        </p:nvSpPr>
        <p:spPr>
          <a:xfrm>
            <a:off x="228600" y="3200400"/>
            <a:ext cx="1828800" cy="1295400"/>
          </a:xfrm>
          <a:prstGeom prst="ellipse">
            <a:avLst/>
          </a:pr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Economics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(Short) History of AI</a:t>
            </a:r>
            <a:endParaRPr/>
          </a:p>
        </p:txBody>
      </p:sp>
      <p:sp>
        <p:nvSpPr>
          <p:cNvPr id="133" name="Google Shape;133;p12"/>
          <p:cNvSpPr txBox="1"/>
          <p:nvPr>
            <p:ph idx="1" type="body"/>
          </p:nvPr>
        </p:nvSpPr>
        <p:spPr>
          <a:xfrm>
            <a:off x="457200" y="1447800"/>
            <a:ext cx="4876800" cy="50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1940-1950: Early days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1943: McCulloch &amp; Pitts: Boolean circuit model of brain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1950: Turing's “Computing Machinery and Intelligence”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SzPts val="480"/>
              <a:buNone/>
            </a:pPr>
            <a:r>
              <a:t/>
            </a:r>
            <a:endParaRPr b="0" i="0" sz="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1950—70: Excitement: Look, Ma, no hands!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1950s: Early AI programs, including Samuel's checkers program, Newell &amp; Simon's Logic Theorist, Gelernter's Geometry Engine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1956: Dartmouth meeting: “Artificial Intelligence” adopted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1965: Robinson's complete algorithm for logical reasoning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SzPts val="480"/>
              <a:buNone/>
            </a:pPr>
            <a:r>
              <a:t/>
            </a:r>
            <a:endParaRPr b="0" i="0" sz="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1970—90: Knowledge-based approaches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1969—79: Early development of knowledge-based systems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1980—88: Expert systems industry booms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1988—93: Expert systems industry busts: “AI Winter”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20"/>
              </a:spcBef>
              <a:spcAft>
                <a:spcPts val="0"/>
              </a:spcAft>
              <a:buSzPts val="480"/>
              <a:buNone/>
            </a:pPr>
            <a:r>
              <a:t/>
            </a:r>
            <a:endParaRPr b="0" i="0" sz="6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1990—: Statistical approaches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Resurgence of probability, focus on uncertainty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General increase in technical depth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</a:pPr>
            <a:r>
              <a:rPr b="0" i="0" lang="en-US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Agents and learning systems… “AI Spring”?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SzPts val="750"/>
              <a:buNone/>
            </a:pPr>
            <a:r>
              <a:t/>
            </a:r>
            <a:endParaRPr b="0" i="0" sz="1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2000—: Where are we now?     </a:t>
            </a:r>
            <a:endParaRPr/>
          </a:p>
        </p:txBody>
      </p:sp>
      <p:pic>
        <p:nvPicPr>
          <p:cNvPr id="134" name="Google Shape;13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9112" y="1397000"/>
            <a:ext cx="2630487" cy="487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History</a:t>
            </a:r>
            <a:endParaRPr/>
          </a:p>
        </p:txBody>
      </p:sp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676400"/>
            <a:ext cx="8229600" cy="2436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3"/>
          <p:cNvSpPr txBox="1"/>
          <p:nvPr/>
        </p:nvSpPr>
        <p:spPr>
          <a:xfrm>
            <a:off x="1143000" y="4191000"/>
            <a:ext cx="6705600" cy="209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1997: Deep Blue beats Garry Kasparov (world champion)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1998: Founding of Google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2000: Interactive robot pets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2004: First DARPA Grand Challenge robot race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2004: Commercial recommender systems (TIVO, amazon.com)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2007: Checkers is solved!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2011: An AI named Watson beats the top Jeopardy! champions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2010: Google self-driving cars reach their 1000</a:t>
            </a:r>
            <a:r>
              <a:rPr b="0" baseline="3000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3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7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2004-06-20T19:52:17Z</dcterms:created>
  <dc:creator>Copyright Pearson Addison-Wesley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