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jw0X1jRW0gbfm6nkHRl2WGoxsa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Black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5" name="Google Shape;4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2" name="Google Shape;4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4" name="Google Shape;6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1" name="Google Shape;6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5" name="Google Shape;6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6" name="Google Shape;86;p3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25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5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2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25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5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5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5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5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5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5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5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5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5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" name="Google Shape;39;p27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7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7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7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7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7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7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7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7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0" i="0" lang="en-US" sz="5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Informed search algorithms</a:t>
            </a:r>
            <a:br>
              <a:rPr b="0" i="0" lang="en-US" sz="5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Dominance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457200" y="1676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≥ 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(both admissible)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dominates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better for search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search costs (average number of nodes expanded):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d=12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IDS = 3,644,035 nodes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227 nodes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73 nodes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d=24 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IDS = too many nodes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39,135 nodes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1,641 nodes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792162" y="17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Example </a:t>
            </a:r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>
            <a:off x="1555750" y="1087437"/>
            <a:ext cx="1187450" cy="1285875"/>
            <a:chOff x="3519" y="1880"/>
            <a:chExt cx="748" cy="810"/>
          </a:xfrm>
        </p:grpSpPr>
        <p:grpSp>
          <p:nvGrpSpPr>
            <p:cNvPr id="195" name="Google Shape;195;p11"/>
            <p:cNvGrpSpPr/>
            <p:nvPr/>
          </p:nvGrpSpPr>
          <p:grpSpPr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196" name="Google Shape;196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197" name="Google Shape;19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9" name="Google Shape;199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00" name="Google Shape;20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" name="Google Shape;202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03" name="Google Shape;20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5" name="Google Shape;205;p11"/>
            <p:cNvGrpSpPr/>
            <p:nvPr/>
          </p:nvGrpSpPr>
          <p:grpSpPr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206" name="Google Shape;206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07" name="Google Shape;20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9" name="Google Shape;209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10" name="Google Shape;21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" name="Google Shape;212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13" name="Google Shape;21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5" name="Google Shape;215;p11"/>
            <p:cNvGrpSpPr/>
            <p:nvPr/>
          </p:nvGrpSpPr>
          <p:grpSpPr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216" name="Google Shape;216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17" name="Google Shape;21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219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20" name="Google Shape;22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1"/>
                <p:cNvSpPr txBox="1"/>
                <p:nvPr/>
              </p:nvSpPr>
              <p:spPr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222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23" name="Google Shape;22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25" name="Google Shape;225;p11"/>
          <p:cNvGrpSpPr/>
          <p:nvPr/>
        </p:nvGrpSpPr>
        <p:grpSpPr>
          <a:xfrm>
            <a:off x="1509712" y="2971800"/>
            <a:ext cx="1187450" cy="1651000"/>
            <a:chOff x="3519" y="1880"/>
            <a:chExt cx="748" cy="1040"/>
          </a:xfrm>
        </p:grpSpPr>
        <p:grpSp>
          <p:nvGrpSpPr>
            <p:cNvPr id="226" name="Google Shape;226;p11"/>
            <p:cNvGrpSpPr/>
            <p:nvPr/>
          </p:nvGrpSpPr>
          <p:grpSpPr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227" name="Google Shape;227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28" name="Google Shape;228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0" name="Google Shape;230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31" name="Google Shape;23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3" name="Google Shape;233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34" name="Google Shape;23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6" name="Google Shape;236;p11"/>
            <p:cNvGrpSpPr/>
            <p:nvPr/>
          </p:nvGrpSpPr>
          <p:grpSpPr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237" name="Google Shape;237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38" name="Google Shape;238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" name="Google Shape;240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41" name="Google Shape;24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3" name="Google Shape;243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44" name="Google Shape;24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6" name="Google Shape;246;p11"/>
            <p:cNvGrpSpPr/>
            <p:nvPr/>
          </p:nvGrpSpPr>
          <p:grpSpPr>
            <a:xfrm>
              <a:off x="3519" y="2402"/>
              <a:ext cx="738" cy="518"/>
              <a:chOff x="1282" y="2126"/>
              <a:chExt cx="738" cy="518"/>
            </a:xfrm>
          </p:grpSpPr>
          <p:grpSp>
            <p:nvGrpSpPr>
              <p:cNvPr id="247" name="Google Shape;247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48" name="Google Shape;248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0" name="Google Shape;250;p11"/>
              <p:cNvGrpSpPr/>
              <p:nvPr/>
            </p:nvGrpSpPr>
            <p:grpSpPr>
              <a:xfrm>
                <a:off x="1528" y="2126"/>
                <a:ext cx="246" cy="518"/>
                <a:chOff x="1287" y="1865"/>
                <a:chExt cx="246" cy="518"/>
              </a:xfrm>
            </p:grpSpPr>
            <p:sp>
              <p:nvSpPr>
                <p:cNvPr id="251" name="Google Shape;25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1"/>
                <p:cNvSpPr txBox="1"/>
                <p:nvPr/>
              </p:nvSpPr>
              <p:spPr>
                <a:xfrm>
                  <a:off x="1316" y="1865"/>
                  <a:ext cx="212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3" name="Google Shape;253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54" name="Google Shape;25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6" name="Google Shape;256;p11"/>
          <p:cNvGrpSpPr/>
          <p:nvPr/>
        </p:nvGrpSpPr>
        <p:grpSpPr>
          <a:xfrm>
            <a:off x="1485900" y="4884737"/>
            <a:ext cx="1187450" cy="1285875"/>
            <a:chOff x="3519" y="1880"/>
            <a:chExt cx="748" cy="810"/>
          </a:xfrm>
        </p:grpSpPr>
        <p:grpSp>
          <p:nvGrpSpPr>
            <p:cNvPr id="257" name="Google Shape;257;p11"/>
            <p:cNvGrpSpPr/>
            <p:nvPr/>
          </p:nvGrpSpPr>
          <p:grpSpPr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258" name="Google Shape;258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59" name="Google Shape;259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1" name="Google Shape;261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62" name="Google Shape;26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4" name="Google Shape;264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65" name="Google Shape;26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7" name="Google Shape;267;p11"/>
            <p:cNvGrpSpPr/>
            <p:nvPr/>
          </p:nvGrpSpPr>
          <p:grpSpPr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268" name="Google Shape;268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69" name="Google Shape;269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" name="Google Shape;271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72" name="Google Shape;27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" name="Google Shape;274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75" name="Google Shape;27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7" name="Google Shape;277;p11"/>
            <p:cNvGrpSpPr/>
            <p:nvPr/>
          </p:nvGrpSpPr>
          <p:grpSpPr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278" name="Google Shape;278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79" name="Google Shape;279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1" name="Google Shape;281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82" name="Google Shape;28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4" name="Google Shape;284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85" name="Google Shape;28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87" name="Google Shape;287;p11"/>
          <p:cNvGrpSpPr/>
          <p:nvPr/>
        </p:nvGrpSpPr>
        <p:grpSpPr>
          <a:xfrm>
            <a:off x="6297612" y="2995612"/>
            <a:ext cx="1187450" cy="1309687"/>
            <a:chOff x="3797" y="3132"/>
            <a:chExt cx="748" cy="825"/>
          </a:xfrm>
        </p:grpSpPr>
        <p:grpSp>
          <p:nvGrpSpPr>
            <p:cNvPr id="288" name="Google Shape;288;p11"/>
            <p:cNvGrpSpPr/>
            <p:nvPr/>
          </p:nvGrpSpPr>
          <p:grpSpPr>
            <a:xfrm>
              <a:off x="3807" y="3147"/>
              <a:ext cx="738" cy="288"/>
              <a:chOff x="1282" y="2126"/>
              <a:chExt cx="738" cy="288"/>
            </a:xfrm>
          </p:grpSpPr>
          <p:grpSp>
            <p:nvGrpSpPr>
              <p:cNvPr id="289" name="Google Shape;289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90" name="Google Shape;29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2" name="Google Shape;292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93" name="Google Shape;29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5" name="Google Shape;295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96" name="Google Shape;296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802" y="3408"/>
              <a:ext cx="246" cy="288"/>
              <a:chOff x="1287" y="1865"/>
              <a:chExt cx="246" cy="288"/>
            </a:xfrm>
          </p:grpSpPr>
          <p:sp>
            <p:nvSpPr>
              <p:cNvPr id="299" name="Google Shape;299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1"/>
              <p:cNvSpPr txBox="1"/>
              <p:nvPr/>
            </p:nvSpPr>
            <p:spPr>
              <a:xfrm>
                <a:off x="1316" y="1865"/>
                <a:ext cx="16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11"/>
            <p:cNvGrpSpPr/>
            <p:nvPr/>
          </p:nvGrpSpPr>
          <p:grpSpPr>
            <a:xfrm>
              <a:off x="4048" y="3408"/>
              <a:ext cx="246" cy="288"/>
              <a:chOff x="1287" y="1865"/>
              <a:chExt cx="246" cy="288"/>
            </a:xfrm>
          </p:grpSpPr>
          <p:sp>
            <p:nvSpPr>
              <p:cNvPr id="302" name="Google Shape;302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11"/>
            <p:cNvGrpSpPr/>
            <p:nvPr/>
          </p:nvGrpSpPr>
          <p:grpSpPr>
            <a:xfrm>
              <a:off x="4294" y="3408"/>
              <a:ext cx="246" cy="288"/>
              <a:chOff x="1287" y="1865"/>
              <a:chExt cx="246" cy="288"/>
            </a:xfrm>
          </p:grpSpPr>
          <p:sp>
            <p:nvSpPr>
              <p:cNvPr id="305" name="Google Shape;305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3797" y="3669"/>
              <a:ext cx="738" cy="288"/>
              <a:chOff x="1282" y="2126"/>
              <a:chExt cx="738" cy="288"/>
            </a:xfrm>
          </p:grpSpPr>
          <p:grpSp>
            <p:nvGrpSpPr>
              <p:cNvPr id="308" name="Google Shape;308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09" name="Google Shape;309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12" name="Google Shape;31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4" name="Google Shape;314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15" name="Google Shape;31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17" name="Google Shape;317;p11"/>
            <p:cNvSpPr txBox="1"/>
            <p:nvPr/>
          </p:nvSpPr>
          <p:spPr>
            <a:xfrm>
              <a:off x="4072" y="313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11"/>
          <p:cNvGrpSpPr/>
          <p:nvPr/>
        </p:nvGrpSpPr>
        <p:grpSpPr>
          <a:xfrm>
            <a:off x="6321425" y="4860925"/>
            <a:ext cx="1187450" cy="1309687"/>
            <a:chOff x="3797" y="3132"/>
            <a:chExt cx="748" cy="825"/>
          </a:xfrm>
        </p:grpSpPr>
        <p:grpSp>
          <p:nvGrpSpPr>
            <p:cNvPr id="319" name="Google Shape;319;p11"/>
            <p:cNvGrpSpPr/>
            <p:nvPr/>
          </p:nvGrpSpPr>
          <p:grpSpPr>
            <a:xfrm>
              <a:off x="3807" y="3147"/>
              <a:ext cx="738" cy="288"/>
              <a:chOff x="1282" y="2126"/>
              <a:chExt cx="738" cy="288"/>
            </a:xfrm>
          </p:grpSpPr>
          <p:grpSp>
            <p:nvGrpSpPr>
              <p:cNvPr id="320" name="Google Shape;320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21" name="Google Shape;32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1"/>
                <p:cNvSpPr txBox="1"/>
                <p:nvPr/>
              </p:nvSpPr>
              <p:spPr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3" name="Google Shape;323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24" name="Google Shape;32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6" name="Google Shape;326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27" name="Google Shape;32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11"/>
            <p:cNvGrpSpPr/>
            <p:nvPr/>
          </p:nvGrpSpPr>
          <p:grpSpPr>
            <a:xfrm>
              <a:off x="3802" y="3408"/>
              <a:ext cx="246" cy="288"/>
              <a:chOff x="1287" y="1865"/>
              <a:chExt cx="246" cy="288"/>
            </a:xfrm>
          </p:grpSpPr>
          <p:sp>
            <p:nvSpPr>
              <p:cNvPr id="330" name="Google Shape;330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11"/>
            <p:cNvGrpSpPr/>
            <p:nvPr/>
          </p:nvGrpSpPr>
          <p:grpSpPr>
            <a:xfrm>
              <a:off x="4048" y="3408"/>
              <a:ext cx="246" cy="288"/>
              <a:chOff x="1287" y="1865"/>
              <a:chExt cx="246" cy="288"/>
            </a:xfrm>
          </p:grpSpPr>
          <p:sp>
            <p:nvSpPr>
              <p:cNvPr id="333" name="Google Shape;333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" name="Google Shape;335;p11"/>
            <p:cNvGrpSpPr/>
            <p:nvPr/>
          </p:nvGrpSpPr>
          <p:grpSpPr>
            <a:xfrm>
              <a:off x="4294" y="3408"/>
              <a:ext cx="246" cy="288"/>
              <a:chOff x="1287" y="1865"/>
              <a:chExt cx="246" cy="288"/>
            </a:xfrm>
          </p:grpSpPr>
          <p:sp>
            <p:nvSpPr>
              <p:cNvPr id="336" name="Google Shape;336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11"/>
            <p:cNvGrpSpPr/>
            <p:nvPr/>
          </p:nvGrpSpPr>
          <p:grpSpPr>
            <a:xfrm>
              <a:off x="3797" y="3669"/>
              <a:ext cx="738" cy="288"/>
              <a:chOff x="1282" y="2126"/>
              <a:chExt cx="738" cy="288"/>
            </a:xfrm>
          </p:grpSpPr>
          <p:grpSp>
            <p:nvGrpSpPr>
              <p:cNvPr id="339" name="Google Shape;339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40" name="Google Shape;34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2" name="Google Shape;342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43" name="Google Shape;34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5" name="Google Shape;345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46" name="Google Shape;346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48" name="Google Shape;348;p11"/>
            <p:cNvSpPr txBox="1"/>
            <p:nvPr/>
          </p:nvSpPr>
          <p:spPr>
            <a:xfrm>
              <a:off x="4072" y="313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11"/>
          <p:cNvGrpSpPr/>
          <p:nvPr/>
        </p:nvGrpSpPr>
        <p:grpSpPr>
          <a:xfrm>
            <a:off x="6230937" y="1106487"/>
            <a:ext cx="1187450" cy="1309687"/>
            <a:chOff x="3797" y="3132"/>
            <a:chExt cx="748" cy="825"/>
          </a:xfrm>
        </p:grpSpPr>
        <p:grpSp>
          <p:nvGrpSpPr>
            <p:cNvPr id="350" name="Google Shape;350;p11"/>
            <p:cNvGrpSpPr/>
            <p:nvPr/>
          </p:nvGrpSpPr>
          <p:grpSpPr>
            <a:xfrm>
              <a:off x="3807" y="3147"/>
              <a:ext cx="738" cy="288"/>
              <a:chOff x="1282" y="2126"/>
              <a:chExt cx="738" cy="288"/>
            </a:xfrm>
          </p:grpSpPr>
          <p:grpSp>
            <p:nvGrpSpPr>
              <p:cNvPr id="351" name="Google Shape;351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2" name="Google Shape;35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4" name="Google Shape;354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5" name="Google Shape;35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7" name="Google Shape;357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8" name="Google Shape;358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0" name="Google Shape;360;p11"/>
            <p:cNvGrpSpPr/>
            <p:nvPr/>
          </p:nvGrpSpPr>
          <p:grpSpPr>
            <a:xfrm>
              <a:off x="3802" y="3408"/>
              <a:ext cx="289" cy="288"/>
              <a:chOff x="1287" y="1865"/>
              <a:chExt cx="289" cy="288"/>
            </a:xfrm>
          </p:grpSpPr>
          <p:sp>
            <p:nvSpPr>
              <p:cNvPr id="361" name="Google Shape;361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"/>
              <p:cNvSpPr txBox="1"/>
              <p:nvPr/>
            </p:nvSpPr>
            <p:spPr>
              <a:xfrm>
                <a:off x="1316" y="1865"/>
                <a:ext cx="26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" name="Google Shape;363;p11"/>
            <p:cNvGrpSpPr/>
            <p:nvPr/>
          </p:nvGrpSpPr>
          <p:grpSpPr>
            <a:xfrm>
              <a:off x="4048" y="3408"/>
              <a:ext cx="246" cy="288"/>
              <a:chOff x="1287" y="1865"/>
              <a:chExt cx="246" cy="288"/>
            </a:xfrm>
          </p:grpSpPr>
          <p:sp>
            <p:nvSpPr>
              <p:cNvPr id="364" name="Google Shape;364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1"/>
              <p:cNvSpPr txBox="1"/>
              <p:nvPr/>
            </p:nvSpPr>
            <p:spPr>
              <a:xfrm>
                <a:off x="1316" y="1865"/>
                <a:ext cx="16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11"/>
            <p:cNvGrpSpPr/>
            <p:nvPr/>
          </p:nvGrpSpPr>
          <p:grpSpPr>
            <a:xfrm>
              <a:off x="4294" y="3408"/>
              <a:ext cx="246" cy="288"/>
              <a:chOff x="1287" y="1865"/>
              <a:chExt cx="246" cy="288"/>
            </a:xfrm>
          </p:grpSpPr>
          <p:sp>
            <p:nvSpPr>
              <p:cNvPr id="367" name="Google Shape;367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" name="Google Shape;369;p11"/>
            <p:cNvGrpSpPr/>
            <p:nvPr/>
          </p:nvGrpSpPr>
          <p:grpSpPr>
            <a:xfrm>
              <a:off x="3797" y="3669"/>
              <a:ext cx="738" cy="288"/>
              <a:chOff x="1282" y="2126"/>
              <a:chExt cx="738" cy="288"/>
            </a:xfrm>
          </p:grpSpPr>
          <p:grpSp>
            <p:nvGrpSpPr>
              <p:cNvPr id="370" name="Google Shape;370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71" name="Google Shape;37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3" name="Google Shape;373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74" name="Google Shape;37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6" name="Google Shape;376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77" name="Google Shape;37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79" name="Google Shape;379;p11"/>
            <p:cNvSpPr txBox="1"/>
            <p:nvPr/>
          </p:nvSpPr>
          <p:spPr>
            <a:xfrm>
              <a:off x="4072" y="313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11"/>
          <p:cNvSpPr txBox="1"/>
          <p:nvPr/>
        </p:nvSpPr>
        <p:spPr>
          <a:xfrm>
            <a:off x="522287" y="1501775"/>
            <a:ext cx="708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5399087" y="1568450"/>
            <a:ext cx="708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11"/>
          <p:cNvGrpSpPr/>
          <p:nvPr/>
        </p:nvGrpSpPr>
        <p:grpSpPr>
          <a:xfrm>
            <a:off x="1230312" y="2373312"/>
            <a:ext cx="1882775" cy="598487"/>
            <a:chOff x="686" y="1661"/>
            <a:chExt cx="1186" cy="377"/>
          </a:xfrm>
        </p:grpSpPr>
        <p:cxnSp>
          <p:nvCxnSpPr>
            <p:cNvPr id="383" name="Google Shape;383;p11"/>
            <p:cNvCxnSpPr/>
            <p:nvPr/>
          </p:nvCxnSpPr>
          <p:spPr>
            <a:xfrm>
              <a:off x="1258" y="1661"/>
              <a:ext cx="0" cy="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4" name="Google Shape;384;p11"/>
            <p:cNvCxnSpPr/>
            <p:nvPr/>
          </p:nvCxnSpPr>
          <p:spPr>
            <a:xfrm>
              <a:off x="1288" y="1661"/>
              <a:ext cx="584" cy="2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5" name="Google Shape;385;p11"/>
            <p:cNvCxnSpPr/>
            <p:nvPr/>
          </p:nvCxnSpPr>
          <p:spPr>
            <a:xfrm flipH="1">
              <a:off x="686" y="1661"/>
              <a:ext cx="572" cy="2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86" name="Google Shape;386;p11"/>
          <p:cNvGrpSpPr/>
          <p:nvPr/>
        </p:nvGrpSpPr>
        <p:grpSpPr>
          <a:xfrm>
            <a:off x="1131887" y="4257675"/>
            <a:ext cx="1882775" cy="598487"/>
            <a:chOff x="686" y="1661"/>
            <a:chExt cx="1186" cy="377"/>
          </a:xfrm>
        </p:grpSpPr>
        <p:cxnSp>
          <p:nvCxnSpPr>
            <p:cNvPr id="387" name="Google Shape;387;p11"/>
            <p:cNvCxnSpPr/>
            <p:nvPr/>
          </p:nvCxnSpPr>
          <p:spPr>
            <a:xfrm>
              <a:off x="1258" y="1661"/>
              <a:ext cx="0" cy="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8" name="Google Shape;388;p11"/>
            <p:cNvCxnSpPr/>
            <p:nvPr/>
          </p:nvCxnSpPr>
          <p:spPr>
            <a:xfrm>
              <a:off x="1288" y="1661"/>
              <a:ext cx="584" cy="2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9" name="Google Shape;389;p11"/>
            <p:cNvCxnSpPr/>
            <p:nvPr/>
          </p:nvCxnSpPr>
          <p:spPr>
            <a:xfrm flipH="1">
              <a:off x="686" y="1661"/>
              <a:ext cx="572" cy="2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90" name="Google Shape;390;p11"/>
          <p:cNvSpPr txBox="1"/>
          <p:nvPr/>
        </p:nvSpPr>
        <p:spPr>
          <a:xfrm>
            <a:off x="792162" y="2586037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 txBox="1"/>
          <p:nvPr/>
        </p:nvSpPr>
        <p:spPr>
          <a:xfrm>
            <a:off x="2743200" y="3367087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 txBox="1"/>
          <p:nvPr/>
        </p:nvSpPr>
        <p:spPr>
          <a:xfrm>
            <a:off x="595312" y="5908675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 txBox="1"/>
          <p:nvPr/>
        </p:nvSpPr>
        <p:spPr>
          <a:xfrm>
            <a:off x="7508875" y="5280025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1"/>
          <p:cNvSpPr txBox="1"/>
          <p:nvPr/>
        </p:nvSpPr>
        <p:spPr>
          <a:xfrm>
            <a:off x="7508875" y="3433762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1"/>
          <p:cNvSpPr txBox="1"/>
          <p:nvPr/>
        </p:nvSpPr>
        <p:spPr>
          <a:xfrm>
            <a:off x="7508875" y="1544637"/>
            <a:ext cx="81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1"/>
          <p:cNvSpPr txBox="1"/>
          <p:nvPr/>
        </p:nvSpPr>
        <p:spPr>
          <a:xfrm>
            <a:off x="2895600" y="1611312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1"/>
          <p:cNvSpPr txBox="1"/>
          <p:nvPr/>
        </p:nvSpPr>
        <p:spPr>
          <a:xfrm>
            <a:off x="3014662" y="2586037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1"/>
          <p:cNvSpPr txBox="1"/>
          <p:nvPr/>
        </p:nvSpPr>
        <p:spPr>
          <a:xfrm>
            <a:off x="3371850" y="59086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 txBox="1"/>
          <p:nvPr/>
        </p:nvSpPr>
        <p:spPr>
          <a:xfrm>
            <a:off x="3014662" y="44735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 txBox="1"/>
          <p:nvPr/>
        </p:nvSpPr>
        <p:spPr>
          <a:xfrm>
            <a:off x="693737" y="44735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"/>
          <p:cNvSpPr txBox="1"/>
          <p:nvPr/>
        </p:nvSpPr>
        <p:spPr>
          <a:xfrm>
            <a:off x="5265737" y="2514600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11"/>
          <p:cNvCxnSpPr/>
          <p:nvPr/>
        </p:nvCxnSpPr>
        <p:spPr>
          <a:xfrm rot="10800000">
            <a:off x="6910387" y="4305300"/>
            <a:ext cx="0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3" name="Google Shape;403;p11"/>
          <p:cNvCxnSpPr/>
          <p:nvPr/>
        </p:nvCxnSpPr>
        <p:spPr>
          <a:xfrm>
            <a:off x="2719387" y="5527675"/>
            <a:ext cx="351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4" name="Google Shape;404;p11"/>
          <p:cNvCxnSpPr/>
          <p:nvPr/>
        </p:nvCxnSpPr>
        <p:spPr>
          <a:xfrm>
            <a:off x="2719387" y="5527675"/>
            <a:ext cx="733425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5" name="Google Shape;405;p11"/>
          <p:cNvCxnSpPr/>
          <p:nvPr/>
        </p:nvCxnSpPr>
        <p:spPr>
          <a:xfrm rot="10800000">
            <a:off x="6786562" y="2416175"/>
            <a:ext cx="0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6" name="Google Shape;406;p11"/>
          <p:cNvCxnSpPr/>
          <p:nvPr/>
        </p:nvCxnSpPr>
        <p:spPr>
          <a:xfrm rot="10800000">
            <a:off x="5703887" y="2784475"/>
            <a:ext cx="1054100" cy="211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7" name="Google Shape;407;p11"/>
          <p:cNvSpPr txBox="1"/>
          <p:nvPr/>
        </p:nvSpPr>
        <p:spPr>
          <a:xfrm>
            <a:off x="2320925" y="6365875"/>
            <a:ext cx="4911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 = -(number of tiles out of place)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412" name="Google Shape;4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562" y="1530350"/>
            <a:ext cx="7924800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2"/>
          <p:cNvSpPr txBox="1"/>
          <p:nvPr/>
        </p:nvSpPr>
        <p:spPr>
          <a:xfrm>
            <a:off x="228600" y="1128712"/>
            <a:ext cx="4648200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with minimization goal: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the objective function is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Where,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)=(manhattan distance)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"/>
          <p:cNvSpPr txBox="1"/>
          <p:nvPr>
            <p:ph type="title"/>
          </p:nvPr>
        </p:nvSpPr>
        <p:spPr>
          <a:xfrm>
            <a:off x="1189037" y="1857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Example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"/>
          <p:cNvSpPr txBox="1"/>
          <p:nvPr>
            <p:ph type="title"/>
          </p:nvPr>
        </p:nvSpPr>
        <p:spPr>
          <a:xfrm>
            <a:off x="457200" y="457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Drawbacks of Hill-climbing search</a:t>
            </a:r>
            <a:endParaRPr/>
          </a:p>
        </p:txBody>
      </p:sp>
      <p:sp>
        <p:nvSpPr>
          <p:cNvPr id="420" name="Google Shape;420;p13"/>
          <p:cNvSpPr txBox="1"/>
          <p:nvPr>
            <p:ph idx="1" type="body"/>
          </p:nvPr>
        </p:nvSpPr>
        <p:spPr>
          <a:xfrm>
            <a:off x="457200" y="1676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depending on initial state, can get stuck in local maxima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ill-climbing" id="421" name="Google Shape;4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81300"/>
            <a:ext cx="6705600" cy="376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4"/>
          <p:cNvGrpSpPr/>
          <p:nvPr/>
        </p:nvGrpSpPr>
        <p:grpSpPr>
          <a:xfrm>
            <a:off x="3914775" y="1025525"/>
            <a:ext cx="5248275" cy="4752975"/>
            <a:chOff x="2466" y="611"/>
            <a:chExt cx="3306" cy="2994"/>
          </a:xfrm>
        </p:grpSpPr>
        <p:grpSp>
          <p:nvGrpSpPr>
            <p:cNvPr id="428" name="Google Shape;428;p14"/>
            <p:cNvGrpSpPr/>
            <p:nvPr/>
          </p:nvGrpSpPr>
          <p:grpSpPr>
            <a:xfrm>
              <a:off x="2466" y="611"/>
              <a:ext cx="3294" cy="2994"/>
              <a:chOff x="2466" y="611"/>
              <a:chExt cx="3294" cy="2994"/>
            </a:xfrm>
          </p:grpSpPr>
          <p:pic>
            <p:nvPicPr>
              <p:cNvPr id="429" name="Google Shape;429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66" y="611"/>
                <a:ext cx="3294" cy="29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" name="Google Shape;430;p14"/>
              <p:cNvSpPr txBox="1"/>
              <p:nvPr/>
            </p:nvSpPr>
            <p:spPr>
              <a:xfrm>
                <a:off x="2996" y="3117"/>
                <a:ext cx="2456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Image from: http://classes.yale.edu/fractals/CA/GA/Fitness/Fitness.html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1" name="Google Shape;431;p14"/>
            <p:cNvSpPr txBox="1"/>
            <p:nvPr/>
          </p:nvSpPr>
          <p:spPr>
            <a:xfrm>
              <a:off x="4459" y="630"/>
              <a:ext cx="1313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maximum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14"/>
            <p:cNvCxnSpPr/>
            <p:nvPr/>
          </p:nvCxnSpPr>
          <p:spPr>
            <a:xfrm flipH="1">
              <a:off x="4849" y="942"/>
              <a:ext cx="195" cy="521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33" name="Google Shape;433;p14"/>
            <p:cNvSpPr txBox="1"/>
            <p:nvPr/>
          </p:nvSpPr>
          <p:spPr>
            <a:xfrm>
              <a:off x="3163" y="2684"/>
              <a:ext cx="5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ridge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4"/>
            <p:cNvSpPr txBox="1"/>
            <p:nvPr/>
          </p:nvSpPr>
          <p:spPr>
            <a:xfrm>
              <a:off x="2832" y="1114"/>
              <a:ext cx="6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plateau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" name="Google Shape;435;p14"/>
            <p:cNvCxnSpPr/>
            <p:nvPr/>
          </p:nvCxnSpPr>
          <p:spPr>
            <a:xfrm flipH="1" rot="10800000">
              <a:off x="3586" y="2374"/>
              <a:ext cx="260" cy="366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3287" y="1463"/>
              <a:ext cx="846" cy="52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37" name="Google Shape;437;p14"/>
          <p:cNvSpPr txBox="1"/>
          <p:nvPr>
            <p:ph type="title"/>
          </p:nvPr>
        </p:nvSpPr>
        <p:spPr>
          <a:xfrm>
            <a:off x="685800" y="73025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the Landscape</a:t>
            </a:r>
            <a:endParaRPr/>
          </a:p>
        </p:txBody>
      </p:sp>
      <p:sp>
        <p:nvSpPr>
          <p:cNvPr id="438" name="Google Shape;438;p14"/>
          <p:cNvSpPr txBox="1"/>
          <p:nvPr>
            <p:ph idx="1" type="body"/>
          </p:nvPr>
        </p:nvSpPr>
        <p:spPr>
          <a:xfrm>
            <a:off x="563562" y="12954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Maxima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peaks that aren’t the highest point in the space</a:t>
            </a:r>
            <a:endParaRPr/>
          </a:p>
          <a:p>
            <a:pPr indent="-30480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Plateaus: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space has a broad flat region that gives the search algorithm no direction (random walk)</a:t>
            </a:r>
            <a:endParaRPr/>
          </a:p>
          <a:p>
            <a:pPr indent="-30480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Ridges: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flat like a plateau, but with drop-offs to the sides; steps to the North, East, South and West may go down, but a step to the NW may go up.</a:t>
            </a:r>
            <a:endParaRPr/>
          </a:p>
          <a:p>
            <a:pPr indent="-238125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Local Optimum</a:t>
            </a:r>
            <a:endParaRPr/>
          </a:p>
        </p:txBody>
      </p:sp>
      <p:grpSp>
        <p:nvGrpSpPr>
          <p:cNvPr id="445" name="Google Shape;445;p15"/>
          <p:cNvGrpSpPr/>
          <p:nvPr/>
        </p:nvGrpSpPr>
        <p:grpSpPr>
          <a:xfrm>
            <a:off x="747712" y="3616325"/>
            <a:ext cx="1187450" cy="1285875"/>
            <a:chOff x="3519" y="1880"/>
            <a:chExt cx="748" cy="810"/>
          </a:xfrm>
        </p:grpSpPr>
        <p:grpSp>
          <p:nvGrpSpPr>
            <p:cNvPr id="446" name="Google Shape;446;p15"/>
            <p:cNvGrpSpPr/>
            <p:nvPr/>
          </p:nvGrpSpPr>
          <p:grpSpPr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447" name="Google Shape;447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48" name="Google Shape;44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0" name="Google Shape;450;p15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451" name="Google Shape;45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3" name="Google Shape;453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454" name="Google Shape;45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56" name="Google Shape;456;p15"/>
            <p:cNvGrpSpPr/>
            <p:nvPr/>
          </p:nvGrpSpPr>
          <p:grpSpPr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457" name="Google Shape;457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58" name="Google Shape;45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0" name="Google Shape;460;p15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461" name="Google Shape;46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3" name="Google Shape;463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464" name="Google Shape;46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6" name="Google Shape;466;p15"/>
            <p:cNvGrpSpPr/>
            <p:nvPr/>
          </p:nvGrpSpPr>
          <p:grpSpPr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467" name="Google Shape;467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68" name="Google Shape;46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5"/>
                <p:cNvSpPr txBox="1"/>
                <p:nvPr/>
              </p:nvSpPr>
              <p:spPr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0" name="Google Shape;470;p15"/>
              <p:cNvGrpSpPr/>
              <p:nvPr/>
            </p:nvGrpSpPr>
            <p:grpSpPr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471" name="Google Shape;47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5"/>
                <p:cNvSpPr txBox="1"/>
                <p:nvPr/>
              </p:nvSpPr>
              <p:spPr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3" name="Google Shape;473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474" name="Google Shape;47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76" name="Google Shape;476;p15"/>
          <p:cNvGrpSpPr/>
          <p:nvPr/>
        </p:nvGrpSpPr>
        <p:grpSpPr>
          <a:xfrm>
            <a:off x="6900862" y="4056062"/>
            <a:ext cx="390525" cy="457200"/>
            <a:chOff x="1287" y="1865"/>
            <a:chExt cx="246" cy="288"/>
          </a:xfrm>
        </p:grpSpPr>
        <p:sp>
          <p:nvSpPr>
            <p:cNvPr id="477" name="Google Shape;477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 txBox="1"/>
            <p:nvPr/>
          </p:nvSpPr>
          <p:spPr>
            <a:xfrm>
              <a:off x="1316" y="1865"/>
              <a:ext cx="16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15"/>
          <p:cNvGrpSpPr/>
          <p:nvPr/>
        </p:nvGrpSpPr>
        <p:grpSpPr>
          <a:xfrm>
            <a:off x="7304087" y="4056062"/>
            <a:ext cx="390525" cy="457200"/>
            <a:chOff x="1287" y="1865"/>
            <a:chExt cx="246" cy="288"/>
          </a:xfrm>
        </p:grpSpPr>
        <p:sp>
          <p:nvSpPr>
            <p:cNvPr id="480" name="Google Shape;480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 txBox="1"/>
            <p:nvPr/>
          </p:nvSpPr>
          <p:spPr>
            <a:xfrm>
              <a:off x="1316" y="186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15"/>
          <p:cNvGrpSpPr/>
          <p:nvPr/>
        </p:nvGrpSpPr>
        <p:grpSpPr>
          <a:xfrm>
            <a:off x="6499225" y="3665537"/>
            <a:ext cx="1171575" cy="1236662"/>
            <a:chOff x="4575" y="2293"/>
            <a:chExt cx="738" cy="779"/>
          </a:xfrm>
        </p:grpSpPr>
        <p:grpSp>
          <p:nvGrpSpPr>
            <p:cNvPr id="483" name="Google Shape;483;p15"/>
            <p:cNvGrpSpPr/>
            <p:nvPr/>
          </p:nvGrpSpPr>
          <p:grpSpPr>
            <a:xfrm>
              <a:off x="4575" y="2293"/>
              <a:ext cx="738" cy="288"/>
              <a:chOff x="1282" y="2126"/>
              <a:chExt cx="738" cy="288"/>
            </a:xfrm>
          </p:grpSpPr>
          <p:grpSp>
            <p:nvGrpSpPr>
              <p:cNvPr id="484" name="Google Shape;484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85" name="Google Shape;485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7" name="Google Shape;487;p15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488" name="Google Shape;48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0" name="Google Shape;490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491" name="Google Shape;49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3" name="Google Shape;493;p15"/>
            <p:cNvGrpSpPr/>
            <p:nvPr/>
          </p:nvGrpSpPr>
          <p:grpSpPr>
            <a:xfrm>
              <a:off x="4575" y="2539"/>
              <a:ext cx="246" cy="288"/>
              <a:chOff x="1287" y="1865"/>
              <a:chExt cx="246" cy="288"/>
            </a:xfrm>
          </p:grpSpPr>
          <p:sp>
            <p:nvSpPr>
              <p:cNvPr id="494" name="Google Shape;494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15"/>
            <p:cNvGrpSpPr/>
            <p:nvPr/>
          </p:nvGrpSpPr>
          <p:grpSpPr>
            <a:xfrm>
              <a:off x="4575" y="2784"/>
              <a:ext cx="738" cy="288"/>
              <a:chOff x="1282" y="2126"/>
              <a:chExt cx="738" cy="288"/>
            </a:xfrm>
          </p:grpSpPr>
          <p:grpSp>
            <p:nvGrpSpPr>
              <p:cNvPr id="497" name="Google Shape;497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98" name="Google Shape;49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0" name="Google Shape;500;p15"/>
              <p:cNvGrpSpPr/>
              <p:nvPr/>
            </p:nvGrpSpPr>
            <p:grpSpPr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501" name="Google Shape;50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5"/>
                <p:cNvSpPr txBox="1"/>
                <p:nvPr/>
              </p:nvSpPr>
              <p:spPr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3" name="Google Shape;503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504" name="Google Shape;50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06" name="Google Shape;506;p15"/>
          <p:cNvGrpSpPr/>
          <p:nvPr/>
        </p:nvGrpSpPr>
        <p:grpSpPr>
          <a:xfrm>
            <a:off x="3260725" y="4930775"/>
            <a:ext cx="1171575" cy="457200"/>
            <a:chOff x="1282" y="2126"/>
            <a:chExt cx="738" cy="288"/>
          </a:xfrm>
        </p:grpSpPr>
        <p:grpSp>
          <p:nvGrpSpPr>
            <p:cNvPr id="507" name="Google Shape;507;p15"/>
            <p:cNvGrpSpPr/>
            <p:nvPr/>
          </p:nvGrpSpPr>
          <p:grpSpPr>
            <a:xfrm>
              <a:off x="1282" y="2126"/>
              <a:ext cx="246" cy="288"/>
              <a:chOff x="1287" y="1865"/>
              <a:chExt cx="246" cy="288"/>
            </a:xfrm>
          </p:grpSpPr>
          <p:sp>
            <p:nvSpPr>
              <p:cNvPr id="508" name="Google Shape;508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0" name="Google Shape;510;p15"/>
            <p:cNvGrpSpPr/>
            <p:nvPr/>
          </p:nvGrpSpPr>
          <p:grpSpPr>
            <a:xfrm>
              <a:off x="1528" y="2126"/>
              <a:ext cx="246" cy="288"/>
              <a:chOff x="1287" y="1865"/>
              <a:chExt cx="246" cy="288"/>
            </a:xfrm>
          </p:grpSpPr>
          <p:sp>
            <p:nvSpPr>
              <p:cNvPr id="511" name="Google Shape;511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15"/>
            <p:cNvGrpSpPr/>
            <p:nvPr/>
          </p:nvGrpSpPr>
          <p:grpSpPr>
            <a:xfrm>
              <a:off x="1774" y="2126"/>
              <a:ext cx="246" cy="288"/>
              <a:chOff x="1287" y="1865"/>
              <a:chExt cx="246" cy="288"/>
            </a:xfrm>
          </p:grpSpPr>
          <p:sp>
            <p:nvSpPr>
              <p:cNvPr id="514" name="Google Shape;514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6" name="Google Shape;516;p15"/>
          <p:cNvGrpSpPr/>
          <p:nvPr/>
        </p:nvGrpSpPr>
        <p:grpSpPr>
          <a:xfrm>
            <a:off x="3252787" y="5345112"/>
            <a:ext cx="1171575" cy="457200"/>
            <a:chOff x="1282" y="2126"/>
            <a:chExt cx="738" cy="288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1282" y="2126"/>
              <a:ext cx="246" cy="288"/>
              <a:chOff x="1287" y="1865"/>
              <a:chExt cx="246" cy="288"/>
            </a:xfrm>
          </p:grpSpPr>
          <p:sp>
            <p:nvSpPr>
              <p:cNvPr id="518" name="Google Shape;518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1528" y="2126"/>
              <a:ext cx="246" cy="288"/>
              <a:chOff x="1287" y="1865"/>
              <a:chExt cx="246" cy="288"/>
            </a:xfrm>
          </p:grpSpPr>
          <p:sp>
            <p:nvSpPr>
              <p:cNvPr id="521" name="Google Shape;521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3" name="Google Shape;523;p15"/>
            <p:cNvGrpSpPr/>
            <p:nvPr/>
          </p:nvGrpSpPr>
          <p:grpSpPr>
            <a:xfrm>
              <a:off x="1774" y="2126"/>
              <a:ext cx="246" cy="288"/>
              <a:chOff x="1287" y="1865"/>
              <a:chExt cx="246" cy="288"/>
            </a:xfrm>
          </p:grpSpPr>
          <p:sp>
            <p:nvSpPr>
              <p:cNvPr id="524" name="Google Shape;524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6" name="Google Shape;526;p15"/>
          <p:cNvGrpSpPr/>
          <p:nvPr/>
        </p:nvGrpSpPr>
        <p:grpSpPr>
          <a:xfrm>
            <a:off x="3244850" y="5759450"/>
            <a:ext cx="390525" cy="457200"/>
            <a:chOff x="1287" y="1865"/>
            <a:chExt cx="246" cy="288"/>
          </a:xfrm>
        </p:grpSpPr>
        <p:sp>
          <p:nvSpPr>
            <p:cNvPr id="527" name="Google Shape;527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5"/>
            <p:cNvSpPr txBox="1"/>
            <p:nvPr/>
          </p:nvSpPr>
          <p:spPr>
            <a:xfrm>
              <a:off x="1316" y="1865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15"/>
          <p:cNvGrpSpPr/>
          <p:nvPr/>
        </p:nvGrpSpPr>
        <p:grpSpPr>
          <a:xfrm>
            <a:off x="3635375" y="5759450"/>
            <a:ext cx="390525" cy="457200"/>
            <a:chOff x="1287" y="1865"/>
            <a:chExt cx="246" cy="288"/>
          </a:xfrm>
        </p:grpSpPr>
        <p:sp>
          <p:nvSpPr>
            <p:cNvPr id="530" name="Google Shape;530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5"/>
            <p:cNvSpPr txBox="1"/>
            <p:nvPr/>
          </p:nvSpPr>
          <p:spPr>
            <a:xfrm>
              <a:off x="1316" y="186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15"/>
          <p:cNvGrpSpPr/>
          <p:nvPr/>
        </p:nvGrpSpPr>
        <p:grpSpPr>
          <a:xfrm>
            <a:off x="4025900" y="5759450"/>
            <a:ext cx="390525" cy="457200"/>
            <a:chOff x="1287" y="1865"/>
            <a:chExt cx="246" cy="288"/>
          </a:xfrm>
        </p:grpSpPr>
        <p:sp>
          <p:nvSpPr>
            <p:cNvPr id="533" name="Google Shape;533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5"/>
            <p:cNvSpPr txBox="1"/>
            <p:nvPr/>
          </p:nvSpPr>
          <p:spPr>
            <a:xfrm>
              <a:off x="1316" y="186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5" name="Google Shape;535;p15"/>
          <p:cNvCxnSpPr/>
          <p:nvPr/>
        </p:nvCxnSpPr>
        <p:spPr>
          <a:xfrm flipH="1" rot="10800000">
            <a:off x="1935162" y="2971800"/>
            <a:ext cx="1189037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15"/>
          <p:cNvSpPr txBox="1"/>
          <p:nvPr/>
        </p:nvSpPr>
        <p:spPr>
          <a:xfrm>
            <a:off x="889000" y="4954587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= -6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5"/>
          <p:cNvSpPr txBox="1"/>
          <p:nvPr/>
        </p:nvSpPr>
        <p:spPr>
          <a:xfrm>
            <a:off x="4572000" y="2701925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= -7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5"/>
          <p:cNvSpPr txBox="1"/>
          <p:nvPr/>
        </p:nvSpPr>
        <p:spPr>
          <a:xfrm>
            <a:off x="4572000" y="5326062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= -7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5"/>
          <p:cNvSpPr txBox="1"/>
          <p:nvPr/>
        </p:nvSpPr>
        <p:spPr>
          <a:xfrm>
            <a:off x="7694612" y="4079875"/>
            <a:ext cx="763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5"/>
          <p:cNvSpPr txBox="1"/>
          <p:nvPr/>
        </p:nvSpPr>
        <p:spPr>
          <a:xfrm>
            <a:off x="854075" y="3014662"/>
            <a:ext cx="742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5"/>
          <p:cNvSpPr txBox="1"/>
          <p:nvPr/>
        </p:nvSpPr>
        <p:spPr>
          <a:xfrm>
            <a:off x="6624637" y="3040062"/>
            <a:ext cx="725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15"/>
          <p:cNvGrpSpPr/>
          <p:nvPr/>
        </p:nvGrpSpPr>
        <p:grpSpPr>
          <a:xfrm>
            <a:off x="3244850" y="2311400"/>
            <a:ext cx="1187450" cy="1304925"/>
            <a:chOff x="2044" y="1338"/>
            <a:chExt cx="748" cy="822"/>
          </a:xfrm>
        </p:grpSpPr>
        <p:grpSp>
          <p:nvGrpSpPr>
            <p:cNvPr id="543" name="Google Shape;543;p15"/>
            <p:cNvGrpSpPr/>
            <p:nvPr/>
          </p:nvGrpSpPr>
          <p:grpSpPr>
            <a:xfrm>
              <a:off x="2054" y="1350"/>
              <a:ext cx="246" cy="288"/>
              <a:chOff x="1287" y="1865"/>
              <a:chExt cx="246" cy="288"/>
            </a:xfrm>
          </p:grpSpPr>
          <p:sp>
            <p:nvSpPr>
              <p:cNvPr id="544" name="Google Shape;544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1316" y="1865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>
              <a:off x="2300" y="1350"/>
              <a:ext cx="246" cy="288"/>
              <a:chOff x="1287" y="1865"/>
              <a:chExt cx="246" cy="288"/>
            </a:xfrm>
          </p:grpSpPr>
          <p:sp>
            <p:nvSpPr>
              <p:cNvPr id="547" name="Google Shape;547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>
              <a:off x="2546" y="1350"/>
              <a:ext cx="246" cy="288"/>
              <a:chOff x="1287" y="1865"/>
              <a:chExt cx="246" cy="288"/>
            </a:xfrm>
          </p:grpSpPr>
          <p:sp>
            <p:nvSpPr>
              <p:cNvPr id="550" name="Google Shape;550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>
              <a:off x="2049" y="1611"/>
              <a:ext cx="738" cy="288"/>
              <a:chOff x="1282" y="2126"/>
              <a:chExt cx="738" cy="288"/>
            </a:xfrm>
          </p:grpSpPr>
          <p:grpSp>
            <p:nvGrpSpPr>
              <p:cNvPr id="553" name="Google Shape;553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554" name="Google Shape;55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6" name="Google Shape;556;p15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557" name="Google Shape;557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9" name="Google Shape;559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560" name="Google Shape;560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2" name="Google Shape;562;p15"/>
            <p:cNvGrpSpPr/>
            <p:nvPr/>
          </p:nvGrpSpPr>
          <p:grpSpPr>
            <a:xfrm>
              <a:off x="2044" y="1872"/>
              <a:ext cx="738" cy="288"/>
              <a:chOff x="1282" y="2126"/>
              <a:chExt cx="738" cy="288"/>
            </a:xfrm>
          </p:grpSpPr>
          <p:grpSp>
            <p:nvGrpSpPr>
              <p:cNvPr id="563" name="Google Shape;563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564" name="Google Shape;56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6" name="Google Shape;566;p15"/>
              <p:cNvGrpSpPr/>
              <p:nvPr/>
            </p:nvGrpSpPr>
            <p:grpSpPr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567" name="Google Shape;567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5"/>
                <p:cNvSpPr txBox="1"/>
                <p:nvPr/>
              </p:nvSpPr>
              <p:spPr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9" name="Google Shape;569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570" name="Google Shape;570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72" name="Google Shape;572;p15"/>
            <p:cNvSpPr txBox="1"/>
            <p:nvPr/>
          </p:nvSpPr>
          <p:spPr>
            <a:xfrm>
              <a:off x="2079" y="133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3" name="Google Shape;573;p15"/>
          <p:cNvCxnSpPr/>
          <p:nvPr/>
        </p:nvCxnSpPr>
        <p:spPr>
          <a:xfrm>
            <a:off x="1935162" y="4278312"/>
            <a:ext cx="1189037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4" name="Google Shape;574;p15"/>
          <p:cNvSpPr txBox="1"/>
          <p:nvPr/>
        </p:nvSpPr>
        <p:spPr>
          <a:xfrm>
            <a:off x="3260725" y="575945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5"/>
          <p:cNvSpPr txBox="1"/>
          <p:nvPr/>
        </p:nvSpPr>
        <p:spPr>
          <a:xfrm>
            <a:off x="2338387" y="2911475"/>
            <a:ext cx="6873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5"/>
          <p:cNvSpPr txBox="1"/>
          <p:nvPr/>
        </p:nvSpPr>
        <p:spPr>
          <a:xfrm>
            <a:off x="2338387" y="4295775"/>
            <a:ext cx="6873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5"/>
          <p:cNvSpPr txBox="1"/>
          <p:nvPr/>
        </p:nvSpPr>
        <p:spPr>
          <a:xfrm>
            <a:off x="6054725" y="5561012"/>
            <a:ext cx="2740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= -(manhattan distance)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5"/>
          <p:cNvSpPr txBox="1"/>
          <p:nvPr/>
        </p:nvSpPr>
        <p:spPr>
          <a:xfrm>
            <a:off x="763587" y="5411787"/>
            <a:ext cx="157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5"/>
          <p:cNvSpPr txBox="1"/>
          <p:nvPr/>
        </p:nvSpPr>
        <p:spPr>
          <a:xfrm>
            <a:off x="4592637" y="5903912"/>
            <a:ext cx="1574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Plateaus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1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-queens</a:t>
            </a:r>
            <a:endParaRPr/>
          </a:p>
        </p:txBody>
      </p:sp>
      <p:sp>
        <p:nvSpPr>
          <p:cNvPr id="585" name="Google Shape;585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queens on an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× 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board with no two queens on the same row, column, or diagonal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4queens-sequence" id="586" name="Google Shape;5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505200"/>
            <a:ext cx="74676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Hill-climbing search: 8-queens problem</a:t>
            </a:r>
            <a:endParaRPr/>
          </a:p>
        </p:txBody>
      </p:sp>
      <p:sp>
        <p:nvSpPr>
          <p:cNvPr id="592" name="Google Shape;592;p17"/>
          <p:cNvSpPr txBox="1"/>
          <p:nvPr>
            <p:ph idx="1" type="body"/>
          </p:nvPr>
        </p:nvSpPr>
        <p:spPr>
          <a:xfrm>
            <a:off x="457200" y="4729162"/>
            <a:ext cx="8229600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number of pairs of queens that are attacking each other, either directly or indirectly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= 17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above state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8queens-successors" id="593" name="Google Shape;5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295400"/>
            <a:ext cx="3733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Hill-climbing search: 8-queens problem</a:t>
            </a:r>
            <a:endParaRPr/>
          </a:p>
        </p:txBody>
      </p:sp>
      <p:pic>
        <p:nvPicPr>
          <p:cNvPr descr="8queens-local-minimum" id="599" name="Google Shape;5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600200"/>
            <a:ext cx="37338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18"/>
          <p:cNvSpPr txBox="1"/>
          <p:nvPr/>
        </p:nvSpPr>
        <p:spPr>
          <a:xfrm>
            <a:off x="457200" y="55626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local minimum with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9"/>
          <p:cNvSpPr txBox="1"/>
          <p:nvPr>
            <p:ph type="title"/>
          </p:nvPr>
        </p:nvSpPr>
        <p:spPr>
          <a:xfrm>
            <a:off x="228600" y="3810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Remedies of Hill Climbing Search</a:t>
            </a:r>
            <a:endParaRPr/>
          </a:p>
        </p:txBody>
      </p:sp>
      <p:sp>
        <p:nvSpPr>
          <p:cNvPr id="607" name="Google Shape;607;p19"/>
          <p:cNvSpPr txBox="1"/>
          <p:nvPr>
            <p:ph idx="1" type="body"/>
          </p:nvPr>
        </p:nvSpPr>
        <p:spPr>
          <a:xfrm>
            <a:off x="990600" y="1752600"/>
            <a:ext cx="7315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Problems: local maxima, plateaus, ridges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Remedies: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restart: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keep restarting the search from random locations until a goal is found.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reformulation: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reformulate the search space to eliminate these problematic features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problem spaces are great for hill climbing and others are terrible.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search algorithms</a:t>
            </a:r>
            <a:endParaRPr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optimization problems, the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goal is irrelevant; the goal state itself is the solution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space = set of "complete" configurations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configuration satisfying constraints, e.g., n-queens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such cases, we can use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search algorithms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a single "current" state, tries to improve 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</a:t>
            </a:r>
            <a:endParaRPr/>
          </a:p>
        </p:txBody>
      </p:sp>
      <p:sp>
        <p:nvSpPr>
          <p:cNvPr id="614" name="Google Shape;614;p20"/>
          <p:cNvSpPr txBox="1"/>
          <p:nvPr>
            <p:ph idx="1" type="body"/>
          </p:nvPr>
        </p:nvSpPr>
        <p:spPr>
          <a:xfrm>
            <a:off x="381000" y="12954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 (SA) exploits an analogy between the way in which a metal cools and freezes into a minimum-energy crystalline structure (the annealing process) and the search for a minimum [or maximum] in a more general system.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 can avoid becoming trapped at local minima.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 uses a random search that accepts changes that increase objective function f,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 as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some that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 uses a control parameter T, which by analogy with the original application is known as the system “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starts out high and gradually decreases toward 0.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1"/>
          <p:cNvSpPr txBox="1"/>
          <p:nvPr>
            <p:ph type="title"/>
          </p:nvPr>
        </p:nvSpPr>
        <p:spPr>
          <a:xfrm>
            <a:off x="457200" y="457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</a:t>
            </a:r>
            <a:endParaRPr/>
          </a:p>
        </p:txBody>
      </p:sp>
      <p:sp>
        <p:nvSpPr>
          <p:cNvPr id="620" name="Google Shape;620;p21"/>
          <p:cNvSpPr txBox="1"/>
          <p:nvPr>
            <p:ph idx="1" type="body"/>
          </p:nvPr>
        </p:nvSpPr>
        <p:spPr>
          <a:xfrm>
            <a:off x="457200" y="12954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 escape local maxima by allowing some "bad" moves but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gradually decrease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their frequency</a:t>
            </a:r>
            <a:endParaRPr/>
          </a:p>
        </p:txBody>
      </p:sp>
      <p:sp>
        <p:nvSpPr>
          <p:cNvPr id="621" name="Google Shape;621;p21"/>
          <p:cNvSpPr txBox="1"/>
          <p:nvPr/>
        </p:nvSpPr>
        <p:spPr>
          <a:xfrm>
            <a:off x="381000" y="2819400"/>
            <a:ext cx="8763000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 = 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here, C is the current state and 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initial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For  T   =   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 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  here,T is the control temperature for annealing</a:t>
            </a:r>
            <a:endParaRPr b="0" baseline="-2500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E(C)  // here,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Energy i.e. utility or goodness value of state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 = Next (C) // Here, N is next state of current state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E(N)  // here,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Energy i.e. utility or goodness value of state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ΔE =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//Here, ΔE  is the Energy difference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If (ΔE &gt; 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    C=N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Else if (e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ΔE / 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rand(0,1))  // Suppose, ΔE = -1, 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 and 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10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C=N			// 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ΔE / 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0.99 for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End				// 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ΔE / 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0.60 for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 (cont.)</a:t>
            </a:r>
            <a:endParaRPr/>
          </a:p>
        </p:txBody>
      </p:sp>
      <p:sp>
        <p:nvSpPr>
          <p:cNvPr id="628" name="Google Shape;628;p22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f(s) represents the quality of state n (high is good)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“bad” move from A to B is accepted with a probability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P(move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≈ e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– 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(A))  / 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228600" lvl="4" marL="2057400" rtl="0" algn="l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baseline="3000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(Note that f(B) – f(A) will be negative, so bad moves always have a relatively probability less than one.  Good moves, for which f(B) – f(A) is positive, have a relative probability greater than one.)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higher the temperature, the more likely it is that a bad move can be made.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 tends to zero, this probability tends to zero, and SA becomes more like hill climbing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 is lowered slowly enough, SA is complete and admissible.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imulated annealing in artificial intelligence" id="635" name="Google Shape;6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812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 of simulated annealing search</a:t>
            </a:r>
            <a:endParaRPr/>
          </a:p>
        </p:txBody>
      </p:sp>
      <p:sp>
        <p:nvSpPr>
          <p:cNvPr id="641" name="Google Shape;641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can prove: If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decreases slowly enough, then simulated annealing search will find a global optimum with probability approaching 1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 used in VLSI layout, airline scheduling, 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Improvement Search</a:t>
            </a:r>
            <a:endParaRPr/>
          </a:p>
        </p:txBody>
      </p:sp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919162" y="2057400"/>
            <a:ext cx="74263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approach to search involves starting with an initial guess at a solution and gradually improving it until it is a legal/optimal one.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satisfaction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414337" y="228600"/>
            <a:ext cx="8120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on a Surface of States</a:t>
            </a:r>
            <a:endParaRPr/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5867400" y="4495800"/>
            <a:ext cx="297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Defined by Evaluation Function</a:t>
            </a:r>
            <a:endParaRPr/>
          </a:p>
        </p:txBody>
      </p:sp>
      <p:pic>
        <p:nvPicPr>
          <p:cNvPr descr="img33"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371600"/>
            <a:ext cx="6934200" cy="52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Search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685800" y="12954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exists a successor s for the current state n such that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h(s) &lt; h(n)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h(s) ≤ h(t) for all the successors t of n,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then move from n to s. Otherwise, halt at 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Looks one step ahead to determine if any successor is better than the current state; if there is, move to the best successor.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Greedy search in that it uses h, but does not allow backtracking or jumping to an alternative path since it doesn’t “remember” where it has been.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Beam search with a beam width of 1 (i.e., the maximum size of the nodes list is 1).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complete since the search will terminate at "local minima," "plateaus," and "ridges."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Hill-climbing search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"Like climbing Everest in thick fog with amnesia"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36459" l="17968" r="13279" t="27082"/>
          <a:stretch/>
        </p:blipFill>
        <p:spPr>
          <a:xfrm>
            <a:off x="762000" y="3200400"/>
            <a:ext cx="7620000" cy="30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The 8-puzzle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83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83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CC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states?</a:t>
            </a:r>
            <a:r>
              <a:rPr b="0" i="0" lang="en-US" sz="2800" u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locations of tiles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actions?</a:t>
            </a:r>
            <a:r>
              <a:rPr b="0" i="0" lang="en-US" sz="2800" u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blank left, right, up, down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goal test?</a:t>
            </a:r>
            <a:r>
              <a:rPr b="0" i="0" lang="en-US" sz="2800" u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goal state (given)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path cost?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per move</a:t>
            </a:r>
            <a:endParaRPr/>
          </a:p>
          <a:p>
            <a:pPr indent="-20955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[Note: optimal solution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-Puzzle family is NP-hard]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puzzle"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524000"/>
            <a:ext cx="42576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Admissible heuristics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for the 8-puzzle: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number of misplaced tiles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total Manhattan distance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no. of squares from desired location of each tile)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(S) = 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(S) = ?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8puzzle"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3810000"/>
            <a:ext cx="42576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Admissible heuristics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533400" y="1676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for the 8-puzzle: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number of misplaced tiles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total Manhattan distance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no. of squares from desired location of each tile)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(S) = ?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(S) = ?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3+1+2+2+2+3+3+2 = 18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8puzzle"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3429000"/>
            <a:ext cx="42576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2008-04-02T20:14:30Z</dcterms:created>
  <dc:creator>Thomas Schwarz, S.J.</dc:creator>
</cp:coreProperties>
</file>