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8" roundtripDataSignature="AMtx7mi67u18qgoFNPjg6okqEaMI8OuW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852F76F-E137-497A-9EE6-57540E34E5DC}">
  <a:tblStyle styleId="{6852F76F-E137-497A-9EE6-57540E34E5D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3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3.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0.png"/><Relationship Id="rId7"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6.png"/><Relationship Id="rId6"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3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9.jpg"/><Relationship Id="rId4" Type="http://schemas.openxmlformats.org/officeDocument/2006/relationships/image" Target="../media/image37.jpg"/><Relationship Id="rId5" Type="http://schemas.openxmlformats.org/officeDocument/2006/relationships/image" Target="../media/image28.jpg"/><Relationship Id="rId6" Type="http://schemas.openxmlformats.org/officeDocument/2006/relationships/image" Target="../media/image2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2.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4.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4.pn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423000" y="1857825"/>
            <a:ext cx="8520600" cy="8727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Neural Network (Perceptrons)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0"/>
          <p:cNvSpPr txBox="1"/>
          <p:nvPr>
            <p:ph type="title"/>
          </p:nvPr>
        </p:nvSpPr>
        <p:spPr>
          <a:xfrm>
            <a:off x="1685275" y="283725"/>
            <a:ext cx="5955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Logistic regression to neural networks</a:t>
            </a:r>
            <a:endParaRPr/>
          </a:p>
        </p:txBody>
      </p:sp>
      <p:sp>
        <p:nvSpPr>
          <p:cNvPr id="127" name="Google Shape;127;p10"/>
          <p:cNvSpPr txBox="1"/>
          <p:nvPr>
            <p:ph idx="4294967295" type="subTitle"/>
          </p:nvPr>
        </p:nvSpPr>
        <p:spPr>
          <a:xfrm>
            <a:off x="712375" y="856425"/>
            <a:ext cx="6328800" cy="408600"/>
          </a:xfrm>
          <a:prstGeom prst="rect">
            <a:avLst/>
          </a:prstGeom>
          <a:noFill/>
          <a:ln>
            <a:noFill/>
          </a:ln>
        </p:spPr>
        <p:txBody>
          <a:bodyPr anchorCtr="0" anchor="t" bIns="91425" lIns="91425" spcFirstLastPara="1" rIns="91425" wrap="square" tIns="91425">
            <a:noAutofit/>
          </a:bodyPr>
          <a:lstStyle/>
          <a:p>
            <a:pPr indent="-311467" lvl="0" marL="457200" marR="0" rtl="0" algn="l">
              <a:lnSpc>
                <a:spcPct val="150000"/>
              </a:lnSpc>
              <a:spcBef>
                <a:spcPts val="0"/>
              </a:spcBef>
              <a:spcAft>
                <a:spcPts val="0"/>
              </a:spcAft>
              <a:buClr>
                <a:schemeClr val="dk2"/>
              </a:buClr>
              <a:buSzPts val="1305"/>
              <a:buFont typeface="Arial"/>
              <a:buChar char="●"/>
            </a:pPr>
            <a:r>
              <a:rPr b="0" i="0" lang="en" sz="1305" u="none" cap="none" strike="noStrike">
                <a:solidFill>
                  <a:schemeClr val="dk2"/>
                </a:solidFill>
                <a:latin typeface="Arial"/>
                <a:ea typeface="Arial"/>
                <a:cs typeface="Arial"/>
                <a:sym typeface="Arial"/>
              </a:rPr>
              <a:t>A network can involve multiple neurons</a:t>
            </a:r>
            <a:endParaRPr b="0" i="0" sz="1305" u="none" cap="none" strike="noStrike">
              <a:solidFill>
                <a:schemeClr val="dk2"/>
              </a:solidFill>
              <a:latin typeface="Arial"/>
              <a:ea typeface="Arial"/>
              <a:cs typeface="Arial"/>
              <a:sym typeface="Arial"/>
            </a:endParaRPr>
          </a:p>
        </p:txBody>
      </p:sp>
      <p:pic>
        <p:nvPicPr>
          <p:cNvPr id="128" name="Google Shape;128;p10" title="NNSingle-Page-2.drawio.png"/>
          <p:cNvPicPr preferRelativeResize="0"/>
          <p:nvPr/>
        </p:nvPicPr>
        <p:blipFill rotWithShape="1">
          <a:blip r:embed="rId3">
            <a:alphaModFix/>
          </a:blip>
          <a:srcRect b="0" l="0" r="0" t="0"/>
          <a:stretch/>
        </p:blipFill>
        <p:spPr>
          <a:xfrm>
            <a:off x="3141574" y="1223050"/>
            <a:ext cx="2216624" cy="1302900"/>
          </a:xfrm>
          <a:prstGeom prst="rect">
            <a:avLst/>
          </a:prstGeom>
          <a:noFill/>
          <a:ln>
            <a:noFill/>
          </a:ln>
        </p:spPr>
      </p:pic>
      <p:pic>
        <p:nvPicPr>
          <p:cNvPr id="129" name="Google Shape;129;p10" title="unnamed.png"/>
          <p:cNvPicPr preferRelativeResize="0"/>
          <p:nvPr/>
        </p:nvPicPr>
        <p:blipFill rotWithShape="1">
          <a:blip r:embed="rId4">
            <a:alphaModFix/>
          </a:blip>
          <a:srcRect b="0" l="0" r="0" t="0"/>
          <a:stretch/>
        </p:blipFill>
        <p:spPr>
          <a:xfrm>
            <a:off x="2556149" y="3301175"/>
            <a:ext cx="3140846" cy="1445175"/>
          </a:xfrm>
          <a:prstGeom prst="rect">
            <a:avLst/>
          </a:prstGeom>
          <a:noFill/>
          <a:ln>
            <a:noFill/>
          </a:ln>
        </p:spPr>
      </p:pic>
      <p:sp>
        <p:nvSpPr>
          <p:cNvPr id="130" name="Google Shape;130;p10"/>
          <p:cNvSpPr txBox="1"/>
          <p:nvPr>
            <p:ph idx="4294967295" type="subTitle"/>
          </p:nvPr>
        </p:nvSpPr>
        <p:spPr>
          <a:xfrm>
            <a:off x="712375" y="2892575"/>
            <a:ext cx="6328800" cy="408600"/>
          </a:xfrm>
          <a:prstGeom prst="rect">
            <a:avLst/>
          </a:prstGeom>
          <a:noFill/>
          <a:ln>
            <a:noFill/>
          </a:ln>
        </p:spPr>
        <p:txBody>
          <a:bodyPr anchorCtr="0" anchor="t" bIns="91425" lIns="91425" spcFirstLastPara="1" rIns="91425" wrap="square" tIns="91425">
            <a:noAutofit/>
          </a:bodyPr>
          <a:lstStyle/>
          <a:p>
            <a:pPr indent="-311467" lvl="0" marL="457200" marR="0" rtl="0" algn="l">
              <a:lnSpc>
                <a:spcPct val="150000"/>
              </a:lnSpc>
              <a:spcBef>
                <a:spcPts val="0"/>
              </a:spcBef>
              <a:spcAft>
                <a:spcPts val="0"/>
              </a:spcAft>
              <a:buClr>
                <a:schemeClr val="dk2"/>
              </a:buClr>
              <a:buSzPts val="1305"/>
              <a:buFont typeface="Arial"/>
              <a:buChar char="●"/>
            </a:pPr>
            <a:r>
              <a:rPr b="0" i="0" lang="en" sz="1305" u="none" cap="none" strike="noStrike">
                <a:solidFill>
                  <a:schemeClr val="dk2"/>
                </a:solidFill>
                <a:latin typeface="Arial"/>
                <a:ea typeface="Arial"/>
                <a:cs typeface="Arial"/>
                <a:sym typeface="Arial"/>
              </a:rPr>
              <a:t>And it can become fairly large and complex</a:t>
            </a:r>
            <a:endParaRPr b="0" i="0" sz="1305" u="none" cap="none" strike="noStrike">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1"/>
          <p:cNvSpPr txBox="1"/>
          <p:nvPr>
            <p:ph type="title"/>
          </p:nvPr>
        </p:nvSpPr>
        <p:spPr>
          <a:xfrm>
            <a:off x="311700" y="125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Neural networks</a:t>
            </a:r>
            <a:endParaRPr/>
          </a:p>
          <a:p>
            <a:pPr indent="0" lvl="0" marL="0" rtl="0" algn="l">
              <a:lnSpc>
                <a:spcPct val="100000"/>
              </a:lnSpc>
              <a:spcBef>
                <a:spcPts val="0"/>
              </a:spcBef>
              <a:spcAft>
                <a:spcPts val="0"/>
              </a:spcAft>
              <a:buSzPct val="111111"/>
              <a:buNone/>
            </a:pPr>
            <a:r>
              <a:t/>
            </a:r>
            <a:endParaRPr/>
          </a:p>
        </p:txBody>
      </p:sp>
      <p:sp>
        <p:nvSpPr>
          <p:cNvPr id="136" name="Google Shape;136;p11"/>
          <p:cNvSpPr txBox="1"/>
          <p:nvPr>
            <p:ph idx="1" type="body"/>
          </p:nvPr>
        </p:nvSpPr>
        <p:spPr>
          <a:xfrm>
            <a:off x="311700" y="738900"/>
            <a:ext cx="8638200" cy="3612600"/>
          </a:xfrm>
          <a:prstGeom prst="rect">
            <a:avLst/>
          </a:prstGeom>
          <a:noFill/>
          <a:ln>
            <a:noFill/>
          </a:ln>
        </p:spPr>
        <p:txBody>
          <a:bodyPr anchorCtr="0" anchor="t" bIns="91425" lIns="91425" spcFirstLastPara="1" rIns="91425" wrap="square" tIns="91425">
            <a:normAutofit fontScale="92500" lnSpcReduction="10000"/>
          </a:bodyPr>
          <a:lstStyle/>
          <a:p>
            <a:pPr indent="-334327" lvl="0" marL="457200" rtl="0" algn="l">
              <a:lnSpc>
                <a:spcPct val="115000"/>
              </a:lnSpc>
              <a:spcBef>
                <a:spcPts val="0"/>
              </a:spcBef>
              <a:spcAft>
                <a:spcPts val="0"/>
              </a:spcAft>
              <a:buSzPct val="100000"/>
              <a:buChar char="●"/>
            </a:pPr>
            <a:r>
              <a:rPr lang="en"/>
              <a:t>A method of processing based on multiple connected processing unit</a:t>
            </a:r>
            <a:endParaRPr/>
          </a:p>
          <a:p>
            <a:pPr indent="-334327" lvl="0" marL="457200" rtl="0" algn="l">
              <a:lnSpc>
                <a:spcPct val="115000"/>
              </a:lnSpc>
              <a:spcBef>
                <a:spcPts val="0"/>
              </a:spcBef>
              <a:spcAft>
                <a:spcPts val="0"/>
              </a:spcAft>
              <a:buSzPct val="100000"/>
              <a:buChar char="●"/>
            </a:pPr>
            <a:r>
              <a:rPr lang="en"/>
              <a:t>Each neuron is a linear function, followed by a nonlinear activation function</a:t>
            </a:r>
            <a:endParaRPr/>
          </a:p>
          <a:p>
            <a:pPr indent="-334327" lvl="0" marL="457200" rtl="0" algn="l">
              <a:lnSpc>
                <a:spcPct val="115000"/>
              </a:lnSpc>
              <a:spcBef>
                <a:spcPts val="0"/>
              </a:spcBef>
              <a:spcAft>
                <a:spcPts val="0"/>
              </a:spcAft>
              <a:buSzPct val="100000"/>
              <a:buChar char="●"/>
            </a:pPr>
            <a:r>
              <a:rPr lang="en"/>
              <a:t>The connectivity of the neurons build up a nested function</a:t>
            </a:r>
            <a:endParaRPr/>
          </a:p>
          <a:p>
            <a:pPr indent="-334327" lvl="0" marL="457200" rtl="0" algn="l">
              <a:lnSpc>
                <a:spcPct val="115000"/>
              </a:lnSpc>
              <a:spcBef>
                <a:spcPts val="0"/>
              </a:spcBef>
              <a:spcAft>
                <a:spcPts val="0"/>
              </a:spcAft>
              <a:buSzPct val="100000"/>
              <a:buChar char="●"/>
            </a:pPr>
            <a:r>
              <a:rPr lang="en"/>
              <a:t>Can learn complex patterns</a:t>
            </a:r>
            <a:endParaRPr/>
          </a:p>
          <a:p>
            <a:pPr indent="0" lvl="0" marL="0" rtl="0" algn="l">
              <a:lnSpc>
                <a:spcPct val="115000"/>
              </a:lnSpc>
              <a:spcBef>
                <a:spcPts val="1200"/>
              </a:spcBef>
              <a:spcAft>
                <a:spcPts val="0"/>
              </a:spcAft>
              <a:buSzPct val="108108"/>
              <a:buNone/>
            </a:pPr>
            <a:r>
              <a:t/>
            </a:r>
            <a:endParaRPr/>
          </a:p>
          <a:p>
            <a:pPr indent="0" lvl="0" marL="0" rtl="0" algn="l">
              <a:lnSpc>
                <a:spcPct val="115000"/>
              </a:lnSpc>
              <a:spcBef>
                <a:spcPts val="1200"/>
              </a:spcBef>
              <a:spcAft>
                <a:spcPts val="0"/>
              </a:spcAft>
              <a:buSzPct val="108108"/>
              <a:buNone/>
            </a:pPr>
            <a:r>
              <a:t/>
            </a:r>
            <a:endParaRPr/>
          </a:p>
          <a:p>
            <a:pPr indent="-334327" lvl="0" marL="457200" rtl="0" algn="l">
              <a:lnSpc>
                <a:spcPct val="115000"/>
              </a:lnSpc>
              <a:spcBef>
                <a:spcPts val="1200"/>
              </a:spcBef>
              <a:spcAft>
                <a:spcPts val="0"/>
              </a:spcAft>
              <a:buSzPct val="100000"/>
              <a:buChar char="●"/>
            </a:pPr>
            <a:r>
              <a:rPr lang="en"/>
              <a:t>In the neural network above: z = σ(σ(x</a:t>
            </a:r>
            <a:r>
              <a:rPr baseline="-25000" lang="en"/>
              <a:t>1</a:t>
            </a:r>
            <a:r>
              <a:rPr lang="en"/>
              <a:t>.w</a:t>
            </a:r>
            <a:r>
              <a:rPr baseline="-25000" lang="en"/>
              <a:t>1</a:t>
            </a:r>
            <a:r>
              <a:rPr lang="en"/>
              <a:t>+b</a:t>
            </a:r>
            <a:r>
              <a:rPr baseline="-25000" lang="en"/>
              <a:t>1</a:t>
            </a:r>
            <a:r>
              <a:rPr lang="en"/>
              <a:t>).w</a:t>
            </a:r>
            <a:r>
              <a:rPr baseline="-25000" lang="en"/>
              <a:t>2</a:t>
            </a:r>
            <a:r>
              <a:rPr lang="en"/>
              <a:t>+b</a:t>
            </a:r>
            <a:r>
              <a:rPr baseline="-25000" lang="en"/>
              <a:t>2</a:t>
            </a:r>
            <a:r>
              <a:rPr lang="en"/>
              <a:t>)</a:t>
            </a:r>
            <a:endParaRPr/>
          </a:p>
          <a:p>
            <a:pPr indent="-334327" lvl="0" marL="457200" rtl="0" algn="l">
              <a:lnSpc>
                <a:spcPct val="115000"/>
              </a:lnSpc>
              <a:spcBef>
                <a:spcPts val="0"/>
              </a:spcBef>
              <a:spcAft>
                <a:spcPts val="0"/>
              </a:spcAft>
              <a:buSzPct val="100000"/>
              <a:buChar char="●"/>
            </a:pPr>
            <a:r>
              <a:rPr lang="en"/>
              <a:t>In a larger network, the function becomes much more nested and complex with many learnable parameters, giving it the ability to learn complex patterns</a:t>
            </a:r>
            <a:endParaRPr/>
          </a:p>
          <a:p>
            <a:pPr indent="-334327" lvl="0" marL="457200" rtl="0" algn="l">
              <a:lnSpc>
                <a:spcPct val="115000"/>
              </a:lnSpc>
              <a:spcBef>
                <a:spcPts val="0"/>
              </a:spcBef>
              <a:spcAft>
                <a:spcPts val="0"/>
              </a:spcAft>
              <a:buSzPct val="100000"/>
              <a:buChar char="●"/>
            </a:pPr>
            <a:r>
              <a:rPr lang="en"/>
              <a:t>The learning process stays the same. After initialization, the weights {w</a:t>
            </a:r>
            <a:r>
              <a:rPr baseline="-25000" lang="en"/>
              <a:t>1</a:t>
            </a:r>
            <a:r>
              <a:rPr lang="en"/>
              <a:t>, w</a:t>
            </a:r>
            <a:r>
              <a:rPr baseline="-25000" lang="en"/>
              <a:t>2</a:t>
            </a:r>
            <a:r>
              <a:rPr lang="en"/>
              <a:t>, w</a:t>
            </a:r>
            <a:r>
              <a:rPr baseline="-25000" lang="en"/>
              <a:t>3</a:t>
            </a:r>
            <a:r>
              <a:rPr lang="en"/>
              <a:t>,…, w</a:t>
            </a:r>
            <a:r>
              <a:rPr baseline="-25000" lang="en"/>
              <a:t>n</a:t>
            </a:r>
            <a:r>
              <a:rPr lang="en"/>
              <a:t>} and biases {b</a:t>
            </a:r>
            <a:r>
              <a:rPr baseline="-25000" lang="en"/>
              <a:t>1</a:t>
            </a:r>
            <a:r>
              <a:rPr lang="en"/>
              <a:t>, b</a:t>
            </a:r>
            <a:r>
              <a:rPr baseline="-25000" lang="en"/>
              <a:t>2</a:t>
            </a:r>
            <a:r>
              <a:rPr lang="en"/>
              <a:t>, b</a:t>
            </a:r>
            <a:r>
              <a:rPr baseline="-25000" lang="en"/>
              <a:t>3</a:t>
            </a:r>
            <a:r>
              <a:rPr lang="en"/>
              <a:t>,..., b</a:t>
            </a:r>
            <a:r>
              <a:rPr baseline="-25000" lang="en"/>
              <a:t>m</a:t>
            </a:r>
            <a:r>
              <a:rPr lang="en"/>
              <a:t>} have to be updated through gradient descent</a:t>
            </a:r>
            <a:endParaRPr/>
          </a:p>
        </p:txBody>
      </p:sp>
      <p:pic>
        <p:nvPicPr>
          <p:cNvPr id="137" name="Google Shape;137;p11" title="NNSingle-Page-3.drawio.png"/>
          <p:cNvPicPr preferRelativeResize="0"/>
          <p:nvPr/>
        </p:nvPicPr>
        <p:blipFill rotWithShape="1">
          <a:blip r:embed="rId3">
            <a:alphaModFix/>
          </a:blip>
          <a:srcRect b="0" l="0" r="0" t="0"/>
          <a:stretch/>
        </p:blipFill>
        <p:spPr>
          <a:xfrm>
            <a:off x="2751375" y="1990712"/>
            <a:ext cx="2250625" cy="723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2"/>
          <p:cNvSpPr txBox="1"/>
          <p:nvPr>
            <p:ph type="title"/>
          </p:nvPr>
        </p:nvSpPr>
        <p:spPr>
          <a:xfrm>
            <a:off x="311700" y="752075"/>
            <a:ext cx="8520600" cy="3072900"/>
          </a:xfrm>
          <a:prstGeom prst="rect">
            <a:avLst/>
          </a:prstGeom>
          <a:noFill/>
          <a:ln>
            <a:noFill/>
          </a:ln>
        </p:spPr>
        <p:txBody>
          <a:bodyPr anchorCtr="0" anchor="t" bIns="91425" lIns="91425" spcFirstLastPara="1" rIns="91425" wrap="square" tIns="91425">
            <a:normAutofit fontScale="90000"/>
          </a:bodyPr>
          <a:lstStyle/>
          <a:p>
            <a:pPr indent="-336448" lvl="0" marL="457200" rtl="0" algn="l">
              <a:lnSpc>
                <a:spcPct val="100000"/>
              </a:lnSpc>
              <a:spcBef>
                <a:spcPts val="0"/>
              </a:spcBef>
              <a:spcAft>
                <a:spcPts val="0"/>
              </a:spcAft>
              <a:buSzPct val="100000"/>
              <a:buChar char="●"/>
            </a:pPr>
            <a:r>
              <a:rPr lang="en" sz="1886"/>
              <a:t>The types of neural networks that we talked about until now is known as feedforward neural networks</a:t>
            </a:r>
            <a:endParaRPr sz="1886"/>
          </a:p>
          <a:p>
            <a:pPr indent="-336448" lvl="0" marL="457200" rtl="0" algn="l">
              <a:lnSpc>
                <a:spcPct val="100000"/>
              </a:lnSpc>
              <a:spcBef>
                <a:spcPts val="0"/>
              </a:spcBef>
              <a:spcAft>
                <a:spcPts val="0"/>
              </a:spcAft>
              <a:buSzPct val="100000"/>
              <a:buChar char="●"/>
            </a:pPr>
            <a:r>
              <a:rPr lang="en" sz="1886"/>
              <a:t>There are also other forms of neural networks</a:t>
            </a:r>
            <a:endParaRPr sz="1886"/>
          </a:p>
          <a:p>
            <a:pPr indent="-336448" lvl="0" marL="457200" rtl="0" algn="l">
              <a:lnSpc>
                <a:spcPct val="100000"/>
              </a:lnSpc>
              <a:spcBef>
                <a:spcPts val="0"/>
              </a:spcBef>
              <a:spcAft>
                <a:spcPts val="0"/>
              </a:spcAft>
              <a:buSzPct val="100000"/>
              <a:buChar char="●"/>
            </a:pPr>
            <a:r>
              <a:rPr lang="en" sz="1886"/>
              <a:t>Some of the basic types are:</a:t>
            </a:r>
            <a:endParaRPr sz="1886"/>
          </a:p>
          <a:p>
            <a:pPr indent="-336448" lvl="1" marL="914400" rtl="0" algn="l">
              <a:lnSpc>
                <a:spcPct val="100000"/>
              </a:lnSpc>
              <a:spcBef>
                <a:spcPts val="0"/>
              </a:spcBef>
              <a:spcAft>
                <a:spcPts val="0"/>
              </a:spcAft>
              <a:buSzPct val="100000"/>
              <a:buChar char="○"/>
            </a:pPr>
            <a:r>
              <a:rPr lang="en" sz="1886"/>
              <a:t>Feedforward Neural Networks</a:t>
            </a:r>
            <a:endParaRPr sz="1886"/>
          </a:p>
          <a:p>
            <a:pPr indent="-336448" lvl="1" marL="914400" rtl="0" algn="l">
              <a:lnSpc>
                <a:spcPct val="100000"/>
              </a:lnSpc>
              <a:spcBef>
                <a:spcPts val="0"/>
              </a:spcBef>
              <a:spcAft>
                <a:spcPts val="0"/>
              </a:spcAft>
              <a:buSzPct val="100000"/>
              <a:buChar char="○"/>
            </a:pPr>
            <a:r>
              <a:rPr lang="en" sz="1886"/>
              <a:t>Convolutional Neural Networks</a:t>
            </a:r>
            <a:endParaRPr sz="1886"/>
          </a:p>
          <a:p>
            <a:pPr indent="-336448" lvl="1" marL="914400" rtl="0" algn="l">
              <a:lnSpc>
                <a:spcPct val="100000"/>
              </a:lnSpc>
              <a:spcBef>
                <a:spcPts val="0"/>
              </a:spcBef>
              <a:spcAft>
                <a:spcPts val="0"/>
              </a:spcAft>
              <a:buSzPct val="100000"/>
              <a:buChar char="○"/>
            </a:pPr>
            <a:r>
              <a:rPr lang="en" sz="1886"/>
              <a:t>Recurrent Neural Networks</a:t>
            </a:r>
            <a:endParaRPr sz="1886"/>
          </a:p>
          <a:p>
            <a:pPr indent="-336448" lvl="1" marL="914400" rtl="0" algn="l">
              <a:lnSpc>
                <a:spcPct val="100000"/>
              </a:lnSpc>
              <a:spcBef>
                <a:spcPts val="0"/>
              </a:spcBef>
              <a:spcAft>
                <a:spcPts val="0"/>
              </a:spcAft>
              <a:buSzPct val="100000"/>
              <a:buChar char="○"/>
            </a:pPr>
            <a:r>
              <a:rPr lang="en" sz="1886"/>
              <a:t>Generative Adversarial Networks</a:t>
            </a:r>
            <a:endParaRPr sz="1886"/>
          </a:p>
          <a:p>
            <a:pPr indent="-336448" lvl="1" marL="914400" rtl="0" algn="l">
              <a:lnSpc>
                <a:spcPct val="100000"/>
              </a:lnSpc>
              <a:spcBef>
                <a:spcPts val="0"/>
              </a:spcBef>
              <a:spcAft>
                <a:spcPts val="0"/>
              </a:spcAft>
              <a:buSzPct val="100000"/>
              <a:buChar char="○"/>
            </a:pPr>
            <a:r>
              <a:rPr lang="en" sz="1886"/>
              <a:t>Transformers</a:t>
            </a:r>
            <a:endParaRPr sz="1886"/>
          </a:p>
          <a:p>
            <a:pPr indent="-336448" lvl="1" marL="914400" rtl="0" algn="l">
              <a:lnSpc>
                <a:spcPct val="100000"/>
              </a:lnSpc>
              <a:spcBef>
                <a:spcPts val="0"/>
              </a:spcBef>
              <a:spcAft>
                <a:spcPts val="0"/>
              </a:spcAft>
              <a:buSzPct val="100000"/>
              <a:buChar char="○"/>
            </a:pPr>
            <a:r>
              <a:rPr lang="en" sz="1886"/>
              <a:t>… and Many More!</a:t>
            </a:r>
            <a:endParaRPr sz="1886"/>
          </a:p>
          <a:p>
            <a:pPr indent="-336448" lvl="0" marL="457200" rtl="0" algn="l">
              <a:lnSpc>
                <a:spcPct val="100000"/>
              </a:lnSpc>
              <a:spcBef>
                <a:spcPts val="0"/>
              </a:spcBef>
              <a:spcAft>
                <a:spcPts val="0"/>
              </a:spcAft>
              <a:buSzPct val="100000"/>
              <a:buChar char="●"/>
            </a:pPr>
            <a:r>
              <a:rPr lang="en" sz="1886"/>
              <a:t>For this lecture, we are going to talk about the feedforward networks only</a:t>
            </a:r>
            <a:endParaRPr sz="1886"/>
          </a:p>
          <a:p>
            <a:pPr indent="0" lvl="0" marL="0" rtl="0" algn="l">
              <a:lnSpc>
                <a:spcPct val="100000"/>
              </a:lnSpc>
              <a:spcBef>
                <a:spcPts val="0"/>
              </a:spcBef>
              <a:spcAft>
                <a:spcPts val="0"/>
              </a:spcAft>
              <a:buSzPct val="81147"/>
              <a:buNone/>
            </a:pPr>
            <a:r>
              <a:t/>
            </a:r>
            <a:endParaRPr sz="1220"/>
          </a:p>
        </p:txBody>
      </p:sp>
      <p:sp>
        <p:nvSpPr>
          <p:cNvPr id="143" name="Google Shape;143;p12"/>
          <p:cNvSpPr txBox="1"/>
          <p:nvPr>
            <p:ph type="title"/>
          </p:nvPr>
        </p:nvSpPr>
        <p:spPr>
          <a:xfrm>
            <a:off x="311700" y="125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Neural networks</a:t>
            </a:r>
            <a:endParaRPr/>
          </a:p>
          <a:p>
            <a:pPr indent="0" lvl="0" marL="0" rtl="0" algn="l">
              <a:lnSpc>
                <a:spcPct val="100000"/>
              </a:lnSpc>
              <a:spcBef>
                <a:spcPts val="0"/>
              </a:spcBef>
              <a:spcAft>
                <a:spcPts val="0"/>
              </a:spcAft>
              <a:buSzPct val="111111"/>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3"/>
          <p:cNvSpPr txBox="1"/>
          <p:nvPr>
            <p:ph type="title"/>
          </p:nvPr>
        </p:nvSpPr>
        <p:spPr>
          <a:xfrm>
            <a:off x="2279350" y="313425"/>
            <a:ext cx="40134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Training a Neural Network</a:t>
            </a:r>
            <a:endParaRPr/>
          </a:p>
        </p:txBody>
      </p:sp>
      <p:sp>
        <p:nvSpPr>
          <p:cNvPr id="149" name="Google Shape;149;p13"/>
          <p:cNvSpPr txBox="1"/>
          <p:nvPr>
            <p:ph idx="1" type="body"/>
          </p:nvPr>
        </p:nvSpPr>
        <p:spPr>
          <a:xfrm>
            <a:off x="311700" y="1027150"/>
            <a:ext cx="8520600" cy="3416400"/>
          </a:xfrm>
          <a:prstGeom prst="rect">
            <a:avLst/>
          </a:prstGeom>
          <a:noFill/>
          <a:ln>
            <a:noFill/>
          </a:ln>
        </p:spPr>
        <p:txBody>
          <a:bodyPr anchorCtr="0" anchor="t" bIns="91425" lIns="91425" spcFirstLastPara="1" rIns="91425" wrap="square" tIns="91425">
            <a:normAutofit/>
          </a:bodyPr>
          <a:lstStyle/>
          <a:p>
            <a:pPr indent="-336550" lvl="0" marL="457200" rtl="0" algn="l">
              <a:lnSpc>
                <a:spcPct val="105000"/>
              </a:lnSpc>
              <a:spcBef>
                <a:spcPts val="0"/>
              </a:spcBef>
              <a:spcAft>
                <a:spcPts val="0"/>
              </a:spcAft>
              <a:buSzPts val="1700"/>
              <a:buChar char="●"/>
            </a:pPr>
            <a:r>
              <a:rPr lang="en" sz="1700"/>
              <a:t>Collect dataset</a:t>
            </a:r>
            <a:endParaRPr sz="1700"/>
          </a:p>
          <a:p>
            <a:pPr indent="-336550" lvl="0" marL="457200" rtl="0" algn="l">
              <a:lnSpc>
                <a:spcPct val="105000"/>
              </a:lnSpc>
              <a:spcBef>
                <a:spcPts val="0"/>
              </a:spcBef>
              <a:spcAft>
                <a:spcPts val="0"/>
              </a:spcAft>
              <a:buSzPts val="1700"/>
              <a:buChar char="●"/>
            </a:pPr>
            <a:r>
              <a:rPr lang="en" sz="1700"/>
              <a:t>Define the architecture of the Neural Network model that is to be trained on the data</a:t>
            </a:r>
            <a:endParaRPr sz="1700"/>
          </a:p>
          <a:p>
            <a:pPr indent="-336550" lvl="0" marL="457200" rtl="0" algn="l">
              <a:lnSpc>
                <a:spcPct val="105000"/>
              </a:lnSpc>
              <a:spcBef>
                <a:spcPts val="0"/>
              </a:spcBef>
              <a:spcAft>
                <a:spcPts val="0"/>
              </a:spcAft>
              <a:buSzPts val="1700"/>
              <a:buChar char="●"/>
            </a:pPr>
            <a:r>
              <a:rPr lang="en" sz="1700"/>
              <a:t>Initialize all the weights and biases</a:t>
            </a:r>
            <a:endParaRPr sz="1700"/>
          </a:p>
          <a:p>
            <a:pPr indent="-336550" lvl="0" marL="457200" rtl="0" algn="l">
              <a:lnSpc>
                <a:spcPct val="105000"/>
              </a:lnSpc>
              <a:spcBef>
                <a:spcPts val="0"/>
              </a:spcBef>
              <a:spcAft>
                <a:spcPts val="0"/>
              </a:spcAft>
              <a:buSzPts val="1700"/>
              <a:buChar char="●"/>
            </a:pPr>
            <a:r>
              <a:rPr lang="en" sz="1700"/>
              <a:t>Calculate output based on the initialized weights and bias, which is called forward propagation</a:t>
            </a:r>
            <a:endParaRPr sz="1700"/>
          </a:p>
          <a:p>
            <a:pPr indent="-336550" lvl="0" marL="457200" rtl="0" algn="l">
              <a:lnSpc>
                <a:spcPct val="105000"/>
              </a:lnSpc>
              <a:spcBef>
                <a:spcPts val="0"/>
              </a:spcBef>
              <a:spcAft>
                <a:spcPts val="0"/>
              </a:spcAft>
              <a:buSzPts val="1700"/>
              <a:buChar char="●"/>
            </a:pPr>
            <a:r>
              <a:rPr lang="en" sz="1700"/>
              <a:t>Calculate loss using an appropriate loss function</a:t>
            </a:r>
            <a:endParaRPr sz="1700"/>
          </a:p>
          <a:p>
            <a:pPr indent="-336550" lvl="0" marL="457200" rtl="0" algn="l">
              <a:lnSpc>
                <a:spcPct val="105000"/>
              </a:lnSpc>
              <a:spcBef>
                <a:spcPts val="0"/>
              </a:spcBef>
              <a:spcAft>
                <a:spcPts val="0"/>
              </a:spcAft>
              <a:buSzPts val="1700"/>
              <a:buChar char="●"/>
            </a:pPr>
            <a:r>
              <a:rPr lang="en" sz="1700"/>
              <a:t>Update the last layer weights and bias using the gradient of the loss</a:t>
            </a:r>
            <a:endParaRPr sz="1700"/>
          </a:p>
          <a:p>
            <a:pPr indent="-336550" lvl="0" marL="457200" rtl="0" algn="l">
              <a:lnSpc>
                <a:spcPct val="105000"/>
              </a:lnSpc>
              <a:spcBef>
                <a:spcPts val="0"/>
              </a:spcBef>
              <a:spcAft>
                <a:spcPts val="0"/>
              </a:spcAft>
              <a:buSzPts val="1700"/>
              <a:buChar char="●"/>
            </a:pPr>
            <a:r>
              <a:rPr lang="en" sz="1700"/>
              <a:t>Propagate the gradient to update the backwards layers, known as backpropagation</a:t>
            </a:r>
            <a:endParaRPr sz="1700"/>
          </a:p>
          <a:p>
            <a:pPr indent="-336550" lvl="0" marL="457200" rtl="0" algn="l">
              <a:lnSpc>
                <a:spcPct val="105000"/>
              </a:lnSpc>
              <a:spcBef>
                <a:spcPts val="0"/>
              </a:spcBef>
              <a:spcAft>
                <a:spcPts val="0"/>
              </a:spcAft>
              <a:buSzPts val="1700"/>
              <a:buChar char="●"/>
            </a:pPr>
            <a:r>
              <a:rPr lang="en" sz="1700"/>
              <a:t>Run in a loop until convergence</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Forward Propagation</a:t>
            </a:r>
            <a:endParaRPr/>
          </a:p>
        </p:txBody>
      </p:sp>
      <p:pic>
        <p:nvPicPr>
          <p:cNvPr id="155" name="Google Shape;155;p14" title="FP1.drawio.png"/>
          <p:cNvPicPr preferRelativeResize="0"/>
          <p:nvPr/>
        </p:nvPicPr>
        <p:blipFill rotWithShape="1">
          <a:blip r:embed="rId3">
            <a:alphaModFix/>
          </a:blip>
          <a:srcRect b="0" l="0" r="0" t="0"/>
          <a:stretch/>
        </p:blipFill>
        <p:spPr>
          <a:xfrm>
            <a:off x="958875" y="1335025"/>
            <a:ext cx="385731" cy="1338225"/>
          </a:xfrm>
          <a:prstGeom prst="rect">
            <a:avLst/>
          </a:prstGeom>
          <a:noFill/>
          <a:ln>
            <a:noFill/>
          </a:ln>
        </p:spPr>
      </p:pic>
      <p:pic>
        <p:nvPicPr>
          <p:cNvPr id="156" name="Google Shape;156;p14" title="FP2.drawio.png"/>
          <p:cNvPicPr preferRelativeResize="0"/>
          <p:nvPr/>
        </p:nvPicPr>
        <p:blipFill rotWithShape="1">
          <a:blip r:embed="rId4">
            <a:alphaModFix/>
          </a:blip>
          <a:srcRect b="0" l="0" r="0" t="0"/>
          <a:stretch/>
        </p:blipFill>
        <p:spPr>
          <a:xfrm>
            <a:off x="3640024" y="1275574"/>
            <a:ext cx="1353419" cy="1457150"/>
          </a:xfrm>
          <a:prstGeom prst="rect">
            <a:avLst/>
          </a:prstGeom>
          <a:noFill/>
          <a:ln>
            <a:noFill/>
          </a:ln>
        </p:spPr>
      </p:pic>
      <p:pic>
        <p:nvPicPr>
          <p:cNvPr id="157" name="Google Shape;157;p14" title="FP3.drawio.png"/>
          <p:cNvPicPr preferRelativeResize="0"/>
          <p:nvPr/>
        </p:nvPicPr>
        <p:blipFill rotWithShape="1">
          <a:blip r:embed="rId5">
            <a:alphaModFix/>
          </a:blip>
          <a:srcRect b="0" l="0" r="0" t="0"/>
          <a:stretch/>
        </p:blipFill>
        <p:spPr>
          <a:xfrm>
            <a:off x="1861870" y="3237470"/>
            <a:ext cx="2192300" cy="1559375"/>
          </a:xfrm>
          <a:prstGeom prst="rect">
            <a:avLst/>
          </a:prstGeom>
          <a:noFill/>
          <a:ln>
            <a:noFill/>
          </a:ln>
        </p:spPr>
      </p:pic>
      <p:pic>
        <p:nvPicPr>
          <p:cNvPr id="158" name="Google Shape;158;p14" title="FP4 (1).png"/>
          <p:cNvPicPr preferRelativeResize="0"/>
          <p:nvPr/>
        </p:nvPicPr>
        <p:blipFill rotWithShape="1">
          <a:blip r:embed="rId6">
            <a:alphaModFix/>
          </a:blip>
          <a:srcRect b="0" l="0" r="0" t="0"/>
          <a:stretch/>
        </p:blipFill>
        <p:spPr>
          <a:xfrm>
            <a:off x="5753550" y="3393750"/>
            <a:ext cx="2217214" cy="1338225"/>
          </a:xfrm>
          <a:prstGeom prst="rect">
            <a:avLst/>
          </a:prstGeom>
          <a:noFill/>
          <a:ln>
            <a:noFill/>
          </a:ln>
        </p:spPr>
      </p:pic>
      <p:pic>
        <p:nvPicPr>
          <p:cNvPr id="159" name="Google Shape;159;p14" title="FP ReLU.png"/>
          <p:cNvPicPr preferRelativeResize="0"/>
          <p:nvPr/>
        </p:nvPicPr>
        <p:blipFill rotWithShape="1">
          <a:blip r:embed="rId7">
            <a:alphaModFix/>
          </a:blip>
          <a:srcRect b="0" l="0" r="0" t="0"/>
          <a:stretch/>
        </p:blipFill>
        <p:spPr>
          <a:xfrm>
            <a:off x="6759225" y="1394512"/>
            <a:ext cx="1242964" cy="1338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5"/>
          <p:cNvSpPr txBox="1"/>
          <p:nvPr>
            <p:ph type="title"/>
          </p:nvPr>
        </p:nvSpPr>
        <p:spPr>
          <a:xfrm>
            <a:off x="1377000" y="263300"/>
            <a:ext cx="57180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Back to the Single Neuron Perceptron</a:t>
            </a:r>
            <a:endParaRPr/>
          </a:p>
        </p:txBody>
      </p:sp>
      <p:pic>
        <p:nvPicPr>
          <p:cNvPr id="165" name="Google Shape;165;p15" title="NNSingle-Page-4.drawio.png"/>
          <p:cNvPicPr preferRelativeResize="0"/>
          <p:nvPr/>
        </p:nvPicPr>
        <p:blipFill rotWithShape="1">
          <a:blip r:embed="rId3">
            <a:alphaModFix/>
          </a:blip>
          <a:srcRect b="0" l="0" r="0" t="0"/>
          <a:stretch/>
        </p:blipFill>
        <p:spPr>
          <a:xfrm>
            <a:off x="2264200" y="961688"/>
            <a:ext cx="3685526" cy="1287725"/>
          </a:xfrm>
          <a:prstGeom prst="rect">
            <a:avLst/>
          </a:prstGeom>
          <a:noFill/>
          <a:ln>
            <a:noFill/>
          </a:ln>
        </p:spPr>
      </p:pic>
      <p:sp>
        <p:nvSpPr>
          <p:cNvPr id="166" name="Google Shape;166;p15"/>
          <p:cNvSpPr txBox="1"/>
          <p:nvPr>
            <p:ph type="title"/>
          </p:nvPr>
        </p:nvSpPr>
        <p:spPr>
          <a:xfrm>
            <a:off x="355550" y="2299900"/>
            <a:ext cx="8520600" cy="1074000"/>
          </a:xfrm>
          <a:prstGeom prst="rect">
            <a:avLst/>
          </a:prstGeom>
          <a:noFill/>
          <a:ln>
            <a:noFill/>
          </a:ln>
        </p:spPr>
        <p:txBody>
          <a:bodyPr anchorCtr="0" anchor="t" bIns="91425" lIns="91425" spcFirstLastPara="1" rIns="91425" wrap="square" tIns="91425">
            <a:normAutofit fontScale="90000"/>
          </a:bodyPr>
          <a:lstStyle/>
          <a:p>
            <a:pPr indent="-336448" lvl="0" marL="457200" rtl="0" algn="l">
              <a:lnSpc>
                <a:spcPct val="100000"/>
              </a:lnSpc>
              <a:spcBef>
                <a:spcPts val="0"/>
              </a:spcBef>
              <a:spcAft>
                <a:spcPts val="0"/>
              </a:spcAft>
              <a:buSzPct val="100000"/>
              <a:buChar char="●"/>
            </a:pPr>
            <a:r>
              <a:rPr lang="en" sz="1886"/>
              <a:t>Here, there are two input feature values (x</a:t>
            </a:r>
            <a:r>
              <a:rPr baseline="-25000" lang="en" sz="1886"/>
              <a:t>1</a:t>
            </a:r>
            <a:r>
              <a:rPr lang="en" sz="1886"/>
              <a:t>, x</a:t>
            </a:r>
            <a:r>
              <a:rPr baseline="-25000" lang="en" sz="1886"/>
              <a:t>2</a:t>
            </a:r>
            <a:r>
              <a:rPr lang="en" sz="1886"/>
              <a:t>), output is (a)</a:t>
            </a:r>
            <a:endParaRPr sz="1886"/>
          </a:p>
          <a:p>
            <a:pPr indent="-336448" lvl="0" marL="457200" rtl="0" algn="l">
              <a:lnSpc>
                <a:spcPct val="100000"/>
              </a:lnSpc>
              <a:spcBef>
                <a:spcPts val="0"/>
              </a:spcBef>
              <a:spcAft>
                <a:spcPts val="0"/>
              </a:spcAft>
              <a:buSzPct val="100000"/>
              <a:buChar char="●"/>
            </a:pPr>
            <a:r>
              <a:rPr lang="en" sz="1886"/>
              <a:t>The loss function discussed in the logistic regression can be used here, referred to as sigmoid loss function</a:t>
            </a:r>
            <a:endParaRPr sz="1886"/>
          </a:p>
          <a:p>
            <a:pPr indent="0" lvl="0" marL="0" rtl="0" algn="l">
              <a:lnSpc>
                <a:spcPct val="100000"/>
              </a:lnSpc>
              <a:spcBef>
                <a:spcPts val="0"/>
              </a:spcBef>
              <a:spcAft>
                <a:spcPts val="0"/>
              </a:spcAft>
              <a:buSzPct val="81147"/>
              <a:buNone/>
            </a:pPr>
            <a:r>
              <a:t/>
            </a:r>
            <a:endParaRPr sz="122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6"/>
          <p:cNvSpPr txBox="1"/>
          <p:nvPr>
            <p:ph type="title"/>
          </p:nvPr>
        </p:nvSpPr>
        <p:spPr>
          <a:xfrm>
            <a:off x="1377000" y="263300"/>
            <a:ext cx="57180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Update process</a:t>
            </a:r>
            <a:endParaRPr/>
          </a:p>
        </p:txBody>
      </p:sp>
      <p:pic>
        <p:nvPicPr>
          <p:cNvPr id="172" name="Google Shape;172;p16" title="NNSingle-Page-4.drawio.png"/>
          <p:cNvPicPr preferRelativeResize="0"/>
          <p:nvPr/>
        </p:nvPicPr>
        <p:blipFill rotWithShape="1">
          <a:blip r:embed="rId3">
            <a:alphaModFix/>
          </a:blip>
          <a:srcRect b="0" l="0" r="0" t="0"/>
          <a:stretch/>
        </p:blipFill>
        <p:spPr>
          <a:xfrm>
            <a:off x="2264200" y="961688"/>
            <a:ext cx="3685526" cy="1287725"/>
          </a:xfrm>
          <a:prstGeom prst="rect">
            <a:avLst/>
          </a:prstGeom>
          <a:noFill/>
          <a:ln>
            <a:noFill/>
          </a:ln>
        </p:spPr>
      </p:pic>
      <p:sp>
        <p:nvSpPr>
          <p:cNvPr id="173" name="Google Shape;173;p16"/>
          <p:cNvSpPr txBox="1"/>
          <p:nvPr>
            <p:ph type="title"/>
          </p:nvPr>
        </p:nvSpPr>
        <p:spPr>
          <a:xfrm>
            <a:off x="355550" y="2299900"/>
            <a:ext cx="8520600" cy="2515200"/>
          </a:xfrm>
          <a:prstGeom prst="rect">
            <a:avLst/>
          </a:prstGeom>
          <a:noFill/>
          <a:ln>
            <a:noFill/>
          </a:ln>
        </p:spPr>
        <p:txBody>
          <a:bodyPr anchorCtr="0" anchor="t" bIns="91425" lIns="91425" spcFirstLastPara="1" rIns="91425" wrap="square" tIns="91425">
            <a:normAutofit/>
          </a:bodyPr>
          <a:lstStyle/>
          <a:p>
            <a:pPr indent="-348403" lvl="0" marL="457200" rtl="0" algn="l">
              <a:lnSpc>
                <a:spcPct val="100000"/>
              </a:lnSpc>
              <a:spcBef>
                <a:spcPts val="0"/>
              </a:spcBef>
              <a:spcAft>
                <a:spcPts val="0"/>
              </a:spcAft>
              <a:buSzPts val="1887"/>
              <a:buChar char="●"/>
            </a:pPr>
            <a:r>
              <a:rPr lang="en" sz="1886"/>
              <a:t>Calculate output </a:t>
            </a:r>
            <a:r>
              <a:rPr i="1" lang="en" sz="1886"/>
              <a:t>a</a:t>
            </a:r>
            <a:r>
              <a:rPr lang="en" sz="1886"/>
              <a:t> for all the data points in the dataset</a:t>
            </a:r>
            <a:endParaRPr sz="1886"/>
          </a:p>
          <a:p>
            <a:pPr indent="-348403" lvl="0" marL="457200" rtl="0" algn="l">
              <a:lnSpc>
                <a:spcPct val="100000"/>
              </a:lnSpc>
              <a:spcBef>
                <a:spcPts val="0"/>
              </a:spcBef>
              <a:spcAft>
                <a:spcPts val="0"/>
              </a:spcAft>
              <a:buSzPts val="1887"/>
              <a:buChar char="●"/>
            </a:pPr>
            <a:r>
              <a:rPr lang="en" sz="1886"/>
              <a:t>Calculate loss for </a:t>
            </a:r>
            <a:r>
              <a:rPr i="1" lang="en" sz="1886"/>
              <a:t>n</a:t>
            </a:r>
            <a:r>
              <a:rPr lang="en" sz="1886"/>
              <a:t> number of data points using:</a:t>
            </a:r>
            <a:endParaRPr sz="1886"/>
          </a:p>
          <a:p>
            <a:pPr indent="0" lvl="0" marL="0" rtl="0" algn="l">
              <a:lnSpc>
                <a:spcPct val="100000"/>
              </a:lnSpc>
              <a:spcBef>
                <a:spcPts val="0"/>
              </a:spcBef>
              <a:spcAft>
                <a:spcPts val="0"/>
              </a:spcAft>
              <a:buSzPts val="2800"/>
              <a:buNone/>
            </a:pPr>
            <a:r>
              <a:t/>
            </a:r>
            <a:endParaRPr sz="1886"/>
          </a:p>
          <a:p>
            <a:pPr indent="0" lvl="0" marL="0" rtl="0" algn="l">
              <a:lnSpc>
                <a:spcPct val="100000"/>
              </a:lnSpc>
              <a:spcBef>
                <a:spcPts val="0"/>
              </a:spcBef>
              <a:spcAft>
                <a:spcPts val="0"/>
              </a:spcAft>
              <a:buSzPts val="2800"/>
              <a:buNone/>
            </a:pPr>
            <a:r>
              <a:t/>
            </a:r>
            <a:endParaRPr sz="1886"/>
          </a:p>
          <a:p>
            <a:pPr indent="-348403" lvl="0" marL="457200" rtl="0" algn="l">
              <a:lnSpc>
                <a:spcPct val="100000"/>
              </a:lnSpc>
              <a:spcBef>
                <a:spcPts val="0"/>
              </a:spcBef>
              <a:spcAft>
                <a:spcPts val="0"/>
              </a:spcAft>
              <a:buSzPts val="1887"/>
              <a:buChar char="●"/>
            </a:pPr>
            <a:r>
              <a:rPr lang="en" sz="1886"/>
              <a:t>To update x</a:t>
            </a:r>
            <a:r>
              <a:rPr baseline="-25000" lang="en" sz="1886"/>
              <a:t>ᵢ</a:t>
            </a:r>
            <a:r>
              <a:rPr lang="en" sz="1886"/>
              <a:t>, Calculate derivative of loss using</a:t>
            </a:r>
            <a:endParaRPr sz="1886"/>
          </a:p>
          <a:p>
            <a:pPr indent="-348403" lvl="0" marL="457200" rtl="0" algn="l">
              <a:lnSpc>
                <a:spcPct val="100000"/>
              </a:lnSpc>
              <a:spcBef>
                <a:spcPts val="0"/>
              </a:spcBef>
              <a:spcAft>
                <a:spcPts val="0"/>
              </a:spcAft>
              <a:buSzPts val="1887"/>
              <a:buChar char="●"/>
            </a:pPr>
            <a:r>
              <a:rPr lang="en" sz="1886"/>
              <a:t>Update x</a:t>
            </a:r>
            <a:r>
              <a:rPr baseline="-25000" lang="en" sz="1886"/>
              <a:t>ᵢ </a:t>
            </a:r>
            <a:r>
              <a:rPr lang="en" sz="1886"/>
              <a:t>using</a:t>
            </a:r>
            <a:endParaRPr sz="1886"/>
          </a:p>
          <a:p>
            <a:pPr indent="-348403" lvl="0" marL="457200" rtl="0" algn="l">
              <a:lnSpc>
                <a:spcPct val="100000"/>
              </a:lnSpc>
              <a:spcBef>
                <a:spcPts val="0"/>
              </a:spcBef>
              <a:spcAft>
                <a:spcPts val="0"/>
              </a:spcAft>
              <a:buSzPts val="1887"/>
              <a:buChar char="●"/>
            </a:pPr>
            <a:r>
              <a:rPr lang="en" sz="1886"/>
              <a:t>Where, α is the learning rate</a:t>
            </a:r>
            <a:endParaRPr sz="1886"/>
          </a:p>
          <a:p>
            <a:pPr indent="-348403" lvl="0" marL="457200" rtl="0" algn="l">
              <a:lnSpc>
                <a:spcPct val="100000"/>
              </a:lnSpc>
              <a:spcBef>
                <a:spcPts val="0"/>
              </a:spcBef>
              <a:spcAft>
                <a:spcPts val="0"/>
              </a:spcAft>
              <a:buSzPts val="1887"/>
              <a:buChar char="●"/>
            </a:pPr>
            <a:r>
              <a:rPr lang="en" sz="1886"/>
              <a:t>Update all the weights and biases in the network</a:t>
            </a:r>
            <a:endParaRPr sz="1886"/>
          </a:p>
        </p:txBody>
      </p:sp>
      <p:pic>
        <p:nvPicPr>
          <p:cNvPr id="174" name="Google Shape;174;p16" title="Screenshot 2025-04-22 175002.png"/>
          <p:cNvPicPr preferRelativeResize="0"/>
          <p:nvPr/>
        </p:nvPicPr>
        <p:blipFill rotWithShape="1">
          <a:blip r:embed="rId4">
            <a:alphaModFix/>
          </a:blip>
          <a:srcRect b="0" l="0" r="0" t="0"/>
          <a:stretch/>
        </p:blipFill>
        <p:spPr>
          <a:xfrm>
            <a:off x="5856250" y="3368375"/>
            <a:ext cx="416924" cy="471300"/>
          </a:xfrm>
          <a:prstGeom prst="rect">
            <a:avLst/>
          </a:prstGeom>
          <a:noFill/>
          <a:ln>
            <a:noFill/>
          </a:ln>
        </p:spPr>
      </p:pic>
      <p:pic>
        <p:nvPicPr>
          <p:cNvPr id="175" name="Google Shape;175;p16" title="Screenshot 2025-04-22 175413.png"/>
          <p:cNvPicPr preferRelativeResize="0"/>
          <p:nvPr/>
        </p:nvPicPr>
        <p:blipFill rotWithShape="1">
          <a:blip r:embed="rId5">
            <a:alphaModFix/>
          </a:blip>
          <a:srcRect b="0" l="0" r="0" t="0"/>
          <a:stretch/>
        </p:blipFill>
        <p:spPr>
          <a:xfrm>
            <a:off x="2614400" y="3839675"/>
            <a:ext cx="1929026" cy="347800"/>
          </a:xfrm>
          <a:prstGeom prst="rect">
            <a:avLst/>
          </a:prstGeom>
          <a:noFill/>
          <a:ln>
            <a:noFill/>
          </a:ln>
        </p:spPr>
      </p:pic>
      <p:pic>
        <p:nvPicPr>
          <p:cNvPr id="176" name="Google Shape;176;p16" title="Screenshot 2025-04-23 125859.png"/>
          <p:cNvPicPr preferRelativeResize="0"/>
          <p:nvPr/>
        </p:nvPicPr>
        <p:blipFill rotWithShape="1">
          <a:blip r:embed="rId6">
            <a:alphaModFix/>
          </a:blip>
          <a:srcRect b="0" l="0" r="0" t="0"/>
          <a:stretch/>
        </p:blipFill>
        <p:spPr>
          <a:xfrm>
            <a:off x="1328649" y="3060150"/>
            <a:ext cx="4198419" cy="347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7"/>
          <p:cNvSpPr txBox="1"/>
          <p:nvPr>
            <p:ph type="title"/>
          </p:nvPr>
        </p:nvSpPr>
        <p:spPr>
          <a:xfrm>
            <a:off x="1389550" y="87850"/>
            <a:ext cx="57180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Gradient Calculation</a:t>
            </a:r>
            <a:endParaRPr/>
          </a:p>
        </p:txBody>
      </p:sp>
      <p:pic>
        <p:nvPicPr>
          <p:cNvPr id="182" name="Google Shape;182;p17" title="NNSingle-Page-4.drawio.png"/>
          <p:cNvPicPr preferRelativeResize="0"/>
          <p:nvPr/>
        </p:nvPicPr>
        <p:blipFill rotWithShape="1">
          <a:blip r:embed="rId3">
            <a:alphaModFix/>
          </a:blip>
          <a:srcRect b="0" l="0" r="0" t="0"/>
          <a:stretch/>
        </p:blipFill>
        <p:spPr>
          <a:xfrm>
            <a:off x="2270475" y="660538"/>
            <a:ext cx="3685526" cy="1287725"/>
          </a:xfrm>
          <a:prstGeom prst="rect">
            <a:avLst/>
          </a:prstGeom>
          <a:noFill/>
          <a:ln>
            <a:noFill/>
          </a:ln>
        </p:spPr>
      </p:pic>
      <p:pic>
        <p:nvPicPr>
          <p:cNvPr id="183" name="Google Shape;183;p17" title="Capture.JPG"/>
          <p:cNvPicPr preferRelativeResize="0"/>
          <p:nvPr/>
        </p:nvPicPr>
        <p:blipFill rotWithShape="1">
          <a:blip r:embed="rId4">
            <a:alphaModFix/>
          </a:blip>
          <a:srcRect b="3119" l="0" r="0" t="0"/>
          <a:stretch/>
        </p:blipFill>
        <p:spPr>
          <a:xfrm>
            <a:off x="791750" y="1744575"/>
            <a:ext cx="6430001" cy="3318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8"/>
          <p:cNvSpPr txBox="1"/>
          <p:nvPr>
            <p:ph type="title"/>
          </p:nvPr>
        </p:nvSpPr>
        <p:spPr>
          <a:xfrm>
            <a:off x="1389550" y="87850"/>
            <a:ext cx="57180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Let’s calculate the derivatives</a:t>
            </a:r>
            <a:endParaRPr/>
          </a:p>
        </p:txBody>
      </p:sp>
      <p:pic>
        <p:nvPicPr>
          <p:cNvPr id="189" name="Google Shape;189;p18" title="Screenshot 2025-04-22 184009.png"/>
          <p:cNvPicPr preferRelativeResize="0"/>
          <p:nvPr/>
        </p:nvPicPr>
        <p:blipFill rotWithShape="1">
          <a:blip r:embed="rId3">
            <a:alphaModFix/>
          </a:blip>
          <a:srcRect b="0" l="0" r="0" t="0"/>
          <a:stretch/>
        </p:blipFill>
        <p:spPr>
          <a:xfrm>
            <a:off x="954500" y="781625"/>
            <a:ext cx="4476233" cy="41781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9"/>
          <p:cNvSpPr txBox="1"/>
          <p:nvPr>
            <p:ph type="title"/>
          </p:nvPr>
        </p:nvSpPr>
        <p:spPr>
          <a:xfrm>
            <a:off x="1389550" y="87850"/>
            <a:ext cx="57180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Let’s calculate the derivatives</a:t>
            </a:r>
            <a:endParaRPr/>
          </a:p>
        </p:txBody>
      </p:sp>
      <p:pic>
        <p:nvPicPr>
          <p:cNvPr id="195" name="Google Shape;195;p19" title="Screenshot 2025-04-22 185140.png"/>
          <p:cNvPicPr preferRelativeResize="0"/>
          <p:nvPr/>
        </p:nvPicPr>
        <p:blipFill rotWithShape="1">
          <a:blip r:embed="rId3">
            <a:alphaModFix/>
          </a:blip>
          <a:srcRect b="0" l="0" r="0" t="0"/>
          <a:stretch/>
        </p:blipFill>
        <p:spPr>
          <a:xfrm>
            <a:off x="497075" y="1026025"/>
            <a:ext cx="3953376" cy="3389250"/>
          </a:xfrm>
          <a:prstGeom prst="rect">
            <a:avLst/>
          </a:prstGeom>
          <a:noFill/>
          <a:ln>
            <a:noFill/>
          </a:ln>
        </p:spPr>
      </p:pic>
      <p:pic>
        <p:nvPicPr>
          <p:cNvPr id="196" name="Google Shape;196;p19" title="Screenshot 2025-04-22 190329.png"/>
          <p:cNvPicPr preferRelativeResize="0"/>
          <p:nvPr/>
        </p:nvPicPr>
        <p:blipFill rotWithShape="1">
          <a:blip r:embed="rId4">
            <a:alphaModFix/>
          </a:blip>
          <a:srcRect b="0" l="0" r="0" t="0"/>
          <a:stretch/>
        </p:blipFill>
        <p:spPr>
          <a:xfrm>
            <a:off x="5141725" y="1026025"/>
            <a:ext cx="3354900" cy="2755150"/>
          </a:xfrm>
          <a:prstGeom prst="rect">
            <a:avLst/>
          </a:prstGeom>
          <a:noFill/>
          <a:ln>
            <a:noFill/>
          </a:ln>
        </p:spPr>
      </p:pic>
      <p:cxnSp>
        <p:nvCxnSpPr>
          <p:cNvPr id="197" name="Google Shape;197;p19"/>
          <p:cNvCxnSpPr/>
          <p:nvPr/>
        </p:nvCxnSpPr>
        <p:spPr>
          <a:xfrm>
            <a:off x="4676025" y="842200"/>
            <a:ext cx="31200" cy="37911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type="title"/>
          </p:nvPr>
        </p:nvSpPr>
        <p:spPr>
          <a:xfrm>
            <a:off x="3098075" y="163775"/>
            <a:ext cx="33459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Classification dataset</a:t>
            </a:r>
            <a:endParaRPr/>
          </a:p>
        </p:txBody>
      </p:sp>
      <p:graphicFrame>
        <p:nvGraphicFramePr>
          <p:cNvPr id="60" name="Google Shape;60;p2"/>
          <p:cNvGraphicFramePr/>
          <p:nvPr/>
        </p:nvGraphicFramePr>
        <p:xfrm>
          <a:off x="1284925" y="890899"/>
          <a:ext cx="3000000" cy="3000000"/>
        </p:xfrm>
        <a:graphic>
          <a:graphicData uri="http://schemas.openxmlformats.org/drawingml/2006/table">
            <a:tbl>
              <a:tblPr>
                <a:noFill/>
                <a:tableStyleId>{6852F76F-E137-497A-9EE6-57540E34E5DC}</a:tableStyleId>
              </a:tblPr>
              <a:tblGrid>
                <a:gridCol w="1064500"/>
                <a:gridCol w="1024000"/>
              </a:tblGrid>
              <a:tr h="1486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Hours Study</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Pass</a:t>
                      </a:r>
                      <a:endParaRPr sz="1200" u="none" cap="none" strike="noStrike"/>
                    </a:p>
                  </a:txBody>
                  <a:tcPr marT="0" marB="0" marR="0" marL="0"/>
                </a:tc>
              </a:tr>
              <a:tr h="148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2</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No</a:t>
                      </a:r>
                      <a:endParaRPr sz="1200" u="none" cap="none" strike="noStrike"/>
                    </a:p>
                  </a:txBody>
                  <a:tcPr marT="0" marB="0" marR="0" marL="0"/>
                </a:tc>
              </a:tr>
              <a:tr h="1486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3</a:t>
                      </a:r>
                      <a:endParaRPr sz="1200" u="none" cap="none" strike="noStrike"/>
                    </a:p>
                  </a:txBody>
                  <a:tcPr marT="0" marB="0" marR="0" marL="0"/>
                </a:tc>
                <a:tc>
                  <a:txBody>
                    <a:bodyPr/>
                    <a:lstStyle/>
                    <a:p>
                      <a:pPr indent="0" lvl="0" marL="0" marR="0" rtl="0" algn="l">
                        <a:lnSpc>
                          <a:spcPct val="100000"/>
                        </a:lnSpc>
                        <a:spcBef>
                          <a:spcPts val="0"/>
                        </a:spcBef>
                        <a:spcAft>
                          <a:spcPts val="0"/>
                        </a:spcAft>
                        <a:buClr>
                          <a:schemeClr val="dk1"/>
                        </a:buClr>
                        <a:buSzPts val="1100"/>
                        <a:buFont typeface="Arial"/>
                        <a:buNone/>
                      </a:pPr>
                      <a:r>
                        <a:rPr lang="en" sz="1200" u="none" cap="none" strike="noStrike">
                          <a:solidFill>
                            <a:schemeClr val="dk1"/>
                          </a:solidFill>
                        </a:rPr>
                        <a:t>No</a:t>
                      </a:r>
                      <a:endParaRPr sz="1200" u="none" cap="none" strike="noStrike"/>
                    </a:p>
                  </a:txBody>
                  <a:tcPr marT="0" marB="0" marR="0" marL="0"/>
                </a:tc>
              </a:tr>
              <a:tr h="1486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4</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Yes</a:t>
                      </a:r>
                      <a:endParaRPr sz="1200" u="none" cap="none" strike="noStrike"/>
                    </a:p>
                  </a:txBody>
                  <a:tcPr marT="0" marB="0" marR="0" marL="0"/>
                </a:tc>
              </a:tr>
              <a:tr h="148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5</a:t>
                      </a:r>
                      <a:endParaRPr sz="1200" u="none" cap="none" strike="noStrike"/>
                    </a:p>
                  </a:txBody>
                  <a:tcPr marT="0" marB="0" marR="0" marL="0"/>
                </a:tc>
                <a:tc>
                  <a:txBody>
                    <a:bodyPr/>
                    <a:lstStyle/>
                    <a:p>
                      <a:pPr indent="0" lvl="0" marL="0" marR="0" rtl="0" algn="l">
                        <a:lnSpc>
                          <a:spcPct val="100000"/>
                        </a:lnSpc>
                        <a:spcBef>
                          <a:spcPts val="0"/>
                        </a:spcBef>
                        <a:spcAft>
                          <a:spcPts val="0"/>
                        </a:spcAft>
                        <a:buClr>
                          <a:schemeClr val="dk1"/>
                        </a:buClr>
                        <a:buSzPts val="1100"/>
                        <a:buFont typeface="Arial"/>
                        <a:buNone/>
                      </a:pPr>
                      <a:r>
                        <a:rPr lang="en" sz="1200" u="none" cap="none" strike="noStrike">
                          <a:solidFill>
                            <a:schemeClr val="dk1"/>
                          </a:solidFill>
                        </a:rPr>
                        <a:t>No</a:t>
                      </a:r>
                      <a:endParaRPr sz="1200" u="none" cap="none" strike="noStrike"/>
                    </a:p>
                  </a:txBody>
                  <a:tcPr marT="0" marB="0" marR="0" marL="0"/>
                </a:tc>
              </a:tr>
              <a:tr h="148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6</a:t>
                      </a:r>
                      <a:endParaRPr sz="1200" u="none" cap="none" strike="noStrike"/>
                    </a:p>
                  </a:txBody>
                  <a:tcPr marT="0" marB="0" marR="0" marL="0"/>
                </a:tc>
                <a:tc>
                  <a:txBody>
                    <a:bodyPr/>
                    <a:lstStyle/>
                    <a:p>
                      <a:pPr indent="0" lvl="0" marL="0" marR="0" rtl="0" algn="l">
                        <a:lnSpc>
                          <a:spcPct val="100000"/>
                        </a:lnSpc>
                        <a:spcBef>
                          <a:spcPts val="0"/>
                        </a:spcBef>
                        <a:spcAft>
                          <a:spcPts val="0"/>
                        </a:spcAft>
                        <a:buClr>
                          <a:schemeClr val="dk1"/>
                        </a:buClr>
                        <a:buSzPts val="1100"/>
                        <a:buFont typeface="Arial"/>
                        <a:buNone/>
                      </a:pPr>
                      <a:r>
                        <a:rPr lang="en" sz="1200" u="none" cap="none" strike="noStrike">
                          <a:solidFill>
                            <a:schemeClr val="dk1"/>
                          </a:solidFill>
                        </a:rPr>
                        <a:t>Yes</a:t>
                      </a:r>
                      <a:endParaRPr sz="1200" u="none" cap="none" strike="noStrike"/>
                    </a:p>
                  </a:txBody>
                  <a:tcPr marT="0" marB="0" marR="0" marL="0"/>
                </a:tc>
              </a:tr>
              <a:tr h="148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7</a:t>
                      </a:r>
                      <a:endParaRPr sz="1200" u="none" cap="none" strike="noStrike"/>
                    </a:p>
                  </a:txBody>
                  <a:tcPr marT="0" marB="0" marR="0" marL="0"/>
                </a:tc>
                <a:tc>
                  <a:txBody>
                    <a:bodyPr/>
                    <a:lstStyle/>
                    <a:p>
                      <a:pPr indent="0" lvl="0" marL="0" marR="0" rtl="0" algn="l">
                        <a:lnSpc>
                          <a:spcPct val="100000"/>
                        </a:lnSpc>
                        <a:spcBef>
                          <a:spcPts val="0"/>
                        </a:spcBef>
                        <a:spcAft>
                          <a:spcPts val="0"/>
                        </a:spcAft>
                        <a:buClr>
                          <a:schemeClr val="dk1"/>
                        </a:buClr>
                        <a:buSzPts val="1100"/>
                        <a:buFont typeface="Arial"/>
                        <a:buNone/>
                      </a:pPr>
                      <a:r>
                        <a:rPr lang="en" sz="1200" u="none" cap="none" strike="noStrike">
                          <a:solidFill>
                            <a:schemeClr val="dk1"/>
                          </a:solidFill>
                        </a:rPr>
                        <a:t>Yes</a:t>
                      </a:r>
                      <a:endParaRPr sz="1200" u="none" cap="none" strike="noStrike"/>
                    </a:p>
                  </a:txBody>
                  <a:tcPr marT="0" marB="0" marR="0" marL="0"/>
                </a:tc>
              </a:tr>
              <a:tr h="148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8</a:t>
                      </a:r>
                      <a:endParaRPr sz="1200" u="none" cap="none" strike="noStrike"/>
                    </a:p>
                  </a:txBody>
                  <a:tcPr marT="0" marB="0" marR="0" marL="0"/>
                </a:tc>
                <a:tc>
                  <a:txBody>
                    <a:bodyPr/>
                    <a:lstStyle/>
                    <a:p>
                      <a:pPr indent="0" lvl="0" marL="0" marR="0" rtl="0" algn="l">
                        <a:lnSpc>
                          <a:spcPct val="100000"/>
                        </a:lnSpc>
                        <a:spcBef>
                          <a:spcPts val="0"/>
                        </a:spcBef>
                        <a:spcAft>
                          <a:spcPts val="0"/>
                        </a:spcAft>
                        <a:buClr>
                          <a:schemeClr val="dk1"/>
                        </a:buClr>
                        <a:buSzPts val="1100"/>
                        <a:buFont typeface="Arial"/>
                        <a:buNone/>
                      </a:pPr>
                      <a:r>
                        <a:rPr lang="en" sz="1200" u="none" cap="none" strike="noStrike">
                          <a:solidFill>
                            <a:schemeClr val="dk1"/>
                          </a:solidFill>
                        </a:rPr>
                        <a:t>Yes</a:t>
                      </a:r>
                      <a:endParaRPr sz="1200" u="none" cap="none" strike="noStrike"/>
                    </a:p>
                  </a:txBody>
                  <a:tcPr marT="0" marB="0" marR="0" marL="0"/>
                </a:tc>
              </a:tr>
              <a:tr h="148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9</a:t>
                      </a:r>
                      <a:endParaRPr sz="1200" u="none" cap="none" strike="noStrike"/>
                    </a:p>
                  </a:txBody>
                  <a:tcPr marT="0" marB="0" marR="0" marL="0"/>
                </a:tc>
                <a:tc>
                  <a:txBody>
                    <a:bodyPr/>
                    <a:lstStyle/>
                    <a:p>
                      <a:pPr indent="0" lvl="0" marL="0" marR="0" rtl="0" algn="l">
                        <a:lnSpc>
                          <a:spcPct val="100000"/>
                        </a:lnSpc>
                        <a:spcBef>
                          <a:spcPts val="0"/>
                        </a:spcBef>
                        <a:spcAft>
                          <a:spcPts val="0"/>
                        </a:spcAft>
                        <a:buClr>
                          <a:schemeClr val="dk1"/>
                        </a:buClr>
                        <a:buSzPts val="1100"/>
                        <a:buFont typeface="Arial"/>
                        <a:buNone/>
                      </a:pPr>
                      <a:r>
                        <a:rPr lang="en" sz="1200" u="none" cap="none" strike="noStrike">
                          <a:solidFill>
                            <a:schemeClr val="dk1"/>
                          </a:solidFill>
                        </a:rPr>
                        <a:t>Yes</a:t>
                      </a:r>
                      <a:endParaRPr sz="1200" u="none" cap="none" strike="noStrike"/>
                    </a:p>
                  </a:txBody>
                  <a:tcPr marT="0" marB="0" marR="0" marL="0"/>
                </a:tc>
              </a:tr>
              <a:tr h="1269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10</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a:t>
                      </a:r>
                      <a:endParaRPr sz="1200" u="none" cap="none" strike="noStrike"/>
                    </a:p>
                  </a:txBody>
                  <a:tcPr marT="0" marB="0" marR="0" marL="0"/>
                </a:tc>
              </a:tr>
            </a:tbl>
          </a:graphicData>
        </a:graphic>
      </p:graphicFrame>
      <p:cxnSp>
        <p:nvCxnSpPr>
          <p:cNvPr id="61" name="Google Shape;61;p2"/>
          <p:cNvCxnSpPr/>
          <p:nvPr/>
        </p:nvCxnSpPr>
        <p:spPr>
          <a:xfrm>
            <a:off x="3611825" y="1749000"/>
            <a:ext cx="1360500" cy="0"/>
          </a:xfrm>
          <a:prstGeom prst="straightConnector1">
            <a:avLst/>
          </a:prstGeom>
          <a:noFill/>
          <a:ln cap="flat" cmpd="sng" w="9525">
            <a:solidFill>
              <a:schemeClr val="dk2"/>
            </a:solidFill>
            <a:prstDash val="solid"/>
            <a:round/>
            <a:headEnd len="sm" w="sm" type="none"/>
            <a:tailEnd len="med" w="med" type="triangle"/>
          </a:ln>
        </p:spPr>
      </p:cxnSp>
      <p:graphicFrame>
        <p:nvGraphicFramePr>
          <p:cNvPr id="62" name="Google Shape;62;p2"/>
          <p:cNvGraphicFramePr/>
          <p:nvPr/>
        </p:nvGraphicFramePr>
        <p:xfrm>
          <a:off x="5210725" y="943224"/>
          <a:ext cx="3000000" cy="3000000"/>
        </p:xfrm>
        <a:graphic>
          <a:graphicData uri="http://schemas.openxmlformats.org/drawingml/2006/table">
            <a:tbl>
              <a:tblPr>
                <a:noFill/>
                <a:tableStyleId>{6852F76F-E137-497A-9EE6-57540E34E5DC}</a:tableStyleId>
              </a:tblPr>
              <a:tblGrid>
                <a:gridCol w="1064500"/>
                <a:gridCol w="1024000"/>
              </a:tblGrid>
              <a:tr h="1486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Hours Study</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Pass</a:t>
                      </a:r>
                      <a:endParaRPr sz="1200" u="none" cap="none" strike="noStrike"/>
                    </a:p>
                  </a:txBody>
                  <a:tcPr marT="0" marB="0" marR="0" marL="0"/>
                </a:tc>
              </a:tr>
              <a:tr h="148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2</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a:t>
                      </a:r>
                      <a:endParaRPr sz="1200" u="none" cap="none" strike="noStrike"/>
                    </a:p>
                  </a:txBody>
                  <a:tcPr marT="0" marB="0" marR="0" marL="0"/>
                </a:tc>
              </a:tr>
              <a:tr h="1486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3</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rPr>
                        <a:t>0</a:t>
                      </a:r>
                      <a:endParaRPr sz="1200" u="none" cap="none" strike="noStrike"/>
                    </a:p>
                  </a:txBody>
                  <a:tcPr marT="0" marB="0" marR="0" marL="0"/>
                </a:tc>
              </a:tr>
              <a:tr h="1486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4</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a:t>
                      </a:r>
                      <a:endParaRPr sz="1200" u="none" cap="none" strike="noStrike"/>
                    </a:p>
                  </a:txBody>
                  <a:tcPr marT="0" marB="0" marR="0" marL="0"/>
                </a:tc>
              </a:tr>
              <a:tr h="148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5</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rPr>
                        <a:t>0</a:t>
                      </a:r>
                      <a:endParaRPr sz="1200" u="none" cap="none" strike="noStrike"/>
                    </a:p>
                  </a:txBody>
                  <a:tcPr marT="0" marB="0" marR="0" marL="0"/>
                </a:tc>
              </a:tr>
              <a:tr h="148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6</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rPr>
                        <a:t>1</a:t>
                      </a:r>
                      <a:endParaRPr sz="1200" u="none" cap="none" strike="noStrike"/>
                    </a:p>
                  </a:txBody>
                  <a:tcPr marT="0" marB="0" marR="0" marL="0"/>
                </a:tc>
              </a:tr>
              <a:tr h="148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7</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rPr>
                        <a:t>1</a:t>
                      </a:r>
                      <a:endParaRPr sz="1200" u="none" cap="none" strike="noStrike"/>
                    </a:p>
                  </a:txBody>
                  <a:tcPr marT="0" marB="0" marR="0" marL="0"/>
                </a:tc>
              </a:tr>
              <a:tr h="148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8</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rPr>
                        <a:t>1</a:t>
                      </a:r>
                      <a:endParaRPr sz="1200" u="none" cap="none" strike="noStrike"/>
                    </a:p>
                  </a:txBody>
                  <a:tcPr marT="0" marB="0" marR="0" marL="0"/>
                </a:tc>
              </a:tr>
              <a:tr h="148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9</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rPr>
                        <a:t>1</a:t>
                      </a:r>
                      <a:endParaRPr sz="1200" u="none" cap="none" strike="noStrike"/>
                    </a:p>
                  </a:txBody>
                  <a:tcPr marT="0" marB="0" marR="0" marL="0"/>
                </a:tc>
              </a:tr>
              <a:tr h="1269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10</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a:t>
                      </a:r>
                      <a:endParaRPr sz="1200" u="none" cap="none" strike="noStrike"/>
                    </a:p>
                  </a:txBody>
                  <a:tcPr marT="0" marB="0" marR="0" marL="0"/>
                </a:tc>
              </a:tr>
            </a:tbl>
          </a:graphicData>
        </a:graphic>
      </p:graphicFrame>
      <p:sp>
        <p:nvSpPr>
          <p:cNvPr id="63" name="Google Shape;63;p2"/>
          <p:cNvSpPr txBox="1"/>
          <p:nvPr>
            <p:ph idx="4294967295" type="subTitle"/>
          </p:nvPr>
        </p:nvSpPr>
        <p:spPr>
          <a:xfrm>
            <a:off x="396725" y="3164925"/>
            <a:ext cx="8520600" cy="1122000"/>
          </a:xfrm>
          <a:prstGeom prst="rect">
            <a:avLst/>
          </a:prstGeom>
          <a:noFill/>
          <a:ln>
            <a:noFill/>
          </a:ln>
        </p:spPr>
        <p:txBody>
          <a:bodyPr anchorCtr="0" anchor="t" bIns="91425" lIns="91425" spcFirstLastPara="1" rIns="91425" wrap="square" tIns="91425">
            <a:normAutofit fontScale="70000" lnSpcReduction="20000"/>
          </a:bodyPr>
          <a:lstStyle/>
          <a:p>
            <a:pPr indent="-308610" lvl="0" marL="457200" marR="0" rtl="0" algn="l">
              <a:lnSpc>
                <a:spcPct val="115000"/>
              </a:lnSpc>
              <a:spcBef>
                <a:spcPts val="0"/>
              </a:spcBef>
              <a:spcAft>
                <a:spcPts val="0"/>
              </a:spcAft>
              <a:buClr>
                <a:schemeClr val="dk2"/>
              </a:buClr>
              <a:buSzPct val="100000"/>
              <a:buFont typeface="Arial"/>
              <a:buChar char="●"/>
            </a:pPr>
            <a:r>
              <a:rPr b="0" i="0" lang="en" sz="1800" u="none" cap="none" strike="noStrike">
                <a:solidFill>
                  <a:schemeClr val="dk2"/>
                </a:solidFill>
                <a:latin typeface="Arial"/>
                <a:ea typeface="Arial"/>
                <a:cs typeface="Arial"/>
                <a:sym typeface="Arial"/>
              </a:rPr>
              <a:t>Here, let’s say we are trying to predict whether a student is going to pass based on hours study</a:t>
            </a:r>
            <a:endParaRPr b="0" i="0" sz="1800" u="none" cap="none" strike="noStrike">
              <a:solidFill>
                <a:schemeClr val="dk2"/>
              </a:solidFill>
              <a:latin typeface="Arial"/>
              <a:ea typeface="Arial"/>
              <a:cs typeface="Arial"/>
              <a:sym typeface="Arial"/>
            </a:endParaRPr>
          </a:p>
          <a:p>
            <a:pPr indent="-308610" lvl="0" marL="457200" marR="0" rtl="0" algn="l">
              <a:lnSpc>
                <a:spcPct val="115000"/>
              </a:lnSpc>
              <a:spcBef>
                <a:spcPts val="0"/>
              </a:spcBef>
              <a:spcAft>
                <a:spcPts val="0"/>
              </a:spcAft>
              <a:buClr>
                <a:schemeClr val="dk2"/>
              </a:buClr>
              <a:buSzPct val="100000"/>
              <a:buFont typeface="Arial"/>
              <a:buChar char="●"/>
            </a:pPr>
            <a:r>
              <a:rPr b="0" i="0" lang="en" sz="1800" u="none" cap="none" strike="noStrike">
                <a:solidFill>
                  <a:schemeClr val="dk2"/>
                </a:solidFill>
                <a:latin typeface="Arial"/>
                <a:ea typeface="Arial"/>
                <a:cs typeface="Arial"/>
                <a:sym typeface="Arial"/>
              </a:rPr>
              <a:t>Hours study, in this case is the feature and Pass, is a label</a:t>
            </a:r>
            <a:endParaRPr b="0" i="0" sz="1800" u="none" cap="none" strike="noStrike">
              <a:solidFill>
                <a:schemeClr val="dk2"/>
              </a:solidFill>
              <a:latin typeface="Arial"/>
              <a:ea typeface="Arial"/>
              <a:cs typeface="Arial"/>
              <a:sym typeface="Arial"/>
            </a:endParaRPr>
          </a:p>
          <a:p>
            <a:pPr indent="-308610" lvl="0" marL="457200" marR="0" rtl="0" algn="l">
              <a:lnSpc>
                <a:spcPct val="115000"/>
              </a:lnSpc>
              <a:spcBef>
                <a:spcPts val="0"/>
              </a:spcBef>
              <a:spcAft>
                <a:spcPts val="0"/>
              </a:spcAft>
              <a:buClr>
                <a:schemeClr val="dk2"/>
              </a:buClr>
              <a:buSzPct val="100000"/>
              <a:buFont typeface="Arial"/>
              <a:buChar char="●"/>
            </a:pPr>
            <a:r>
              <a:rPr b="0" i="0" lang="en" sz="1800" u="none" cap="none" strike="noStrike">
                <a:solidFill>
                  <a:schemeClr val="dk2"/>
                </a:solidFill>
                <a:latin typeface="Arial"/>
                <a:ea typeface="Arial"/>
                <a:cs typeface="Arial"/>
                <a:sym typeface="Arial"/>
              </a:rPr>
              <a:t>Pass is a categorical variable consisting of two values {Yes, No}</a:t>
            </a:r>
            <a:endParaRPr b="0" i="0" sz="1800" u="none" cap="none" strike="noStrike">
              <a:solidFill>
                <a:schemeClr val="dk2"/>
              </a:solidFill>
              <a:latin typeface="Arial"/>
              <a:ea typeface="Arial"/>
              <a:cs typeface="Arial"/>
              <a:sym typeface="Arial"/>
            </a:endParaRPr>
          </a:p>
          <a:p>
            <a:pPr indent="-308610" lvl="0" marL="457200" marR="0" rtl="0" algn="l">
              <a:lnSpc>
                <a:spcPct val="115000"/>
              </a:lnSpc>
              <a:spcBef>
                <a:spcPts val="0"/>
              </a:spcBef>
              <a:spcAft>
                <a:spcPts val="0"/>
              </a:spcAft>
              <a:buClr>
                <a:schemeClr val="dk2"/>
              </a:buClr>
              <a:buSzPct val="100000"/>
              <a:buFont typeface="Arial"/>
              <a:buChar char="●"/>
            </a:pPr>
            <a:r>
              <a:rPr b="0" i="0" lang="en" sz="1800" u="none" cap="none" strike="noStrike">
                <a:solidFill>
                  <a:schemeClr val="dk2"/>
                </a:solidFill>
                <a:latin typeface="Arial"/>
                <a:ea typeface="Arial"/>
                <a:cs typeface="Arial"/>
                <a:sym typeface="Arial"/>
              </a:rPr>
              <a:t>Such categorical variable outcome prediction is referred to as classification problem</a:t>
            </a:r>
            <a:endParaRPr b="0" i="0" sz="1800" u="none" cap="none" strike="noStrike">
              <a:solidFill>
                <a:schemeClr val="dk2"/>
              </a:solidFill>
              <a:latin typeface="Arial"/>
              <a:ea typeface="Arial"/>
              <a:cs typeface="Arial"/>
              <a:sym typeface="Arial"/>
            </a:endParaRPr>
          </a:p>
          <a:p>
            <a:pPr indent="-308610" lvl="0" marL="457200" marR="0" rtl="0" algn="l">
              <a:lnSpc>
                <a:spcPct val="115000"/>
              </a:lnSpc>
              <a:spcBef>
                <a:spcPts val="0"/>
              </a:spcBef>
              <a:spcAft>
                <a:spcPts val="0"/>
              </a:spcAft>
              <a:buClr>
                <a:schemeClr val="dk2"/>
              </a:buClr>
              <a:buSzPct val="100000"/>
              <a:buFont typeface="Arial"/>
              <a:buChar char="●"/>
            </a:pPr>
            <a:r>
              <a:rPr b="0" i="0" lang="en" sz="1800" u="none" cap="none" strike="noStrike">
                <a:solidFill>
                  <a:schemeClr val="dk2"/>
                </a:solidFill>
                <a:latin typeface="Arial"/>
                <a:ea typeface="Arial"/>
                <a:cs typeface="Arial"/>
                <a:sym typeface="Arial"/>
              </a:rPr>
              <a:t>It is a task of supervised learning</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0" title="Screenshot 2025-04-22 194836.png"/>
          <p:cNvPicPr preferRelativeResize="0"/>
          <p:nvPr/>
        </p:nvPicPr>
        <p:blipFill rotWithShape="1">
          <a:blip r:embed="rId3">
            <a:alphaModFix/>
          </a:blip>
          <a:srcRect b="0" l="0" r="0" t="0"/>
          <a:stretch/>
        </p:blipFill>
        <p:spPr>
          <a:xfrm>
            <a:off x="310900" y="873550"/>
            <a:ext cx="3687700" cy="3870750"/>
          </a:xfrm>
          <a:prstGeom prst="rect">
            <a:avLst/>
          </a:prstGeom>
          <a:noFill/>
          <a:ln>
            <a:noFill/>
          </a:ln>
        </p:spPr>
      </p:pic>
      <p:cxnSp>
        <p:nvCxnSpPr>
          <p:cNvPr id="203" name="Google Shape;203;p20"/>
          <p:cNvCxnSpPr/>
          <p:nvPr/>
        </p:nvCxnSpPr>
        <p:spPr>
          <a:xfrm flipH="1">
            <a:off x="3861325" y="785800"/>
            <a:ext cx="12600" cy="4123500"/>
          </a:xfrm>
          <a:prstGeom prst="straightConnector1">
            <a:avLst/>
          </a:prstGeom>
          <a:noFill/>
          <a:ln cap="flat" cmpd="sng" w="9525">
            <a:solidFill>
              <a:schemeClr val="dk2"/>
            </a:solidFill>
            <a:prstDash val="solid"/>
            <a:round/>
            <a:headEnd len="sm" w="sm" type="none"/>
            <a:tailEnd len="sm" w="sm" type="none"/>
          </a:ln>
        </p:spPr>
      </p:cxnSp>
      <p:pic>
        <p:nvPicPr>
          <p:cNvPr id="204" name="Google Shape;204;p20" title="Screenshot 2025-04-22 194958.png"/>
          <p:cNvPicPr preferRelativeResize="0"/>
          <p:nvPr/>
        </p:nvPicPr>
        <p:blipFill rotWithShape="1">
          <a:blip r:embed="rId4">
            <a:alphaModFix/>
          </a:blip>
          <a:srcRect b="0" l="0" r="0" t="0"/>
          <a:stretch/>
        </p:blipFill>
        <p:spPr>
          <a:xfrm>
            <a:off x="4300800" y="812813"/>
            <a:ext cx="3968124" cy="3992225"/>
          </a:xfrm>
          <a:prstGeom prst="rect">
            <a:avLst/>
          </a:prstGeom>
          <a:noFill/>
          <a:ln>
            <a:noFill/>
          </a:ln>
        </p:spPr>
      </p:pic>
      <p:sp>
        <p:nvSpPr>
          <p:cNvPr id="205" name="Google Shape;205;p20"/>
          <p:cNvSpPr txBox="1"/>
          <p:nvPr>
            <p:ph type="title"/>
          </p:nvPr>
        </p:nvSpPr>
        <p:spPr>
          <a:xfrm>
            <a:off x="1389550" y="87850"/>
            <a:ext cx="57180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Let’s calculate the derivatives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ph idx="1" type="body"/>
          </p:nvPr>
        </p:nvSpPr>
        <p:spPr>
          <a:xfrm>
            <a:off x="696075" y="569675"/>
            <a:ext cx="3004500" cy="33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605"/>
              <a:buNone/>
            </a:pPr>
            <a:r>
              <a:rPr lang="en" sz="1290"/>
              <a:t>The gradient with respect to w</a:t>
            </a:r>
            <a:r>
              <a:rPr baseline="-25000" lang="en" sz="1290"/>
              <a:t>1 </a:t>
            </a:r>
            <a:r>
              <a:rPr lang="en" sz="1290"/>
              <a:t>is,</a:t>
            </a:r>
            <a:endParaRPr sz="1290"/>
          </a:p>
        </p:txBody>
      </p:sp>
      <p:sp>
        <p:nvSpPr>
          <p:cNvPr id="211" name="Google Shape;211;p21"/>
          <p:cNvSpPr txBox="1"/>
          <p:nvPr>
            <p:ph idx="1" type="body"/>
          </p:nvPr>
        </p:nvSpPr>
        <p:spPr>
          <a:xfrm>
            <a:off x="658350" y="1555525"/>
            <a:ext cx="3729300" cy="33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605"/>
              <a:buNone/>
            </a:pPr>
            <a:r>
              <a:rPr lang="en" sz="1290"/>
              <a:t>The gradient with respect to w</a:t>
            </a:r>
            <a:r>
              <a:rPr baseline="-25000" lang="en" sz="1290"/>
              <a:t>2 </a:t>
            </a:r>
            <a:r>
              <a:rPr lang="en" sz="1290"/>
              <a:t>would be,</a:t>
            </a:r>
            <a:endParaRPr sz="1290"/>
          </a:p>
        </p:txBody>
      </p:sp>
      <p:sp>
        <p:nvSpPr>
          <p:cNvPr id="212" name="Google Shape;212;p21"/>
          <p:cNvSpPr txBox="1"/>
          <p:nvPr>
            <p:ph idx="1" type="body"/>
          </p:nvPr>
        </p:nvSpPr>
        <p:spPr>
          <a:xfrm>
            <a:off x="758750" y="2622825"/>
            <a:ext cx="7131900" cy="33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605"/>
              <a:buNone/>
            </a:pPr>
            <a:r>
              <a:rPr lang="en" sz="1290"/>
              <a:t>This is for a single data point. For </a:t>
            </a:r>
            <a:r>
              <a:rPr i="1" lang="en" sz="1290"/>
              <a:t>n</a:t>
            </a:r>
            <a:r>
              <a:rPr lang="en" sz="1290"/>
              <a:t> number of samples, all the gradients have to be summed up and then averaged</a:t>
            </a:r>
            <a:endParaRPr sz="1290"/>
          </a:p>
        </p:txBody>
      </p:sp>
      <p:sp>
        <p:nvSpPr>
          <p:cNvPr id="213" name="Google Shape;213;p21"/>
          <p:cNvSpPr txBox="1"/>
          <p:nvPr>
            <p:ph idx="1" type="body"/>
          </p:nvPr>
        </p:nvSpPr>
        <p:spPr>
          <a:xfrm>
            <a:off x="416075" y="174225"/>
            <a:ext cx="3004500" cy="33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605"/>
              <a:buNone/>
            </a:pPr>
            <a:r>
              <a:rPr lang="en" sz="1290"/>
              <a:t>So, for a single neuron perceptron,</a:t>
            </a:r>
            <a:endParaRPr sz="1290"/>
          </a:p>
        </p:txBody>
      </p:sp>
      <p:cxnSp>
        <p:nvCxnSpPr>
          <p:cNvPr id="214" name="Google Shape;214;p21"/>
          <p:cNvCxnSpPr/>
          <p:nvPr/>
        </p:nvCxnSpPr>
        <p:spPr>
          <a:xfrm>
            <a:off x="3147000" y="4082975"/>
            <a:ext cx="6300" cy="344700"/>
          </a:xfrm>
          <a:prstGeom prst="straightConnector1">
            <a:avLst/>
          </a:prstGeom>
          <a:noFill/>
          <a:ln cap="flat" cmpd="sng" w="9525">
            <a:solidFill>
              <a:schemeClr val="dk2"/>
            </a:solidFill>
            <a:prstDash val="dash"/>
            <a:round/>
            <a:headEnd len="sm" w="sm" type="none"/>
            <a:tailEnd len="sm" w="sm" type="none"/>
          </a:ln>
        </p:spPr>
      </p:cxnSp>
      <p:pic>
        <p:nvPicPr>
          <p:cNvPr id="215" name="Google Shape;215;p21" title="Capture.JPG"/>
          <p:cNvPicPr preferRelativeResize="0"/>
          <p:nvPr/>
        </p:nvPicPr>
        <p:blipFill rotWithShape="1">
          <a:blip r:embed="rId3">
            <a:alphaModFix/>
          </a:blip>
          <a:srcRect b="0" l="0" r="0" t="0"/>
          <a:stretch/>
        </p:blipFill>
        <p:spPr>
          <a:xfrm>
            <a:off x="2333150" y="1104300"/>
            <a:ext cx="1951993" cy="344700"/>
          </a:xfrm>
          <a:prstGeom prst="rect">
            <a:avLst/>
          </a:prstGeom>
          <a:noFill/>
          <a:ln>
            <a:noFill/>
          </a:ln>
        </p:spPr>
      </p:pic>
      <p:pic>
        <p:nvPicPr>
          <p:cNvPr id="216" name="Google Shape;216;p21" title="Capture.JPG"/>
          <p:cNvPicPr preferRelativeResize="0"/>
          <p:nvPr/>
        </p:nvPicPr>
        <p:blipFill rotWithShape="1">
          <a:blip r:embed="rId4">
            <a:alphaModFix/>
          </a:blip>
          <a:srcRect b="0" l="0" r="0" t="0"/>
          <a:stretch/>
        </p:blipFill>
        <p:spPr>
          <a:xfrm>
            <a:off x="2333150" y="2130193"/>
            <a:ext cx="1952000" cy="316132"/>
          </a:xfrm>
          <a:prstGeom prst="rect">
            <a:avLst/>
          </a:prstGeom>
          <a:noFill/>
          <a:ln>
            <a:noFill/>
          </a:ln>
        </p:spPr>
      </p:pic>
      <p:pic>
        <p:nvPicPr>
          <p:cNvPr id="217" name="Google Shape;217;p21" title="Capture.JPG"/>
          <p:cNvPicPr preferRelativeResize="0"/>
          <p:nvPr/>
        </p:nvPicPr>
        <p:blipFill rotWithShape="1">
          <a:blip r:embed="rId5">
            <a:alphaModFix/>
          </a:blip>
          <a:srcRect b="0" l="0" r="0" t="0"/>
          <a:stretch/>
        </p:blipFill>
        <p:spPr>
          <a:xfrm>
            <a:off x="1878587" y="3286752"/>
            <a:ext cx="2543126" cy="719350"/>
          </a:xfrm>
          <a:prstGeom prst="rect">
            <a:avLst/>
          </a:prstGeom>
          <a:noFill/>
          <a:ln>
            <a:noFill/>
          </a:ln>
        </p:spPr>
      </p:pic>
      <p:pic>
        <p:nvPicPr>
          <p:cNvPr id="218" name="Google Shape;218;p21" title="Capture.JPG"/>
          <p:cNvPicPr preferRelativeResize="0"/>
          <p:nvPr/>
        </p:nvPicPr>
        <p:blipFill rotWithShape="1">
          <a:blip r:embed="rId6">
            <a:alphaModFix/>
          </a:blip>
          <a:srcRect b="0" l="0" r="0" t="0"/>
          <a:stretch/>
        </p:blipFill>
        <p:spPr>
          <a:xfrm>
            <a:off x="1861025" y="4478074"/>
            <a:ext cx="2543150" cy="3046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2"/>
          <p:cNvSpPr txBox="1"/>
          <p:nvPr>
            <p:ph type="title"/>
          </p:nvPr>
        </p:nvSpPr>
        <p:spPr>
          <a:xfrm>
            <a:off x="311700" y="1881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Some Basic Simulations</a:t>
            </a:r>
            <a:endParaRPr/>
          </a:p>
        </p:txBody>
      </p:sp>
      <p:sp>
        <p:nvSpPr>
          <p:cNvPr id="224" name="Google Shape;224;p22"/>
          <p:cNvSpPr txBox="1"/>
          <p:nvPr>
            <p:ph idx="1" type="body"/>
          </p:nvPr>
        </p:nvSpPr>
        <p:spPr>
          <a:xfrm>
            <a:off x="343025" y="651150"/>
            <a:ext cx="2722500" cy="47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Let’s have a toy dataset</a:t>
            </a:r>
            <a:endParaRPr/>
          </a:p>
        </p:txBody>
      </p:sp>
      <p:graphicFrame>
        <p:nvGraphicFramePr>
          <p:cNvPr id="225" name="Google Shape;225;p22"/>
          <p:cNvGraphicFramePr/>
          <p:nvPr/>
        </p:nvGraphicFramePr>
        <p:xfrm>
          <a:off x="3221275" y="760799"/>
          <a:ext cx="3000000" cy="3000000"/>
        </p:xfrm>
        <a:graphic>
          <a:graphicData uri="http://schemas.openxmlformats.org/drawingml/2006/table">
            <a:tbl>
              <a:tblPr>
                <a:noFill/>
                <a:tableStyleId>{6852F76F-E137-497A-9EE6-57540E34E5DC}</a:tableStyleId>
              </a:tblPr>
              <a:tblGrid>
                <a:gridCol w="1064500"/>
                <a:gridCol w="1024000"/>
              </a:tblGrid>
              <a:tr h="14862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X</a:t>
                      </a:r>
                      <a:endParaRPr sz="1200" u="none" cap="none" strike="noStrike"/>
                    </a:p>
                  </a:txBody>
                  <a:tcPr marT="0" marB="0" marR="0" marL="0"/>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Y</a:t>
                      </a:r>
                      <a:endParaRPr sz="1200" u="none" cap="none" strike="noStrike"/>
                    </a:p>
                  </a:txBody>
                  <a:tcPr marT="0" marB="0" marR="0" marL="0"/>
                </a:tc>
              </a:tr>
              <a:tr h="14807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a:t>
                      </a:r>
                      <a:endParaRPr sz="1200" u="none" cap="none" strike="noStrike"/>
                    </a:p>
                  </a:txBody>
                  <a:tcPr marT="0" marB="0" marR="0" marL="0"/>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0</a:t>
                      </a:r>
                      <a:endParaRPr sz="1200" u="none" cap="none" strike="noStrike"/>
                    </a:p>
                  </a:txBody>
                  <a:tcPr marT="0" marB="0" marR="0" marL="0"/>
                </a:tc>
              </a:tr>
              <a:tr h="14862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.2</a:t>
                      </a:r>
                      <a:endParaRPr sz="1200" u="none" cap="none" strike="noStrike"/>
                    </a:p>
                  </a:txBody>
                  <a:tcPr marT="0" marB="0" marR="0" marL="0"/>
                </a:tc>
                <a:tc>
                  <a:txBody>
                    <a:bodyPr/>
                    <a:lstStyle/>
                    <a:p>
                      <a:pPr indent="0" lvl="0" marL="0" marR="0" rtl="0" algn="ctr">
                        <a:lnSpc>
                          <a:spcPct val="100000"/>
                        </a:lnSpc>
                        <a:spcBef>
                          <a:spcPts val="0"/>
                        </a:spcBef>
                        <a:spcAft>
                          <a:spcPts val="0"/>
                        </a:spcAft>
                        <a:buClr>
                          <a:schemeClr val="dk1"/>
                        </a:buClr>
                        <a:buSzPts val="1100"/>
                        <a:buFont typeface="Arial"/>
                        <a:buNone/>
                      </a:pPr>
                      <a:r>
                        <a:rPr lang="en" sz="1200" u="none" cap="none" strike="noStrike">
                          <a:solidFill>
                            <a:schemeClr val="dk1"/>
                          </a:solidFill>
                        </a:rPr>
                        <a:t>0</a:t>
                      </a:r>
                      <a:endParaRPr sz="1200" u="none" cap="none" strike="noStrike"/>
                    </a:p>
                  </a:txBody>
                  <a:tcPr marT="0" marB="0" marR="0" marL="0"/>
                </a:tc>
              </a:tr>
              <a:tr h="148625">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.3</a:t>
                      </a:r>
                      <a:endParaRPr sz="1200" u="none" cap="none" strike="noStrike"/>
                    </a:p>
                  </a:txBody>
                  <a:tcPr marT="0" marB="0" marR="0" marL="0"/>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1</a:t>
                      </a:r>
                      <a:endParaRPr sz="1200" u="none" cap="none" strike="noStrike"/>
                    </a:p>
                  </a:txBody>
                  <a:tcPr marT="0" marB="0" marR="0" marL="0"/>
                </a:tc>
              </a:tr>
              <a:tr h="14275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.4</a:t>
                      </a:r>
                      <a:endParaRPr sz="1200" u="none" cap="none" strike="noStrike"/>
                    </a:p>
                  </a:txBody>
                  <a:tcPr marT="0" marB="0" marR="0" marL="0"/>
                </a:tc>
                <a:tc>
                  <a:txBody>
                    <a:bodyPr/>
                    <a:lstStyle/>
                    <a:p>
                      <a:pPr indent="0" lvl="0" marL="0" marR="0" rtl="0" algn="ctr">
                        <a:lnSpc>
                          <a:spcPct val="100000"/>
                        </a:lnSpc>
                        <a:spcBef>
                          <a:spcPts val="0"/>
                        </a:spcBef>
                        <a:spcAft>
                          <a:spcPts val="0"/>
                        </a:spcAft>
                        <a:buClr>
                          <a:schemeClr val="dk1"/>
                        </a:buClr>
                        <a:buSzPts val="1100"/>
                        <a:buFont typeface="Arial"/>
                        <a:buNone/>
                      </a:pPr>
                      <a:r>
                        <a:rPr lang="en" sz="1200" u="none" cap="none" strike="noStrike">
                          <a:solidFill>
                            <a:schemeClr val="dk1"/>
                          </a:solidFill>
                        </a:rPr>
                        <a:t>?</a:t>
                      </a:r>
                      <a:endParaRPr sz="1200" u="none" cap="none" strike="noStrike"/>
                    </a:p>
                  </a:txBody>
                  <a:tcPr marT="0" marB="0" marR="0" marL="0"/>
                </a:tc>
              </a:tr>
            </a:tbl>
          </a:graphicData>
        </a:graphic>
      </p:graphicFrame>
      <p:sp>
        <p:nvSpPr>
          <p:cNvPr id="226" name="Google Shape;226;p22"/>
          <p:cNvSpPr txBox="1"/>
          <p:nvPr>
            <p:ph idx="1" type="body"/>
          </p:nvPr>
        </p:nvSpPr>
        <p:spPr>
          <a:xfrm>
            <a:off x="495400" y="1826025"/>
            <a:ext cx="5289900" cy="47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We are trying to fit it with the following perceptron</a:t>
            </a:r>
            <a:endParaRPr/>
          </a:p>
        </p:txBody>
      </p:sp>
      <p:pic>
        <p:nvPicPr>
          <p:cNvPr id="227" name="Google Shape;227;p22" title="NNSingle.drawio (1).png"/>
          <p:cNvPicPr preferRelativeResize="0"/>
          <p:nvPr/>
        </p:nvPicPr>
        <p:blipFill rotWithShape="1">
          <a:blip r:embed="rId3">
            <a:alphaModFix/>
          </a:blip>
          <a:srcRect b="0" l="0" r="0" t="0"/>
          <a:stretch/>
        </p:blipFill>
        <p:spPr>
          <a:xfrm>
            <a:off x="2119975" y="2305423"/>
            <a:ext cx="3203599" cy="950750"/>
          </a:xfrm>
          <a:prstGeom prst="rect">
            <a:avLst/>
          </a:prstGeom>
          <a:noFill/>
          <a:ln>
            <a:noFill/>
          </a:ln>
        </p:spPr>
      </p:pic>
      <p:sp>
        <p:nvSpPr>
          <p:cNvPr id="228" name="Google Shape;228;p22"/>
          <p:cNvSpPr txBox="1"/>
          <p:nvPr>
            <p:ph idx="1" type="body"/>
          </p:nvPr>
        </p:nvSpPr>
        <p:spPr>
          <a:xfrm>
            <a:off x="495400" y="3320500"/>
            <a:ext cx="5571900" cy="3918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1200"/>
              </a:spcAft>
              <a:buSzPct val="129032"/>
              <a:buNone/>
            </a:pPr>
            <a:r>
              <a:rPr i="1" lang="en"/>
              <a:t>w</a:t>
            </a:r>
            <a:r>
              <a:rPr lang="en"/>
              <a:t> and </a:t>
            </a:r>
            <a:r>
              <a:rPr i="1" lang="en"/>
              <a:t>b</a:t>
            </a:r>
            <a:r>
              <a:rPr lang="en"/>
              <a:t> are the unknowns, which have to be figured out</a:t>
            </a:r>
            <a:endParaRPr/>
          </a:p>
        </p:txBody>
      </p:sp>
      <p:sp>
        <p:nvSpPr>
          <p:cNvPr id="229" name="Google Shape;229;p22"/>
          <p:cNvSpPr txBox="1"/>
          <p:nvPr>
            <p:ph idx="1" type="body"/>
          </p:nvPr>
        </p:nvSpPr>
        <p:spPr>
          <a:xfrm>
            <a:off x="572600" y="3855150"/>
            <a:ext cx="5571900" cy="3918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1200"/>
              </a:spcAft>
              <a:buSzPct val="129032"/>
              <a:buNone/>
            </a:pPr>
            <a:r>
              <a:rPr lang="en"/>
              <a:t>For three data points, the loss function is: </a:t>
            </a:r>
            <a:endParaRPr/>
          </a:p>
        </p:txBody>
      </p:sp>
      <p:pic>
        <p:nvPicPr>
          <p:cNvPr id="230" name="Google Shape;230;p22" title="Screenshot 2025-04-23 125731.png"/>
          <p:cNvPicPr preferRelativeResize="0"/>
          <p:nvPr/>
        </p:nvPicPr>
        <p:blipFill rotWithShape="1">
          <a:blip r:embed="rId4">
            <a:alphaModFix/>
          </a:blip>
          <a:srcRect b="0" l="0" r="0" t="0"/>
          <a:stretch/>
        </p:blipFill>
        <p:spPr>
          <a:xfrm>
            <a:off x="1930050" y="4289525"/>
            <a:ext cx="4105667" cy="448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3"/>
          <p:cNvSpPr txBox="1"/>
          <p:nvPr>
            <p:ph idx="1" type="body"/>
          </p:nvPr>
        </p:nvSpPr>
        <p:spPr>
          <a:xfrm>
            <a:off x="643800" y="945675"/>
            <a:ext cx="8099100" cy="1231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23"/>
              <a:buNone/>
            </a:pPr>
            <a:r>
              <a:rPr lang="en" sz="1055"/>
              <a:t>Initializing,</a:t>
            </a:r>
            <a:endParaRPr sz="1055"/>
          </a:p>
          <a:p>
            <a:pPr indent="0" lvl="0" marL="0" rtl="0" algn="l">
              <a:lnSpc>
                <a:spcPct val="80000"/>
              </a:lnSpc>
              <a:spcBef>
                <a:spcPts val="1200"/>
              </a:spcBef>
              <a:spcAft>
                <a:spcPts val="0"/>
              </a:spcAft>
              <a:buSzPts val="523"/>
              <a:buNone/>
            </a:pPr>
            <a:r>
              <a:rPr lang="en" sz="1055"/>
              <a:t>W = .7</a:t>
            </a:r>
            <a:endParaRPr sz="1055"/>
          </a:p>
          <a:p>
            <a:pPr indent="0" lvl="0" marL="0" rtl="0" algn="l">
              <a:lnSpc>
                <a:spcPct val="80000"/>
              </a:lnSpc>
              <a:spcBef>
                <a:spcPts val="1200"/>
              </a:spcBef>
              <a:spcAft>
                <a:spcPts val="0"/>
              </a:spcAft>
              <a:buSzPts val="523"/>
              <a:buNone/>
            </a:pPr>
            <a:r>
              <a:rPr lang="en" sz="1055"/>
              <a:t>b = .1</a:t>
            </a:r>
            <a:endParaRPr sz="1055"/>
          </a:p>
          <a:p>
            <a:pPr indent="0" lvl="0" marL="0" rtl="0" algn="l">
              <a:lnSpc>
                <a:spcPct val="80000"/>
              </a:lnSpc>
              <a:spcBef>
                <a:spcPts val="1200"/>
              </a:spcBef>
              <a:spcAft>
                <a:spcPts val="0"/>
              </a:spcAft>
              <a:buSzPts val="523"/>
              <a:buNone/>
            </a:pPr>
            <a:r>
              <a:rPr lang="en" sz="1055"/>
              <a:t>Thus, z = .7x+.1</a:t>
            </a:r>
            <a:endParaRPr sz="1055"/>
          </a:p>
          <a:p>
            <a:pPr indent="0" lvl="0" marL="0" rtl="0" algn="l">
              <a:lnSpc>
                <a:spcPct val="80000"/>
              </a:lnSpc>
              <a:spcBef>
                <a:spcPts val="1200"/>
              </a:spcBef>
              <a:spcAft>
                <a:spcPts val="1200"/>
              </a:spcAft>
              <a:buSzPts val="523"/>
              <a:buNone/>
            </a:pPr>
            <a:r>
              <a:t/>
            </a:r>
            <a:endParaRPr sz="1055"/>
          </a:p>
        </p:txBody>
      </p:sp>
      <p:sp>
        <p:nvSpPr>
          <p:cNvPr id="236" name="Google Shape;236;p23"/>
          <p:cNvSpPr txBox="1"/>
          <p:nvPr>
            <p:ph idx="1" type="body"/>
          </p:nvPr>
        </p:nvSpPr>
        <p:spPr>
          <a:xfrm>
            <a:off x="522450" y="2220750"/>
            <a:ext cx="8099100" cy="753000"/>
          </a:xfrm>
          <a:prstGeom prst="rect">
            <a:avLst/>
          </a:prstGeom>
          <a:noFill/>
          <a:ln>
            <a:noFill/>
          </a:ln>
        </p:spPr>
        <p:txBody>
          <a:bodyPr anchorCtr="0" anchor="t" bIns="91425" lIns="91425" spcFirstLastPara="1" rIns="91425" wrap="square" tIns="91425">
            <a:noAutofit/>
          </a:bodyPr>
          <a:lstStyle/>
          <a:p>
            <a:pPr indent="-295592" lvl="0" marL="457200" rtl="0" algn="l">
              <a:lnSpc>
                <a:spcPct val="200000"/>
              </a:lnSpc>
              <a:spcBef>
                <a:spcPts val="0"/>
              </a:spcBef>
              <a:spcAft>
                <a:spcPts val="0"/>
              </a:spcAft>
              <a:buSzPts val="1055"/>
              <a:buChar char="●"/>
            </a:pPr>
            <a:r>
              <a:rPr lang="en" sz="1055"/>
              <a:t>As the weights are randomly initialized, it should not fit our data points well, resulting in large error.</a:t>
            </a:r>
            <a:endParaRPr sz="1055"/>
          </a:p>
          <a:p>
            <a:pPr indent="-295592" lvl="0" marL="457200" rtl="0" algn="l">
              <a:lnSpc>
                <a:spcPct val="200000"/>
              </a:lnSpc>
              <a:spcBef>
                <a:spcPts val="0"/>
              </a:spcBef>
              <a:spcAft>
                <a:spcPts val="0"/>
              </a:spcAft>
              <a:buSzPts val="1055"/>
              <a:buChar char="●"/>
            </a:pPr>
            <a:r>
              <a:rPr lang="en" sz="1055"/>
              <a:t>Let’s calculate the error through the loss function</a:t>
            </a:r>
            <a:endParaRPr sz="1055"/>
          </a:p>
        </p:txBody>
      </p:sp>
      <p:sp>
        <p:nvSpPr>
          <p:cNvPr id="237" name="Google Shape;237;p23"/>
          <p:cNvSpPr txBox="1"/>
          <p:nvPr>
            <p:ph idx="1" type="body"/>
          </p:nvPr>
        </p:nvSpPr>
        <p:spPr>
          <a:xfrm>
            <a:off x="1720850" y="3745750"/>
            <a:ext cx="5188500" cy="7530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1200"/>
              </a:spcAft>
              <a:buSzPts val="1800"/>
              <a:buNone/>
            </a:pPr>
            <a:r>
              <a:rPr lang="en" sz="1055">
                <a:solidFill>
                  <a:srgbClr val="FF0000"/>
                </a:solidFill>
              </a:rPr>
              <a:t>(Please note that we should use the normalized version of all the values for faster and appropriate convergence. For simplicity, we are ignoring that step here.)</a:t>
            </a:r>
            <a:endParaRPr sz="1055">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4"/>
          <p:cNvSpPr txBox="1"/>
          <p:nvPr>
            <p:ph idx="1" type="body"/>
          </p:nvPr>
        </p:nvSpPr>
        <p:spPr>
          <a:xfrm>
            <a:off x="472325" y="258350"/>
            <a:ext cx="5854200" cy="325800"/>
          </a:xfrm>
          <a:prstGeom prst="rect">
            <a:avLst/>
          </a:prstGeom>
          <a:noFill/>
          <a:ln>
            <a:noFill/>
          </a:ln>
        </p:spPr>
        <p:txBody>
          <a:bodyPr anchorCtr="0" anchor="t" bIns="91425" lIns="91425" spcFirstLastPara="1" rIns="91425" wrap="square" tIns="91425">
            <a:noAutofit/>
          </a:bodyPr>
          <a:lstStyle/>
          <a:p>
            <a:pPr indent="-295592" lvl="0" marL="457200" rtl="0" algn="l">
              <a:lnSpc>
                <a:spcPct val="200000"/>
              </a:lnSpc>
              <a:spcBef>
                <a:spcPts val="0"/>
              </a:spcBef>
              <a:spcAft>
                <a:spcPts val="0"/>
              </a:spcAft>
              <a:buSzPts val="1055"/>
              <a:buChar char="●"/>
            </a:pPr>
            <a:r>
              <a:rPr lang="en" sz="1055"/>
              <a:t>Now, calculating the sum of loss for the three points in the dataset:</a:t>
            </a:r>
            <a:endParaRPr sz="1055"/>
          </a:p>
        </p:txBody>
      </p:sp>
      <p:sp>
        <p:nvSpPr>
          <p:cNvPr id="243" name="Google Shape;243;p24"/>
          <p:cNvSpPr txBox="1"/>
          <p:nvPr>
            <p:ph idx="1" type="body"/>
          </p:nvPr>
        </p:nvSpPr>
        <p:spPr>
          <a:xfrm>
            <a:off x="5418575" y="549525"/>
            <a:ext cx="2353200" cy="3258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1200"/>
              </a:spcAft>
              <a:buSzPts val="1800"/>
              <a:buNone/>
            </a:pPr>
            <a:r>
              <a:rPr lang="en" sz="1055"/>
              <a:t>[For the first data point]</a:t>
            </a:r>
            <a:endParaRPr sz="1055"/>
          </a:p>
        </p:txBody>
      </p:sp>
      <p:sp>
        <p:nvSpPr>
          <p:cNvPr id="244" name="Google Shape;244;p24"/>
          <p:cNvSpPr txBox="1"/>
          <p:nvPr>
            <p:ph idx="1" type="body"/>
          </p:nvPr>
        </p:nvSpPr>
        <p:spPr>
          <a:xfrm>
            <a:off x="5341125" y="1005075"/>
            <a:ext cx="2353200" cy="3258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1200"/>
              </a:spcAft>
              <a:buSzPts val="1800"/>
              <a:buNone/>
            </a:pPr>
            <a:r>
              <a:rPr lang="en" sz="1055"/>
              <a:t>[For the second data point]</a:t>
            </a:r>
            <a:endParaRPr sz="1055"/>
          </a:p>
        </p:txBody>
      </p:sp>
      <p:sp>
        <p:nvSpPr>
          <p:cNvPr id="245" name="Google Shape;245;p24"/>
          <p:cNvSpPr txBox="1"/>
          <p:nvPr>
            <p:ph idx="1" type="body"/>
          </p:nvPr>
        </p:nvSpPr>
        <p:spPr>
          <a:xfrm>
            <a:off x="5418575" y="1460625"/>
            <a:ext cx="2353200" cy="3258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1200"/>
              </a:spcAft>
              <a:buSzPts val="1800"/>
              <a:buNone/>
            </a:pPr>
            <a:r>
              <a:rPr lang="en" sz="1055"/>
              <a:t>[For the third data point]</a:t>
            </a:r>
            <a:endParaRPr sz="1055"/>
          </a:p>
        </p:txBody>
      </p:sp>
      <p:pic>
        <p:nvPicPr>
          <p:cNvPr id="246" name="Google Shape;246;p24" title="Screenshot 2025-04-23 122623.png"/>
          <p:cNvPicPr preferRelativeResize="0"/>
          <p:nvPr/>
        </p:nvPicPr>
        <p:blipFill rotWithShape="1">
          <a:blip r:embed="rId3">
            <a:alphaModFix/>
          </a:blip>
          <a:srcRect b="0" l="0" r="0" t="0"/>
          <a:stretch/>
        </p:blipFill>
        <p:spPr>
          <a:xfrm>
            <a:off x="1158150" y="560275"/>
            <a:ext cx="4260425" cy="1384475"/>
          </a:xfrm>
          <a:prstGeom prst="rect">
            <a:avLst/>
          </a:prstGeom>
          <a:noFill/>
          <a:ln>
            <a:noFill/>
          </a:ln>
        </p:spPr>
      </p:pic>
      <p:sp>
        <p:nvSpPr>
          <p:cNvPr id="247" name="Google Shape;247;p24"/>
          <p:cNvSpPr txBox="1"/>
          <p:nvPr>
            <p:ph idx="1" type="body"/>
          </p:nvPr>
        </p:nvSpPr>
        <p:spPr>
          <a:xfrm>
            <a:off x="472325" y="4174450"/>
            <a:ext cx="5854200" cy="325800"/>
          </a:xfrm>
          <a:prstGeom prst="rect">
            <a:avLst/>
          </a:prstGeom>
          <a:noFill/>
          <a:ln>
            <a:noFill/>
          </a:ln>
        </p:spPr>
        <p:txBody>
          <a:bodyPr anchorCtr="0" anchor="t" bIns="91425" lIns="91425" spcFirstLastPara="1" rIns="91425" wrap="square" tIns="91425">
            <a:noAutofit/>
          </a:bodyPr>
          <a:lstStyle/>
          <a:p>
            <a:pPr indent="0" lvl="0" marL="457200" rtl="0" algn="l">
              <a:lnSpc>
                <a:spcPct val="200000"/>
              </a:lnSpc>
              <a:spcBef>
                <a:spcPts val="0"/>
              </a:spcBef>
              <a:spcAft>
                <a:spcPts val="1200"/>
              </a:spcAft>
              <a:buSzPts val="1800"/>
              <a:buNone/>
            </a:pPr>
            <a:r>
              <a:rPr lang="en" sz="1055"/>
              <a:t>Average loss value across the three data points is 2.12/3 = 0.71</a:t>
            </a:r>
            <a:endParaRPr sz="1055"/>
          </a:p>
        </p:txBody>
      </p:sp>
      <p:pic>
        <p:nvPicPr>
          <p:cNvPr id="248" name="Google Shape;248;p24" title="3.PNG"/>
          <p:cNvPicPr preferRelativeResize="0"/>
          <p:nvPr/>
        </p:nvPicPr>
        <p:blipFill>
          <a:blip r:embed="rId4">
            <a:alphaModFix/>
          </a:blip>
          <a:stretch>
            <a:fillRect/>
          </a:stretch>
        </p:blipFill>
        <p:spPr>
          <a:xfrm>
            <a:off x="1158153" y="2024600"/>
            <a:ext cx="4809722" cy="192551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5"/>
          <p:cNvSpPr txBox="1"/>
          <p:nvPr>
            <p:ph idx="1" type="body"/>
          </p:nvPr>
        </p:nvSpPr>
        <p:spPr>
          <a:xfrm>
            <a:off x="472325" y="258350"/>
            <a:ext cx="5854200" cy="325800"/>
          </a:xfrm>
          <a:prstGeom prst="rect">
            <a:avLst/>
          </a:prstGeom>
          <a:noFill/>
          <a:ln>
            <a:noFill/>
          </a:ln>
        </p:spPr>
        <p:txBody>
          <a:bodyPr anchorCtr="0" anchor="t" bIns="91425" lIns="91425" spcFirstLastPara="1" rIns="91425" wrap="square" tIns="91425">
            <a:noAutofit/>
          </a:bodyPr>
          <a:lstStyle/>
          <a:p>
            <a:pPr indent="-295592" lvl="0" marL="457200" rtl="0" algn="l">
              <a:lnSpc>
                <a:spcPct val="200000"/>
              </a:lnSpc>
              <a:spcBef>
                <a:spcPts val="0"/>
              </a:spcBef>
              <a:spcAft>
                <a:spcPts val="0"/>
              </a:spcAft>
              <a:buSzPts val="1055"/>
              <a:buChar char="●"/>
            </a:pPr>
            <a:r>
              <a:rPr lang="en" sz="1055"/>
              <a:t>Let’s try to reduce the loss value</a:t>
            </a:r>
            <a:endParaRPr sz="1055"/>
          </a:p>
          <a:p>
            <a:pPr indent="-295592" lvl="0" marL="457200" rtl="0" algn="l">
              <a:lnSpc>
                <a:spcPct val="200000"/>
              </a:lnSpc>
              <a:spcBef>
                <a:spcPts val="0"/>
              </a:spcBef>
              <a:spcAft>
                <a:spcPts val="0"/>
              </a:spcAft>
              <a:buSzPts val="1055"/>
              <a:buChar char="●"/>
            </a:pPr>
            <a:r>
              <a:rPr lang="en" sz="1055"/>
              <a:t>We’ll have to update both w and b using:</a:t>
            </a:r>
            <a:endParaRPr sz="1055"/>
          </a:p>
          <a:p>
            <a:pPr indent="0" lvl="0" marL="457200" rtl="0" algn="l">
              <a:lnSpc>
                <a:spcPct val="200000"/>
              </a:lnSpc>
              <a:spcBef>
                <a:spcPts val="1200"/>
              </a:spcBef>
              <a:spcAft>
                <a:spcPts val="1200"/>
              </a:spcAft>
              <a:buSzPts val="1800"/>
              <a:buNone/>
            </a:pPr>
            <a:r>
              <a:t/>
            </a:r>
            <a:endParaRPr sz="1055"/>
          </a:p>
        </p:txBody>
      </p:sp>
      <p:sp>
        <p:nvSpPr>
          <p:cNvPr id="254" name="Google Shape;254;p25"/>
          <p:cNvSpPr txBox="1"/>
          <p:nvPr>
            <p:ph idx="1" type="body"/>
          </p:nvPr>
        </p:nvSpPr>
        <p:spPr>
          <a:xfrm>
            <a:off x="589300" y="3173750"/>
            <a:ext cx="5854200" cy="425400"/>
          </a:xfrm>
          <a:prstGeom prst="rect">
            <a:avLst/>
          </a:prstGeom>
          <a:noFill/>
          <a:ln>
            <a:noFill/>
          </a:ln>
        </p:spPr>
        <p:txBody>
          <a:bodyPr anchorCtr="0" anchor="t" bIns="91425" lIns="91425" spcFirstLastPara="1" rIns="91425" wrap="square" tIns="91425">
            <a:noAutofit/>
          </a:bodyPr>
          <a:lstStyle/>
          <a:p>
            <a:pPr indent="-295592" lvl="0" marL="457200" rtl="0" algn="l">
              <a:lnSpc>
                <a:spcPct val="200000"/>
              </a:lnSpc>
              <a:spcBef>
                <a:spcPts val="0"/>
              </a:spcBef>
              <a:spcAft>
                <a:spcPts val="0"/>
              </a:spcAft>
              <a:buSzPts val="1055"/>
              <a:buChar char="●"/>
            </a:pPr>
            <a:r>
              <a:rPr lang="en" sz="1055"/>
              <a:t>Where, α is the learning rate</a:t>
            </a:r>
            <a:endParaRPr sz="1055"/>
          </a:p>
          <a:p>
            <a:pPr indent="0" lvl="0" marL="457200" rtl="0" algn="l">
              <a:lnSpc>
                <a:spcPct val="200000"/>
              </a:lnSpc>
              <a:spcBef>
                <a:spcPts val="1200"/>
              </a:spcBef>
              <a:spcAft>
                <a:spcPts val="1200"/>
              </a:spcAft>
              <a:buSzPts val="1800"/>
              <a:buNone/>
            </a:pPr>
            <a:r>
              <a:t/>
            </a:r>
            <a:endParaRPr sz="1055"/>
          </a:p>
        </p:txBody>
      </p:sp>
      <p:pic>
        <p:nvPicPr>
          <p:cNvPr id="255" name="Google Shape;255;p25" title="Capture.JPG"/>
          <p:cNvPicPr preferRelativeResize="0"/>
          <p:nvPr/>
        </p:nvPicPr>
        <p:blipFill rotWithShape="1">
          <a:blip r:embed="rId3">
            <a:alphaModFix/>
          </a:blip>
          <a:srcRect b="0" l="0" r="0" t="0"/>
          <a:stretch/>
        </p:blipFill>
        <p:spPr>
          <a:xfrm>
            <a:off x="1434750" y="1110875"/>
            <a:ext cx="3297850" cy="2017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6"/>
          <p:cNvSpPr txBox="1"/>
          <p:nvPr>
            <p:ph idx="1" type="body"/>
          </p:nvPr>
        </p:nvSpPr>
        <p:spPr>
          <a:xfrm>
            <a:off x="628200" y="3829025"/>
            <a:ext cx="5854200" cy="939000"/>
          </a:xfrm>
          <a:prstGeom prst="rect">
            <a:avLst/>
          </a:prstGeom>
          <a:noFill/>
          <a:ln>
            <a:noFill/>
          </a:ln>
        </p:spPr>
        <p:txBody>
          <a:bodyPr anchorCtr="0" anchor="t" bIns="91425" lIns="91425" spcFirstLastPara="1" rIns="91425" wrap="square" tIns="91425">
            <a:noAutofit/>
          </a:bodyPr>
          <a:lstStyle/>
          <a:p>
            <a:pPr indent="-295592" lvl="0" marL="457200" rtl="0" algn="l">
              <a:lnSpc>
                <a:spcPct val="200000"/>
              </a:lnSpc>
              <a:spcBef>
                <a:spcPts val="0"/>
              </a:spcBef>
              <a:spcAft>
                <a:spcPts val="0"/>
              </a:spcAft>
              <a:buSzPts val="1055"/>
              <a:buChar char="●"/>
            </a:pPr>
            <a:r>
              <a:rPr lang="en" sz="1055"/>
              <a:t>Thus, if α=1, the updated  w and b are:</a:t>
            </a:r>
            <a:endParaRPr sz="1055"/>
          </a:p>
          <a:p>
            <a:pPr indent="-295592" lvl="0" marL="457200" rtl="0" algn="l">
              <a:lnSpc>
                <a:spcPct val="200000"/>
              </a:lnSpc>
              <a:spcBef>
                <a:spcPts val="0"/>
              </a:spcBef>
              <a:spcAft>
                <a:spcPts val="0"/>
              </a:spcAft>
              <a:buSzPts val="1055"/>
              <a:buChar char="●"/>
            </a:pPr>
            <a:r>
              <a:rPr lang="en" sz="1055"/>
              <a:t>w = .7 - 1 * .013 =  0.687</a:t>
            </a:r>
            <a:endParaRPr sz="1055"/>
          </a:p>
          <a:p>
            <a:pPr indent="-295592" lvl="0" marL="457200" rtl="0" algn="l">
              <a:lnSpc>
                <a:spcPct val="200000"/>
              </a:lnSpc>
              <a:spcBef>
                <a:spcPts val="0"/>
              </a:spcBef>
              <a:spcAft>
                <a:spcPts val="0"/>
              </a:spcAft>
              <a:buSzPts val="1055"/>
              <a:buChar char="●"/>
            </a:pPr>
            <a:r>
              <a:rPr lang="en" sz="1055"/>
              <a:t>B = .1 - 1 * .23 = -0.13</a:t>
            </a:r>
            <a:endParaRPr sz="1055"/>
          </a:p>
        </p:txBody>
      </p:sp>
      <p:pic>
        <p:nvPicPr>
          <p:cNvPr id="261" name="Google Shape;261;p26" title="Capture.JPG"/>
          <p:cNvPicPr preferRelativeResize="0"/>
          <p:nvPr/>
        </p:nvPicPr>
        <p:blipFill rotWithShape="1">
          <a:blip r:embed="rId3">
            <a:alphaModFix/>
          </a:blip>
          <a:srcRect b="0" l="0" r="0" t="0"/>
          <a:stretch/>
        </p:blipFill>
        <p:spPr>
          <a:xfrm>
            <a:off x="888725" y="361500"/>
            <a:ext cx="5905950" cy="3414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7"/>
          <p:cNvSpPr txBox="1"/>
          <p:nvPr>
            <p:ph idx="1" type="body"/>
          </p:nvPr>
        </p:nvSpPr>
        <p:spPr>
          <a:xfrm>
            <a:off x="472325" y="258350"/>
            <a:ext cx="5854200" cy="325800"/>
          </a:xfrm>
          <a:prstGeom prst="rect">
            <a:avLst/>
          </a:prstGeom>
          <a:noFill/>
          <a:ln>
            <a:noFill/>
          </a:ln>
        </p:spPr>
        <p:txBody>
          <a:bodyPr anchorCtr="0" anchor="t" bIns="91425" lIns="91425" spcFirstLastPara="1" rIns="91425" wrap="square" tIns="91425">
            <a:noAutofit/>
          </a:bodyPr>
          <a:lstStyle/>
          <a:p>
            <a:pPr indent="0" lvl="0" marL="457200" rtl="0" algn="l">
              <a:lnSpc>
                <a:spcPct val="200000"/>
              </a:lnSpc>
              <a:spcBef>
                <a:spcPts val="0"/>
              </a:spcBef>
              <a:spcAft>
                <a:spcPts val="1200"/>
              </a:spcAft>
              <a:buSzPts val="1800"/>
              <a:buNone/>
            </a:pPr>
            <a:r>
              <a:rPr lang="en" sz="1055"/>
              <a:t>Recalculating the sum of loss:</a:t>
            </a:r>
            <a:endParaRPr sz="1055"/>
          </a:p>
        </p:txBody>
      </p:sp>
      <p:sp>
        <p:nvSpPr>
          <p:cNvPr id="267" name="Google Shape;267;p27"/>
          <p:cNvSpPr txBox="1"/>
          <p:nvPr>
            <p:ph idx="1" type="body"/>
          </p:nvPr>
        </p:nvSpPr>
        <p:spPr>
          <a:xfrm>
            <a:off x="568025" y="3719325"/>
            <a:ext cx="6792600" cy="113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055"/>
              <a:t>Average = 1.99 / 3 = 0.66</a:t>
            </a:r>
            <a:endParaRPr sz="1055"/>
          </a:p>
          <a:p>
            <a:pPr indent="0" lvl="0" marL="0" rtl="0" algn="l">
              <a:lnSpc>
                <a:spcPct val="100000"/>
              </a:lnSpc>
              <a:spcBef>
                <a:spcPts val="1200"/>
              </a:spcBef>
              <a:spcAft>
                <a:spcPts val="0"/>
              </a:spcAft>
              <a:buSzPts val="1800"/>
              <a:buNone/>
            </a:pPr>
            <a:r>
              <a:rPr lang="en" sz="1055"/>
              <a:t>Slightly better than before!</a:t>
            </a:r>
            <a:endParaRPr sz="1055"/>
          </a:p>
          <a:p>
            <a:pPr indent="0" lvl="0" marL="0" rtl="0" algn="l">
              <a:lnSpc>
                <a:spcPct val="100000"/>
              </a:lnSpc>
              <a:spcBef>
                <a:spcPts val="1200"/>
              </a:spcBef>
              <a:spcAft>
                <a:spcPts val="1200"/>
              </a:spcAft>
              <a:buSzPts val="1800"/>
              <a:buNone/>
            </a:pPr>
            <a:r>
              <a:rPr lang="en" sz="1055"/>
              <a:t>We need to run this many times in a loop to get further improvements. (Depending on the nature of data, good enough convergence might not be possible.)</a:t>
            </a:r>
            <a:endParaRPr sz="1055"/>
          </a:p>
        </p:txBody>
      </p:sp>
      <p:pic>
        <p:nvPicPr>
          <p:cNvPr id="268" name="Google Shape;268;p27" title="2.PNG"/>
          <p:cNvPicPr preferRelativeResize="0"/>
          <p:nvPr/>
        </p:nvPicPr>
        <p:blipFill>
          <a:blip r:embed="rId3">
            <a:alphaModFix/>
          </a:blip>
          <a:stretch>
            <a:fillRect/>
          </a:stretch>
        </p:blipFill>
        <p:spPr>
          <a:xfrm>
            <a:off x="806650" y="794275"/>
            <a:ext cx="4647316" cy="2830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8"/>
          <p:cNvSpPr txBox="1"/>
          <p:nvPr>
            <p:ph type="title"/>
          </p:nvPr>
        </p:nvSpPr>
        <p:spPr>
          <a:xfrm>
            <a:off x="2196825" y="170100"/>
            <a:ext cx="5020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But what about a larger network?</a:t>
            </a:r>
            <a:endParaRPr/>
          </a:p>
        </p:txBody>
      </p:sp>
      <p:pic>
        <p:nvPicPr>
          <p:cNvPr id="274" name="Google Shape;274;p28" title="Screenshot 2025-04-24 004918.png"/>
          <p:cNvPicPr preferRelativeResize="0"/>
          <p:nvPr/>
        </p:nvPicPr>
        <p:blipFill rotWithShape="1">
          <a:blip r:embed="rId3">
            <a:alphaModFix/>
          </a:blip>
          <a:srcRect b="0" l="0" r="0" t="0"/>
          <a:stretch/>
        </p:blipFill>
        <p:spPr>
          <a:xfrm>
            <a:off x="391850" y="963775"/>
            <a:ext cx="7375800" cy="4033574"/>
          </a:xfrm>
          <a:prstGeom prst="rect">
            <a:avLst/>
          </a:prstGeom>
          <a:noFill/>
          <a:ln>
            <a:noFill/>
          </a:ln>
        </p:spPr>
      </p:pic>
      <p:pic>
        <p:nvPicPr>
          <p:cNvPr id="275" name="Google Shape;275;p28" title="NNSingle-Page-1.drawio.png"/>
          <p:cNvPicPr preferRelativeResize="0"/>
          <p:nvPr/>
        </p:nvPicPr>
        <p:blipFill rotWithShape="1">
          <a:blip r:embed="rId4">
            <a:alphaModFix/>
          </a:blip>
          <a:srcRect b="0" l="0" r="0" t="0"/>
          <a:stretch/>
        </p:blipFill>
        <p:spPr>
          <a:xfrm>
            <a:off x="4188450" y="1017451"/>
            <a:ext cx="4572001" cy="1160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29" title="NNSingle-Page-1.drawio.png"/>
          <p:cNvPicPr preferRelativeResize="0"/>
          <p:nvPr/>
        </p:nvPicPr>
        <p:blipFill rotWithShape="1">
          <a:blip r:embed="rId3">
            <a:alphaModFix/>
          </a:blip>
          <a:srcRect b="0" l="0" r="0" t="0"/>
          <a:stretch/>
        </p:blipFill>
        <p:spPr>
          <a:xfrm>
            <a:off x="2053650" y="443175"/>
            <a:ext cx="3921300" cy="995725"/>
          </a:xfrm>
          <a:prstGeom prst="rect">
            <a:avLst/>
          </a:prstGeom>
          <a:noFill/>
          <a:ln>
            <a:noFill/>
          </a:ln>
        </p:spPr>
      </p:pic>
      <p:pic>
        <p:nvPicPr>
          <p:cNvPr id="281" name="Google Shape;281;p29" title="Screenshot 2025-04-24 024231.png"/>
          <p:cNvPicPr preferRelativeResize="0"/>
          <p:nvPr/>
        </p:nvPicPr>
        <p:blipFill rotWithShape="1">
          <a:blip r:embed="rId4">
            <a:alphaModFix/>
          </a:blip>
          <a:srcRect b="0" l="0" r="0" t="0"/>
          <a:stretch/>
        </p:blipFill>
        <p:spPr>
          <a:xfrm>
            <a:off x="645525" y="1666050"/>
            <a:ext cx="7270725" cy="29879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graphicFrame>
        <p:nvGraphicFramePr>
          <p:cNvPr id="68" name="Google Shape;68;p3"/>
          <p:cNvGraphicFramePr/>
          <p:nvPr/>
        </p:nvGraphicFramePr>
        <p:xfrm>
          <a:off x="1284925" y="281299"/>
          <a:ext cx="3000000" cy="3000000"/>
        </p:xfrm>
        <a:graphic>
          <a:graphicData uri="http://schemas.openxmlformats.org/drawingml/2006/table">
            <a:tbl>
              <a:tblPr>
                <a:noFill/>
                <a:tableStyleId>{6852F76F-E137-497A-9EE6-57540E34E5DC}</a:tableStyleId>
              </a:tblPr>
              <a:tblGrid>
                <a:gridCol w="1064500"/>
                <a:gridCol w="1024000"/>
              </a:tblGrid>
              <a:tr h="1486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Hours Study</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Pass</a:t>
                      </a:r>
                      <a:endParaRPr sz="1200" u="none" cap="none" strike="noStrike"/>
                    </a:p>
                  </a:txBody>
                  <a:tcPr marT="0" marB="0" marR="0" marL="0"/>
                </a:tc>
              </a:tr>
              <a:tr h="148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2</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No</a:t>
                      </a:r>
                      <a:endParaRPr sz="1200" u="none" cap="none" strike="noStrike"/>
                    </a:p>
                  </a:txBody>
                  <a:tcPr marT="0" marB="0" marR="0" marL="0"/>
                </a:tc>
              </a:tr>
              <a:tr h="1486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3</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rPr>
                        <a:t>No</a:t>
                      </a:r>
                      <a:endParaRPr sz="1200" u="none" cap="none" strike="noStrike"/>
                    </a:p>
                  </a:txBody>
                  <a:tcPr marT="0" marB="0" marR="0" marL="0"/>
                </a:tc>
              </a:tr>
              <a:tr h="1486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4</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Yes</a:t>
                      </a:r>
                      <a:endParaRPr sz="1200" u="none" cap="none" strike="noStrike"/>
                    </a:p>
                  </a:txBody>
                  <a:tcPr marT="0" marB="0" marR="0" marL="0"/>
                </a:tc>
              </a:tr>
              <a:tr h="148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5</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rPr>
                        <a:t>No</a:t>
                      </a:r>
                      <a:endParaRPr sz="1200" u="none" cap="none" strike="noStrike"/>
                    </a:p>
                  </a:txBody>
                  <a:tcPr marT="0" marB="0" marR="0" marL="0"/>
                </a:tc>
              </a:tr>
              <a:tr h="148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6</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rPr>
                        <a:t>Yes</a:t>
                      </a:r>
                      <a:endParaRPr sz="1200" u="none" cap="none" strike="noStrike"/>
                    </a:p>
                  </a:txBody>
                  <a:tcPr marT="0" marB="0" marR="0" marL="0"/>
                </a:tc>
              </a:tr>
              <a:tr h="148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7</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rPr>
                        <a:t>Yes</a:t>
                      </a:r>
                      <a:endParaRPr sz="1200" u="none" cap="none" strike="noStrike"/>
                    </a:p>
                  </a:txBody>
                  <a:tcPr marT="0" marB="0" marR="0" marL="0"/>
                </a:tc>
              </a:tr>
              <a:tr h="148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8</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rPr>
                        <a:t>Yes</a:t>
                      </a:r>
                      <a:endParaRPr sz="1200" u="none" cap="none" strike="noStrike"/>
                    </a:p>
                  </a:txBody>
                  <a:tcPr marT="0" marB="0" marR="0" marL="0"/>
                </a:tc>
              </a:tr>
              <a:tr h="148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9</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rPr>
                        <a:t>Yes</a:t>
                      </a:r>
                      <a:endParaRPr sz="1200" u="none" cap="none" strike="noStrike"/>
                    </a:p>
                  </a:txBody>
                  <a:tcPr marT="0" marB="0" marR="0" marL="0"/>
                </a:tc>
              </a:tr>
              <a:tr h="1269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10</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a:t>
                      </a:r>
                      <a:endParaRPr sz="1200" u="none" cap="none" strike="noStrike"/>
                    </a:p>
                  </a:txBody>
                  <a:tcPr marT="0" marB="0" marR="0" marL="0"/>
                </a:tc>
              </a:tr>
            </a:tbl>
          </a:graphicData>
        </a:graphic>
      </p:graphicFrame>
      <p:cxnSp>
        <p:nvCxnSpPr>
          <p:cNvPr id="69" name="Google Shape;69;p3"/>
          <p:cNvCxnSpPr/>
          <p:nvPr/>
        </p:nvCxnSpPr>
        <p:spPr>
          <a:xfrm>
            <a:off x="3611825" y="1139400"/>
            <a:ext cx="1360500" cy="0"/>
          </a:xfrm>
          <a:prstGeom prst="straightConnector1">
            <a:avLst/>
          </a:prstGeom>
          <a:noFill/>
          <a:ln cap="flat" cmpd="sng" w="9525">
            <a:solidFill>
              <a:schemeClr val="dk2"/>
            </a:solidFill>
            <a:prstDash val="solid"/>
            <a:round/>
            <a:headEnd len="sm" w="sm" type="none"/>
            <a:tailEnd len="med" w="med" type="triangle"/>
          </a:ln>
        </p:spPr>
      </p:cxnSp>
      <p:graphicFrame>
        <p:nvGraphicFramePr>
          <p:cNvPr id="70" name="Google Shape;70;p3"/>
          <p:cNvGraphicFramePr/>
          <p:nvPr/>
        </p:nvGraphicFramePr>
        <p:xfrm>
          <a:off x="5210725" y="333624"/>
          <a:ext cx="3000000" cy="3000000"/>
        </p:xfrm>
        <a:graphic>
          <a:graphicData uri="http://schemas.openxmlformats.org/drawingml/2006/table">
            <a:tbl>
              <a:tblPr>
                <a:noFill/>
                <a:tableStyleId>{6852F76F-E137-497A-9EE6-57540E34E5DC}</a:tableStyleId>
              </a:tblPr>
              <a:tblGrid>
                <a:gridCol w="1064500"/>
                <a:gridCol w="1024000"/>
              </a:tblGrid>
              <a:tr h="1486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Hours Study</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Pass</a:t>
                      </a:r>
                      <a:endParaRPr sz="1200" u="none" cap="none" strike="noStrike"/>
                    </a:p>
                  </a:txBody>
                  <a:tcPr marT="0" marB="0" marR="0" marL="0"/>
                </a:tc>
              </a:tr>
              <a:tr h="148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2</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0</a:t>
                      </a:r>
                      <a:endParaRPr sz="1200" u="none" cap="none" strike="noStrike"/>
                    </a:p>
                  </a:txBody>
                  <a:tcPr marT="0" marB="0" marR="0" marL="0"/>
                </a:tc>
              </a:tr>
              <a:tr h="1486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3</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rPr>
                        <a:t>0</a:t>
                      </a:r>
                      <a:endParaRPr sz="1200" u="none" cap="none" strike="noStrike"/>
                    </a:p>
                  </a:txBody>
                  <a:tcPr marT="0" marB="0" marR="0" marL="0"/>
                </a:tc>
              </a:tr>
              <a:tr h="1486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4</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a:t>
                      </a:r>
                      <a:endParaRPr sz="1200" u="none" cap="none" strike="noStrike"/>
                    </a:p>
                  </a:txBody>
                  <a:tcPr marT="0" marB="0" marR="0" marL="0"/>
                </a:tc>
              </a:tr>
              <a:tr h="148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5</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rPr>
                        <a:t>0</a:t>
                      </a:r>
                      <a:endParaRPr sz="1200" u="none" cap="none" strike="noStrike"/>
                    </a:p>
                  </a:txBody>
                  <a:tcPr marT="0" marB="0" marR="0" marL="0"/>
                </a:tc>
              </a:tr>
              <a:tr h="148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6</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rPr>
                        <a:t>1</a:t>
                      </a:r>
                      <a:endParaRPr sz="1200" u="none" cap="none" strike="noStrike"/>
                    </a:p>
                  </a:txBody>
                  <a:tcPr marT="0" marB="0" marR="0" marL="0"/>
                </a:tc>
              </a:tr>
              <a:tr h="148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7</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rPr>
                        <a:t>1</a:t>
                      </a:r>
                      <a:endParaRPr sz="1200" u="none" cap="none" strike="noStrike"/>
                    </a:p>
                  </a:txBody>
                  <a:tcPr marT="0" marB="0" marR="0" marL="0"/>
                </a:tc>
              </a:tr>
              <a:tr h="148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8</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rPr>
                        <a:t>1</a:t>
                      </a:r>
                      <a:endParaRPr sz="1200" u="none" cap="none" strike="noStrike"/>
                    </a:p>
                  </a:txBody>
                  <a:tcPr marT="0" marB="0" marR="0" marL="0"/>
                </a:tc>
              </a:tr>
              <a:tr h="1480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9</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rPr>
                        <a:t>1</a:t>
                      </a:r>
                      <a:endParaRPr sz="1200" u="none" cap="none" strike="noStrike"/>
                    </a:p>
                  </a:txBody>
                  <a:tcPr marT="0" marB="0" marR="0" marL="0"/>
                </a:tc>
              </a:tr>
              <a:tr h="1269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10</a:t>
                      </a:r>
                      <a:endParaRPr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a:t>
                      </a:r>
                      <a:endParaRPr sz="1200" u="none" cap="none" strike="noStrike"/>
                    </a:p>
                  </a:txBody>
                  <a:tcPr marT="0" marB="0" marR="0" marL="0"/>
                </a:tc>
              </a:tr>
            </a:tbl>
          </a:graphicData>
        </a:graphic>
      </p:graphicFrame>
      <p:sp>
        <p:nvSpPr>
          <p:cNvPr id="71" name="Google Shape;71;p3"/>
          <p:cNvSpPr txBox="1"/>
          <p:nvPr>
            <p:ph idx="4294967295" type="subTitle"/>
          </p:nvPr>
        </p:nvSpPr>
        <p:spPr>
          <a:xfrm>
            <a:off x="534100" y="2055675"/>
            <a:ext cx="3718800" cy="520200"/>
          </a:xfrm>
          <a:prstGeom prst="rect">
            <a:avLst/>
          </a:prstGeom>
          <a:noFill/>
          <a:ln>
            <a:noFill/>
          </a:ln>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Clr>
                <a:schemeClr val="dk2"/>
              </a:buClr>
              <a:buSzPts val="1800"/>
              <a:buFont typeface="Arial"/>
              <a:buChar char="●"/>
            </a:pPr>
            <a:r>
              <a:rPr b="0" i="0" lang="en" sz="1800" u="none" cap="none" strike="noStrike">
                <a:solidFill>
                  <a:schemeClr val="dk2"/>
                </a:solidFill>
                <a:latin typeface="Arial"/>
                <a:ea typeface="Arial"/>
                <a:cs typeface="Arial"/>
                <a:sym typeface="Arial"/>
              </a:rPr>
              <a:t>Let’s try to plot the dataset</a:t>
            </a:r>
            <a:endParaRPr b="0" i="0" sz="1800" u="none" cap="none" strike="noStrike">
              <a:solidFill>
                <a:schemeClr val="dk2"/>
              </a:solidFill>
              <a:latin typeface="Arial"/>
              <a:ea typeface="Arial"/>
              <a:cs typeface="Arial"/>
              <a:sym typeface="Arial"/>
            </a:endParaRPr>
          </a:p>
        </p:txBody>
      </p:sp>
      <p:sp>
        <p:nvSpPr>
          <p:cNvPr id="72" name="Google Shape;72;p3"/>
          <p:cNvSpPr txBox="1"/>
          <p:nvPr>
            <p:ph idx="4294967295" type="subTitle"/>
          </p:nvPr>
        </p:nvSpPr>
        <p:spPr>
          <a:xfrm>
            <a:off x="627625" y="4386175"/>
            <a:ext cx="5561400" cy="520200"/>
          </a:xfrm>
          <a:prstGeom prst="rect">
            <a:avLst/>
          </a:prstGeom>
          <a:noFill/>
          <a:ln>
            <a:noFill/>
          </a:ln>
        </p:spPr>
        <p:txBody>
          <a:bodyPr anchorCtr="0" anchor="t" bIns="91425" lIns="91425" spcFirstLastPara="1" rIns="91425" wrap="square" tIns="91425">
            <a:normAutofit fontScale="92500"/>
          </a:bodyPr>
          <a:lstStyle/>
          <a:p>
            <a:pPr indent="-334327" lvl="0" marL="457200" marR="0" rtl="0" algn="l">
              <a:lnSpc>
                <a:spcPct val="115000"/>
              </a:lnSpc>
              <a:spcBef>
                <a:spcPts val="0"/>
              </a:spcBef>
              <a:spcAft>
                <a:spcPts val="0"/>
              </a:spcAft>
              <a:buClr>
                <a:srgbClr val="FF0000"/>
              </a:buClr>
              <a:buSzPct val="100000"/>
              <a:buFont typeface="Arial"/>
              <a:buChar char="●"/>
            </a:pPr>
            <a:r>
              <a:rPr b="0" i="0" lang="en" sz="1800" u="none" cap="none" strike="noStrike">
                <a:solidFill>
                  <a:srgbClr val="FF0000"/>
                </a:solidFill>
                <a:latin typeface="Arial"/>
                <a:ea typeface="Arial"/>
                <a:cs typeface="Arial"/>
                <a:sym typeface="Arial"/>
              </a:rPr>
              <a:t>Linear models can be problematic to fit such data</a:t>
            </a:r>
            <a:endParaRPr b="0" i="0" sz="1800" u="none" cap="none" strike="noStrike">
              <a:solidFill>
                <a:srgbClr val="FF0000"/>
              </a:solidFill>
              <a:latin typeface="Arial"/>
              <a:ea typeface="Arial"/>
              <a:cs typeface="Arial"/>
              <a:sym typeface="Arial"/>
            </a:endParaRPr>
          </a:p>
        </p:txBody>
      </p:sp>
      <p:pic>
        <p:nvPicPr>
          <p:cNvPr id="73" name="Google Shape;73;p3" title="Classification.drawio (4).png"/>
          <p:cNvPicPr preferRelativeResize="0"/>
          <p:nvPr/>
        </p:nvPicPr>
        <p:blipFill rotWithShape="1">
          <a:blip r:embed="rId3">
            <a:alphaModFix/>
          </a:blip>
          <a:srcRect b="0" l="0" r="0" t="0"/>
          <a:stretch/>
        </p:blipFill>
        <p:spPr>
          <a:xfrm>
            <a:off x="1802500" y="2473175"/>
            <a:ext cx="2302575" cy="1805617"/>
          </a:xfrm>
          <a:prstGeom prst="rect">
            <a:avLst/>
          </a:prstGeom>
          <a:noFill/>
          <a:ln>
            <a:noFill/>
          </a:ln>
        </p:spPr>
      </p:pic>
      <p:pic>
        <p:nvPicPr>
          <p:cNvPr id="74" name="Google Shape;74;p3" title="Classification.drawio (5).png"/>
          <p:cNvPicPr preferRelativeResize="0"/>
          <p:nvPr/>
        </p:nvPicPr>
        <p:blipFill rotWithShape="1">
          <a:blip r:embed="rId4">
            <a:alphaModFix/>
          </a:blip>
          <a:srcRect b="0" l="0" r="0" t="0"/>
          <a:stretch/>
        </p:blipFill>
        <p:spPr>
          <a:xfrm>
            <a:off x="4572000" y="2359799"/>
            <a:ext cx="2447167" cy="19190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30" title="Screenshot 2025-04-24 024851.png"/>
          <p:cNvPicPr preferRelativeResize="0"/>
          <p:nvPr/>
        </p:nvPicPr>
        <p:blipFill rotWithShape="1">
          <a:blip r:embed="rId3">
            <a:alphaModFix/>
          </a:blip>
          <a:srcRect b="0" l="0" r="0" t="0"/>
          <a:stretch/>
        </p:blipFill>
        <p:spPr>
          <a:xfrm>
            <a:off x="1257225" y="589375"/>
            <a:ext cx="3375676" cy="431500"/>
          </a:xfrm>
          <a:prstGeom prst="rect">
            <a:avLst/>
          </a:prstGeom>
          <a:noFill/>
          <a:ln>
            <a:noFill/>
          </a:ln>
        </p:spPr>
      </p:pic>
      <p:sp>
        <p:nvSpPr>
          <p:cNvPr id="287" name="Google Shape;287;p30"/>
          <p:cNvSpPr txBox="1"/>
          <p:nvPr>
            <p:ph idx="4294967295" type="subTitle"/>
          </p:nvPr>
        </p:nvSpPr>
        <p:spPr>
          <a:xfrm>
            <a:off x="689975" y="1087950"/>
            <a:ext cx="6980700" cy="855600"/>
          </a:xfrm>
          <a:prstGeom prst="rect">
            <a:avLst/>
          </a:prstGeom>
          <a:noFill/>
          <a:ln>
            <a:noFill/>
          </a:ln>
        </p:spPr>
        <p:txBody>
          <a:bodyPr anchorCtr="0" anchor="t" bIns="91425" lIns="91425" spcFirstLastPara="1" rIns="91425" wrap="square" tIns="91425">
            <a:noAutofit/>
          </a:bodyPr>
          <a:lstStyle/>
          <a:p>
            <a:pPr indent="-311467" lvl="0" marL="457200" marR="0" rtl="0" algn="l">
              <a:lnSpc>
                <a:spcPct val="150000"/>
              </a:lnSpc>
              <a:spcBef>
                <a:spcPts val="0"/>
              </a:spcBef>
              <a:spcAft>
                <a:spcPts val="0"/>
              </a:spcAft>
              <a:buClr>
                <a:schemeClr val="dk2"/>
              </a:buClr>
              <a:buSzPts val="1305"/>
              <a:buFont typeface="Arial"/>
              <a:buChar char="●"/>
            </a:pPr>
            <a:r>
              <a:rPr b="0" i="0" lang="en" sz="1305" u="none" cap="none" strike="noStrike">
                <a:solidFill>
                  <a:schemeClr val="dk2"/>
                </a:solidFill>
                <a:latin typeface="Arial"/>
                <a:ea typeface="Arial"/>
                <a:cs typeface="Arial"/>
                <a:sym typeface="Arial"/>
              </a:rPr>
              <a:t>This is a fairly large differentiation and, with increasing layer count, can very quickly go out of hand. But wait…</a:t>
            </a:r>
            <a:endParaRPr b="0" i="0" sz="1305" u="none" cap="none" strike="noStrike">
              <a:solidFill>
                <a:schemeClr val="dk2"/>
              </a:solidFill>
              <a:latin typeface="Arial"/>
              <a:ea typeface="Arial"/>
              <a:cs typeface="Arial"/>
              <a:sym typeface="Arial"/>
            </a:endParaRPr>
          </a:p>
        </p:txBody>
      </p:sp>
      <p:pic>
        <p:nvPicPr>
          <p:cNvPr id="288" name="Google Shape;288;p30" title="Screenshot 2025-04-24 024851.png"/>
          <p:cNvPicPr preferRelativeResize="0"/>
          <p:nvPr/>
        </p:nvPicPr>
        <p:blipFill rotWithShape="1">
          <a:blip r:embed="rId3">
            <a:alphaModFix/>
          </a:blip>
          <a:srcRect b="0" l="0" r="0" t="0"/>
          <a:stretch/>
        </p:blipFill>
        <p:spPr>
          <a:xfrm>
            <a:off x="1890275" y="2010625"/>
            <a:ext cx="3375676" cy="431500"/>
          </a:xfrm>
          <a:prstGeom prst="rect">
            <a:avLst/>
          </a:prstGeom>
          <a:noFill/>
          <a:ln>
            <a:noFill/>
          </a:ln>
        </p:spPr>
      </p:pic>
      <p:cxnSp>
        <p:nvCxnSpPr>
          <p:cNvPr id="289" name="Google Shape;289;p30"/>
          <p:cNvCxnSpPr/>
          <p:nvPr/>
        </p:nvCxnSpPr>
        <p:spPr>
          <a:xfrm flipH="1">
            <a:off x="4264550" y="1850150"/>
            <a:ext cx="6300" cy="574500"/>
          </a:xfrm>
          <a:prstGeom prst="straightConnector1">
            <a:avLst/>
          </a:prstGeom>
          <a:noFill/>
          <a:ln cap="flat" cmpd="sng" w="9525">
            <a:solidFill>
              <a:srgbClr val="FF0000"/>
            </a:solidFill>
            <a:prstDash val="solid"/>
            <a:round/>
            <a:headEnd len="sm" w="sm" type="none"/>
            <a:tailEnd len="sm" w="sm" type="none"/>
          </a:ln>
        </p:spPr>
      </p:cxnSp>
      <p:cxnSp>
        <p:nvCxnSpPr>
          <p:cNvPr id="290" name="Google Shape;290;p30"/>
          <p:cNvCxnSpPr/>
          <p:nvPr/>
        </p:nvCxnSpPr>
        <p:spPr>
          <a:xfrm>
            <a:off x="4264600" y="1850150"/>
            <a:ext cx="948900" cy="12600"/>
          </a:xfrm>
          <a:prstGeom prst="straightConnector1">
            <a:avLst/>
          </a:prstGeom>
          <a:noFill/>
          <a:ln cap="flat" cmpd="sng" w="9525">
            <a:solidFill>
              <a:srgbClr val="FF0000"/>
            </a:solidFill>
            <a:prstDash val="solid"/>
            <a:round/>
            <a:headEnd len="sm" w="sm" type="none"/>
            <a:tailEnd len="sm" w="sm" type="none"/>
          </a:ln>
        </p:spPr>
      </p:cxnSp>
      <p:cxnSp>
        <p:nvCxnSpPr>
          <p:cNvPr id="291" name="Google Shape;291;p30"/>
          <p:cNvCxnSpPr/>
          <p:nvPr/>
        </p:nvCxnSpPr>
        <p:spPr>
          <a:xfrm rot="10800000">
            <a:off x="5213600" y="1862725"/>
            <a:ext cx="12300" cy="574200"/>
          </a:xfrm>
          <a:prstGeom prst="straightConnector1">
            <a:avLst/>
          </a:prstGeom>
          <a:noFill/>
          <a:ln cap="flat" cmpd="sng" w="9525">
            <a:solidFill>
              <a:srgbClr val="FF0000"/>
            </a:solidFill>
            <a:prstDash val="solid"/>
            <a:round/>
            <a:headEnd len="sm" w="sm" type="none"/>
            <a:tailEnd len="sm" w="sm" type="none"/>
          </a:ln>
        </p:spPr>
      </p:cxnSp>
      <p:cxnSp>
        <p:nvCxnSpPr>
          <p:cNvPr id="292" name="Google Shape;292;p30"/>
          <p:cNvCxnSpPr/>
          <p:nvPr/>
        </p:nvCxnSpPr>
        <p:spPr>
          <a:xfrm rot="10800000">
            <a:off x="4264700" y="2424425"/>
            <a:ext cx="961200" cy="0"/>
          </a:xfrm>
          <a:prstGeom prst="straightConnector1">
            <a:avLst/>
          </a:prstGeom>
          <a:noFill/>
          <a:ln cap="flat" cmpd="sng" w="9525">
            <a:solidFill>
              <a:srgbClr val="FF0000"/>
            </a:solidFill>
            <a:prstDash val="solid"/>
            <a:round/>
            <a:headEnd len="sm" w="sm" type="none"/>
            <a:tailEnd len="sm" w="sm" type="none"/>
          </a:ln>
        </p:spPr>
      </p:cxnSp>
      <p:sp>
        <p:nvSpPr>
          <p:cNvPr id="293" name="Google Shape;293;p30"/>
          <p:cNvSpPr txBox="1"/>
          <p:nvPr>
            <p:ph idx="4294967295" type="subTitle"/>
          </p:nvPr>
        </p:nvSpPr>
        <p:spPr>
          <a:xfrm>
            <a:off x="727425" y="2571750"/>
            <a:ext cx="7245000" cy="1987500"/>
          </a:xfrm>
          <a:prstGeom prst="rect">
            <a:avLst/>
          </a:prstGeom>
          <a:noFill/>
          <a:ln>
            <a:noFill/>
          </a:ln>
        </p:spPr>
        <p:txBody>
          <a:bodyPr anchorCtr="0" anchor="t" bIns="91425" lIns="91425" spcFirstLastPara="1" rIns="91425" wrap="square" tIns="91425">
            <a:noAutofit/>
          </a:bodyPr>
          <a:lstStyle/>
          <a:p>
            <a:pPr indent="-311467" lvl="0" marL="457200" marR="0" rtl="0" algn="l">
              <a:lnSpc>
                <a:spcPct val="150000"/>
              </a:lnSpc>
              <a:spcBef>
                <a:spcPts val="0"/>
              </a:spcBef>
              <a:spcAft>
                <a:spcPts val="0"/>
              </a:spcAft>
              <a:buClr>
                <a:schemeClr val="dk2"/>
              </a:buClr>
              <a:buSzPts val="1305"/>
              <a:buFont typeface="Arial"/>
              <a:buChar char="●"/>
            </a:pPr>
            <a:r>
              <a:rPr b="0" i="0" lang="en" sz="1305" u="none" cap="none" strike="noStrike">
                <a:solidFill>
                  <a:schemeClr val="dk2"/>
                </a:solidFill>
                <a:latin typeface="Arial"/>
                <a:ea typeface="Arial"/>
                <a:cs typeface="Arial"/>
                <a:sym typeface="Arial"/>
              </a:rPr>
              <a:t>While calculating the derivative w.r.t. w</a:t>
            </a:r>
            <a:r>
              <a:rPr b="0" baseline="-25000" i="0" lang="en" sz="1800" u="none" cap="none" strike="noStrike">
                <a:solidFill>
                  <a:schemeClr val="dk2"/>
                </a:solidFill>
                <a:latin typeface="Arial"/>
                <a:ea typeface="Arial"/>
                <a:cs typeface="Arial"/>
                <a:sym typeface="Arial"/>
              </a:rPr>
              <a:t>2, </a:t>
            </a:r>
            <a:r>
              <a:rPr b="0" i="0" lang="en" sz="1305" u="none" cap="none" strike="noStrike">
                <a:solidFill>
                  <a:schemeClr val="dk2"/>
                </a:solidFill>
                <a:latin typeface="Arial"/>
                <a:ea typeface="Arial"/>
                <a:cs typeface="Arial"/>
                <a:sym typeface="Arial"/>
              </a:rPr>
              <a:t>the red-marked portion has already been calculated. We can just get the numerical values and plug them in.</a:t>
            </a:r>
            <a:endParaRPr b="0" i="0" sz="1305" u="none" cap="none" strike="noStrike">
              <a:solidFill>
                <a:schemeClr val="dk2"/>
              </a:solidFill>
              <a:latin typeface="Arial"/>
              <a:ea typeface="Arial"/>
              <a:cs typeface="Arial"/>
              <a:sym typeface="Arial"/>
            </a:endParaRPr>
          </a:p>
          <a:p>
            <a:pPr indent="-311467" lvl="0" marL="457200" marR="0" rtl="0" algn="l">
              <a:lnSpc>
                <a:spcPct val="150000"/>
              </a:lnSpc>
              <a:spcBef>
                <a:spcPts val="0"/>
              </a:spcBef>
              <a:spcAft>
                <a:spcPts val="0"/>
              </a:spcAft>
              <a:buClr>
                <a:schemeClr val="dk2"/>
              </a:buClr>
              <a:buSzPts val="1305"/>
              <a:buFont typeface="Arial"/>
              <a:buChar char="●"/>
            </a:pPr>
            <a:r>
              <a:rPr b="0" i="0" lang="en" sz="1305" u="none" cap="none" strike="noStrike">
                <a:solidFill>
                  <a:schemeClr val="dk2"/>
                </a:solidFill>
                <a:latin typeface="Arial"/>
                <a:ea typeface="Arial"/>
                <a:cs typeface="Arial"/>
                <a:sym typeface="Arial"/>
              </a:rPr>
              <a:t>For the gradient of each of the layer, we just need to store the gradient value for the earlier layer and plug them in, making the derivative calculation process much simpler.</a:t>
            </a:r>
            <a:endParaRPr b="0" i="0" sz="1305" u="none" cap="none" strike="noStrike">
              <a:solidFill>
                <a:schemeClr val="dk2"/>
              </a:solidFill>
              <a:latin typeface="Arial"/>
              <a:ea typeface="Arial"/>
              <a:cs typeface="Arial"/>
              <a:sym typeface="Arial"/>
            </a:endParaRPr>
          </a:p>
          <a:p>
            <a:pPr indent="-311467" lvl="0" marL="457200" marR="0" rtl="0" algn="l">
              <a:lnSpc>
                <a:spcPct val="150000"/>
              </a:lnSpc>
              <a:spcBef>
                <a:spcPts val="0"/>
              </a:spcBef>
              <a:spcAft>
                <a:spcPts val="0"/>
              </a:spcAft>
              <a:buClr>
                <a:schemeClr val="dk2"/>
              </a:buClr>
              <a:buSzPts val="1305"/>
              <a:buFont typeface="Arial"/>
              <a:buChar char="●"/>
            </a:pPr>
            <a:r>
              <a:rPr b="0" i="0" lang="en" sz="1305" u="none" cap="none" strike="noStrike">
                <a:solidFill>
                  <a:schemeClr val="dk2"/>
                </a:solidFill>
                <a:latin typeface="Arial"/>
                <a:ea typeface="Arial"/>
                <a:cs typeface="Arial"/>
                <a:sym typeface="Arial"/>
              </a:rPr>
              <a:t>In such a case, we are just propagating the gradient back from the later layer, hence the name ‘backpropagation’.</a:t>
            </a:r>
            <a:endParaRPr b="0" i="0" sz="1305" u="none" cap="none" strike="noStrike">
              <a:solidFill>
                <a:schemeClr val="dk2"/>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1"/>
          <p:cNvSpPr txBox="1"/>
          <p:nvPr>
            <p:ph idx="4294967295" type="subTitle"/>
          </p:nvPr>
        </p:nvSpPr>
        <p:spPr>
          <a:xfrm>
            <a:off x="739900" y="480625"/>
            <a:ext cx="6995400" cy="34107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chemeClr val="dk2"/>
              </a:buClr>
              <a:buSzPts val="1800"/>
              <a:buFont typeface="Arial"/>
              <a:buNone/>
            </a:pPr>
            <a:r>
              <a:t/>
            </a:r>
            <a:endParaRPr b="0" i="0" sz="1305" u="none" cap="none" strike="noStrike">
              <a:solidFill>
                <a:schemeClr val="dk2"/>
              </a:solidFill>
              <a:latin typeface="Arial"/>
              <a:ea typeface="Arial"/>
              <a:cs typeface="Arial"/>
              <a:sym typeface="Arial"/>
            </a:endParaRPr>
          </a:p>
          <a:p>
            <a:pPr indent="-311467" lvl="0" marL="457200" marR="0" rtl="0" algn="l">
              <a:lnSpc>
                <a:spcPct val="115000"/>
              </a:lnSpc>
              <a:spcBef>
                <a:spcPts val="1200"/>
              </a:spcBef>
              <a:spcAft>
                <a:spcPts val="0"/>
              </a:spcAft>
              <a:buClr>
                <a:schemeClr val="dk2"/>
              </a:buClr>
              <a:buSzPts val="1305"/>
              <a:buFont typeface="Arial"/>
              <a:buChar char="●"/>
            </a:pPr>
            <a:r>
              <a:rPr b="0" i="0" lang="en" sz="1305" u="none" cap="none" strike="noStrike">
                <a:solidFill>
                  <a:schemeClr val="dk2"/>
                </a:solidFill>
                <a:latin typeface="Arial"/>
                <a:ea typeface="Arial"/>
                <a:cs typeface="Arial"/>
                <a:sym typeface="Arial"/>
              </a:rPr>
              <a:t>No matter how complex an expression is, it can be broken down into simple arithmetic expressions.</a:t>
            </a:r>
            <a:endParaRPr b="0" i="0" sz="1305" u="none" cap="none" strike="noStrike">
              <a:solidFill>
                <a:schemeClr val="dk2"/>
              </a:solidFill>
              <a:latin typeface="Arial"/>
              <a:ea typeface="Arial"/>
              <a:cs typeface="Arial"/>
              <a:sym typeface="Arial"/>
            </a:endParaRPr>
          </a:p>
          <a:p>
            <a:pPr indent="-311467" lvl="0" marL="457200" marR="0" rtl="0" algn="l">
              <a:lnSpc>
                <a:spcPct val="115000"/>
              </a:lnSpc>
              <a:spcBef>
                <a:spcPts val="0"/>
              </a:spcBef>
              <a:spcAft>
                <a:spcPts val="0"/>
              </a:spcAft>
              <a:buClr>
                <a:schemeClr val="dk2"/>
              </a:buClr>
              <a:buSzPts val="1305"/>
              <a:buFont typeface="Arial"/>
              <a:buChar char="●"/>
            </a:pPr>
            <a:r>
              <a:rPr b="0" i="0" lang="en" sz="1305" u="none" cap="none" strike="noStrike">
                <a:solidFill>
                  <a:schemeClr val="dk2"/>
                </a:solidFill>
                <a:latin typeface="Arial"/>
                <a:ea typeface="Arial"/>
                <a:cs typeface="Arial"/>
                <a:sym typeface="Arial"/>
              </a:rPr>
              <a:t>It is possible to easily calculate the derivative of these individual simple expressions, get their values, apply chain rule repeatedly, and plug them in to the earlier operation from the later operation.</a:t>
            </a:r>
            <a:endParaRPr b="0" i="0" sz="1305" u="none" cap="none" strike="noStrike">
              <a:solidFill>
                <a:schemeClr val="dk2"/>
              </a:solidFill>
              <a:latin typeface="Arial"/>
              <a:ea typeface="Arial"/>
              <a:cs typeface="Arial"/>
              <a:sym typeface="Arial"/>
            </a:endParaRPr>
          </a:p>
          <a:p>
            <a:pPr indent="-311467" lvl="0" marL="457200" marR="0" rtl="0" algn="l">
              <a:lnSpc>
                <a:spcPct val="115000"/>
              </a:lnSpc>
              <a:spcBef>
                <a:spcPts val="0"/>
              </a:spcBef>
              <a:spcAft>
                <a:spcPts val="0"/>
              </a:spcAft>
              <a:buClr>
                <a:schemeClr val="dk2"/>
              </a:buClr>
              <a:buSzPts val="1305"/>
              <a:buFont typeface="Arial"/>
              <a:buChar char="●"/>
            </a:pPr>
            <a:r>
              <a:rPr b="0" i="0" lang="en" sz="1305" u="none" cap="none" strike="noStrike">
                <a:solidFill>
                  <a:schemeClr val="dk2"/>
                </a:solidFill>
                <a:latin typeface="Arial"/>
                <a:ea typeface="Arial"/>
                <a:cs typeface="Arial"/>
                <a:sym typeface="Arial"/>
              </a:rPr>
              <a:t>This method is known as automatic differentiation and is capable of calculating all the gradients in a single backward swoop.</a:t>
            </a:r>
            <a:endParaRPr b="0" i="0" sz="1305" u="none" cap="none" strike="noStrike">
              <a:solidFill>
                <a:schemeClr val="dk2"/>
              </a:solidFill>
              <a:latin typeface="Arial"/>
              <a:ea typeface="Arial"/>
              <a:cs typeface="Arial"/>
              <a:sym typeface="Arial"/>
            </a:endParaRPr>
          </a:p>
          <a:p>
            <a:pPr indent="-311467" lvl="0" marL="457200" marR="0" rtl="0" algn="l">
              <a:lnSpc>
                <a:spcPct val="115000"/>
              </a:lnSpc>
              <a:spcBef>
                <a:spcPts val="0"/>
              </a:spcBef>
              <a:spcAft>
                <a:spcPts val="0"/>
              </a:spcAft>
              <a:buClr>
                <a:schemeClr val="dk2"/>
              </a:buClr>
              <a:buSzPts val="1305"/>
              <a:buFont typeface="Arial"/>
              <a:buChar char="●"/>
            </a:pPr>
            <a:r>
              <a:rPr b="0" i="0" lang="en" sz="1305" u="none" cap="none" strike="noStrike">
                <a:solidFill>
                  <a:schemeClr val="dk2"/>
                </a:solidFill>
                <a:latin typeface="Arial"/>
                <a:ea typeface="Arial"/>
                <a:cs typeface="Arial"/>
                <a:sym typeface="Arial"/>
              </a:rPr>
              <a:t>This is how deep learning libraries are capable of calculating derivatives even in very complex networks.</a:t>
            </a:r>
            <a:endParaRPr b="0" i="0" sz="1305" u="none" cap="none" strike="noStrike">
              <a:solidFill>
                <a:schemeClr val="dk2"/>
              </a:solidFill>
              <a:latin typeface="Arial"/>
              <a:ea typeface="Arial"/>
              <a:cs typeface="Arial"/>
              <a:sym typeface="Arial"/>
            </a:endParaRPr>
          </a:p>
          <a:p>
            <a:pPr indent="-311467" lvl="0" marL="457200" marR="0" rtl="0" algn="l">
              <a:lnSpc>
                <a:spcPct val="115000"/>
              </a:lnSpc>
              <a:spcBef>
                <a:spcPts val="0"/>
              </a:spcBef>
              <a:spcAft>
                <a:spcPts val="0"/>
              </a:spcAft>
              <a:buClr>
                <a:schemeClr val="dk2"/>
              </a:buClr>
              <a:buSzPts val="1305"/>
              <a:buFont typeface="Arial"/>
              <a:buChar char="●"/>
            </a:pPr>
            <a:r>
              <a:rPr b="0" i="0" lang="en" sz="1305" u="none" cap="none" strike="noStrike">
                <a:solidFill>
                  <a:schemeClr val="dk2"/>
                </a:solidFill>
                <a:latin typeface="Arial"/>
                <a:ea typeface="Arial"/>
                <a:cs typeface="Arial"/>
                <a:sym typeface="Arial"/>
              </a:rPr>
              <a:t>Some other differentiation alternatives would be symbolic differentiation (can become too complex in a large network) and numerical differentiation (not very accurate). </a:t>
            </a:r>
            <a:endParaRPr b="0" i="0" sz="1305" u="none" cap="none" strike="noStrike">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4"/>
          <p:cNvSpPr txBox="1"/>
          <p:nvPr>
            <p:ph idx="4294967295" type="subTitle"/>
          </p:nvPr>
        </p:nvSpPr>
        <p:spPr>
          <a:xfrm>
            <a:off x="619125" y="263500"/>
            <a:ext cx="6021000" cy="520200"/>
          </a:xfrm>
          <a:prstGeom prst="rect">
            <a:avLst/>
          </a:prstGeom>
          <a:noFill/>
          <a:ln>
            <a:noFill/>
          </a:ln>
        </p:spPr>
        <p:txBody>
          <a:bodyPr anchorCtr="0" anchor="t" bIns="91425" lIns="91425" spcFirstLastPara="1" rIns="91425" wrap="square" tIns="91425">
            <a:noAutofit/>
          </a:bodyPr>
          <a:lstStyle/>
          <a:p>
            <a:pPr indent="-314960" lvl="0" marL="457200" marR="0" rtl="0" algn="l">
              <a:lnSpc>
                <a:spcPct val="115000"/>
              </a:lnSpc>
              <a:spcBef>
                <a:spcPts val="0"/>
              </a:spcBef>
              <a:spcAft>
                <a:spcPts val="0"/>
              </a:spcAft>
              <a:buClr>
                <a:schemeClr val="dk2"/>
              </a:buClr>
              <a:buSzPts val="1360"/>
              <a:buFont typeface="Arial"/>
              <a:buChar char="●"/>
            </a:pPr>
            <a:r>
              <a:rPr b="0" i="0" lang="en" sz="1360" u="none" cap="none" strike="noStrike">
                <a:solidFill>
                  <a:schemeClr val="dk2"/>
                </a:solidFill>
                <a:latin typeface="Arial"/>
                <a:ea typeface="Arial"/>
                <a:cs typeface="Arial"/>
                <a:sym typeface="Arial"/>
              </a:rPr>
              <a:t>Thus, we convert the linear hypothesis to a non-linear one to fit the data</a:t>
            </a:r>
            <a:endParaRPr b="0" i="0" sz="1360" u="none" cap="none" strike="noStrike">
              <a:solidFill>
                <a:schemeClr val="dk2"/>
              </a:solidFill>
              <a:latin typeface="Arial"/>
              <a:ea typeface="Arial"/>
              <a:cs typeface="Arial"/>
              <a:sym typeface="Arial"/>
            </a:endParaRPr>
          </a:p>
        </p:txBody>
      </p:sp>
      <p:sp>
        <p:nvSpPr>
          <p:cNvPr id="80" name="Google Shape;80;p4"/>
          <p:cNvSpPr txBox="1"/>
          <p:nvPr>
            <p:ph idx="4294967295" type="subTitle"/>
          </p:nvPr>
        </p:nvSpPr>
        <p:spPr>
          <a:xfrm>
            <a:off x="675700" y="2646300"/>
            <a:ext cx="6980700" cy="1091100"/>
          </a:xfrm>
          <a:prstGeom prst="rect">
            <a:avLst/>
          </a:prstGeom>
          <a:noFill/>
          <a:ln>
            <a:noFill/>
          </a:ln>
        </p:spPr>
        <p:txBody>
          <a:bodyPr anchorCtr="0" anchor="t" bIns="91425" lIns="91425" spcFirstLastPara="1" rIns="91425" wrap="square" tIns="91425">
            <a:normAutofit/>
          </a:bodyPr>
          <a:lstStyle/>
          <a:p>
            <a:pPr indent="-311150" lvl="0" marL="457200" marR="0" rtl="0" algn="l">
              <a:lnSpc>
                <a:spcPct val="115000"/>
              </a:lnSpc>
              <a:spcBef>
                <a:spcPts val="0"/>
              </a:spcBef>
              <a:spcAft>
                <a:spcPts val="0"/>
              </a:spcAft>
              <a:buClr>
                <a:schemeClr val="dk2"/>
              </a:buClr>
              <a:buSzPts val="1300"/>
              <a:buFont typeface="Arial"/>
              <a:buChar char="●"/>
            </a:pPr>
            <a:r>
              <a:rPr b="0" i="0" lang="en" sz="1300" u="none" cap="none" strike="noStrike">
                <a:solidFill>
                  <a:schemeClr val="dk2"/>
                </a:solidFill>
                <a:latin typeface="Arial"/>
                <a:ea typeface="Arial"/>
                <a:cs typeface="Arial"/>
                <a:sym typeface="Arial"/>
              </a:rPr>
              <a:t>One such non-linear activation function here used is Sigmoid</a:t>
            </a:r>
            <a:endParaRPr b="0" i="0" sz="1300" u="none" cap="none" strike="noStrike">
              <a:solidFill>
                <a:schemeClr val="dk2"/>
              </a:solidFill>
              <a:latin typeface="Arial"/>
              <a:ea typeface="Arial"/>
              <a:cs typeface="Arial"/>
              <a:sym typeface="Arial"/>
            </a:endParaRPr>
          </a:p>
          <a:p>
            <a:pPr indent="-311150" lvl="0" marL="457200" marR="0" rtl="0" algn="l">
              <a:lnSpc>
                <a:spcPct val="115000"/>
              </a:lnSpc>
              <a:spcBef>
                <a:spcPts val="0"/>
              </a:spcBef>
              <a:spcAft>
                <a:spcPts val="0"/>
              </a:spcAft>
              <a:buClr>
                <a:schemeClr val="dk2"/>
              </a:buClr>
              <a:buSzPts val="1300"/>
              <a:buFont typeface="Arial"/>
              <a:buChar char="●"/>
            </a:pPr>
            <a:r>
              <a:rPr b="0" i="0" lang="en" sz="1300" u="none" cap="none" strike="noStrike">
                <a:solidFill>
                  <a:schemeClr val="dk2"/>
                </a:solidFill>
                <a:latin typeface="Arial"/>
                <a:ea typeface="Arial"/>
                <a:cs typeface="Arial"/>
                <a:sym typeface="Arial"/>
              </a:rPr>
              <a:t>Such an activation function converts a linear hypothesis into non-linear one </a:t>
            </a:r>
            <a:endParaRPr b="0" i="0" sz="1300" u="none" cap="none" strike="noStrike">
              <a:solidFill>
                <a:schemeClr val="dk2"/>
              </a:solidFill>
              <a:latin typeface="Arial"/>
              <a:ea typeface="Arial"/>
              <a:cs typeface="Arial"/>
              <a:sym typeface="Arial"/>
            </a:endParaRPr>
          </a:p>
          <a:p>
            <a:pPr indent="-311150" lvl="0" marL="457200" marR="0" rtl="0" algn="l">
              <a:lnSpc>
                <a:spcPct val="115000"/>
              </a:lnSpc>
              <a:spcBef>
                <a:spcPts val="0"/>
              </a:spcBef>
              <a:spcAft>
                <a:spcPts val="0"/>
              </a:spcAft>
              <a:buClr>
                <a:schemeClr val="dk2"/>
              </a:buClr>
              <a:buSzPts val="1300"/>
              <a:buFont typeface="Arial"/>
              <a:buChar char="●"/>
            </a:pPr>
            <a:r>
              <a:rPr b="0" i="0" lang="en" sz="1300" u="none" cap="none" strike="noStrike">
                <a:solidFill>
                  <a:schemeClr val="dk2"/>
                </a:solidFill>
                <a:latin typeface="Arial"/>
                <a:ea typeface="Arial"/>
                <a:cs typeface="Arial"/>
                <a:sym typeface="Arial"/>
              </a:rPr>
              <a:t>Such nonlinear classification is known as logistic regression</a:t>
            </a:r>
            <a:endParaRPr b="0" i="0" sz="1300" u="none" cap="none" strike="noStrike">
              <a:solidFill>
                <a:schemeClr val="dk2"/>
              </a:solidFill>
              <a:latin typeface="Arial"/>
              <a:ea typeface="Arial"/>
              <a:cs typeface="Arial"/>
              <a:sym typeface="Arial"/>
            </a:endParaRPr>
          </a:p>
          <a:p>
            <a:pPr indent="-311150" lvl="0" marL="457200" marR="0" rtl="0" algn="l">
              <a:lnSpc>
                <a:spcPct val="115000"/>
              </a:lnSpc>
              <a:spcBef>
                <a:spcPts val="0"/>
              </a:spcBef>
              <a:spcAft>
                <a:spcPts val="0"/>
              </a:spcAft>
              <a:buClr>
                <a:schemeClr val="dk2"/>
              </a:buClr>
              <a:buSzPts val="1300"/>
              <a:buFont typeface="Arial"/>
              <a:buChar char="●"/>
            </a:pPr>
            <a:r>
              <a:rPr b="0" i="0" lang="en" sz="1300" u="none" cap="none" strike="noStrike">
                <a:solidFill>
                  <a:schemeClr val="dk2"/>
                </a:solidFill>
                <a:latin typeface="Arial"/>
                <a:ea typeface="Arial"/>
                <a:cs typeface="Arial"/>
                <a:sym typeface="Arial"/>
              </a:rPr>
              <a:t>There are other activation functions available (ReLU, Tanh)</a:t>
            </a:r>
            <a:endParaRPr b="0" i="0" sz="1300" u="none" cap="none" strike="noStrike">
              <a:solidFill>
                <a:schemeClr val="dk2"/>
              </a:solidFill>
              <a:latin typeface="Arial"/>
              <a:ea typeface="Arial"/>
              <a:cs typeface="Arial"/>
              <a:sym typeface="Arial"/>
            </a:endParaRPr>
          </a:p>
        </p:txBody>
      </p:sp>
      <p:pic>
        <p:nvPicPr>
          <p:cNvPr id="81" name="Google Shape;81;p4" title="Classification.drawio (3).png"/>
          <p:cNvPicPr preferRelativeResize="0"/>
          <p:nvPr/>
        </p:nvPicPr>
        <p:blipFill rotWithShape="1">
          <a:blip r:embed="rId3">
            <a:alphaModFix/>
          </a:blip>
          <a:srcRect b="0" l="0" r="0" t="0"/>
          <a:stretch/>
        </p:blipFill>
        <p:spPr>
          <a:xfrm>
            <a:off x="3253975" y="891500"/>
            <a:ext cx="2199075" cy="17244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Sigmoid function</a:t>
            </a:r>
            <a:endParaRPr/>
          </a:p>
        </p:txBody>
      </p:sp>
      <p:sp>
        <p:nvSpPr>
          <p:cNvPr id="87" name="Google Shape;87;p5"/>
          <p:cNvSpPr txBox="1"/>
          <p:nvPr>
            <p:ph idx="4294967295" type="subTitle"/>
          </p:nvPr>
        </p:nvSpPr>
        <p:spPr>
          <a:xfrm>
            <a:off x="734575" y="1155025"/>
            <a:ext cx="6980700" cy="855600"/>
          </a:xfrm>
          <a:prstGeom prst="rect">
            <a:avLst/>
          </a:prstGeom>
          <a:noFill/>
          <a:ln>
            <a:noFill/>
          </a:ln>
        </p:spPr>
        <p:txBody>
          <a:bodyPr anchorCtr="0" anchor="t" bIns="91425" lIns="91425" spcFirstLastPara="1" rIns="91425" wrap="square" tIns="91425">
            <a:noAutofit/>
          </a:bodyPr>
          <a:lstStyle/>
          <a:p>
            <a:pPr indent="-311467" lvl="0" marL="457200" marR="0" rtl="0" algn="l">
              <a:lnSpc>
                <a:spcPct val="150000"/>
              </a:lnSpc>
              <a:spcBef>
                <a:spcPts val="0"/>
              </a:spcBef>
              <a:spcAft>
                <a:spcPts val="0"/>
              </a:spcAft>
              <a:buClr>
                <a:schemeClr val="dk2"/>
              </a:buClr>
              <a:buSzPts val="1305"/>
              <a:buFont typeface="Arial"/>
              <a:buChar char="●"/>
            </a:pPr>
            <a:r>
              <a:rPr b="0" i="0" lang="en" sz="1305" u="none" cap="none" strike="noStrike">
                <a:solidFill>
                  <a:schemeClr val="dk2"/>
                </a:solidFill>
                <a:latin typeface="Arial"/>
                <a:ea typeface="Arial"/>
                <a:cs typeface="Arial"/>
                <a:sym typeface="Arial"/>
              </a:rPr>
              <a:t>If we are trying to fit a linear equation z = w.x+b to a non-linear pattern, we convert it to a nonlinear equation instead</a:t>
            </a:r>
            <a:endParaRPr b="0" i="0" sz="1305" u="none" cap="none" strike="noStrike">
              <a:solidFill>
                <a:schemeClr val="dk2"/>
              </a:solidFill>
              <a:latin typeface="Arial"/>
              <a:ea typeface="Arial"/>
              <a:cs typeface="Arial"/>
              <a:sym typeface="Arial"/>
            </a:endParaRPr>
          </a:p>
          <a:p>
            <a:pPr indent="-311467" lvl="0" marL="457200" marR="0" rtl="0" algn="l">
              <a:lnSpc>
                <a:spcPct val="150000"/>
              </a:lnSpc>
              <a:spcBef>
                <a:spcPts val="0"/>
              </a:spcBef>
              <a:spcAft>
                <a:spcPts val="0"/>
              </a:spcAft>
              <a:buClr>
                <a:schemeClr val="dk2"/>
              </a:buClr>
              <a:buSzPts val="1305"/>
              <a:buFont typeface="Arial"/>
              <a:buChar char="●"/>
            </a:pPr>
            <a:r>
              <a:rPr b="0" i="0" lang="en" sz="1305" u="none" cap="none" strike="noStrike">
                <a:solidFill>
                  <a:schemeClr val="dk2"/>
                </a:solidFill>
                <a:latin typeface="Arial"/>
                <a:ea typeface="Arial"/>
                <a:cs typeface="Arial"/>
                <a:sym typeface="Arial"/>
              </a:rPr>
              <a:t>The conversion is done through non-linear activation functions</a:t>
            </a:r>
            <a:endParaRPr b="0" i="0" sz="1305" u="none" cap="none" strike="noStrike">
              <a:solidFill>
                <a:schemeClr val="dk2"/>
              </a:solidFill>
              <a:latin typeface="Arial"/>
              <a:ea typeface="Arial"/>
              <a:cs typeface="Arial"/>
              <a:sym typeface="Arial"/>
            </a:endParaRPr>
          </a:p>
          <a:p>
            <a:pPr indent="-311467" lvl="0" marL="457200" marR="0" rtl="0" algn="l">
              <a:lnSpc>
                <a:spcPct val="150000"/>
              </a:lnSpc>
              <a:spcBef>
                <a:spcPts val="0"/>
              </a:spcBef>
              <a:spcAft>
                <a:spcPts val="0"/>
              </a:spcAft>
              <a:buClr>
                <a:schemeClr val="dk2"/>
              </a:buClr>
              <a:buSzPts val="1305"/>
              <a:buFont typeface="Arial"/>
              <a:buChar char="●"/>
            </a:pPr>
            <a:r>
              <a:rPr b="0" i="0" lang="en" sz="1305" u="none" cap="none" strike="noStrike">
                <a:solidFill>
                  <a:schemeClr val="dk2"/>
                </a:solidFill>
                <a:latin typeface="Arial"/>
                <a:ea typeface="Arial"/>
                <a:cs typeface="Arial"/>
                <a:sym typeface="Arial"/>
              </a:rPr>
              <a:t>One such function is the sigmoid function.</a:t>
            </a:r>
            <a:endParaRPr b="0" i="0" sz="1305" u="none" cap="none" strike="noStrike">
              <a:solidFill>
                <a:schemeClr val="dk2"/>
              </a:solidFill>
              <a:latin typeface="Arial"/>
              <a:ea typeface="Arial"/>
              <a:cs typeface="Arial"/>
              <a:sym typeface="Arial"/>
            </a:endParaRPr>
          </a:p>
        </p:txBody>
      </p:sp>
      <p:pic>
        <p:nvPicPr>
          <p:cNvPr id="88" name="Google Shape;88;p5" title="Screenshot 2025-04-22 133331.png"/>
          <p:cNvPicPr preferRelativeResize="0"/>
          <p:nvPr/>
        </p:nvPicPr>
        <p:blipFill rotWithShape="1">
          <a:blip r:embed="rId3">
            <a:alphaModFix/>
          </a:blip>
          <a:srcRect b="0" l="0" r="0" t="0"/>
          <a:stretch/>
        </p:blipFill>
        <p:spPr>
          <a:xfrm>
            <a:off x="3638625" y="2442250"/>
            <a:ext cx="1503700" cy="670175"/>
          </a:xfrm>
          <a:prstGeom prst="rect">
            <a:avLst/>
          </a:prstGeom>
          <a:noFill/>
          <a:ln>
            <a:noFill/>
          </a:ln>
        </p:spPr>
      </p:pic>
      <p:sp>
        <p:nvSpPr>
          <p:cNvPr id="89" name="Google Shape;89;p5"/>
          <p:cNvSpPr txBox="1"/>
          <p:nvPr>
            <p:ph idx="4294967295" type="subTitle"/>
          </p:nvPr>
        </p:nvSpPr>
        <p:spPr>
          <a:xfrm>
            <a:off x="1272950" y="3145125"/>
            <a:ext cx="6243600" cy="1540800"/>
          </a:xfrm>
          <a:prstGeom prst="rect">
            <a:avLst/>
          </a:prstGeom>
          <a:noFill/>
          <a:ln>
            <a:noFill/>
          </a:ln>
        </p:spPr>
        <p:txBody>
          <a:bodyPr anchorCtr="0" anchor="t" bIns="91425" lIns="91425" spcFirstLastPara="1" rIns="91425" wrap="square" tIns="91425">
            <a:noAutofit/>
          </a:bodyPr>
          <a:lstStyle/>
          <a:p>
            <a:pPr indent="0" lvl="0" marL="0" marR="0" rtl="0" algn="l">
              <a:lnSpc>
                <a:spcPct val="95000"/>
              </a:lnSpc>
              <a:spcBef>
                <a:spcPts val="0"/>
              </a:spcBef>
              <a:spcAft>
                <a:spcPts val="0"/>
              </a:spcAft>
              <a:buClr>
                <a:schemeClr val="dk2"/>
              </a:buClr>
              <a:buSzPts val="1800"/>
              <a:buFont typeface="Arial"/>
              <a:buNone/>
            </a:pPr>
            <a:r>
              <a:rPr b="0" i="0" lang="en" sz="1305" u="none" cap="none" strike="noStrike">
                <a:solidFill>
                  <a:schemeClr val="dk2"/>
                </a:solidFill>
                <a:latin typeface="Arial"/>
                <a:ea typeface="Arial"/>
                <a:cs typeface="Arial"/>
                <a:sym typeface="Arial"/>
              </a:rPr>
              <a:t>Where, z = w.x+b [The linear function that we are trying to convert]</a:t>
            </a:r>
            <a:endParaRPr b="0" i="0" sz="1305" u="none" cap="none" strike="noStrike">
              <a:solidFill>
                <a:schemeClr val="dk2"/>
              </a:solidFill>
              <a:latin typeface="Arial"/>
              <a:ea typeface="Arial"/>
              <a:cs typeface="Arial"/>
              <a:sym typeface="Arial"/>
            </a:endParaRPr>
          </a:p>
          <a:p>
            <a:pPr indent="0" lvl="0" marL="0" marR="0" rtl="0" algn="l">
              <a:lnSpc>
                <a:spcPct val="95000"/>
              </a:lnSpc>
              <a:spcBef>
                <a:spcPts val="1200"/>
              </a:spcBef>
              <a:spcAft>
                <a:spcPts val="0"/>
              </a:spcAft>
              <a:buClr>
                <a:schemeClr val="dk2"/>
              </a:buClr>
              <a:buSzPts val="1800"/>
              <a:buFont typeface="Arial"/>
              <a:buNone/>
            </a:pPr>
            <a:r>
              <a:rPr b="0" i="0" lang="en" sz="1305" u="none" cap="none" strike="noStrike">
                <a:solidFill>
                  <a:schemeClr val="dk2"/>
                </a:solidFill>
                <a:latin typeface="Arial"/>
                <a:ea typeface="Arial"/>
                <a:cs typeface="Arial"/>
                <a:sym typeface="Arial"/>
              </a:rPr>
              <a:t>w = weight [Learnable parameter]</a:t>
            </a:r>
            <a:endParaRPr b="0" i="0" sz="1305" u="none" cap="none" strike="noStrike">
              <a:solidFill>
                <a:schemeClr val="dk2"/>
              </a:solidFill>
              <a:latin typeface="Arial"/>
              <a:ea typeface="Arial"/>
              <a:cs typeface="Arial"/>
              <a:sym typeface="Arial"/>
            </a:endParaRPr>
          </a:p>
          <a:p>
            <a:pPr indent="0" lvl="0" marL="0" marR="0" rtl="0" algn="l">
              <a:lnSpc>
                <a:spcPct val="95000"/>
              </a:lnSpc>
              <a:spcBef>
                <a:spcPts val="1200"/>
              </a:spcBef>
              <a:spcAft>
                <a:spcPts val="0"/>
              </a:spcAft>
              <a:buClr>
                <a:schemeClr val="dk2"/>
              </a:buClr>
              <a:buSzPts val="1800"/>
              <a:buFont typeface="Arial"/>
              <a:buNone/>
            </a:pPr>
            <a:r>
              <a:rPr b="0" i="0" lang="en" sz="1305" u="none" cap="none" strike="noStrike">
                <a:solidFill>
                  <a:schemeClr val="dk2"/>
                </a:solidFill>
                <a:latin typeface="Arial"/>
                <a:ea typeface="Arial"/>
                <a:cs typeface="Arial"/>
                <a:sym typeface="Arial"/>
              </a:rPr>
              <a:t>b = bias [Learnable parameter]</a:t>
            </a:r>
            <a:endParaRPr b="0" i="0" sz="1305" u="none" cap="none" strike="noStrike">
              <a:solidFill>
                <a:schemeClr val="dk2"/>
              </a:solidFill>
              <a:latin typeface="Arial"/>
              <a:ea typeface="Arial"/>
              <a:cs typeface="Arial"/>
              <a:sym typeface="Arial"/>
            </a:endParaRPr>
          </a:p>
          <a:p>
            <a:pPr indent="0" lvl="0" marL="0" marR="0" rtl="0" algn="l">
              <a:lnSpc>
                <a:spcPct val="95000"/>
              </a:lnSpc>
              <a:spcBef>
                <a:spcPts val="1200"/>
              </a:spcBef>
              <a:spcAft>
                <a:spcPts val="1200"/>
              </a:spcAft>
              <a:buClr>
                <a:schemeClr val="dk2"/>
              </a:buClr>
              <a:buSzPts val="1800"/>
              <a:buFont typeface="Arial"/>
              <a:buNone/>
            </a:pPr>
            <a:r>
              <a:rPr b="0" i="0" lang="en" sz="1305" u="none" cap="none" strike="noStrike">
                <a:solidFill>
                  <a:schemeClr val="dk2"/>
                </a:solidFill>
                <a:latin typeface="Arial"/>
                <a:ea typeface="Arial"/>
                <a:cs typeface="Arial"/>
                <a:sym typeface="Arial"/>
              </a:rPr>
              <a:t>x = feature value [For multiple features, it’s a matrix multiplied with a weight matrix]</a:t>
            </a:r>
            <a:endParaRPr b="0" i="0" sz="1305" u="none" cap="none" strike="noStrike">
              <a:solidFill>
                <a:schemeClr val="dk2"/>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6" title="Classification.drawio (3).png"/>
          <p:cNvPicPr preferRelativeResize="0"/>
          <p:nvPr/>
        </p:nvPicPr>
        <p:blipFill rotWithShape="1">
          <a:blip r:embed="rId3">
            <a:alphaModFix/>
          </a:blip>
          <a:srcRect b="0" l="0" r="0" t="0"/>
          <a:stretch/>
        </p:blipFill>
        <p:spPr>
          <a:xfrm>
            <a:off x="6099225" y="246875"/>
            <a:ext cx="2306975" cy="1809075"/>
          </a:xfrm>
          <a:prstGeom prst="rect">
            <a:avLst/>
          </a:prstGeom>
          <a:noFill/>
          <a:ln>
            <a:noFill/>
          </a:ln>
        </p:spPr>
      </p:pic>
      <p:sp>
        <p:nvSpPr>
          <p:cNvPr id="95" name="Google Shape;95;p6"/>
          <p:cNvSpPr txBox="1"/>
          <p:nvPr>
            <p:ph idx="4294967295" type="subTitle"/>
          </p:nvPr>
        </p:nvSpPr>
        <p:spPr>
          <a:xfrm>
            <a:off x="939300" y="723850"/>
            <a:ext cx="5774700" cy="108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800"/>
              <a:buFont typeface="Arial"/>
              <a:buNone/>
            </a:pPr>
            <a:r>
              <a:rPr b="0" i="0" lang="en" sz="1305" u="none" cap="none" strike="noStrike">
                <a:solidFill>
                  <a:schemeClr val="dk2"/>
                </a:solidFill>
                <a:latin typeface="Arial"/>
                <a:ea typeface="Arial"/>
                <a:cs typeface="Arial"/>
                <a:sym typeface="Arial"/>
              </a:rPr>
              <a:t>Let’s assume,</a:t>
            </a:r>
            <a:endParaRPr b="0" i="0" sz="1305" u="none" cap="none" strike="noStrike">
              <a:solidFill>
                <a:schemeClr val="dk2"/>
              </a:solidFill>
              <a:latin typeface="Arial"/>
              <a:ea typeface="Arial"/>
              <a:cs typeface="Arial"/>
              <a:sym typeface="Arial"/>
            </a:endParaRPr>
          </a:p>
          <a:p>
            <a:pPr indent="0" lvl="0" marL="0" marR="0" rtl="0" algn="l">
              <a:lnSpc>
                <a:spcPct val="100000"/>
              </a:lnSpc>
              <a:spcBef>
                <a:spcPts val="1200"/>
              </a:spcBef>
              <a:spcAft>
                <a:spcPts val="0"/>
              </a:spcAft>
              <a:buClr>
                <a:schemeClr val="dk2"/>
              </a:buClr>
              <a:buSzPts val="1800"/>
              <a:buFont typeface="Arial"/>
              <a:buNone/>
            </a:pPr>
            <a:r>
              <a:rPr b="0" i="0" lang="en" sz="1305" u="none" cap="none" strike="noStrike">
                <a:solidFill>
                  <a:schemeClr val="dk2"/>
                </a:solidFill>
                <a:latin typeface="Arial"/>
                <a:ea typeface="Arial"/>
                <a:cs typeface="Arial"/>
                <a:sym typeface="Arial"/>
              </a:rPr>
              <a:t>Hours Study = x</a:t>
            </a:r>
            <a:endParaRPr b="0" i="0" sz="1305" u="none" cap="none" strike="noStrike">
              <a:solidFill>
                <a:schemeClr val="dk2"/>
              </a:solidFill>
              <a:latin typeface="Arial"/>
              <a:ea typeface="Arial"/>
              <a:cs typeface="Arial"/>
              <a:sym typeface="Arial"/>
            </a:endParaRPr>
          </a:p>
          <a:p>
            <a:pPr indent="0" lvl="0" marL="0" marR="0" rtl="0" algn="l">
              <a:lnSpc>
                <a:spcPct val="100000"/>
              </a:lnSpc>
              <a:spcBef>
                <a:spcPts val="1200"/>
              </a:spcBef>
              <a:spcAft>
                <a:spcPts val="1200"/>
              </a:spcAft>
              <a:buClr>
                <a:schemeClr val="dk2"/>
              </a:buClr>
              <a:buSzPts val="1800"/>
              <a:buFont typeface="Arial"/>
              <a:buNone/>
            </a:pPr>
            <a:r>
              <a:rPr b="0" i="0" lang="en" sz="1305" u="none" cap="none" strike="noStrike">
                <a:solidFill>
                  <a:schemeClr val="dk2"/>
                </a:solidFill>
                <a:latin typeface="Arial"/>
                <a:ea typeface="Arial"/>
                <a:cs typeface="Arial"/>
                <a:sym typeface="Arial"/>
              </a:rPr>
              <a:t>Pass = y</a:t>
            </a:r>
            <a:endParaRPr b="0" i="0" sz="1305" u="none" cap="none" strike="noStrike">
              <a:solidFill>
                <a:schemeClr val="dk2"/>
              </a:solidFill>
              <a:latin typeface="Arial"/>
              <a:ea typeface="Arial"/>
              <a:cs typeface="Arial"/>
              <a:sym typeface="Arial"/>
            </a:endParaRPr>
          </a:p>
        </p:txBody>
      </p:sp>
      <p:sp>
        <p:nvSpPr>
          <p:cNvPr id="96" name="Google Shape;96;p6"/>
          <p:cNvSpPr txBox="1"/>
          <p:nvPr>
            <p:ph idx="4294967295" type="subTitle"/>
          </p:nvPr>
        </p:nvSpPr>
        <p:spPr>
          <a:xfrm>
            <a:off x="455325" y="2387000"/>
            <a:ext cx="5321400" cy="1553100"/>
          </a:xfrm>
          <a:prstGeom prst="rect">
            <a:avLst/>
          </a:prstGeom>
          <a:noFill/>
          <a:ln>
            <a:noFill/>
          </a:ln>
        </p:spPr>
        <p:txBody>
          <a:bodyPr anchorCtr="0" anchor="t" bIns="91425" lIns="91425" spcFirstLastPara="1" rIns="91425" wrap="square" tIns="91425">
            <a:noAutofit/>
          </a:bodyPr>
          <a:lstStyle/>
          <a:p>
            <a:pPr indent="-311467" lvl="0" marL="457200" marR="0" rtl="0" algn="l">
              <a:lnSpc>
                <a:spcPct val="100000"/>
              </a:lnSpc>
              <a:spcBef>
                <a:spcPts val="0"/>
              </a:spcBef>
              <a:spcAft>
                <a:spcPts val="0"/>
              </a:spcAft>
              <a:buClr>
                <a:schemeClr val="dk2"/>
              </a:buClr>
              <a:buSzPts val="1305"/>
              <a:buFont typeface="Arial"/>
              <a:buChar char="●"/>
            </a:pPr>
            <a:r>
              <a:rPr b="0" i="0" lang="en" sz="1305" u="none" cap="none" strike="noStrike">
                <a:solidFill>
                  <a:schemeClr val="dk2"/>
                </a:solidFill>
                <a:latin typeface="Arial"/>
                <a:ea typeface="Arial"/>
                <a:cs typeface="Arial"/>
                <a:sym typeface="Arial"/>
              </a:rPr>
              <a:t>We’ll have to figure out z = w.x+b, and pass it through the nonlinear function</a:t>
            </a:r>
            <a:endParaRPr b="0" i="0" sz="1305" u="none" cap="none" strike="noStrike">
              <a:solidFill>
                <a:schemeClr val="dk2"/>
              </a:solidFill>
              <a:latin typeface="Arial"/>
              <a:ea typeface="Arial"/>
              <a:cs typeface="Arial"/>
              <a:sym typeface="Arial"/>
            </a:endParaRPr>
          </a:p>
          <a:p>
            <a:pPr indent="-311467" lvl="0" marL="457200" marR="0" rtl="0" algn="l">
              <a:lnSpc>
                <a:spcPct val="100000"/>
              </a:lnSpc>
              <a:spcBef>
                <a:spcPts val="0"/>
              </a:spcBef>
              <a:spcAft>
                <a:spcPts val="0"/>
              </a:spcAft>
              <a:buClr>
                <a:schemeClr val="dk2"/>
              </a:buClr>
              <a:buSzPts val="1305"/>
              <a:buFont typeface="Arial"/>
              <a:buChar char="●"/>
            </a:pPr>
            <a:r>
              <a:rPr b="0" i="0" lang="en" sz="1305" u="none" cap="none" strike="noStrike">
                <a:solidFill>
                  <a:schemeClr val="dk2"/>
                </a:solidFill>
                <a:latin typeface="Arial"/>
                <a:ea typeface="Arial"/>
                <a:cs typeface="Arial"/>
                <a:sym typeface="Arial"/>
              </a:rPr>
              <a:t>The challenge is to find appropriate values for w and b, which we can do through gradient descent</a:t>
            </a:r>
            <a:endParaRPr b="0" i="0" sz="1305" u="none" cap="none" strike="noStrike">
              <a:solidFill>
                <a:schemeClr val="dk2"/>
              </a:solidFill>
              <a:latin typeface="Arial"/>
              <a:ea typeface="Arial"/>
              <a:cs typeface="Arial"/>
              <a:sym typeface="Arial"/>
            </a:endParaRPr>
          </a:p>
          <a:p>
            <a:pPr indent="-311467" lvl="0" marL="457200" marR="0" rtl="0" algn="l">
              <a:lnSpc>
                <a:spcPct val="100000"/>
              </a:lnSpc>
              <a:spcBef>
                <a:spcPts val="0"/>
              </a:spcBef>
              <a:spcAft>
                <a:spcPts val="0"/>
              </a:spcAft>
              <a:buClr>
                <a:schemeClr val="dk2"/>
              </a:buClr>
              <a:buSzPts val="1305"/>
              <a:buFont typeface="Arial"/>
              <a:buChar char="●"/>
            </a:pPr>
            <a:r>
              <a:rPr b="0" i="0" lang="en" sz="1305" u="none" cap="none" strike="noStrike">
                <a:solidFill>
                  <a:schemeClr val="dk2"/>
                </a:solidFill>
                <a:latin typeface="Arial"/>
                <a:ea typeface="Arial"/>
                <a:cs typeface="Arial"/>
                <a:sym typeface="Arial"/>
              </a:rPr>
              <a:t>For gradient descent, we calculate the derivative of the loss function, and subtract the derivative from the respective parameter to update it</a:t>
            </a:r>
            <a:endParaRPr b="0" i="0" sz="1305" u="none" cap="none" strike="noStrike">
              <a:solidFill>
                <a:schemeClr val="dk2"/>
              </a:solidFill>
              <a:latin typeface="Arial"/>
              <a:ea typeface="Arial"/>
              <a:cs typeface="Arial"/>
              <a:sym typeface="Arial"/>
            </a:endParaRPr>
          </a:p>
        </p:txBody>
      </p:sp>
      <p:pic>
        <p:nvPicPr>
          <p:cNvPr id="97" name="Google Shape;97;p6" title="Classification-Page-2.drawio.png"/>
          <p:cNvPicPr preferRelativeResize="0"/>
          <p:nvPr/>
        </p:nvPicPr>
        <p:blipFill rotWithShape="1">
          <a:blip r:embed="rId4">
            <a:alphaModFix/>
          </a:blip>
          <a:srcRect b="0" l="0" r="0" t="0"/>
          <a:stretch/>
        </p:blipFill>
        <p:spPr>
          <a:xfrm>
            <a:off x="6053400" y="2308521"/>
            <a:ext cx="2913975" cy="201222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7"/>
          <p:cNvSpPr txBox="1"/>
          <p:nvPr>
            <p:ph type="title"/>
          </p:nvPr>
        </p:nvSpPr>
        <p:spPr>
          <a:xfrm>
            <a:off x="3422250" y="458100"/>
            <a:ext cx="22995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Loss function</a:t>
            </a:r>
            <a:endParaRPr/>
          </a:p>
        </p:txBody>
      </p:sp>
      <p:sp>
        <p:nvSpPr>
          <p:cNvPr id="103" name="Google Shape;103;p7"/>
          <p:cNvSpPr txBox="1"/>
          <p:nvPr>
            <p:ph idx="1" type="body"/>
          </p:nvPr>
        </p:nvSpPr>
        <p:spPr>
          <a:xfrm>
            <a:off x="311700" y="1302900"/>
            <a:ext cx="3882300" cy="18786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SzPts val="1800"/>
              <a:buNone/>
            </a:pPr>
            <a:r>
              <a:rPr lang="en" sz="1200"/>
              <a:t>Logistic regression uses the following loss function:</a:t>
            </a:r>
            <a:endParaRPr sz="1200"/>
          </a:p>
          <a:p>
            <a:pPr indent="0" lvl="0" marL="0" rtl="0" algn="l">
              <a:lnSpc>
                <a:spcPct val="100000"/>
              </a:lnSpc>
              <a:spcBef>
                <a:spcPts val="1200"/>
              </a:spcBef>
              <a:spcAft>
                <a:spcPts val="0"/>
              </a:spcAft>
              <a:buSzPts val="1800"/>
              <a:buNone/>
            </a:pPr>
            <a:r>
              <a:rPr lang="en" sz="1200"/>
              <a:t>loss = -y.log(a) - (1-y).log(1-a)</a:t>
            </a:r>
            <a:endParaRPr sz="1200"/>
          </a:p>
          <a:p>
            <a:pPr indent="0" lvl="0" marL="0" rtl="0" algn="l">
              <a:lnSpc>
                <a:spcPct val="100000"/>
              </a:lnSpc>
              <a:spcBef>
                <a:spcPts val="1200"/>
              </a:spcBef>
              <a:spcAft>
                <a:spcPts val="0"/>
              </a:spcAft>
              <a:buSzPts val="1800"/>
              <a:buNone/>
            </a:pPr>
            <a:r>
              <a:rPr lang="en" sz="1200"/>
              <a:t>Where, </a:t>
            </a:r>
            <a:endParaRPr sz="1200"/>
          </a:p>
          <a:p>
            <a:pPr indent="0" lvl="0" marL="0" rtl="0" algn="l">
              <a:lnSpc>
                <a:spcPct val="100000"/>
              </a:lnSpc>
              <a:spcBef>
                <a:spcPts val="1200"/>
              </a:spcBef>
              <a:spcAft>
                <a:spcPts val="0"/>
              </a:spcAft>
              <a:buSzPts val="1800"/>
              <a:buNone/>
            </a:pPr>
            <a:r>
              <a:rPr lang="en" sz="1200"/>
              <a:t>y = Ground truth</a:t>
            </a:r>
            <a:endParaRPr sz="1200"/>
          </a:p>
          <a:p>
            <a:pPr indent="0" lvl="0" marL="0" rtl="0" algn="l">
              <a:lnSpc>
                <a:spcPct val="100000"/>
              </a:lnSpc>
              <a:spcBef>
                <a:spcPts val="1200"/>
              </a:spcBef>
              <a:spcAft>
                <a:spcPts val="0"/>
              </a:spcAft>
              <a:buSzPts val="1800"/>
              <a:buNone/>
            </a:pPr>
            <a:r>
              <a:rPr lang="en" sz="1200"/>
              <a:t>a = Predicted value</a:t>
            </a:r>
            <a:endParaRPr sz="1200"/>
          </a:p>
          <a:p>
            <a:pPr indent="0" lvl="0" marL="0" rtl="0" algn="l">
              <a:lnSpc>
                <a:spcPct val="100000"/>
              </a:lnSpc>
              <a:spcBef>
                <a:spcPts val="1200"/>
              </a:spcBef>
              <a:spcAft>
                <a:spcPts val="1200"/>
              </a:spcAft>
              <a:buClr>
                <a:schemeClr val="dk1"/>
              </a:buClr>
              <a:buSzPts val="1100"/>
              <a:buFont typeface="Arial"/>
              <a:buNone/>
            </a:pPr>
            <a:r>
              <a:t/>
            </a:r>
            <a:endParaRPr sz="1200"/>
          </a:p>
        </p:txBody>
      </p:sp>
      <p:sp>
        <p:nvSpPr>
          <p:cNvPr id="104" name="Google Shape;104;p7"/>
          <p:cNvSpPr txBox="1"/>
          <p:nvPr>
            <p:ph idx="1" type="body"/>
          </p:nvPr>
        </p:nvSpPr>
        <p:spPr>
          <a:xfrm>
            <a:off x="4499775" y="1213325"/>
            <a:ext cx="4266300" cy="3814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lang="en" sz="1200"/>
              <a:t>Intuition behind the loss function: </a:t>
            </a:r>
            <a:endParaRPr sz="1200"/>
          </a:p>
          <a:p>
            <a:pPr indent="0" lvl="0" marL="0" rtl="0" algn="l">
              <a:lnSpc>
                <a:spcPct val="100000"/>
              </a:lnSpc>
              <a:spcBef>
                <a:spcPts val="1200"/>
              </a:spcBef>
              <a:spcAft>
                <a:spcPts val="0"/>
              </a:spcAft>
              <a:buSzPts val="1800"/>
              <a:buNone/>
            </a:pPr>
            <a:r>
              <a:rPr lang="en" sz="1200"/>
              <a:t>If y = 1 and a = 0.000005 [Extreme case of misclassification]</a:t>
            </a:r>
            <a:endParaRPr sz="1200"/>
          </a:p>
          <a:p>
            <a:pPr indent="0" lvl="0" marL="0" rtl="0" algn="l">
              <a:lnSpc>
                <a:spcPct val="100000"/>
              </a:lnSpc>
              <a:spcBef>
                <a:spcPts val="1200"/>
              </a:spcBef>
              <a:spcAft>
                <a:spcPts val="0"/>
              </a:spcAft>
              <a:buSzPts val="1800"/>
              <a:buNone/>
            </a:pPr>
            <a:r>
              <a:rPr lang="en" sz="1200"/>
              <a:t>loss = -1.log0 - (1-1).log(1-0) = 5.301 [High loss value]</a:t>
            </a:r>
            <a:endParaRPr sz="1200"/>
          </a:p>
          <a:p>
            <a:pPr indent="0" lvl="0" marL="0" rtl="0" algn="l">
              <a:lnSpc>
                <a:spcPct val="100000"/>
              </a:lnSpc>
              <a:spcBef>
                <a:spcPts val="1200"/>
              </a:spcBef>
              <a:spcAft>
                <a:spcPts val="0"/>
              </a:spcAft>
              <a:buSzPts val="1800"/>
              <a:buNone/>
            </a:pPr>
            <a:r>
              <a:rPr lang="en" sz="1200"/>
              <a:t>If y = 1 and a = 1 [Best case of correct classification]</a:t>
            </a:r>
            <a:endParaRPr sz="1200"/>
          </a:p>
          <a:p>
            <a:pPr indent="0" lvl="0" marL="0" rtl="0" algn="l">
              <a:lnSpc>
                <a:spcPct val="100000"/>
              </a:lnSpc>
              <a:spcBef>
                <a:spcPts val="1200"/>
              </a:spcBef>
              <a:spcAft>
                <a:spcPts val="0"/>
              </a:spcAft>
              <a:buSzPts val="1800"/>
              <a:buNone/>
            </a:pPr>
            <a:r>
              <a:rPr lang="en" sz="1200"/>
              <a:t>loss = -1.log1 - (1-1).log(1-1) = 0 [Low loss value]</a:t>
            </a:r>
            <a:endParaRPr sz="1200"/>
          </a:p>
          <a:p>
            <a:pPr indent="0" lvl="0" marL="0" rtl="0" algn="l">
              <a:lnSpc>
                <a:spcPct val="100000"/>
              </a:lnSpc>
              <a:spcBef>
                <a:spcPts val="1200"/>
              </a:spcBef>
              <a:spcAft>
                <a:spcPts val="0"/>
              </a:spcAft>
              <a:buSzPts val="1800"/>
              <a:buNone/>
            </a:pPr>
            <a:r>
              <a:t/>
            </a:r>
            <a:endParaRPr sz="1200"/>
          </a:p>
          <a:p>
            <a:pPr indent="0" lvl="0" marL="0" rtl="0" algn="l">
              <a:lnSpc>
                <a:spcPct val="100000"/>
              </a:lnSpc>
              <a:spcBef>
                <a:spcPts val="1200"/>
              </a:spcBef>
              <a:spcAft>
                <a:spcPts val="0"/>
              </a:spcAft>
              <a:buClr>
                <a:schemeClr val="dk1"/>
              </a:buClr>
              <a:buSzPts val="1100"/>
              <a:buFont typeface="Arial"/>
              <a:buNone/>
            </a:pPr>
            <a:r>
              <a:rPr lang="en" sz="1200"/>
              <a:t>If y = 0 and a = .000095 [Extreme case of misclassification]</a:t>
            </a:r>
            <a:endParaRPr sz="1200"/>
          </a:p>
          <a:p>
            <a:pPr indent="0" lvl="0" marL="0" rtl="0" algn="l">
              <a:lnSpc>
                <a:spcPct val="100000"/>
              </a:lnSpc>
              <a:spcBef>
                <a:spcPts val="1200"/>
              </a:spcBef>
              <a:spcAft>
                <a:spcPts val="0"/>
              </a:spcAft>
              <a:buClr>
                <a:schemeClr val="dk1"/>
              </a:buClr>
              <a:buSzPts val="1100"/>
              <a:buFont typeface="Arial"/>
              <a:buNone/>
            </a:pPr>
            <a:r>
              <a:rPr lang="en" sz="1200"/>
              <a:t>loss = -0.log1 - (1-0).log(1-1) = 4.022 [High loss value]</a:t>
            </a:r>
            <a:endParaRPr sz="1200"/>
          </a:p>
          <a:p>
            <a:pPr indent="0" lvl="0" marL="0" rtl="0" algn="l">
              <a:lnSpc>
                <a:spcPct val="100000"/>
              </a:lnSpc>
              <a:spcBef>
                <a:spcPts val="1200"/>
              </a:spcBef>
              <a:spcAft>
                <a:spcPts val="0"/>
              </a:spcAft>
              <a:buClr>
                <a:schemeClr val="dk1"/>
              </a:buClr>
              <a:buSzPts val="1100"/>
              <a:buFont typeface="Arial"/>
              <a:buNone/>
            </a:pPr>
            <a:r>
              <a:rPr lang="en" sz="1200"/>
              <a:t>If y = 0 and a = 0 [Best case of correct classification]</a:t>
            </a:r>
            <a:endParaRPr sz="1200"/>
          </a:p>
          <a:p>
            <a:pPr indent="0" lvl="0" marL="0" rtl="0" algn="l">
              <a:lnSpc>
                <a:spcPct val="100000"/>
              </a:lnSpc>
              <a:spcBef>
                <a:spcPts val="1200"/>
              </a:spcBef>
              <a:spcAft>
                <a:spcPts val="1200"/>
              </a:spcAft>
              <a:buClr>
                <a:schemeClr val="dk1"/>
              </a:buClr>
              <a:buSzPts val="1100"/>
              <a:buFont typeface="Arial"/>
              <a:buNone/>
            </a:pPr>
            <a:r>
              <a:rPr lang="en" sz="1200"/>
              <a:t>loss = -0.log0 - (1-0).log(1-0) = 0 [Low loss value]</a:t>
            </a:r>
            <a:endParaRPr sz="1200"/>
          </a:p>
        </p:txBody>
      </p:sp>
      <p:cxnSp>
        <p:nvCxnSpPr>
          <p:cNvPr id="105" name="Google Shape;105;p7"/>
          <p:cNvCxnSpPr/>
          <p:nvPr/>
        </p:nvCxnSpPr>
        <p:spPr>
          <a:xfrm rot="10800000">
            <a:off x="4194000" y="1068775"/>
            <a:ext cx="6600" cy="36432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8"/>
          <p:cNvSpPr txBox="1"/>
          <p:nvPr>
            <p:ph type="title"/>
          </p:nvPr>
        </p:nvSpPr>
        <p:spPr>
          <a:xfrm>
            <a:off x="2757950" y="333850"/>
            <a:ext cx="40524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Steps of logistic regression</a:t>
            </a:r>
            <a:endParaRPr/>
          </a:p>
        </p:txBody>
      </p:sp>
      <p:sp>
        <p:nvSpPr>
          <p:cNvPr id="111" name="Google Shape;111;p8"/>
          <p:cNvSpPr txBox="1"/>
          <p:nvPr>
            <p:ph idx="4294967295" type="subTitle"/>
          </p:nvPr>
        </p:nvSpPr>
        <p:spPr>
          <a:xfrm>
            <a:off x="1096325" y="1150775"/>
            <a:ext cx="5321400" cy="1553100"/>
          </a:xfrm>
          <a:prstGeom prst="rect">
            <a:avLst/>
          </a:prstGeom>
          <a:noFill/>
          <a:ln>
            <a:noFill/>
          </a:ln>
        </p:spPr>
        <p:txBody>
          <a:bodyPr anchorCtr="0" anchor="t" bIns="91425" lIns="91425" spcFirstLastPara="1" rIns="91425" wrap="square" tIns="91425">
            <a:noAutofit/>
          </a:bodyPr>
          <a:lstStyle/>
          <a:p>
            <a:pPr indent="-311467" lvl="0" marL="457200" marR="0" rtl="0" algn="l">
              <a:lnSpc>
                <a:spcPct val="150000"/>
              </a:lnSpc>
              <a:spcBef>
                <a:spcPts val="0"/>
              </a:spcBef>
              <a:spcAft>
                <a:spcPts val="0"/>
              </a:spcAft>
              <a:buClr>
                <a:schemeClr val="dk2"/>
              </a:buClr>
              <a:buSzPts val="1305"/>
              <a:buFont typeface="Arial"/>
              <a:buChar char="●"/>
            </a:pPr>
            <a:r>
              <a:rPr b="0" i="0" lang="en" sz="1305" u="none" cap="none" strike="noStrike">
                <a:solidFill>
                  <a:schemeClr val="dk2"/>
                </a:solidFill>
                <a:latin typeface="Arial"/>
                <a:ea typeface="Arial"/>
                <a:cs typeface="Arial"/>
                <a:sym typeface="Arial"/>
              </a:rPr>
              <a:t>Randomly initialize the w and b for z=w.x+b</a:t>
            </a:r>
            <a:endParaRPr b="0" i="0" sz="1305" u="none" cap="none" strike="noStrike">
              <a:solidFill>
                <a:schemeClr val="dk2"/>
              </a:solidFill>
              <a:latin typeface="Arial"/>
              <a:ea typeface="Arial"/>
              <a:cs typeface="Arial"/>
              <a:sym typeface="Arial"/>
            </a:endParaRPr>
          </a:p>
          <a:p>
            <a:pPr indent="-311467" lvl="0" marL="457200" marR="0" rtl="0" algn="l">
              <a:lnSpc>
                <a:spcPct val="150000"/>
              </a:lnSpc>
              <a:spcBef>
                <a:spcPts val="0"/>
              </a:spcBef>
              <a:spcAft>
                <a:spcPts val="0"/>
              </a:spcAft>
              <a:buClr>
                <a:schemeClr val="dk2"/>
              </a:buClr>
              <a:buSzPts val="1305"/>
              <a:buFont typeface="Arial"/>
              <a:buChar char="●"/>
            </a:pPr>
            <a:r>
              <a:rPr b="0" i="0" lang="en" sz="1305" u="none" cap="none" strike="noStrike">
                <a:solidFill>
                  <a:schemeClr val="dk2"/>
                </a:solidFill>
                <a:latin typeface="Arial"/>
                <a:ea typeface="Arial"/>
                <a:cs typeface="Arial"/>
                <a:sym typeface="Arial"/>
              </a:rPr>
              <a:t>Calculate the z for the initial w and b</a:t>
            </a:r>
            <a:endParaRPr b="0" i="0" sz="1305" u="none" cap="none" strike="noStrike">
              <a:solidFill>
                <a:schemeClr val="dk2"/>
              </a:solidFill>
              <a:latin typeface="Arial"/>
              <a:ea typeface="Arial"/>
              <a:cs typeface="Arial"/>
              <a:sym typeface="Arial"/>
            </a:endParaRPr>
          </a:p>
          <a:p>
            <a:pPr indent="-311467" lvl="0" marL="457200" marR="0" rtl="0" algn="l">
              <a:lnSpc>
                <a:spcPct val="150000"/>
              </a:lnSpc>
              <a:spcBef>
                <a:spcPts val="0"/>
              </a:spcBef>
              <a:spcAft>
                <a:spcPts val="0"/>
              </a:spcAft>
              <a:buClr>
                <a:schemeClr val="dk2"/>
              </a:buClr>
              <a:buSzPts val="1305"/>
              <a:buFont typeface="Arial"/>
              <a:buChar char="●"/>
            </a:pPr>
            <a:r>
              <a:rPr b="0" i="0" lang="en" sz="1305" u="none" cap="none" strike="noStrike">
                <a:solidFill>
                  <a:schemeClr val="dk2"/>
                </a:solidFill>
                <a:latin typeface="Arial"/>
                <a:ea typeface="Arial"/>
                <a:cs typeface="Arial"/>
                <a:sym typeface="Arial"/>
              </a:rPr>
              <a:t>Calculate the loss</a:t>
            </a:r>
            <a:endParaRPr b="0" i="0" sz="1305" u="none" cap="none" strike="noStrike">
              <a:solidFill>
                <a:schemeClr val="dk2"/>
              </a:solidFill>
              <a:latin typeface="Arial"/>
              <a:ea typeface="Arial"/>
              <a:cs typeface="Arial"/>
              <a:sym typeface="Arial"/>
            </a:endParaRPr>
          </a:p>
          <a:p>
            <a:pPr indent="-311467" lvl="0" marL="457200" marR="0" rtl="0" algn="l">
              <a:lnSpc>
                <a:spcPct val="150000"/>
              </a:lnSpc>
              <a:spcBef>
                <a:spcPts val="0"/>
              </a:spcBef>
              <a:spcAft>
                <a:spcPts val="0"/>
              </a:spcAft>
              <a:buClr>
                <a:schemeClr val="dk2"/>
              </a:buClr>
              <a:buSzPts val="1305"/>
              <a:buFont typeface="Arial"/>
              <a:buChar char="●"/>
            </a:pPr>
            <a:r>
              <a:rPr b="0" i="0" lang="en" sz="1305" u="none" cap="none" strike="noStrike">
                <a:solidFill>
                  <a:schemeClr val="dk2"/>
                </a:solidFill>
                <a:latin typeface="Arial"/>
                <a:ea typeface="Arial"/>
                <a:cs typeface="Arial"/>
                <a:sym typeface="Arial"/>
              </a:rPr>
              <a:t>Apply gradient descent to update the w and b</a:t>
            </a:r>
            <a:endParaRPr b="0" i="0" sz="1305" u="none" cap="none" strike="noStrike">
              <a:solidFill>
                <a:schemeClr val="dk2"/>
              </a:solidFill>
              <a:latin typeface="Arial"/>
              <a:ea typeface="Arial"/>
              <a:cs typeface="Arial"/>
              <a:sym typeface="Arial"/>
            </a:endParaRPr>
          </a:p>
          <a:p>
            <a:pPr indent="-311467" lvl="0" marL="457200" marR="0" rtl="0" algn="l">
              <a:lnSpc>
                <a:spcPct val="150000"/>
              </a:lnSpc>
              <a:spcBef>
                <a:spcPts val="0"/>
              </a:spcBef>
              <a:spcAft>
                <a:spcPts val="0"/>
              </a:spcAft>
              <a:buClr>
                <a:schemeClr val="dk2"/>
              </a:buClr>
              <a:buSzPts val="1305"/>
              <a:buFont typeface="Arial"/>
              <a:buChar char="●"/>
            </a:pPr>
            <a:r>
              <a:rPr b="0" i="0" lang="en" sz="1305" u="none" cap="none" strike="noStrike">
                <a:solidFill>
                  <a:schemeClr val="dk2"/>
                </a:solidFill>
                <a:latin typeface="Arial"/>
                <a:ea typeface="Arial"/>
                <a:cs typeface="Arial"/>
                <a:sym typeface="Arial"/>
              </a:rPr>
              <a:t>Repeat the process until convergence</a:t>
            </a:r>
            <a:endParaRPr b="0" i="0" sz="1305" u="none" cap="none" strike="noStrike">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9"/>
          <p:cNvSpPr txBox="1"/>
          <p:nvPr>
            <p:ph idx="4294967295" type="subTitle"/>
          </p:nvPr>
        </p:nvSpPr>
        <p:spPr>
          <a:xfrm>
            <a:off x="993625" y="826025"/>
            <a:ext cx="6328800" cy="696300"/>
          </a:xfrm>
          <a:prstGeom prst="rect">
            <a:avLst/>
          </a:prstGeom>
          <a:noFill/>
          <a:ln>
            <a:noFill/>
          </a:ln>
        </p:spPr>
        <p:txBody>
          <a:bodyPr anchorCtr="0" anchor="t" bIns="91425" lIns="91425" spcFirstLastPara="1" rIns="91425" wrap="square" tIns="91425">
            <a:noAutofit/>
          </a:bodyPr>
          <a:lstStyle/>
          <a:p>
            <a:pPr indent="-311467" lvl="0" marL="457200" marR="0" rtl="0" algn="l">
              <a:lnSpc>
                <a:spcPct val="150000"/>
              </a:lnSpc>
              <a:spcBef>
                <a:spcPts val="0"/>
              </a:spcBef>
              <a:spcAft>
                <a:spcPts val="0"/>
              </a:spcAft>
              <a:buClr>
                <a:schemeClr val="dk2"/>
              </a:buClr>
              <a:buSzPts val="1305"/>
              <a:buFont typeface="Arial"/>
              <a:buChar char="●"/>
            </a:pPr>
            <a:r>
              <a:rPr b="0" i="0" lang="en" sz="1305" u="none" cap="none" strike="noStrike">
                <a:solidFill>
                  <a:schemeClr val="dk2"/>
                </a:solidFill>
                <a:latin typeface="Arial"/>
                <a:ea typeface="Arial"/>
                <a:cs typeface="Arial"/>
                <a:sym typeface="Arial"/>
              </a:rPr>
              <a:t>Logistic regression can be expressed as a single neuron neural network</a:t>
            </a:r>
            <a:endParaRPr b="0" i="0" sz="1305" u="none" cap="none" strike="noStrike">
              <a:solidFill>
                <a:schemeClr val="dk2"/>
              </a:solidFill>
              <a:latin typeface="Arial"/>
              <a:ea typeface="Arial"/>
              <a:cs typeface="Arial"/>
              <a:sym typeface="Arial"/>
            </a:endParaRPr>
          </a:p>
          <a:p>
            <a:pPr indent="-311467" lvl="0" marL="457200" marR="0" rtl="0" algn="l">
              <a:lnSpc>
                <a:spcPct val="150000"/>
              </a:lnSpc>
              <a:spcBef>
                <a:spcPts val="0"/>
              </a:spcBef>
              <a:spcAft>
                <a:spcPts val="0"/>
              </a:spcAft>
              <a:buClr>
                <a:schemeClr val="dk2"/>
              </a:buClr>
              <a:buSzPts val="1305"/>
              <a:buFont typeface="Arial"/>
              <a:buChar char="●"/>
            </a:pPr>
            <a:r>
              <a:rPr b="0" i="0" lang="en" sz="1305" u="none" cap="none" strike="noStrike">
                <a:solidFill>
                  <a:schemeClr val="dk2"/>
                </a:solidFill>
                <a:latin typeface="Arial"/>
                <a:ea typeface="Arial"/>
                <a:cs typeface="Arial"/>
                <a:sym typeface="Arial"/>
              </a:rPr>
              <a:t>Where, for a single feature and a single neuron, the network looks like:</a:t>
            </a:r>
            <a:endParaRPr b="0" i="0" sz="1305" u="none" cap="none" strike="noStrike">
              <a:solidFill>
                <a:schemeClr val="dk2"/>
              </a:solidFill>
              <a:latin typeface="Arial"/>
              <a:ea typeface="Arial"/>
              <a:cs typeface="Arial"/>
              <a:sym typeface="Arial"/>
            </a:endParaRPr>
          </a:p>
        </p:txBody>
      </p:sp>
      <p:pic>
        <p:nvPicPr>
          <p:cNvPr id="117" name="Google Shape;117;p9" title="NNSingle.drawio (1).png"/>
          <p:cNvPicPr preferRelativeResize="0"/>
          <p:nvPr/>
        </p:nvPicPr>
        <p:blipFill rotWithShape="1">
          <a:blip r:embed="rId3">
            <a:alphaModFix/>
          </a:blip>
          <a:srcRect b="0" l="0" r="0" t="0"/>
          <a:stretch/>
        </p:blipFill>
        <p:spPr>
          <a:xfrm>
            <a:off x="2840625" y="1568123"/>
            <a:ext cx="3203599" cy="950750"/>
          </a:xfrm>
          <a:prstGeom prst="rect">
            <a:avLst/>
          </a:prstGeom>
          <a:noFill/>
          <a:ln>
            <a:noFill/>
          </a:ln>
        </p:spPr>
      </p:pic>
      <p:pic>
        <p:nvPicPr>
          <p:cNvPr id="118" name="Google Shape;118;p9" title="NNSingle.drawio (2).png"/>
          <p:cNvPicPr preferRelativeResize="0"/>
          <p:nvPr/>
        </p:nvPicPr>
        <p:blipFill rotWithShape="1">
          <a:blip r:embed="rId4">
            <a:alphaModFix/>
          </a:blip>
          <a:srcRect b="0" l="0" r="0" t="0"/>
          <a:stretch/>
        </p:blipFill>
        <p:spPr>
          <a:xfrm>
            <a:off x="2753050" y="3227249"/>
            <a:ext cx="3378751" cy="1231925"/>
          </a:xfrm>
          <a:prstGeom prst="rect">
            <a:avLst/>
          </a:prstGeom>
          <a:noFill/>
          <a:ln>
            <a:noFill/>
          </a:ln>
        </p:spPr>
      </p:pic>
      <p:sp>
        <p:nvSpPr>
          <p:cNvPr id="119" name="Google Shape;119;p9"/>
          <p:cNvSpPr txBox="1"/>
          <p:nvPr>
            <p:ph idx="4294967295" type="subTitle"/>
          </p:nvPr>
        </p:nvSpPr>
        <p:spPr>
          <a:xfrm>
            <a:off x="1026325" y="2770600"/>
            <a:ext cx="6328800" cy="400500"/>
          </a:xfrm>
          <a:prstGeom prst="rect">
            <a:avLst/>
          </a:prstGeom>
          <a:noFill/>
          <a:ln>
            <a:noFill/>
          </a:ln>
        </p:spPr>
        <p:txBody>
          <a:bodyPr anchorCtr="0" anchor="t" bIns="91425" lIns="91425" spcFirstLastPara="1" rIns="91425" wrap="square" tIns="91425">
            <a:noAutofit/>
          </a:bodyPr>
          <a:lstStyle/>
          <a:p>
            <a:pPr indent="-311467" lvl="0" marL="457200" marR="0" rtl="0" algn="l">
              <a:lnSpc>
                <a:spcPct val="150000"/>
              </a:lnSpc>
              <a:spcBef>
                <a:spcPts val="0"/>
              </a:spcBef>
              <a:spcAft>
                <a:spcPts val="0"/>
              </a:spcAft>
              <a:buClr>
                <a:schemeClr val="dk2"/>
              </a:buClr>
              <a:buSzPts val="1305"/>
              <a:buFont typeface="Arial"/>
              <a:buChar char="●"/>
            </a:pPr>
            <a:r>
              <a:rPr b="0" i="0" lang="en" sz="1305" u="none" cap="none" strike="noStrike">
                <a:solidFill>
                  <a:schemeClr val="dk2"/>
                </a:solidFill>
                <a:latin typeface="Arial"/>
                <a:ea typeface="Arial"/>
                <a:cs typeface="Arial"/>
                <a:sym typeface="Arial"/>
              </a:rPr>
              <a:t>For multiple features on a single neuron, the architecture may look like:</a:t>
            </a:r>
            <a:endParaRPr b="0" i="0" sz="1305" u="none" cap="none" strike="noStrike">
              <a:solidFill>
                <a:schemeClr val="dk2"/>
              </a:solidFill>
              <a:latin typeface="Arial"/>
              <a:ea typeface="Arial"/>
              <a:cs typeface="Arial"/>
              <a:sym typeface="Arial"/>
            </a:endParaRPr>
          </a:p>
        </p:txBody>
      </p:sp>
      <p:sp>
        <p:nvSpPr>
          <p:cNvPr id="120" name="Google Shape;120;p9"/>
          <p:cNvSpPr txBox="1"/>
          <p:nvPr>
            <p:ph type="title"/>
          </p:nvPr>
        </p:nvSpPr>
        <p:spPr>
          <a:xfrm>
            <a:off x="1267200" y="155200"/>
            <a:ext cx="5955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Logistic regression to neural networks</a:t>
            </a:r>
            <a:endParaRPr/>
          </a:p>
        </p:txBody>
      </p:sp>
      <p:sp>
        <p:nvSpPr>
          <p:cNvPr id="121" name="Google Shape;121;p9"/>
          <p:cNvSpPr txBox="1"/>
          <p:nvPr>
            <p:ph idx="4294967295" type="subTitle"/>
          </p:nvPr>
        </p:nvSpPr>
        <p:spPr>
          <a:xfrm>
            <a:off x="1080600" y="4515325"/>
            <a:ext cx="6328800" cy="400500"/>
          </a:xfrm>
          <a:prstGeom prst="rect">
            <a:avLst/>
          </a:prstGeom>
          <a:noFill/>
          <a:ln>
            <a:noFill/>
          </a:ln>
        </p:spPr>
        <p:txBody>
          <a:bodyPr anchorCtr="0" anchor="t" bIns="91425" lIns="91425" spcFirstLastPara="1" rIns="91425" wrap="square" tIns="91425">
            <a:noAutofit/>
          </a:bodyPr>
          <a:lstStyle/>
          <a:p>
            <a:pPr indent="-311467" lvl="0" marL="457200" marR="0" rtl="0" algn="l">
              <a:lnSpc>
                <a:spcPct val="150000"/>
              </a:lnSpc>
              <a:spcBef>
                <a:spcPts val="0"/>
              </a:spcBef>
              <a:spcAft>
                <a:spcPts val="0"/>
              </a:spcAft>
              <a:buClr>
                <a:schemeClr val="dk2"/>
              </a:buClr>
              <a:buSzPts val="1305"/>
              <a:buFont typeface="Arial"/>
              <a:buChar char="●"/>
            </a:pPr>
            <a:r>
              <a:rPr b="0" i="0" lang="en" sz="1305" u="none" cap="none" strike="noStrike">
                <a:solidFill>
                  <a:schemeClr val="dk2"/>
                </a:solidFill>
                <a:latin typeface="Arial"/>
                <a:ea typeface="Arial"/>
                <a:cs typeface="Arial"/>
                <a:sym typeface="Arial"/>
              </a:rPr>
              <a:t>Single layer neural networks are referred to as perceptrons</a:t>
            </a:r>
            <a:endParaRPr b="0" i="0" sz="1305" u="none" cap="none" strike="noStrik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