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52" r:id="rId7"/>
    <p:sldMasterId id="2147483653" r:id="rId8"/>
    <p:sldMasterId id="2147483655" r:id="rId9"/>
    <p:sldMasterId id="2147483657" r:id="rId10"/>
    <p:sldMasterId id="2147483659" r:id="rId11"/>
    <p:sldMasterId id="2147483661" r:id="rId12"/>
    <p:sldMasterId id="2147483663" r:id="rId13"/>
    <p:sldMasterId id="2147483665" r:id="rId14"/>
    <p:sldMasterId id="2147483667" r:id="rId15"/>
    <p:sldMasterId id="2147483669" r:id="rId16"/>
    <p:sldMasterId id="2147483671" r:id="rId17"/>
    <p:sldMasterId id="2147483673"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Lst>
  <p:sldSz cy="6858000" cx="9144000"/>
  <p:notesSz cx="6858000" cy="9144000"/>
  <p:embeddedFontLst>
    <p:embeddedFont>
      <p:font typeface="Arial Black"/>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08">
          <p15:clr>
            <a:srgbClr val="000000"/>
          </p15:clr>
        </p15:guide>
        <p15:guide id="2" pos="2880">
          <p15:clr>
            <a:srgbClr val="000000"/>
          </p15:clr>
        </p15:guide>
      </p15:sldGuideLst>
    </p:ext>
    <p:ext uri="GoogleSlidesCustomDataVersion2">
      <go:slidesCustomData xmlns:go="http://customooxmlschemas.google.com/" r:id="rId51" roundtripDataSignature="AMtx7mhNZgQGfrHHOtBdGT5B6EnzUEcD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C7A9E8-6F8D-4635-B840-FEAEB5B65768}">
  <a:tblStyle styleId="{8AC7A9E8-6F8D-4635-B840-FEAEB5B6576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8"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1.xml"/><Relationship Id="rId42" Type="http://schemas.openxmlformats.org/officeDocument/2006/relationships/slide" Target="slides/slide23.xml"/><Relationship Id="rId41" Type="http://schemas.openxmlformats.org/officeDocument/2006/relationships/slide" Target="slides/slide22.xml"/><Relationship Id="rId44" Type="http://schemas.openxmlformats.org/officeDocument/2006/relationships/slide" Target="slides/slide25.xml"/><Relationship Id="rId43" Type="http://schemas.openxmlformats.org/officeDocument/2006/relationships/slide" Target="slides/slide24.xml"/><Relationship Id="rId46" Type="http://schemas.openxmlformats.org/officeDocument/2006/relationships/slide" Target="slides/slide27.xml"/><Relationship Id="rId45" Type="http://schemas.openxmlformats.org/officeDocument/2006/relationships/slide" Target="slides/slide26.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29.xml"/><Relationship Id="rId47" Type="http://schemas.openxmlformats.org/officeDocument/2006/relationships/slide" Target="slides/slide28.xml"/><Relationship Id="rId49" Type="http://schemas.openxmlformats.org/officeDocument/2006/relationships/slide" Target="slides/slide3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2.xml"/><Relationship Id="rId30" Type="http://schemas.openxmlformats.org/officeDocument/2006/relationships/slide" Target="slides/slide11.xml"/><Relationship Id="rId33" Type="http://schemas.openxmlformats.org/officeDocument/2006/relationships/slide" Target="slides/slide14.xml"/><Relationship Id="rId32" Type="http://schemas.openxmlformats.org/officeDocument/2006/relationships/slide" Target="slides/slide13.xml"/><Relationship Id="rId35" Type="http://schemas.openxmlformats.org/officeDocument/2006/relationships/slide" Target="slides/slide16.xml"/><Relationship Id="rId34" Type="http://schemas.openxmlformats.org/officeDocument/2006/relationships/slide" Target="slides/slide15.xml"/><Relationship Id="rId37" Type="http://schemas.openxmlformats.org/officeDocument/2006/relationships/slide" Target="slides/slide18.xml"/><Relationship Id="rId36" Type="http://schemas.openxmlformats.org/officeDocument/2006/relationships/slide" Target="slides/slide17.xml"/><Relationship Id="rId39" Type="http://schemas.openxmlformats.org/officeDocument/2006/relationships/slide" Target="slides/slide20.xml"/><Relationship Id="rId38" Type="http://schemas.openxmlformats.org/officeDocument/2006/relationships/slide" Target="slides/slide19.xml"/><Relationship Id="rId20" Type="http://schemas.openxmlformats.org/officeDocument/2006/relationships/slide" Target="slides/slide1.xml"/><Relationship Id="rId22" Type="http://schemas.openxmlformats.org/officeDocument/2006/relationships/slide" Target="slides/slide3.xml"/><Relationship Id="rId21" Type="http://schemas.openxmlformats.org/officeDocument/2006/relationships/slide" Target="slides/slide2.xml"/><Relationship Id="rId24" Type="http://schemas.openxmlformats.org/officeDocument/2006/relationships/slide" Target="slides/slide5.xml"/><Relationship Id="rId23" Type="http://schemas.openxmlformats.org/officeDocument/2006/relationships/slide" Target="slides/slide4.xml"/><Relationship Id="rId26" Type="http://schemas.openxmlformats.org/officeDocument/2006/relationships/slide" Target="slides/slide7.xml"/><Relationship Id="rId25" Type="http://schemas.openxmlformats.org/officeDocument/2006/relationships/slide" Target="slides/slide6.xml"/><Relationship Id="rId28" Type="http://schemas.openxmlformats.org/officeDocument/2006/relationships/slide" Target="slides/slide9.xml"/><Relationship Id="rId27" Type="http://schemas.openxmlformats.org/officeDocument/2006/relationships/slide" Target="slides/slide8.xml"/><Relationship Id="rId29" Type="http://schemas.openxmlformats.org/officeDocument/2006/relationships/slide" Target="slides/slide10.xml"/><Relationship Id="rId51" Type="http://customschemas.google.com/relationships/presentationmetadata" Target="metadata"/><Relationship Id="rId50" Type="http://schemas.openxmlformats.org/officeDocument/2006/relationships/font" Target="fonts/ArialBlack-regular.fntdata"/><Relationship Id="rId11" Type="http://schemas.openxmlformats.org/officeDocument/2006/relationships/slideMaster" Target="slideMasters/slideMaster7.xml"/><Relationship Id="rId10" Type="http://schemas.openxmlformats.org/officeDocument/2006/relationships/slideMaster" Target="slideMasters/slideMaster6.xml"/><Relationship Id="rId13" Type="http://schemas.openxmlformats.org/officeDocument/2006/relationships/slideMaster" Target="slideMasters/slideMaster9.xml"/><Relationship Id="rId12" Type="http://schemas.openxmlformats.org/officeDocument/2006/relationships/slideMaster" Target="slideMasters/slideMaster8.xml"/><Relationship Id="rId15" Type="http://schemas.openxmlformats.org/officeDocument/2006/relationships/slideMaster" Target="slideMasters/slideMaster11.xml"/><Relationship Id="rId14" Type="http://schemas.openxmlformats.org/officeDocument/2006/relationships/slideMaster" Target="slideMasters/slideMaster10.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notesMaster" Target="notesMasters/notesMaster1.xml"/><Relationship Id="rId18"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6" name="Google Shape;40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4" name="Google Shape;43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Quality of being useful</a:t>
            </a:r>
            <a:endParaRPr/>
          </a:p>
        </p:txBody>
      </p:sp>
      <p:sp>
        <p:nvSpPr>
          <p:cNvPr id="441" name="Google Shape;441;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1" name="Google Shape;49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7" name="Google Shape;49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3" name="Google Shape;50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0" name="Google Shape;51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9" name="Google Shape;29;p32"/>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5" name="Shape 245"/>
        <p:cNvGrpSpPr/>
        <p:nvPr/>
      </p:nvGrpSpPr>
      <p:grpSpPr>
        <a:xfrm>
          <a:off x="0" y="0"/>
          <a:ext cx="0" cy="0"/>
          <a:chOff x="0" y="0"/>
          <a:chExt cx="0" cy="0"/>
        </a:xfrm>
      </p:grpSpPr>
      <p:sp>
        <p:nvSpPr>
          <p:cNvPr id="246" name="Google Shape;246;p5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51"/>
          <p:cNvSpPr/>
          <p:nvPr>
            <p:ph idx="2" type="pic"/>
          </p:nvPr>
        </p:nvSpPr>
        <p:spPr>
          <a:xfrm>
            <a:off x="1792288" y="612775"/>
            <a:ext cx="5486400" cy="4114800"/>
          </a:xfrm>
          <a:prstGeom prst="rect">
            <a:avLst/>
          </a:prstGeom>
          <a:noFill/>
          <a:ln>
            <a:noFill/>
          </a:ln>
        </p:spPr>
      </p:sp>
      <p:sp>
        <p:nvSpPr>
          <p:cNvPr id="248" name="Google Shape;248;p5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249" name="Google Shape;249;p51"/>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5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8" name="Shape 268"/>
        <p:cNvGrpSpPr/>
        <p:nvPr/>
      </p:nvGrpSpPr>
      <p:grpSpPr>
        <a:xfrm>
          <a:off x="0" y="0"/>
          <a:ext cx="0" cy="0"/>
          <a:chOff x="0" y="0"/>
          <a:chExt cx="0" cy="0"/>
        </a:xfrm>
      </p:grpSpPr>
      <p:sp>
        <p:nvSpPr>
          <p:cNvPr id="269" name="Google Shape;269;p5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0" name="Google Shape;270;p53"/>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71" name="Google Shape;271;p53"/>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5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0" name="Shape 290"/>
        <p:cNvGrpSpPr/>
        <p:nvPr/>
      </p:nvGrpSpPr>
      <p:grpSpPr>
        <a:xfrm>
          <a:off x="0" y="0"/>
          <a:ext cx="0" cy="0"/>
          <a:chOff x="0" y="0"/>
          <a:chExt cx="0" cy="0"/>
        </a:xfrm>
      </p:grpSpPr>
      <p:sp>
        <p:nvSpPr>
          <p:cNvPr id="291" name="Google Shape;291;p55"/>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2" name="Google Shape;292;p55"/>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93" name="Google Shape;293;p55"/>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5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312" name="Shape 312"/>
        <p:cNvGrpSpPr/>
        <p:nvPr/>
      </p:nvGrpSpPr>
      <p:grpSpPr>
        <a:xfrm>
          <a:off x="0" y="0"/>
          <a:ext cx="0" cy="0"/>
          <a:chOff x="0" y="0"/>
          <a:chExt cx="0" cy="0"/>
        </a:xfrm>
      </p:grpSpPr>
      <p:sp>
        <p:nvSpPr>
          <p:cNvPr id="313" name="Google Shape;313;p5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4" name="Google Shape;314;p57"/>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5" name="Google Shape;315;p57"/>
          <p:cNvSpPr txBox="1"/>
          <p:nvPr>
            <p:ph idx="2" type="body"/>
          </p:nvPr>
        </p:nvSpPr>
        <p:spPr>
          <a:xfrm>
            <a:off x="4648200" y="1981200"/>
            <a:ext cx="4038600" cy="18669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6" name="Google Shape;316;p57"/>
          <p:cNvSpPr txBox="1"/>
          <p:nvPr>
            <p:ph idx="3" type="body"/>
          </p:nvPr>
        </p:nvSpPr>
        <p:spPr>
          <a:xfrm>
            <a:off x="4648200" y="4000500"/>
            <a:ext cx="4038600" cy="18669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7" name="Google Shape;317;p57"/>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8" name="Google Shape;318;p5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7" name="Shape 47"/>
        <p:cNvGrpSpPr/>
        <p:nvPr/>
      </p:nvGrpSpPr>
      <p:grpSpPr>
        <a:xfrm>
          <a:off x="0" y="0"/>
          <a:ext cx="0" cy="0"/>
          <a:chOff x="0" y="0"/>
          <a:chExt cx="0" cy="0"/>
        </a:xfrm>
      </p:grpSpPr>
      <p:sp>
        <p:nvSpPr>
          <p:cNvPr id="48" name="Google Shape;48;p3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8" name="Shape 88"/>
        <p:cNvGrpSpPr/>
        <p:nvPr/>
      </p:nvGrpSpPr>
      <p:grpSpPr>
        <a:xfrm>
          <a:off x="0" y="0"/>
          <a:ext cx="0" cy="0"/>
          <a:chOff x="0" y="0"/>
          <a:chExt cx="0" cy="0"/>
        </a:xfrm>
      </p:grpSpPr>
      <p:sp>
        <p:nvSpPr>
          <p:cNvPr id="89" name="Google Shape;89;p37"/>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7"/>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91" name="Google Shape;91;p3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7"/>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1" name="Shape 111"/>
        <p:cNvGrpSpPr/>
        <p:nvPr/>
      </p:nvGrpSpPr>
      <p:grpSpPr>
        <a:xfrm>
          <a:off x="0" y="0"/>
          <a:ext cx="0" cy="0"/>
          <a:chOff x="0" y="0"/>
          <a:chExt cx="0" cy="0"/>
        </a:xfrm>
      </p:grpSpPr>
      <p:sp>
        <p:nvSpPr>
          <p:cNvPr id="112" name="Google Shape;112;p3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114" name="Google Shape;114;p39"/>
          <p:cNvSpPr txBox="1"/>
          <p:nvPr>
            <p:ph idx="11" type="ftr"/>
          </p:nvPr>
        </p:nvSpPr>
        <p:spPr>
          <a:xfrm>
            <a:off x="30480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3" name="Shape 133"/>
        <p:cNvGrpSpPr/>
        <p:nvPr/>
      </p:nvGrpSpPr>
      <p:grpSpPr>
        <a:xfrm>
          <a:off x="0" y="0"/>
          <a:ext cx="0" cy="0"/>
          <a:chOff x="0" y="0"/>
          <a:chExt cx="0" cy="0"/>
        </a:xfrm>
      </p:grpSpPr>
      <p:sp>
        <p:nvSpPr>
          <p:cNvPr id="134" name="Google Shape;134;p4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41"/>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36" name="Google Shape;136;p41"/>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37" name="Google Shape;137;p41"/>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4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6" name="Shape 156"/>
        <p:cNvGrpSpPr/>
        <p:nvPr/>
      </p:nvGrpSpPr>
      <p:grpSpPr>
        <a:xfrm>
          <a:off x="0" y="0"/>
          <a:ext cx="0" cy="0"/>
          <a:chOff x="0" y="0"/>
          <a:chExt cx="0" cy="0"/>
        </a:xfrm>
      </p:grpSpPr>
      <p:sp>
        <p:nvSpPr>
          <p:cNvPr id="157" name="Google Shape;15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4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59" name="Google Shape;159;p4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60" name="Google Shape;160;p4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61" name="Google Shape;161;p4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62" name="Google Shape;162;p43"/>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4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1" name="Shape 181"/>
        <p:cNvGrpSpPr/>
        <p:nvPr/>
      </p:nvGrpSpPr>
      <p:grpSpPr>
        <a:xfrm>
          <a:off x="0" y="0"/>
          <a:ext cx="0" cy="0"/>
          <a:chOff x="0" y="0"/>
          <a:chExt cx="0" cy="0"/>
        </a:xfrm>
      </p:grpSpPr>
      <p:sp>
        <p:nvSpPr>
          <p:cNvPr id="182" name="Google Shape;182;p4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45"/>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4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
        <p:nvSpPr>
          <p:cNvPr id="203" name="Google Shape;203;p47"/>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4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2" name="Shape 222"/>
        <p:cNvGrpSpPr/>
        <p:nvPr/>
      </p:nvGrpSpPr>
      <p:grpSpPr>
        <a:xfrm>
          <a:off x="0" y="0"/>
          <a:ext cx="0" cy="0"/>
          <a:chOff x="0" y="0"/>
          <a:chExt cx="0" cy="0"/>
        </a:xfrm>
      </p:grpSpPr>
      <p:sp>
        <p:nvSpPr>
          <p:cNvPr id="223" name="Google Shape;223;p4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4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225" name="Google Shape;225;p4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226" name="Google Shape;226;p49"/>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4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5.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1.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0.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14.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7.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1"/>
          <p:cNvGrpSpPr/>
          <p:nvPr/>
        </p:nvGrpSpPr>
        <p:grpSpPr>
          <a:xfrm>
            <a:off x="0" y="0"/>
            <a:ext cx="9144000" cy="546100"/>
            <a:chOff x="0" y="0"/>
            <a:chExt cx="5760" cy="344"/>
          </a:xfrm>
        </p:grpSpPr>
        <p:sp>
          <p:nvSpPr>
            <p:cNvPr id="11" name="Google Shape;11;p31"/>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 name="Google Shape;12;p31"/>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 name="Google Shape;13;p31"/>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 name="Google Shape;14;p31"/>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 name="Google Shape;15;p31"/>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 name="Google Shape;16;p31"/>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31"/>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 name="Google Shape;18;p31"/>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 name="Google Shape;19;p31"/>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0" name="Google Shape;20;p31"/>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 name="Google Shape;21;p31"/>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2" name="Google Shape;22;p3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23" name="Google Shape;23;p3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4" name="Google Shape;24;p31"/>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5" name="Google Shape;25;p3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grpSp>
        <p:nvGrpSpPr>
          <p:cNvPr id="206" name="Google Shape;206;p48"/>
          <p:cNvGrpSpPr/>
          <p:nvPr/>
        </p:nvGrpSpPr>
        <p:grpSpPr>
          <a:xfrm>
            <a:off x="0" y="0"/>
            <a:ext cx="9144000" cy="546100"/>
            <a:chOff x="0" y="0"/>
            <a:chExt cx="5760" cy="344"/>
          </a:xfrm>
        </p:grpSpPr>
        <p:sp>
          <p:nvSpPr>
            <p:cNvPr id="207" name="Google Shape;207;p48"/>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p48"/>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p48"/>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p48"/>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 name="Google Shape;211;p48"/>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p48"/>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48"/>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 name="Google Shape;214;p48"/>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p48"/>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16" name="Google Shape;216;p48"/>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48"/>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18" name="Google Shape;218;p4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219" name="Google Shape;219;p4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20" name="Google Shape;220;p48"/>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21" name="Google Shape;221;p4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grpSp>
        <p:nvGrpSpPr>
          <p:cNvPr id="229" name="Google Shape;229;p50"/>
          <p:cNvGrpSpPr/>
          <p:nvPr/>
        </p:nvGrpSpPr>
        <p:grpSpPr>
          <a:xfrm>
            <a:off x="0" y="0"/>
            <a:ext cx="9144000" cy="546100"/>
            <a:chOff x="0" y="0"/>
            <a:chExt cx="5760" cy="344"/>
          </a:xfrm>
        </p:grpSpPr>
        <p:sp>
          <p:nvSpPr>
            <p:cNvPr id="230" name="Google Shape;230;p50"/>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 name="Google Shape;231;p50"/>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 name="Google Shape;232;p50"/>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 name="Google Shape;233;p50"/>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 name="Google Shape;234;p50"/>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p50"/>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p50"/>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 name="Google Shape;237;p50"/>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 name="Google Shape;238;p50"/>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39" name="Google Shape;239;p50"/>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50"/>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41" name="Google Shape;241;p5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242" name="Google Shape;242;p5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43" name="Google Shape;243;p50"/>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44" name="Google Shape;244;p5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grpSp>
        <p:nvGrpSpPr>
          <p:cNvPr id="252" name="Google Shape;252;p52"/>
          <p:cNvGrpSpPr/>
          <p:nvPr/>
        </p:nvGrpSpPr>
        <p:grpSpPr>
          <a:xfrm>
            <a:off x="0" y="0"/>
            <a:ext cx="9144000" cy="546100"/>
            <a:chOff x="0" y="0"/>
            <a:chExt cx="5760" cy="344"/>
          </a:xfrm>
        </p:grpSpPr>
        <p:sp>
          <p:nvSpPr>
            <p:cNvPr id="253" name="Google Shape;253;p52"/>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 name="Google Shape;254;p52"/>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 name="Google Shape;255;p52"/>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 name="Google Shape;256;p52"/>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 name="Google Shape;257;p52"/>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 name="Google Shape;258;p52"/>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 name="Google Shape;259;p52"/>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 name="Google Shape;260;p52"/>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 name="Google Shape;261;p52"/>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62" name="Google Shape;262;p52"/>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 name="Google Shape;263;p52"/>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64" name="Google Shape;264;p5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265" name="Google Shape;265;p5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66" name="Google Shape;266;p52"/>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67" name="Google Shape;267;p5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grpSp>
        <p:nvGrpSpPr>
          <p:cNvPr id="274" name="Google Shape;274;p54"/>
          <p:cNvGrpSpPr/>
          <p:nvPr/>
        </p:nvGrpSpPr>
        <p:grpSpPr>
          <a:xfrm>
            <a:off x="0" y="0"/>
            <a:ext cx="9144000" cy="546100"/>
            <a:chOff x="0" y="0"/>
            <a:chExt cx="5760" cy="344"/>
          </a:xfrm>
        </p:grpSpPr>
        <p:sp>
          <p:nvSpPr>
            <p:cNvPr id="275" name="Google Shape;275;p54"/>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 name="Google Shape;276;p54"/>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 name="Google Shape;277;p54"/>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 name="Google Shape;278;p54"/>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p54"/>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 name="Google Shape;280;p54"/>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p54"/>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 name="Google Shape;282;p54"/>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 name="Google Shape;283;p54"/>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84" name="Google Shape;284;p54"/>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 name="Google Shape;285;p54"/>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86" name="Google Shape;286;p5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287" name="Google Shape;287;p5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88" name="Google Shape;288;p54"/>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89" name="Google Shape;289;p5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grpSp>
        <p:nvGrpSpPr>
          <p:cNvPr id="296" name="Google Shape;296;p56"/>
          <p:cNvGrpSpPr/>
          <p:nvPr/>
        </p:nvGrpSpPr>
        <p:grpSpPr>
          <a:xfrm>
            <a:off x="0" y="0"/>
            <a:ext cx="9144000" cy="546100"/>
            <a:chOff x="0" y="0"/>
            <a:chExt cx="5760" cy="344"/>
          </a:xfrm>
        </p:grpSpPr>
        <p:sp>
          <p:nvSpPr>
            <p:cNvPr id="297" name="Google Shape;297;p56"/>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 name="Google Shape;298;p56"/>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56"/>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 name="Google Shape;300;p56"/>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 name="Google Shape;301;p56"/>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 name="Google Shape;302;p56"/>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 name="Google Shape;303;p56"/>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 name="Google Shape;304;p56"/>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 name="Google Shape;305;p56"/>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06" name="Google Shape;306;p56"/>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 name="Google Shape;307;p56"/>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08" name="Google Shape;308;p5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309" name="Google Shape;309;p5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10" name="Google Shape;310;p56"/>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11" name="Google Shape;311;p5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grpSp>
        <p:nvGrpSpPr>
          <p:cNvPr id="32" name="Google Shape;32;p33"/>
          <p:cNvGrpSpPr/>
          <p:nvPr/>
        </p:nvGrpSpPr>
        <p:grpSpPr>
          <a:xfrm>
            <a:off x="0" y="0"/>
            <a:ext cx="9144000" cy="546100"/>
            <a:chOff x="0" y="0"/>
            <a:chExt cx="5760" cy="344"/>
          </a:xfrm>
        </p:grpSpPr>
        <p:sp>
          <p:nvSpPr>
            <p:cNvPr id="33" name="Google Shape;33;p33"/>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 name="Google Shape;34;p33"/>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 name="Google Shape;35;p33"/>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 name="Google Shape;36;p33"/>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 name="Google Shape;37;p33"/>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 name="Google Shape;38;p33"/>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 name="Google Shape;39;p33"/>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 name="Google Shape;40;p33"/>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33"/>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2" name="Google Shape;42;p33"/>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33"/>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4" name="Google Shape;44;p3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45" name="Google Shape;45;p3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6" name="Google Shape;46;p3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3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52" name="Google Shape;52;p35"/>
          <p:cNvGrpSpPr/>
          <p:nvPr/>
        </p:nvGrpSpPr>
        <p:grpSpPr>
          <a:xfrm>
            <a:off x="0" y="0"/>
            <a:ext cx="9144000" cy="546100"/>
            <a:chOff x="0" y="0"/>
            <a:chExt cx="5760" cy="344"/>
          </a:xfrm>
        </p:grpSpPr>
        <p:sp>
          <p:nvSpPr>
            <p:cNvPr id="53" name="Google Shape;53;p35"/>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 name="Google Shape;54;p35"/>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 name="Google Shape;55;p35"/>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 name="Google Shape;56;p35"/>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 name="Google Shape;57;p35"/>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35"/>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35"/>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35"/>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 name="Google Shape;61;p35"/>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2" name="Google Shape;62;p3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63" name="Google Shape;63;p3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4" name="Google Shape;64;p35"/>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 name="Google Shape;65;p35"/>
          <p:cNvSpPr txBox="1"/>
          <p:nvPr>
            <p:ph idx="11" type="ftr"/>
          </p:nvPr>
        </p:nvSpPr>
        <p:spPr>
          <a:xfrm>
            <a:off x="3124200" y="632460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6" name="Google Shape;66;p35"/>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grpSp>
        <p:nvGrpSpPr>
          <p:cNvPr id="68" name="Google Shape;68;p36"/>
          <p:cNvGrpSpPr/>
          <p:nvPr/>
        </p:nvGrpSpPr>
        <p:grpSpPr>
          <a:xfrm>
            <a:off x="0" y="0"/>
            <a:ext cx="9144000" cy="6858000"/>
            <a:chOff x="0" y="0"/>
            <a:chExt cx="5760" cy="4320"/>
          </a:xfrm>
        </p:grpSpPr>
        <p:sp>
          <p:nvSpPr>
            <p:cNvPr id="69" name="Google Shape;69;p36"/>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 name="Google Shape;70;p36"/>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71" name="Google Shape;71;p36"/>
            <p:cNvGrpSpPr/>
            <p:nvPr/>
          </p:nvGrpSpPr>
          <p:grpSpPr>
            <a:xfrm>
              <a:off x="0" y="672"/>
              <a:ext cx="1806" cy="1989"/>
              <a:chOff x="0" y="672"/>
              <a:chExt cx="1806" cy="1989"/>
            </a:xfrm>
          </p:grpSpPr>
          <p:sp>
            <p:nvSpPr>
              <p:cNvPr id="72" name="Google Shape;72;p36"/>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 name="Google Shape;73;p36"/>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 name="Google Shape;74;p36"/>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 name="Google Shape;75;p36"/>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 name="Google Shape;76;p36"/>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 name="Google Shape;77;p36"/>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 name="Google Shape;78;p36"/>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 name="Google Shape;79;p36"/>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 name="Google Shape;80;p36"/>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36"/>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pic>
        <p:nvPicPr>
          <p:cNvPr descr="04-crest" id="82" name="Google Shape;82;p36"/>
          <p:cNvPicPr preferRelativeResize="0"/>
          <p:nvPr/>
        </p:nvPicPr>
        <p:blipFill rotWithShape="1">
          <a:blip r:embed="rId1">
            <a:alphaModFix/>
          </a:blip>
          <a:srcRect b="0" l="0" r="0" t="0"/>
          <a:stretch/>
        </p:blipFill>
        <p:spPr>
          <a:xfrm>
            <a:off x="304800" y="6248400"/>
            <a:ext cx="2324100" cy="438150"/>
          </a:xfrm>
          <a:prstGeom prst="rect">
            <a:avLst/>
          </a:prstGeom>
          <a:noFill/>
          <a:ln>
            <a:noFill/>
          </a:ln>
        </p:spPr>
      </p:pic>
      <p:sp>
        <p:nvSpPr>
          <p:cNvPr id="83" name="Google Shape;83;p3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84" name="Google Shape;84;p3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5" name="Google Shape;85;p3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6" name="Google Shape;86;p36"/>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7" name="Google Shape;87;p3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grpSp>
        <p:nvGrpSpPr>
          <p:cNvPr id="95" name="Google Shape;95;p38"/>
          <p:cNvGrpSpPr/>
          <p:nvPr/>
        </p:nvGrpSpPr>
        <p:grpSpPr>
          <a:xfrm>
            <a:off x="0" y="0"/>
            <a:ext cx="9144000" cy="546100"/>
            <a:chOff x="0" y="0"/>
            <a:chExt cx="5760" cy="344"/>
          </a:xfrm>
        </p:grpSpPr>
        <p:sp>
          <p:nvSpPr>
            <p:cNvPr id="96" name="Google Shape;96;p38"/>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 name="Google Shape;97;p38"/>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 name="Google Shape;98;p38"/>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 name="Google Shape;99;p38"/>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 name="Google Shape;100;p38"/>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 name="Google Shape;101;p38"/>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38"/>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38"/>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38"/>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05" name="Google Shape;105;p38"/>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 name="Google Shape;106;p38"/>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7" name="Google Shape;107;p3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08" name="Google Shape;108;p3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9" name="Google Shape;109;p38"/>
          <p:cNvSpPr txBox="1"/>
          <p:nvPr>
            <p:ph idx="11" type="ftr"/>
          </p:nvPr>
        </p:nvSpPr>
        <p:spPr>
          <a:xfrm>
            <a:off x="30480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0" name="Google Shape;110;p3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grpSp>
        <p:nvGrpSpPr>
          <p:cNvPr id="117" name="Google Shape;117;p40"/>
          <p:cNvGrpSpPr/>
          <p:nvPr/>
        </p:nvGrpSpPr>
        <p:grpSpPr>
          <a:xfrm>
            <a:off x="0" y="0"/>
            <a:ext cx="9144000" cy="546100"/>
            <a:chOff x="0" y="0"/>
            <a:chExt cx="5760" cy="344"/>
          </a:xfrm>
        </p:grpSpPr>
        <p:sp>
          <p:nvSpPr>
            <p:cNvPr id="118" name="Google Shape;118;p40"/>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p40"/>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p40"/>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 name="Google Shape;121;p40"/>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 name="Google Shape;122;p40"/>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40"/>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 name="Google Shape;124;p40"/>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 name="Google Shape;125;p40"/>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 name="Google Shape;126;p40"/>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27" name="Google Shape;127;p40"/>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0"/>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9" name="Google Shape;129;p4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30" name="Google Shape;130;p4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31" name="Google Shape;131;p40"/>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2" name="Google Shape;132;p4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grpSp>
        <p:nvGrpSpPr>
          <p:cNvPr id="140" name="Google Shape;140;p42"/>
          <p:cNvGrpSpPr/>
          <p:nvPr/>
        </p:nvGrpSpPr>
        <p:grpSpPr>
          <a:xfrm>
            <a:off x="0" y="0"/>
            <a:ext cx="9144000" cy="546100"/>
            <a:chOff x="0" y="0"/>
            <a:chExt cx="5760" cy="344"/>
          </a:xfrm>
        </p:grpSpPr>
        <p:sp>
          <p:nvSpPr>
            <p:cNvPr id="141" name="Google Shape;141;p42"/>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p42"/>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 name="Google Shape;143;p42"/>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p42"/>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 name="Google Shape;145;p42"/>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 name="Google Shape;146;p42"/>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 name="Google Shape;147;p42"/>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42"/>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 name="Google Shape;149;p42"/>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50" name="Google Shape;150;p42"/>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p42"/>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52" name="Google Shape;152;p4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53" name="Google Shape;153;p4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54" name="Google Shape;154;p42"/>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5" name="Google Shape;155;p4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grpSp>
        <p:nvGrpSpPr>
          <p:cNvPr id="165" name="Google Shape;165;p44"/>
          <p:cNvGrpSpPr/>
          <p:nvPr/>
        </p:nvGrpSpPr>
        <p:grpSpPr>
          <a:xfrm>
            <a:off x="0" y="0"/>
            <a:ext cx="9144000" cy="546100"/>
            <a:chOff x="0" y="0"/>
            <a:chExt cx="5760" cy="344"/>
          </a:xfrm>
        </p:grpSpPr>
        <p:sp>
          <p:nvSpPr>
            <p:cNvPr id="166" name="Google Shape;166;p44"/>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 name="Google Shape;167;p44"/>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 name="Google Shape;168;p44"/>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 name="Google Shape;169;p44"/>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44"/>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 name="Google Shape;171;p44"/>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 name="Google Shape;172;p44"/>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 name="Google Shape;173;p44"/>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 name="Google Shape;174;p44"/>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5" name="Google Shape;175;p44"/>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44"/>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77" name="Google Shape;177;p4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78" name="Google Shape;178;p4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79" name="Google Shape;179;p44"/>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80" name="Google Shape;180;p4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grpSp>
        <p:nvGrpSpPr>
          <p:cNvPr id="186" name="Google Shape;186;p46"/>
          <p:cNvGrpSpPr/>
          <p:nvPr/>
        </p:nvGrpSpPr>
        <p:grpSpPr>
          <a:xfrm>
            <a:off x="0" y="0"/>
            <a:ext cx="9144000" cy="546100"/>
            <a:chOff x="0" y="0"/>
            <a:chExt cx="5760" cy="344"/>
          </a:xfrm>
        </p:grpSpPr>
        <p:sp>
          <p:nvSpPr>
            <p:cNvPr id="187" name="Google Shape;187;p46"/>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 name="Google Shape;188;p46"/>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 name="Google Shape;189;p46"/>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 name="Google Shape;190;p46"/>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46"/>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46"/>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 name="Google Shape;193;p46"/>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p46"/>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p46"/>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96" name="Google Shape;196;p46"/>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 name="Google Shape;197;p46"/>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98" name="Google Shape;198;p4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99" name="Google Shape;199;p4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00" name="Google Shape;200;p46"/>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01" name="Google Shape;201;p4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1"/>
          <p:cNvPicPr preferRelativeResize="0"/>
          <p:nvPr/>
        </p:nvPicPr>
        <p:blipFill rotWithShape="1">
          <a:blip r:embed="rId3">
            <a:alphaModFix/>
          </a:blip>
          <a:srcRect b="0" l="0" r="0" t="0"/>
          <a:stretch/>
        </p:blipFill>
        <p:spPr>
          <a:xfrm>
            <a:off x="266700" y="533400"/>
            <a:ext cx="8648700" cy="5791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Table-driven/reflex agent architecture</a:t>
            </a:r>
            <a:endParaRPr/>
          </a:p>
        </p:txBody>
      </p:sp>
      <p:pic>
        <p:nvPicPr>
          <p:cNvPr descr="simple-reflex-agent.eps" id="379" name="Google Shape;379;p10"/>
          <p:cNvPicPr preferRelativeResize="0"/>
          <p:nvPr>
            <p:ph idx="1" type="body"/>
          </p:nvPr>
        </p:nvPicPr>
        <p:blipFill rotWithShape="1">
          <a:blip r:embed="rId3">
            <a:alphaModFix/>
          </a:blip>
          <a:srcRect b="0" l="0" r="0" t="0"/>
          <a:stretch/>
        </p:blipFill>
        <p:spPr>
          <a:xfrm>
            <a:off x="1089025" y="1905000"/>
            <a:ext cx="6835775" cy="4346575"/>
          </a:xfrm>
          <a:prstGeom prst="rect">
            <a:avLst/>
          </a:prstGeom>
          <a:noFill/>
          <a:ln>
            <a:noFill/>
          </a:ln>
        </p:spPr>
      </p:pic>
      <p:sp>
        <p:nvSpPr>
          <p:cNvPr id="380" name="Google Shape;380;p10"/>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ITC364 Computational Intelligence</a:t>
            </a:r>
            <a:endParaRPr b="0" i="0" sz="1400" u="none" cap="none" strike="noStrike">
              <a:solidFill>
                <a:srgbClr val="000000"/>
              </a:solidFill>
              <a:latin typeface="Arial"/>
              <a:ea typeface="Arial"/>
              <a:cs typeface="Arial"/>
              <a:sym typeface="Arial"/>
            </a:endParaRPr>
          </a:p>
        </p:txBody>
      </p:sp>
      <p:sp>
        <p:nvSpPr>
          <p:cNvPr id="381" name="Google Shape;381;p1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Table-driven agents</a:t>
            </a:r>
            <a:endParaRPr/>
          </a:p>
        </p:txBody>
      </p:sp>
      <p:sp>
        <p:nvSpPr>
          <p:cNvPr id="387" name="Google Shape;387;p1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2400"/>
              <a:buFont typeface="Noto Sans Symbols"/>
              <a:buChar char="■"/>
            </a:pPr>
            <a:r>
              <a:rPr b="1" i="0" lang="en-US" sz="3200" u="none">
                <a:solidFill>
                  <a:schemeClr val="dk1"/>
                </a:solidFill>
                <a:latin typeface="Arial"/>
                <a:ea typeface="Arial"/>
                <a:cs typeface="Arial"/>
                <a:sym typeface="Arial"/>
              </a:rPr>
              <a:t>Table lookup</a:t>
            </a:r>
            <a:r>
              <a:rPr b="0" i="0" lang="en-US" sz="3200" u="none">
                <a:solidFill>
                  <a:schemeClr val="dk1"/>
                </a:solidFill>
                <a:latin typeface="Arial"/>
                <a:ea typeface="Arial"/>
                <a:cs typeface="Arial"/>
                <a:sym typeface="Arial"/>
              </a:rPr>
              <a:t> of percept-action pairs mapping from every possible perceived state to the optimal action for that state</a:t>
            </a:r>
            <a:endParaRPr/>
          </a:p>
          <a:p>
            <a:pPr indent="-342900" lvl="0" marL="342900" rtl="0" algn="l">
              <a:lnSpc>
                <a:spcPct val="90000"/>
              </a:lnSpc>
              <a:spcBef>
                <a:spcPts val="640"/>
              </a:spcBef>
              <a:spcAft>
                <a:spcPts val="0"/>
              </a:spcAft>
              <a:buClr>
                <a:schemeClr val="lt2"/>
              </a:buClr>
              <a:buSzPts val="2400"/>
              <a:buFont typeface="Noto Sans Symbols"/>
              <a:buChar char="■"/>
            </a:pPr>
            <a:r>
              <a:rPr b="1" i="0" lang="en-US" sz="3200" u="none">
                <a:solidFill>
                  <a:schemeClr val="dk1"/>
                </a:solidFill>
                <a:latin typeface="Arial"/>
                <a:ea typeface="Arial"/>
                <a:cs typeface="Arial"/>
                <a:sym typeface="Arial"/>
              </a:rPr>
              <a:t>Problems </a:t>
            </a:r>
            <a:endParaRPr/>
          </a:p>
          <a:p>
            <a:pPr indent="-285750" lvl="1" marL="742950" rtl="0" algn="l">
              <a:lnSpc>
                <a:spcPct val="90000"/>
              </a:lnSpc>
              <a:spcBef>
                <a:spcPts val="480"/>
              </a:spcBef>
              <a:spcAft>
                <a:spcPts val="0"/>
              </a:spcAft>
              <a:buClr>
                <a:schemeClr val="accent2"/>
              </a:buClr>
              <a:buSzPts val="1920"/>
              <a:buFont typeface="Noto Sans Symbols"/>
              <a:buChar char="◻"/>
            </a:pPr>
            <a:r>
              <a:rPr b="0" i="0" lang="en-US" sz="2400" u="none">
                <a:solidFill>
                  <a:schemeClr val="dk1"/>
                </a:solidFill>
                <a:latin typeface="Arial"/>
                <a:ea typeface="Arial"/>
                <a:cs typeface="Arial"/>
                <a:sym typeface="Arial"/>
              </a:rPr>
              <a:t>Too big to generate and to store (Chess has about 10</a:t>
            </a:r>
            <a:r>
              <a:rPr b="0" baseline="30000" i="0" lang="en-US" sz="2400" u="none">
                <a:solidFill>
                  <a:schemeClr val="dk1"/>
                </a:solidFill>
                <a:latin typeface="Arial"/>
                <a:ea typeface="Arial"/>
                <a:cs typeface="Arial"/>
                <a:sym typeface="Arial"/>
              </a:rPr>
              <a:t>120</a:t>
            </a:r>
            <a:r>
              <a:rPr b="0" i="0" lang="en-US" sz="2400" u="none">
                <a:solidFill>
                  <a:schemeClr val="dk1"/>
                </a:solidFill>
                <a:latin typeface="Arial"/>
                <a:ea typeface="Arial"/>
                <a:cs typeface="Arial"/>
                <a:sym typeface="Arial"/>
              </a:rPr>
              <a:t> states, for example) </a:t>
            </a:r>
            <a:endParaRPr/>
          </a:p>
          <a:p>
            <a:pPr indent="-285750" lvl="1" marL="742950" rtl="0" algn="l">
              <a:lnSpc>
                <a:spcPct val="90000"/>
              </a:lnSpc>
              <a:spcBef>
                <a:spcPts val="480"/>
              </a:spcBef>
              <a:spcAft>
                <a:spcPts val="0"/>
              </a:spcAft>
              <a:buClr>
                <a:schemeClr val="accent2"/>
              </a:buClr>
              <a:buSzPts val="1920"/>
              <a:buFont typeface="Noto Sans Symbols"/>
              <a:buChar char="◻"/>
            </a:pPr>
            <a:r>
              <a:rPr b="0" i="0" lang="en-US" sz="2400" u="none">
                <a:solidFill>
                  <a:schemeClr val="dk1"/>
                </a:solidFill>
                <a:latin typeface="Arial"/>
                <a:ea typeface="Arial"/>
                <a:cs typeface="Arial"/>
                <a:sym typeface="Arial"/>
              </a:rPr>
              <a:t>No knowledge of non-perceptual parts of the current state </a:t>
            </a:r>
            <a:endParaRPr/>
          </a:p>
          <a:p>
            <a:pPr indent="-285750" lvl="1" marL="742950" rtl="0" algn="l">
              <a:lnSpc>
                <a:spcPct val="90000"/>
              </a:lnSpc>
              <a:spcBef>
                <a:spcPts val="480"/>
              </a:spcBef>
              <a:spcAft>
                <a:spcPts val="0"/>
              </a:spcAft>
              <a:buClr>
                <a:schemeClr val="accent2"/>
              </a:buClr>
              <a:buSzPts val="1920"/>
              <a:buFont typeface="Noto Sans Symbols"/>
              <a:buChar char="◻"/>
            </a:pPr>
            <a:r>
              <a:rPr b="0" i="0" lang="en-US" sz="2400" u="none">
                <a:solidFill>
                  <a:schemeClr val="dk1"/>
                </a:solidFill>
                <a:latin typeface="Arial"/>
                <a:ea typeface="Arial"/>
                <a:cs typeface="Arial"/>
                <a:sym typeface="Arial"/>
              </a:rPr>
              <a:t>Not adaptive to changes in the environment; requires entire table to be updated if changes occur </a:t>
            </a:r>
            <a:endParaRPr/>
          </a:p>
          <a:p>
            <a:pPr indent="-285750" lvl="1" marL="742950" rtl="0" algn="l">
              <a:lnSpc>
                <a:spcPct val="90000"/>
              </a:lnSpc>
              <a:spcBef>
                <a:spcPts val="480"/>
              </a:spcBef>
              <a:spcAft>
                <a:spcPts val="0"/>
              </a:spcAft>
              <a:buClr>
                <a:schemeClr val="accent2"/>
              </a:buClr>
              <a:buSzPts val="1920"/>
              <a:buFont typeface="Noto Sans Symbols"/>
              <a:buChar char="◻"/>
            </a:pPr>
            <a:r>
              <a:rPr b="0" i="0" lang="en-US" sz="2400" u="none">
                <a:solidFill>
                  <a:schemeClr val="dk1"/>
                </a:solidFill>
                <a:latin typeface="Arial"/>
                <a:ea typeface="Arial"/>
                <a:cs typeface="Arial"/>
                <a:sym typeface="Arial"/>
              </a:rPr>
              <a:t>Looping: Can’t make actions conditional on previous actions/states</a:t>
            </a:r>
            <a:endParaRPr b="0" i="0" sz="2800" u="none">
              <a:solidFill>
                <a:schemeClr val="dk1"/>
              </a:solidFill>
              <a:latin typeface="Arial"/>
              <a:ea typeface="Arial"/>
              <a:cs typeface="Arial"/>
              <a:sym typeface="Arial"/>
            </a:endParaRPr>
          </a:p>
          <a:p>
            <a:pPr indent="-209550" lvl="0" marL="342900" rtl="0" algn="l">
              <a:lnSpc>
                <a:spcPct val="100000"/>
              </a:lnSpc>
              <a:spcBef>
                <a:spcPts val="56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Example: Vacuum Cleaner</a:t>
            </a:r>
            <a:endParaRPr/>
          </a:p>
        </p:txBody>
      </p:sp>
      <p:pic>
        <p:nvPicPr>
          <p:cNvPr descr="vacuum2-environment.eps" id="393" name="Google Shape;393;p12"/>
          <p:cNvPicPr preferRelativeResize="0"/>
          <p:nvPr>
            <p:ph idx="1" type="body"/>
          </p:nvPr>
        </p:nvPicPr>
        <p:blipFill rotWithShape="1">
          <a:blip r:embed="rId3">
            <a:alphaModFix/>
          </a:blip>
          <a:srcRect b="0" l="0" r="0" t="0"/>
          <a:stretch/>
        </p:blipFill>
        <p:spPr>
          <a:xfrm>
            <a:off x="1447800" y="2209800"/>
            <a:ext cx="6235700" cy="3200400"/>
          </a:xfrm>
          <a:prstGeom prst="rect">
            <a:avLst/>
          </a:prstGeom>
          <a:noFill/>
          <a:ln>
            <a:noFill/>
          </a:ln>
        </p:spPr>
      </p:pic>
      <p:sp>
        <p:nvSpPr>
          <p:cNvPr id="394" name="Google Shape;394;p12"/>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ITC364 Computational Intelligence</a:t>
            </a:r>
            <a:endParaRPr b="0" i="0" sz="1400" u="none" cap="none" strike="noStrike">
              <a:solidFill>
                <a:srgbClr val="000000"/>
              </a:solidFill>
              <a:latin typeface="Arial"/>
              <a:ea typeface="Arial"/>
              <a:cs typeface="Arial"/>
              <a:sym typeface="Arial"/>
            </a:endParaRPr>
          </a:p>
        </p:txBody>
      </p:sp>
      <p:sp>
        <p:nvSpPr>
          <p:cNvPr id="395" name="Google Shape;395;p1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Table/Simple Function</a:t>
            </a:r>
            <a:endParaRPr/>
          </a:p>
        </p:txBody>
      </p:sp>
      <p:sp>
        <p:nvSpPr>
          <p:cNvPr id="401" name="Google Shape;401;p1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050"/>
              <a:buFont typeface="Noto Sans Symbols"/>
              <a:buNone/>
            </a:pPr>
            <a:r>
              <a:rPr b="1" i="0" lang="en-US" sz="1400" u="none" cap="none" strike="noStrike">
                <a:solidFill>
                  <a:schemeClr val="dk1"/>
                </a:solidFill>
                <a:latin typeface="Arial"/>
                <a:ea typeface="Arial"/>
                <a:cs typeface="Arial"/>
                <a:sym typeface="Arial"/>
              </a:rPr>
              <a:t>Percept Sequence       		Action</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 Clean]				Right</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 Dirty]				Suck</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[B, Clean]				Left</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[B, Dirty]				Suck</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 Clean], [A, Clean]   			Right</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 Clean], [A, dirty]			Suck</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t>
            </a:r>
            <a:endParaRPr/>
          </a:p>
          <a:p>
            <a:pPr indent="-342900" lvl="0" marL="342900" marR="0" rtl="0" algn="l">
              <a:lnSpc>
                <a:spcPct val="100000"/>
              </a:lnSpc>
              <a:spcBef>
                <a:spcPts val="280"/>
              </a:spcBef>
              <a:spcAft>
                <a:spcPts val="0"/>
              </a:spcAft>
              <a:buClr>
                <a:schemeClr val="lt2"/>
              </a:buClr>
              <a:buSzPts val="1050"/>
              <a:buFont typeface="Noto Sans Symbols"/>
              <a:buNone/>
            </a:pPr>
            <a:r>
              <a:t/>
            </a:r>
            <a:endParaRPr b="0" i="0" sz="1400" u="none" cap="none" strike="noStrike">
              <a:solidFill>
                <a:schemeClr val="dk1"/>
              </a:solidFill>
              <a:latin typeface="Arial"/>
              <a:ea typeface="Arial"/>
              <a:cs typeface="Arial"/>
              <a:sym typeface="Arial"/>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 Clean], [A, Clean], [A, Dirty]		Suck</a:t>
            </a:r>
            <a:endParaRPr/>
          </a:p>
          <a:p>
            <a:pPr indent="-276225" lvl="0" marL="342900" marR="0" rtl="0" algn="l">
              <a:lnSpc>
                <a:spcPct val="100000"/>
              </a:lnSpc>
              <a:spcBef>
                <a:spcPts val="280"/>
              </a:spcBef>
              <a:spcAft>
                <a:spcPts val="0"/>
              </a:spcAft>
              <a:buClr>
                <a:schemeClr val="lt2"/>
              </a:buClr>
              <a:buSzPts val="1050"/>
              <a:buFont typeface="Noto Sans Symbols"/>
              <a:buNone/>
            </a:pPr>
            <a:r>
              <a:t/>
            </a:r>
            <a:endParaRPr b="0" i="0" sz="1400" u="none">
              <a:solidFill>
                <a:schemeClr val="dk1"/>
              </a:solidFill>
              <a:latin typeface="Arial"/>
              <a:ea typeface="Arial"/>
              <a:cs typeface="Arial"/>
              <a:sym typeface="Arial"/>
            </a:endParaRPr>
          </a:p>
        </p:txBody>
      </p:sp>
      <p:sp>
        <p:nvSpPr>
          <p:cNvPr id="402" name="Google Shape;402;p13"/>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ITC364 Computational Intelligence</a:t>
            </a:r>
            <a:endParaRPr b="0" i="0" sz="1400" u="none" cap="none" strike="noStrike">
              <a:solidFill>
                <a:srgbClr val="000000"/>
              </a:solidFill>
              <a:latin typeface="Arial"/>
              <a:ea typeface="Arial"/>
              <a:cs typeface="Arial"/>
              <a:sym typeface="Arial"/>
            </a:endParaRPr>
          </a:p>
        </p:txBody>
      </p:sp>
      <p:sp>
        <p:nvSpPr>
          <p:cNvPr id="403" name="Google Shape;403;p1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Simple reflex agents</a:t>
            </a:r>
            <a:endParaRPr/>
          </a:p>
        </p:txBody>
      </p:sp>
      <p:sp>
        <p:nvSpPr>
          <p:cNvPr id="409" name="Google Shape;409;p14"/>
          <p:cNvSpPr txBox="1"/>
          <p:nvPr>
            <p:ph idx="1" type="body"/>
          </p:nvPr>
        </p:nvSpPr>
        <p:spPr>
          <a:xfrm>
            <a:off x="914400" y="1981200"/>
            <a:ext cx="78486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Rule-based reasoning</a:t>
            </a:r>
            <a:r>
              <a:rPr b="0" i="0" lang="en-US" sz="2800" u="none">
                <a:solidFill>
                  <a:schemeClr val="dk1"/>
                </a:solidFill>
                <a:latin typeface="Arial"/>
                <a:ea typeface="Arial"/>
                <a:cs typeface="Arial"/>
                <a:sym typeface="Arial"/>
              </a:rPr>
              <a:t> to map from percepts to optimal action; each rule handles a collection of perceived states</a:t>
            </a:r>
            <a:endParaRPr/>
          </a:p>
          <a:p>
            <a:pPr indent="-342900" lvl="0" marL="342900" rtl="0" algn="l">
              <a:lnSpc>
                <a:spcPct val="100000"/>
              </a:lnSpc>
              <a:spcBef>
                <a:spcPts val="56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Problems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Still usually too big to generate and to store</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Still no knowledge of non-perceptual parts of state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Still not adaptive to changes in the environment; requires collection of rules to be updated if changes occur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Still can’t make actions conditional on previous state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Architecture for a model-based agent</a:t>
            </a:r>
            <a:endParaRPr/>
          </a:p>
        </p:txBody>
      </p:sp>
      <p:pic>
        <p:nvPicPr>
          <p:cNvPr descr="reflex+state-agent.eps" id="415" name="Google Shape;415;p15"/>
          <p:cNvPicPr preferRelativeResize="0"/>
          <p:nvPr>
            <p:ph idx="1" type="body"/>
          </p:nvPr>
        </p:nvPicPr>
        <p:blipFill rotWithShape="1">
          <a:blip r:embed="rId3">
            <a:alphaModFix/>
          </a:blip>
          <a:srcRect b="0" l="0" r="0" t="0"/>
          <a:stretch/>
        </p:blipFill>
        <p:spPr>
          <a:xfrm>
            <a:off x="1295400" y="1905000"/>
            <a:ext cx="6705600" cy="4324350"/>
          </a:xfrm>
          <a:prstGeom prst="rect">
            <a:avLst/>
          </a:prstGeom>
          <a:noFill/>
          <a:ln>
            <a:noFill/>
          </a:ln>
        </p:spPr>
      </p:pic>
      <p:sp>
        <p:nvSpPr>
          <p:cNvPr id="416" name="Google Shape;416;p15"/>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ITC364 Computational Intelligence</a:t>
            </a:r>
            <a:endParaRPr b="0" i="0" sz="1400" u="none" cap="none" strike="noStrike">
              <a:solidFill>
                <a:srgbClr val="000000"/>
              </a:solidFill>
              <a:latin typeface="Arial"/>
              <a:ea typeface="Arial"/>
              <a:cs typeface="Arial"/>
              <a:sym typeface="Arial"/>
            </a:endParaRPr>
          </a:p>
        </p:txBody>
      </p:sp>
      <p:sp>
        <p:nvSpPr>
          <p:cNvPr id="417" name="Google Shape;417;p1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Model-based Agents</a:t>
            </a:r>
            <a:endParaRPr/>
          </a:p>
        </p:txBody>
      </p:sp>
      <p:sp>
        <p:nvSpPr>
          <p:cNvPr id="423" name="Google Shape;423;p1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Encode “internal state” of the world to remember the past as contained in earlier percepts.</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Needed because sensors do not usually give the entire state of the world at each input, so perception of the environment is captured over time. “State” is used to encode different "world states" that generate the same immediate percept. </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Requires ability to represent change in the world; one possibility is to represent just the latest state, but then can’t reason about hypothetical courses of action.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Architecture for goal-based agent </a:t>
            </a:r>
            <a:endParaRPr/>
          </a:p>
        </p:txBody>
      </p:sp>
      <p:pic>
        <p:nvPicPr>
          <p:cNvPr descr="goal-based-agent.eps" id="429" name="Google Shape;429;p17"/>
          <p:cNvPicPr preferRelativeResize="0"/>
          <p:nvPr>
            <p:ph idx="1" type="body"/>
          </p:nvPr>
        </p:nvPicPr>
        <p:blipFill rotWithShape="1">
          <a:blip r:embed="rId3">
            <a:alphaModFix/>
          </a:blip>
          <a:srcRect b="0" l="0" r="0" t="0"/>
          <a:stretch/>
        </p:blipFill>
        <p:spPr>
          <a:xfrm>
            <a:off x="1295400" y="1981200"/>
            <a:ext cx="6729412" cy="4267200"/>
          </a:xfrm>
          <a:prstGeom prst="rect">
            <a:avLst/>
          </a:prstGeom>
          <a:noFill/>
          <a:ln>
            <a:noFill/>
          </a:ln>
        </p:spPr>
      </p:pic>
      <p:sp>
        <p:nvSpPr>
          <p:cNvPr id="430" name="Google Shape;430;p17"/>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ITC364 Computational Intelligence</a:t>
            </a:r>
            <a:endParaRPr b="0" i="0" sz="1400" u="none" cap="none" strike="noStrike">
              <a:solidFill>
                <a:srgbClr val="000000"/>
              </a:solidFill>
              <a:latin typeface="Arial"/>
              <a:ea typeface="Arial"/>
              <a:cs typeface="Arial"/>
              <a:sym typeface="Arial"/>
            </a:endParaRPr>
          </a:p>
        </p:txBody>
      </p:sp>
      <p:sp>
        <p:nvSpPr>
          <p:cNvPr id="431" name="Google Shape;431;p1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Goal-based agents</a:t>
            </a:r>
            <a:endParaRPr/>
          </a:p>
        </p:txBody>
      </p:sp>
      <p:sp>
        <p:nvSpPr>
          <p:cNvPr id="437" name="Google Shape;437;p1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Choose actions so as to achieve a (given or computed) goal.</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A goal is a description of a desirable situation.</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Keeping track of the current state is often not enough − need to add goals to decide which situations are good </a:t>
            </a:r>
            <a:endParaRPr/>
          </a:p>
          <a:p>
            <a:pPr indent="-342900" lvl="0" marL="342900" rtl="0" algn="l">
              <a:lnSpc>
                <a:spcPct val="100000"/>
              </a:lnSpc>
              <a:spcBef>
                <a:spcPts val="480"/>
              </a:spcBef>
              <a:spcAft>
                <a:spcPts val="0"/>
              </a:spcAft>
              <a:buClr>
                <a:schemeClr val="lt2"/>
              </a:buClr>
              <a:buSzPts val="1800"/>
              <a:buFont typeface="Noto Sans Symbols"/>
              <a:buChar char="■"/>
            </a:pPr>
            <a:r>
              <a:rPr b="1" i="0" lang="en-US" sz="2400" u="none">
                <a:solidFill>
                  <a:schemeClr val="accent2"/>
                </a:solidFill>
                <a:latin typeface="Arial"/>
                <a:ea typeface="Arial"/>
                <a:cs typeface="Arial"/>
                <a:sym typeface="Arial"/>
              </a:rPr>
              <a:t>Deliberative</a:t>
            </a:r>
            <a:r>
              <a:rPr b="0" i="0" lang="en-US" sz="2400" u="none">
                <a:solidFill>
                  <a:schemeClr val="dk1"/>
                </a:solidFill>
                <a:latin typeface="Arial"/>
                <a:ea typeface="Arial"/>
                <a:cs typeface="Arial"/>
                <a:sym typeface="Arial"/>
              </a:rPr>
              <a:t> instead of </a:t>
            </a:r>
            <a:r>
              <a:rPr b="1" i="0" lang="en-US" sz="2400" u="none">
                <a:solidFill>
                  <a:schemeClr val="accent2"/>
                </a:solidFill>
                <a:latin typeface="Arial"/>
                <a:ea typeface="Arial"/>
                <a:cs typeface="Arial"/>
                <a:sym typeface="Arial"/>
              </a:rPr>
              <a:t>reactive</a:t>
            </a:r>
            <a:r>
              <a:rPr b="0" i="0" lang="en-US" sz="2400" u="none">
                <a:solidFill>
                  <a:schemeClr val="dk1"/>
                </a:solidFill>
                <a:latin typeface="Arial"/>
                <a:ea typeface="Arial"/>
                <a:cs typeface="Arial"/>
                <a:sym typeface="Arial"/>
              </a:rPr>
              <a:t>.</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May have to consider long sequences of possible actions before deciding if goal is achieved – involves consideration of the future, </a:t>
            </a:r>
            <a:r>
              <a:rPr b="0" i="1" lang="en-US" sz="2400" u="none">
                <a:solidFill>
                  <a:schemeClr val="dk1"/>
                </a:solidFill>
                <a:latin typeface="Arial"/>
                <a:ea typeface="Arial"/>
                <a:cs typeface="Arial"/>
                <a:sym typeface="Arial"/>
              </a:rPr>
              <a:t>“what will happen if I do...?”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1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Architecture for a complete </a:t>
            </a:r>
            <a:br>
              <a:rPr b="1" i="0" lang="en-US" sz="4400" u="none">
                <a:solidFill>
                  <a:schemeClr val="dk1"/>
                </a:solidFill>
                <a:latin typeface="Arial"/>
                <a:ea typeface="Arial"/>
                <a:cs typeface="Arial"/>
                <a:sym typeface="Arial"/>
              </a:rPr>
            </a:br>
            <a:r>
              <a:rPr b="1" i="0" lang="en-US" sz="4400" u="none">
                <a:solidFill>
                  <a:schemeClr val="dk1"/>
                </a:solidFill>
                <a:latin typeface="Arial"/>
                <a:ea typeface="Arial"/>
                <a:cs typeface="Arial"/>
                <a:sym typeface="Arial"/>
              </a:rPr>
              <a:t>utility-based agent </a:t>
            </a:r>
            <a:endParaRPr/>
          </a:p>
        </p:txBody>
      </p:sp>
      <p:pic>
        <p:nvPicPr>
          <p:cNvPr descr="utility-based-agent.eps" id="444" name="Google Shape;444;p19"/>
          <p:cNvPicPr preferRelativeResize="0"/>
          <p:nvPr>
            <p:ph idx="1" type="body"/>
          </p:nvPr>
        </p:nvPicPr>
        <p:blipFill rotWithShape="1">
          <a:blip r:embed="rId3">
            <a:alphaModFix/>
          </a:blip>
          <a:srcRect b="0" l="0" r="0" t="0"/>
          <a:stretch/>
        </p:blipFill>
        <p:spPr>
          <a:xfrm>
            <a:off x="990600" y="1981200"/>
            <a:ext cx="7178675" cy="4267200"/>
          </a:xfrm>
          <a:prstGeom prst="rect">
            <a:avLst/>
          </a:prstGeom>
          <a:noFill/>
          <a:ln>
            <a:noFill/>
          </a:ln>
        </p:spPr>
      </p:pic>
      <p:sp>
        <p:nvSpPr>
          <p:cNvPr id="445" name="Google Shape;445;p19"/>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ITC364 Computational Intelligence</a:t>
            </a:r>
            <a:endParaRPr b="0" i="0" sz="1400" u="none" cap="none" strike="noStrike">
              <a:solidFill>
                <a:srgbClr val="000000"/>
              </a:solidFill>
              <a:latin typeface="Arial"/>
              <a:ea typeface="Arial"/>
              <a:cs typeface="Arial"/>
              <a:sym typeface="Arial"/>
            </a:endParaRPr>
          </a:p>
        </p:txBody>
      </p:sp>
      <p:sp>
        <p:nvSpPr>
          <p:cNvPr id="446" name="Google Shape;446;p1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Today’s class</a:t>
            </a:r>
            <a:endParaRPr/>
          </a:p>
        </p:txBody>
      </p:sp>
      <p:sp>
        <p:nvSpPr>
          <p:cNvPr id="329" name="Google Shape;329;p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400"/>
              <a:buFont typeface="Noto Sans Symbols"/>
              <a:buChar char="■"/>
            </a:pPr>
            <a:r>
              <a:rPr b="0" i="0" lang="en-US" sz="3200" u="none">
                <a:solidFill>
                  <a:schemeClr val="dk1"/>
                </a:solidFill>
                <a:latin typeface="Arial"/>
                <a:ea typeface="Arial"/>
                <a:cs typeface="Arial"/>
                <a:sym typeface="Arial"/>
              </a:rPr>
              <a:t>What’s an agent?</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Definition of an agent</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Rationality and autonomy</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Types of agents</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Properties of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Utility-based agents</a:t>
            </a:r>
            <a:endParaRPr/>
          </a:p>
        </p:txBody>
      </p:sp>
      <p:sp>
        <p:nvSpPr>
          <p:cNvPr id="452" name="Google Shape;452;p2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When there are multiple possible alternatives, how to decide which one is best?  </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A goal specifies a crude distinction between a happy and unhappy state, but often need a more general performance measure that describes “degree of happiness.”</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Utility function </a:t>
            </a:r>
            <a:r>
              <a:rPr b="1" i="0" lang="en-US" sz="2400" u="none">
                <a:solidFill>
                  <a:schemeClr val="dk1"/>
                </a:solidFill>
                <a:latin typeface="Arial"/>
                <a:ea typeface="Arial"/>
                <a:cs typeface="Arial"/>
                <a:sym typeface="Arial"/>
              </a:rPr>
              <a:t>U: State → Reals</a:t>
            </a:r>
            <a:r>
              <a:rPr b="0" i="0" lang="en-US" sz="2400" u="none">
                <a:solidFill>
                  <a:schemeClr val="dk1"/>
                </a:solidFill>
                <a:latin typeface="Arial"/>
                <a:ea typeface="Arial"/>
                <a:cs typeface="Arial"/>
                <a:sym typeface="Arial"/>
              </a:rPr>
              <a:t>  indicating a measure of success or happiness when at a given state.</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Allows decisions comparing choice between conflicting goals, and choice between likelihood of success and importance of goal (if achievement is uncertain).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1"/>
          <p:cNvSpPr txBox="1"/>
          <p:nvPr>
            <p:ph type="title"/>
          </p:nvPr>
        </p:nvSpPr>
        <p:spPr>
          <a:xfrm>
            <a:off x="457200" y="228600"/>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Properties of Environments </a:t>
            </a:r>
            <a:endParaRPr/>
          </a:p>
        </p:txBody>
      </p:sp>
      <p:sp>
        <p:nvSpPr>
          <p:cNvPr id="458" name="Google Shape;458;p21"/>
          <p:cNvSpPr txBox="1"/>
          <p:nvPr>
            <p:ph idx="1" type="body"/>
          </p:nvPr>
        </p:nvSpPr>
        <p:spPr>
          <a:xfrm>
            <a:off x="685800" y="1295400"/>
            <a:ext cx="80772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Fully observable/Partially observable.</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If an agent’s sensors give it access to the complete state of the environment needed to choose an action, the environment is </a:t>
            </a:r>
            <a:r>
              <a:rPr b="1" i="0" lang="en-US" sz="2000" u="none">
                <a:solidFill>
                  <a:schemeClr val="accent2"/>
                </a:solidFill>
                <a:latin typeface="Arial"/>
                <a:ea typeface="Arial"/>
                <a:cs typeface="Arial"/>
                <a:sym typeface="Arial"/>
              </a:rPr>
              <a:t>fully observable</a:t>
            </a:r>
            <a:r>
              <a:rPr b="0" i="0" lang="en-US" sz="2000" u="none">
                <a:solidFill>
                  <a:schemeClr val="dk1"/>
                </a:solidFill>
                <a:latin typeface="Arial"/>
                <a:ea typeface="Arial"/>
                <a:cs typeface="Arial"/>
                <a:sym typeface="Arial"/>
              </a:rPr>
              <a:t>. </a:t>
            </a:r>
            <a:endParaRPr/>
          </a:p>
          <a:p>
            <a:pPr indent="-285750" lvl="1" marL="742950" rtl="0" algn="l">
              <a:lnSpc>
                <a:spcPct val="100000"/>
              </a:lnSpc>
              <a:spcBef>
                <a:spcPts val="56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Such environments are convenient, since the agent is freed from the task of keeping track of the changes in the environment.</a:t>
            </a:r>
            <a:r>
              <a:rPr b="0" i="0" lang="en-US" sz="2800" u="none">
                <a:solidFill>
                  <a:schemeClr val="dk1"/>
                </a:solidFill>
                <a:latin typeface="Arial"/>
                <a:ea typeface="Arial"/>
                <a:cs typeface="Arial"/>
                <a:sym typeface="Arial"/>
              </a:rPr>
              <a:t> </a:t>
            </a:r>
            <a:endParaRPr/>
          </a:p>
          <a:p>
            <a:pPr indent="-342900" lvl="0" marL="342900" rtl="0" algn="l">
              <a:lnSpc>
                <a:spcPct val="10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Deterministic/Stochastic</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An environment is </a:t>
            </a:r>
            <a:r>
              <a:rPr b="1" i="0" lang="en-US" sz="2000" u="none">
                <a:solidFill>
                  <a:schemeClr val="accent2"/>
                </a:solidFill>
                <a:latin typeface="Arial"/>
                <a:ea typeface="Arial"/>
                <a:cs typeface="Arial"/>
                <a:sym typeface="Arial"/>
              </a:rPr>
              <a:t>deterministic</a:t>
            </a:r>
            <a:r>
              <a:rPr b="0" i="0" lang="en-US" sz="2000" u="none">
                <a:solidFill>
                  <a:schemeClr val="dk1"/>
                </a:solidFill>
                <a:latin typeface="Arial"/>
                <a:ea typeface="Arial"/>
                <a:cs typeface="Arial"/>
                <a:sym typeface="Arial"/>
              </a:rPr>
              <a:t> if the next state of the environment is completely determined by the current state of the environment and the action of the agent; in a </a:t>
            </a:r>
            <a:r>
              <a:rPr b="1" i="0" lang="en-US" sz="2000" u="none">
                <a:solidFill>
                  <a:schemeClr val="accent2"/>
                </a:solidFill>
                <a:latin typeface="Arial"/>
                <a:ea typeface="Arial"/>
                <a:cs typeface="Arial"/>
                <a:sym typeface="Arial"/>
              </a:rPr>
              <a:t>stochastic</a:t>
            </a:r>
            <a:r>
              <a:rPr b="0" i="0" lang="en-US" sz="2000" u="none">
                <a:solidFill>
                  <a:schemeClr val="dk1"/>
                </a:solidFill>
                <a:latin typeface="Arial"/>
                <a:ea typeface="Arial"/>
                <a:cs typeface="Arial"/>
                <a:sym typeface="Arial"/>
              </a:rPr>
              <a:t> environment, there are multiple, unpredictable outcomes</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In a fully observable, deterministic environment, the agent need not deal with uncertainty.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2"/>
          <p:cNvSpPr txBox="1"/>
          <p:nvPr>
            <p:ph type="title"/>
          </p:nvPr>
        </p:nvSpPr>
        <p:spPr>
          <a:xfrm>
            <a:off x="381000" y="304800"/>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Properties of Environments II</a:t>
            </a:r>
            <a:endParaRPr/>
          </a:p>
        </p:txBody>
      </p:sp>
      <p:sp>
        <p:nvSpPr>
          <p:cNvPr id="464" name="Google Shape;464;p22"/>
          <p:cNvSpPr txBox="1"/>
          <p:nvPr>
            <p:ph idx="1" type="body"/>
          </p:nvPr>
        </p:nvSpPr>
        <p:spPr>
          <a:xfrm>
            <a:off x="685800" y="1752600"/>
            <a:ext cx="8153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Episodic/Sequential</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An </a:t>
            </a:r>
            <a:r>
              <a:rPr b="1" i="0" lang="en-US" sz="2000" u="none">
                <a:solidFill>
                  <a:schemeClr val="accent2"/>
                </a:solidFill>
                <a:latin typeface="Arial"/>
                <a:ea typeface="Arial"/>
                <a:cs typeface="Arial"/>
                <a:sym typeface="Arial"/>
              </a:rPr>
              <a:t>episodic</a:t>
            </a:r>
            <a:r>
              <a:rPr b="0" i="0" lang="en-US" sz="2000" u="none">
                <a:solidFill>
                  <a:schemeClr val="dk1"/>
                </a:solidFill>
                <a:latin typeface="Arial"/>
                <a:ea typeface="Arial"/>
                <a:cs typeface="Arial"/>
                <a:sym typeface="Arial"/>
              </a:rPr>
              <a:t> environment means that subsequent episodes do not depend on what actions occurred in previous episodes.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In a </a:t>
            </a:r>
            <a:r>
              <a:rPr b="1" i="0" lang="en-US" sz="2000" u="none">
                <a:solidFill>
                  <a:schemeClr val="accent2"/>
                </a:solidFill>
                <a:latin typeface="Arial"/>
                <a:ea typeface="Arial"/>
                <a:cs typeface="Arial"/>
                <a:sym typeface="Arial"/>
              </a:rPr>
              <a:t>sequential</a:t>
            </a:r>
            <a:r>
              <a:rPr b="0" i="0" lang="en-US" sz="2000" u="none">
                <a:solidFill>
                  <a:schemeClr val="dk1"/>
                </a:solidFill>
                <a:latin typeface="Arial"/>
                <a:ea typeface="Arial"/>
                <a:cs typeface="Arial"/>
                <a:sym typeface="Arial"/>
              </a:rPr>
              <a:t> environment, the agent engages in a series of connected episodes.</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Such environments do not require the agent to plan ahead.</a:t>
            </a:r>
            <a:endParaRPr/>
          </a:p>
          <a:p>
            <a:pPr indent="-342900" lvl="0" marL="342900" rtl="0" algn="l">
              <a:lnSpc>
                <a:spcPct val="10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Static/Dynamic.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 </a:t>
            </a:r>
            <a:r>
              <a:rPr b="1" i="0" lang="en-US" sz="2000" u="none">
                <a:solidFill>
                  <a:schemeClr val="accent2"/>
                </a:solidFill>
                <a:latin typeface="Arial"/>
                <a:ea typeface="Arial"/>
                <a:cs typeface="Arial"/>
                <a:sym typeface="Arial"/>
              </a:rPr>
              <a:t>static</a:t>
            </a:r>
            <a:r>
              <a:rPr b="0" i="0" lang="en-US" sz="2000" u="none">
                <a:solidFill>
                  <a:schemeClr val="dk1"/>
                </a:solidFill>
                <a:latin typeface="Arial"/>
                <a:ea typeface="Arial"/>
                <a:cs typeface="Arial"/>
                <a:sym typeface="Arial"/>
              </a:rPr>
              <a:t> environment does not change while the agent is thinking.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The passage of time as an agent deliberates is irrelevant.</a:t>
            </a:r>
            <a:endParaRPr/>
          </a:p>
          <a:p>
            <a:pPr indent="-285750" lvl="1" marL="742950" rtl="0" algn="l">
              <a:lnSpc>
                <a:spcPct val="100000"/>
              </a:lnSpc>
              <a:spcBef>
                <a:spcPts val="56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The agent doesn’t need to observe the world during deliberation</a:t>
            </a:r>
            <a:r>
              <a:rPr b="0" i="0" lang="en-US" sz="2800" u="none">
                <a:solidFill>
                  <a:schemeClr val="dk1"/>
                </a:solidFill>
                <a:latin typeface="Arial"/>
                <a:ea typeface="Arial"/>
                <a:cs typeface="Arial"/>
                <a:sym typeface="Arial"/>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Properties of Environments III</a:t>
            </a:r>
            <a:endParaRPr/>
          </a:p>
        </p:txBody>
      </p:sp>
      <p:sp>
        <p:nvSpPr>
          <p:cNvPr id="470" name="Google Shape;470;p2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Discrete/Continuous.</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If the number of distinct percepts and actions is limited, the environment is </a:t>
            </a:r>
            <a:r>
              <a:rPr b="1" i="0" lang="en-US" sz="2000" u="none">
                <a:solidFill>
                  <a:schemeClr val="accent2"/>
                </a:solidFill>
                <a:latin typeface="Arial"/>
                <a:ea typeface="Arial"/>
                <a:cs typeface="Arial"/>
                <a:sym typeface="Arial"/>
              </a:rPr>
              <a:t>discrete</a:t>
            </a:r>
            <a:r>
              <a:rPr b="0" i="0" lang="en-US" sz="2000" u="none">
                <a:solidFill>
                  <a:schemeClr val="dk1"/>
                </a:solidFill>
                <a:latin typeface="Arial"/>
                <a:ea typeface="Arial"/>
                <a:cs typeface="Arial"/>
                <a:sym typeface="Arial"/>
              </a:rPr>
              <a:t>, otherwise it is </a:t>
            </a:r>
            <a:r>
              <a:rPr b="1" i="0" lang="en-US" sz="2000" u="none">
                <a:solidFill>
                  <a:schemeClr val="accent2"/>
                </a:solidFill>
                <a:latin typeface="Arial"/>
                <a:ea typeface="Arial"/>
                <a:cs typeface="Arial"/>
                <a:sym typeface="Arial"/>
              </a:rPr>
              <a:t>continuous</a:t>
            </a:r>
            <a:r>
              <a:rPr b="0" i="0" lang="en-US" sz="2000" u="none">
                <a:solidFill>
                  <a:schemeClr val="dk1"/>
                </a:solidFill>
                <a:latin typeface="Arial"/>
                <a:ea typeface="Arial"/>
                <a:cs typeface="Arial"/>
                <a:sym typeface="Arial"/>
              </a:rPr>
              <a:t>. </a:t>
            </a:r>
            <a:endParaRPr/>
          </a:p>
          <a:p>
            <a:pPr indent="-342900" lvl="0" marL="342900" rtl="0" algn="l">
              <a:lnSpc>
                <a:spcPct val="10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Single agent/Multi-agent.</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If the environment contains other intelligent agents, the agent needs to be concerned about strategic, game-theoretic aspects of the environment (for either cooperative </a:t>
            </a:r>
            <a:r>
              <a:rPr b="0" i="1" lang="en-US" sz="2000" u="none">
                <a:solidFill>
                  <a:schemeClr val="dk1"/>
                </a:solidFill>
                <a:latin typeface="Arial"/>
                <a:ea typeface="Arial"/>
                <a:cs typeface="Arial"/>
                <a:sym typeface="Arial"/>
              </a:rPr>
              <a:t>or</a:t>
            </a:r>
            <a:r>
              <a:rPr b="0" i="0" lang="en-US" sz="2000" u="none">
                <a:solidFill>
                  <a:schemeClr val="dk1"/>
                </a:solidFill>
                <a:latin typeface="Arial"/>
                <a:ea typeface="Arial"/>
                <a:cs typeface="Arial"/>
                <a:sym typeface="Arial"/>
              </a:rPr>
              <a:t> competitive agents)</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Most engineering environments don’t have multi-agent properties, whereas most social and economic systems get their complexity from the interactions of (more or less) rational agents.</a:t>
            </a:r>
            <a:endParaRPr/>
          </a:p>
          <a:p>
            <a:pPr indent="-247650" lvl="0" marL="342900" rtl="0" algn="l">
              <a:lnSpc>
                <a:spcPct val="100000"/>
              </a:lnSpc>
              <a:spcBef>
                <a:spcPts val="400"/>
              </a:spcBef>
              <a:spcAft>
                <a:spcPts val="0"/>
              </a:spcAft>
              <a:buSzPts val="15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4"/>
          <p:cNvSpPr txBox="1"/>
          <p:nvPr>
            <p:ph type="title"/>
          </p:nvPr>
        </p:nvSpPr>
        <p:spPr>
          <a:xfrm>
            <a:off x="533400" y="609600"/>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476" name="Google Shape;476;p24"/>
          <p:cNvGraphicFramePr/>
          <p:nvPr/>
        </p:nvGraphicFramePr>
        <p:xfrm>
          <a:off x="152400" y="1981200"/>
          <a:ext cx="3000000" cy="3000000"/>
        </p:xfrm>
        <a:graphic>
          <a:graphicData uri="http://schemas.openxmlformats.org/drawingml/2006/table">
            <a:tbl>
              <a:tblPr>
                <a:noFill/>
                <a:tableStyleId>{8AC7A9E8-6F8D-4635-B840-FEAEB5B65768}</a:tableStyleId>
              </a:tblPr>
              <a:tblGrid>
                <a:gridCol w="1600200"/>
                <a:gridCol w="1295400"/>
                <a:gridCol w="1600200"/>
                <a:gridCol w="1143000"/>
                <a:gridCol w="838200"/>
                <a:gridCol w="1066800"/>
                <a:gridCol w="1295400"/>
              </a:tblGrid>
              <a:tr h="6397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Fully observable?</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Deterministic?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Episodic?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Static?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Discrete?</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Single agent?</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Crossword</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Poker</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Taxi driving</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Image analysis</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Medical diagnosis</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482" name="Google Shape;482;p25"/>
          <p:cNvGraphicFramePr/>
          <p:nvPr/>
        </p:nvGraphicFramePr>
        <p:xfrm>
          <a:off x="152400" y="1981200"/>
          <a:ext cx="3000000" cy="3000000"/>
        </p:xfrm>
        <a:graphic>
          <a:graphicData uri="http://schemas.openxmlformats.org/drawingml/2006/table">
            <a:tbl>
              <a:tblPr>
                <a:noFill/>
                <a:tableStyleId>{8AC7A9E8-6F8D-4635-B840-FEAEB5B65768}</a:tableStyleId>
              </a:tblPr>
              <a:tblGrid>
                <a:gridCol w="1600200"/>
                <a:gridCol w="1295400"/>
                <a:gridCol w="1600200"/>
                <a:gridCol w="1143000"/>
                <a:gridCol w="838200"/>
                <a:gridCol w="1066800"/>
                <a:gridCol w="1295400"/>
              </a:tblGrid>
              <a:tr h="6397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Fully observable?</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Deterministic?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Episodic?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Static?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Discrete?</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Single agent?</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Crossword</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Poker</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Taxi driving</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Image Analysis</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Medical diagnosis</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488" name="Google Shape;488;p26"/>
          <p:cNvGraphicFramePr/>
          <p:nvPr/>
        </p:nvGraphicFramePr>
        <p:xfrm>
          <a:off x="152400" y="1981200"/>
          <a:ext cx="3000000" cy="3000000"/>
        </p:xfrm>
        <a:graphic>
          <a:graphicData uri="http://schemas.openxmlformats.org/drawingml/2006/table">
            <a:tbl>
              <a:tblPr>
                <a:noFill/>
                <a:tableStyleId>{8AC7A9E8-6F8D-4635-B840-FEAEB5B65768}</a:tableStyleId>
              </a:tblPr>
              <a:tblGrid>
                <a:gridCol w="1600200"/>
                <a:gridCol w="1295400"/>
                <a:gridCol w="1600200"/>
                <a:gridCol w="1143000"/>
                <a:gridCol w="838200"/>
                <a:gridCol w="1066800"/>
                <a:gridCol w="1295400"/>
              </a:tblGrid>
              <a:tr h="6397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Fully observable?</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Deterministic?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Episodic?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Static?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Discrete?</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Single agent?</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Crossword</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Poker</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Taxi driving</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Image Analysis</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Medical diagnosis</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494" name="Google Shape;494;p27"/>
          <p:cNvGraphicFramePr/>
          <p:nvPr/>
        </p:nvGraphicFramePr>
        <p:xfrm>
          <a:off x="152400" y="1981200"/>
          <a:ext cx="3000000" cy="3000000"/>
        </p:xfrm>
        <a:graphic>
          <a:graphicData uri="http://schemas.openxmlformats.org/drawingml/2006/table">
            <a:tbl>
              <a:tblPr>
                <a:noFill/>
                <a:tableStyleId>{8AC7A9E8-6F8D-4635-B840-FEAEB5B65768}</a:tableStyleId>
              </a:tblPr>
              <a:tblGrid>
                <a:gridCol w="1600200"/>
                <a:gridCol w="1295400"/>
                <a:gridCol w="1600200"/>
                <a:gridCol w="1143000"/>
                <a:gridCol w="838200"/>
                <a:gridCol w="1066800"/>
                <a:gridCol w="1219200"/>
              </a:tblGrid>
              <a:tr h="6397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Fully observable?</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Deterministic?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Episodic?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Static?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Discrete?</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Single agent?</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Crossword</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Poker</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Taxi driving</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Image Analysis</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Medical diagnosis</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500" name="Google Shape;500;p28"/>
          <p:cNvGraphicFramePr/>
          <p:nvPr/>
        </p:nvGraphicFramePr>
        <p:xfrm>
          <a:off x="152400" y="1981200"/>
          <a:ext cx="3000000" cy="3000000"/>
        </p:xfrm>
        <a:graphic>
          <a:graphicData uri="http://schemas.openxmlformats.org/drawingml/2006/table">
            <a:tbl>
              <a:tblPr>
                <a:noFill/>
                <a:tableStyleId>{8AC7A9E8-6F8D-4635-B840-FEAEB5B65768}</a:tableStyleId>
              </a:tblPr>
              <a:tblGrid>
                <a:gridCol w="1600200"/>
                <a:gridCol w="1295400"/>
                <a:gridCol w="1600200"/>
                <a:gridCol w="1143000"/>
                <a:gridCol w="838200"/>
                <a:gridCol w="1066800"/>
                <a:gridCol w="1219200"/>
              </a:tblGrid>
              <a:tr h="6397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Fully observable?</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Deterministic?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Episodic?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Static?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Discrete?</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Single agent?</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Crossword</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Poker</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Taxi driving</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Image Analysis</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Semi</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Medical diagnosis</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506" name="Google Shape;506;p29"/>
          <p:cNvGraphicFramePr/>
          <p:nvPr/>
        </p:nvGraphicFramePr>
        <p:xfrm>
          <a:off x="152400" y="1981200"/>
          <a:ext cx="3000000" cy="3000000"/>
        </p:xfrm>
        <a:graphic>
          <a:graphicData uri="http://schemas.openxmlformats.org/drawingml/2006/table">
            <a:tbl>
              <a:tblPr>
                <a:noFill/>
                <a:tableStyleId>{8AC7A9E8-6F8D-4635-B840-FEAEB5B65768}</a:tableStyleId>
              </a:tblPr>
              <a:tblGrid>
                <a:gridCol w="1600200"/>
                <a:gridCol w="1295400"/>
                <a:gridCol w="1600200"/>
                <a:gridCol w="1143000"/>
                <a:gridCol w="838200"/>
                <a:gridCol w="1143000"/>
                <a:gridCol w="1143000"/>
              </a:tblGrid>
              <a:tr h="6397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Fully observable?</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Deterministic?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Episodic?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Static?</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Discrete?</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Single agent?</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Crossword</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Poker</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Taxi driving</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Image Analysis</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Semi</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Medical diagnosis</a:t>
                      </a:r>
                      <a:endParaRPr sz="1400" u="none" cap="none" strike="noStrike"/>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No</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Yes</a:t>
                      </a:r>
                      <a:endParaRPr sz="1400" u="none" cap="none" strike="noStrike"/>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07" name="Google Shape;507;p29"/>
          <p:cNvSpPr txBox="1"/>
          <p:nvPr/>
        </p:nvSpPr>
        <p:spPr>
          <a:xfrm>
            <a:off x="762000" y="6019800"/>
            <a:ext cx="7696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Arial"/>
              <a:buNone/>
            </a:pPr>
            <a:r>
              <a:rPr b="0" i="0" lang="en-US" sz="1800" u="none" cap="none" strike="noStrike">
                <a:solidFill>
                  <a:schemeClr val="accent2"/>
                </a:solidFill>
                <a:latin typeface="Arial"/>
                <a:ea typeface="Arial"/>
                <a:cs typeface="Arial"/>
                <a:sym typeface="Arial"/>
              </a:rPr>
              <a:t>→ Lots of real-world domains fall into the hardest case!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600"/>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How do you design an intelligent agent?</a:t>
            </a:r>
            <a:endParaRPr/>
          </a:p>
        </p:txBody>
      </p:sp>
      <p:sp>
        <p:nvSpPr>
          <p:cNvPr id="335" name="Google Shape;335;p3"/>
          <p:cNvSpPr txBox="1"/>
          <p:nvPr>
            <p:ph idx="1" type="body"/>
          </p:nvPr>
        </p:nvSpPr>
        <p:spPr>
          <a:xfrm>
            <a:off x="304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Definition: An </a:t>
            </a:r>
            <a:r>
              <a:rPr b="1" i="0" lang="en-US" sz="2000" u="none">
                <a:solidFill>
                  <a:schemeClr val="accent2"/>
                </a:solidFill>
                <a:latin typeface="Arial"/>
                <a:ea typeface="Arial"/>
                <a:cs typeface="Arial"/>
                <a:sym typeface="Arial"/>
              </a:rPr>
              <a:t>intelligent agent</a:t>
            </a:r>
            <a:r>
              <a:rPr b="0" i="0" lang="en-US" sz="2000" u="none">
                <a:solidFill>
                  <a:schemeClr val="dk1"/>
                </a:solidFill>
                <a:latin typeface="Arial"/>
                <a:ea typeface="Arial"/>
                <a:cs typeface="Arial"/>
                <a:sym typeface="Arial"/>
              </a:rPr>
              <a:t> perceives its environment via </a:t>
            </a:r>
            <a:r>
              <a:rPr b="1" i="0" lang="en-US" sz="2000" u="none">
                <a:solidFill>
                  <a:schemeClr val="accent2"/>
                </a:solidFill>
                <a:latin typeface="Arial"/>
                <a:ea typeface="Arial"/>
                <a:cs typeface="Arial"/>
                <a:sym typeface="Arial"/>
              </a:rPr>
              <a:t>sensors</a:t>
            </a:r>
            <a:r>
              <a:rPr b="0" i="0" lang="en-US" sz="2000" u="none">
                <a:solidFill>
                  <a:schemeClr val="dk1"/>
                </a:solidFill>
                <a:latin typeface="Arial"/>
                <a:ea typeface="Arial"/>
                <a:cs typeface="Arial"/>
                <a:sym typeface="Arial"/>
              </a:rPr>
              <a:t> and acts rationally upon that environment with its </a:t>
            </a:r>
            <a:r>
              <a:rPr b="1" i="0" lang="en-US" sz="2000" u="none">
                <a:solidFill>
                  <a:schemeClr val="accent2"/>
                </a:solidFill>
                <a:latin typeface="Arial"/>
                <a:ea typeface="Arial"/>
                <a:cs typeface="Arial"/>
                <a:sym typeface="Arial"/>
              </a:rPr>
              <a:t>actuators</a:t>
            </a:r>
            <a:r>
              <a:rPr b="0" i="0" lang="en-US" sz="2000" u="none">
                <a:solidFill>
                  <a:schemeClr val="dk1"/>
                </a:solidFill>
                <a:latin typeface="Arial"/>
                <a:ea typeface="Arial"/>
                <a:cs typeface="Arial"/>
                <a:sym typeface="Arial"/>
              </a:rPr>
              <a:t>. </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 discrete agent receives </a:t>
            </a:r>
            <a:r>
              <a:rPr b="1" i="0" lang="en-US" sz="2000" u="none">
                <a:solidFill>
                  <a:schemeClr val="accent2"/>
                </a:solidFill>
                <a:latin typeface="Arial"/>
                <a:ea typeface="Arial"/>
                <a:cs typeface="Arial"/>
                <a:sym typeface="Arial"/>
              </a:rPr>
              <a:t>percepts</a:t>
            </a:r>
            <a:r>
              <a:rPr b="0" i="0" lang="en-US" sz="2000" u="none">
                <a:solidFill>
                  <a:schemeClr val="dk1"/>
                </a:solidFill>
                <a:latin typeface="Arial"/>
                <a:ea typeface="Arial"/>
                <a:cs typeface="Arial"/>
                <a:sym typeface="Arial"/>
              </a:rPr>
              <a:t> one at a time, and maps this percept sequence to a sequence of discrete </a:t>
            </a:r>
            <a:r>
              <a:rPr b="1" i="0" lang="en-US" sz="2000" u="none">
                <a:solidFill>
                  <a:schemeClr val="accent2"/>
                </a:solidFill>
                <a:latin typeface="Arial"/>
                <a:ea typeface="Arial"/>
                <a:cs typeface="Arial"/>
                <a:sym typeface="Arial"/>
              </a:rPr>
              <a:t>actions</a:t>
            </a:r>
            <a:r>
              <a:rPr b="0" i="0" lang="en-US" sz="2000" u="none">
                <a:solidFill>
                  <a:schemeClr val="dk1"/>
                </a:solidFill>
                <a:latin typeface="Arial"/>
                <a:ea typeface="Arial"/>
                <a:cs typeface="Arial"/>
                <a:sym typeface="Arial"/>
              </a:rPr>
              <a:t>. </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Properties </a:t>
            </a:r>
            <a:endParaRPr/>
          </a:p>
          <a:p>
            <a:pPr indent="-101600" lvl="1" marL="403225"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Autonomous </a:t>
            </a:r>
            <a:endParaRPr/>
          </a:p>
          <a:p>
            <a:pPr indent="-101600" lvl="1" marL="403225"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Reactive to the environment </a:t>
            </a:r>
            <a:endParaRPr/>
          </a:p>
          <a:p>
            <a:pPr indent="-101600" lvl="1" marL="403225"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Pro-active (goal-directed) </a:t>
            </a:r>
            <a:endParaRPr/>
          </a:p>
          <a:p>
            <a:pPr indent="-101600" lvl="1" marL="403225"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Interacts with other agents via the environment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0"/>
          <p:cNvSpPr txBox="1"/>
          <p:nvPr>
            <p:ph type="title"/>
          </p:nvPr>
        </p:nvSpPr>
        <p:spPr>
          <a:xfrm>
            <a:off x="7620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Summary</a:t>
            </a:r>
            <a:endParaRPr/>
          </a:p>
        </p:txBody>
      </p:sp>
      <p:sp>
        <p:nvSpPr>
          <p:cNvPr id="513" name="Google Shape;513;p30"/>
          <p:cNvSpPr txBox="1"/>
          <p:nvPr>
            <p:ph idx="1" type="body"/>
          </p:nvPr>
        </p:nvSpPr>
        <p:spPr>
          <a:xfrm>
            <a:off x="304800" y="1066800"/>
            <a:ext cx="8610600" cy="5791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 </a:t>
            </a:r>
            <a:r>
              <a:rPr b="1" i="0" lang="en-US" sz="2000" u="none">
                <a:solidFill>
                  <a:schemeClr val="accent2"/>
                </a:solidFill>
                <a:latin typeface="Arial"/>
                <a:ea typeface="Arial"/>
                <a:cs typeface="Arial"/>
                <a:sym typeface="Arial"/>
              </a:rPr>
              <a:t>agent</a:t>
            </a:r>
            <a:r>
              <a:rPr b="0" i="0" lang="en-US" sz="2000" u="none">
                <a:solidFill>
                  <a:schemeClr val="dk1"/>
                </a:solidFill>
                <a:latin typeface="Arial"/>
                <a:ea typeface="Arial"/>
                <a:cs typeface="Arial"/>
                <a:sym typeface="Arial"/>
              </a:rPr>
              <a:t> perceives and acts in an environment, has an architecture, and is implemented by an agent program. </a:t>
            </a:r>
            <a:endParaRPr/>
          </a:p>
          <a:p>
            <a:pPr indent="-342900" lvl="0" marL="342900" rtl="0" algn="l">
              <a:lnSpc>
                <a:spcPct val="9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 </a:t>
            </a:r>
            <a:r>
              <a:rPr b="1" i="0" lang="en-US" sz="2000" u="none">
                <a:solidFill>
                  <a:schemeClr val="accent2"/>
                </a:solidFill>
                <a:latin typeface="Arial"/>
                <a:ea typeface="Arial"/>
                <a:cs typeface="Arial"/>
                <a:sym typeface="Arial"/>
              </a:rPr>
              <a:t>ideal agent</a:t>
            </a:r>
            <a:r>
              <a:rPr b="0" i="0" lang="en-US" sz="2000" u="none">
                <a:solidFill>
                  <a:schemeClr val="dk1"/>
                </a:solidFill>
                <a:latin typeface="Arial"/>
                <a:ea typeface="Arial"/>
                <a:cs typeface="Arial"/>
                <a:sym typeface="Arial"/>
              </a:rPr>
              <a:t> always chooses the action which maximizes its expected performance, given its percept sequence so far.</a:t>
            </a:r>
            <a:endParaRPr/>
          </a:p>
          <a:p>
            <a:pPr indent="-342900" lvl="0" marL="342900" rtl="0" algn="l">
              <a:lnSpc>
                <a:spcPct val="9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 </a:t>
            </a:r>
            <a:r>
              <a:rPr b="1" i="0" lang="en-US" sz="2000" u="none">
                <a:solidFill>
                  <a:schemeClr val="accent2"/>
                </a:solidFill>
                <a:latin typeface="Arial"/>
                <a:ea typeface="Arial"/>
                <a:cs typeface="Arial"/>
                <a:sym typeface="Arial"/>
              </a:rPr>
              <a:t>autonomous agent</a:t>
            </a:r>
            <a:r>
              <a:rPr b="0" i="0" lang="en-US" sz="2000" u="none">
                <a:solidFill>
                  <a:schemeClr val="dk1"/>
                </a:solidFill>
                <a:latin typeface="Arial"/>
                <a:ea typeface="Arial"/>
                <a:cs typeface="Arial"/>
                <a:sym typeface="Arial"/>
              </a:rPr>
              <a:t> uses its own experience rather than built-in knowledge of the environment by the designer. </a:t>
            </a:r>
            <a:endParaRPr/>
          </a:p>
          <a:p>
            <a:pPr indent="-342900" lvl="0" marL="342900" rtl="0" algn="l">
              <a:lnSpc>
                <a:spcPct val="9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 </a:t>
            </a:r>
            <a:r>
              <a:rPr b="1" i="0" lang="en-US" sz="2000" u="none">
                <a:solidFill>
                  <a:schemeClr val="accent2"/>
                </a:solidFill>
                <a:latin typeface="Arial"/>
                <a:ea typeface="Arial"/>
                <a:cs typeface="Arial"/>
                <a:sym typeface="Arial"/>
              </a:rPr>
              <a:t>agent program</a:t>
            </a:r>
            <a:r>
              <a:rPr b="0" i="0" lang="en-US" sz="2000" u="none">
                <a:solidFill>
                  <a:schemeClr val="dk1"/>
                </a:solidFill>
                <a:latin typeface="Arial"/>
                <a:ea typeface="Arial"/>
                <a:cs typeface="Arial"/>
                <a:sym typeface="Arial"/>
              </a:rPr>
              <a:t> maps from percept to action and updates its internal state. </a:t>
            </a:r>
            <a:endParaRPr/>
          </a:p>
          <a:p>
            <a:pPr indent="-285750" lvl="1" marL="742950" rtl="0" algn="l">
              <a:lnSpc>
                <a:spcPct val="90000"/>
              </a:lnSpc>
              <a:spcBef>
                <a:spcPts val="400"/>
              </a:spcBef>
              <a:spcAft>
                <a:spcPts val="0"/>
              </a:spcAft>
              <a:buClr>
                <a:schemeClr val="accent2"/>
              </a:buClr>
              <a:buSzPts val="1600"/>
              <a:buFont typeface="Noto Sans Symbols"/>
              <a:buChar char="◻"/>
            </a:pPr>
            <a:r>
              <a:rPr b="1" i="0" lang="en-US" sz="2000" u="none">
                <a:solidFill>
                  <a:schemeClr val="accent2"/>
                </a:solidFill>
                <a:latin typeface="Arial"/>
                <a:ea typeface="Arial"/>
                <a:cs typeface="Arial"/>
                <a:sym typeface="Arial"/>
              </a:rPr>
              <a:t>Reflex agents</a:t>
            </a:r>
            <a:r>
              <a:rPr b="0" i="0" lang="en-US" sz="2000" u="none">
                <a:solidFill>
                  <a:schemeClr val="dk1"/>
                </a:solidFill>
                <a:latin typeface="Arial"/>
                <a:ea typeface="Arial"/>
                <a:cs typeface="Arial"/>
                <a:sym typeface="Arial"/>
              </a:rPr>
              <a:t> respond immediately to percepts. </a:t>
            </a:r>
            <a:endParaRPr/>
          </a:p>
          <a:p>
            <a:pPr indent="-285750" lvl="1" marL="742950" rtl="0" algn="l">
              <a:lnSpc>
                <a:spcPct val="90000"/>
              </a:lnSpc>
              <a:spcBef>
                <a:spcPts val="400"/>
              </a:spcBef>
              <a:spcAft>
                <a:spcPts val="0"/>
              </a:spcAft>
              <a:buClr>
                <a:schemeClr val="accent2"/>
              </a:buClr>
              <a:buSzPts val="1600"/>
              <a:buFont typeface="Noto Sans Symbols"/>
              <a:buChar char="◻"/>
            </a:pPr>
            <a:r>
              <a:rPr b="1" i="0" lang="en-US" sz="2000" u="none">
                <a:solidFill>
                  <a:schemeClr val="accent2"/>
                </a:solidFill>
                <a:latin typeface="Arial"/>
                <a:ea typeface="Arial"/>
                <a:cs typeface="Arial"/>
                <a:sym typeface="Arial"/>
              </a:rPr>
              <a:t>Goal-based agents</a:t>
            </a:r>
            <a:r>
              <a:rPr b="0" i="0" lang="en-US" sz="2000" u="none">
                <a:solidFill>
                  <a:schemeClr val="dk1"/>
                </a:solidFill>
                <a:latin typeface="Arial"/>
                <a:ea typeface="Arial"/>
                <a:cs typeface="Arial"/>
                <a:sym typeface="Arial"/>
              </a:rPr>
              <a:t> act in order to achieve their goal(s). </a:t>
            </a:r>
            <a:endParaRPr/>
          </a:p>
          <a:p>
            <a:pPr indent="-285750" lvl="1" marL="742950" rtl="0" algn="l">
              <a:lnSpc>
                <a:spcPct val="90000"/>
              </a:lnSpc>
              <a:spcBef>
                <a:spcPts val="400"/>
              </a:spcBef>
              <a:spcAft>
                <a:spcPts val="0"/>
              </a:spcAft>
              <a:buClr>
                <a:schemeClr val="accent2"/>
              </a:buClr>
              <a:buSzPts val="1600"/>
              <a:buFont typeface="Noto Sans Symbols"/>
              <a:buChar char="◻"/>
            </a:pPr>
            <a:r>
              <a:rPr b="1" i="0" lang="en-US" sz="2000" u="none">
                <a:solidFill>
                  <a:schemeClr val="accent2"/>
                </a:solidFill>
                <a:latin typeface="Arial"/>
                <a:ea typeface="Arial"/>
                <a:cs typeface="Arial"/>
                <a:sym typeface="Arial"/>
              </a:rPr>
              <a:t>Utility-based agents</a:t>
            </a:r>
            <a:r>
              <a:rPr b="0" i="0" lang="en-US" sz="2000" u="none">
                <a:solidFill>
                  <a:schemeClr val="dk1"/>
                </a:solidFill>
                <a:latin typeface="Arial"/>
                <a:ea typeface="Arial"/>
                <a:cs typeface="Arial"/>
                <a:sym typeface="Arial"/>
              </a:rPr>
              <a:t> maximize their own utility function. </a:t>
            </a:r>
            <a:endParaRPr/>
          </a:p>
          <a:p>
            <a:pPr indent="-342900" lvl="0" marL="342900" rtl="0" algn="l">
              <a:lnSpc>
                <a:spcPct val="90000"/>
              </a:lnSpc>
              <a:spcBef>
                <a:spcPts val="400"/>
              </a:spcBef>
              <a:spcAft>
                <a:spcPts val="0"/>
              </a:spcAft>
              <a:buClr>
                <a:schemeClr val="lt2"/>
              </a:buClr>
              <a:buSzPts val="1500"/>
              <a:buFont typeface="Noto Sans Symbols"/>
              <a:buChar char="■"/>
            </a:pPr>
            <a:r>
              <a:rPr b="1" i="0" lang="en-US" sz="2000" u="none">
                <a:solidFill>
                  <a:schemeClr val="accent2"/>
                </a:solidFill>
                <a:latin typeface="Arial"/>
                <a:ea typeface="Arial"/>
                <a:cs typeface="Arial"/>
                <a:sym typeface="Arial"/>
              </a:rPr>
              <a:t>Representing knowledge</a:t>
            </a:r>
            <a:r>
              <a:rPr b="0" i="0" lang="en-US" sz="2000" u="none">
                <a:solidFill>
                  <a:schemeClr val="dk1"/>
                </a:solidFill>
                <a:latin typeface="Arial"/>
                <a:ea typeface="Arial"/>
                <a:cs typeface="Arial"/>
                <a:sym typeface="Arial"/>
              </a:rPr>
              <a:t> is important for successful agent design. </a:t>
            </a:r>
            <a:endParaRPr/>
          </a:p>
          <a:p>
            <a:pPr indent="-342900" lvl="0" marL="342900" rtl="0" algn="l">
              <a:lnSpc>
                <a:spcPct val="9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The most challenging environments are </a:t>
            </a:r>
            <a:r>
              <a:rPr b="0" i="0" lang="en-US" sz="2000" u="none">
                <a:solidFill>
                  <a:schemeClr val="accent2"/>
                </a:solidFill>
                <a:latin typeface="Arial"/>
                <a:ea typeface="Arial"/>
                <a:cs typeface="Arial"/>
                <a:sym typeface="Arial"/>
              </a:rPr>
              <a:t>partially observable, stochastic, sequential, dynamic, </a:t>
            </a:r>
            <a:r>
              <a:rPr b="0" i="0" lang="en-US" sz="2000" u="none">
                <a:solidFill>
                  <a:schemeClr val="dk1"/>
                </a:solidFill>
                <a:latin typeface="Arial"/>
                <a:ea typeface="Arial"/>
                <a:cs typeface="Arial"/>
                <a:sym typeface="Arial"/>
              </a:rPr>
              <a:t>and</a:t>
            </a:r>
            <a:r>
              <a:rPr b="0" i="0" lang="en-US" sz="2000" u="none">
                <a:solidFill>
                  <a:schemeClr val="accent2"/>
                </a:solidFill>
                <a:latin typeface="Arial"/>
                <a:ea typeface="Arial"/>
                <a:cs typeface="Arial"/>
                <a:sym typeface="Arial"/>
              </a:rPr>
              <a:t> continuous, </a:t>
            </a:r>
            <a:r>
              <a:rPr b="0" i="0" lang="en-US" sz="2000" u="none">
                <a:solidFill>
                  <a:schemeClr val="dk1"/>
                </a:solidFill>
                <a:latin typeface="Arial"/>
                <a:ea typeface="Arial"/>
                <a:cs typeface="Arial"/>
                <a:sym typeface="Arial"/>
              </a:rPr>
              <a:t>and contain</a:t>
            </a:r>
            <a:r>
              <a:rPr b="0" i="0" lang="en-US" sz="2000" u="none">
                <a:solidFill>
                  <a:schemeClr val="accent2"/>
                </a:solidFill>
                <a:latin typeface="Arial"/>
                <a:ea typeface="Arial"/>
                <a:cs typeface="Arial"/>
                <a:sym typeface="Arial"/>
              </a:rPr>
              <a:t> multiple intelligent agents.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Agents</a:t>
            </a:r>
            <a:endParaRPr/>
          </a:p>
        </p:txBody>
      </p:sp>
      <p:pic>
        <p:nvPicPr>
          <p:cNvPr descr="agent-environment.eps" id="341" name="Google Shape;341;p4"/>
          <p:cNvPicPr preferRelativeResize="0"/>
          <p:nvPr>
            <p:ph idx="1" type="body"/>
          </p:nvPr>
        </p:nvPicPr>
        <p:blipFill rotWithShape="1">
          <a:blip r:embed="rId3">
            <a:alphaModFix/>
          </a:blip>
          <a:srcRect b="0" l="0" r="0" t="0"/>
          <a:stretch/>
        </p:blipFill>
        <p:spPr>
          <a:xfrm>
            <a:off x="1397000" y="1905000"/>
            <a:ext cx="6829425" cy="4343400"/>
          </a:xfrm>
          <a:prstGeom prst="rect">
            <a:avLst/>
          </a:prstGeom>
          <a:noFill/>
          <a:ln>
            <a:noFill/>
          </a:ln>
        </p:spPr>
      </p:pic>
      <p:sp>
        <p:nvSpPr>
          <p:cNvPr id="342" name="Google Shape;342;p4"/>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ITC364 Computational Intelligence</a:t>
            </a:r>
            <a:endParaRPr b="0" i="0" sz="1400" u="none" cap="none" strike="noStrike">
              <a:solidFill>
                <a:srgbClr val="000000"/>
              </a:solidFill>
              <a:latin typeface="Arial"/>
              <a:ea typeface="Arial"/>
              <a:cs typeface="Arial"/>
              <a:sym typeface="Arial"/>
            </a:endParaRPr>
          </a:p>
        </p:txBody>
      </p:sp>
      <p:sp>
        <p:nvSpPr>
          <p:cNvPr id="343" name="Google Shape;343;p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What do you mean,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sensors/percepts and actuators/actions?</a:t>
            </a:r>
            <a:endParaRPr/>
          </a:p>
        </p:txBody>
      </p:sp>
      <p:sp>
        <p:nvSpPr>
          <p:cNvPr id="349" name="Google Shape;349;p5"/>
          <p:cNvSpPr txBox="1"/>
          <p:nvPr>
            <p:ph idx="1" type="body"/>
          </p:nvPr>
        </p:nvSpPr>
        <p:spPr>
          <a:xfrm>
            <a:off x="685800" y="1981200"/>
            <a:ext cx="7391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Humans</a:t>
            </a:r>
            <a:endParaRPr/>
          </a:p>
          <a:p>
            <a:pPr indent="-285750" lvl="1" marL="742950" rtl="0" algn="l">
              <a:lnSpc>
                <a:spcPct val="9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Sensors: Eyes (vision), ears (hearing), skin (touch), tongue (gustation), nose (olfaction), neuromuscular system (proprioception)</a:t>
            </a:r>
            <a:endParaRPr/>
          </a:p>
          <a:p>
            <a:pPr indent="-285750" lvl="1" marL="742950" rtl="0" algn="l">
              <a:lnSpc>
                <a:spcPct val="9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Percepts: </a:t>
            </a:r>
            <a:endParaRPr/>
          </a:p>
          <a:p>
            <a:pPr indent="-228600" lvl="2" marL="1143000" rtl="0" algn="l">
              <a:lnSpc>
                <a:spcPct val="90000"/>
              </a:lnSpc>
              <a:spcBef>
                <a:spcPts val="360"/>
              </a:spcBef>
              <a:spcAft>
                <a:spcPts val="0"/>
              </a:spcAft>
              <a:buClr>
                <a:schemeClr val="lt2"/>
              </a:buClr>
              <a:buSzPts val="1170"/>
              <a:buFont typeface="Noto Sans Symbols"/>
              <a:buChar char="■"/>
            </a:pPr>
            <a:r>
              <a:rPr b="0" i="0" lang="en-US" sz="1800" u="none">
                <a:solidFill>
                  <a:schemeClr val="dk1"/>
                </a:solidFill>
                <a:latin typeface="Arial"/>
                <a:ea typeface="Arial"/>
                <a:cs typeface="Arial"/>
                <a:sym typeface="Arial"/>
              </a:rPr>
              <a:t>At the lowest level – electrical signals from these sensors</a:t>
            </a:r>
            <a:endParaRPr/>
          </a:p>
          <a:p>
            <a:pPr indent="-228600" lvl="2" marL="1143000" rtl="0" algn="l">
              <a:lnSpc>
                <a:spcPct val="90000"/>
              </a:lnSpc>
              <a:spcBef>
                <a:spcPts val="360"/>
              </a:spcBef>
              <a:spcAft>
                <a:spcPts val="0"/>
              </a:spcAft>
              <a:buClr>
                <a:schemeClr val="lt2"/>
              </a:buClr>
              <a:buSzPts val="1170"/>
              <a:buFont typeface="Noto Sans Symbols"/>
              <a:buChar char="■"/>
            </a:pPr>
            <a:r>
              <a:rPr b="0" i="0" lang="en-US" sz="1800" u="none">
                <a:solidFill>
                  <a:schemeClr val="dk1"/>
                </a:solidFill>
                <a:latin typeface="Arial"/>
                <a:ea typeface="Arial"/>
                <a:cs typeface="Arial"/>
                <a:sym typeface="Arial"/>
              </a:rPr>
              <a:t>After preprocessing – objects in the visual field (location, textures, colors, …), auditory streams (pitch, loudness, direction), …</a:t>
            </a:r>
            <a:endParaRPr/>
          </a:p>
          <a:p>
            <a:pPr indent="-285750" lvl="1" marL="742950" rtl="0" algn="l">
              <a:lnSpc>
                <a:spcPct val="9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Actuators: limbs, digits, eyes, tongue, …</a:t>
            </a:r>
            <a:endParaRPr/>
          </a:p>
          <a:p>
            <a:pPr indent="-285750" lvl="1" marL="742950" rtl="0" algn="l">
              <a:lnSpc>
                <a:spcPct val="9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Actions: lift a finger, turn left, walk, run, carry an object, …</a:t>
            </a:r>
            <a:endParaRPr/>
          </a:p>
          <a:p>
            <a:pPr indent="-342900" lvl="0" marL="34290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The Point: percepts and actions need to be carefully defined, possibly at different levels of abstraction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
          <p:cNvSpPr txBox="1"/>
          <p:nvPr>
            <p:ph type="title"/>
          </p:nvPr>
        </p:nvSpPr>
        <p:spPr>
          <a:xfrm>
            <a:off x="685800" y="1066800"/>
            <a:ext cx="77724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A more specific example: </a:t>
            </a:r>
            <a:br>
              <a:rPr b="1" i="0" lang="en-US" sz="3600" u="none">
                <a:solidFill>
                  <a:schemeClr val="dk1"/>
                </a:solidFill>
                <a:latin typeface="Arial"/>
                <a:ea typeface="Arial"/>
                <a:cs typeface="Arial"/>
                <a:sym typeface="Arial"/>
              </a:rPr>
            </a:br>
            <a:r>
              <a:rPr b="1" i="0" lang="en-US" sz="3600" u="none">
                <a:solidFill>
                  <a:schemeClr val="dk1"/>
                </a:solidFill>
                <a:latin typeface="Arial"/>
                <a:ea typeface="Arial"/>
                <a:cs typeface="Arial"/>
                <a:sym typeface="Arial"/>
              </a:rPr>
              <a:t>Automated taxi driving system</a:t>
            </a:r>
            <a:br>
              <a:rPr b="1" i="0" lang="en-US" sz="3600" u="none">
                <a:solidFill>
                  <a:schemeClr val="dk1"/>
                </a:solidFill>
                <a:latin typeface="Arial"/>
                <a:ea typeface="Arial"/>
                <a:cs typeface="Arial"/>
                <a:sym typeface="Arial"/>
              </a:rPr>
            </a:br>
            <a:endParaRPr/>
          </a:p>
        </p:txBody>
      </p:sp>
      <p:sp>
        <p:nvSpPr>
          <p:cNvPr id="355" name="Google Shape;355;p6"/>
          <p:cNvSpPr txBox="1"/>
          <p:nvPr>
            <p:ph idx="1" type="body"/>
          </p:nvPr>
        </p:nvSpPr>
        <p:spPr>
          <a:xfrm>
            <a:off x="685800" y="21336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Percepts</a:t>
            </a:r>
            <a:r>
              <a:rPr b="0" i="0" lang="en-US" sz="2000" u="none">
                <a:solidFill>
                  <a:schemeClr val="dk1"/>
                </a:solidFill>
                <a:latin typeface="Arial"/>
                <a:ea typeface="Arial"/>
                <a:cs typeface="Arial"/>
                <a:sym typeface="Arial"/>
              </a:rPr>
              <a:t>: Video, sonar, speedometer, odometer, engine sensors, keyboard input, microphone, GPS, …</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Actions</a:t>
            </a:r>
            <a:r>
              <a:rPr b="0" i="0" lang="en-US" sz="2000" u="none">
                <a:solidFill>
                  <a:schemeClr val="dk1"/>
                </a:solidFill>
                <a:latin typeface="Arial"/>
                <a:ea typeface="Arial"/>
                <a:cs typeface="Arial"/>
                <a:sym typeface="Arial"/>
              </a:rPr>
              <a:t>: Steer, accelerate, brake, horn, speak/display, …</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Goals</a:t>
            </a:r>
            <a:r>
              <a:rPr b="0" i="0" lang="en-US" sz="2000" u="none">
                <a:solidFill>
                  <a:schemeClr val="dk1"/>
                </a:solidFill>
                <a:latin typeface="Arial"/>
                <a:ea typeface="Arial"/>
                <a:cs typeface="Arial"/>
                <a:sym typeface="Arial"/>
              </a:rPr>
              <a:t>: Maintain safety, reach destination, maximize profits (fuel, tire wear), obey laws, provide passenger comfort, …</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Environment</a:t>
            </a:r>
            <a:r>
              <a:rPr b="0" i="0" lang="en-US" sz="2000" u="none">
                <a:solidFill>
                  <a:schemeClr val="dk1"/>
                </a:solidFill>
                <a:latin typeface="Arial"/>
                <a:ea typeface="Arial"/>
                <a:cs typeface="Arial"/>
                <a:sym typeface="Arial"/>
              </a:rPr>
              <a:t>: Urban streets, freeways, traffic, pedestrians, weather, customers, …</a:t>
            </a:r>
            <a:endParaRPr/>
          </a:p>
          <a:p>
            <a:pPr indent="-342900" lvl="0" marL="342900" rtl="0" algn="l">
              <a:lnSpc>
                <a:spcPct val="100000"/>
              </a:lnSpc>
              <a:spcBef>
                <a:spcPts val="640"/>
              </a:spcBef>
              <a:spcAft>
                <a:spcPts val="0"/>
              </a:spcAft>
              <a:buClr>
                <a:schemeClr val="lt2"/>
              </a:buClr>
              <a:buSzPts val="2400"/>
              <a:buFont typeface="Noto Sans Symbols"/>
              <a:buChar char="■"/>
            </a:pPr>
            <a:r>
              <a:rPr b="1" i="0" lang="en-US" sz="3200" u="none">
                <a:solidFill>
                  <a:schemeClr val="accent2"/>
                </a:solidFill>
                <a:latin typeface="Arial"/>
                <a:ea typeface="Arial"/>
                <a:cs typeface="Arial"/>
                <a:sym typeface="Arial"/>
              </a:rPr>
              <a:t>Different aspects of driving may require different types of agent programs!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Rationality</a:t>
            </a:r>
            <a:endParaRPr/>
          </a:p>
        </p:txBody>
      </p:sp>
      <p:sp>
        <p:nvSpPr>
          <p:cNvPr id="361" name="Google Shape;361;p7"/>
          <p:cNvSpPr txBox="1"/>
          <p:nvPr>
            <p:ph idx="1" type="body"/>
          </p:nvPr>
        </p:nvSpPr>
        <p:spPr>
          <a:xfrm>
            <a:off x="762000" y="1676400"/>
            <a:ext cx="8001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 ideal </a:t>
            </a:r>
            <a:r>
              <a:rPr b="1" i="0" lang="en-US" sz="2000" u="none">
                <a:solidFill>
                  <a:schemeClr val="accent2"/>
                </a:solidFill>
                <a:latin typeface="Arial"/>
                <a:ea typeface="Arial"/>
                <a:cs typeface="Arial"/>
                <a:sym typeface="Arial"/>
              </a:rPr>
              <a:t>rational agent</a:t>
            </a:r>
            <a:r>
              <a:rPr b="0" i="0" lang="en-US" sz="2000" u="none">
                <a:solidFill>
                  <a:schemeClr val="dk1"/>
                </a:solidFill>
                <a:latin typeface="Arial"/>
                <a:ea typeface="Arial"/>
                <a:cs typeface="Arial"/>
                <a:sym typeface="Arial"/>
              </a:rPr>
              <a:t> should, for each possible percept sequence, do whatever actions will maximize its expected performance measure based on </a:t>
            </a:r>
            <a:endParaRPr/>
          </a:p>
          <a:p>
            <a:pPr indent="-228600" lvl="2" marL="1143000" rtl="0" algn="l">
              <a:lnSpc>
                <a:spcPct val="100000"/>
              </a:lnSpc>
              <a:spcBef>
                <a:spcPts val="480"/>
              </a:spcBef>
              <a:spcAft>
                <a:spcPts val="0"/>
              </a:spcAft>
              <a:buSzPts val="1560"/>
              <a:buNone/>
            </a:pPr>
            <a:r>
              <a:rPr b="0" i="0" lang="en-US" sz="2400" u="none">
                <a:solidFill>
                  <a:schemeClr val="dk1"/>
                </a:solidFill>
                <a:latin typeface="Arial"/>
                <a:ea typeface="Arial"/>
                <a:cs typeface="Arial"/>
                <a:sym typeface="Arial"/>
              </a:rPr>
              <a:t>(1) </a:t>
            </a:r>
            <a:r>
              <a:rPr b="0" i="0" lang="en-US" sz="2000" u="none">
                <a:solidFill>
                  <a:schemeClr val="dk1"/>
                </a:solidFill>
                <a:latin typeface="Arial"/>
                <a:ea typeface="Arial"/>
                <a:cs typeface="Arial"/>
                <a:sym typeface="Arial"/>
              </a:rPr>
              <a:t>the percept sequence, and </a:t>
            </a:r>
            <a:endParaRPr/>
          </a:p>
          <a:p>
            <a:pPr indent="-228600" lvl="2" marL="1143000" rtl="0" algn="l">
              <a:lnSpc>
                <a:spcPct val="100000"/>
              </a:lnSpc>
              <a:spcBef>
                <a:spcPts val="400"/>
              </a:spcBef>
              <a:spcAft>
                <a:spcPts val="0"/>
              </a:spcAft>
              <a:buSzPts val="1300"/>
              <a:buNone/>
            </a:pPr>
            <a:r>
              <a:rPr b="0" i="0" lang="en-US" sz="2000" u="none">
                <a:solidFill>
                  <a:schemeClr val="dk1"/>
                </a:solidFill>
                <a:latin typeface="Arial"/>
                <a:ea typeface="Arial"/>
                <a:cs typeface="Arial"/>
                <a:sym typeface="Arial"/>
              </a:rPr>
              <a:t>(2) its built-in and acquired knowledge. </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Rationality includes information gathering, not “rational ignorance.” (If you don’t know something, find out!)</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Rationality → Need a performance measure to say how well a task has been achieved.</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Types of performance measures: false alarm (false positive) and false dismissal (false negative) rates, speed, resources required, effect on environment, etc. </a:t>
            </a:r>
            <a:endParaRPr/>
          </a:p>
          <a:p>
            <a:pPr indent="-247650" lvl="0" marL="342900" rtl="0" algn="l">
              <a:lnSpc>
                <a:spcPct val="100000"/>
              </a:lnSpc>
              <a:spcBef>
                <a:spcPts val="400"/>
              </a:spcBef>
              <a:spcAft>
                <a:spcPts val="0"/>
              </a:spcAft>
              <a:buSzPts val="15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Autonomy</a:t>
            </a:r>
            <a:endParaRPr/>
          </a:p>
        </p:txBody>
      </p:sp>
      <p:sp>
        <p:nvSpPr>
          <p:cNvPr id="367" name="Google Shape;367;p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A system is autonomous to the extent that its own behavior is determined by its own experience.</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Therefore, a system is not autonomous if it is guided by its designer according to a priori decisions.</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To survive, agents must have: </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Enough built-in knowledge to survive. </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The ability to learn.</a:t>
            </a:r>
            <a:r>
              <a:rPr b="0" i="0" lang="en-US" sz="2400" u="none">
                <a:solidFill>
                  <a:schemeClr val="dk1"/>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9"/>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Some agent types</a:t>
            </a:r>
            <a:endParaRPr/>
          </a:p>
        </p:txBody>
      </p:sp>
      <p:sp>
        <p:nvSpPr>
          <p:cNvPr id="373" name="Google Shape;373;p9"/>
          <p:cNvSpPr txBox="1"/>
          <p:nvPr>
            <p:ph idx="1" type="body"/>
          </p:nvPr>
        </p:nvSpPr>
        <p:spPr>
          <a:xfrm>
            <a:off x="685800" y="1447800"/>
            <a:ext cx="77724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Table-driven agents</a:t>
            </a:r>
            <a:r>
              <a:rPr b="0" i="0" lang="en-US" sz="1800" u="none">
                <a:solidFill>
                  <a:schemeClr val="dk1"/>
                </a:solidFill>
                <a:latin typeface="Arial"/>
                <a:ea typeface="Arial"/>
                <a:cs typeface="Arial"/>
                <a:sym typeface="Arial"/>
              </a:rPr>
              <a:t> </a:t>
            </a:r>
            <a:endParaRPr/>
          </a:p>
          <a:p>
            <a:pPr indent="-285750" lvl="1" marL="742950" rtl="0" algn="l">
              <a:lnSpc>
                <a:spcPct val="100000"/>
              </a:lnSpc>
              <a:spcBef>
                <a:spcPts val="320"/>
              </a:spcBef>
              <a:spcAft>
                <a:spcPts val="0"/>
              </a:spcAft>
              <a:buClr>
                <a:schemeClr val="accent2"/>
              </a:buClr>
              <a:buSzPts val="1280"/>
              <a:buFont typeface="Noto Sans Symbols"/>
              <a:buChar char="◻"/>
            </a:pPr>
            <a:r>
              <a:rPr b="0" i="0" lang="en-US" sz="1600" u="none">
                <a:solidFill>
                  <a:schemeClr val="dk1"/>
                </a:solidFill>
                <a:latin typeface="Arial"/>
                <a:ea typeface="Arial"/>
                <a:cs typeface="Arial"/>
                <a:sym typeface="Arial"/>
              </a:rPr>
              <a:t>use a percept sequence/action table in memory to find the next action. They are implemented by a (large) </a:t>
            </a:r>
            <a:r>
              <a:rPr b="1" i="0" lang="en-US" sz="1600" u="none">
                <a:solidFill>
                  <a:schemeClr val="dk1"/>
                </a:solidFill>
                <a:latin typeface="Arial"/>
                <a:ea typeface="Arial"/>
                <a:cs typeface="Arial"/>
                <a:sym typeface="Arial"/>
              </a:rPr>
              <a:t>lookup table</a:t>
            </a:r>
            <a:r>
              <a:rPr b="0" i="0" lang="en-US" sz="1600" u="none">
                <a:solidFill>
                  <a:schemeClr val="dk1"/>
                </a:solidFill>
                <a:latin typeface="Arial"/>
                <a:ea typeface="Arial"/>
                <a:cs typeface="Arial"/>
                <a:sym typeface="Arial"/>
              </a:rPr>
              <a:t>. </a:t>
            </a:r>
            <a:endParaRPr/>
          </a:p>
          <a:p>
            <a:pPr indent="-342900" lvl="0" marL="342900" rtl="0" algn="l">
              <a:lnSpc>
                <a:spcPct val="100000"/>
              </a:lnSpc>
              <a:spcBef>
                <a:spcPts val="36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Simple reflex agents</a:t>
            </a:r>
            <a:r>
              <a:rPr b="0" i="0" lang="en-US" sz="1800" u="none">
                <a:solidFill>
                  <a:schemeClr val="dk1"/>
                </a:solidFill>
                <a:latin typeface="Arial"/>
                <a:ea typeface="Arial"/>
                <a:cs typeface="Arial"/>
                <a:sym typeface="Arial"/>
              </a:rPr>
              <a:t> </a:t>
            </a:r>
            <a:endParaRPr/>
          </a:p>
          <a:p>
            <a:pPr indent="-285750" lvl="1" marL="742950" rtl="0" algn="l">
              <a:lnSpc>
                <a:spcPct val="100000"/>
              </a:lnSpc>
              <a:spcBef>
                <a:spcPts val="320"/>
              </a:spcBef>
              <a:spcAft>
                <a:spcPts val="0"/>
              </a:spcAft>
              <a:buClr>
                <a:schemeClr val="accent2"/>
              </a:buClr>
              <a:buSzPts val="1280"/>
              <a:buFont typeface="Noto Sans Symbols"/>
              <a:buChar char="◻"/>
            </a:pPr>
            <a:r>
              <a:rPr b="0" i="0" lang="en-US" sz="1600" u="none">
                <a:solidFill>
                  <a:schemeClr val="dk1"/>
                </a:solidFill>
                <a:latin typeface="Arial"/>
                <a:ea typeface="Arial"/>
                <a:cs typeface="Arial"/>
                <a:sym typeface="Arial"/>
              </a:rPr>
              <a:t>are based on </a:t>
            </a:r>
            <a:r>
              <a:rPr b="1" i="0" lang="en-US" sz="1600" u="none">
                <a:solidFill>
                  <a:schemeClr val="dk1"/>
                </a:solidFill>
                <a:latin typeface="Arial"/>
                <a:ea typeface="Arial"/>
                <a:cs typeface="Arial"/>
                <a:sym typeface="Arial"/>
              </a:rPr>
              <a:t>condition-action rules</a:t>
            </a:r>
            <a:r>
              <a:rPr b="0" i="0" lang="en-US" sz="1600" u="none">
                <a:solidFill>
                  <a:schemeClr val="dk1"/>
                </a:solidFill>
                <a:latin typeface="Arial"/>
                <a:ea typeface="Arial"/>
                <a:cs typeface="Arial"/>
                <a:sym typeface="Arial"/>
              </a:rPr>
              <a:t>, implemented with an appropriate production system. They are stateless devices which do not have memory of past world states. </a:t>
            </a:r>
            <a:endParaRPr/>
          </a:p>
          <a:p>
            <a:pPr indent="-342900" lvl="0" marL="342900" rtl="0" algn="l">
              <a:lnSpc>
                <a:spcPct val="100000"/>
              </a:lnSpc>
              <a:spcBef>
                <a:spcPts val="36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Agents with memory</a:t>
            </a:r>
            <a:r>
              <a:rPr b="0" i="0" lang="en-US" sz="1800" u="none">
                <a:solidFill>
                  <a:schemeClr val="dk1"/>
                </a:solidFill>
                <a:latin typeface="Arial"/>
                <a:ea typeface="Arial"/>
                <a:cs typeface="Arial"/>
                <a:sym typeface="Arial"/>
              </a:rPr>
              <a:t> </a:t>
            </a:r>
            <a:endParaRPr/>
          </a:p>
          <a:p>
            <a:pPr indent="-285750" lvl="1" marL="742950" rtl="0" algn="l">
              <a:lnSpc>
                <a:spcPct val="100000"/>
              </a:lnSpc>
              <a:spcBef>
                <a:spcPts val="320"/>
              </a:spcBef>
              <a:spcAft>
                <a:spcPts val="0"/>
              </a:spcAft>
              <a:buClr>
                <a:schemeClr val="accent2"/>
              </a:buClr>
              <a:buSzPts val="1280"/>
              <a:buFont typeface="Noto Sans Symbols"/>
              <a:buChar char="◻"/>
            </a:pPr>
            <a:r>
              <a:rPr b="0" i="0" lang="en-US" sz="1600" u="none">
                <a:solidFill>
                  <a:schemeClr val="dk1"/>
                </a:solidFill>
                <a:latin typeface="Arial"/>
                <a:ea typeface="Arial"/>
                <a:cs typeface="Arial"/>
                <a:sym typeface="Arial"/>
              </a:rPr>
              <a:t>have </a:t>
            </a:r>
            <a:r>
              <a:rPr b="1" i="0" lang="en-US" sz="1600" u="none">
                <a:solidFill>
                  <a:schemeClr val="dk1"/>
                </a:solidFill>
                <a:latin typeface="Arial"/>
                <a:ea typeface="Arial"/>
                <a:cs typeface="Arial"/>
                <a:sym typeface="Arial"/>
              </a:rPr>
              <a:t>internal state</a:t>
            </a:r>
            <a:r>
              <a:rPr b="0" i="0" lang="en-US" sz="1600" u="none">
                <a:solidFill>
                  <a:schemeClr val="dk1"/>
                </a:solidFill>
                <a:latin typeface="Arial"/>
                <a:ea typeface="Arial"/>
                <a:cs typeface="Arial"/>
                <a:sym typeface="Arial"/>
              </a:rPr>
              <a:t>, which is used to keep track of past states of the world. </a:t>
            </a:r>
            <a:endParaRPr/>
          </a:p>
          <a:p>
            <a:pPr indent="-342900" lvl="0" marL="342900" rtl="0" algn="l">
              <a:lnSpc>
                <a:spcPct val="100000"/>
              </a:lnSpc>
              <a:spcBef>
                <a:spcPts val="36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Agents with goals</a:t>
            </a:r>
            <a:r>
              <a:rPr b="0" i="0" lang="en-US" sz="1800" u="none">
                <a:solidFill>
                  <a:schemeClr val="dk1"/>
                </a:solidFill>
                <a:latin typeface="Arial"/>
                <a:ea typeface="Arial"/>
                <a:cs typeface="Arial"/>
                <a:sym typeface="Arial"/>
              </a:rPr>
              <a:t> </a:t>
            </a:r>
            <a:endParaRPr/>
          </a:p>
          <a:p>
            <a:pPr indent="-285750" lvl="1" marL="742950" rtl="0" algn="l">
              <a:lnSpc>
                <a:spcPct val="100000"/>
              </a:lnSpc>
              <a:spcBef>
                <a:spcPts val="320"/>
              </a:spcBef>
              <a:spcAft>
                <a:spcPts val="0"/>
              </a:spcAft>
              <a:buClr>
                <a:schemeClr val="accent2"/>
              </a:buClr>
              <a:buSzPts val="1280"/>
              <a:buFont typeface="Noto Sans Symbols"/>
              <a:buChar char="◻"/>
            </a:pPr>
            <a:r>
              <a:rPr b="0" i="0" lang="en-US" sz="1600" u="none">
                <a:solidFill>
                  <a:schemeClr val="dk1"/>
                </a:solidFill>
                <a:latin typeface="Arial"/>
                <a:ea typeface="Arial"/>
                <a:cs typeface="Arial"/>
                <a:sym typeface="Arial"/>
              </a:rPr>
              <a:t>are agents that, in addition to state information, have </a:t>
            </a:r>
            <a:r>
              <a:rPr b="1" i="0" lang="en-US" sz="1600" u="none">
                <a:solidFill>
                  <a:schemeClr val="dk1"/>
                </a:solidFill>
                <a:latin typeface="Arial"/>
                <a:ea typeface="Arial"/>
                <a:cs typeface="Arial"/>
                <a:sym typeface="Arial"/>
              </a:rPr>
              <a:t>goal information</a:t>
            </a:r>
            <a:r>
              <a:rPr b="0" i="0" lang="en-US" sz="1600" u="none">
                <a:solidFill>
                  <a:schemeClr val="dk1"/>
                </a:solidFill>
                <a:latin typeface="Arial"/>
                <a:ea typeface="Arial"/>
                <a:cs typeface="Arial"/>
                <a:sym typeface="Arial"/>
              </a:rPr>
              <a:t> that describes desirable situations. Agents of this kind take future events into consideration. </a:t>
            </a:r>
            <a:endParaRPr/>
          </a:p>
          <a:p>
            <a:pPr indent="-342900" lvl="0" marL="342900" rtl="0" algn="l">
              <a:lnSpc>
                <a:spcPct val="100000"/>
              </a:lnSpc>
              <a:spcBef>
                <a:spcPts val="36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Utility-based agents</a:t>
            </a:r>
            <a:r>
              <a:rPr b="0" i="0" lang="en-US" sz="1800" u="none">
                <a:solidFill>
                  <a:schemeClr val="dk1"/>
                </a:solidFill>
                <a:latin typeface="Arial"/>
                <a:ea typeface="Arial"/>
                <a:cs typeface="Arial"/>
                <a:sym typeface="Arial"/>
              </a:rPr>
              <a:t> </a:t>
            </a:r>
            <a:endParaRPr/>
          </a:p>
          <a:p>
            <a:pPr indent="-285750" lvl="1" marL="742950" rtl="0" algn="l">
              <a:lnSpc>
                <a:spcPct val="100000"/>
              </a:lnSpc>
              <a:spcBef>
                <a:spcPts val="320"/>
              </a:spcBef>
              <a:spcAft>
                <a:spcPts val="0"/>
              </a:spcAft>
              <a:buClr>
                <a:schemeClr val="accent2"/>
              </a:buClr>
              <a:buSzPts val="1280"/>
              <a:buFont typeface="Noto Sans Symbols"/>
              <a:buChar char="◻"/>
            </a:pPr>
            <a:r>
              <a:rPr b="0" i="0" lang="en-US" sz="1600" u="none">
                <a:solidFill>
                  <a:schemeClr val="dk1"/>
                </a:solidFill>
                <a:latin typeface="Arial"/>
                <a:ea typeface="Arial"/>
                <a:cs typeface="Arial"/>
                <a:sym typeface="Arial"/>
              </a:rPr>
              <a:t>base their decisions on </a:t>
            </a:r>
            <a:r>
              <a:rPr b="1" i="0" lang="en-US" sz="1600" u="none">
                <a:solidFill>
                  <a:schemeClr val="dk1"/>
                </a:solidFill>
                <a:latin typeface="Arial"/>
                <a:ea typeface="Arial"/>
                <a:cs typeface="Arial"/>
                <a:sym typeface="Arial"/>
              </a:rPr>
              <a:t>classic axiomatic utility theory</a:t>
            </a:r>
            <a:r>
              <a:rPr b="0" i="0" lang="en-US" sz="1600" u="none">
                <a:solidFill>
                  <a:schemeClr val="dk1"/>
                </a:solidFill>
                <a:latin typeface="Arial"/>
                <a:ea typeface="Arial"/>
                <a:cs typeface="Arial"/>
                <a:sym typeface="Arial"/>
              </a:rPr>
              <a:t> in order to act rationally.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9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8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0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2004-06-20T19:52:17Z</dcterms:created>
  <dc:creator>Copyright Pearson Addison-Wesley</dc:creator>
</cp:coreProperties>
</file>

<file path=docProps/custom.xml><?xml version="1.0" encoding="utf-8"?>
<Properties xmlns="http://schemas.openxmlformats.org/officeDocument/2006/custom-properties" xmlns:vt="http://schemas.openxmlformats.org/officeDocument/2006/docPropsVTypes"/>
</file>