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43891200" cy="32918400"/>
  <p:notesSz cx="7010400" cy="92964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200"/>
    <a:srgbClr val="FFFFFF"/>
    <a:srgbClr val="00FFFF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5868" autoAdjust="0"/>
  </p:normalViewPr>
  <p:slideViewPr>
    <p:cSldViewPr>
      <p:cViewPr>
        <p:scale>
          <a:sx n="37" d="100"/>
          <a:sy n="37" d="100"/>
        </p:scale>
        <p:origin x="368" y="-175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3001-7F4D-4341-9E13-9B5AB171548F}" type="datetimeFigureOut">
              <a:rPr lang="en-US" smtClean="0"/>
              <a:t>9/26/21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B5FB-F605-4D01-856F-5337597B8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71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3001-7F4D-4341-9E13-9B5AB171548F}" type="datetimeFigureOut">
              <a:rPr lang="en-US" smtClean="0"/>
              <a:t>9/26/21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B5FB-F605-4D01-856F-5337597B8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3001-7F4D-4341-9E13-9B5AB171548F}" type="datetimeFigureOut">
              <a:rPr lang="en-US" smtClean="0"/>
              <a:t>9/26/21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B5FB-F605-4D01-856F-5337597B8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8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3001-7F4D-4341-9E13-9B5AB171548F}" type="datetimeFigureOut">
              <a:rPr lang="en-US" smtClean="0"/>
              <a:t>9/26/21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B5FB-F605-4D01-856F-5337597B8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83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3001-7F4D-4341-9E13-9B5AB171548F}" type="datetimeFigureOut">
              <a:rPr lang="en-US" smtClean="0"/>
              <a:t>9/26/21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B5FB-F605-4D01-856F-5337597B8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3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3001-7F4D-4341-9E13-9B5AB171548F}" type="datetimeFigureOut">
              <a:rPr lang="en-US" smtClean="0"/>
              <a:t>9/26/21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B5FB-F605-4D01-856F-5337597B8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2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3001-7F4D-4341-9E13-9B5AB171548F}" type="datetimeFigureOut">
              <a:rPr lang="en-US" smtClean="0"/>
              <a:t>9/26/21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B5FB-F605-4D01-856F-5337597B8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3001-7F4D-4341-9E13-9B5AB171548F}" type="datetimeFigureOut">
              <a:rPr lang="en-US" smtClean="0"/>
              <a:t>9/26/21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B5FB-F605-4D01-856F-5337597B8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2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3001-7F4D-4341-9E13-9B5AB171548F}" type="datetimeFigureOut">
              <a:rPr lang="en-US" smtClean="0"/>
              <a:t>9/26/21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B5FB-F605-4D01-856F-5337597B8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3001-7F4D-4341-9E13-9B5AB171548F}" type="datetimeFigureOut">
              <a:rPr lang="en-US" smtClean="0"/>
              <a:t>9/26/21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B5FB-F605-4D01-856F-5337597B8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3001-7F4D-4341-9E13-9B5AB171548F}" type="datetimeFigureOut">
              <a:rPr lang="en-US" smtClean="0"/>
              <a:t>9/26/21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B5FB-F605-4D01-856F-5337597B8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7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53001-7F4D-4341-9E13-9B5AB171548F}" type="datetimeFigureOut">
              <a:rPr lang="en-US" smtClean="0"/>
              <a:t>9/26/21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9B5FB-F605-4D01-856F-5337597B8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5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3891200" cy="7010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010400"/>
            <a:ext cx="438912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43891199" cy="3352800"/>
          </a:xfrm>
        </p:spPr>
        <p:txBody>
          <a:bodyPr anchor="ctr">
            <a:noAutofit/>
          </a:bodyPr>
          <a:lstStyle/>
          <a:p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chemeClr val="tx2"/>
                </a:solidFill>
                <a:latin typeface="League Gothic" pitchFamily="50" charset="0"/>
              </a:rPr>
              <a:t>T Cell Receptor </a:t>
            </a:r>
            <a:r>
              <a:rPr lang="en-US" sz="18000" i="1" dirty="0">
                <a:latin typeface="League Gothic" pitchFamily="50" charset="0"/>
              </a:rPr>
              <a:t>Non-Equilibrium </a:t>
            </a:r>
            <a:r>
              <a:rPr lang="en-US" sz="18000" dirty="0">
                <a:latin typeface="League Gothic" pitchFamily="50" charset="0"/>
              </a:rPr>
              <a:t>Kinetics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9200" y="3657600"/>
            <a:ext cx="4145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Garamond" pitchFamily="18" charset="0"/>
              </a:rPr>
              <a:t>Zachary Rollins</a:t>
            </a:r>
            <a:r>
              <a:rPr lang="en-US" sz="8000" baseline="30000" dirty="0">
                <a:latin typeface="Garamond" pitchFamily="18" charset="0"/>
              </a:rPr>
              <a:t>2</a:t>
            </a:r>
            <a:r>
              <a:rPr lang="en-US" sz="8000" dirty="0">
                <a:latin typeface="Garamond" pitchFamily="18" charset="0"/>
              </a:rPr>
              <a:t>, </a:t>
            </a:r>
            <a:r>
              <a:rPr lang="en-US" sz="8000" dirty="0" err="1">
                <a:latin typeface="Garamond" pitchFamily="18" charset="0"/>
              </a:rPr>
              <a:t>Ilias</a:t>
            </a:r>
            <a:r>
              <a:rPr lang="en-US" sz="8000" dirty="0">
                <a:latin typeface="Garamond" pitchFamily="18" charset="0"/>
              </a:rPr>
              <a:t> Tagkopoulos</a:t>
            </a:r>
            <a:r>
              <a:rPr lang="en-US" sz="8000" baseline="30000" dirty="0">
                <a:latin typeface="Garamond" pitchFamily="18" charset="0"/>
              </a:rPr>
              <a:t>3</a:t>
            </a:r>
            <a:r>
              <a:rPr lang="en-US" sz="8000" dirty="0">
                <a:latin typeface="Garamond" pitchFamily="18" charset="0"/>
              </a:rPr>
              <a:t>, Roland Faller</a:t>
            </a:r>
            <a:r>
              <a:rPr lang="en-US" sz="8000" baseline="30000" dirty="0">
                <a:latin typeface="Garamond" pitchFamily="18" charset="0"/>
              </a:rPr>
              <a:t>2</a:t>
            </a:r>
            <a:r>
              <a:rPr lang="en-US" sz="8000" dirty="0">
                <a:latin typeface="Garamond" pitchFamily="18" charset="0"/>
              </a:rPr>
              <a:t>,  Steven C. George</a:t>
            </a:r>
            <a:r>
              <a:rPr lang="en-US" sz="8000" baseline="30000" dirty="0">
                <a:latin typeface="Garamond" pitchFamily="18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5565" y="5376621"/>
            <a:ext cx="4114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Myriad Pro" pitchFamily="34" charset="0"/>
              </a:rPr>
              <a:t>Department of Biomedical Engineering</a:t>
            </a:r>
            <a:r>
              <a:rPr lang="en-US" sz="4000" baseline="30000" dirty="0">
                <a:latin typeface="Myriad Pro" pitchFamily="34" charset="0"/>
              </a:rPr>
              <a:t>1</a:t>
            </a:r>
            <a:r>
              <a:rPr lang="en-US" sz="4000" dirty="0">
                <a:latin typeface="Myriad Pro" pitchFamily="34" charset="0"/>
              </a:rPr>
              <a:t>, Department of Chemical Engineering</a:t>
            </a:r>
            <a:r>
              <a:rPr lang="en-US" sz="4000" baseline="30000" dirty="0">
                <a:latin typeface="Myriad Pro" pitchFamily="34" charset="0"/>
              </a:rPr>
              <a:t>2</a:t>
            </a:r>
            <a:r>
              <a:rPr lang="en-US" sz="4000" dirty="0">
                <a:latin typeface="Myriad Pro" pitchFamily="34" charset="0"/>
              </a:rPr>
              <a:t>, Department of Computer Science</a:t>
            </a:r>
            <a:r>
              <a:rPr lang="en-US" sz="4000" baseline="30000" dirty="0">
                <a:latin typeface="Myriad Pro" pitchFamily="34" charset="0"/>
              </a:rPr>
              <a:t>3</a:t>
            </a:r>
            <a:r>
              <a:rPr lang="en-US" sz="4000" dirty="0">
                <a:latin typeface="Myriad Pro" pitchFamily="34" charset="0"/>
              </a:rPr>
              <a:t> </a:t>
            </a:r>
          </a:p>
          <a:p>
            <a:pPr algn="ctr"/>
            <a:r>
              <a:rPr lang="en-US" sz="4000" dirty="0">
                <a:latin typeface="Myriad Pro" pitchFamily="34" charset="0"/>
              </a:rPr>
              <a:t>University of California, Davis</a:t>
            </a:r>
            <a:endParaRPr lang="en-US" sz="4000" baseline="30000" dirty="0">
              <a:latin typeface="Myriad Pro" pitchFamily="34" charset="0"/>
            </a:endParaRPr>
          </a:p>
        </p:txBody>
      </p:sp>
      <p:pic>
        <p:nvPicPr>
          <p:cNvPr id="1029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924800"/>
            <a:ext cx="10972800" cy="1510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95400" y="8011061"/>
            <a:ext cx="944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2"/>
                </a:solidFill>
                <a:latin typeface="League Gothic" pitchFamily="50" charset="0"/>
              </a:rPr>
              <a:t>INTRODUCTION</a:t>
            </a:r>
          </a:p>
        </p:txBody>
      </p:sp>
      <p:pic>
        <p:nvPicPr>
          <p:cNvPr id="13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2702" y="7924800"/>
            <a:ext cx="16459200" cy="1545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3182600" y="8011061"/>
            <a:ext cx="579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2"/>
                </a:solidFill>
                <a:latin typeface="League Gothic" pitchFamily="50" charset="0"/>
              </a:rPr>
              <a:t>RESULTS</a:t>
            </a: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1400" y="7924800"/>
            <a:ext cx="12801600" cy="1545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0632400" y="8011061"/>
            <a:ext cx="579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2"/>
                </a:solidFill>
                <a:latin typeface="League Gothic" pitchFamily="50" charset="0"/>
              </a:rPr>
              <a:t>RESULTS</a:t>
            </a:r>
          </a:p>
        </p:txBody>
      </p:sp>
      <p:pic>
        <p:nvPicPr>
          <p:cNvPr id="23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49" y="15509288"/>
            <a:ext cx="10972800" cy="1545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297366" y="15618940"/>
            <a:ext cx="678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2"/>
                </a:solidFill>
                <a:latin typeface="League Gothic" pitchFamily="50" charset="0"/>
              </a:rPr>
              <a:t>METHODS</a:t>
            </a:r>
          </a:p>
        </p:txBody>
      </p: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4253" y="19004032"/>
            <a:ext cx="12801600" cy="1545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0604453" y="19089649"/>
            <a:ext cx="1059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2"/>
                </a:solidFill>
                <a:latin typeface="League Gothic" pitchFamily="50" charset="0"/>
              </a:rPr>
              <a:t>CONCLUSIONS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0251400" y="25668473"/>
            <a:ext cx="13563600" cy="1545854"/>
            <a:chOff x="30099000" y="27476290"/>
            <a:chExt cx="13563600" cy="1545854"/>
          </a:xfrm>
        </p:grpSpPr>
        <p:pic>
          <p:nvPicPr>
            <p:cNvPr id="32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9000" y="27476290"/>
              <a:ext cx="12801600" cy="15458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30251400" y="27480161"/>
              <a:ext cx="134112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2"/>
                  </a:solidFill>
                  <a:latin typeface="League Gothic" pitchFamily="50" charset="0"/>
                </a:rPr>
                <a:t>ACKNOWLEDGMEMENTS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022601" y="9890165"/>
            <a:ext cx="10591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1" indent="-5715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3400" dirty="0">
                <a:latin typeface="Myriad Pro" pitchFamily="34" charset="0"/>
              </a:rPr>
              <a:t>Quantitative descriptors that predict T Cell Receptor immunogenicity remain elusive </a:t>
            </a:r>
          </a:p>
          <a:p>
            <a:pPr marL="571500" lvl="1" indent="-5715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3400" dirty="0">
                <a:latin typeface="Myriad Pro" pitchFamily="34" charset="0"/>
              </a:rPr>
              <a:t>Experimental evidence suggests non-equilibrium kinetics (i.e., force-dependent bond lifetime) correlate with immunogenicity</a:t>
            </a:r>
          </a:p>
          <a:p>
            <a:pPr marL="571500" lvl="1" indent="-5715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3400" dirty="0">
                <a:latin typeface="Myriad Pro" pitchFamily="34" charset="0"/>
              </a:rPr>
              <a:t>We aim to identify a computational strategy to design T Cell Receptors </a:t>
            </a:r>
          </a:p>
          <a:p>
            <a:pPr marL="571500" lvl="1" indent="-5715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3400" dirty="0">
                <a:latin typeface="Myriad Pro" pitchFamily="34" charset="0"/>
              </a:rPr>
              <a:t>Here, we employ Steered Molecular Dynamics and Machine Learning to uncover the physiochemical features that determine TCR dissociation kinetics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368631" y="20782892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Clr>
                <a:schemeClr val="accent1"/>
              </a:buClr>
              <a:buFont typeface="+mj-lt"/>
              <a:buAutoNum type="arabicPeriod"/>
            </a:pPr>
            <a:r>
              <a:rPr lang="en-US" sz="3600" dirty="0">
                <a:latin typeface="Myriad Pro"/>
              </a:rPr>
              <a:t>TCR CDR2β region hydrogen bonding with MHC was the best ranked feature and selected in all exhaustive feature sets in predicting TCR-</a:t>
            </a:r>
            <a:r>
              <a:rPr lang="en-US" sz="3600" dirty="0" err="1">
                <a:latin typeface="Myriad Pro"/>
              </a:rPr>
              <a:t>pMHC</a:t>
            </a:r>
            <a:r>
              <a:rPr lang="en-US" sz="3600" dirty="0">
                <a:latin typeface="Myriad Pro"/>
              </a:rPr>
              <a:t> bond lifetime </a:t>
            </a:r>
          </a:p>
          <a:p>
            <a:pPr marL="1143000" indent="-1143000">
              <a:buClr>
                <a:schemeClr val="accent1"/>
              </a:buClr>
              <a:buFont typeface="+mj-lt"/>
              <a:buAutoNum type="arabicPeriod"/>
            </a:pPr>
            <a:r>
              <a:rPr lang="en-US" sz="3600" dirty="0">
                <a:latin typeface="Myriad Pro"/>
              </a:rPr>
              <a:t>TCR CDR1𝛼 region hydrogen bonding with peptide was selected over CDR3⍺ in exhaustive search for features that predict bond lifetime</a:t>
            </a:r>
          </a:p>
          <a:p>
            <a:pPr marL="1143000" indent="-1143000">
              <a:buClr>
                <a:schemeClr val="accent1"/>
              </a:buClr>
              <a:buFont typeface="+mj-lt"/>
              <a:buAutoNum type="arabicPeriod"/>
            </a:pPr>
            <a:r>
              <a:rPr lang="en-US" sz="3600" dirty="0">
                <a:latin typeface="Myriad Pro"/>
              </a:rPr>
              <a:t>TCR CDR3β region hydrogen bonding with peptide is important in predicting bond lifetime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251400" y="27402472"/>
            <a:ext cx="12758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5088" lvl="1" indent="-65088"/>
            <a:r>
              <a:rPr lang="en-US" sz="3000" dirty="0">
                <a:latin typeface="Myriad Pro" pitchFamily="34" charset="0"/>
              </a:rPr>
              <a:t>We would like to acknowledge collaborators at UC Davis and the members of the George Lab. </a:t>
            </a:r>
            <a:r>
              <a:rPr lang="en-US" sz="3000" b="1" dirty="0">
                <a:latin typeface="Myriad Pro" pitchFamily="34" charset="0"/>
              </a:rPr>
              <a:t>Funding by start-up from UC Davis Department of Biomedical Engineering. 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609600" y="32308800"/>
            <a:ext cx="14325600" cy="0"/>
          </a:xfrm>
          <a:prstGeom prst="line">
            <a:avLst/>
          </a:prstGeom>
          <a:ln w="127000" cap="sq">
            <a:solidFill>
              <a:schemeClr val="bg1"/>
            </a:solidFill>
            <a:bevel/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29184600" y="32308800"/>
            <a:ext cx="13990320" cy="0"/>
          </a:xfrm>
          <a:prstGeom prst="line">
            <a:avLst/>
          </a:prstGeom>
          <a:ln w="127000" cap="sq">
            <a:solidFill>
              <a:schemeClr val="bg1"/>
            </a:solidFill>
            <a:bevel/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3"/>
          <a:srcRect l="1618" t="12930" r="7365"/>
          <a:stretch/>
        </p:blipFill>
        <p:spPr>
          <a:xfrm>
            <a:off x="22402800" y="31242000"/>
            <a:ext cx="5702647" cy="1449049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800" y="31318200"/>
            <a:ext cx="5063453" cy="1295400"/>
          </a:xfrm>
          <a:prstGeom prst="rect">
            <a:avLst/>
          </a:prstGeom>
        </p:spPr>
      </p:pic>
      <p:grpSp>
        <p:nvGrpSpPr>
          <p:cNvPr id="99" name="Group 98"/>
          <p:cNvGrpSpPr/>
          <p:nvPr/>
        </p:nvGrpSpPr>
        <p:grpSpPr>
          <a:xfrm>
            <a:off x="30251400" y="29010346"/>
            <a:ext cx="13563600" cy="1545854"/>
            <a:chOff x="30099000" y="27476290"/>
            <a:chExt cx="13563600" cy="1545854"/>
          </a:xfrm>
        </p:grpSpPr>
        <p:pic>
          <p:nvPicPr>
            <p:cNvPr id="100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9000" y="27476290"/>
              <a:ext cx="12801600" cy="15458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1" name="TextBox 100"/>
            <p:cNvSpPr txBox="1"/>
            <p:nvPr/>
          </p:nvSpPr>
          <p:spPr>
            <a:xfrm>
              <a:off x="30251400" y="27480161"/>
              <a:ext cx="134112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2"/>
                  </a:solidFill>
                  <a:latin typeface="League Gothic" pitchFamily="50" charset="0"/>
                </a:rPr>
                <a:t>REFERENCES</a:t>
              </a: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30479557" y="30686746"/>
            <a:ext cx="12627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5088" lvl="1" indent="-65088" algn="ctr"/>
            <a:r>
              <a:rPr lang="en-US" sz="2000" dirty="0">
                <a:latin typeface="Myriad Pro" pitchFamily="34" charset="0"/>
              </a:rPr>
              <a:t>Zhu, C., </a:t>
            </a:r>
            <a:r>
              <a:rPr lang="en-US" sz="2000" i="1" dirty="0">
                <a:latin typeface="Myriad Pro" pitchFamily="34" charset="0"/>
              </a:rPr>
              <a:t>et al</a:t>
            </a:r>
            <a:r>
              <a:rPr lang="en-US" sz="2000" dirty="0">
                <a:latin typeface="Myriad Pro" pitchFamily="34" charset="0"/>
              </a:rPr>
              <a:t>.  2013.  </a:t>
            </a:r>
            <a:r>
              <a:rPr lang="en-US" sz="2000" i="1" dirty="0">
                <a:latin typeface="Myriad Pro" pitchFamily="34" charset="0"/>
              </a:rPr>
              <a:t>Immunol Rev</a:t>
            </a:r>
            <a:r>
              <a:rPr lang="en-US" sz="2000" dirty="0">
                <a:latin typeface="Myriad Pro" pitchFamily="34" charset="0"/>
              </a:rPr>
              <a:t>.  </a:t>
            </a:r>
            <a:r>
              <a:rPr lang="en-US" sz="2000" b="1" dirty="0">
                <a:latin typeface="Myriad Pro" pitchFamily="34" charset="0"/>
              </a:rPr>
              <a:t>251</a:t>
            </a:r>
            <a:r>
              <a:rPr lang="en-US" sz="2000" dirty="0">
                <a:latin typeface="Myriad Pro" pitchFamily="34" charset="0"/>
              </a:rPr>
              <a:t>: 49-64.</a:t>
            </a:r>
          </a:p>
          <a:p>
            <a:pPr marL="65088" lvl="1" indent="-65088" algn="ctr"/>
            <a:r>
              <a:rPr lang="en-US" sz="2000" dirty="0" err="1">
                <a:latin typeface="Myriad Pro" pitchFamily="34" charset="0"/>
              </a:rPr>
              <a:t>Limozin</a:t>
            </a:r>
            <a:r>
              <a:rPr lang="en-US" sz="2000" dirty="0">
                <a:latin typeface="Myriad Pro" pitchFamily="34" charset="0"/>
              </a:rPr>
              <a:t>, L., </a:t>
            </a:r>
            <a:r>
              <a:rPr lang="en-US" sz="2000" i="1" dirty="0">
                <a:latin typeface="Myriad Pro" pitchFamily="34" charset="0"/>
              </a:rPr>
              <a:t>et al</a:t>
            </a:r>
            <a:r>
              <a:rPr lang="en-US" sz="2000" dirty="0">
                <a:latin typeface="Myriad Pro" pitchFamily="34" charset="0"/>
              </a:rPr>
              <a:t>.  2019.  </a:t>
            </a:r>
            <a:r>
              <a:rPr lang="en-US" sz="2000" i="1" dirty="0">
                <a:latin typeface="Myriad Pro" pitchFamily="34" charset="0"/>
              </a:rPr>
              <a:t>Proc Natl </a:t>
            </a:r>
            <a:r>
              <a:rPr lang="en-US" sz="2000" i="1" dirty="0" err="1">
                <a:latin typeface="Myriad Pro" pitchFamily="34" charset="0"/>
              </a:rPr>
              <a:t>Acad</a:t>
            </a:r>
            <a:r>
              <a:rPr lang="en-US" sz="2000" i="1" dirty="0">
                <a:latin typeface="Myriad Pro" pitchFamily="34" charset="0"/>
              </a:rPr>
              <a:t> Sci U S A</a:t>
            </a:r>
            <a:r>
              <a:rPr lang="en-US" sz="2000" dirty="0">
                <a:latin typeface="Myriad Pro" pitchFamily="34" charset="0"/>
              </a:rPr>
              <a:t>  </a:t>
            </a:r>
            <a:r>
              <a:rPr lang="en-US" sz="2000" b="1" dirty="0">
                <a:latin typeface="Myriad Pro" pitchFamily="34" charset="0"/>
              </a:rPr>
              <a:t>116</a:t>
            </a:r>
            <a:r>
              <a:rPr lang="en-US" sz="2000" dirty="0">
                <a:latin typeface="Myriad Pro" pitchFamily="34" charset="0"/>
              </a:rPr>
              <a:t>: 16943-16948.</a:t>
            </a:r>
          </a:p>
          <a:p>
            <a:pPr marL="65088" lvl="1" indent="-65088" algn="ctr"/>
            <a:r>
              <a:rPr lang="en-US" sz="2000" dirty="0">
                <a:latin typeface="Myriad Pro" pitchFamily="34" charset="0"/>
              </a:rPr>
              <a:t>Rollins, Z., </a:t>
            </a:r>
            <a:r>
              <a:rPr lang="en-US" sz="2000" i="1" dirty="0">
                <a:latin typeface="Myriad Pro" pitchFamily="34" charset="0"/>
              </a:rPr>
              <a:t>et al. </a:t>
            </a:r>
            <a:r>
              <a:rPr lang="en-US" sz="2000" dirty="0">
                <a:latin typeface="Myriad Pro" pitchFamily="34" charset="0"/>
              </a:rPr>
              <a:t>2021 in Review </a:t>
            </a:r>
            <a:r>
              <a:rPr lang="en-US" sz="2000" i="1" dirty="0">
                <a:latin typeface="Myriad Pro" pitchFamily="34" charset="0"/>
              </a:rPr>
              <a:t>Sci. Rep.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C29056F8-20C4-46CF-BB25-BA73C8A139C4}"/>
              </a:ext>
            </a:extLst>
          </p:cNvPr>
          <p:cNvSpPr txBox="1"/>
          <p:nvPr/>
        </p:nvSpPr>
        <p:spPr>
          <a:xfrm>
            <a:off x="14614322" y="17161511"/>
            <a:ext cx="13187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Fig. 1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– TCR-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pMHC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bond lifetime for set of peptides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66A92B-295D-D54B-9DFB-D4AB0DFA9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51" y="17013743"/>
            <a:ext cx="10928297" cy="9889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E56BAB-C880-CE4E-84C8-10C83CCC16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601" y="27181413"/>
            <a:ext cx="11159432" cy="5002910"/>
          </a:xfrm>
          <a:prstGeom prst="rect">
            <a:avLst/>
          </a:prstGeom>
        </p:spPr>
      </p:pic>
      <p:sp>
        <p:nvSpPr>
          <p:cNvPr id="289" name="TextBox 288">
            <a:extLst>
              <a:ext uri="{FF2B5EF4-FFF2-40B4-BE49-F238E27FC236}">
                <a16:creationId xmlns:a16="http://schemas.microsoft.com/office/drawing/2014/main" id="{F9D8F116-9006-784F-974A-6B6C48DE2ADE}"/>
              </a:ext>
            </a:extLst>
          </p:cNvPr>
          <p:cNvSpPr txBox="1"/>
          <p:nvPr/>
        </p:nvSpPr>
        <p:spPr>
          <a:xfrm>
            <a:off x="14883751" y="29842361"/>
            <a:ext cx="13187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Fig. 2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– Machine learning approach to identify secondary physiochemical features that determine bond lifetime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46BCAB0E-9849-3645-A4FF-92BC499A5B72}"/>
              </a:ext>
            </a:extLst>
          </p:cNvPr>
          <p:cNvSpPr txBox="1"/>
          <p:nvPr/>
        </p:nvSpPr>
        <p:spPr>
          <a:xfrm>
            <a:off x="29809926" y="17674441"/>
            <a:ext cx="13187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Fig. 3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– Pearson correlation of machine learning selected secondary physiochemical features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CCDBF76-E8FB-424C-BB7C-ECAB3EA031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48091" y="9586452"/>
            <a:ext cx="8128299" cy="779172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CEF90C3-8A64-C647-A672-4C1DE51AB4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48092" y="17855637"/>
            <a:ext cx="14823541" cy="1221027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E68CA73-340F-E144-AA1F-3C71928F4C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47119" y="9330926"/>
            <a:ext cx="7366691" cy="420700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150A6C9-96A0-8B4C-9B8A-AFCFAA6A88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835779" y="13451082"/>
            <a:ext cx="7384441" cy="42070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7008798-E27E-2C48-A08E-955B354568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403867" y="13504346"/>
            <a:ext cx="7366690" cy="42070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79EAE4F-236E-4645-B50E-044176AEB1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262512" y="9878555"/>
            <a:ext cx="4479467" cy="654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5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rge">
      <a:dk1>
        <a:sysClr val="windowText" lastClr="000000"/>
      </a:dk1>
      <a:lt1>
        <a:srgbClr val="1B2D58"/>
      </a:lt1>
      <a:dk2>
        <a:srgbClr val="609282"/>
      </a:dk2>
      <a:lt2>
        <a:srgbClr val="EBF2F5"/>
      </a:lt2>
      <a:accent1>
        <a:srgbClr val="A0417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4161</TotalTime>
  <Words>280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Garamond</vt:lpstr>
      <vt:lpstr>League Gothic</vt:lpstr>
      <vt:lpstr>Myriad Pro</vt:lpstr>
      <vt:lpstr>Wingdings</vt:lpstr>
      <vt:lpstr>Office Theme</vt:lpstr>
      <vt:lpstr>T Cell Receptor Non-Equilibrium Kinetics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Title goes here in two colors for accent</dc:title>
  <dc:creator>Matt Curtis</dc:creator>
  <cp:lastModifiedBy>Rollins,Zachary A</cp:lastModifiedBy>
  <cp:revision>159</cp:revision>
  <cp:lastPrinted>2018-10-10T20:46:01Z</cp:lastPrinted>
  <dcterms:created xsi:type="dcterms:W3CDTF">2011-10-11T16:34:32Z</dcterms:created>
  <dcterms:modified xsi:type="dcterms:W3CDTF">2021-09-27T22:22:10Z</dcterms:modified>
</cp:coreProperties>
</file>