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64" r:id="rId5"/>
    <p:sldId id="265" r:id="rId6"/>
    <p:sldId id="260" r:id="rId7"/>
    <p:sldId id="266" r:id="rId8"/>
    <p:sldId id="267" r:id="rId9"/>
    <p:sldId id="307" r:id="rId10"/>
    <p:sldId id="268" r:id="rId11"/>
    <p:sldId id="261" r:id="rId12"/>
    <p:sldId id="269" r:id="rId13"/>
    <p:sldId id="306" r:id="rId14"/>
    <p:sldId id="275" r:id="rId15"/>
    <p:sldId id="262" r:id="rId16"/>
    <p:sldId id="272" r:id="rId17"/>
    <p:sldId id="263" r:id="rId18"/>
    <p:sldId id="277" r:id="rId19"/>
    <p:sldId id="278" r:id="rId20"/>
    <p:sldId id="304" r:id="rId21"/>
    <p:sldId id="305" r:id="rId22"/>
    <p:sldId id="274"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2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4A6BF1-74F9-4A2B-B42E-250D8EEDF06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98FB3402-1643-43E0-8FD7-1394B3DA2C85}">
      <dgm:prSet phldrT="[文本]"/>
      <dgm:spPr/>
      <dgm:t>
        <a:bodyPr/>
        <a:lstStyle/>
        <a:p>
          <a:r>
            <a:rPr lang="zh-CN" dirty="0"/>
            <a:t>藏品从征集到入账需经过征集、登编入库、入账</a:t>
          </a:r>
          <a:endParaRPr lang="zh-CN" altLang="en-US" dirty="0"/>
        </a:p>
      </dgm:t>
    </dgm:pt>
    <dgm:pt modelId="{F2AA1ABE-08F0-49D4-BC9A-3B81E29FAC76}" type="parTrans" cxnId="{A3609757-E8BD-4D95-A69A-0A9C65A93385}">
      <dgm:prSet/>
      <dgm:spPr/>
      <dgm:t>
        <a:bodyPr/>
        <a:lstStyle/>
        <a:p>
          <a:endParaRPr lang="zh-CN" altLang="en-US"/>
        </a:p>
      </dgm:t>
    </dgm:pt>
    <dgm:pt modelId="{A6C77A10-4747-4735-A079-56B4F7C01FB1}" type="sibTrans" cxnId="{A3609757-E8BD-4D95-A69A-0A9C65A93385}">
      <dgm:prSet/>
      <dgm:spPr/>
      <dgm:t>
        <a:bodyPr/>
        <a:lstStyle/>
        <a:p>
          <a:endParaRPr lang="zh-CN" altLang="en-US"/>
        </a:p>
      </dgm:t>
    </dgm:pt>
    <dgm:pt modelId="{97B0E89C-3C93-47F6-940F-02F6AF537826}">
      <dgm:prSet phldrT="[文本]"/>
      <dgm:spPr/>
      <dgm:t>
        <a:bodyPr/>
        <a:lstStyle/>
        <a:p>
          <a:r>
            <a:rPr lang="zh-CN" dirty="0"/>
            <a:t>基于这一流程，定义数据结构，包括征集单编号、征集时间、征集藏品编号、入库时间，由于这一流程只用于溯源，无法修改，因此将具体数据存于区块链节点数据库，将数据哈希化后的</a:t>
          </a:r>
          <a:r>
            <a:rPr lang="en-US" dirty="0"/>
            <a:t>Hash</a:t>
          </a:r>
          <a:r>
            <a:rPr lang="zh-CN" dirty="0"/>
            <a:t>值存入区块链链上</a:t>
          </a:r>
          <a:r>
            <a:rPr lang="zh-CN" altLang="en-US" dirty="0"/>
            <a:t>。</a:t>
          </a:r>
        </a:p>
      </dgm:t>
    </dgm:pt>
    <dgm:pt modelId="{D31B9D80-B8E5-4DF2-B875-42CCCE4E7982}" type="parTrans" cxnId="{2FE1B3A9-784C-4133-8605-582D397B85FC}">
      <dgm:prSet/>
      <dgm:spPr/>
      <dgm:t>
        <a:bodyPr/>
        <a:lstStyle/>
        <a:p>
          <a:endParaRPr lang="zh-CN" altLang="en-US"/>
        </a:p>
      </dgm:t>
    </dgm:pt>
    <dgm:pt modelId="{626B485C-B221-4BCF-B3EF-55DFB11F6CA3}" type="sibTrans" cxnId="{2FE1B3A9-784C-4133-8605-582D397B85FC}">
      <dgm:prSet/>
      <dgm:spPr/>
      <dgm:t>
        <a:bodyPr/>
        <a:lstStyle/>
        <a:p>
          <a:endParaRPr lang="zh-CN" altLang="en-US"/>
        </a:p>
      </dgm:t>
    </dgm:pt>
    <dgm:pt modelId="{06EF0FD0-D787-4CF3-8CC8-ECC9C75E9321}">
      <dgm:prSet phldrT="[文本]"/>
      <dgm:spPr/>
      <dgm:t>
        <a:bodyPr/>
        <a:lstStyle/>
        <a:p>
          <a:r>
            <a:rPr lang="zh-CN" dirty="0"/>
            <a:t>基于藏品信息修改，定义数据结构，包括藏品编号、藏品修改时间、藏品历史信息和修改日志。 链上存储藏品编号、藏品修改时间，藏品历史信息和修改日志的</a:t>
          </a:r>
          <a:r>
            <a:rPr lang="en-US" dirty="0"/>
            <a:t>hash</a:t>
          </a:r>
          <a:r>
            <a:rPr lang="zh-CN" dirty="0"/>
            <a:t>，链下存储具体的藏品历史信息和修改日志。</a:t>
          </a:r>
          <a:endParaRPr lang="zh-CN" altLang="en-US" dirty="0"/>
        </a:p>
      </dgm:t>
    </dgm:pt>
    <dgm:pt modelId="{8D3DB1F3-5AEA-4720-BC07-F29DBBAC07B7}" type="parTrans" cxnId="{C47FFA80-5C9E-419E-9492-3DFE764CCDDE}">
      <dgm:prSet/>
      <dgm:spPr/>
      <dgm:t>
        <a:bodyPr/>
        <a:lstStyle/>
        <a:p>
          <a:endParaRPr lang="zh-CN" altLang="en-US"/>
        </a:p>
      </dgm:t>
    </dgm:pt>
    <dgm:pt modelId="{DBA40D43-CAEC-4DA4-9685-2EDCDCA1679F}" type="sibTrans" cxnId="{C47FFA80-5C9E-419E-9492-3DFE764CCDDE}">
      <dgm:prSet/>
      <dgm:spPr/>
      <dgm:t>
        <a:bodyPr/>
        <a:lstStyle/>
        <a:p>
          <a:endParaRPr lang="zh-CN" altLang="en-US"/>
        </a:p>
      </dgm:t>
    </dgm:pt>
    <dgm:pt modelId="{BC3610A7-1859-4897-94BD-6F0EB872F24A}">
      <dgm:prSet phldrT="[文本]"/>
      <dgm:spPr/>
      <dgm:t>
        <a:bodyPr/>
        <a:lstStyle/>
        <a:p>
          <a:r>
            <a:rPr lang="zh-CN" dirty="0"/>
            <a:t>藏品修改</a:t>
          </a:r>
          <a:endParaRPr lang="zh-CN" altLang="en-US" dirty="0"/>
        </a:p>
      </dgm:t>
    </dgm:pt>
    <dgm:pt modelId="{68117086-B7AF-48B2-BB40-387E6FB96C8D}" type="parTrans" cxnId="{D761F6E5-318E-4703-9B8B-7A5343162EE2}">
      <dgm:prSet/>
      <dgm:spPr/>
      <dgm:t>
        <a:bodyPr/>
        <a:lstStyle/>
        <a:p>
          <a:endParaRPr lang="zh-CN" altLang="en-US"/>
        </a:p>
      </dgm:t>
    </dgm:pt>
    <dgm:pt modelId="{D1D7B0DF-E25F-4143-ACA7-353DC6CFEE44}" type="sibTrans" cxnId="{D761F6E5-318E-4703-9B8B-7A5343162EE2}">
      <dgm:prSet/>
      <dgm:spPr/>
      <dgm:t>
        <a:bodyPr/>
        <a:lstStyle/>
        <a:p>
          <a:endParaRPr lang="zh-CN" altLang="en-US"/>
        </a:p>
      </dgm:t>
    </dgm:pt>
    <dgm:pt modelId="{AAB9E2C8-BFB6-4036-91D7-DF6EBB3AF5BA}">
      <dgm:prSet phldrT="[文本]"/>
      <dgm:spPr/>
      <dgm:t>
        <a:bodyPr/>
        <a:lstStyle/>
        <a:p>
          <a:r>
            <a:rPr lang="zh-CN" dirty="0"/>
            <a:t>基于藏品信息提借定义数据结构，包括提借单编号，申请部门信息，申请人信息，策展人信息，出库时间，提取事由，藏品清单。提借单用于记录，无法修改，因此在链下存储具体提借单信息，链上存储</a:t>
          </a:r>
          <a:r>
            <a:rPr lang="en-US" dirty="0"/>
            <a:t>hash</a:t>
          </a:r>
          <a:r>
            <a:rPr lang="zh-CN" dirty="0"/>
            <a:t>值。</a:t>
          </a:r>
          <a:endParaRPr lang="zh-CN" altLang="en-US" dirty="0"/>
        </a:p>
      </dgm:t>
    </dgm:pt>
    <dgm:pt modelId="{F9722FA3-8D24-43BD-9F3C-488C7F5830B3}" type="parTrans" cxnId="{F6EB5DF5-E230-4D9C-A8EF-BCD60423D7F5}">
      <dgm:prSet/>
      <dgm:spPr/>
      <dgm:t>
        <a:bodyPr/>
        <a:lstStyle/>
        <a:p>
          <a:endParaRPr lang="zh-CN" altLang="en-US"/>
        </a:p>
      </dgm:t>
    </dgm:pt>
    <dgm:pt modelId="{E51DB3EF-FC6E-4349-8D4E-5C3BC02E3309}" type="sibTrans" cxnId="{F6EB5DF5-E230-4D9C-A8EF-BCD60423D7F5}">
      <dgm:prSet/>
      <dgm:spPr/>
      <dgm:t>
        <a:bodyPr/>
        <a:lstStyle/>
        <a:p>
          <a:endParaRPr lang="zh-CN" altLang="en-US"/>
        </a:p>
      </dgm:t>
    </dgm:pt>
    <dgm:pt modelId="{1802C65C-1E91-45EB-A4AC-6B42AEF76B1F}">
      <dgm:prSet phldrT="[文本]"/>
      <dgm:spPr/>
      <dgm:t>
        <a:bodyPr/>
        <a:lstStyle/>
        <a:p>
          <a:r>
            <a:rPr lang="zh-CN" dirty="0"/>
            <a:t>藏品提借</a:t>
          </a:r>
          <a:endParaRPr lang="zh-CN" altLang="en-US" dirty="0"/>
        </a:p>
      </dgm:t>
    </dgm:pt>
    <dgm:pt modelId="{8D405EF1-FFD8-4143-BD9E-09306565A074}" type="parTrans" cxnId="{73A36505-B754-497D-8687-8A5BFFEA3BC4}">
      <dgm:prSet/>
      <dgm:spPr/>
      <dgm:t>
        <a:bodyPr/>
        <a:lstStyle/>
        <a:p>
          <a:endParaRPr lang="zh-CN" altLang="en-US"/>
        </a:p>
      </dgm:t>
    </dgm:pt>
    <dgm:pt modelId="{5CD3BCAC-DDD1-4C3D-9122-9B29DA8CBCD7}" type="sibTrans" cxnId="{73A36505-B754-497D-8687-8A5BFFEA3BC4}">
      <dgm:prSet/>
      <dgm:spPr/>
      <dgm:t>
        <a:bodyPr/>
        <a:lstStyle/>
        <a:p>
          <a:endParaRPr lang="zh-CN" altLang="en-US"/>
        </a:p>
      </dgm:t>
    </dgm:pt>
    <dgm:pt modelId="{2A5D4461-821E-44D1-8848-AF49BE70CAFF}" type="pres">
      <dgm:prSet presAssocID="{7B4A6BF1-74F9-4A2B-B42E-250D8EEDF063}" presName="linear" presStyleCnt="0">
        <dgm:presLayoutVars>
          <dgm:dir/>
          <dgm:animLvl val="lvl"/>
          <dgm:resizeHandles val="exact"/>
        </dgm:presLayoutVars>
      </dgm:prSet>
      <dgm:spPr/>
    </dgm:pt>
    <dgm:pt modelId="{FEE55B59-2ACE-43E7-935A-818AF626CD60}" type="pres">
      <dgm:prSet presAssocID="{98FB3402-1643-43E0-8FD7-1394B3DA2C85}" presName="parentLin" presStyleCnt="0"/>
      <dgm:spPr/>
    </dgm:pt>
    <dgm:pt modelId="{312FF1EF-1AF3-489E-A06E-8FE006447AE4}" type="pres">
      <dgm:prSet presAssocID="{98FB3402-1643-43E0-8FD7-1394B3DA2C85}" presName="parentLeftMargin" presStyleLbl="node1" presStyleIdx="0" presStyleCnt="3"/>
      <dgm:spPr/>
    </dgm:pt>
    <dgm:pt modelId="{24A6CFA7-B089-4847-AC88-5F5C1A80D73F}" type="pres">
      <dgm:prSet presAssocID="{98FB3402-1643-43E0-8FD7-1394B3DA2C85}" presName="parentText" presStyleLbl="node1" presStyleIdx="0" presStyleCnt="3">
        <dgm:presLayoutVars>
          <dgm:chMax val="0"/>
          <dgm:bulletEnabled val="1"/>
        </dgm:presLayoutVars>
      </dgm:prSet>
      <dgm:spPr/>
    </dgm:pt>
    <dgm:pt modelId="{5144B526-E94C-41BB-930E-5F3084E82428}" type="pres">
      <dgm:prSet presAssocID="{98FB3402-1643-43E0-8FD7-1394B3DA2C85}" presName="negativeSpace" presStyleCnt="0"/>
      <dgm:spPr/>
    </dgm:pt>
    <dgm:pt modelId="{9221140D-37AF-488F-A936-0B149B87A4B0}" type="pres">
      <dgm:prSet presAssocID="{98FB3402-1643-43E0-8FD7-1394B3DA2C85}" presName="childText" presStyleLbl="conFgAcc1" presStyleIdx="0" presStyleCnt="3">
        <dgm:presLayoutVars>
          <dgm:bulletEnabled val="1"/>
        </dgm:presLayoutVars>
      </dgm:prSet>
      <dgm:spPr/>
    </dgm:pt>
    <dgm:pt modelId="{5E988A40-2C83-4F92-B787-1439E420ABFF}" type="pres">
      <dgm:prSet presAssocID="{A6C77A10-4747-4735-A079-56B4F7C01FB1}" presName="spaceBetweenRectangles" presStyleCnt="0"/>
      <dgm:spPr/>
    </dgm:pt>
    <dgm:pt modelId="{7F95FF47-F8CE-45A0-B2D3-E7F28E64064F}" type="pres">
      <dgm:prSet presAssocID="{BC3610A7-1859-4897-94BD-6F0EB872F24A}" presName="parentLin" presStyleCnt="0"/>
      <dgm:spPr/>
    </dgm:pt>
    <dgm:pt modelId="{6C025CEC-549B-4AE3-8089-2C4D8FEC987C}" type="pres">
      <dgm:prSet presAssocID="{BC3610A7-1859-4897-94BD-6F0EB872F24A}" presName="parentLeftMargin" presStyleLbl="node1" presStyleIdx="0" presStyleCnt="3"/>
      <dgm:spPr/>
    </dgm:pt>
    <dgm:pt modelId="{287A1D2A-455D-4F34-A2FE-0E7F31A67F2C}" type="pres">
      <dgm:prSet presAssocID="{BC3610A7-1859-4897-94BD-6F0EB872F24A}" presName="parentText" presStyleLbl="node1" presStyleIdx="1" presStyleCnt="3">
        <dgm:presLayoutVars>
          <dgm:chMax val="0"/>
          <dgm:bulletEnabled val="1"/>
        </dgm:presLayoutVars>
      </dgm:prSet>
      <dgm:spPr/>
    </dgm:pt>
    <dgm:pt modelId="{4571A3BD-C279-4861-8BE3-556B7858E726}" type="pres">
      <dgm:prSet presAssocID="{BC3610A7-1859-4897-94BD-6F0EB872F24A}" presName="negativeSpace" presStyleCnt="0"/>
      <dgm:spPr/>
    </dgm:pt>
    <dgm:pt modelId="{82889F32-424C-4BA9-B534-91946F94178F}" type="pres">
      <dgm:prSet presAssocID="{BC3610A7-1859-4897-94BD-6F0EB872F24A}" presName="childText" presStyleLbl="conFgAcc1" presStyleIdx="1" presStyleCnt="3">
        <dgm:presLayoutVars>
          <dgm:bulletEnabled val="1"/>
        </dgm:presLayoutVars>
      </dgm:prSet>
      <dgm:spPr/>
    </dgm:pt>
    <dgm:pt modelId="{B666D51E-4FF7-405E-9D74-B594E9311852}" type="pres">
      <dgm:prSet presAssocID="{D1D7B0DF-E25F-4143-ACA7-353DC6CFEE44}" presName="spaceBetweenRectangles" presStyleCnt="0"/>
      <dgm:spPr/>
    </dgm:pt>
    <dgm:pt modelId="{67DD67B5-0D39-4FC0-90CD-B794AC2876E2}" type="pres">
      <dgm:prSet presAssocID="{1802C65C-1E91-45EB-A4AC-6B42AEF76B1F}" presName="parentLin" presStyleCnt="0"/>
      <dgm:spPr/>
    </dgm:pt>
    <dgm:pt modelId="{9ECBD284-6CE1-496F-82C2-334560852954}" type="pres">
      <dgm:prSet presAssocID="{1802C65C-1E91-45EB-A4AC-6B42AEF76B1F}" presName="parentLeftMargin" presStyleLbl="node1" presStyleIdx="1" presStyleCnt="3"/>
      <dgm:spPr/>
    </dgm:pt>
    <dgm:pt modelId="{12B769FE-A06F-45F4-BDEA-3EC8D7D75495}" type="pres">
      <dgm:prSet presAssocID="{1802C65C-1E91-45EB-A4AC-6B42AEF76B1F}" presName="parentText" presStyleLbl="node1" presStyleIdx="2" presStyleCnt="3">
        <dgm:presLayoutVars>
          <dgm:chMax val="0"/>
          <dgm:bulletEnabled val="1"/>
        </dgm:presLayoutVars>
      </dgm:prSet>
      <dgm:spPr/>
    </dgm:pt>
    <dgm:pt modelId="{477169BA-41A5-46C3-8F9D-78B300A66431}" type="pres">
      <dgm:prSet presAssocID="{1802C65C-1E91-45EB-A4AC-6B42AEF76B1F}" presName="negativeSpace" presStyleCnt="0"/>
      <dgm:spPr/>
    </dgm:pt>
    <dgm:pt modelId="{862F29FB-A10D-4454-9F80-78FEC8485C8F}" type="pres">
      <dgm:prSet presAssocID="{1802C65C-1E91-45EB-A4AC-6B42AEF76B1F}" presName="childText" presStyleLbl="conFgAcc1" presStyleIdx="2" presStyleCnt="3">
        <dgm:presLayoutVars>
          <dgm:bulletEnabled val="1"/>
        </dgm:presLayoutVars>
      </dgm:prSet>
      <dgm:spPr/>
    </dgm:pt>
  </dgm:ptLst>
  <dgm:cxnLst>
    <dgm:cxn modelId="{73A36505-B754-497D-8687-8A5BFFEA3BC4}" srcId="{7B4A6BF1-74F9-4A2B-B42E-250D8EEDF063}" destId="{1802C65C-1E91-45EB-A4AC-6B42AEF76B1F}" srcOrd="2" destOrd="0" parTransId="{8D405EF1-FFD8-4143-BD9E-09306565A074}" sibTransId="{5CD3BCAC-DDD1-4C3D-9122-9B29DA8CBCD7}"/>
    <dgm:cxn modelId="{8AB62315-C965-4E57-B989-434853C3DEDC}" type="presOf" srcId="{7B4A6BF1-74F9-4A2B-B42E-250D8EEDF063}" destId="{2A5D4461-821E-44D1-8848-AF49BE70CAFF}" srcOrd="0" destOrd="0" presId="urn:microsoft.com/office/officeart/2005/8/layout/list1"/>
    <dgm:cxn modelId="{4D51A416-9DA9-419B-B17F-5C0D2AB8D1D4}" type="presOf" srcId="{1802C65C-1E91-45EB-A4AC-6B42AEF76B1F}" destId="{9ECBD284-6CE1-496F-82C2-334560852954}" srcOrd="0" destOrd="0" presId="urn:microsoft.com/office/officeart/2005/8/layout/list1"/>
    <dgm:cxn modelId="{AA6C9937-8072-44B2-BF25-CC737615F0AE}" type="presOf" srcId="{98FB3402-1643-43E0-8FD7-1394B3DA2C85}" destId="{312FF1EF-1AF3-489E-A06E-8FE006447AE4}" srcOrd="0" destOrd="0" presId="urn:microsoft.com/office/officeart/2005/8/layout/list1"/>
    <dgm:cxn modelId="{2E9B6A45-5916-4602-BFF2-F23B0F1E6FD9}" type="presOf" srcId="{AAB9E2C8-BFB6-4036-91D7-DF6EBB3AF5BA}" destId="{862F29FB-A10D-4454-9F80-78FEC8485C8F}" srcOrd="0" destOrd="0" presId="urn:microsoft.com/office/officeart/2005/8/layout/list1"/>
    <dgm:cxn modelId="{388B0D4B-4847-4856-BFFF-2D71794E648F}" type="presOf" srcId="{98FB3402-1643-43E0-8FD7-1394B3DA2C85}" destId="{24A6CFA7-B089-4847-AC88-5F5C1A80D73F}" srcOrd="1" destOrd="0" presId="urn:microsoft.com/office/officeart/2005/8/layout/list1"/>
    <dgm:cxn modelId="{F1DF484E-9E91-4104-BD66-8E128C77D3A0}" type="presOf" srcId="{06EF0FD0-D787-4CF3-8CC8-ECC9C75E9321}" destId="{82889F32-424C-4BA9-B534-91946F94178F}" srcOrd="0" destOrd="0" presId="urn:microsoft.com/office/officeart/2005/8/layout/list1"/>
    <dgm:cxn modelId="{A3609757-E8BD-4D95-A69A-0A9C65A93385}" srcId="{7B4A6BF1-74F9-4A2B-B42E-250D8EEDF063}" destId="{98FB3402-1643-43E0-8FD7-1394B3DA2C85}" srcOrd="0" destOrd="0" parTransId="{F2AA1ABE-08F0-49D4-BC9A-3B81E29FAC76}" sibTransId="{A6C77A10-4747-4735-A079-56B4F7C01FB1}"/>
    <dgm:cxn modelId="{3BFD3A58-2965-4111-9989-1D30629B36E5}" type="presOf" srcId="{1802C65C-1E91-45EB-A4AC-6B42AEF76B1F}" destId="{12B769FE-A06F-45F4-BDEA-3EC8D7D75495}" srcOrd="1" destOrd="0" presId="urn:microsoft.com/office/officeart/2005/8/layout/list1"/>
    <dgm:cxn modelId="{C47FFA80-5C9E-419E-9492-3DFE764CCDDE}" srcId="{BC3610A7-1859-4897-94BD-6F0EB872F24A}" destId="{06EF0FD0-D787-4CF3-8CC8-ECC9C75E9321}" srcOrd="0" destOrd="0" parTransId="{8D3DB1F3-5AEA-4720-BC07-F29DBBAC07B7}" sibTransId="{DBA40D43-CAEC-4DA4-9685-2EDCDCA1679F}"/>
    <dgm:cxn modelId="{2FE1B3A9-784C-4133-8605-582D397B85FC}" srcId="{98FB3402-1643-43E0-8FD7-1394B3DA2C85}" destId="{97B0E89C-3C93-47F6-940F-02F6AF537826}" srcOrd="0" destOrd="0" parTransId="{D31B9D80-B8E5-4DF2-B875-42CCCE4E7982}" sibTransId="{626B485C-B221-4BCF-B3EF-55DFB11F6CA3}"/>
    <dgm:cxn modelId="{8F162ABD-93D6-4A71-9765-1C7EC7C48089}" type="presOf" srcId="{BC3610A7-1859-4897-94BD-6F0EB872F24A}" destId="{287A1D2A-455D-4F34-A2FE-0E7F31A67F2C}" srcOrd="1" destOrd="0" presId="urn:microsoft.com/office/officeart/2005/8/layout/list1"/>
    <dgm:cxn modelId="{12EA8CCE-9239-492F-8279-61FB72C12A5D}" type="presOf" srcId="{97B0E89C-3C93-47F6-940F-02F6AF537826}" destId="{9221140D-37AF-488F-A936-0B149B87A4B0}" srcOrd="0" destOrd="0" presId="urn:microsoft.com/office/officeart/2005/8/layout/list1"/>
    <dgm:cxn modelId="{D761F6E5-318E-4703-9B8B-7A5343162EE2}" srcId="{7B4A6BF1-74F9-4A2B-B42E-250D8EEDF063}" destId="{BC3610A7-1859-4897-94BD-6F0EB872F24A}" srcOrd="1" destOrd="0" parTransId="{68117086-B7AF-48B2-BB40-387E6FB96C8D}" sibTransId="{D1D7B0DF-E25F-4143-ACA7-353DC6CFEE44}"/>
    <dgm:cxn modelId="{F6EB5DF5-E230-4D9C-A8EF-BCD60423D7F5}" srcId="{1802C65C-1E91-45EB-A4AC-6B42AEF76B1F}" destId="{AAB9E2C8-BFB6-4036-91D7-DF6EBB3AF5BA}" srcOrd="0" destOrd="0" parTransId="{F9722FA3-8D24-43BD-9F3C-488C7F5830B3}" sibTransId="{E51DB3EF-FC6E-4349-8D4E-5C3BC02E3309}"/>
    <dgm:cxn modelId="{2A9DAEF7-CDA4-43D0-B6F6-1BE80E6C1D18}" type="presOf" srcId="{BC3610A7-1859-4897-94BD-6F0EB872F24A}" destId="{6C025CEC-549B-4AE3-8089-2C4D8FEC987C}" srcOrd="0" destOrd="0" presId="urn:microsoft.com/office/officeart/2005/8/layout/list1"/>
    <dgm:cxn modelId="{355A82E8-91A9-4FCC-A96C-0F8D1E7BC0E6}" type="presParOf" srcId="{2A5D4461-821E-44D1-8848-AF49BE70CAFF}" destId="{FEE55B59-2ACE-43E7-935A-818AF626CD60}" srcOrd="0" destOrd="0" presId="urn:microsoft.com/office/officeart/2005/8/layout/list1"/>
    <dgm:cxn modelId="{F1A62807-6D78-421B-813D-24F11E0C045C}" type="presParOf" srcId="{FEE55B59-2ACE-43E7-935A-818AF626CD60}" destId="{312FF1EF-1AF3-489E-A06E-8FE006447AE4}" srcOrd="0" destOrd="0" presId="urn:microsoft.com/office/officeart/2005/8/layout/list1"/>
    <dgm:cxn modelId="{34EDF568-F056-4DB7-A49A-B8D4893C2BC5}" type="presParOf" srcId="{FEE55B59-2ACE-43E7-935A-818AF626CD60}" destId="{24A6CFA7-B089-4847-AC88-5F5C1A80D73F}" srcOrd="1" destOrd="0" presId="urn:microsoft.com/office/officeart/2005/8/layout/list1"/>
    <dgm:cxn modelId="{9D874853-3137-40B7-B041-14E3333107E4}" type="presParOf" srcId="{2A5D4461-821E-44D1-8848-AF49BE70CAFF}" destId="{5144B526-E94C-41BB-930E-5F3084E82428}" srcOrd="1" destOrd="0" presId="urn:microsoft.com/office/officeart/2005/8/layout/list1"/>
    <dgm:cxn modelId="{F3255ED4-0201-455D-BCED-17A16F37DA34}" type="presParOf" srcId="{2A5D4461-821E-44D1-8848-AF49BE70CAFF}" destId="{9221140D-37AF-488F-A936-0B149B87A4B0}" srcOrd="2" destOrd="0" presId="urn:microsoft.com/office/officeart/2005/8/layout/list1"/>
    <dgm:cxn modelId="{A0F6B734-E06B-4E3F-96E0-2A82F17818CA}" type="presParOf" srcId="{2A5D4461-821E-44D1-8848-AF49BE70CAFF}" destId="{5E988A40-2C83-4F92-B787-1439E420ABFF}" srcOrd="3" destOrd="0" presId="urn:microsoft.com/office/officeart/2005/8/layout/list1"/>
    <dgm:cxn modelId="{477BFAD8-FC63-4A0E-A4A5-666071666CEA}" type="presParOf" srcId="{2A5D4461-821E-44D1-8848-AF49BE70CAFF}" destId="{7F95FF47-F8CE-45A0-B2D3-E7F28E64064F}" srcOrd="4" destOrd="0" presId="urn:microsoft.com/office/officeart/2005/8/layout/list1"/>
    <dgm:cxn modelId="{DB1B0666-39D0-4651-AB52-8D3C1C602DF2}" type="presParOf" srcId="{7F95FF47-F8CE-45A0-B2D3-E7F28E64064F}" destId="{6C025CEC-549B-4AE3-8089-2C4D8FEC987C}" srcOrd="0" destOrd="0" presId="urn:microsoft.com/office/officeart/2005/8/layout/list1"/>
    <dgm:cxn modelId="{2D5179AB-13D7-47DC-A924-842B64851B43}" type="presParOf" srcId="{7F95FF47-F8CE-45A0-B2D3-E7F28E64064F}" destId="{287A1D2A-455D-4F34-A2FE-0E7F31A67F2C}" srcOrd="1" destOrd="0" presId="urn:microsoft.com/office/officeart/2005/8/layout/list1"/>
    <dgm:cxn modelId="{3CF1AE42-598C-4D5C-B851-6995B6E4433A}" type="presParOf" srcId="{2A5D4461-821E-44D1-8848-AF49BE70CAFF}" destId="{4571A3BD-C279-4861-8BE3-556B7858E726}" srcOrd="5" destOrd="0" presId="urn:microsoft.com/office/officeart/2005/8/layout/list1"/>
    <dgm:cxn modelId="{48DE5AAE-D6D7-4831-909A-FBB68F170098}" type="presParOf" srcId="{2A5D4461-821E-44D1-8848-AF49BE70CAFF}" destId="{82889F32-424C-4BA9-B534-91946F94178F}" srcOrd="6" destOrd="0" presId="urn:microsoft.com/office/officeart/2005/8/layout/list1"/>
    <dgm:cxn modelId="{204CD989-9F67-4834-A2F7-769A7876FC0E}" type="presParOf" srcId="{2A5D4461-821E-44D1-8848-AF49BE70CAFF}" destId="{B666D51E-4FF7-405E-9D74-B594E9311852}" srcOrd="7" destOrd="0" presId="urn:microsoft.com/office/officeart/2005/8/layout/list1"/>
    <dgm:cxn modelId="{0EC6BE97-8C1E-424F-BD37-91C594246AB5}" type="presParOf" srcId="{2A5D4461-821E-44D1-8848-AF49BE70CAFF}" destId="{67DD67B5-0D39-4FC0-90CD-B794AC2876E2}" srcOrd="8" destOrd="0" presId="urn:microsoft.com/office/officeart/2005/8/layout/list1"/>
    <dgm:cxn modelId="{8A9838AB-D728-4C66-98B7-666D1DD56EB1}" type="presParOf" srcId="{67DD67B5-0D39-4FC0-90CD-B794AC2876E2}" destId="{9ECBD284-6CE1-496F-82C2-334560852954}" srcOrd="0" destOrd="0" presId="urn:microsoft.com/office/officeart/2005/8/layout/list1"/>
    <dgm:cxn modelId="{C7CA9ED0-BDCA-49D3-9B22-1A0619A89FEA}" type="presParOf" srcId="{67DD67B5-0D39-4FC0-90CD-B794AC2876E2}" destId="{12B769FE-A06F-45F4-BDEA-3EC8D7D75495}" srcOrd="1" destOrd="0" presId="urn:microsoft.com/office/officeart/2005/8/layout/list1"/>
    <dgm:cxn modelId="{EB2165B4-2B36-44BA-AC00-8DC5333D23FE}" type="presParOf" srcId="{2A5D4461-821E-44D1-8848-AF49BE70CAFF}" destId="{477169BA-41A5-46C3-8F9D-78B300A66431}" srcOrd="9" destOrd="0" presId="urn:microsoft.com/office/officeart/2005/8/layout/list1"/>
    <dgm:cxn modelId="{D5991058-C50E-4159-8987-06BF3029681B}" type="presParOf" srcId="{2A5D4461-821E-44D1-8848-AF49BE70CAFF}" destId="{862F29FB-A10D-4454-9F80-78FEC8485C8F}"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5DB2BB-E7B7-4969-AED7-060805D97800}" type="doc">
      <dgm:prSet loTypeId="urn:microsoft.com/office/officeart/2005/8/layout/process1" loCatId="process" qsTypeId="urn:microsoft.com/office/officeart/2005/8/quickstyle/simple1" qsCatId="simple" csTypeId="urn:microsoft.com/office/officeart/2005/8/colors/accent1_2" csCatId="accent1" phldr="1"/>
      <dgm:spPr/>
    </dgm:pt>
    <dgm:pt modelId="{8BFC0C73-A79D-4902-9679-345F8474971A}">
      <dgm:prSet phldrT="[文本]"/>
      <dgm:spPr/>
      <dgm:t>
        <a:bodyPr/>
        <a:lstStyle/>
        <a:p>
          <a:r>
            <a:rPr lang="zh-CN" altLang="zh-CN" dirty="0">
              <a:effectLst/>
              <a:latin typeface="Calibri" panose="020F0502020204030204" pitchFamily="34" charset="0"/>
              <a:ea typeface="宋体" panose="02010600030101010101" pitchFamily="2" charset="-122"/>
              <a:cs typeface="Times New Roman" panose="02020603050405020304" pitchFamily="18" charset="0"/>
            </a:rPr>
            <a:t>需求调研，调研博物馆的</a:t>
          </a:r>
          <a:r>
            <a:rPr lang="zh-CN" altLang="en-US" dirty="0">
              <a:effectLst/>
              <a:latin typeface="Calibri" panose="020F0502020204030204" pitchFamily="34" charset="0"/>
              <a:ea typeface="宋体" panose="02010600030101010101" pitchFamily="2" charset="-122"/>
              <a:cs typeface="Times New Roman" panose="02020603050405020304" pitchFamily="18" charset="0"/>
            </a:rPr>
            <a:t>馆内数据</a:t>
          </a:r>
          <a:r>
            <a:rPr lang="zh-CN" altLang="zh-CN" dirty="0">
              <a:effectLst/>
              <a:latin typeface="Calibri" panose="020F0502020204030204" pitchFamily="34" charset="0"/>
              <a:ea typeface="宋体" panose="02010600030101010101" pitchFamily="2" charset="-122"/>
              <a:cs typeface="Times New Roman" panose="02020603050405020304" pitchFamily="18" charset="0"/>
            </a:rPr>
            <a:t>业务逻辑</a:t>
          </a:r>
          <a:endParaRPr lang="zh-CN" altLang="en-US" dirty="0"/>
        </a:p>
      </dgm:t>
    </dgm:pt>
    <dgm:pt modelId="{9428EA00-CF72-4EC7-9478-ABD5203C41C8}" type="parTrans" cxnId="{783285B2-FF7F-4FFE-A07F-492E54BC840A}">
      <dgm:prSet/>
      <dgm:spPr/>
      <dgm:t>
        <a:bodyPr/>
        <a:lstStyle/>
        <a:p>
          <a:endParaRPr lang="zh-CN" altLang="en-US"/>
        </a:p>
      </dgm:t>
    </dgm:pt>
    <dgm:pt modelId="{5BD7FEE9-D3D4-47D6-8BA8-60E0535D60FC}" type="sibTrans" cxnId="{783285B2-FF7F-4FFE-A07F-492E54BC840A}">
      <dgm:prSet/>
      <dgm:spPr/>
      <dgm:t>
        <a:bodyPr/>
        <a:lstStyle/>
        <a:p>
          <a:endParaRPr lang="zh-CN" altLang="en-US"/>
        </a:p>
      </dgm:t>
    </dgm:pt>
    <dgm:pt modelId="{49B9006D-BD2D-4A35-A47D-AF829EB4E511}">
      <dgm:prSet phldrT="[文本]"/>
      <dgm:spPr/>
      <dgm:t>
        <a:bodyPr/>
        <a:lstStyle/>
        <a:p>
          <a:r>
            <a:rPr lang="zh-CN" altLang="zh-CN" dirty="0">
              <a:effectLst/>
              <a:latin typeface="Calibri" panose="020F0502020204030204" pitchFamily="34" charset="0"/>
              <a:ea typeface="宋体" panose="02010600030101010101" pitchFamily="2" charset="-122"/>
              <a:cs typeface="Times New Roman" panose="02020603050405020304" pitchFamily="18" charset="0"/>
            </a:rPr>
            <a:t>研究区块链的原理和使用方式</a:t>
          </a:r>
          <a:r>
            <a:rPr lang="zh-CN" altLang="en-US"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dirty="0">
              <a:effectLst/>
              <a:latin typeface="Calibri" panose="020F0502020204030204" pitchFamily="34" charset="0"/>
              <a:ea typeface="宋体" panose="02010600030101010101" pitchFamily="2" charset="-122"/>
              <a:cs typeface="Times New Roman" panose="02020603050405020304" pitchFamily="18" charset="0"/>
            </a:rPr>
            <a:t>分析其可扩展性和提供的区块链存储结构</a:t>
          </a:r>
          <a:endParaRPr lang="zh-CN" altLang="en-US" dirty="0"/>
        </a:p>
      </dgm:t>
    </dgm:pt>
    <dgm:pt modelId="{5E97203C-7A37-4223-A1BA-C660E06240D5}" type="parTrans" cxnId="{E9B6F1A4-120A-4EB9-870E-964C569A64C3}">
      <dgm:prSet/>
      <dgm:spPr/>
      <dgm:t>
        <a:bodyPr/>
        <a:lstStyle/>
        <a:p>
          <a:endParaRPr lang="zh-CN" altLang="en-US"/>
        </a:p>
      </dgm:t>
    </dgm:pt>
    <dgm:pt modelId="{C6902FF8-DD1A-4684-AB12-8C36B864A5A8}" type="sibTrans" cxnId="{E9B6F1A4-120A-4EB9-870E-964C569A64C3}">
      <dgm:prSet/>
      <dgm:spPr/>
      <dgm:t>
        <a:bodyPr/>
        <a:lstStyle/>
        <a:p>
          <a:endParaRPr lang="zh-CN" altLang="en-US"/>
        </a:p>
      </dgm:t>
    </dgm:pt>
    <dgm:pt modelId="{CA6C6A34-F78D-420F-A314-99B40CDB8ADD}">
      <dgm:prSet phldrT="[文本]"/>
      <dgm:spPr/>
      <dgm:t>
        <a:bodyPr/>
        <a:lstStyle/>
        <a:p>
          <a:r>
            <a:rPr lang="zh-CN" altLang="zh-CN" dirty="0">
              <a:effectLst/>
              <a:latin typeface="Calibri" panose="020F0502020204030204" pitchFamily="34" charset="0"/>
              <a:ea typeface="宋体" panose="02010600030101010101" pitchFamily="2" charset="-122"/>
              <a:cs typeface="Times New Roman" panose="02020603050405020304" pitchFamily="18" charset="0"/>
            </a:rPr>
            <a:t>根据已调研的业务逻辑</a:t>
          </a:r>
          <a:r>
            <a:rPr lang="zh-CN" altLang="en-US"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dirty="0">
              <a:effectLst/>
              <a:latin typeface="Calibri" panose="020F0502020204030204" pitchFamily="34" charset="0"/>
              <a:ea typeface="宋体" panose="02010600030101010101" pitchFamily="2" charset="-122"/>
              <a:cs typeface="Times New Roman" panose="02020603050405020304" pitchFamily="18" charset="0"/>
            </a:rPr>
            <a:t>先搭建</a:t>
          </a:r>
          <a:r>
            <a:rPr lang="en-US" altLang="zh-CN" dirty="0">
              <a:effectLst/>
              <a:latin typeface="Calibri" panose="020F0502020204030204" pitchFamily="34" charset="0"/>
              <a:ea typeface="宋体" panose="02010600030101010101" pitchFamily="2" charset="-122"/>
              <a:cs typeface="Times New Roman" panose="02020603050405020304" pitchFamily="18" charset="0"/>
            </a:rPr>
            <a:t>Hyperledger</a:t>
          </a:r>
          <a:r>
            <a:rPr lang="zh-CN" altLang="zh-CN" dirty="0">
              <a:effectLst/>
              <a:latin typeface="Calibri" panose="020F0502020204030204" pitchFamily="34" charset="0"/>
              <a:ea typeface="宋体" panose="02010600030101010101" pitchFamily="2" charset="-122"/>
              <a:cs typeface="Times New Roman" panose="02020603050405020304" pitchFamily="18" charset="0"/>
            </a:rPr>
            <a:t>平台</a:t>
          </a:r>
          <a:r>
            <a:rPr lang="zh-CN" altLang="en-US"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dirty="0">
              <a:effectLst/>
              <a:latin typeface="Calibri" panose="020F0502020204030204" pitchFamily="34" charset="0"/>
              <a:ea typeface="宋体" panose="02010600030101010101" pitchFamily="2" charset="-122"/>
              <a:cs typeface="Times New Roman" panose="02020603050405020304" pitchFamily="18" charset="0"/>
            </a:rPr>
            <a:t>编写对应智能合约</a:t>
          </a:r>
          <a:endParaRPr lang="zh-CN" altLang="en-US" dirty="0"/>
        </a:p>
      </dgm:t>
    </dgm:pt>
    <dgm:pt modelId="{4222BB14-27D6-4862-81B9-92AABF528FB1}" type="parTrans" cxnId="{8FE54FF3-8169-43F7-A20D-EE43B92A6964}">
      <dgm:prSet/>
      <dgm:spPr/>
      <dgm:t>
        <a:bodyPr/>
        <a:lstStyle/>
        <a:p>
          <a:endParaRPr lang="zh-CN" altLang="en-US"/>
        </a:p>
      </dgm:t>
    </dgm:pt>
    <dgm:pt modelId="{62CB38E1-C90B-462F-910E-37FAFC24183A}" type="sibTrans" cxnId="{8FE54FF3-8169-43F7-A20D-EE43B92A6964}">
      <dgm:prSet/>
      <dgm:spPr/>
      <dgm:t>
        <a:bodyPr/>
        <a:lstStyle/>
        <a:p>
          <a:endParaRPr lang="zh-CN" altLang="en-US"/>
        </a:p>
      </dgm:t>
    </dgm:pt>
    <dgm:pt modelId="{E3F78084-968F-4269-81E0-02567031D0D6}">
      <dgm:prSet phldrT="[文本]"/>
      <dgm:spPr/>
      <dgm:t>
        <a:bodyPr/>
        <a:lstStyle/>
        <a:p>
          <a:r>
            <a:rPr lang="zh-CN" altLang="zh-CN" dirty="0">
              <a:effectLst/>
              <a:latin typeface="Calibri" panose="020F0502020204030204" pitchFamily="34" charset="0"/>
              <a:ea typeface="宋体" panose="02010600030101010101" pitchFamily="2" charset="-122"/>
              <a:cs typeface="Times New Roman" panose="02020603050405020304" pitchFamily="18" charset="0"/>
            </a:rPr>
            <a:t>在平台基础上使用框架搭建应用，使用平台提供的接口设计功能模块</a:t>
          </a:r>
          <a:r>
            <a:rPr lang="zh-CN" altLang="en-US"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en-US" dirty="0"/>
        </a:p>
      </dgm:t>
    </dgm:pt>
    <dgm:pt modelId="{B201E536-EF8B-4424-9278-43FEF29D5F69}" type="parTrans" cxnId="{FBC942C7-5B9D-4BDB-B7C3-2FB7AB54A418}">
      <dgm:prSet/>
      <dgm:spPr/>
      <dgm:t>
        <a:bodyPr/>
        <a:lstStyle/>
        <a:p>
          <a:endParaRPr lang="zh-CN" altLang="en-US"/>
        </a:p>
      </dgm:t>
    </dgm:pt>
    <dgm:pt modelId="{86CD02DE-09E0-4382-ADB1-6CA9E12651CD}" type="sibTrans" cxnId="{FBC942C7-5B9D-4BDB-B7C3-2FB7AB54A418}">
      <dgm:prSet/>
      <dgm:spPr/>
      <dgm:t>
        <a:bodyPr/>
        <a:lstStyle/>
        <a:p>
          <a:endParaRPr lang="zh-CN" altLang="en-US"/>
        </a:p>
      </dgm:t>
    </dgm:pt>
    <dgm:pt modelId="{7DA3DF6E-B79C-4174-8F6F-3B8056A14B09}">
      <dgm:prSet phldrT="[文本]"/>
      <dgm:spPr/>
      <dgm:t>
        <a:bodyPr/>
        <a:lstStyle/>
        <a:p>
          <a:r>
            <a:rPr lang="zh-CN" altLang="zh-CN" dirty="0">
              <a:effectLst/>
              <a:latin typeface="Calibri" panose="020F0502020204030204" pitchFamily="34" charset="0"/>
              <a:ea typeface="宋体" panose="02010600030101010101" pitchFamily="2" charset="-122"/>
              <a:cs typeface="Times New Roman" panose="02020603050405020304" pitchFamily="18" charset="0"/>
            </a:rPr>
            <a:t>应用测试成功后进行</a:t>
          </a:r>
          <a:r>
            <a:rPr lang="en-US" altLang="zh-CN" dirty="0">
              <a:effectLst/>
              <a:latin typeface="Calibri" panose="020F0502020204030204" pitchFamily="34" charset="0"/>
              <a:ea typeface="宋体" panose="02010600030101010101" pitchFamily="2" charset="-122"/>
              <a:cs typeface="Times New Roman" panose="02020603050405020304" pitchFamily="18" charset="0"/>
            </a:rPr>
            <a:t>Hyperledger</a:t>
          </a:r>
          <a:r>
            <a:rPr lang="zh-CN" altLang="zh-CN" dirty="0">
              <a:effectLst/>
              <a:latin typeface="Calibri" panose="020F0502020204030204" pitchFamily="34" charset="0"/>
              <a:ea typeface="宋体" panose="02010600030101010101" pitchFamily="2" charset="-122"/>
              <a:cs typeface="Times New Roman" panose="02020603050405020304" pitchFamily="18" charset="0"/>
            </a:rPr>
            <a:t>平台数据存储和共识算法的优化。</a:t>
          </a:r>
          <a:endParaRPr lang="zh-CN" altLang="en-US" dirty="0"/>
        </a:p>
      </dgm:t>
    </dgm:pt>
    <dgm:pt modelId="{2668DF35-9386-41B1-B496-31BC12B75AAA}" type="parTrans" cxnId="{0ABEE289-F034-49C0-B349-0D3D4415D566}">
      <dgm:prSet/>
      <dgm:spPr/>
      <dgm:t>
        <a:bodyPr/>
        <a:lstStyle/>
        <a:p>
          <a:endParaRPr lang="zh-CN" altLang="en-US"/>
        </a:p>
      </dgm:t>
    </dgm:pt>
    <dgm:pt modelId="{006F03A9-E981-40CA-B2A6-C8AC4AB6E4B6}" type="sibTrans" cxnId="{0ABEE289-F034-49C0-B349-0D3D4415D566}">
      <dgm:prSet/>
      <dgm:spPr/>
      <dgm:t>
        <a:bodyPr/>
        <a:lstStyle/>
        <a:p>
          <a:endParaRPr lang="zh-CN" altLang="en-US"/>
        </a:p>
      </dgm:t>
    </dgm:pt>
    <dgm:pt modelId="{2C293EAC-090D-475D-B853-58F10547BD00}">
      <dgm:prSet phldrT="[文本]"/>
      <dgm:spPr/>
      <dgm:t>
        <a:bodyPr/>
        <a:lstStyle/>
        <a:p>
          <a:r>
            <a:rPr lang="zh-CN" altLang="zh-CN" dirty="0">
              <a:effectLst/>
              <a:latin typeface="Calibri" panose="020F0502020204030204" pitchFamily="34" charset="0"/>
              <a:ea typeface="宋体" panose="02010600030101010101" pitchFamily="2" charset="-122"/>
              <a:cs typeface="Times New Roman" panose="02020603050405020304" pitchFamily="18" charset="0"/>
            </a:rPr>
            <a:t>在开发过程中需要进行单元测试和集成测试</a:t>
          </a:r>
          <a:r>
            <a:rPr lang="zh-CN" altLang="en-US"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dirty="0">
              <a:effectLst/>
              <a:latin typeface="Calibri" panose="020F0502020204030204" pitchFamily="34" charset="0"/>
              <a:ea typeface="宋体" panose="02010600030101010101" pitchFamily="2" charset="-122"/>
              <a:cs typeface="Times New Roman" panose="02020603050405020304" pitchFamily="18" charset="0"/>
            </a:rPr>
            <a:t>生成测试报告。</a:t>
          </a:r>
          <a:endParaRPr lang="zh-CN" altLang="en-US" dirty="0"/>
        </a:p>
      </dgm:t>
    </dgm:pt>
    <dgm:pt modelId="{6C6DD091-C110-4C47-8EE2-659D7FFE209E}" type="parTrans" cxnId="{9547FC26-3B01-4402-A731-4CA1F983573D}">
      <dgm:prSet/>
      <dgm:spPr/>
      <dgm:t>
        <a:bodyPr/>
        <a:lstStyle/>
        <a:p>
          <a:endParaRPr lang="zh-CN" altLang="en-US"/>
        </a:p>
      </dgm:t>
    </dgm:pt>
    <dgm:pt modelId="{A7593EC4-3DF5-4FCC-8953-0777F2AE47D4}" type="sibTrans" cxnId="{9547FC26-3B01-4402-A731-4CA1F983573D}">
      <dgm:prSet/>
      <dgm:spPr/>
      <dgm:t>
        <a:bodyPr/>
        <a:lstStyle/>
        <a:p>
          <a:endParaRPr lang="zh-CN" altLang="en-US"/>
        </a:p>
      </dgm:t>
    </dgm:pt>
    <dgm:pt modelId="{98EF67EB-04B0-4077-A7F7-9922F32CEF35}" type="pres">
      <dgm:prSet presAssocID="{9A5DB2BB-E7B7-4969-AED7-060805D97800}" presName="Name0" presStyleCnt="0">
        <dgm:presLayoutVars>
          <dgm:dir/>
          <dgm:resizeHandles val="exact"/>
        </dgm:presLayoutVars>
      </dgm:prSet>
      <dgm:spPr/>
    </dgm:pt>
    <dgm:pt modelId="{D2784D52-1BA5-47DF-B72F-50E2F2232434}" type="pres">
      <dgm:prSet presAssocID="{8BFC0C73-A79D-4902-9679-345F8474971A}" presName="node" presStyleLbl="node1" presStyleIdx="0" presStyleCnt="6">
        <dgm:presLayoutVars>
          <dgm:bulletEnabled val="1"/>
        </dgm:presLayoutVars>
      </dgm:prSet>
      <dgm:spPr/>
    </dgm:pt>
    <dgm:pt modelId="{C41D0647-6E67-4FE5-9D51-5933E47186EA}" type="pres">
      <dgm:prSet presAssocID="{5BD7FEE9-D3D4-47D6-8BA8-60E0535D60FC}" presName="sibTrans" presStyleLbl="sibTrans2D1" presStyleIdx="0" presStyleCnt="5"/>
      <dgm:spPr/>
    </dgm:pt>
    <dgm:pt modelId="{B0472871-11E9-4CED-A623-40385B751543}" type="pres">
      <dgm:prSet presAssocID="{5BD7FEE9-D3D4-47D6-8BA8-60E0535D60FC}" presName="connectorText" presStyleLbl="sibTrans2D1" presStyleIdx="0" presStyleCnt="5"/>
      <dgm:spPr/>
    </dgm:pt>
    <dgm:pt modelId="{3BEA7FE8-E21E-4068-A0E9-2877592E14C5}" type="pres">
      <dgm:prSet presAssocID="{49B9006D-BD2D-4A35-A47D-AF829EB4E511}" presName="node" presStyleLbl="node1" presStyleIdx="1" presStyleCnt="6">
        <dgm:presLayoutVars>
          <dgm:bulletEnabled val="1"/>
        </dgm:presLayoutVars>
      </dgm:prSet>
      <dgm:spPr/>
    </dgm:pt>
    <dgm:pt modelId="{DD02E460-6848-4C4F-AC75-EBA99CF416E3}" type="pres">
      <dgm:prSet presAssocID="{C6902FF8-DD1A-4684-AB12-8C36B864A5A8}" presName="sibTrans" presStyleLbl="sibTrans2D1" presStyleIdx="1" presStyleCnt="5"/>
      <dgm:spPr/>
    </dgm:pt>
    <dgm:pt modelId="{B484820A-19F5-4305-A614-B0D397DA531D}" type="pres">
      <dgm:prSet presAssocID="{C6902FF8-DD1A-4684-AB12-8C36B864A5A8}" presName="connectorText" presStyleLbl="sibTrans2D1" presStyleIdx="1" presStyleCnt="5"/>
      <dgm:spPr/>
    </dgm:pt>
    <dgm:pt modelId="{4B0A02C9-9E5C-4C40-9532-C7ED4F601B62}" type="pres">
      <dgm:prSet presAssocID="{CA6C6A34-F78D-420F-A314-99B40CDB8ADD}" presName="node" presStyleLbl="node1" presStyleIdx="2" presStyleCnt="6">
        <dgm:presLayoutVars>
          <dgm:bulletEnabled val="1"/>
        </dgm:presLayoutVars>
      </dgm:prSet>
      <dgm:spPr/>
    </dgm:pt>
    <dgm:pt modelId="{D6589826-6052-4DA1-9ABC-583FDDBA3E49}" type="pres">
      <dgm:prSet presAssocID="{62CB38E1-C90B-462F-910E-37FAFC24183A}" presName="sibTrans" presStyleLbl="sibTrans2D1" presStyleIdx="2" presStyleCnt="5"/>
      <dgm:spPr/>
    </dgm:pt>
    <dgm:pt modelId="{969DB0F3-2F2B-4A22-BA13-2554E8711428}" type="pres">
      <dgm:prSet presAssocID="{62CB38E1-C90B-462F-910E-37FAFC24183A}" presName="connectorText" presStyleLbl="sibTrans2D1" presStyleIdx="2" presStyleCnt="5"/>
      <dgm:spPr/>
    </dgm:pt>
    <dgm:pt modelId="{87FCE880-FBBB-4000-93E0-8313E5E35F90}" type="pres">
      <dgm:prSet presAssocID="{E3F78084-968F-4269-81E0-02567031D0D6}" presName="node" presStyleLbl="node1" presStyleIdx="3" presStyleCnt="6">
        <dgm:presLayoutVars>
          <dgm:bulletEnabled val="1"/>
        </dgm:presLayoutVars>
      </dgm:prSet>
      <dgm:spPr/>
    </dgm:pt>
    <dgm:pt modelId="{9D114021-94D8-48C9-9B96-342494A70FCD}" type="pres">
      <dgm:prSet presAssocID="{86CD02DE-09E0-4382-ADB1-6CA9E12651CD}" presName="sibTrans" presStyleLbl="sibTrans2D1" presStyleIdx="3" presStyleCnt="5"/>
      <dgm:spPr/>
    </dgm:pt>
    <dgm:pt modelId="{7B65FB2D-0AEC-42AA-970F-B3C7E72F8914}" type="pres">
      <dgm:prSet presAssocID="{86CD02DE-09E0-4382-ADB1-6CA9E12651CD}" presName="connectorText" presStyleLbl="sibTrans2D1" presStyleIdx="3" presStyleCnt="5"/>
      <dgm:spPr/>
    </dgm:pt>
    <dgm:pt modelId="{424174BC-2358-4F62-902C-B0A95683FF3B}" type="pres">
      <dgm:prSet presAssocID="{7DA3DF6E-B79C-4174-8F6F-3B8056A14B09}" presName="node" presStyleLbl="node1" presStyleIdx="4" presStyleCnt="6">
        <dgm:presLayoutVars>
          <dgm:bulletEnabled val="1"/>
        </dgm:presLayoutVars>
      </dgm:prSet>
      <dgm:spPr/>
    </dgm:pt>
    <dgm:pt modelId="{F17BC773-409D-4C31-AFFC-64761182BE6A}" type="pres">
      <dgm:prSet presAssocID="{006F03A9-E981-40CA-B2A6-C8AC4AB6E4B6}" presName="sibTrans" presStyleLbl="sibTrans2D1" presStyleIdx="4" presStyleCnt="5"/>
      <dgm:spPr/>
    </dgm:pt>
    <dgm:pt modelId="{5A296D1C-45C6-4A3E-BF46-7ADB72A8D62F}" type="pres">
      <dgm:prSet presAssocID="{006F03A9-E981-40CA-B2A6-C8AC4AB6E4B6}" presName="connectorText" presStyleLbl="sibTrans2D1" presStyleIdx="4" presStyleCnt="5"/>
      <dgm:spPr/>
    </dgm:pt>
    <dgm:pt modelId="{7EDB7D8D-E4D6-4AB2-93E8-776989D0E5C9}" type="pres">
      <dgm:prSet presAssocID="{2C293EAC-090D-475D-B853-58F10547BD00}" presName="node" presStyleLbl="node1" presStyleIdx="5" presStyleCnt="6">
        <dgm:presLayoutVars>
          <dgm:bulletEnabled val="1"/>
        </dgm:presLayoutVars>
      </dgm:prSet>
      <dgm:spPr/>
    </dgm:pt>
  </dgm:ptLst>
  <dgm:cxnLst>
    <dgm:cxn modelId="{9FE60108-B097-4C42-BB7C-43054E846D40}" type="presOf" srcId="{7DA3DF6E-B79C-4174-8F6F-3B8056A14B09}" destId="{424174BC-2358-4F62-902C-B0A95683FF3B}" srcOrd="0" destOrd="0" presId="urn:microsoft.com/office/officeart/2005/8/layout/process1"/>
    <dgm:cxn modelId="{A2372712-6D66-436C-A1A0-CA3E4C4961E4}" type="presOf" srcId="{006F03A9-E981-40CA-B2A6-C8AC4AB6E4B6}" destId="{F17BC773-409D-4C31-AFFC-64761182BE6A}" srcOrd="0" destOrd="0" presId="urn:microsoft.com/office/officeart/2005/8/layout/process1"/>
    <dgm:cxn modelId="{9547FC26-3B01-4402-A731-4CA1F983573D}" srcId="{9A5DB2BB-E7B7-4969-AED7-060805D97800}" destId="{2C293EAC-090D-475D-B853-58F10547BD00}" srcOrd="5" destOrd="0" parTransId="{6C6DD091-C110-4C47-8EE2-659D7FFE209E}" sibTransId="{A7593EC4-3DF5-4FCC-8953-0777F2AE47D4}"/>
    <dgm:cxn modelId="{57C20E31-D402-4788-98D9-9E28B516F601}" type="presOf" srcId="{C6902FF8-DD1A-4684-AB12-8C36B864A5A8}" destId="{DD02E460-6848-4C4F-AC75-EBA99CF416E3}" srcOrd="0" destOrd="0" presId="urn:microsoft.com/office/officeart/2005/8/layout/process1"/>
    <dgm:cxn modelId="{4A5EE935-E380-4DC3-A817-6CD72BAE3F7E}" type="presOf" srcId="{86CD02DE-09E0-4382-ADB1-6CA9E12651CD}" destId="{7B65FB2D-0AEC-42AA-970F-B3C7E72F8914}" srcOrd="1" destOrd="0" presId="urn:microsoft.com/office/officeart/2005/8/layout/process1"/>
    <dgm:cxn modelId="{90E97336-8126-4B3B-82C7-B10D3805ADB0}" type="presOf" srcId="{49B9006D-BD2D-4A35-A47D-AF829EB4E511}" destId="{3BEA7FE8-E21E-4068-A0E9-2877592E14C5}" srcOrd="0" destOrd="0" presId="urn:microsoft.com/office/officeart/2005/8/layout/process1"/>
    <dgm:cxn modelId="{A067A63E-8808-4415-95E2-4BDE1C52E111}" type="presOf" srcId="{62CB38E1-C90B-462F-910E-37FAFC24183A}" destId="{969DB0F3-2F2B-4A22-BA13-2554E8711428}" srcOrd="1" destOrd="0" presId="urn:microsoft.com/office/officeart/2005/8/layout/process1"/>
    <dgm:cxn modelId="{A57F6263-DCF6-4417-8642-F5E0DF7D7234}" type="presOf" srcId="{62CB38E1-C90B-462F-910E-37FAFC24183A}" destId="{D6589826-6052-4DA1-9ABC-583FDDBA3E49}" srcOrd="0" destOrd="0" presId="urn:microsoft.com/office/officeart/2005/8/layout/process1"/>
    <dgm:cxn modelId="{3C89AE52-E1D7-4E08-A9A3-9CDEFFAFD4E3}" type="presOf" srcId="{006F03A9-E981-40CA-B2A6-C8AC4AB6E4B6}" destId="{5A296D1C-45C6-4A3E-BF46-7ADB72A8D62F}" srcOrd="1" destOrd="0" presId="urn:microsoft.com/office/officeart/2005/8/layout/process1"/>
    <dgm:cxn modelId="{0ABEE289-F034-49C0-B349-0D3D4415D566}" srcId="{9A5DB2BB-E7B7-4969-AED7-060805D97800}" destId="{7DA3DF6E-B79C-4174-8F6F-3B8056A14B09}" srcOrd="4" destOrd="0" parTransId="{2668DF35-9386-41B1-B496-31BC12B75AAA}" sibTransId="{006F03A9-E981-40CA-B2A6-C8AC4AB6E4B6}"/>
    <dgm:cxn modelId="{28C6C390-6B49-4BB8-80F5-0E6C2486E69F}" type="presOf" srcId="{5BD7FEE9-D3D4-47D6-8BA8-60E0535D60FC}" destId="{C41D0647-6E67-4FE5-9D51-5933E47186EA}" srcOrd="0" destOrd="0" presId="urn:microsoft.com/office/officeart/2005/8/layout/process1"/>
    <dgm:cxn modelId="{DE485192-D074-42CB-88C3-3025AA74B174}" type="presOf" srcId="{8BFC0C73-A79D-4902-9679-345F8474971A}" destId="{D2784D52-1BA5-47DF-B72F-50E2F2232434}" srcOrd="0" destOrd="0" presId="urn:microsoft.com/office/officeart/2005/8/layout/process1"/>
    <dgm:cxn modelId="{E9B6F1A4-120A-4EB9-870E-964C569A64C3}" srcId="{9A5DB2BB-E7B7-4969-AED7-060805D97800}" destId="{49B9006D-BD2D-4A35-A47D-AF829EB4E511}" srcOrd="1" destOrd="0" parTransId="{5E97203C-7A37-4223-A1BA-C660E06240D5}" sibTransId="{C6902FF8-DD1A-4684-AB12-8C36B864A5A8}"/>
    <dgm:cxn modelId="{D4DFF7AE-74DF-427B-9406-F68E9C18EE21}" type="presOf" srcId="{5BD7FEE9-D3D4-47D6-8BA8-60E0535D60FC}" destId="{B0472871-11E9-4CED-A623-40385B751543}" srcOrd="1" destOrd="0" presId="urn:microsoft.com/office/officeart/2005/8/layout/process1"/>
    <dgm:cxn modelId="{783285B2-FF7F-4FFE-A07F-492E54BC840A}" srcId="{9A5DB2BB-E7B7-4969-AED7-060805D97800}" destId="{8BFC0C73-A79D-4902-9679-345F8474971A}" srcOrd="0" destOrd="0" parTransId="{9428EA00-CF72-4EC7-9478-ABD5203C41C8}" sibTransId="{5BD7FEE9-D3D4-47D6-8BA8-60E0535D60FC}"/>
    <dgm:cxn modelId="{C0943FB3-FC4E-4ABA-AA57-6EE657031A18}" type="presOf" srcId="{2C293EAC-090D-475D-B853-58F10547BD00}" destId="{7EDB7D8D-E4D6-4AB2-93E8-776989D0E5C9}" srcOrd="0" destOrd="0" presId="urn:microsoft.com/office/officeart/2005/8/layout/process1"/>
    <dgm:cxn modelId="{5B9483B5-3EA3-4BD3-B603-6161E7B99638}" type="presOf" srcId="{E3F78084-968F-4269-81E0-02567031D0D6}" destId="{87FCE880-FBBB-4000-93E0-8313E5E35F90}" srcOrd="0" destOrd="0" presId="urn:microsoft.com/office/officeart/2005/8/layout/process1"/>
    <dgm:cxn modelId="{FBC942C7-5B9D-4BDB-B7C3-2FB7AB54A418}" srcId="{9A5DB2BB-E7B7-4969-AED7-060805D97800}" destId="{E3F78084-968F-4269-81E0-02567031D0D6}" srcOrd="3" destOrd="0" parTransId="{B201E536-EF8B-4424-9278-43FEF29D5F69}" sibTransId="{86CD02DE-09E0-4382-ADB1-6CA9E12651CD}"/>
    <dgm:cxn modelId="{5062ACCF-0FE4-4A75-9AD8-326B53E605FF}" type="presOf" srcId="{86CD02DE-09E0-4382-ADB1-6CA9E12651CD}" destId="{9D114021-94D8-48C9-9B96-342494A70FCD}" srcOrd="0" destOrd="0" presId="urn:microsoft.com/office/officeart/2005/8/layout/process1"/>
    <dgm:cxn modelId="{15509BE5-EC48-44AB-B3FA-3D8BED0AC318}" type="presOf" srcId="{C6902FF8-DD1A-4684-AB12-8C36B864A5A8}" destId="{B484820A-19F5-4305-A614-B0D397DA531D}" srcOrd="1" destOrd="0" presId="urn:microsoft.com/office/officeart/2005/8/layout/process1"/>
    <dgm:cxn modelId="{F4CF8BF2-B091-4B47-9759-4AC9D7E3D23E}" type="presOf" srcId="{9A5DB2BB-E7B7-4969-AED7-060805D97800}" destId="{98EF67EB-04B0-4077-A7F7-9922F32CEF35}" srcOrd="0" destOrd="0" presId="urn:microsoft.com/office/officeart/2005/8/layout/process1"/>
    <dgm:cxn modelId="{8FE54FF3-8169-43F7-A20D-EE43B92A6964}" srcId="{9A5DB2BB-E7B7-4969-AED7-060805D97800}" destId="{CA6C6A34-F78D-420F-A314-99B40CDB8ADD}" srcOrd="2" destOrd="0" parTransId="{4222BB14-27D6-4862-81B9-92AABF528FB1}" sibTransId="{62CB38E1-C90B-462F-910E-37FAFC24183A}"/>
    <dgm:cxn modelId="{EC7BFEF8-F7C8-46AA-BBE8-0080A0693101}" type="presOf" srcId="{CA6C6A34-F78D-420F-A314-99B40CDB8ADD}" destId="{4B0A02C9-9E5C-4C40-9532-C7ED4F601B62}" srcOrd="0" destOrd="0" presId="urn:microsoft.com/office/officeart/2005/8/layout/process1"/>
    <dgm:cxn modelId="{9E1CDD83-D84F-432A-9F91-00A018D16CBA}" type="presParOf" srcId="{98EF67EB-04B0-4077-A7F7-9922F32CEF35}" destId="{D2784D52-1BA5-47DF-B72F-50E2F2232434}" srcOrd="0" destOrd="0" presId="urn:microsoft.com/office/officeart/2005/8/layout/process1"/>
    <dgm:cxn modelId="{38D78876-26AE-4DAA-BE06-72F317557A7B}" type="presParOf" srcId="{98EF67EB-04B0-4077-A7F7-9922F32CEF35}" destId="{C41D0647-6E67-4FE5-9D51-5933E47186EA}" srcOrd="1" destOrd="0" presId="urn:microsoft.com/office/officeart/2005/8/layout/process1"/>
    <dgm:cxn modelId="{32C84698-37EE-40FA-BB70-B2F0D4F526EE}" type="presParOf" srcId="{C41D0647-6E67-4FE5-9D51-5933E47186EA}" destId="{B0472871-11E9-4CED-A623-40385B751543}" srcOrd="0" destOrd="0" presId="urn:microsoft.com/office/officeart/2005/8/layout/process1"/>
    <dgm:cxn modelId="{3DE7F158-A9E5-4CEE-86D1-2326C8203302}" type="presParOf" srcId="{98EF67EB-04B0-4077-A7F7-9922F32CEF35}" destId="{3BEA7FE8-E21E-4068-A0E9-2877592E14C5}" srcOrd="2" destOrd="0" presId="urn:microsoft.com/office/officeart/2005/8/layout/process1"/>
    <dgm:cxn modelId="{0D58B982-4CD2-45D6-9842-58F164913080}" type="presParOf" srcId="{98EF67EB-04B0-4077-A7F7-9922F32CEF35}" destId="{DD02E460-6848-4C4F-AC75-EBA99CF416E3}" srcOrd="3" destOrd="0" presId="urn:microsoft.com/office/officeart/2005/8/layout/process1"/>
    <dgm:cxn modelId="{D783D5E0-92A5-4B5E-8F20-1234C068B133}" type="presParOf" srcId="{DD02E460-6848-4C4F-AC75-EBA99CF416E3}" destId="{B484820A-19F5-4305-A614-B0D397DA531D}" srcOrd="0" destOrd="0" presId="urn:microsoft.com/office/officeart/2005/8/layout/process1"/>
    <dgm:cxn modelId="{FA1738D6-9885-4D46-8D26-E68DE3305C5F}" type="presParOf" srcId="{98EF67EB-04B0-4077-A7F7-9922F32CEF35}" destId="{4B0A02C9-9E5C-4C40-9532-C7ED4F601B62}" srcOrd="4" destOrd="0" presId="urn:microsoft.com/office/officeart/2005/8/layout/process1"/>
    <dgm:cxn modelId="{60DFB97F-5369-450A-87F9-71053F419FEC}" type="presParOf" srcId="{98EF67EB-04B0-4077-A7F7-9922F32CEF35}" destId="{D6589826-6052-4DA1-9ABC-583FDDBA3E49}" srcOrd="5" destOrd="0" presId="urn:microsoft.com/office/officeart/2005/8/layout/process1"/>
    <dgm:cxn modelId="{2BCA9ADE-36E1-429C-9CBF-9BE736111CF1}" type="presParOf" srcId="{D6589826-6052-4DA1-9ABC-583FDDBA3E49}" destId="{969DB0F3-2F2B-4A22-BA13-2554E8711428}" srcOrd="0" destOrd="0" presId="urn:microsoft.com/office/officeart/2005/8/layout/process1"/>
    <dgm:cxn modelId="{9EA64FA0-1318-470A-AF2B-A377710E42D6}" type="presParOf" srcId="{98EF67EB-04B0-4077-A7F7-9922F32CEF35}" destId="{87FCE880-FBBB-4000-93E0-8313E5E35F90}" srcOrd="6" destOrd="0" presId="urn:microsoft.com/office/officeart/2005/8/layout/process1"/>
    <dgm:cxn modelId="{B99BA782-7D13-4F78-B0FD-484E1EBA4828}" type="presParOf" srcId="{98EF67EB-04B0-4077-A7F7-9922F32CEF35}" destId="{9D114021-94D8-48C9-9B96-342494A70FCD}" srcOrd="7" destOrd="0" presId="urn:microsoft.com/office/officeart/2005/8/layout/process1"/>
    <dgm:cxn modelId="{99E5F091-8DA1-4BE4-9AAE-614A045A46DD}" type="presParOf" srcId="{9D114021-94D8-48C9-9B96-342494A70FCD}" destId="{7B65FB2D-0AEC-42AA-970F-B3C7E72F8914}" srcOrd="0" destOrd="0" presId="urn:microsoft.com/office/officeart/2005/8/layout/process1"/>
    <dgm:cxn modelId="{AA91AC59-ED5C-44D4-AC6A-8342212720DE}" type="presParOf" srcId="{98EF67EB-04B0-4077-A7F7-9922F32CEF35}" destId="{424174BC-2358-4F62-902C-B0A95683FF3B}" srcOrd="8" destOrd="0" presId="urn:microsoft.com/office/officeart/2005/8/layout/process1"/>
    <dgm:cxn modelId="{C44CDC02-89CB-480E-AE92-71EE22E2A8D8}" type="presParOf" srcId="{98EF67EB-04B0-4077-A7F7-9922F32CEF35}" destId="{F17BC773-409D-4C31-AFFC-64761182BE6A}" srcOrd="9" destOrd="0" presId="urn:microsoft.com/office/officeart/2005/8/layout/process1"/>
    <dgm:cxn modelId="{48456504-120B-40A8-B749-F098B473167C}" type="presParOf" srcId="{F17BC773-409D-4C31-AFFC-64761182BE6A}" destId="{5A296D1C-45C6-4A3E-BF46-7ADB72A8D62F}" srcOrd="0" destOrd="0" presId="urn:microsoft.com/office/officeart/2005/8/layout/process1"/>
    <dgm:cxn modelId="{0C1BADF7-2F93-4C2A-A58F-A8768E2798D5}" type="presParOf" srcId="{98EF67EB-04B0-4077-A7F7-9922F32CEF35}" destId="{7EDB7D8D-E4D6-4AB2-93E8-776989D0E5C9}" srcOrd="10"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21140D-37AF-488F-A936-0B149B87A4B0}">
      <dsp:nvSpPr>
        <dsp:cNvPr id="0" name=""/>
        <dsp:cNvSpPr/>
      </dsp:nvSpPr>
      <dsp:spPr>
        <a:xfrm>
          <a:off x="0" y="564273"/>
          <a:ext cx="8128000" cy="128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354076" rIns="630823" bIns="120904" numCol="1" spcCol="1270" anchor="t" anchorCtr="0">
          <a:noAutofit/>
        </a:bodyPr>
        <a:lstStyle/>
        <a:p>
          <a:pPr marL="171450" lvl="1" indent="-171450" algn="l" defTabSz="755650">
            <a:lnSpc>
              <a:spcPct val="90000"/>
            </a:lnSpc>
            <a:spcBef>
              <a:spcPct val="0"/>
            </a:spcBef>
            <a:spcAft>
              <a:spcPct val="15000"/>
            </a:spcAft>
            <a:buChar char="•"/>
          </a:pPr>
          <a:r>
            <a:rPr lang="zh-CN" sz="1700" kern="1200" dirty="0"/>
            <a:t>基于这一流程，定义数据结构，包括征集单编号、征集时间、征集藏品编号、入库时间，由于这一流程只用于溯源，无法修改，因此将具体数据存于区块链节点数据库，将数据哈希化后的</a:t>
          </a:r>
          <a:r>
            <a:rPr lang="en-US" sz="1700" kern="1200" dirty="0"/>
            <a:t>Hash</a:t>
          </a:r>
          <a:r>
            <a:rPr lang="zh-CN" sz="1700" kern="1200" dirty="0"/>
            <a:t>值存入区块链链上</a:t>
          </a:r>
          <a:r>
            <a:rPr lang="zh-CN" altLang="en-US" sz="1700" kern="1200" dirty="0"/>
            <a:t>。</a:t>
          </a:r>
        </a:p>
      </dsp:txBody>
      <dsp:txXfrm>
        <a:off x="0" y="564273"/>
        <a:ext cx="8128000" cy="1285200"/>
      </dsp:txXfrm>
    </dsp:sp>
    <dsp:sp modelId="{24A6CFA7-B089-4847-AC88-5F5C1A80D73F}">
      <dsp:nvSpPr>
        <dsp:cNvPr id="0" name=""/>
        <dsp:cNvSpPr/>
      </dsp:nvSpPr>
      <dsp:spPr>
        <a:xfrm>
          <a:off x="406400" y="313353"/>
          <a:ext cx="5689600"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55650">
            <a:lnSpc>
              <a:spcPct val="90000"/>
            </a:lnSpc>
            <a:spcBef>
              <a:spcPct val="0"/>
            </a:spcBef>
            <a:spcAft>
              <a:spcPct val="35000"/>
            </a:spcAft>
            <a:buNone/>
          </a:pPr>
          <a:r>
            <a:rPr lang="zh-CN" sz="1700" kern="1200" dirty="0"/>
            <a:t>藏品从征集到入账需经过征集、登编入库、入账</a:t>
          </a:r>
          <a:endParaRPr lang="zh-CN" altLang="en-US" sz="1700" kern="1200" dirty="0"/>
        </a:p>
      </dsp:txBody>
      <dsp:txXfrm>
        <a:off x="430898" y="337851"/>
        <a:ext cx="5640604" cy="452844"/>
      </dsp:txXfrm>
    </dsp:sp>
    <dsp:sp modelId="{82889F32-424C-4BA9-B534-91946F94178F}">
      <dsp:nvSpPr>
        <dsp:cNvPr id="0" name=""/>
        <dsp:cNvSpPr/>
      </dsp:nvSpPr>
      <dsp:spPr>
        <a:xfrm>
          <a:off x="0" y="2192193"/>
          <a:ext cx="8128000" cy="128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354076" rIns="630823" bIns="120904" numCol="1" spcCol="1270" anchor="t" anchorCtr="0">
          <a:noAutofit/>
        </a:bodyPr>
        <a:lstStyle/>
        <a:p>
          <a:pPr marL="171450" lvl="1" indent="-171450" algn="l" defTabSz="755650">
            <a:lnSpc>
              <a:spcPct val="90000"/>
            </a:lnSpc>
            <a:spcBef>
              <a:spcPct val="0"/>
            </a:spcBef>
            <a:spcAft>
              <a:spcPct val="15000"/>
            </a:spcAft>
            <a:buChar char="•"/>
          </a:pPr>
          <a:r>
            <a:rPr lang="zh-CN" sz="1700" kern="1200" dirty="0"/>
            <a:t>基于藏品信息修改，定义数据结构，包括藏品编号、藏品修改时间、藏品历史信息和修改日志。 链上存储藏品编号、藏品修改时间，藏品历史信息和修改日志的</a:t>
          </a:r>
          <a:r>
            <a:rPr lang="en-US" sz="1700" kern="1200" dirty="0"/>
            <a:t>hash</a:t>
          </a:r>
          <a:r>
            <a:rPr lang="zh-CN" sz="1700" kern="1200" dirty="0"/>
            <a:t>，链下存储具体的藏品历史信息和修改日志。</a:t>
          </a:r>
          <a:endParaRPr lang="zh-CN" altLang="en-US" sz="1700" kern="1200" dirty="0"/>
        </a:p>
      </dsp:txBody>
      <dsp:txXfrm>
        <a:off x="0" y="2192193"/>
        <a:ext cx="8128000" cy="1285200"/>
      </dsp:txXfrm>
    </dsp:sp>
    <dsp:sp modelId="{287A1D2A-455D-4F34-A2FE-0E7F31A67F2C}">
      <dsp:nvSpPr>
        <dsp:cNvPr id="0" name=""/>
        <dsp:cNvSpPr/>
      </dsp:nvSpPr>
      <dsp:spPr>
        <a:xfrm>
          <a:off x="406400" y="1941273"/>
          <a:ext cx="5689600"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55650">
            <a:lnSpc>
              <a:spcPct val="90000"/>
            </a:lnSpc>
            <a:spcBef>
              <a:spcPct val="0"/>
            </a:spcBef>
            <a:spcAft>
              <a:spcPct val="35000"/>
            </a:spcAft>
            <a:buNone/>
          </a:pPr>
          <a:r>
            <a:rPr lang="zh-CN" sz="1700" kern="1200" dirty="0"/>
            <a:t>藏品修改</a:t>
          </a:r>
          <a:endParaRPr lang="zh-CN" altLang="en-US" sz="1700" kern="1200" dirty="0"/>
        </a:p>
      </dsp:txBody>
      <dsp:txXfrm>
        <a:off x="430898" y="1965771"/>
        <a:ext cx="5640604" cy="452844"/>
      </dsp:txXfrm>
    </dsp:sp>
    <dsp:sp modelId="{862F29FB-A10D-4454-9F80-78FEC8485C8F}">
      <dsp:nvSpPr>
        <dsp:cNvPr id="0" name=""/>
        <dsp:cNvSpPr/>
      </dsp:nvSpPr>
      <dsp:spPr>
        <a:xfrm>
          <a:off x="0" y="3820113"/>
          <a:ext cx="8128000" cy="128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354076" rIns="630823" bIns="120904" numCol="1" spcCol="1270" anchor="t" anchorCtr="0">
          <a:noAutofit/>
        </a:bodyPr>
        <a:lstStyle/>
        <a:p>
          <a:pPr marL="171450" lvl="1" indent="-171450" algn="l" defTabSz="755650">
            <a:lnSpc>
              <a:spcPct val="90000"/>
            </a:lnSpc>
            <a:spcBef>
              <a:spcPct val="0"/>
            </a:spcBef>
            <a:spcAft>
              <a:spcPct val="15000"/>
            </a:spcAft>
            <a:buChar char="•"/>
          </a:pPr>
          <a:r>
            <a:rPr lang="zh-CN" sz="1700" kern="1200" dirty="0"/>
            <a:t>基于藏品信息提借定义数据结构，包括提借单编号，申请部门信息，申请人信息，策展人信息，出库时间，提取事由，藏品清单。提借单用于记录，无法修改，因此在链下存储具体提借单信息，链上存储</a:t>
          </a:r>
          <a:r>
            <a:rPr lang="en-US" sz="1700" kern="1200" dirty="0"/>
            <a:t>hash</a:t>
          </a:r>
          <a:r>
            <a:rPr lang="zh-CN" sz="1700" kern="1200" dirty="0"/>
            <a:t>值。</a:t>
          </a:r>
          <a:endParaRPr lang="zh-CN" altLang="en-US" sz="1700" kern="1200" dirty="0"/>
        </a:p>
      </dsp:txBody>
      <dsp:txXfrm>
        <a:off x="0" y="3820113"/>
        <a:ext cx="8128000" cy="1285200"/>
      </dsp:txXfrm>
    </dsp:sp>
    <dsp:sp modelId="{12B769FE-A06F-45F4-BDEA-3EC8D7D75495}">
      <dsp:nvSpPr>
        <dsp:cNvPr id="0" name=""/>
        <dsp:cNvSpPr/>
      </dsp:nvSpPr>
      <dsp:spPr>
        <a:xfrm>
          <a:off x="406400" y="3569193"/>
          <a:ext cx="5689600"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55650">
            <a:lnSpc>
              <a:spcPct val="90000"/>
            </a:lnSpc>
            <a:spcBef>
              <a:spcPct val="0"/>
            </a:spcBef>
            <a:spcAft>
              <a:spcPct val="35000"/>
            </a:spcAft>
            <a:buNone/>
          </a:pPr>
          <a:r>
            <a:rPr lang="zh-CN" sz="1700" kern="1200" dirty="0"/>
            <a:t>藏品提借</a:t>
          </a:r>
          <a:endParaRPr lang="zh-CN" altLang="en-US" sz="1700" kern="1200" dirty="0"/>
        </a:p>
      </dsp:txBody>
      <dsp:txXfrm>
        <a:off x="430898" y="3593691"/>
        <a:ext cx="5640604"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784D52-1BA5-47DF-B72F-50E2F2232434}">
      <dsp:nvSpPr>
        <dsp:cNvPr id="0" name=""/>
        <dsp:cNvSpPr/>
      </dsp:nvSpPr>
      <dsp:spPr>
        <a:xfrm>
          <a:off x="0" y="1403505"/>
          <a:ext cx="1271695" cy="19075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zh-CN" sz="1600" kern="1200" dirty="0">
              <a:effectLst/>
              <a:latin typeface="Calibri" panose="020F0502020204030204" pitchFamily="34" charset="0"/>
              <a:ea typeface="宋体" panose="02010600030101010101" pitchFamily="2" charset="-122"/>
              <a:cs typeface="Times New Roman" panose="02020603050405020304" pitchFamily="18" charset="0"/>
            </a:rPr>
            <a:t>需求调研，调研博物馆的</a:t>
          </a:r>
          <a:r>
            <a:rPr lang="zh-CN" altLang="en-US" sz="1600" kern="1200" dirty="0">
              <a:effectLst/>
              <a:latin typeface="Calibri" panose="020F0502020204030204" pitchFamily="34" charset="0"/>
              <a:ea typeface="宋体" panose="02010600030101010101" pitchFamily="2" charset="-122"/>
              <a:cs typeface="Times New Roman" panose="02020603050405020304" pitchFamily="18" charset="0"/>
            </a:rPr>
            <a:t>馆内数据</a:t>
          </a:r>
          <a:r>
            <a:rPr lang="zh-CN" altLang="zh-CN" sz="1600" kern="1200" dirty="0">
              <a:effectLst/>
              <a:latin typeface="Calibri" panose="020F0502020204030204" pitchFamily="34" charset="0"/>
              <a:ea typeface="宋体" panose="02010600030101010101" pitchFamily="2" charset="-122"/>
              <a:cs typeface="Times New Roman" panose="02020603050405020304" pitchFamily="18" charset="0"/>
            </a:rPr>
            <a:t>业务逻辑</a:t>
          </a:r>
          <a:endParaRPr lang="zh-CN" altLang="en-US" sz="1600" kern="1200" dirty="0"/>
        </a:p>
      </dsp:txBody>
      <dsp:txXfrm>
        <a:off x="37247" y="1440752"/>
        <a:ext cx="1197201" cy="1833049"/>
      </dsp:txXfrm>
    </dsp:sp>
    <dsp:sp modelId="{C41D0647-6E67-4FE5-9D51-5933E47186EA}">
      <dsp:nvSpPr>
        <dsp:cNvPr id="0" name=""/>
        <dsp:cNvSpPr/>
      </dsp:nvSpPr>
      <dsp:spPr>
        <a:xfrm>
          <a:off x="1398865" y="2199586"/>
          <a:ext cx="269599" cy="31538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1398865" y="2262662"/>
        <a:ext cx="188719" cy="189228"/>
      </dsp:txXfrm>
    </dsp:sp>
    <dsp:sp modelId="{3BEA7FE8-E21E-4068-A0E9-2877592E14C5}">
      <dsp:nvSpPr>
        <dsp:cNvPr id="0" name=""/>
        <dsp:cNvSpPr/>
      </dsp:nvSpPr>
      <dsp:spPr>
        <a:xfrm>
          <a:off x="1780373" y="1403505"/>
          <a:ext cx="1271695" cy="19075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zh-CN" sz="1600" kern="1200" dirty="0">
              <a:effectLst/>
              <a:latin typeface="Calibri" panose="020F0502020204030204" pitchFamily="34" charset="0"/>
              <a:ea typeface="宋体" panose="02010600030101010101" pitchFamily="2" charset="-122"/>
              <a:cs typeface="Times New Roman" panose="02020603050405020304" pitchFamily="18" charset="0"/>
            </a:rPr>
            <a:t>研究区块链的原理和使用方式</a:t>
          </a:r>
          <a:r>
            <a:rPr lang="zh-CN" altLang="en-US" sz="1600" kern="12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600" kern="1200" dirty="0">
              <a:effectLst/>
              <a:latin typeface="Calibri" panose="020F0502020204030204" pitchFamily="34" charset="0"/>
              <a:ea typeface="宋体" panose="02010600030101010101" pitchFamily="2" charset="-122"/>
              <a:cs typeface="Times New Roman" panose="02020603050405020304" pitchFamily="18" charset="0"/>
            </a:rPr>
            <a:t>分析其可扩展性和提供的区块链存储结构</a:t>
          </a:r>
          <a:endParaRPr lang="zh-CN" altLang="en-US" sz="1600" kern="1200" dirty="0"/>
        </a:p>
      </dsp:txBody>
      <dsp:txXfrm>
        <a:off x="1817620" y="1440752"/>
        <a:ext cx="1197201" cy="1833049"/>
      </dsp:txXfrm>
    </dsp:sp>
    <dsp:sp modelId="{DD02E460-6848-4C4F-AC75-EBA99CF416E3}">
      <dsp:nvSpPr>
        <dsp:cNvPr id="0" name=""/>
        <dsp:cNvSpPr/>
      </dsp:nvSpPr>
      <dsp:spPr>
        <a:xfrm>
          <a:off x="3179239" y="2199586"/>
          <a:ext cx="269599" cy="31538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3179239" y="2262662"/>
        <a:ext cx="188719" cy="189228"/>
      </dsp:txXfrm>
    </dsp:sp>
    <dsp:sp modelId="{4B0A02C9-9E5C-4C40-9532-C7ED4F601B62}">
      <dsp:nvSpPr>
        <dsp:cNvPr id="0" name=""/>
        <dsp:cNvSpPr/>
      </dsp:nvSpPr>
      <dsp:spPr>
        <a:xfrm>
          <a:off x="3560747" y="1403505"/>
          <a:ext cx="1271695" cy="19075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zh-CN" sz="1600" kern="1200" dirty="0">
              <a:effectLst/>
              <a:latin typeface="Calibri" panose="020F0502020204030204" pitchFamily="34" charset="0"/>
              <a:ea typeface="宋体" panose="02010600030101010101" pitchFamily="2" charset="-122"/>
              <a:cs typeface="Times New Roman" panose="02020603050405020304" pitchFamily="18" charset="0"/>
            </a:rPr>
            <a:t>根据已调研的业务逻辑</a:t>
          </a:r>
          <a:r>
            <a:rPr lang="zh-CN" altLang="en-US" sz="1600" kern="12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600" kern="1200" dirty="0">
              <a:effectLst/>
              <a:latin typeface="Calibri" panose="020F0502020204030204" pitchFamily="34" charset="0"/>
              <a:ea typeface="宋体" panose="02010600030101010101" pitchFamily="2" charset="-122"/>
              <a:cs typeface="Times New Roman" panose="02020603050405020304" pitchFamily="18" charset="0"/>
            </a:rPr>
            <a:t>先搭建</a:t>
          </a:r>
          <a:r>
            <a:rPr lang="en-US" altLang="zh-CN" sz="1600" kern="1200" dirty="0">
              <a:effectLst/>
              <a:latin typeface="Calibri" panose="020F0502020204030204" pitchFamily="34" charset="0"/>
              <a:ea typeface="宋体" panose="02010600030101010101" pitchFamily="2" charset="-122"/>
              <a:cs typeface="Times New Roman" panose="02020603050405020304" pitchFamily="18" charset="0"/>
            </a:rPr>
            <a:t>Hyperledger</a:t>
          </a:r>
          <a:r>
            <a:rPr lang="zh-CN" altLang="zh-CN" sz="1600" kern="1200" dirty="0">
              <a:effectLst/>
              <a:latin typeface="Calibri" panose="020F0502020204030204" pitchFamily="34" charset="0"/>
              <a:ea typeface="宋体" panose="02010600030101010101" pitchFamily="2" charset="-122"/>
              <a:cs typeface="Times New Roman" panose="02020603050405020304" pitchFamily="18" charset="0"/>
            </a:rPr>
            <a:t>平台</a:t>
          </a:r>
          <a:r>
            <a:rPr lang="zh-CN" altLang="en-US" sz="1600" kern="12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600" kern="1200" dirty="0">
              <a:effectLst/>
              <a:latin typeface="Calibri" panose="020F0502020204030204" pitchFamily="34" charset="0"/>
              <a:ea typeface="宋体" panose="02010600030101010101" pitchFamily="2" charset="-122"/>
              <a:cs typeface="Times New Roman" panose="02020603050405020304" pitchFamily="18" charset="0"/>
            </a:rPr>
            <a:t>编写对应智能合约</a:t>
          </a:r>
          <a:endParaRPr lang="zh-CN" altLang="en-US" sz="1600" kern="1200" dirty="0"/>
        </a:p>
      </dsp:txBody>
      <dsp:txXfrm>
        <a:off x="3597994" y="1440752"/>
        <a:ext cx="1197201" cy="1833049"/>
      </dsp:txXfrm>
    </dsp:sp>
    <dsp:sp modelId="{D6589826-6052-4DA1-9ABC-583FDDBA3E49}">
      <dsp:nvSpPr>
        <dsp:cNvPr id="0" name=""/>
        <dsp:cNvSpPr/>
      </dsp:nvSpPr>
      <dsp:spPr>
        <a:xfrm>
          <a:off x="4959612" y="2199586"/>
          <a:ext cx="269599" cy="31538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4959612" y="2262662"/>
        <a:ext cx="188719" cy="189228"/>
      </dsp:txXfrm>
    </dsp:sp>
    <dsp:sp modelId="{87FCE880-FBBB-4000-93E0-8313E5E35F90}">
      <dsp:nvSpPr>
        <dsp:cNvPr id="0" name=""/>
        <dsp:cNvSpPr/>
      </dsp:nvSpPr>
      <dsp:spPr>
        <a:xfrm>
          <a:off x="5341121" y="1403505"/>
          <a:ext cx="1271695" cy="19075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zh-CN" sz="1600" kern="1200" dirty="0">
              <a:effectLst/>
              <a:latin typeface="Calibri" panose="020F0502020204030204" pitchFamily="34" charset="0"/>
              <a:ea typeface="宋体" panose="02010600030101010101" pitchFamily="2" charset="-122"/>
              <a:cs typeface="Times New Roman" panose="02020603050405020304" pitchFamily="18" charset="0"/>
            </a:rPr>
            <a:t>在平台基础上使用框架搭建应用，使用平台提供的接口设计功能模块</a:t>
          </a:r>
          <a:r>
            <a:rPr lang="zh-CN" altLang="en-US" sz="1600" kern="120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en-US" sz="1600" kern="1200" dirty="0"/>
        </a:p>
      </dsp:txBody>
      <dsp:txXfrm>
        <a:off x="5378368" y="1440752"/>
        <a:ext cx="1197201" cy="1833049"/>
      </dsp:txXfrm>
    </dsp:sp>
    <dsp:sp modelId="{9D114021-94D8-48C9-9B96-342494A70FCD}">
      <dsp:nvSpPr>
        <dsp:cNvPr id="0" name=""/>
        <dsp:cNvSpPr/>
      </dsp:nvSpPr>
      <dsp:spPr>
        <a:xfrm>
          <a:off x="6739986" y="2199586"/>
          <a:ext cx="269599" cy="31538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6739986" y="2262662"/>
        <a:ext cx="188719" cy="189228"/>
      </dsp:txXfrm>
    </dsp:sp>
    <dsp:sp modelId="{424174BC-2358-4F62-902C-B0A95683FF3B}">
      <dsp:nvSpPr>
        <dsp:cNvPr id="0" name=""/>
        <dsp:cNvSpPr/>
      </dsp:nvSpPr>
      <dsp:spPr>
        <a:xfrm>
          <a:off x="7121495" y="1403505"/>
          <a:ext cx="1271695" cy="19075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zh-CN" sz="1600" kern="1200" dirty="0">
              <a:effectLst/>
              <a:latin typeface="Calibri" panose="020F0502020204030204" pitchFamily="34" charset="0"/>
              <a:ea typeface="宋体" panose="02010600030101010101" pitchFamily="2" charset="-122"/>
              <a:cs typeface="Times New Roman" panose="02020603050405020304" pitchFamily="18" charset="0"/>
            </a:rPr>
            <a:t>应用测试成功后进行</a:t>
          </a:r>
          <a:r>
            <a:rPr lang="en-US" altLang="zh-CN" sz="1600" kern="1200" dirty="0">
              <a:effectLst/>
              <a:latin typeface="Calibri" panose="020F0502020204030204" pitchFamily="34" charset="0"/>
              <a:ea typeface="宋体" panose="02010600030101010101" pitchFamily="2" charset="-122"/>
              <a:cs typeface="Times New Roman" panose="02020603050405020304" pitchFamily="18" charset="0"/>
            </a:rPr>
            <a:t>Hyperledger</a:t>
          </a:r>
          <a:r>
            <a:rPr lang="zh-CN" altLang="zh-CN" sz="1600" kern="1200" dirty="0">
              <a:effectLst/>
              <a:latin typeface="Calibri" panose="020F0502020204030204" pitchFamily="34" charset="0"/>
              <a:ea typeface="宋体" panose="02010600030101010101" pitchFamily="2" charset="-122"/>
              <a:cs typeface="Times New Roman" panose="02020603050405020304" pitchFamily="18" charset="0"/>
            </a:rPr>
            <a:t>平台数据存储和共识算法的优化。</a:t>
          </a:r>
          <a:endParaRPr lang="zh-CN" altLang="en-US" sz="1600" kern="1200" dirty="0"/>
        </a:p>
      </dsp:txBody>
      <dsp:txXfrm>
        <a:off x="7158742" y="1440752"/>
        <a:ext cx="1197201" cy="1833049"/>
      </dsp:txXfrm>
    </dsp:sp>
    <dsp:sp modelId="{F17BC773-409D-4C31-AFFC-64761182BE6A}">
      <dsp:nvSpPr>
        <dsp:cNvPr id="0" name=""/>
        <dsp:cNvSpPr/>
      </dsp:nvSpPr>
      <dsp:spPr>
        <a:xfrm>
          <a:off x="8520360" y="2199586"/>
          <a:ext cx="269599" cy="31538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8520360" y="2262662"/>
        <a:ext cx="188719" cy="189228"/>
      </dsp:txXfrm>
    </dsp:sp>
    <dsp:sp modelId="{7EDB7D8D-E4D6-4AB2-93E8-776989D0E5C9}">
      <dsp:nvSpPr>
        <dsp:cNvPr id="0" name=""/>
        <dsp:cNvSpPr/>
      </dsp:nvSpPr>
      <dsp:spPr>
        <a:xfrm>
          <a:off x="8901869" y="1403505"/>
          <a:ext cx="1271695" cy="19075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zh-CN" sz="1600" kern="1200" dirty="0">
              <a:effectLst/>
              <a:latin typeface="Calibri" panose="020F0502020204030204" pitchFamily="34" charset="0"/>
              <a:ea typeface="宋体" panose="02010600030101010101" pitchFamily="2" charset="-122"/>
              <a:cs typeface="Times New Roman" panose="02020603050405020304" pitchFamily="18" charset="0"/>
            </a:rPr>
            <a:t>在开发过程中需要进行单元测试和集成测试</a:t>
          </a:r>
          <a:r>
            <a:rPr lang="zh-CN" altLang="en-US" sz="1600" kern="12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600" kern="1200" dirty="0">
              <a:effectLst/>
              <a:latin typeface="Calibri" panose="020F0502020204030204" pitchFamily="34" charset="0"/>
              <a:ea typeface="宋体" panose="02010600030101010101" pitchFamily="2" charset="-122"/>
              <a:cs typeface="Times New Roman" panose="02020603050405020304" pitchFamily="18" charset="0"/>
            </a:rPr>
            <a:t>生成测试报告。</a:t>
          </a:r>
          <a:endParaRPr lang="zh-CN" altLang="en-US" sz="1600" kern="1200" dirty="0"/>
        </a:p>
      </dsp:txBody>
      <dsp:txXfrm>
        <a:off x="8939116" y="1440752"/>
        <a:ext cx="1197201" cy="183304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0FD445-2671-4D84-ADAD-0EC17C1BFADA}" type="datetimeFigureOut">
              <a:rPr lang="zh-CN" altLang="en-US" smtClean="0"/>
              <a:t>2020/11/19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525690-F648-4F06-9AF3-E82644BCEEC3}" type="slidenum">
              <a:rPr lang="zh-CN" altLang="en-US" smtClean="0"/>
              <a:t>‹#›</a:t>
            </a:fld>
            <a:endParaRPr lang="zh-CN" altLang="en-US"/>
          </a:p>
        </p:txBody>
      </p:sp>
    </p:spTree>
    <p:extLst>
      <p:ext uri="{BB962C8B-B14F-4D97-AF65-F5344CB8AC3E}">
        <p14:creationId xmlns:p14="http://schemas.microsoft.com/office/powerpoint/2010/main" val="4115540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pPr/>
              <a:t>1</a:t>
            </a:fld>
            <a:endParaRPr lang="en-US" altLang="zh-CN"/>
          </a:p>
        </p:txBody>
      </p:sp>
    </p:spTree>
    <p:extLst>
      <p:ext uri="{BB962C8B-B14F-4D97-AF65-F5344CB8AC3E}">
        <p14:creationId xmlns:p14="http://schemas.microsoft.com/office/powerpoint/2010/main" val="3056480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B859D290-D985-411D-9682-F67D75E8F91D}" type="datetime1">
              <a:rPr lang="zh-CN" altLang="en-US" smtClean="0"/>
              <a:pPr/>
              <a:t>2020/11/19</a:t>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pPr/>
              <a:t>10</a:t>
            </a:fld>
            <a:endParaRPr lang="zh-CN" altLang="en-US" sz="1200"/>
          </a:p>
        </p:txBody>
      </p:sp>
    </p:spTree>
    <p:extLst>
      <p:ext uri="{BB962C8B-B14F-4D97-AF65-F5344CB8AC3E}">
        <p14:creationId xmlns:p14="http://schemas.microsoft.com/office/powerpoint/2010/main" val="3176491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11</a:t>
            </a:fld>
            <a:endParaRPr lang="zh-CN" altLang="en-US" dirty="0"/>
          </a:p>
        </p:txBody>
      </p:sp>
    </p:spTree>
    <p:extLst>
      <p:ext uri="{BB962C8B-B14F-4D97-AF65-F5344CB8AC3E}">
        <p14:creationId xmlns:p14="http://schemas.microsoft.com/office/powerpoint/2010/main" val="939309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B859D290-D985-411D-9682-F67D75E8F91D}" type="datetime1">
              <a:rPr lang="zh-CN" altLang="en-US" smtClean="0"/>
              <a:pPr/>
              <a:t>2020/11/19</a:t>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pPr/>
              <a:t>12</a:t>
            </a:fld>
            <a:endParaRPr lang="zh-CN" altLang="en-US" sz="1200"/>
          </a:p>
        </p:txBody>
      </p:sp>
    </p:spTree>
    <p:extLst>
      <p:ext uri="{BB962C8B-B14F-4D97-AF65-F5344CB8AC3E}">
        <p14:creationId xmlns:p14="http://schemas.microsoft.com/office/powerpoint/2010/main" val="1811176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B859D290-D985-411D-9682-F67D75E8F91D}" type="datetime1">
              <a:rPr lang="zh-CN" altLang="en-US" smtClean="0"/>
              <a:pPr/>
              <a:t>2020/11/19</a:t>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pPr/>
              <a:t>13</a:t>
            </a:fld>
            <a:endParaRPr lang="zh-CN" altLang="en-US" sz="1200"/>
          </a:p>
        </p:txBody>
      </p:sp>
    </p:spTree>
    <p:extLst>
      <p:ext uri="{BB962C8B-B14F-4D97-AF65-F5344CB8AC3E}">
        <p14:creationId xmlns:p14="http://schemas.microsoft.com/office/powerpoint/2010/main" val="37610354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B859D290-D985-411D-9682-F67D75E8F91D}" type="datetime1">
              <a:rPr lang="zh-CN" altLang="en-US" smtClean="0"/>
              <a:pPr/>
              <a:t>2020/11/19</a:t>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pPr/>
              <a:t>14</a:t>
            </a:fld>
            <a:endParaRPr lang="zh-CN" altLang="en-US" sz="1200"/>
          </a:p>
        </p:txBody>
      </p:sp>
    </p:spTree>
    <p:extLst>
      <p:ext uri="{BB962C8B-B14F-4D97-AF65-F5344CB8AC3E}">
        <p14:creationId xmlns:p14="http://schemas.microsoft.com/office/powerpoint/2010/main" val="3971104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15</a:t>
            </a:fld>
            <a:endParaRPr lang="zh-CN" altLang="en-US" dirty="0"/>
          </a:p>
        </p:txBody>
      </p:sp>
    </p:spTree>
    <p:extLst>
      <p:ext uri="{BB962C8B-B14F-4D97-AF65-F5344CB8AC3E}">
        <p14:creationId xmlns:p14="http://schemas.microsoft.com/office/powerpoint/2010/main" val="34157373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B859D290-D985-411D-9682-F67D75E8F91D}" type="datetime1">
              <a:rPr lang="zh-CN" altLang="en-US" smtClean="0"/>
              <a:pPr/>
              <a:t>2020/11/19</a:t>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pPr/>
              <a:t>16</a:t>
            </a:fld>
            <a:endParaRPr lang="zh-CN" altLang="en-US" sz="1200"/>
          </a:p>
        </p:txBody>
      </p:sp>
    </p:spTree>
    <p:extLst>
      <p:ext uri="{BB962C8B-B14F-4D97-AF65-F5344CB8AC3E}">
        <p14:creationId xmlns:p14="http://schemas.microsoft.com/office/powerpoint/2010/main" val="23286637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17</a:t>
            </a:fld>
            <a:endParaRPr lang="zh-CN" altLang="en-US" dirty="0"/>
          </a:p>
        </p:txBody>
      </p:sp>
    </p:spTree>
    <p:extLst>
      <p:ext uri="{BB962C8B-B14F-4D97-AF65-F5344CB8AC3E}">
        <p14:creationId xmlns:p14="http://schemas.microsoft.com/office/powerpoint/2010/main" val="75772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B859D290-D985-411D-9682-F67D75E8F91D}" type="datetime1">
              <a:rPr lang="zh-CN" altLang="en-US" smtClean="0"/>
              <a:pPr/>
              <a:t>2020/11/19</a:t>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pPr/>
              <a:t>18</a:t>
            </a:fld>
            <a:endParaRPr lang="zh-CN" altLang="en-US" sz="1200"/>
          </a:p>
        </p:txBody>
      </p:sp>
    </p:spTree>
    <p:extLst>
      <p:ext uri="{BB962C8B-B14F-4D97-AF65-F5344CB8AC3E}">
        <p14:creationId xmlns:p14="http://schemas.microsoft.com/office/powerpoint/2010/main" val="218307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B859D290-D985-411D-9682-F67D75E8F91D}" type="datetime1">
              <a:rPr lang="zh-CN" altLang="en-US" smtClean="0"/>
              <a:pPr/>
              <a:t>2020/11/19</a:t>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pPr/>
              <a:t>19</a:t>
            </a:fld>
            <a:endParaRPr lang="zh-CN" altLang="en-US" sz="1200"/>
          </a:p>
        </p:txBody>
      </p:sp>
    </p:spTree>
    <p:extLst>
      <p:ext uri="{BB962C8B-B14F-4D97-AF65-F5344CB8AC3E}">
        <p14:creationId xmlns:p14="http://schemas.microsoft.com/office/powerpoint/2010/main" val="433199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2</a:t>
            </a:fld>
            <a:endParaRPr lang="zh-CN" altLang="en-US"/>
          </a:p>
        </p:txBody>
      </p:sp>
    </p:spTree>
    <p:extLst>
      <p:ext uri="{BB962C8B-B14F-4D97-AF65-F5344CB8AC3E}">
        <p14:creationId xmlns:p14="http://schemas.microsoft.com/office/powerpoint/2010/main" val="13378802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20</a:t>
            </a:fld>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B859D290-D985-411D-9682-F67D75E8F91D}" type="datetime1">
              <a:rPr lang="zh-CN" altLang="en-US" smtClean="0"/>
              <a:t>2020/11/19</a:t>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t>21</a:t>
            </a:fld>
            <a:endParaRPr lang="zh-CN"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B859D290-D985-411D-9682-F67D75E8F91D}" type="datetime1">
              <a:rPr lang="zh-CN" altLang="en-US" smtClean="0"/>
              <a:pPr/>
              <a:t>2020/11/19</a:t>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pPr/>
              <a:t>22</a:t>
            </a:fld>
            <a:endParaRPr lang="zh-CN" altLang="en-US" sz="1200"/>
          </a:p>
        </p:txBody>
      </p:sp>
    </p:spTree>
    <p:extLst>
      <p:ext uri="{BB962C8B-B14F-4D97-AF65-F5344CB8AC3E}">
        <p14:creationId xmlns:p14="http://schemas.microsoft.com/office/powerpoint/2010/main" val="3193022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a:t>
            </a:fld>
            <a:endParaRPr lang="zh-CN" altLang="en-US" dirty="0"/>
          </a:p>
        </p:txBody>
      </p:sp>
    </p:spTree>
    <p:extLst>
      <p:ext uri="{BB962C8B-B14F-4D97-AF65-F5344CB8AC3E}">
        <p14:creationId xmlns:p14="http://schemas.microsoft.com/office/powerpoint/2010/main" val="451211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B859D290-D985-411D-9682-F67D75E8F91D}" type="datetime1">
              <a:rPr lang="zh-CN" altLang="en-US" smtClean="0"/>
              <a:pPr/>
              <a:t>2020/11/19</a:t>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pPr/>
              <a:t>4</a:t>
            </a:fld>
            <a:endParaRPr lang="zh-CN" altLang="en-US" sz="1200"/>
          </a:p>
        </p:txBody>
      </p:sp>
    </p:spTree>
    <p:extLst>
      <p:ext uri="{BB962C8B-B14F-4D97-AF65-F5344CB8AC3E}">
        <p14:creationId xmlns:p14="http://schemas.microsoft.com/office/powerpoint/2010/main" val="480515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B859D290-D985-411D-9682-F67D75E8F91D}" type="datetime1">
              <a:rPr lang="zh-CN" altLang="en-US" smtClean="0"/>
              <a:pPr/>
              <a:t>2020/11/19</a:t>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pPr/>
              <a:t>5</a:t>
            </a:fld>
            <a:endParaRPr lang="zh-CN" altLang="en-US" sz="1200"/>
          </a:p>
        </p:txBody>
      </p:sp>
    </p:spTree>
    <p:extLst>
      <p:ext uri="{BB962C8B-B14F-4D97-AF65-F5344CB8AC3E}">
        <p14:creationId xmlns:p14="http://schemas.microsoft.com/office/powerpoint/2010/main" val="1252667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6</a:t>
            </a:fld>
            <a:endParaRPr lang="zh-CN" altLang="en-US" dirty="0"/>
          </a:p>
        </p:txBody>
      </p:sp>
    </p:spTree>
    <p:extLst>
      <p:ext uri="{BB962C8B-B14F-4D97-AF65-F5344CB8AC3E}">
        <p14:creationId xmlns:p14="http://schemas.microsoft.com/office/powerpoint/2010/main" val="1747672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B859D290-D985-411D-9682-F67D75E8F91D}" type="datetime1">
              <a:rPr lang="zh-CN" altLang="en-US" smtClean="0"/>
              <a:pPr/>
              <a:t>2020/11/19</a:t>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pPr/>
              <a:t>7</a:t>
            </a:fld>
            <a:endParaRPr lang="zh-CN" altLang="en-US" sz="1200"/>
          </a:p>
        </p:txBody>
      </p:sp>
    </p:spTree>
    <p:extLst>
      <p:ext uri="{BB962C8B-B14F-4D97-AF65-F5344CB8AC3E}">
        <p14:creationId xmlns:p14="http://schemas.microsoft.com/office/powerpoint/2010/main" val="1789911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B859D290-D985-411D-9682-F67D75E8F91D}" type="datetime1">
              <a:rPr lang="zh-CN" altLang="en-US" smtClean="0"/>
              <a:pPr/>
              <a:t>2020/11/19</a:t>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pPr/>
              <a:t>8</a:t>
            </a:fld>
            <a:endParaRPr lang="zh-CN" altLang="en-US" sz="1200"/>
          </a:p>
        </p:txBody>
      </p:sp>
    </p:spTree>
    <p:extLst>
      <p:ext uri="{BB962C8B-B14F-4D97-AF65-F5344CB8AC3E}">
        <p14:creationId xmlns:p14="http://schemas.microsoft.com/office/powerpoint/2010/main" val="309718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B859D290-D985-411D-9682-F67D75E8F91D}" type="datetime1">
              <a:rPr lang="zh-CN" altLang="en-US" smtClean="0"/>
              <a:pPr/>
              <a:t>2020/11/19</a:t>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pPr/>
              <a:t>9</a:t>
            </a:fld>
            <a:endParaRPr lang="zh-CN" altLang="en-US" sz="1200"/>
          </a:p>
        </p:txBody>
      </p:sp>
    </p:spTree>
    <p:extLst>
      <p:ext uri="{BB962C8B-B14F-4D97-AF65-F5344CB8AC3E}">
        <p14:creationId xmlns:p14="http://schemas.microsoft.com/office/powerpoint/2010/main" val="1780252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1359D-757B-4ECA-B9B3-0AA9FAC98E4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85565D4-2D3D-4F32-A945-C6582BE39B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D9DE650-21C0-4979-83BC-A41BBA7CBBE8}"/>
              </a:ext>
            </a:extLst>
          </p:cNvPr>
          <p:cNvSpPr>
            <a:spLocks noGrp="1"/>
          </p:cNvSpPr>
          <p:nvPr>
            <p:ph type="dt" sz="half" idx="10"/>
          </p:nvPr>
        </p:nvSpPr>
        <p:spPr/>
        <p:txBody>
          <a:bodyPr/>
          <a:lstStyle/>
          <a:p>
            <a:fld id="{53DCD6ED-B706-4F59-8AA8-E0BB68297D2B}" type="datetimeFigureOut">
              <a:rPr lang="zh-CN" altLang="en-US" smtClean="0"/>
              <a:t>2020/11/19</a:t>
            </a:fld>
            <a:endParaRPr lang="zh-CN" altLang="en-US"/>
          </a:p>
        </p:txBody>
      </p:sp>
      <p:sp>
        <p:nvSpPr>
          <p:cNvPr id="5" name="页脚占位符 4">
            <a:extLst>
              <a:ext uri="{FF2B5EF4-FFF2-40B4-BE49-F238E27FC236}">
                <a16:creationId xmlns:a16="http://schemas.microsoft.com/office/drawing/2014/main" id="{A6C46BB7-2834-4826-A9C7-8038BE0B62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3173D1-7802-4B2A-9A89-CCDD0F322E12}"/>
              </a:ext>
            </a:extLst>
          </p:cNvPr>
          <p:cNvSpPr>
            <a:spLocks noGrp="1"/>
          </p:cNvSpPr>
          <p:nvPr>
            <p:ph type="sldNum" sz="quarter" idx="12"/>
          </p:nvPr>
        </p:nvSpPr>
        <p:spPr/>
        <p:txBody>
          <a:bodyPr/>
          <a:lstStyle/>
          <a:p>
            <a:fld id="{DA691C24-AB0E-45AE-930B-53C53A59D5E5}" type="slidenum">
              <a:rPr lang="zh-CN" altLang="en-US" smtClean="0"/>
              <a:t>‹#›</a:t>
            </a:fld>
            <a:endParaRPr lang="zh-CN" altLang="en-US"/>
          </a:p>
        </p:txBody>
      </p:sp>
    </p:spTree>
    <p:extLst>
      <p:ext uri="{BB962C8B-B14F-4D97-AF65-F5344CB8AC3E}">
        <p14:creationId xmlns:p14="http://schemas.microsoft.com/office/powerpoint/2010/main" val="3131146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4610-3CFF-48FD-851E-7D96C9D6DAD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8355DEC-9B75-4772-9FE9-CB709B549CB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9F8FEE-8E30-4E39-8879-F4F3E4D63089}"/>
              </a:ext>
            </a:extLst>
          </p:cNvPr>
          <p:cNvSpPr>
            <a:spLocks noGrp="1"/>
          </p:cNvSpPr>
          <p:nvPr>
            <p:ph type="dt" sz="half" idx="10"/>
          </p:nvPr>
        </p:nvSpPr>
        <p:spPr/>
        <p:txBody>
          <a:bodyPr/>
          <a:lstStyle/>
          <a:p>
            <a:fld id="{53DCD6ED-B706-4F59-8AA8-E0BB68297D2B}" type="datetimeFigureOut">
              <a:rPr lang="zh-CN" altLang="en-US" smtClean="0"/>
              <a:t>2020/11/19</a:t>
            </a:fld>
            <a:endParaRPr lang="zh-CN" altLang="en-US"/>
          </a:p>
        </p:txBody>
      </p:sp>
      <p:sp>
        <p:nvSpPr>
          <p:cNvPr id="5" name="页脚占位符 4">
            <a:extLst>
              <a:ext uri="{FF2B5EF4-FFF2-40B4-BE49-F238E27FC236}">
                <a16:creationId xmlns:a16="http://schemas.microsoft.com/office/drawing/2014/main" id="{210B6140-4819-479B-A6A1-9AEC26AB8D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A7926C-D406-471D-BB76-CD1FD192E21A}"/>
              </a:ext>
            </a:extLst>
          </p:cNvPr>
          <p:cNvSpPr>
            <a:spLocks noGrp="1"/>
          </p:cNvSpPr>
          <p:nvPr>
            <p:ph type="sldNum" sz="quarter" idx="12"/>
          </p:nvPr>
        </p:nvSpPr>
        <p:spPr/>
        <p:txBody>
          <a:bodyPr/>
          <a:lstStyle/>
          <a:p>
            <a:fld id="{DA691C24-AB0E-45AE-930B-53C53A59D5E5}" type="slidenum">
              <a:rPr lang="zh-CN" altLang="en-US" smtClean="0"/>
              <a:t>‹#›</a:t>
            </a:fld>
            <a:endParaRPr lang="zh-CN" altLang="en-US"/>
          </a:p>
        </p:txBody>
      </p:sp>
    </p:spTree>
    <p:extLst>
      <p:ext uri="{BB962C8B-B14F-4D97-AF65-F5344CB8AC3E}">
        <p14:creationId xmlns:p14="http://schemas.microsoft.com/office/powerpoint/2010/main" val="1687054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559B9E5-968A-4456-A7DA-4075961077A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7034302-CA5F-4288-B47F-35492B2A5B2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30E78BE-937E-4AE5-826C-8C54F1593CC3}"/>
              </a:ext>
            </a:extLst>
          </p:cNvPr>
          <p:cNvSpPr>
            <a:spLocks noGrp="1"/>
          </p:cNvSpPr>
          <p:nvPr>
            <p:ph type="dt" sz="half" idx="10"/>
          </p:nvPr>
        </p:nvSpPr>
        <p:spPr/>
        <p:txBody>
          <a:bodyPr/>
          <a:lstStyle/>
          <a:p>
            <a:fld id="{53DCD6ED-B706-4F59-8AA8-E0BB68297D2B}" type="datetimeFigureOut">
              <a:rPr lang="zh-CN" altLang="en-US" smtClean="0"/>
              <a:t>2020/11/19</a:t>
            </a:fld>
            <a:endParaRPr lang="zh-CN" altLang="en-US"/>
          </a:p>
        </p:txBody>
      </p:sp>
      <p:sp>
        <p:nvSpPr>
          <p:cNvPr id="5" name="页脚占位符 4">
            <a:extLst>
              <a:ext uri="{FF2B5EF4-FFF2-40B4-BE49-F238E27FC236}">
                <a16:creationId xmlns:a16="http://schemas.microsoft.com/office/drawing/2014/main" id="{D2EE8E5B-F2B8-428E-BBFE-A3CDDEDC1D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932B72-41E6-41D8-9AA5-01BE9C17A664}"/>
              </a:ext>
            </a:extLst>
          </p:cNvPr>
          <p:cNvSpPr>
            <a:spLocks noGrp="1"/>
          </p:cNvSpPr>
          <p:nvPr>
            <p:ph type="sldNum" sz="quarter" idx="12"/>
          </p:nvPr>
        </p:nvSpPr>
        <p:spPr/>
        <p:txBody>
          <a:bodyPr/>
          <a:lstStyle/>
          <a:p>
            <a:fld id="{DA691C24-AB0E-45AE-930B-53C53A59D5E5}" type="slidenum">
              <a:rPr lang="zh-CN" altLang="en-US" smtClean="0"/>
              <a:t>‹#›</a:t>
            </a:fld>
            <a:endParaRPr lang="zh-CN" altLang="en-US"/>
          </a:p>
        </p:txBody>
      </p:sp>
    </p:spTree>
    <p:extLst>
      <p:ext uri="{BB962C8B-B14F-4D97-AF65-F5344CB8AC3E}">
        <p14:creationId xmlns:p14="http://schemas.microsoft.com/office/powerpoint/2010/main" val="260460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5396458"/>
      </p:ext>
    </p:extLst>
  </p:cSld>
  <p:clrMapOvr>
    <a:masterClrMapping/>
  </p:clrMapOvr>
  <mc:AlternateContent xmlns:mc="http://schemas.openxmlformats.org/markup-compatibility/2006" xmlns:p14="http://schemas.microsoft.com/office/powerpoint/2010/main">
    <mc:Choice Requires="p14">
      <p:transition spd="slow" p14:dur="2000" advTm="3000">
        <p:push/>
      </p:transition>
    </mc:Choice>
    <mc:Fallback xmlns="">
      <p:transition spd="slow" advTm="3000">
        <p:push/>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4993392"/>
      </p:ext>
    </p:extLst>
  </p:cSld>
  <p:clrMapOvr>
    <a:masterClrMapping/>
  </p:clrMapOvr>
  <mc:AlternateContent xmlns:mc="http://schemas.openxmlformats.org/markup-compatibility/2006" xmlns:p14="http://schemas.microsoft.com/office/powerpoint/2010/main">
    <mc:Choice Requires="p14">
      <p:transition spd="slow" p14:dur="2000" advTm="3000">
        <p:push/>
      </p:transition>
    </mc:Choice>
    <mc:Fallback xmlns="">
      <p:transition spd="slow" advTm="3000">
        <p:push/>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7D3B51-10EA-4D74-AD68-889D6F0F6C8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7792709-8317-47C2-A5C9-1B92F199112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E6009E-DA2C-48D9-92E4-10FA7F40ABE1}"/>
              </a:ext>
            </a:extLst>
          </p:cNvPr>
          <p:cNvSpPr>
            <a:spLocks noGrp="1"/>
          </p:cNvSpPr>
          <p:nvPr>
            <p:ph type="dt" sz="half" idx="10"/>
          </p:nvPr>
        </p:nvSpPr>
        <p:spPr/>
        <p:txBody>
          <a:bodyPr/>
          <a:lstStyle/>
          <a:p>
            <a:fld id="{53DCD6ED-B706-4F59-8AA8-E0BB68297D2B}" type="datetimeFigureOut">
              <a:rPr lang="zh-CN" altLang="en-US" smtClean="0"/>
              <a:t>2020/11/19</a:t>
            </a:fld>
            <a:endParaRPr lang="zh-CN" altLang="en-US"/>
          </a:p>
        </p:txBody>
      </p:sp>
      <p:sp>
        <p:nvSpPr>
          <p:cNvPr id="5" name="页脚占位符 4">
            <a:extLst>
              <a:ext uri="{FF2B5EF4-FFF2-40B4-BE49-F238E27FC236}">
                <a16:creationId xmlns:a16="http://schemas.microsoft.com/office/drawing/2014/main" id="{73A49303-3AA6-48FA-B1D3-8D6711C314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F78421-C74C-4917-BAB0-79993930565E}"/>
              </a:ext>
            </a:extLst>
          </p:cNvPr>
          <p:cNvSpPr>
            <a:spLocks noGrp="1"/>
          </p:cNvSpPr>
          <p:nvPr>
            <p:ph type="sldNum" sz="quarter" idx="12"/>
          </p:nvPr>
        </p:nvSpPr>
        <p:spPr/>
        <p:txBody>
          <a:bodyPr/>
          <a:lstStyle/>
          <a:p>
            <a:fld id="{DA691C24-AB0E-45AE-930B-53C53A59D5E5}" type="slidenum">
              <a:rPr lang="zh-CN" altLang="en-US" smtClean="0"/>
              <a:t>‹#›</a:t>
            </a:fld>
            <a:endParaRPr lang="zh-CN" altLang="en-US"/>
          </a:p>
        </p:txBody>
      </p:sp>
    </p:spTree>
    <p:extLst>
      <p:ext uri="{BB962C8B-B14F-4D97-AF65-F5344CB8AC3E}">
        <p14:creationId xmlns:p14="http://schemas.microsoft.com/office/powerpoint/2010/main" val="2372092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3DD648-71B2-4A34-B9B2-140AE9728F7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C8B1EEC-A67C-49A7-A68C-057BC9A1E5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D52C87E-AB53-4A25-9E96-6E065C48C235}"/>
              </a:ext>
            </a:extLst>
          </p:cNvPr>
          <p:cNvSpPr>
            <a:spLocks noGrp="1"/>
          </p:cNvSpPr>
          <p:nvPr>
            <p:ph type="dt" sz="half" idx="10"/>
          </p:nvPr>
        </p:nvSpPr>
        <p:spPr/>
        <p:txBody>
          <a:bodyPr/>
          <a:lstStyle/>
          <a:p>
            <a:fld id="{53DCD6ED-B706-4F59-8AA8-E0BB68297D2B}" type="datetimeFigureOut">
              <a:rPr lang="zh-CN" altLang="en-US" smtClean="0"/>
              <a:t>2020/11/19</a:t>
            </a:fld>
            <a:endParaRPr lang="zh-CN" altLang="en-US"/>
          </a:p>
        </p:txBody>
      </p:sp>
      <p:sp>
        <p:nvSpPr>
          <p:cNvPr id="5" name="页脚占位符 4">
            <a:extLst>
              <a:ext uri="{FF2B5EF4-FFF2-40B4-BE49-F238E27FC236}">
                <a16:creationId xmlns:a16="http://schemas.microsoft.com/office/drawing/2014/main" id="{29A5E1F1-38A5-4EF7-9522-0312D5AA26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972048-E043-4BD5-8129-60A0A7519DD2}"/>
              </a:ext>
            </a:extLst>
          </p:cNvPr>
          <p:cNvSpPr>
            <a:spLocks noGrp="1"/>
          </p:cNvSpPr>
          <p:nvPr>
            <p:ph type="sldNum" sz="quarter" idx="12"/>
          </p:nvPr>
        </p:nvSpPr>
        <p:spPr/>
        <p:txBody>
          <a:bodyPr/>
          <a:lstStyle/>
          <a:p>
            <a:fld id="{DA691C24-AB0E-45AE-930B-53C53A59D5E5}" type="slidenum">
              <a:rPr lang="zh-CN" altLang="en-US" smtClean="0"/>
              <a:t>‹#›</a:t>
            </a:fld>
            <a:endParaRPr lang="zh-CN" altLang="en-US"/>
          </a:p>
        </p:txBody>
      </p:sp>
    </p:spTree>
    <p:extLst>
      <p:ext uri="{BB962C8B-B14F-4D97-AF65-F5344CB8AC3E}">
        <p14:creationId xmlns:p14="http://schemas.microsoft.com/office/powerpoint/2010/main" val="2699596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032C84-EAA1-42AB-A93E-A7066826E2B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0FDC8AA-EFA1-416C-98EE-DA9B949E6C1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7F1185D-C845-4B15-AA26-B996F92D4F7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B7A793B-32BE-4B21-B055-5317A8959E43}"/>
              </a:ext>
            </a:extLst>
          </p:cNvPr>
          <p:cNvSpPr>
            <a:spLocks noGrp="1"/>
          </p:cNvSpPr>
          <p:nvPr>
            <p:ph type="dt" sz="half" idx="10"/>
          </p:nvPr>
        </p:nvSpPr>
        <p:spPr/>
        <p:txBody>
          <a:bodyPr/>
          <a:lstStyle/>
          <a:p>
            <a:fld id="{53DCD6ED-B706-4F59-8AA8-E0BB68297D2B}" type="datetimeFigureOut">
              <a:rPr lang="zh-CN" altLang="en-US" smtClean="0"/>
              <a:t>2020/11/19</a:t>
            </a:fld>
            <a:endParaRPr lang="zh-CN" altLang="en-US"/>
          </a:p>
        </p:txBody>
      </p:sp>
      <p:sp>
        <p:nvSpPr>
          <p:cNvPr id="6" name="页脚占位符 5">
            <a:extLst>
              <a:ext uri="{FF2B5EF4-FFF2-40B4-BE49-F238E27FC236}">
                <a16:creationId xmlns:a16="http://schemas.microsoft.com/office/drawing/2014/main" id="{D9D61E8A-49A4-4ADD-B314-3B5FEE94E5E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B13A50C-3EA6-44AE-B8AA-5D8B6424CB85}"/>
              </a:ext>
            </a:extLst>
          </p:cNvPr>
          <p:cNvSpPr>
            <a:spLocks noGrp="1"/>
          </p:cNvSpPr>
          <p:nvPr>
            <p:ph type="sldNum" sz="quarter" idx="12"/>
          </p:nvPr>
        </p:nvSpPr>
        <p:spPr/>
        <p:txBody>
          <a:bodyPr/>
          <a:lstStyle/>
          <a:p>
            <a:fld id="{DA691C24-AB0E-45AE-930B-53C53A59D5E5}" type="slidenum">
              <a:rPr lang="zh-CN" altLang="en-US" smtClean="0"/>
              <a:t>‹#›</a:t>
            </a:fld>
            <a:endParaRPr lang="zh-CN" altLang="en-US"/>
          </a:p>
        </p:txBody>
      </p:sp>
    </p:spTree>
    <p:extLst>
      <p:ext uri="{BB962C8B-B14F-4D97-AF65-F5344CB8AC3E}">
        <p14:creationId xmlns:p14="http://schemas.microsoft.com/office/powerpoint/2010/main" val="166321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426706-6CBC-499D-A418-6F439D092D8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8E8A263-97A6-482D-942E-2BAC1B059B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23B91C7-BFFD-4DEF-B0E9-3397798E3BB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CDD987A-5FDA-49E0-95AB-D7D5B8F14D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CDC3F87-7862-4836-B7BB-D0D24640599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EEAE7B2-65C0-451C-83F2-24CEA66D6D52}"/>
              </a:ext>
            </a:extLst>
          </p:cNvPr>
          <p:cNvSpPr>
            <a:spLocks noGrp="1"/>
          </p:cNvSpPr>
          <p:nvPr>
            <p:ph type="dt" sz="half" idx="10"/>
          </p:nvPr>
        </p:nvSpPr>
        <p:spPr/>
        <p:txBody>
          <a:bodyPr/>
          <a:lstStyle/>
          <a:p>
            <a:fld id="{53DCD6ED-B706-4F59-8AA8-E0BB68297D2B}" type="datetimeFigureOut">
              <a:rPr lang="zh-CN" altLang="en-US" smtClean="0"/>
              <a:t>2020/11/19</a:t>
            </a:fld>
            <a:endParaRPr lang="zh-CN" altLang="en-US"/>
          </a:p>
        </p:txBody>
      </p:sp>
      <p:sp>
        <p:nvSpPr>
          <p:cNvPr id="8" name="页脚占位符 7">
            <a:extLst>
              <a:ext uri="{FF2B5EF4-FFF2-40B4-BE49-F238E27FC236}">
                <a16:creationId xmlns:a16="http://schemas.microsoft.com/office/drawing/2014/main" id="{EAD493E5-DDE0-487A-B5BA-59D90188B9C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A43B19E-CDA5-476A-ADEE-92B90E647376}"/>
              </a:ext>
            </a:extLst>
          </p:cNvPr>
          <p:cNvSpPr>
            <a:spLocks noGrp="1"/>
          </p:cNvSpPr>
          <p:nvPr>
            <p:ph type="sldNum" sz="quarter" idx="12"/>
          </p:nvPr>
        </p:nvSpPr>
        <p:spPr/>
        <p:txBody>
          <a:bodyPr/>
          <a:lstStyle/>
          <a:p>
            <a:fld id="{DA691C24-AB0E-45AE-930B-53C53A59D5E5}" type="slidenum">
              <a:rPr lang="zh-CN" altLang="en-US" smtClean="0"/>
              <a:t>‹#›</a:t>
            </a:fld>
            <a:endParaRPr lang="zh-CN" altLang="en-US"/>
          </a:p>
        </p:txBody>
      </p:sp>
    </p:spTree>
    <p:extLst>
      <p:ext uri="{BB962C8B-B14F-4D97-AF65-F5344CB8AC3E}">
        <p14:creationId xmlns:p14="http://schemas.microsoft.com/office/powerpoint/2010/main" val="881966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3EF8BE-8AC0-43E2-B0DB-83B799DB6AB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677ACCD-BB50-40F1-AFEB-C69DFDD37985}"/>
              </a:ext>
            </a:extLst>
          </p:cNvPr>
          <p:cNvSpPr>
            <a:spLocks noGrp="1"/>
          </p:cNvSpPr>
          <p:nvPr>
            <p:ph type="dt" sz="half" idx="10"/>
          </p:nvPr>
        </p:nvSpPr>
        <p:spPr/>
        <p:txBody>
          <a:bodyPr/>
          <a:lstStyle/>
          <a:p>
            <a:fld id="{53DCD6ED-B706-4F59-8AA8-E0BB68297D2B}" type="datetimeFigureOut">
              <a:rPr lang="zh-CN" altLang="en-US" smtClean="0"/>
              <a:t>2020/11/19</a:t>
            </a:fld>
            <a:endParaRPr lang="zh-CN" altLang="en-US"/>
          </a:p>
        </p:txBody>
      </p:sp>
      <p:sp>
        <p:nvSpPr>
          <p:cNvPr id="4" name="页脚占位符 3">
            <a:extLst>
              <a:ext uri="{FF2B5EF4-FFF2-40B4-BE49-F238E27FC236}">
                <a16:creationId xmlns:a16="http://schemas.microsoft.com/office/drawing/2014/main" id="{66F960A9-274B-442F-BDB0-A8A93AD92CC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71041D9-657A-4302-9732-DF6C0022DB03}"/>
              </a:ext>
            </a:extLst>
          </p:cNvPr>
          <p:cNvSpPr>
            <a:spLocks noGrp="1"/>
          </p:cNvSpPr>
          <p:nvPr>
            <p:ph type="sldNum" sz="quarter" idx="12"/>
          </p:nvPr>
        </p:nvSpPr>
        <p:spPr/>
        <p:txBody>
          <a:bodyPr/>
          <a:lstStyle/>
          <a:p>
            <a:fld id="{DA691C24-AB0E-45AE-930B-53C53A59D5E5}" type="slidenum">
              <a:rPr lang="zh-CN" altLang="en-US" smtClean="0"/>
              <a:t>‹#›</a:t>
            </a:fld>
            <a:endParaRPr lang="zh-CN" altLang="en-US"/>
          </a:p>
        </p:txBody>
      </p:sp>
    </p:spTree>
    <p:extLst>
      <p:ext uri="{BB962C8B-B14F-4D97-AF65-F5344CB8AC3E}">
        <p14:creationId xmlns:p14="http://schemas.microsoft.com/office/powerpoint/2010/main" val="3522019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BDC5424-61C4-4A89-834B-7B69B3D69C38}"/>
              </a:ext>
            </a:extLst>
          </p:cNvPr>
          <p:cNvSpPr>
            <a:spLocks noGrp="1"/>
          </p:cNvSpPr>
          <p:nvPr>
            <p:ph type="dt" sz="half" idx="10"/>
          </p:nvPr>
        </p:nvSpPr>
        <p:spPr/>
        <p:txBody>
          <a:bodyPr/>
          <a:lstStyle/>
          <a:p>
            <a:fld id="{53DCD6ED-B706-4F59-8AA8-E0BB68297D2B}" type="datetimeFigureOut">
              <a:rPr lang="zh-CN" altLang="en-US" smtClean="0"/>
              <a:t>2020/11/19</a:t>
            </a:fld>
            <a:endParaRPr lang="zh-CN" altLang="en-US"/>
          </a:p>
        </p:txBody>
      </p:sp>
      <p:sp>
        <p:nvSpPr>
          <p:cNvPr id="3" name="页脚占位符 2">
            <a:extLst>
              <a:ext uri="{FF2B5EF4-FFF2-40B4-BE49-F238E27FC236}">
                <a16:creationId xmlns:a16="http://schemas.microsoft.com/office/drawing/2014/main" id="{FFB741B0-DA5F-447D-B0D8-AA2F3A5F0FD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3EA0CEE-64DB-4988-86B1-C7616BFA9FCB}"/>
              </a:ext>
            </a:extLst>
          </p:cNvPr>
          <p:cNvSpPr>
            <a:spLocks noGrp="1"/>
          </p:cNvSpPr>
          <p:nvPr>
            <p:ph type="sldNum" sz="quarter" idx="12"/>
          </p:nvPr>
        </p:nvSpPr>
        <p:spPr/>
        <p:txBody>
          <a:bodyPr/>
          <a:lstStyle/>
          <a:p>
            <a:fld id="{DA691C24-AB0E-45AE-930B-53C53A59D5E5}" type="slidenum">
              <a:rPr lang="zh-CN" altLang="en-US" smtClean="0"/>
              <a:t>‹#›</a:t>
            </a:fld>
            <a:endParaRPr lang="zh-CN" altLang="en-US"/>
          </a:p>
        </p:txBody>
      </p:sp>
    </p:spTree>
    <p:extLst>
      <p:ext uri="{BB962C8B-B14F-4D97-AF65-F5344CB8AC3E}">
        <p14:creationId xmlns:p14="http://schemas.microsoft.com/office/powerpoint/2010/main" val="3853949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3F9D69-FC02-423A-A641-5BBED2AF3D8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F82A7F9-EAC9-4C76-9D81-034D7E5BAE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0E27463-6DF8-4C0E-9163-D8F4274218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4B34174-1899-4687-99A1-F23D7B21910A}"/>
              </a:ext>
            </a:extLst>
          </p:cNvPr>
          <p:cNvSpPr>
            <a:spLocks noGrp="1"/>
          </p:cNvSpPr>
          <p:nvPr>
            <p:ph type="dt" sz="half" idx="10"/>
          </p:nvPr>
        </p:nvSpPr>
        <p:spPr/>
        <p:txBody>
          <a:bodyPr/>
          <a:lstStyle/>
          <a:p>
            <a:fld id="{53DCD6ED-B706-4F59-8AA8-E0BB68297D2B}" type="datetimeFigureOut">
              <a:rPr lang="zh-CN" altLang="en-US" smtClean="0"/>
              <a:t>2020/11/19</a:t>
            </a:fld>
            <a:endParaRPr lang="zh-CN" altLang="en-US"/>
          </a:p>
        </p:txBody>
      </p:sp>
      <p:sp>
        <p:nvSpPr>
          <p:cNvPr id="6" name="页脚占位符 5">
            <a:extLst>
              <a:ext uri="{FF2B5EF4-FFF2-40B4-BE49-F238E27FC236}">
                <a16:creationId xmlns:a16="http://schemas.microsoft.com/office/drawing/2014/main" id="{CA392449-EDF9-47AA-9AF3-40619751C5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BC8A064-ED92-45C9-B0F5-9FBF96C45A50}"/>
              </a:ext>
            </a:extLst>
          </p:cNvPr>
          <p:cNvSpPr>
            <a:spLocks noGrp="1"/>
          </p:cNvSpPr>
          <p:nvPr>
            <p:ph type="sldNum" sz="quarter" idx="12"/>
          </p:nvPr>
        </p:nvSpPr>
        <p:spPr/>
        <p:txBody>
          <a:bodyPr/>
          <a:lstStyle/>
          <a:p>
            <a:fld id="{DA691C24-AB0E-45AE-930B-53C53A59D5E5}" type="slidenum">
              <a:rPr lang="zh-CN" altLang="en-US" smtClean="0"/>
              <a:t>‹#›</a:t>
            </a:fld>
            <a:endParaRPr lang="zh-CN" altLang="en-US"/>
          </a:p>
        </p:txBody>
      </p:sp>
    </p:spTree>
    <p:extLst>
      <p:ext uri="{BB962C8B-B14F-4D97-AF65-F5344CB8AC3E}">
        <p14:creationId xmlns:p14="http://schemas.microsoft.com/office/powerpoint/2010/main" val="1816579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CC63E2-FD61-4F78-970A-C96FD009E86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D5E4EC8-C9A3-47F0-8502-AFC69DC233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07F3A61-831F-4A4D-9958-44984D2032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EDE1077-ECEC-4F33-A662-351D0F4FA33E}"/>
              </a:ext>
            </a:extLst>
          </p:cNvPr>
          <p:cNvSpPr>
            <a:spLocks noGrp="1"/>
          </p:cNvSpPr>
          <p:nvPr>
            <p:ph type="dt" sz="half" idx="10"/>
          </p:nvPr>
        </p:nvSpPr>
        <p:spPr/>
        <p:txBody>
          <a:bodyPr/>
          <a:lstStyle/>
          <a:p>
            <a:fld id="{53DCD6ED-B706-4F59-8AA8-E0BB68297D2B}" type="datetimeFigureOut">
              <a:rPr lang="zh-CN" altLang="en-US" smtClean="0"/>
              <a:t>2020/11/19</a:t>
            </a:fld>
            <a:endParaRPr lang="zh-CN" altLang="en-US"/>
          </a:p>
        </p:txBody>
      </p:sp>
      <p:sp>
        <p:nvSpPr>
          <p:cNvPr id="6" name="页脚占位符 5">
            <a:extLst>
              <a:ext uri="{FF2B5EF4-FFF2-40B4-BE49-F238E27FC236}">
                <a16:creationId xmlns:a16="http://schemas.microsoft.com/office/drawing/2014/main" id="{D3D41CE3-E8E4-4A06-818C-23850FD6D7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D0ED347-103D-4FFD-B0BE-6500F7226DC3}"/>
              </a:ext>
            </a:extLst>
          </p:cNvPr>
          <p:cNvSpPr>
            <a:spLocks noGrp="1"/>
          </p:cNvSpPr>
          <p:nvPr>
            <p:ph type="sldNum" sz="quarter" idx="12"/>
          </p:nvPr>
        </p:nvSpPr>
        <p:spPr/>
        <p:txBody>
          <a:bodyPr/>
          <a:lstStyle/>
          <a:p>
            <a:fld id="{DA691C24-AB0E-45AE-930B-53C53A59D5E5}" type="slidenum">
              <a:rPr lang="zh-CN" altLang="en-US" smtClean="0"/>
              <a:t>‹#›</a:t>
            </a:fld>
            <a:endParaRPr lang="zh-CN" altLang="en-US"/>
          </a:p>
        </p:txBody>
      </p:sp>
    </p:spTree>
    <p:extLst>
      <p:ext uri="{BB962C8B-B14F-4D97-AF65-F5344CB8AC3E}">
        <p14:creationId xmlns:p14="http://schemas.microsoft.com/office/powerpoint/2010/main" val="3392245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6EA1BF8-2D1E-4CCC-A49A-7CEF154E43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8E9EE8F-40CD-4029-8AD9-32CF3A31F1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A5CBD69-3C5C-494E-8A96-8E21A3CFAC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DCD6ED-B706-4F59-8AA8-E0BB68297D2B}" type="datetimeFigureOut">
              <a:rPr lang="zh-CN" altLang="en-US" smtClean="0"/>
              <a:t>2020/11/19</a:t>
            </a:fld>
            <a:endParaRPr lang="zh-CN" altLang="en-US"/>
          </a:p>
        </p:txBody>
      </p:sp>
      <p:sp>
        <p:nvSpPr>
          <p:cNvPr id="5" name="页脚占位符 4">
            <a:extLst>
              <a:ext uri="{FF2B5EF4-FFF2-40B4-BE49-F238E27FC236}">
                <a16:creationId xmlns:a16="http://schemas.microsoft.com/office/drawing/2014/main" id="{CC667FC8-1097-4AAA-A66E-E578509444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D67C24D-A750-4653-B414-2421477E44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691C24-AB0E-45AE-930B-53C53A59D5E5}" type="slidenum">
              <a:rPr lang="zh-CN" altLang="en-US" smtClean="0"/>
              <a:t>‹#›</a:t>
            </a:fld>
            <a:endParaRPr lang="zh-CN" altLang="en-US"/>
          </a:p>
        </p:txBody>
      </p:sp>
    </p:spTree>
    <p:extLst>
      <p:ext uri="{BB962C8B-B14F-4D97-AF65-F5344CB8AC3E}">
        <p14:creationId xmlns:p14="http://schemas.microsoft.com/office/powerpoint/2010/main" val="3962474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rot="240363">
            <a:off x="2429919" y="199120"/>
            <a:ext cx="5812155" cy="4731699"/>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任意多边形 18"/>
          <p:cNvSpPr/>
          <p:nvPr/>
        </p:nvSpPr>
        <p:spPr>
          <a:xfrm>
            <a:off x="2656672" y="898058"/>
            <a:ext cx="6511669" cy="448563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6" name="圆角矩形 25"/>
          <p:cNvSpPr/>
          <p:nvPr/>
        </p:nvSpPr>
        <p:spPr>
          <a:xfrm>
            <a:off x="5137413" y="5970237"/>
            <a:ext cx="2292306" cy="28803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solidFill>
                <a:latin typeface="微软雅黑" pitchFamily="34" charset="-122"/>
                <a:ea typeface="微软雅黑" pitchFamily="34" charset="-122"/>
              </a:rPr>
              <a:t>汇报人：陈铭</a:t>
            </a:r>
          </a:p>
        </p:txBody>
      </p:sp>
      <p:sp>
        <p:nvSpPr>
          <p:cNvPr id="7" name="矩形 6"/>
          <p:cNvSpPr/>
          <p:nvPr/>
        </p:nvSpPr>
        <p:spPr>
          <a:xfrm>
            <a:off x="719015" y="2693324"/>
            <a:ext cx="10972800" cy="690685"/>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 name="TextBox 1"/>
          <p:cNvSpPr txBox="1"/>
          <p:nvPr/>
        </p:nvSpPr>
        <p:spPr>
          <a:xfrm>
            <a:off x="593969" y="2693324"/>
            <a:ext cx="11230708" cy="615515"/>
          </a:xfrm>
          <a:prstGeom prst="rect">
            <a:avLst/>
          </a:prstGeom>
          <a:noFill/>
        </p:spPr>
        <p:txBody>
          <a:bodyPr wrap="square" lIns="121884" tIns="60941" rIns="121884" bIns="60941" rtlCol="0">
            <a:spAutoFit/>
          </a:bodyPr>
          <a:lstStyle/>
          <a:p>
            <a:pPr algn="ctr"/>
            <a:r>
              <a:rPr lang="zh-CN" altLang="zh-CN" sz="3200" dirty="0">
                <a:solidFill>
                  <a:srgbClr val="002060"/>
                </a:solidFill>
              </a:rPr>
              <a:t>基于</a:t>
            </a:r>
            <a:r>
              <a:rPr lang="zh-CN" altLang="en-US" sz="3200" dirty="0">
                <a:solidFill>
                  <a:srgbClr val="002060"/>
                </a:solidFill>
              </a:rPr>
              <a:t>区块链的博物馆数据溯源系统的设计与实现</a:t>
            </a:r>
            <a:endParaRPr lang="zh-CN" altLang="en-US" sz="7200" b="1" dirty="0">
              <a:solidFill>
                <a:srgbClr val="002060"/>
              </a:solidFill>
              <a:latin typeface="微软雅黑" panose="020B0503020204020204" pitchFamily="34" charset="-122"/>
              <a:ea typeface="微软雅黑" panose="020B0503020204020204" pitchFamily="34" charset="-122"/>
            </a:endParaRPr>
          </a:p>
        </p:txBody>
      </p:sp>
      <p:pic>
        <p:nvPicPr>
          <p:cNvPr id="38"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rot="10800000">
            <a:off x="11159443" y="5595293"/>
            <a:ext cx="1032557" cy="1262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2202" y="163977"/>
            <a:ext cx="2369693" cy="638175"/>
          </a:xfrm>
          <a:prstGeom prst="rect">
            <a:avLst/>
          </a:prstGeom>
        </p:spPr>
      </p:pic>
      <p:sp>
        <p:nvSpPr>
          <p:cNvPr id="11" name="圆角矩形 10"/>
          <p:cNvSpPr/>
          <p:nvPr/>
        </p:nvSpPr>
        <p:spPr>
          <a:xfrm>
            <a:off x="5140961" y="5573202"/>
            <a:ext cx="2288758" cy="28803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solidFill>
                <a:latin typeface="微软雅黑" pitchFamily="34" charset="-122"/>
                <a:ea typeface="微软雅黑" pitchFamily="34" charset="-122"/>
              </a:rPr>
              <a:t>导师：杨谈  副教授</a:t>
            </a:r>
          </a:p>
        </p:txBody>
      </p:sp>
      <p:sp>
        <p:nvSpPr>
          <p:cNvPr id="12" name="圆角矩形 11"/>
          <p:cNvSpPr/>
          <p:nvPr/>
        </p:nvSpPr>
        <p:spPr>
          <a:xfrm>
            <a:off x="5137413" y="6343282"/>
            <a:ext cx="2292306" cy="28803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solidFill>
                <a:latin typeface="微软雅黑" pitchFamily="34" charset="-122"/>
                <a:ea typeface="微软雅黑" pitchFamily="34" charset="-122"/>
              </a:rPr>
              <a:t>时间：</a:t>
            </a:r>
            <a:r>
              <a:rPr lang="en-US" altLang="zh-CN" sz="1600" dirty="0">
                <a:solidFill>
                  <a:schemeClr val="bg1"/>
                </a:solidFill>
                <a:latin typeface="微软雅黑" pitchFamily="34" charset="-122"/>
                <a:ea typeface="微软雅黑" pitchFamily="34" charset="-122"/>
              </a:rPr>
              <a:t>2020</a:t>
            </a:r>
            <a:r>
              <a:rPr lang="zh-CN" altLang="en-US" sz="1600" dirty="0">
                <a:solidFill>
                  <a:schemeClr val="bg1"/>
                </a:solidFill>
                <a:latin typeface="微软雅黑" pitchFamily="34" charset="-122"/>
                <a:ea typeface="微软雅黑" pitchFamily="34" charset="-122"/>
              </a:rPr>
              <a:t>年</a:t>
            </a:r>
            <a:r>
              <a:rPr lang="en-US" altLang="zh-CN" sz="1600" dirty="0">
                <a:solidFill>
                  <a:schemeClr val="bg1"/>
                </a:solidFill>
                <a:latin typeface="微软雅黑" pitchFamily="34" charset="-122"/>
                <a:ea typeface="微软雅黑" pitchFamily="34" charset="-122"/>
              </a:rPr>
              <a:t>11</a:t>
            </a:r>
            <a:r>
              <a:rPr lang="zh-CN" altLang="en-US" sz="1600" dirty="0">
                <a:solidFill>
                  <a:schemeClr val="bg1"/>
                </a:solidFill>
                <a:latin typeface="微软雅黑" pitchFamily="34" charset="-122"/>
                <a:ea typeface="微软雅黑" pitchFamily="34" charset="-122"/>
              </a:rPr>
              <a:t>月</a:t>
            </a:r>
          </a:p>
        </p:txBody>
      </p:sp>
    </p:spTree>
    <p:extLst>
      <p:ext uri="{BB962C8B-B14F-4D97-AF65-F5344CB8AC3E}">
        <p14:creationId xmlns:p14="http://schemas.microsoft.com/office/powerpoint/2010/main" val="1837621592"/>
      </p:ext>
    </p:extLst>
  </p:cSld>
  <p:clrMapOvr>
    <a:masterClrMapping/>
  </p:clrMapOvr>
  <mc:AlternateContent xmlns:mc="http://schemas.openxmlformats.org/markup-compatibility/2006" xmlns:p14="http://schemas.microsoft.com/office/powerpoint/2010/main">
    <mc:Choice Requires="p14">
      <p:transition spd="slow" p14:dur="2000">
        <p:push/>
      </p:transition>
    </mc:Choice>
    <mc:Fallback xmlns="">
      <p:transition spd="slow">
        <p:push/>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527359" y="302299"/>
            <a:ext cx="6672019" cy="502766"/>
          </a:xfrm>
          <a:prstGeom prst="rect">
            <a:avLst/>
          </a:prstGeom>
          <a:noFill/>
        </p:spPr>
        <p:txBody>
          <a:bodyPr wrap="none" rtlCol="0">
            <a:spAutoFit/>
          </a:bodyPr>
          <a:lstStyle/>
          <a:p>
            <a:r>
              <a:rPr lang="zh-CN" altLang="en-US" sz="2667" dirty="0">
                <a:solidFill>
                  <a:schemeClr val="tx1">
                    <a:lumMod val="65000"/>
                    <a:lumOff val="35000"/>
                  </a:schemeClr>
                </a:solidFill>
                <a:latin typeface="+mj-ea"/>
                <a:ea typeface="+mj-ea"/>
              </a:rPr>
              <a:t>设计并实现智能合约与比特币信息分析系统</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87361" y="387527"/>
            <a:ext cx="2369693" cy="638175"/>
          </a:xfrm>
          <a:prstGeom prst="rect">
            <a:avLst/>
          </a:prstGeom>
        </p:spPr>
      </p:pic>
      <p:sp>
        <p:nvSpPr>
          <p:cNvPr id="7" name="TextBox 41"/>
          <p:cNvSpPr>
            <a:spLocks noChangeArrowheads="1"/>
          </p:cNvSpPr>
          <p:nvPr/>
        </p:nvSpPr>
        <p:spPr bwMode="auto">
          <a:xfrm>
            <a:off x="1341120" y="1374046"/>
            <a:ext cx="921503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endParaRPr lang="zh-CN" altLang="en-US" sz="2000" dirty="0">
              <a:solidFill>
                <a:schemeClr val="tx1">
                  <a:lumMod val="65000"/>
                  <a:lumOff val="35000"/>
                </a:schemeClr>
              </a:solidFill>
              <a:latin typeface="微软雅黑" pitchFamily="34" charset="-122"/>
              <a:ea typeface="微软雅黑" pitchFamily="34" charset="-122"/>
              <a:sym typeface="微软雅黑" pitchFamily="34" charset="-122"/>
            </a:endParaRPr>
          </a:p>
        </p:txBody>
      </p:sp>
      <p:sp>
        <p:nvSpPr>
          <p:cNvPr id="5" name="圆角矩形 4"/>
          <p:cNvSpPr/>
          <p:nvPr/>
        </p:nvSpPr>
        <p:spPr>
          <a:xfrm>
            <a:off x="769930" y="1423485"/>
            <a:ext cx="2489082" cy="435029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latin typeface="宋体" panose="02010600030101010101" pitchFamily="2" charset="-122"/>
              <a:ea typeface="宋体" panose="02010600030101010101" pitchFamily="2" charset="-122"/>
            </a:endParaRPr>
          </a:p>
        </p:txBody>
      </p:sp>
      <p:sp>
        <p:nvSpPr>
          <p:cNvPr id="6" name="圆角矩形 5"/>
          <p:cNvSpPr/>
          <p:nvPr/>
        </p:nvSpPr>
        <p:spPr>
          <a:xfrm>
            <a:off x="3560024" y="1423485"/>
            <a:ext cx="2489082" cy="435029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latin typeface="宋体" panose="02010600030101010101" pitchFamily="2" charset="-122"/>
              <a:ea typeface="宋体" panose="02010600030101010101" pitchFamily="2" charset="-122"/>
            </a:endParaRPr>
          </a:p>
        </p:txBody>
      </p:sp>
      <p:sp>
        <p:nvSpPr>
          <p:cNvPr id="8" name="圆角矩形 7"/>
          <p:cNvSpPr/>
          <p:nvPr/>
        </p:nvSpPr>
        <p:spPr>
          <a:xfrm>
            <a:off x="9140212" y="1423485"/>
            <a:ext cx="2489082" cy="435029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latin typeface="宋体" panose="02010600030101010101" pitchFamily="2" charset="-122"/>
              <a:ea typeface="宋体" panose="02010600030101010101" pitchFamily="2" charset="-122"/>
            </a:endParaRPr>
          </a:p>
        </p:txBody>
      </p:sp>
      <p:sp>
        <p:nvSpPr>
          <p:cNvPr id="9" name="圆角矩形 8"/>
          <p:cNvSpPr/>
          <p:nvPr/>
        </p:nvSpPr>
        <p:spPr>
          <a:xfrm>
            <a:off x="6350118" y="1423485"/>
            <a:ext cx="2489082" cy="435029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latin typeface="宋体" panose="02010600030101010101" pitchFamily="2" charset="-122"/>
              <a:ea typeface="宋体" panose="02010600030101010101" pitchFamily="2" charset="-122"/>
            </a:endParaRPr>
          </a:p>
        </p:txBody>
      </p:sp>
      <p:sp>
        <p:nvSpPr>
          <p:cNvPr id="4" name="圆柱形 3"/>
          <p:cNvSpPr/>
          <p:nvPr/>
        </p:nvSpPr>
        <p:spPr>
          <a:xfrm>
            <a:off x="1515291" y="2250804"/>
            <a:ext cx="1132114" cy="134982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智能合约数据库</a:t>
            </a:r>
          </a:p>
        </p:txBody>
      </p:sp>
      <p:sp>
        <p:nvSpPr>
          <p:cNvPr id="17" name="圆柱形 16"/>
          <p:cNvSpPr/>
          <p:nvPr/>
        </p:nvSpPr>
        <p:spPr>
          <a:xfrm>
            <a:off x="1515291" y="3782976"/>
            <a:ext cx="1132114" cy="134982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比特币数据库</a:t>
            </a:r>
          </a:p>
        </p:txBody>
      </p:sp>
      <p:sp>
        <p:nvSpPr>
          <p:cNvPr id="15" name="圆角矩形 14"/>
          <p:cNvSpPr/>
          <p:nvPr/>
        </p:nvSpPr>
        <p:spPr>
          <a:xfrm>
            <a:off x="3727045" y="2333869"/>
            <a:ext cx="2183397" cy="12118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智能合约</a:t>
            </a:r>
            <a:endParaRPr lang="en-US" altLang="zh-CN" dirty="0"/>
          </a:p>
          <a:p>
            <a:pPr algn="ctr"/>
            <a:r>
              <a:rPr lang="zh-CN" altLang="en-US" dirty="0"/>
              <a:t>代码语义</a:t>
            </a:r>
            <a:endParaRPr lang="en-US" altLang="zh-CN" dirty="0"/>
          </a:p>
          <a:p>
            <a:pPr algn="ctr"/>
            <a:r>
              <a:rPr lang="zh-CN" altLang="en-US" dirty="0"/>
              <a:t>分析扫描</a:t>
            </a:r>
            <a:endParaRPr lang="en-US" altLang="zh-CN" dirty="0"/>
          </a:p>
          <a:p>
            <a:pPr algn="ctr"/>
            <a:r>
              <a:rPr lang="zh-CN" altLang="en-US" dirty="0"/>
              <a:t>引擎</a:t>
            </a:r>
          </a:p>
        </p:txBody>
      </p:sp>
      <p:sp>
        <p:nvSpPr>
          <p:cNvPr id="19" name="圆角矩形 18"/>
          <p:cNvSpPr/>
          <p:nvPr/>
        </p:nvSpPr>
        <p:spPr>
          <a:xfrm>
            <a:off x="3748592" y="3901433"/>
            <a:ext cx="2183397" cy="11129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比特币信息</a:t>
            </a:r>
            <a:endParaRPr lang="en-US" altLang="zh-CN" dirty="0"/>
          </a:p>
          <a:p>
            <a:pPr algn="ctr"/>
            <a:r>
              <a:rPr lang="zh-CN" altLang="en-US" dirty="0"/>
              <a:t>字段语义</a:t>
            </a:r>
            <a:endParaRPr lang="en-US" altLang="zh-CN" dirty="0"/>
          </a:p>
          <a:p>
            <a:pPr algn="ctr"/>
            <a:r>
              <a:rPr lang="zh-CN" altLang="en-US" dirty="0"/>
              <a:t>分析引擎</a:t>
            </a:r>
          </a:p>
        </p:txBody>
      </p:sp>
      <p:sp>
        <p:nvSpPr>
          <p:cNvPr id="18" name="圆角矩形 17"/>
          <p:cNvSpPr/>
          <p:nvPr/>
        </p:nvSpPr>
        <p:spPr>
          <a:xfrm>
            <a:off x="6435635" y="2013037"/>
            <a:ext cx="2316480" cy="4058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合约地址扫描</a:t>
            </a:r>
          </a:p>
        </p:txBody>
      </p:sp>
      <p:sp>
        <p:nvSpPr>
          <p:cNvPr id="21" name="圆角矩形 20"/>
          <p:cNvSpPr/>
          <p:nvPr/>
        </p:nvSpPr>
        <p:spPr>
          <a:xfrm>
            <a:off x="9222377" y="2484851"/>
            <a:ext cx="2316479" cy="559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注册登录</a:t>
            </a:r>
          </a:p>
        </p:txBody>
      </p:sp>
      <p:sp>
        <p:nvSpPr>
          <p:cNvPr id="20" name="文本框 19"/>
          <p:cNvSpPr txBox="1"/>
          <p:nvPr/>
        </p:nvSpPr>
        <p:spPr>
          <a:xfrm>
            <a:off x="1626327" y="1497874"/>
            <a:ext cx="873033" cy="369332"/>
          </a:xfrm>
          <a:prstGeom prst="rect">
            <a:avLst/>
          </a:prstGeom>
          <a:noFill/>
        </p:spPr>
        <p:txBody>
          <a:bodyPr wrap="square" rtlCol="0">
            <a:spAutoFit/>
          </a:bodyPr>
          <a:lstStyle/>
          <a:p>
            <a:r>
              <a:rPr lang="zh-CN" altLang="en-US" dirty="0"/>
              <a:t>数据层</a:t>
            </a:r>
          </a:p>
        </p:txBody>
      </p:sp>
      <p:sp>
        <p:nvSpPr>
          <p:cNvPr id="23" name="文本框 22"/>
          <p:cNvSpPr txBox="1"/>
          <p:nvPr/>
        </p:nvSpPr>
        <p:spPr>
          <a:xfrm>
            <a:off x="7158138" y="1506735"/>
            <a:ext cx="873033" cy="369332"/>
          </a:xfrm>
          <a:prstGeom prst="rect">
            <a:avLst/>
          </a:prstGeom>
          <a:noFill/>
        </p:spPr>
        <p:txBody>
          <a:bodyPr wrap="square" rtlCol="0">
            <a:spAutoFit/>
          </a:bodyPr>
          <a:lstStyle/>
          <a:p>
            <a:r>
              <a:rPr lang="zh-CN" altLang="en-US" dirty="0"/>
              <a:t>业务层</a:t>
            </a:r>
          </a:p>
        </p:txBody>
      </p:sp>
      <p:sp>
        <p:nvSpPr>
          <p:cNvPr id="24" name="圆角矩形 23"/>
          <p:cNvSpPr/>
          <p:nvPr/>
        </p:nvSpPr>
        <p:spPr>
          <a:xfrm>
            <a:off x="6435635" y="2452411"/>
            <a:ext cx="2316480" cy="4058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合约代码扫描</a:t>
            </a:r>
          </a:p>
        </p:txBody>
      </p:sp>
      <p:sp>
        <p:nvSpPr>
          <p:cNvPr id="25" name="圆角矩形 24"/>
          <p:cNvSpPr/>
          <p:nvPr/>
        </p:nvSpPr>
        <p:spPr>
          <a:xfrm>
            <a:off x="6435635" y="3337542"/>
            <a:ext cx="2316480" cy="681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比特币信息关键词扫描</a:t>
            </a:r>
          </a:p>
        </p:txBody>
      </p:sp>
      <p:sp>
        <p:nvSpPr>
          <p:cNvPr id="26" name="文本框 25"/>
          <p:cNvSpPr txBox="1"/>
          <p:nvPr/>
        </p:nvSpPr>
        <p:spPr>
          <a:xfrm>
            <a:off x="4368048" y="1500500"/>
            <a:ext cx="873033" cy="369332"/>
          </a:xfrm>
          <a:prstGeom prst="rect">
            <a:avLst/>
          </a:prstGeom>
          <a:noFill/>
        </p:spPr>
        <p:txBody>
          <a:bodyPr wrap="square" rtlCol="0">
            <a:spAutoFit/>
          </a:bodyPr>
          <a:lstStyle/>
          <a:p>
            <a:r>
              <a:rPr lang="zh-CN" altLang="en-US" dirty="0"/>
              <a:t>引擎层</a:t>
            </a:r>
          </a:p>
        </p:txBody>
      </p:sp>
      <p:sp>
        <p:nvSpPr>
          <p:cNvPr id="27" name="文本框 26"/>
          <p:cNvSpPr txBox="1"/>
          <p:nvPr/>
        </p:nvSpPr>
        <p:spPr>
          <a:xfrm>
            <a:off x="9972292" y="1497156"/>
            <a:ext cx="873033" cy="369332"/>
          </a:xfrm>
          <a:prstGeom prst="rect">
            <a:avLst/>
          </a:prstGeom>
          <a:noFill/>
        </p:spPr>
        <p:txBody>
          <a:bodyPr wrap="square" rtlCol="0">
            <a:spAutoFit/>
          </a:bodyPr>
          <a:lstStyle/>
          <a:p>
            <a:r>
              <a:rPr lang="zh-CN" altLang="en-US" dirty="0"/>
              <a:t>交互层</a:t>
            </a:r>
          </a:p>
        </p:txBody>
      </p:sp>
      <p:sp>
        <p:nvSpPr>
          <p:cNvPr id="28" name="圆角矩形 27"/>
          <p:cNvSpPr/>
          <p:nvPr/>
        </p:nvSpPr>
        <p:spPr>
          <a:xfrm>
            <a:off x="6435635" y="4054605"/>
            <a:ext cx="2316480" cy="681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比特币信息字段代币分析</a:t>
            </a:r>
          </a:p>
        </p:txBody>
      </p:sp>
      <p:sp>
        <p:nvSpPr>
          <p:cNvPr id="29" name="圆角矩形 28"/>
          <p:cNvSpPr/>
          <p:nvPr/>
        </p:nvSpPr>
        <p:spPr>
          <a:xfrm>
            <a:off x="6435635" y="2896452"/>
            <a:ext cx="2316480" cy="4058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合约代码获取</a:t>
            </a:r>
          </a:p>
        </p:txBody>
      </p:sp>
      <p:sp>
        <p:nvSpPr>
          <p:cNvPr id="30" name="圆角矩形 29"/>
          <p:cNvSpPr/>
          <p:nvPr/>
        </p:nvSpPr>
        <p:spPr>
          <a:xfrm>
            <a:off x="6435635" y="4767820"/>
            <a:ext cx="2316480" cy="681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比特币链上信息获取</a:t>
            </a:r>
          </a:p>
        </p:txBody>
      </p:sp>
      <p:sp>
        <p:nvSpPr>
          <p:cNvPr id="31" name="圆角矩形 30"/>
          <p:cNvSpPr/>
          <p:nvPr/>
        </p:nvSpPr>
        <p:spPr>
          <a:xfrm>
            <a:off x="9222377" y="3113482"/>
            <a:ext cx="2316479" cy="559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智能合约扫描</a:t>
            </a:r>
          </a:p>
        </p:txBody>
      </p:sp>
      <p:sp>
        <p:nvSpPr>
          <p:cNvPr id="32" name="圆角矩形 31"/>
          <p:cNvSpPr/>
          <p:nvPr/>
        </p:nvSpPr>
        <p:spPr>
          <a:xfrm>
            <a:off x="9222377" y="3748251"/>
            <a:ext cx="2316479" cy="559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比特币信息展示</a:t>
            </a:r>
          </a:p>
        </p:txBody>
      </p:sp>
      <p:sp>
        <p:nvSpPr>
          <p:cNvPr id="33" name="圆角矩形 32"/>
          <p:cNvSpPr/>
          <p:nvPr/>
        </p:nvSpPr>
        <p:spPr>
          <a:xfrm>
            <a:off x="9222378" y="4395514"/>
            <a:ext cx="2316478" cy="559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日志记录</a:t>
            </a:r>
          </a:p>
        </p:txBody>
      </p:sp>
    </p:spTree>
    <p:extLst>
      <p:ext uri="{BB962C8B-B14F-4D97-AF65-F5344CB8AC3E}">
        <p14:creationId xmlns:p14="http://schemas.microsoft.com/office/powerpoint/2010/main" val="3217733731"/>
      </p:ext>
    </p:extLst>
  </p:cSld>
  <p:clrMapOvr>
    <a:masterClrMapping/>
  </p:clrMapOvr>
  <mc:AlternateContent xmlns:mc="http://schemas.openxmlformats.org/markup-compatibility/2006" xmlns:p14="http://schemas.microsoft.com/office/powerpoint/2010/main">
    <mc:Choice Requires="p14">
      <p:transition spd="slow" p14:dur="2000">
        <p:push/>
      </p:transition>
    </mc:Choice>
    <mc:Fallback xmlns="">
      <p:transition spd="slow">
        <p:push/>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19817" y="1770842"/>
            <a:ext cx="4968027" cy="810543"/>
          </a:xfrm>
          <a:prstGeom prst="rect">
            <a:avLst/>
          </a:prstGeom>
          <a:noFill/>
        </p:spPr>
        <p:txBody>
          <a:bodyPr wrap="none" rtlCol="0">
            <a:spAutoFit/>
          </a:bodyPr>
          <a:lstStyle/>
          <a:p>
            <a:pPr algn="ctr"/>
            <a:r>
              <a:rPr lang="zh-CN" altLang="en-US" sz="4667" dirty="0">
                <a:solidFill>
                  <a:srgbClr val="002060"/>
                </a:solidFill>
                <a:latin typeface="+mj-ea"/>
                <a:ea typeface="+mj-ea"/>
              </a:rPr>
              <a:t>研究方案与可行性</a:t>
            </a:r>
          </a:p>
        </p:txBody>
      </p:sp>
      <p:pic>
        <p:nvPicPr>
          <p:cNvPr id="40"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rot="10800000">
            <a:off x="11159443" y="5595293"/>
            <a:ext cx="1032557" cy="1262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1" name="组合 40"/>
          <p:cNvGrpSpPr/>
          <p:nvPr/>
        </p:nvGrpSpPr>
        <p:grpSpPr>
          <a:xfrm>
            <a:off x="1599139" y="2057297"/>
            <a:ext cx="3606373" cy="2774763"/>
            <a:chOff x="4272487" y="985295"/>
            <a:chExt cx="530249" cy="407976"/>
          </a:xfrm>
        </p:grpSpPr>
        <p:grpSp>
          <p:nvGrpSpPr>
            <p:cNvPr id="42" name="组合 41"/>
            <p:cNvGrpSpPr/>
            <p:nvPr/>
          </p:nvGrpSpPr>
          <p:grpSpPr>
            <a:xfrm>
              <a:off x="4272487" y="985295"/>
              <a:ext cx="530249" cy="407976"/>
              <a:chOff x="1822439" y="149340"/>
              <a:chExt cx="5053817" cy="3888432"/>
            </a:xfrm>
          </p:grpSpPr>
          <p:sp>
            <p:nvSpPr>
              <p:cNvPr id="44" name="任意多边形 43"/>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5" name="任意多边形 44"/>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02060"/>
                  </a:solidFill>
                </a:endParaRPr>
              </a:p>
            </p:txBody>
          </p:sp>
        </p:grpSp>
        <p:sp>
          <p:nvSpPr>
            <p:cNvPr id="43" name="TextBox 42"/>
            <p:cNvSpPr txBox="1"/>
            <p:nvPr/>
          </p:nvSpPr>
          <p:spPr>
            <a:xfrm>
              <a:off x="4519952" y="1045125"/>
              <a:ext cx="140283" cy="285092"/>
            </a:xfrm>
            <a:prstGeom prst="rect">
              <a:avLst/>
            </a:prstGeom>
            <a:noFill/>
          </p:spPr>
          <p:txBody>
            <a:bodyPr wrap="none" rtlCol="0">
              <a:spAutoFit/>
            </a:bodyPr>
            <a:lstStyle/>
            <a:p>
              <a:r>
                <a:rPr lang="en-US" altLang="zh-CN" sz="12000" dirty="0">
                  <a:solidFill>
                    <a:srgbClr val="002060"/>
                  </a:solidFill>
                  <a:latin typeface="+mj-ea"/>
                  <a:ea typeface="+mj-ea"/>
                </a:rPr>
                <a:t>3</a:t>
              </a:r>
              <a:endParaRPr lang="zh-CN" altLang="en-US" sz="12000" dirty="0">
                <a:solidFill>
                  <a:srgbClr val="002060"/>
                </a:solidFill>
                <a:latin typeface="+mj-ea"/>
                <a:ea typeface="+mj-ea"/>
              </a:endParaRPr>
            </a:p>
          </p:txBody>
        </p:sp>
      </p:grpSp>
      <p:grpSp>
        <p:nvGrpSpPr>
          <p:cNvPr id="31" name="组合 30"/>
          <p:cNvGrpSpPr/>
          <p:nvPr/>
        </p:nvGrpSpPr>
        <p:grpSpPr>
          <a:xfrm>
            <a:off x="1" y="1"/>
            <a:ext cx="942727" cy="267531"/>
            <a:chOff x="90210" y="108662"/>
            <a:chExt cx="1213732" cy="344438"/>
          </a:xfrm>
        </p:grpSpPr>
        <p:sp>
          <p:nvSpPr>
            <p:cNvPr id="32" name="任意多边形 31"/>
            <p:cNvSpPr/>
            <p:nvPr/>
          </p:nvSpPr>
          <p:spPr>
            <a:xfrm>
              <a:off x="598665" y="108662"/>
              <a:ext cx="705277" cy="323935"/>
            </a:xfrm>
            <a:custGeom>
              <a:avLst/>
              <a:gdLst>
                <a:gd name="connsiteX0" fmla="*/ 0 w 705277"/>
                <a:gd name="connsiteY0" fmla="*/ 4100 h 323935"/>
                <a:gd name="connsiteX1" fmla="*/ 623268 w 705277"/>
                <a:gd name="connsiteY1" fmla="*/ 323935 h 323935"/>
                <a:gd name="connsiteX2" fmla="*/ 705277 w 705277"/>
                <a:gd name="connsiteY2" fmla="*/ 0 h 323935"/>
                <a:gd name="connsiteX3" fmla="*/ 0 w 705277"/>
                <a:gd name="connsiteY3" fmla="*/ 0 h 323935"/>
                <a:gd name="connsiteX4" fmla="*/ 0 w 705277"/>
                <a:gd name="connsiteY4" fmla="*/ 4100 h 323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277" h="323935">
                  <a:moveTo>
                    <a:pt x="0" y="4100"/>
                  </a:moveTo>
                  <a:lnTo>
                    <a:pt x="623268" y="323935"/>
                  </a:lnTo>
                  <a:lnTo>
                    <a:pt x="705277" y="0"/>
                  </a:lnTo>
                  <a:lnTo>
                    <a:pt x="0" y="0"/>
                  </a:lnTo>
                  <a:lnTo>
                    <a:pt x="0" y="4100"/>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3" name="任意多边形 32"/>
            <p:cNvSpPr/>
            <p:nvPr/>
          </p:nvSpPr>
          <p:spPr>
            <a:xfrm>
              <a:off x="90210" y="108662"/>
              <a:ext cx="840591" cy="344438"/>
            </a:xfrm>
            <a:custGeom>
              <a:avLst/>
              <a:gdLst>
                <a:gd name="connsiteX0" fmla="*/ 840591 w 840591"/>
                <a:gd name="connsiteY0" fmla="*/ 336237 h 344438"/>
                <a:gd name="connsiteX1" fmla="*/ 299332 w 840591"/>
                <a:gd name="connsiteY1" fmla="*/ 0 h 344438"/>
                <a:gd name="connsiteX2" fmla="*/ 0 w 840591"/>
                <a:gd name="connsiteY2" fmla="*/ 0 h 344438"/>
                <a:gd name="connsiteX3" fmla="*/ 0 w 840591"/>
                <a:gd name="connsiteY3" fmla="*/ 344438 h 344438"/>
                <a:gd name="connsiteX4" fmla="*/ 840591 w 840591"/>
                <a:gd name="connsiteY4" fmla="*/ 336237 h 344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591" h="344438">
                  <a:moveTo>
                    <a:pt x="840591" y="336237"/>
                  </a:moveTo>
                  <a:lnTo>
                    <a:pt x="299332" y="0"/>
                  </a:lnTo>
                  <a:lnTo>
                    <a:pt x="0" y="0"/>
                  </a:lnTo>
                  <a:lnTo>
                    <a:pt x="0" y="344438"/>
                  </a:lnTo>
                  <a:lnTo>
                    <a:pt x="840591" y="3362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34" name="TextBox 14"/>
          <p:cNvSpPr txBox="1"/>
          <p:nvPr/>
        </p:nvSpPr>
        <p:spPr>
          <a:xfrm>
            <a:off x="5891980" y="2936985"/>
            <a:ext cx="1415772" cy="461665"/>
          </a:xfrm>
          <a:prstGeom prst="rect">
            <a:avLst/>
          </a:prstGeom>
          <a:noFill/>
        </p:spPr>
        <p:txBody>
          <a:bodyPr wrap="none" rtlCol="0">
            <a:spAutoFit/>
          </a:bodyPr>
          <a:lstStyle/>
          <a:p>
            <a:r>
              <a:rPr lang="zh-CN" altLang="en-US" sz="2400" dirty="0">
                <a:solidFill>
                  <a:schemeClr val="tx1">
                    <a:lumMod val="65000"/>
                    <a:lumOff val="35000"/>
                  </a:schemeClr>
                </a:solidFill>
                <a:latin typeface="+mj-ea"/>
                <a:ea typeface="+mj-ea"/>
              </a:rPr>
              <a:t>研究方法</a:t>
            </a:r>
          </a:p>
        </p:txBody>
      </p:sp>
      <p:sp>
        <p:nvSpPr>
          <p:cNvPr id="35" name="椭圆 34"/>
          <p:cNvSpPr/>
          <p:nvPr/>
        </p:nvSpPr>
        <p:spPr>
          <a:xfrm>
            <a:off x="5860859" y="3132111"/>
            <a:ext cx="82245" cy="82245"/>
          </a:xfrm>
          <a:prstGeom prst="ellips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36" name="TextBox 27"/>
          <p:cNvSpPr txBox="1"/>
          <p:nvPr/>
        </p:nvSpPr>
        <p:spPr>
          <a:xfrm>
            <a:off x="5891980" y="3491272"/>
            <a:ext cx="1415772" cy="461665"/>
          </a:xfrm>
          <a:prstGeom prst="rect">
            <a:avLst/>
          </a:prstGeom>
          <a:noFill/>
        </p:spPr>
        <p:txBody>
          <a:bodyPr wrap="none" rtlCol="0">
            <a:spAutoFit/>
          </a:bodyPr>
          <a:lstStyle/>
          <a:p>
            <a:r>
              <a:rPr lang="zh-CN" altLang="en-US" sz="2400" dirty="0">
                <a:solidFill>
                  <a:schemeClr val="tx1">
                    <a:lumMod val="65000"/>
                    <a:lumOff val="35000"/>
                  </a:schemeClr>
                </a:solidFill>
                <a:latin typeface="+mj-ea"/>
                <a:ea typeface="+mj-ea"/>
              </a:rPr>
              <a:t>技术路线</a:t>
            </a:r>
          </a:p>
        </p:txBody>
      </p:sp>
      <p:sp>
        <p:nvSpPr>
          <p:cNvPr id="37" name="椭圆 36"/>
          <p:cNvSpPr/>
          <p:nvPr/>
        </p:nvSpPr>
        <p:spPr>
          <a:xfrm>
            <a:off x="5860859" y="3686398"/>
            <a:ext cx="82245" cy="82245"/>
          </a:xfrm>
          <a:prstGeom prst="ellips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pic>
        <p:nvPicPr>
          <p:cNvPr id="38" name="图片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89750" y="541867"/>
            <a:ext cx="2369693" cy="638175"/>
          </a:xfrm>
          <a:prstGeom prst="rect">
            <a:avLst/>
          </a:prstGeom>
        </p:spPr>
      </p:pic>
      <p:sp>
        <p:nvSpPr>
          <p:cNvPr id="17" name="TextBox 14"/>
          <p:cNvSpPr txBox="1"/>
          <p:nvPr/>
        </p:nvSpPr>
        <p:spPr>
          <a:xfrm>
            <a:off x="5891980" y="4124243"/>
            <a:ext cx="1723549" cy="461665"/>
          </a:xfrm>
          <a:prstGeom prst="rect">
            <a:avLst/>
          </a:prstGeom>
          <a:noFill/>
        </p:spPr>
        <p:txBody>
          <a:bodyPr wrap="none" rtlCol="0">
            <a:spAutoFit/>
          </a:bodyPr>
          <a:lstStyle/>
          <a:p>
            <a:r>
              <a:rPr lang="zh-CN" altLang="en-US" sz="2400" dirty="0">
                <a:solidFill>
                  <a:schemeClr val="tx1">
                    <a:lumMod val="65000"/>
                    <a:lumOff val="35000"/>
                  </a:schemeClr>
                </a:solidFill>
                <a:latin typeface="+mj-ea"/>
                <a:ea typeface="+mj-ea"/>
              </a:rPr>
              <a:t>可行性分析</a:t>
            </a:r>
          </a:p>
        </p:txBody>
      </p:sp>
      <p:sp>
        <p:nvSpPr>
          <p:cNvPr id="18" name="椭圆 17"/>
          <p:cNvSpPr/>
          <p:nvPr/>
        </p:nvSpPr>
        <p:spPr>
          <a:xfrm>
            <a:off x="5860859" y="4319369"/>
            <a:ext cx="82245" cy="82245"/>
          </a:xfrm>
          <a:prstGeom prst="ellips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Tree>
    <p:extLst>
      <p:ext uri="{BB962C8B-B14F-4D97-AF65-F5344CB8AC3E}">
        <p14:creationId xmlns:p14="http://schemas.microsoft.com/office/powerpoint/2010/main" val="1546073674"/>
      </p:ext>
    </p:extLst>
  </p:cSld>
  <p:clrMapOvr>
    <a:masterClrMapping/>
  </p:clrMapOvr>
  <mc:AlternateContent xmlns:mc="http://schemas.openxmlformats.org/markup-compatibility/2006" xmlns:p14="http://schemas.microsoft.com/office/powerpoint/2010/main">
    <mc:Choice Requires="p14">
      <p:transition spd="slow" p14:dur="20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527359" y="302299"/>
            <a:ext cx="1550424" cy="502766"/>
          </a:xfrm>
          <a:prstGeom prst="rect">
            <a:avLst/>
          </a:prstGeom>
          <a:noFill/>
        </p:spPr>
        <p:txBody>
          <a:bodyPr wrap="none" rtlCol="0">
            <a:spAutoFit/>
          </a:bodyPr>
          <a:lstStyle/>
          <a:p>
            <a:r>
              <a:rPr lang="zh-CN" altLang="en-US" sz="2667" dirty="0">
                <a:latin typeface="+mj-ea"/>
                <a:ea typeface="+mj-ea"/>
              </a:rPr>
              <a:t>研究方法</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87361" y="387527"/>
            <a:ext cx="2369693" cy="638175"/>
          </a:xfrm>
          <a:prstGeom prst="rect">
            <a:avLst/>
          </a:prstGeom>
        </p:spPr>
      </p:pic>
      <p:sp>
        <p:nvSpPr>
          <p:cNvPr id="7" name="TextBox 41"/>
          <p:cNvSpPr>
            <a:spLocks noChangeArrowheads="1"/>
          </p:cNvSpPr>
          <p:nvPr/>
        </p:nvSpPr>
        <p:spPr bwMode="auto">
          <a:xfrm>
            <a:off x="1407073" y="881834"/>
            <a:ext cx="9215035"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endParaRPr lang="zh-CN" altLang="en-US" sz="2000" dirty="0">
              <a:latin typeface="微软雅黑" pitchFamily="34" charset="-122"/>
              <a:ea typeface="微软雅黑" pitchFamily="34" charset="-122"/>
              <a:sym typeface="微软雅黑" pitchFamily="34" charset="-122"/>
            </a:endParaRPr>
          </a:p>
          <a:p>
            <a:r>
              <a:rPr lang="zh-CN" altLang="en-US" sz="2000" dirty="0">
                <a:latin typeface="微软雅黑" pitchFamily="34" charset="-122"/>
                <a:ea typeface="微软雅黑" pitchFamily="34" charset="-122"/>
                <a:sym typeface="微软雅黑" pitchFamily="34" charset="-122"/>
              </a:rPr>
              <a:t>本论文采用分阶段的方法，从调查研究，到梳理业务数据，到应用设计再到应用优化，最后进行性能测试。从理论基础到技术选型、从底层到应用层、从模拟到验证。重要模块的分析应该结合相关文献、已有系统和工程实际进行深度分析，必要时要经过相关实验和操作的验证。</a:t>
            </a:r>
          </a:p>
          <a:p>
            <a:r>
              <a:rPr lang="zh-CN" altLang="en-US" sz="2000" dirty="0">
                <a:latin typeface="微软雅黑" pitchFamily="34" charset="-122"/>
                <a:ea typeface="微软雅黑" pitchFamily="34" charset="-122"/>
                <a:sym typeface="微软雅黑" pitchFamily="34" charset="-122"/>
              </a:rPr>
              <a:t>具体的方法如下：</a:t>
            </a:r>
          </a:p>
          <a:p>
            <a:r>
              <a:rPr lang="zh-CN" altLang="en-US" sz="2000" dirty="0">
                <a:latin typeface="微软雅黑" pitchFamily="34" charset="-122"/>
                <a:ea typeface="微软雅黑" pitchFamily="34" charset="-122"/>
                <a:sym typeface="微软雅黑" pitchFamily="34" charset="-122"/>
              </a:rPr>
              <a:t>（</a:t>
            </a:r>
            <a:r>
              <a:rPr lang="en-US" altLang="zh-CN" sz="2000" dirty="0">
                <a:latin typeface="微软雅黑" pitchFamily="34" charset="-122"/>
                <a:ea typeface="微软雅黑" pitchFamily="34" charset="-122"/>
                <a:sym typeface="微软雅黑" pitchFamily="34" charset="-122"/>
              </a:rPr>
              <a:t>1</a:t>
            </a:r>
            <a:r>
              <a:rPr lang="zh-CN" altLang="en-US" sz="2000" dirty="0">
                <a:latin typeface="微软雅黑" pitchFamily="34" charset="-122"/>
                <a:ea typeface="微软雅黑" pitchFamily="34" charset="-122"/>
                <a:sym typeface="微软雅黑" pitchFamily="34" charset="-122"/>
              </a:rPr>
              <a:t>）调查研究，梳理业务逻辑</a:t>
            </a:r>
          </a:p>
          <a:p>
            <a:r>
              <a:rPr lang="zh-CN" altLang="en-US" sz="2000" dirty="0">
                <a:latin typeface="微软雅黑" pitchFamily="34" charset="-122"/>
                <a:ea typeface="微软雅黑" pitchFamily="34" charset="-122"/>
                <a:sym typeface="微软雅黑" pitchFamily="34" charset="-122"/>
              </a:rPr>
              <a:t>先了解博物馆的业务逻辑，了解区块链技术发展历程，了解</a:t>
            </a:r>
            <a:r>
              <a:rPr lang="en-US" altLang="zh-CN" sz="2000" dirty="0">
                <a:latin typeface="微软雅黑" pitchFamily="34" charset="-122"/>
                <a:ea typeface="微软雅黑" pitchFamily="34" charset="-122"/>
                <a:sym typeface="微软雅黑" pitchFamily="34" charset="-122"/>
              </a:rPr>
              <a:t>Hyperledger</a:t>
            </a:r>
            <a:r>
              <a:rPr lang="zh-CN" altLang="en-US" sz="2000" dirty="0">
                <a:latin typeface="微软雅黑" pitchFamily="34" charset="-122"/>
                <a:ea typeface="微软雅黑" pitchFamily="34" charset="-122"/>
                <a:sym typeface="微软雅黑" pitchFamily="34" charset="-122"/>
              </a:rPr>
              <a:t>平台的原理，分析博物馆哪些业务数据能够应用于区块链。 </a:t>
            </a:r>
          </a:p>
          <a:p>
            <a:r>
              <a:rPr lang="zh-CN" altLang="en-US" sz="2000" dirty="0">
                <a:latin typeface="微软雅黑" pitchFamily="34" charset="-122"/>
                <a:ea typeface="微软雅黑" pitchFamily="34" charset="-122"/>
                <a:sym typeface="微软雅黑" pitchFamily="34" charset="-122"/>
              </a:rPr>
              <a:t>（</a:t>
            </a:r>
            <a:r>
              <a:rPr lang="en-US" altLang="zh-CN" sz="2000" dirty="0">
                <a:latin typeface="微软雅黑" pitchFamily="34" charset="-122"/>
                <a:ea typeface="微软雅黑" pitchFamily="34" charset="-122"/>
                <a:sym typeface="微软雅黑" pitchFamily="34" charset="-122"/>
              </a:rPr>
              <a:t>2</a:t>
            </a:r>
            <a:r>
              <a:rPr lang="zh-CN" altLang="en-US" sz="2000" dirty="0">
                <a:latin typeface="微软雅黑" pitchFamily="34" charset="-122"/>
                <a:ea typeface="微软雅黑" pitchFamily="34" charset="-122"/>
                <a:sym typeface="微软雅黑" pitchFamily="34" charset="-122"/>
              </a:rPr>
              <a:t>）应用设计</a:t>
            </a:r>
          </a:p>
          <a:p>
            <a:r>
              <a:rPr lang="zh-CN" altLang="en-US" sz="2000" dirty="0">
                <a:latin typeface="微软雅黑" pitchFamily="34" charset="-122"/>
                <a:ea typeface="微软雅黑" pitchFamily="34" charset="-122"/>
                <a:sym typeface="微软雅黑" pitchFamily="34" charset="-122"/>
              </a:rPr>
              <a:t>搭建</a:t>
            </a:r>
            <a:r>
              <a:rPr lang="en-US" altLang="zh-CN" sz="2000" dirty="0">
                <a:latin typeface="微软雅黑" pitchFamily="34" charset="-122"/>
                <a:ea typeface="微软雅黑" pitchFamily="34" charset="-122"/>
                <a:sym typeface="微软雅黑" pitchFamily="34" charset="-122"/>
              </a:rPr>
              <a:t>Hyperledger</a:t>
            </a:r>
            <a:r>
              <a:rPr lang="zh-CN" altLang="en-US" sz="2000" dirty="0">
                <a:latin typeface="微软雅黑" pitchFamily="34" charset="-122"/>
                <a:ea typeface="微软雅黑" pitchFamily="34" charset="-122"/>
                <a:sym typeface="微软雅黑" pitchFamily="34" charset="-122"/>
              </a:rPr>
              <a:t>平台，配置节点，选择合适的编程语言，编写智能合约。</a:t>
            </a:r>
          </a:p>
          <a:p>
            <a:r>
              <a:rPr lang="zh-CN" altLang="en-US" sz="2000" dirty="0">
                <a:latin typeface="微软雅黑" pitchFamily="34" charset="-122"/>
                <a:ea typeface="微软雅黑" pitchFamily="34" charset="-122"/>
                <a:sym typeface="微软雅黑" pitchFamily="34" charset="-122"/>
              </a:rPr>
              <a:t>选择合适的框架搭建应用，根据已有接口获取数据，同时选择合适的</a:t>
            </a:r>
            <a:r>
              <a:rPr lang="en-US" altLang="zh-CN" sz="2000" dirty="0">
                <a:latin typeface="微软雅黑" pitchFamily="34" charset="-122"/>
                <a:ea typeface="微软雅黑" pitchFamily="34" charset="-122"/>
                <a:sym typeface="微软雅黑" pitchFamily="34" charset="-122"/>
              </a:rPr>
              <a:t>SDK</a:t>
            </a:r>
            <a:r>
              <a:rPr lang="zh-CN" altLang="en-US" sz="2000" dirty="0">
                <a:latin typeface="微软雅黑" pitchFamily="34" charset="-122"/>
                <a:ea typeface="微软雅黑" pitchFamily="34" charset="-122"/>
                <a:sym typeface="微软雅黑" pitchFamily="34" charset="-122"/>
              </a:rPr>
              <a:t>对接平台，编写代码。</a:t>
            </a:r>
          </a:p>
          <a:p>
            <a:r>
              <a:rPr lang="zh-CN" altLang="en-US" sz="2000" dirty="0">
                <a:latin typeface="微软雅黑" pitchFamily="34" charset="-122"/>
                <a:ea typeface="微软雅黑" pitchFamily="34" charset="-122"/>
                <a:sym typeface="微软雅黑" pitchFamily="34" charset="-122"/>
              </a:rPr>
              <a:t>（</a:t>
            </a:r>
            <a:r>
              <a:rPr lang="en-US" altLang="zh-CN" sz="2000" dirty="0">
                <a:latin typeface="微软雅黑" pitchFamily="34" charset="-122"/>
                <a:ea typeface="微软雅黑" pitchFamily="34" charset="-122"/>
                <a:sym typeface="微软雅黑" pitchFamily="34" charset="-122"/>
              </a:rPr>
              <a:t>3</a:t>
            </a:r>
            <a:r>
              <a:rPr lang="zh-CN" altLang="en-US" sz="2000" dirty="0">
                <a:latin typeface="微软雅黑" pitchFamily="34" charset="-122"/>
                <a:ea typeface="微软雅黑" pitchFamily="34" charset="-122"/>
                <a:sym typeface="微软雅黑" pitchFamily="34" charset="-122"/>
              </a:rPr>
              <a:t>）应用优化</a:t>
            </a:r>
          </a:p>
          <a:p>
            <a:r>
              <a:rPr lang="zh-CN" altLang="en-US" sz="2000" dirty="0">
                <a:latin typeface="微软雅黑" pitchFamily="34" charset="-122"/>
                <a:ea typeface="微软雅黑" pitchFamily="34" charset="-122"/>
                <a:sym typeface="微软雅黑" pitchFamily="34" charset="-122"/>
              </a:rPr>
              <a:t>研究区块链的存储方式和共识算法，研究优化的合理性，测试优化后的效率。</a:t>
            </a:r>
          </a:p>
        </p:txBody>
      </p:sp>
    </p:spTree>
    <p:extLst>
      <p:ext uri="{BB962C8B-B14F-4D97-AF65-F5344CB8AC3E}">
        <p14:creationId xmlns:p14="http://schemas.microsoft.com/office/powerpoint/2010/main" val="3196653941"/>
      </p:ext>
    </p:extLst>
  </p:cSld>
  <p:clrMapOvr>
    <a:masterClrMapping/>
  </p:clrMapOvr>
  <mc:AlternateContent xmlns:mc="http://schemas.openxmlformats.org/markup-compatibility/2006" xmlns:p14="http://schemas.microsoft.com/office/powerpoint/2010/main">
    <mc:Choice Requires="p14">
      <p:transition spd="slow" p14:dur="2000">
        <p:push/>
      </p:transition>
    </mc:Choice>
    <mc:Fallback xmlns="">
      <p:transition spd="slow">
        <p:push/>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527359" y="302299"/>
            <a:ext cx="1550424" cy="502766"/>
          </a:xfrm>
          <a:prstGeom prst="rect">
            <a:avLst/>
          </a:prstGeom>
          <a:noFill/>
        </p:spPr>
        <p:txBody>
          <a:bodyPr wrap="none" rtlCol="0">
            <a:spAutoFit/>
          </a:bodyPr>
          <a:lstStyle/>
          <a:p>
            <a:r>
              <a:rPr lang="zh-CN" altLang="en-US" sz="2667" dirty="0">
                <a:latin typeface="+mj-ea"/>
                <a:ea typeface="+mj-ea"/>
              </a:rPr>
              <a:t>技术路线</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87361" y="387527"/>
            <a:ext cx="2369693" cy="638175"/>
          </a:xfrm>
          <a:prstGeom prst="rect">
            <a:avLst/>
          </a:prstGeom>
        </p:spPr>
      </p:pic>
      <p:graphicFrame>
        <p:nvGraphicFramePr>
          <p:cNvPr id="4" name="图示 3">
            <a:extLst>
              <a:ext uri="{FF2B5EF4-FFF2-40B4-BE49-F238E27FC236}">
                <a16:creationId xmlns:a16="http://schemas.microsoft.com/office/drawing/2014/main" id="{5DCE4225-FBD4-48EC-B857-2C559775B80B}"/>
              </a:ext>
            </a:extLst>
          </p:cNvPr>
          <p:cNvGraphicFramePr/>
          <p:nvPr>
            <p:extLst>
              <p:ext uri="{D42A27DB-BD31-4B8C-83A1-F6EECF244321}">
                <p14:modId xmlns:p14="http://schemas.microsoft.com/office/powerpoint/2010/main" val="3869387619"/>
              </p:ext>
            </p:extLst>
          </p:nvPr>
        </p:nvGraphicFramePr>
        <p:xfrm>
          <a:off x="783489" y="1071723"/>
          <a:ext cx="10173565" cy="47145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94300742"/>
      </p:ext>
    </p:extLst>
  </p:cSld>
  <p:clrMapOvr>
    <a:masterClrMapping/>
  </p:clrMapOvr>
  <mc:AlternateContent xmlns:mc="http://schemas.openxmlformats.org/markup-compatibility/2006" xmlns:p14="http://schemas.microsoft.com/office/powerpoint/2010/main">
    <mc:Choice Requires="p14">
      <p:transition spd="slow" p14:dur="2000">
        <p:push/>
      </p:transition>
    </mc:Choice>
    <mc:Fallback xmlns="">
      <p:transition spd="slow">
        <p:push/>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527359" y="302299"/>
            <a:ext cx="1891865" cy="502766"/>
          </a:xfrm>
          <a:prstGeom prst="rect">
            <a:avLst/>
          </a:prstGeom>
          <a:noFill/>
        </p:spPr>
        <p:txBody>
          <a:bodyPr wrap="none" rtlCol="0">
            <a:spAutoFit/>
          </a:bodyPr>
          <a:lstStyle/>
          <a:p>
            <a:r>
              <a:rPr lang="zh-CN" altLang="en-US" sz="2667" dirty="0">
                <a:solidFill>
                  <a:schemeClr val="tx1">
                    <a:lumMod val="65000"/>
                    <a:lumOff val="35000"/>
                  </a:schemeClr>
                </a:solidFill>
                <a:latin typeface="+mj-ea"/>
                <a:ea typeface="+mj-ea"/>
              </a:rPr>
              <a:t>可行性分析</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87361" y="387527"/>
            <a:ext cx="2369693" cy="638175"/>
          </a:xfrm>
          <a:prstGeom prst="rect">
            <a:avLst/>
          </a:prstGeom>
        </p:spPr>
      </p:pic>
      <p:sp>
        <p:nvSpPr>
          <p:cNvPr id="3" name="文本框 2"/>
          <p:cNvSpPr txBox="1"/>
          <p:nvPr/>
        </p:nvSpPr>
        <p:spPr>
          <a:xfrm>
            <a:off x="1323703" y="1828800"/>
            <a:ext cx="9462830" cy="313932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本论文的工作核心是将区块链技术应用于博物馆数据中，利用区块链的分布式存储，不可篡改和去中心化等特性，以博物馆内业务部门为区块链节点组建馆内私有链，解决博物馆内各部门数据传输、共享的困难，对馆内事务进行穿透式管理。同时以多家博物馆的对外信息公开部门为节点组建馆际联盟链，对联盟链中共享的公开数据，进行数据请求、审批、交换过程的验证和记录，明确界定共享权责，实现馆际间的公开数据远距离可信可靠共享。区块链的平台的可扩展性已经足够成熟，博物馆数据也有提供相应的接口，这些功能都是基于事实现状且有很大的实用性，因此可行性较高。</a:t>
            </a:r>
            <a:endParaRPr lang="en-US" altLang="zh-CN" dirty="0">
              <a:latin typeface="宋体" panose="02010600030101010101" pitchFamily="2" charset="-122"/>
              <a:ea typeface="宋体" panose="02010600030101010101" pitchFamily="2" charset="-122"/>
            </a:endParaRPr>
          </a:p>
          <a:p>
            <a:endParaRPr lang="en-US" altLang="zh-CN" dirty="0"/>
          </a:p>
          <a:p>
            <a:r>
              <a:rPr lang="zh-CN" altLang="en-US" dirty="0">
                <a:latin typeface="宋体" panose="02010600030101010101" pitchFamily="2" charset="-122"/>
                <a:ea typeface="宋体" panose="02010600030101010101" pitchFamily="2" charset="-122"/>
              </a:rPr>
              <a:t>综上，本项目是可行的。</a:t>
            </a:r>
            <a:endParaRPr lang="en-US" altLang="zh-CN" dirty="0">
              <a:latin typeface="宋体" panose="02010600030101010101" pitchFamily="2" charset="-122"/>
              <a:ea typeface="宋体" panose="02010600030101010101" pitchFamily="2" charset="-122"/>
            </a:endParaRPr>
          </a:p>
          <a:p>
            <a:endParaRPr lang="en-US" altLang="zh-CN" dirty="0">
              <a:solidFill>
                <a:schemeClr val="tx1">
                  <a:lumMod val="65000"/>
                  <a:lumOff val="35000"/>
                </a:schemeClr>
              </a:solidFill>
            </a:endParaRPr>
          </a:p>
          <a:p>
            <a:endParaRPr lang="zh-CN" altLang="en-US" dirty="0">
              <a:solidFill>
                <a:schemeClr val="tx1">
                  <a:lumMod val="65000"/>
                  <a:lumOff val="35000"/>
                </a:schemeClr>
              </a:solidFill>
            </a:endParaRPr>
          </a:p>
        </p:txBody>
      </p:sp>
    </p:spTree>
    <p:extLst>
      <p:ext uri="{BB962C8B-B14F-4D97-AF65-F5344CB8AC3E}">
        <p14:creationId xmlns:p14="http://schemas.microsoft.com/office/powerpoint/2010/main" val="1527890060"/>
      </p:ext>
    </p:extLst>
  </p:cSld>
  <p:clrMapOvr>
    <a:masterClrMapping/>
  </p:clrMapOvr>
  <mc:AlternateContent xmlns:mc="http://schemas.openxmlformats.org/markup-compatibility/2006" xmlns:p14="http://schemas.microsoft.com/office/powerpoint/2010/main">
    <mc:Choice Requires="p14">
      <p:transition spd="slow" p14:dur="2000">
        <p:push/>
      </p:transition>
    </mc:Choice>
    <mc:Fallback xmlns="">
      <p:transition spd="slow">
        <p:push/>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15657" y="1770842"/>
            <a:ext cx="2576347" cy="810543"/>
          </a:xfrm>
          <a:prstGeom prst="rect">
            <a:avLst/>
          </a:prstGeom>
          <a:noFill/>
        </p:spPr>
        <p:txBody>
          <a:bodyPr wrap="none" rtlCol="0">
            <a:spAutoFit/>
          </a:bodyPr>
          <a:lstStyle/>
          <a:p>
            <a:pPr algn="ctr"/>
            <a:r>
              <a:rPr lang="zh-CN" altLang="en-US" sz="4667" dirty="0">
                <a:solidFill>
                  <a:srgbClr val="002060"/>
                </a:solidFill>
                <a:latin typeface="+mj-ea"/>
                <a:ea typeface="+mj-ea"/>
              </a:rPr>
              <a:t>创新之处</a:t>
            </a:r>
          </a:p>
        </p:txBody>
      </p:sp>
      <p:pic>
        <p:nvPicPr>
          <p:cNvPr id="40"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rot="10800000">
            <a:off x="11159443" y="5595293"/>
            <a:ext cx="1032557" cy="1262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1" name="组合 40"/>
          <p:cNvGrpSpPr/>
          <p:nvPr/>
        </p:nvGrpSpPr>
        <p:grpSpPr>
          <a:xfrm>
            <a:off x="1599139" y="2057297"/>
            <a:ext cx="3606373" cy="2774763"/>
            <a:chOff x="4272487" y="985295"/>
            <a:chExt cx="530249" cy="407976"/>
          </a:xfrm>
        </p:grpSpPr>
        <p:grpSp>
          <p:nvGrpSpPr>
            <p:cNvPr id="42" name="组合 41"/>
            <p:cNvGrpSpPr/>
            <p:nvPr/>
          </p:nvGrpSpPr>
          <p:grpSpPr>
            <a:xfrm>
              <a:off x="4272487" y="985295"/>
              <a:ext cx="530249" cy="407976"/>
              <a:chOff x="1822439" y="149340"/>
              <a:chExt cx="5053817" cy="3888432"/>
            </a:xfrm>
          </p:grpSpPr>
          <p:sp>
            <p:nvSpPr>
              <p:cNvPr id="44" name="任意多边形 43"/>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5" name="任意多边形 44"/>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02060"/>
                  </a:solidFill>
                </a:endParaRPr>
              </a:p>
            </p:txBody>
          </p:sp>
        </p:grpSp>
        <p:sp>
          <p:nvSpPr>
            <p:cNvPr id="43" name="TextBox 42"/>
            <p:cNvSpPr txBox="1"/>
            <p:nvPr/>
          </p:nvSpPr>
          <p:spPr>
            <a:xfrm>
              <a:off x="4519952" y="1045125"/>
              <a:ext cx="140283" cy="285092"/>
            </a:xfrm>
            <a:prstGeom prst="rect">
              <a:avLst/>
            </a:prstGeom>
            <a:noFill/>
          </p:spPr>
          <p:txBody>
            <a:bodyPr wrap="none" rtlCol="0">
              <a:spAutoFit/>
            </a:bodyPr>
            <a:lstStyle/>
            <a:p>
              <a:r>
                <a:rPr lang="en-US" altLang="zh-CN" sz="12000" dirty="0">
                  <a:solidFill>
                    <a:srgbClr val="002060"/>
                  </a:solidFill>
                  <a:latin typeface="+mj-ea"/>
                  <a:ea typeface="+mj-ea"/>
                </a:rPr>
                <a:t>4</a:t>
              </a:r>
              <a:endParaRPr lang="zh-CN" altLang="en-US" sz="12000" dirty="0">
                <a:solidFill>
                  <a:srgbClr val="002060"/>
                </a:solidFill>
                <a:latin typeface="+mj-ea"/>
                <a:ea typeface="+mj-ea"/>
              </a:endParaRPr>
            </a:p>
          </p:txBody>
        </p:sp>
      </p:grpSp>
      <p:grpSp>
        <p:nvGrpSpPr>
          <p:cNvPr id="31" name="组合 30"/>
          <p:cNvGrpSpPr/>
          <p:nvPr/>
        </p:nvGrpSpPr>
        <p:grpSpPr>
          <a:xfrm>
            <a:off x="1" y="1"/>
            <a:ext cx="942727" cy="267531"/>
            <a:chOff x="90210" y="108662"/>
            <a:chExt cx="1213732" cy="344438"/>
          </a:xfrm>
        </p:grpSpPr>
        <p:sp>
          <p:nvSpPr>
            <p:cNvPr id="32" name="任意多边形 31"/>
            <p:cNvSpPr/>
            <p:nvPr/>
          </p:nvSpPr>
          <p:spPr>
            <a:xfrm>
              <a:off x="598665" y="108662"/>
              <a:ext cx="705277" cy="323935"/>
            </a:xfrm>
            <a:custGeom>
              <a:avLst/>
              <a:gdLst>
                <a:gd name="connsiteX0" fmla="*/ 0 w 705277"/>
                <a:gd name="connsiteY0" fmla="*/ 4100 h 323935"/>
                <a:gd name="connsiteX1" fmla="*/ 623268 w 705277"/>
                <a:gd name="connsiteY1" fmla="*/ 323935 h 323935"/>
                <a:gd name="connsiteX2" fmla="*/ 705277 w 705277"/>
                <a:gd name="connsiteY2" fmla="*/ 0 h 323935"/>
                <a:gd name="connsiteX3" fmla="*/ 0 w 705277"/>
                <a:gd name="connsiteY3" fmla="*/ 0 h 323935"/>
                <a:gd name="connsiteX4" fmla="*/ 0 w 705277"/>
                <a:gd name="connsiteY4" fmla="*/ 4100 h 323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277" h="323935">
                  <a:moveTo>
                    <a:pt x="0" y="4100"/>
                  </a:moveTo>
                  <a:lnTo>
                    <a:pt x="623268" y="323935"/>
                  </a:lnTo>
                  <a:lnTo>
                    <a:pt x="705277" y="0"/>
                  </a:lnTo>
                  <a:lnTo>
                    <a:pt x="0" y="0"/>
                  </a:lnTo>
                  <a:lnTo>
                    <a:pt x="0" y="4100"/>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3" name="任意多边形 32"/>
            <p:cNvSpPr/>
            <p:nvPr/>
          </p:nvSpPr>
          <p:spPr>
            <a:xfrm>
              <a:off x="90210" y="108662"/>
              <a:ext cx="840591" cy="344438"/>
            </a:xfrm>
            <a:custGeom>
              <a:avLst/>
              <a:gdLst>
                <a:gd name="connsiteX0" fmla="*/ 840591 w 840591"/>
                <a:gd name="connsiteY0" fmla="*/ 336237 h 344438"/>
                <a:gd name="connsiteX1" fmla="*/ 299332 w 840591"/>
                <a:gd name="connsiteY1" fmla="*/ 0 h 344438"/>
                <a:gd name="connsiteX2" fmla="*/ 0 w 840591"/>
                <a:gd name="connsiteY2" fmla="*/ 0 h 344438"/>
                <a:gd name="connsiteX3" fmla="*/ 0 w 840591"/>
                <a:gd name="connsiteY3" fmla="*/ 344438 h 344438"/>
                <a:gd name="connsiteX4" fmla="*/ 840591 w 840591"/>
                <a:gd name="connsiteY4" fmla="*/ 336237 h 344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591" h="344438">
                  <a:moveTo>
                    <a:pt x="840591" y="336237"/>
                  </a:moveTo>
                  <a:lnTo>
                    <a:pt x="299332" y="0"/>
                  </a:lnTo>
                  <a:lnTo>
                    <a:pt x="0" y="0"/>
                  </a:lnTo>
                  <a:lnTo>
                    <a:pt x="0" y="344438"/>
                  </a:lnTo>
                  <a:lnTo>
                    <a:pt x="840591" y="3362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34" name="TextBox 14"/>
          <p:cNvSpPr txBox="1"/>
          <p:nvPr/>
        </p:nvSpPr>
        <p:spPr>
          <a:xfrm>
            <a:off x="6571249" y="3041488"/>
            <a:ext cx="2339102" cy="461665"/>
          </a:xfrm>
          <a:prstGeom prst="rect">
            <a:avLst/>
          </a:prstGeom>
          <a:noFill/>
        </p:spPr>
        <p:txBody>
          <a:bodyPr wrap="none" rtlCol="0">
            <a:spAutoFit/>
          </a:bodyPr>
          <a:lstStyle/>
          <a:p>
            <a:r>
              <a:rPr lang="zh-CN" altLang="en-US" sz="2400" dirty="0">
                <a:solidFill>
                  <a:schemeClr val="tx1">
                    <a:lumMod val="65000"/>
                    <a:lumOff val="35000"/>
                  </a:schemeClr>
                </a:solidFill>
                <a:latin typeface="+mj-ea"/>
                <a:ea typeface="+mj-ea"/>
              </a:rPr>
              <a:t>区块链存储部分</a:t>
            </a:r>
          </a:p>
        </p:txBody>
      </p:sp>
      <p:sp>
        <p:nvSpPr>
          <p:cNvPr id="35" name="椭圆 34"/>
          <p:cNvSpPr/>
          <p:nvPr/>
        </p:nvSpPr>
        <p:spPr>
          <a:xfrm>
            <a:off x="6540128" y="3236614"/>
            <a:ext cx="82245" cy="82245"/>
          </a:xfrm>
          <a:prstGeom prst="ellips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36" name="TextBox 27"/>
          <p:cNvSpPr txBox="1"/>
          <p:nvPr/>
        </p:nvSpPr>
        <p:spPr>
          <a:xfrm>
            <a:off x="6571249" y="3595775"/>
            <a:ext cx="2954655" cy="461665"/>
          </a:xfrm>
          <a:prstGeom prst="rect">
            <a:avLst/>
          </a:prstGeom>
          <a:noFill/>
        </p:spPr>
        <p:txBody>
          <a:bodyPr wrap="none" rtlCol="0">
            <a:spAutoFit/>
          </a:bodyPr>
          <a:lstStyle/>
          <a:p>
            <a:r>
              <a:rPr lang="zh-CN" altLang="en-US" sz="2400" dirty="0">
                <a:solidFill>
                  <a:schemeClr val="tx1">
                    <a:lumMod val="65000"/>
                    <a:lumOff val="35000"/>
                  </a:schemeClr>
                </a:solidFill>
                <a:latin typeface="+mj-ea"/>
                <a:ea typeface="+mj-ea"/>
              </a:rPr>
              <a:t>区块链共识算法部分</a:t>
            </a:r>
          </a:p>
        </p:txBody>
      </p:sp>
      <p:sp>
        <p:nvSpPr>
          <p:cNvPr id="37" name="椭圆 36"/>
          <p:cNvSpPr/>
          <p:nvPr/>
        </p:nvSpPr>
        <p:spPr>
          <a:xfrm>
            <a:off x="6540128" y="3790901"/>
            <a:ext cx="82245" cy="82245"/>
          </a:xfrm>
          <a:prstGeom prst="ellips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pic>
        <p:nvPicPr>
          <p:cNvPr id="38" name="图片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89750" y="541867"/>
            <a:ext cx="2369693" cy="638175"/>
          </a:xfrm>
          <a:prstGeom prst="rect">
            <a:avLst/>
          </a:prstGeom>
        </p:spPr>
      </p:pic>
    </p:spTree>
    <p:extLst>
      <p:ext uri="{BB962C8B-B14F-4D97-AF65-F5344CB8AC3E}">
        <p14:creationId xmlns:p14="http://schemas.microsoft.com/office/powerpoint/2010/main" val="3940126090"/>
      </p:ext>
    </p:extLst>
  </p:cSld>
  <p:clrMapOvr>
    <a:masterClrMapping/>
  </p:clrMapOvr>
  <mc:AlternateContent xmlns:mc="http://schemas.openxmlformats.org/markup-compatibility/2006" xmlns:p14="http://schemas.microsoft.com/office/powerpoint/2010/main">
    <mc:Choice Requires="p14">
      <p:transition spd="slow" p14:dur="20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527359" y="302299"/>
            <a:ext cx="1550424" cy="502766"/>
          </a:xfrm>
          <a:prstGeom prst="rect">
            <a:avLst/>
          </a:prstGeom>
          <a:noFill/>
        </p:spPr>
        <p:txBody>
          <a:bodyPr wrap="none" rtlCol="0">
            <a:spAutoFit/>
          </a:bodyPr>
          <a:lstStyle/>
          <a:p>
            <a:r>
              <a:rPr lang="zh-CN" altLang="en-US" sz="2667" dirty="0">
                <a:latin typeface="+mj-ea"/>
                <a:ea typeface="+mj-ea"/>
              </a:rPr>
              <a:t>创新</a:t>
            </a:r>
            <a:r>
              <a:rPr lang="zh-CN" altLang="en-US" sz="2667" dirty="0">
                <a:solidFill>
                  <a:schemeClr val="tx1">
                    <a:lumMod val="65000"/>
                    <a:lumOff val="35000"/>
                  </a:schemeClr>
                </a:solidFill>
                <a:latin typeface="+mj-ea"/>
                <a:ea typeface="+mj-ea"/>
              </a:rPr>
              <a:t>之处</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87361" y="387527"/>
            <a:ext cx="2369693" cy="638175"/>
          </a:xfrm>
          <a:prstGeom prst="rect">
            <a:avLst/>
          </a:prstGeom>
        </p:spPr>
      </p:pic>
      <p:sp>
        <p:nvSpPr>
          <p:cNvPr id="7" name="TextBox 41"/>
          <p:cNvSpPr>
            <a:spLocks noChangeArrowheads="1"/>
          </p:cNvSpPr>
          <p:nvPr/>
        </p:nvSpPr>
        <p:spPr bwMode="auto">
          <a:xfrm>
            <a:off x="1341120" y="1374046"/>
            <a:ext cx="9849394"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endParaRPr lang="en-US" altLang="zh-CN" sz="2000" dirty="0">
              <a:latin typeface="微软雅黑" pitchFamily="34" charset="-122"/>
              <a:ea typeface="微软雅黑" pitchFamily="34" charset="-122"/>
              <a:sym typeface="微软雅黑" pitchFamily="34" charset="-122"/>
            </a:endParaRPr>
          </a:p>
          <a:p>
            <a:r>
              <a:rPr lang="zh-CN" altLang="en-US" sz="2000" dirty="0">
                <a:latin typeface="微软雅黑" pitchFamily="34" charset="-122"/>
                <a:ea typeface="微软雅黑" pitchFamily="34" charset="-122"/>
                <a:sym typeface="微软雅黑" pitchFamily="34" charset="-122"/>
              </a:rPr>
              <a:t>本项目的创新之处：</a:t>
            </a:r>
            <a:endParaRPr lang="en-US" altLang="zh-CN" sz="2000" dirty="0">
              <a:latin typeface="微软雅黑" pitchFamily="34" charset="-122"/>
              <a:ea typeface="微软雅黑" pitchFamily="34" charset="-122"/>
              <a:sym typeface="微软雅黑" pitchFamily="34" charset="-122"/>
            </a:endParaRPr>
          </a:p>
          <a:p>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●目前采用的</a:t>
            </a:r>
            <a:r>
              <a:rPr lang="en-US" altLang="zh-CN" sz="2000" dirty="0">
                <a:latin typeface="宋体" panose="02010600030101010101" pitchFamily="2" charset="-122"/>
                <a:ea typeface="宋体" panose="02010600030101010101" pitchFamily="2" charset="-122"/>
              </a:rPr>
              <a:t>IPFS+</a:t>
            </a:r>
            <a:r>
              <a:rPr lang="zh-CN" altLang="en-US" sz="2000" dirty="0">
                <a:latin typeface="宋体" panose="02010600030101010101" pitchFamily="2" charset="-122"/>
                <a:ea typeface="宋体" panose="02010600030101010101" pitchFamily="2" charset="-122"/>
              </a:rPr>
              <a:t>区块链存储的方式，利用了分布式网络的特性，很好地与区块链本身相结合，</a:t>
            </a:r>
            <a:r>
              <a:rPr lang="en-US" altLang="zh-CN" sz="2000" dirty="0">
                <a:latin typeface="宋体" panose="02010600030101010101" pitchFamily="2" charset="-122"/>
                <a:ea typeface="宋体" panose="02010600030101010101" pitchFamily="2" charset="-122"/>
              </a:rPr>
              <a:t>IPFS</a:t>
            </a:r>
            <a:r>
              <a:rPr lang="zh-CN" altLang="en-US" sz="2000" dirty="0">
                <a:latin typeface="宋体" panose="02010600030101010101" pitchFamily="2" charset="-122"/>
                <a:ea typeface="宋体" panose="02010600030101010101" pitchFamily="2" charset="-122"/>
              </a:rPr>
              <a:t>本身是基于内容的寻址，只关心文件的内容，通过其生成唯一的哈希标识，节约了空间，与区块链相结合，在存储空间上有一定的优化，另一方面，查询效率方面由于需要寻址查找，效率没有提升，在此基础上可以研究关系型缓存数据库，提高区块链查询的优化效率。</a:t>
            </a:r>
            <a:endParaRPr lang="en-US" altLang="zh-CN" sz="2000" dirty="0">
              <a:latin typeface="微软雅黑" pitchFamily="34" charset="-122"/>
              <a:ea typeface="微软雅黑" pitchFamily="34" charset="-122"/>
              <a:sym typeface="微软雅黑" pitchFamily="34" charset="-122"/>
            </a:endParaRPr>
          </a:p>
          <a:p>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●目前超级账本普遍采用的</a:t>
            </a:r>
            <a:r>
              <a:rPr lang="en-US" altLang="zh-CN" sz="2000" dirty="0">
                <a:latin typeface="宋体" panose="02010600030101010101" pitchFamily="2" charset="-122"/>
                <a:ea typeface="宋体" panose="02010600030101010101" pitchFamily="2" charset="-122"/>
              </a:rPr>
              <a:t>PBFT</a:t>
            </a:r>
            <a:r>
              <a:rPr lang="zh-CN" altLang="en-US" sz="2000" dirty="0">
                <a:latin typeface="宋体" panose="02010600030101010101" pitchFamily="2" charset="-122"/>
                <a:ea typeface="宋体" panose="02010600030101010101" pitchFamily="2" charset="-122"/>
              </a:rPr>
              <a:t>共识算法已经足够完善，但是对于大量节点的联盟链，查询速度会有所下降，本论文对共识算法的优化，将众多节点分集群调度，区块链全网参与共识节点的分层分块构建了多个参与区块链共识的多中心节点集群，各共识集群互不干扰、相辅相成，共同作用。优化后的 </a:t>
            </a:r>
            <a:r>
              <a:rPr lang="en-US" altLang="zh-CN" sz="2000" dirty="0">
                <a:latin typeface="宋体" panose="02010600030101010101" pitchFamily="2" charset="-122"/>
                <a:ea typeface="宋体" panose="02010600030101010101" pitchFamily="2" charset="-122"/>
              </a:rPr>
              <a:t>PBFT </a:t>
            </a:r>
            <a:r>
              <a:rPr lang="zh-CN" altLang="en-US" sz="2000" dirty="0">
                <a:latin typeface="宋体" panose="02010600030101010101" pitchFamily="2" charset="-122"/>
                <a:ea typeface="宋体" panose="02010600030101010101" pitchFamily="2" charset="-122"/>
              </a:rPr>
              <a:t>实现了多中心子节点集群分块共识，解决了传统 </a:t>
            </a:r>
            <a:r>
              <a:rPr lang="en-US" altLang="zh-CN" sz="2000" dirty="0">
                <a:latin typeface="宋体" panose="02010600030101010101" pitchFamily="2" charset="-122"/>
                <a:ea typeface="宋体" panose="02010600030101010101" pitchFamily="2" charset="-122"/>
              </a:rPr>
              <a:t>PBFT </a:t>
            </a:r>
            <a:r>
              <a:rPr lang="zh-CN" altLang="en-US" sz="2000" dirty="0">
                <a:latin typeface="宋体" panose="02010600030101010101" pitchFamily="2" charset="-122"/>
                <a:ea typeface="宋体" panose="02010600030101010101" pitchFamily="2" charset="-122"/>
              </a:rPr>
              <a:t>算法中网络堵塞问题，减少了区块链网络广播资源浪费、降低了区块链共识通信成本，保证区块链共识安全的同时大大地提升了通信和共识效率。</a:t>
            </a:r>
            <a:endParaRPr lang="en-US" altLang="zh-CN" sz="2000" dirty="0">
              <a:latin typeface="微软雅黑" pitchFamily="34" charset="-122"/>
              <a:ea typeface="微软雅黑" pitchFamily="34" charset="-122"/>
              <a:sym typeface="微软雅黑" pitchFamily="34" charset="-122"/>
            </a:endParaRPr>
          </a:p>
          <a:p>
            <a:endParaRPr lang="zh-CN" altLang="en-US" sz="2000" dirty="0">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1737673359"/>
      </p:ext>
    </p:extLst>
  </p:cSld>
  <p:clrMapOvr>
    <a:masterClrMapping/>
  </p:clrMapOvr>
  <mc:AlternateContent xmlns:mc="http://schemas.openxmlformats.org/markup-compatibility/2006" xmlns:p14="http://schemas.microsoft.com/office/powerpoint/2010/main">
    <mc:Choice Requires="p14">
      <p:transition spd="slow" p14:dur="2000">
        <p:push/>
      </p:transition>
    </mc:Choice>
    <mc:Fallback xmlns="">
      <p:transition spd="slow">
        <p:push/>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11528" y="1674860"/>
            <a:ext cx="5565947" cy="810543"/>
          </a:xfrm>
          <a:prstGeom prst="rect">
            <a:avLst/>
          </a:prstGeom>
          <a:noFill/>
        </p:spPr>
        <p:txBody>
          <a:bodyPr wrap="none" rtlCol="0">
            <a:spAutoFit/>
          </a:bodyPr>
          <a:lstStyle/>
          <a:p>
            <a:pPr algn="ctr"/>
            <a:r>
              <a:rPr lang="zh-CN" altLang="en-US" sz="4667" dirty="0">
                <a:solidFill>
                  <a:srgbClr val="002060"/>
                </a:solidFill>
                <a:latin typeface="+mj-ea"/>
                <a:ea typeface="+mj-ea"/>
              </a:rPr>
              <a:t>研究基础与工作条件</a:t>
            </a:r>
          </a:p>
        </p:txBody>
      </p:sp>
      <p:pic>
        <p:nvPicPr>
          <p:cNvPr id="40"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rot="10800000">
            <a:off x="11159443" y="5595293"/>
            <a:ext cx="1032557" cy="1262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1" name="组合 40"/>
          <p:cNvGrpSpPr/>
          <p:nvPr/>
        </p:nvGrpSpPr>
        <p:grpSpPr>
          <a:xfrm>
            <a:off x="1599139" y="2057297"/>
            <a:ext cx="3606373" cy="2774763"/>
            <a:chOff x="4272487" y="985295"/>
            <a:chExt cx="530249" cy="407976"/>
          </a:xfrm>
        </p:grpSpPr>
        <p:grpSp>
          <p:nvGrpSpPr>
            <p:cNvPr id="42" name="组合 41"/>
            <p:cNvGrpSpPr/>
            <p:nvPr/>
          </p:nvGrpSpPr>
          <p:grpSpPr>
            <a:xfrm>
              <a:off x="4272487" y="985295"/>
              <a:ext cx="530249" cy="407976"/>
              <a:chOff x="1822439" y="149340"/>
              <a:chExt cx="5053817" cy="3888432"/>
            </a:xfrm>
          </p:grpSpPr>
          <p:sp>
            <p:nvSpPr>
              <p:cNvPr id="44" name="任意多边形 43"/>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5" name="任意多边形 44"/>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02060"/>
                  </a:solidFill>
                </a:endParaRPr>
              </a:p>
            </p:txBody>
          </p:sp>
        </p:grpSp>
        <p:sp>
          <p:nvSpPr>
            <p:cNvPr id="43" name="TextBox 42"/>
            <p:cNvSpPr txBox="1"/>
            <p:nvPr/>
          </p:nvSpPr>
          <p:spPr>
            <a:xfrm>
              <a:off x="4519952" y="1045125"/>
              <a:ext cx="140283" cy="285092"/>
            </a:xfrm>
            <a:prstGeom prst="rect">
              <a:avLst/>
            </a:prstGeom>
            <a:noFill/>
          </p:spPr>
          <p:txBody>
            <a:bodyPr wrap="none" rtlCol="0">
              <a:spAutoFit/>
            </a:bodyPr>
            <a:lstStyle/>
            <a:p>
              <a:r>
                <a:rPr lang="en-US" altLang="zh-CN" sz="12000" dirty="0">
                  <a:solidFill>
                    <a:srgbClr val="002060"/>
                  </a:solidFill>
                  <a:latin typeface="+mj-ea"/>
                  <a:ea typeface="+mj-ea"/>
                </a:rPr>
                <a:t>5</a:t>
              </a:r>
              <a:endParaRPr lang="zh-CN" altLang="en-US" sz="12000" dirty="0">
                <a:solidFill>
                  <a:srgbClr val="002060"/>
                </a:solidFill>
                <a:latin typeface="+mj-ea"/>
                <a:ea typeface="+mj-ea"/>
              </a:endParaRPr>
            </a:p>
          </p:txBody>
        </p:sp>
      </p:grpSp>
      <p:grpSp>
        <p:nvGrpSpPr>
          <p:cNvPr id="31" name="组合 30"/>
          <p:cNvGrpSpPr/>
          <p:nvPr/>
        </p:nvGrpSpPr>
        <p:grpSpPr>
          <a:xfrm>
            <a:off x="1" y="1"/>
            <a:ext cx="942727" cy="267531"/>
            <a:chOff x="90210" y="108662"/>
            <a:chExt cx="1213732" cy="344438"/>
          </a:xfrm>
        </p:grpSpPr>
        <p:sp>
          <p:nvSpPr>
            <p:cNvPr id="32" name="任意多边形 31"/>
            <p:cNvSpPr/>
            <p:nvPr/>
          </p:nvSpPr>
          <p:spPr>
            <a:xfrm>
              <a:off x="598665" y="108662"/>
              <a:ext cx="705277" cy="323935"/>
            </a:xfrm>
            <a:custGeom>
              <a:avLst/>
              <a:gdLst>
                <a:gd name="connsiteX0" fmla="*/ 0 w 705277"/>
                <a:gd name="connsiteY0" fmla="*/ 4100 h 323935"/>
                <a:gd name="connsiteX1" fmla="*/ 623268 w 705277"/>
                <a:gd name="connsiteY1" fmla="*/ 323935 h 323935"/>
                <a:gd name="connsiteX2" fmla="*/ 705277 w 705277"/>
                <a:gd name="connsiteY2" fmla="*/ 0 h 323935"/>
                <a:gd name="connsiteX3" fmla="*/ 0 w 705277"/>
                <a:gd name="connsiteY3" fmla="*/ 0 h 323935"/>
                <a:gd name="connsiteX4" fmla="*/ 0 w 705277"/>
                <a:gd name="connsiteY4" fmla="*/ 4100 h 323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277" h="323935">
                  <a:moveTo>
                    <a:pt x="0" y="4100"/>
                  </a:moveTo>
                  <a:lnTo>
                    <a:pt x="623268" y="323935"/>
                  </a:lnTo>
                  <a:lnTo>
                    <a:pt x="705277" y="0"/>
                  </a:lnTo>
                  <a:lnTo>
                    <a:pt x="0" y="0"/>
                  </a:lnTo>
                  <a:lnTo>
                    <a:pt x="0" y="4100"/>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3" name="任意多边形 32"/>
            <p:cNvSpPr/>
            <p:nvPr/>
          </p:nvSpPr>
          <p:spPr>
            <a:xfrm>
              <a:off x="90210" y="108662"/>
              <a:ext cx="840591" cy="344438"/>
            </a:xfrm>
            <a:custGeom>
              <a:avLst/>
              <a:gdLst>
                <a:gd name="connsiteX0" fmla="*/ 840591 w 840591"/>
                <a:gd name="connsiteY0" fmla="*/ 336237 h 344438"/>
                <a:gd name="connsiteX1" fmla="*/ 299332 w 840591"/>
                <a:gd name="connsiteY1" fmla="*/ 0 h 344438"/>
                <a:gd name="connsiteX2" fmla="*/ 0 w 840591"/>
                <a:gd name="connsiteY2" fmla="*/ 0 h 344438"/>
                <a:gd name="connsiteX3" fmla="*/ 0 w 840591"/>
                <a:gd name="connsiteY3" fmla="*/ 344438 h 344438"/>
                <a:gd name="connsiteX4" fmla="*/ 840591 w 840591"/>
                <a:gd name="connsiteY4" fmla="*/ 336237 h 344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591" h="344438">
                  <a:moveTo>
                    <a:pt x="840591" y="336237"/>
                  </a:moveTo>
                  <a:lnTo>
                    <a:pt x="299332" y="0"/>
                  </a:lnTo>
                  <a:lnTo>
                    <a:pt x="0" y="0"/>
                  </a:lnTo>
                  <a:lnTo>
                    <a:pt x="0" y="344438"/>
                  </a:lnTo>
                  <a:lnTo>
                    <a:pt x="840591" y="3362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34" name="TextBox 14"/>
          <p:cNvSpPr txBox="1"/>
          <p:nvPr/>
        </p:nvSpPr>
        <p:spPr>
          <a:xfrm>
            <a:off x="5891980" y="2936985"/>
            <a:ext cx="1415772" cy="461665"/>
          </a:xfrm>
          <a:prstGeom prst="rect">
            <a:avLst/>
          </a:prstGeom>
          <a:noFill/>
        </p:spPr>
        <p:txBody>
          <a:bodyPr wrap="none" rtlCol="0">
            <a:spAutoFit/>
          </a:bodyPr>
          <a:lstStyle/>
          <a:p>
            <a:r>
              <a:rPr lang="zh-CN" altLang="en-US" sz="2400" dirty="0">
                <a:solidFill>
                  <a:schemeClr val="tx1">
                    <a:lumMod val="65000"/>
                    <a:lumOff val="35000"/>
                  </a:schemeClr>
                </a:solidFill>
                <a:latin typeface="+mj-ea"/>
                <a:ea typeface="+mj-ea"/>
              </a:rPr>
              <a:t>积累基础</a:t>
            </a:r>
          </a:p>
        </p:txBody>
      </p:sp>
      <p:sp>
        <p:nvSpPr>
          <p:cNvPr id="35" name="椭圆 34"/>
          <p:cNvSpPr/>
          <p:nvPr/>
        </p:nvSpPr>
        <p:spPr>
          <a:xfrm>
            <a:off x="5860859" y="3132111"/>
            <a:ext cx="82245" cy="82245"/>
          </a:xfrm>
          <a:prstGeom prst="ellips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36" name="TextBox 27"/>
          <p:cNvSpPr txBox="1"/>
          <p:nvPr/>
        </p:nvSpPr>
        <p:spPr>
          <a:xfrm>
            <a:off x="5891980" y="3491272"/>
            <a:ext cx="1415772" cy="461665"/>
          </a:xfrm>
          <a:prstGeom prst="rect">
            <a:avLst/>
          </a:prstGeom>
          <a:noFill/>
        </p:spPr>
        <p:txBody>
          <a:bodyPr wrap="none" rtlCol="0">
            <a:spAutoFit/>
          </a:bodyPr>
          <a:lstStyle/>
          <a:p>
            <a:r>
              <a:rPr lang="zh-CN" altLang="en-US" sz="2400" dirty="0">
                <a:solidFill>
                  <a:schemeClr val="tx1">
                    <a:lumMod val="65000"/>
                    <a:lumOff val="35000"/>
                  </a:schemeClr>
                </a:solidFill>
                <a:latin typeface="+mj-ea"/>
                <a:ea typeface="+mj-ea"/>
              </a:rPr>
              <a:t>实验条件</a:t>
            </a:r>
          </a:p>
        </p:txBody>
      </p:sp>
      <p:sp>
        <p:nvSpPr>
          <p:cNvPr id="37" name="椭圆 36"/>
          <p:cNvSpPr/>
          <p:nvPr/>
        </p:nvSpPr>
        <p:spPr>
          <a:xfrm>
            <a:off x="5860859" y="3686398"/>
            <a:ext cx="82245" cy="82245"/>
          </a:xfrm>
          <a:prstGeom prst="ellips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pic>
        <p:nvPicPr>
          <p:cNvPr id="38" name="图片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89750" y="541867"/>
            <a:ext cx="2369693" cy="638175"/>
          </a:xfrm>
          <a:prstGeom prst="rect">
            <a:avLst/>
          </a:prstGeom>
        </p:spPr>
      </p:pic>
    </p:spTree>
    <p:extLst>
      <p:ext uri="{BB962C8B-B14F-4D97-AF65-F5344CB8AC3E}">
        <p14:creationId xmlns:p14="http://schemas.microsoft.com/office/powerpoint/2010/main" val="1707616633"/>
      </p:ext>
    </p:extLst>
  </p:cSld>
  <p:clrMapOvr>
    <a:masterClrMapping/>
  </p:clrMapOvr>
  <mc:AlternateContent xmlns:mc="http://schemas.openxmlformats.org/markup-compatibility/2006" xmlns:p14="http://schemas.microsoft.com/office/powerpoint/2010/main">
    <mc:Choice Requires="p14">
      <p:transition spd="slow" p14:dur="20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527359" y="302299"/>
            <a:ext cx="1550424" cy="502766"/>
          </a:xfrm>
          <a:prstGeom prst="rect">
            <a:avLst/>
          </a:prstGeom>
          <a:noFill/>
        </p:spPr>
        <p:txBody>
          <a:bodyPr wrap="none" rtlCol="0">
            <a:spAutoFit/>
          </a:bodyPr>
          <a:lstStyle/>
          <a:p>
            <a:r>
              <a:rPr lang="zh-CN" altLang="en-US" sz="2667" dirty="0">
                <a:latin typeface="+mj-ea"/>
                <a:ea typeface="+mj-ea"/>
              </a:rPr>
              <a:t>积累基础</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87361" y="387527"/>
            <a:ext cx="2369693" cy="638175"/>
          </a:xfrm>
          <a:prstGeom prst="rect">
            <a:avLst/>
          </a:prstGeom>
        </p:spPr>
      </p:pic>
      <p:sp>
        <p:nvSpPr>
          <p:cNvPr id="7" name="TextBox 41"/>
          <p:cNvSpPr>
            <a:spLocks noChangeArrowheads="1"/>
          </p:cNvSpPr>
          <p:nvPr/>
        </p:nvSpPr>
        <p:spPr bwMode="auto">
          <a:xfrm>
            <a:off x="1341120" y="1374046"/>
            <a:ext cx="9215035" cy="3385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endParaRPr lang="zh-CN" altLang="en-US" sz="2000" dirty="0">
              <a:latin typeface="微软雅黑" pitchFamily="34" charset="-122"/>
              <a:ea typeface="微软雅黑" pitchFamily="34" charset="-122"/>
              <a:sym typeface="微软雅黑" pitchFamily="34" charset="-122"/>
            </a:endParaRPr>
          </a:p>
          <a:p>
            <a:endParaRPr lang="en-US" altLang="zh-CN" sz="2000" dirty="0">
              <a:latin typeface="微软雅黑" pitchFamily="34" charset="-122"/>
              <a:ea typeface="微软雅黑" pitchFamily="34" charset="-122"/>
              <a:sym typeface="微软雅黑" pitchFamily="34" charset="-122"/>
            </a:endParaRPr>
          </a:p>
          <a:p>
            <a:r>
              <a:rPr lang="zh-CN" altLang="en-US" sz="2000" dirty="0"/>
              <a:t>（</a:t>
            </a:r>
            <a:r>
              <a:rPr lang="en-US" altLang="zh-CN" sz="2000" dirty="0"/>
              <a:t>1</a:t>
            </a:r>
            <a:r>
              <a:rPr lang="zh-CN" altLang="en-US" sz="2000" dirty="0"/>
              <a:t>）在项目开展前期阅读了区块链的资料，了解了基于区块链</a:t>
            </a:r>
            <a:r>
              <a:rPr lang="en-US" altLang="zh-CN" sz="2000" dirty="0"/>
              <a:t>3.0</a:t>
            </a:r>
            <a:r>
              <a:rPr lang="zh-CN" altLang="en-US" sz="2000" dirty="0"/>
              <a:t>的</a:t>
            </a:r>
            <a:r>
              <a:rPr lang="en-US" altLang="zh-CN" sz="2000" dirty="0"/>
              <a:t>Hyperledger</a:t>
            </a:r>
            <a:r>
              <a:rPr lang="zh-CN" altLang="en-US" sz="2000" dirty="0"/>
              <a:t>平台的工作原理。通过阅读文献和源代码了解了基于区块链的应用实例。</a:t>
            </a:r>
            <a:endParaRPr lang="en-US" altLang="zh-CN" sz="2000" dirty="0"/>
          </a:p>
          <a:p>
            <a:endParaRPr lang="zh-CN" altLang="en-US" sz="2000" dirty="0"/>
          </a:p>
          <a:p>
            <a:r>
              <a:rPr lang="zh-CN" altLang="en-US" sz="2000" dirty="0"/>
              <a:t>（</a:t>
            </a:r>
            <a:r>
              <a:rPr lang="en-US" altLang="zh-CN" sz="2000" dirty="0"/>
              <a:t>2</a:t>
            </a:r>
            <a:r>
              <a:rPr lang="zh-CN" altLang="en-US" sz="2000" dirty="0"/>
              <a:t>）通过阅读文献了解博物馆的数据和业务逻辑，了解了哪些数据方面可以结合区块链进行应用。阅读了项目文档，梳理了可用于区块链存储的博物馆数据结构。</a:t>
            </a:r>
            <a:endParaRPr lang="en-US" altLang="zh-CN" sz="2000" dirty="0"/>
          </a:p>
          <a:p>
            <a:endParaRPr lang="zh-CN" altLang="en-US" sz="2000" dirty="0"/>
          </a:p>
          <a:p>
            <a:r>
              <a:rPr lang="zh-CN" altLang="en-US" sz="2000" dirty="0"/>
              <a:t>（</a:t>
            </a:r>
            <a:r>
              <a:rPr lang="en-US" altLang="zh-CN" sz="2000" dirty="0"/>
              <a:t>3</a:t>
            </a:r>
            <a:r>
              <a:rPr lang="zh-CN" altLang="en-US" sz="2000" dirty="0"/>
              <a:t>）搭建了</a:t>
            </a:r>
            <a:r>
              <a:rPr lang="en-US" altLang="zh-CN" sz="2000" dirty="0"/>
              <a:t>Hyperledger</a:t>
            </a:r>
            <a:r>
              <a:rPr lang="zh-CN" altLang="en-US" sz="2000" dirty="0"/>
              <a:t>平台并进行网络测试，学习了智能合约的编写以及应用时的实例化和使用。</a:t>
            </a:r>
          </a:p>
          <a:p>
            <a:endParaRPr lang="zh-CN" altLang="zh-CN" sz="2000" dirty="0"/>
          </a:p>
        </p:txBody>
      </p:sp>
    </p:spTree>
    <p:extLst>
      <p:ext uri="{BB962C8B-B14F-4D97-AF65-F5344CB8AC3E}">
        <p14:creationId xmlns:p14="http://schemas.microsoft.com/office/powerpoint/2010/main" val="4032308781"/>
      </p:ext>
    </p:extLst>
  </p:cSld>
  <p:clrMapOvr>
    <a:masterClrMapping/>
  </p:clrMapOvr>
  <mc:AlternateContent xmlns:mc="http://schemas.openxmlformats.org/markup-compatibility/2006" xmlns:p14="http://schemas.microsoft.com/office/powerpoint/2010/main">
    <mc:Choice Requires="p14">
      <p:transition spd="slow" p14:dur="2000">
        <p:push/>
      </p:transition>
    </mc:Choice>
    <mc:Fallback xmlns="">
      <p:transition spd="slow">
        <p:push/>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527359" y="302299"/>
            <a:ext cx="1550424" cy="502766"/>
          </a:xfrm>
          <a:prstGeom prst="rect">
            <a:avLst/>
          </a:prstGeom>
          <a:noFill/>
        </p:spPr>
        <p:txBody>
          <a:bodyPr wrap="none" rtlCol="0">
            <a:spAutoFit/>
          </a:bodyPr>
          <a:lstStyle/>
          <a:p>
            <a:r>
              <a:rPr lang="zh-CN" altLang="en-US" sz="2667" dirty="0">
                <a:latin typeface="+mj-ea"/>
                <a:ea typeface="+mj-ea"/>
              </a:rPr>
              <a:t>实验条件</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87361" y="387527"/>
            <a:ext cx="2369693" cy="638175"/>
          </a:xfrm>
          <a:prstGeom prst="rect">
            <a:avLst/>
          </a:prstGeom>
        </p:spPr>
      </p:pic>
      <p:sp>
        <p:nvSpPr>
          <p:cNvPr id="7" name="TextBox 41"/>
          <p:cNvSpPr>
            <a:spLocks noChangeArrowheads="1"/>
          </p:cNvSpPr>
          <p:nvPr/>
        </p:nvSpPr>
        <p:spPr bwMode="auto">
          <a:xfrm>
            <a:off x="1341120" y="1374046"/>
            <a:ext cx="9788434"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endParaRPr lang="zh-CN" altLang="en-US" sz="2000" dirty="0">
              <a:latin typeface="微软雅黑" pitchFamily="34" charset="-122"/>
              <a:ea typeface="微软雅黑" pitchFamily="34" charset="-122"/>
              <a:sym typeface="微软雅黑" pitchFamily="34" charset="-122"/>
            </a:endParaRPr>
          </a:p>
          <a:p>
            <a:endParaRPr lang="en-US" altLang="zh-CN" sz="2000" dirty="0">
              <a:latin typeface="微软雅黑" pitchFamily="34" charset="-122"/>
              <a:ea typeface="微软雅黑" pitchFamily="34" charset="-122"/>
              <a:sym typeface="微软雅黑" pitchFamily="34" charset="-122"/>
            </a:endParaRPr>
          </a:p>
          <a:p>
            <a:endParaRPr lang="zh-CN" altLang="en-US"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）实验所需数据类型： 依据“智慧国博”接口相关规范，提供了藏品管理系统与“智慧国博”项目中其他业务系统之间的接口。</a:t>
            </a:r>
          </a:p>
          <a:p>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）数据存储软件：超级账本区块链存储数据库</a:t>
            </a:r>
            <a:r>
              <a:rPr lang="en-US" altLang="zh-CN" sz="2000" dirty="0">
                <a:latin typeface="宋体" panose="02010600030101010101" pitchFamily="2" charset="-122"/>
                <a:ea typeface="宋体" panose="02010600030101010101" pitchFamily="2" charset="-122"/>
              </a:rPr>
              <a:t>CouchDB</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IPFS</a:t>
            </a:r>
            <a:r>
              <a:rPr lang="zh-CN" altLang="en-US" sz="2000" dirty="0">
                <a:latin typeface="宋体" panose="02010600030101010101" pitchFamily="2" charset="-122"/>
                <a:ea typeface="宋体" panose="02010600030101010101" pitchFamily="2" charset="-122"/>
              </a:rPr>
              <a:t>数据库。</a:t>
            </a:r>
          </a:p>
          <a:p>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）算法运行平台：多台</a:t>
            </a:r>
            <a:r>
              <a:rPr lang="en-US" altLang="zh-CN" sz="2000" dirty="0">
                <a:latin typeface="宋体" panose="02010600030101010101" pitchFamily="2" charset="-122"/>
                <a:ea typeface="宋体" panose="02010600030101010101" pitchFamily="2" charset="-122"/>
              </a:rPr>
              <a:t>Windows/Linux</a:t>
            </a:r>
            <a:r>
              <a:rPr lang="zh-CN" altLang="en-US" sz="2000" dirty="0">
                <a:latin typeface="宋体" panose="02010600030101010101" pitchFamily="2" charset="-122"/>
                <a:ea typeface="宋体" panose="02010600030101010101" pitchFamily="2" charset="-122"/>
              </a:rPr>
              <a:t>操作系统</a:t>
            </a:r>
            <a:r>
              <a:rPr lang="en-US" altLang="zh-CN" sz="2000" dirty="0">
                <a:latin typeface="宋体" panose="02010600030101010101" pitchFamily="2" charset="-122"/>
                <a:ea typeface="宋体" panose="02010600030101010101" pitchFamily="2" charset="-122"/>
              </a:rPr>
              <a:t>PC</a:t>
            </a:r>
            <a:r>
              <a:rPr lang="zh-CN" altLang="en-US" sz="2000" dirty="0">
                <a:latin typeface="宋体" panose="02010600030101010101" pitchFamily="2" charset="-122"/>
                <a:ea typeface="宋体" panose="02010600030101010101" pitchFamily="2" charset="-122"/>
              </a:rPr>
              <a:t>机，</a:t>
            </a:r>
            <a:r>
              <a:rPr lang="en-US" altLang="zh-CN" sz="2000" dirty="0">
                <a:latin typeface="宋体" panose="02010600030101010101" pitchFamily="2" charset="-122"/>
                <a:ea typeface="宋体" panose="02010600030101010101" pitchFamily="2" charset="-122"/>
              </a:rPr>
              <a:t>Linux</a:t>
            </a:r>
            <a:r>
              <a:rPr lang="zh-CN" altLang="en-US" sz="2000" dirty="0">
                <a:latin typeface="宋体" panose="02010600030101010101" pitchFamily="2" charset="-122"/>
                <a:ea typeface="宋体" panose="02010600030101010101" pitchFamily="2" charset="-122"/>
              </a:rPr>
              <a:t>操作系统</a:t>
            </a:r>
            <a:r>
              <a:rPr lang="en-US" altLang="zh-CN" sz="2000" dirty="0">
                <a:latin typeface="宋体" panose="02010600030101010101" pitchFamily="2" charset="-122"/>
                <a:ea typeface="宋体" panose="02010600030101010101" pitchFamily="2" charset="-122"/>
              </a:rPr>
              <a:t>Docker</a:t>
            </a:r>
            <a:r>
              <a:rPr lang="zh-CN" altLang="en-US" sz="2000" dirty="0">
                <a:latin typeface="宋体" panose="02010600030101010101" pitchFamily="2" charset="-122"/>
                <a:ea typeface="宋体" panose="02010600030101010101" pitchFamily="2" charset="-122"/>
              </a:rPr>
              <a:t>容器。</a:t>
            </a:r>
          </a:p>
          <a:p>
            <a:endParaRPr lang="en-US" altLang="zh-CN" sz="2000" dirty="0"/>
          </a:p>
          <a:p>
            <a:endParaRPr lang="zh-CN" altLang="zh-CN" sz="2000" dirty="0"/>
          </a:p>
          <a:p>
            <a:endParaRPr lang="en-US" altLang="zh-CN" sz="2000" dirty="0"/>
          </a:p>
          <a:p>
            <a:endParaRPr lang="en-US" altLang="zh-CN" sz="2000" dirty="0"/>
          </a:p>
          <a:p>
            <a:endParaRPr lang="zh-CN" altLang="zh-CN" sz="2000" dirty="0"/>
          </a:p>
        </p:txBody>
      </p:sp>
    </p:spTree>
    <p:extLst>
      <p:ext uri="{BB962C8B-B14F-4D97-AF65-F5344CB8AC3E}">
        <p14:creationId xmlns:p14="http://schemas.microsoft.com/office/powerpoint/2010/main" val="2268461972"/>
      </p:ext>
    </p:extLst>
  </p:cSld>
  <p:clrMapOvr>
    <a:masterClrMapping/>
  </p:clrMapOvr>
  <mc:AlternateContent xmlns:mc="http://schemas.openxmlformats.org/markup-compatibility/2006" xmlns:p14="http://schemas.microsoft.com/office/powerpoint/2010/main">
    <mc:Choice Requires="p14">
      <p:transition spd="slow" p14:dur="2000">
        <p:push/>
      </p:transition>
    </mc:Choice>
    <mc:Fallback xmlns="">
      <p:transition spd="slow">
        <p:push/>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Box 145"/>
          <p:cNvSpPr txBox="1"/>
          <p:nvPr/>
        </p:nvSpPr>
        <p:spPr>
          <a:xfrm>
            <a:off x="5956653" y="2866197"/>
            <a:ext cx="2965877" cy="420564"/>
          </a:xfrm>
          <a:prstGeom prst="rect">
            <a:avLst/>
          </a:prstGeom>
          <a:noFill/>
        </p:spPr>
        <p:txBody>
          <a:bodyPr wrap="none" rtlCol="0">
            <a:spAutoFit/>
          </a:bodyPr>
          <a:lstStyle/>
          <a:p>
            <a:r>
              <a:rPr lang="zh-CN" altLang="en-US" sz="2133" dirty="0">
                <a:solidFill>
                  <a:srgbClr val="002060"/>
                </a:solidFill>
                <a:latin typeface="+mj-ea"/>
                <a:ea typeface="+mj-ea"/>
              </a:rPr>
              <a:t>研究方案与可行性分析</a:t>
            </a:r>
          </a:p>
        </p:txBody>
      </p:sp>
      <p:sp>
        <p:nvSpPr>
          <p:cNvPr id="144" name="TextBox 143"/>
          <p:cNvSpPr txBox="1"/>
          <p:nvPr/>
        </p:nvSpPr>
        <p:spPr>
          <a:xfrm>
            <a:off x="5958409" y="1317405"/>
            <a:ext cx="1281120" cy="420564"/>
          </a:xfrm>
          <a:prstGeom prst="rect">
            <a:avLst/>
          </a:prstGeom>
          <a:noFill/>
        </p:spPr>
        <p:txBody>
          <a:bodyPr wrap="none" rtlCol="0">
            <a:spAutoFit/>
          </a:bodyPr>
          <a:lstStyle/>
          <a:p>
            <a:r>
              <a:rPr lang="zh-CN" altLang="en-US" sz="2133" dirty="0">
                <a:solidFill>
                  <a:srgbClr val="002060"/>
                </a:solidFill>
                <a:latin typeface="+mj-ea"/>
                <a:ea typeface="+mj-ea"/>
              </a:rPr>
              <a:t>立题依据</a:t>
            </a:r>
          </a:p>
        </p:txBody>
      </p:sp>
      <p:sp>
        <p:nvSpPr>
          <p:cNvPr id="145" name="TextBox 144"/>
          <p:cNvSpPr txBox="1"/>
          <p:nvPr/>
        </p:nvSpPr>
        <p:spPr>
          <a:xfrm>
            <a:off x="5972700" y="2071648"/>
            <a:ext cx="1281120" cy="420564"/>
          </a:xfrm>
          <a:prstGeom prst="rect">
            <a:avLst/>
          </a:prstGeom>
          <a:noFill/>
        </p:spPr>
        <p:txBody>
          <a:bodyPr wrap="none" rtlCol="0">
            <a:spAutoFit/>
          </a:bodyPr>
          <a:lstStyle/>
          <a:p>
            <a:r>
              <a:rPr lang="zh-CN" altLang="en-US" sz="2133" dirty="0">
                <a:solidFill>
                  <a:srgbClr val="002060"/>
                </a:solidFill>
                <a:latin typeface="+mj-ea"/>
                <a:ea typeface="+mj-ea"/>
              </a:rPr>
              <a:t>研究内容</a:t>
            </a:r>
          </a:p>
        </p:txBody>
      </p:sp>
      <p:sp>
        <p:nvSpPr>
          <p:cNvPr id="147" name="TextBox 146"/>
          <p:cNvSpPr txBox="1"/>
          <p:nvPr/>
        </p:nvSpPr>
        <p:spPr>
          <a:xfrm>
            <a:off x="5956653" y="3603846"/>
            <a:ext cx="1281120" cy="420564"/>
          </a:xfrm>
          <a:prstGeom prst="rect">
            <a:avLst/>
          </a:prstGeom>
          <a:noFill/>
        </p:spPr>
        <p:txBody>
          <a:bodyPr wrap="none" rtlCol="0">
            <a:spAutoFit/>
          </a:bodyPr>
          <a:lstStyle/>
          <a:p>
            <a:r>
              <a:rPr lang="zh-CN" altLang="en-US" sz="2133" dirty="0">
                <a:solidFill>
                  <a:srgbClr val="002060"/>
                </a:solidFill>
                <a:latin typeface="+mj-ea"/>
                <a:ea typeface="+mj-ea"/>
              </a:rPr>
              <a:t>创新之处</a:t>
            </a:r>
          </a:p>
        </p:txBody>
      </p:sp>
      <p:sp>
        <p:nvSpPr>
          <p:cNvPr id="148" name="TextBox 147"/>
          <p:cNvSpPr txBox="1"/>
          <p:nvPr/>
        </p:nvSpPr>
        <p:spPr>
          <a:xfrm>
            <a:off x="5956655" y="4397705"/>
            <a:ext cx="2651688" cy="420564"/>
          </a:xfrm>
          <a:prstGeom prst="rect">
            <a:avLst/>
          </a:prstGeom>
          <a:noFill/>
        </p:spPr>
        <p:txBody>
          <a:bodyPr wrap="none" rtlCol="0">
            <a:spAutoFit/>
          </a:bodyPr>
          <a:lstStyle/>
          <a:p>
            <a:r>
              <a:rPr lang="zh-CN" altLang="en-US" sz="2133" dirty="0">
                <a:solidFill>
                  <a:srgbClr val="002060"/>
                </a:solidFill>
                <a:latin typeface="+mj-ea"/>
                <a:ea typeface="+mj-ea"/>
              </a:rPr>
              <a:t>研究基础与工作条件</a:t>
            </a:r>
          </a:p>
        </p:txBody>
      </p:sp>
      <p:grpSp>
        <p:nvGrpSpPr>
          <p:cNvPr id="4" name="组合 3"/>
          <p:cNvGrpSpPr/>
          <p:nvPr/>
        </p:nvGrpSpPr>
        <p:grpSpPr>
          <a:xfrm>
            <a:off x="5164373" y="1239595"/>
            <a:ext cx="690446" cy="562095"/>
            <a:chOff x="4272487" y="985295"/>
            <a:chExt cx="457361" cy="372339"/>
          </a:xfrm>
        </p:grpSpPr>
        <p:sp>
          <p:nvSpPr>
            <p:cNvPr id="46" name="任意多边形 45"/>
            <p:cNvSpPr/>
            <p:nvPr/>
          </p:nvSpPr>
          <p:spPr>
            <a:xfrm rot="240363">
              <a:off x="4272487" y="985295"/>
              <a:ext cx="457361" cy="372339"/>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02060"/>
                </a:solidFill>
              </a:endParaRPr>
            </a:p>
          </p:txBody>
        </p:sp>
        <p:sp>
          <p:nvSpPr>
            <p:cNvPr id="3" name="TextBox 2"/>
            <p:cNvSpPr txBox="1"/>
            <p:nvPr/>
          </p:nvSpPr>
          <p:spPr>
            <a:xfrm>
              <a:off x="4461816" y="1022886"/>
              <a:ext cx="227449" cy="305813"/>
            </a:xfrm>
            <a:prstGeom prst="rect">
              <a:avLst/>
            </a:prstGeom>
            <a:noFill/>
          </p:spPr>
          <p:txBody>
            <a:bodyPr wrap="none" rtlCol="0">
              <a:spAutoFit/>
            </a:bodyPr>
            <a:lstStyle/>
            <a:p>
              <a:r>
                <a:rPr lang="en-US" altLang="zh-CN" sz="2400" dirty="0">
                  <a:solidFill>
                    <a:srgbClr val="002060"/>
                  </a:solidFill>
                  <a:latin typeface="+mj-ea"/>
                  <a:ea typeface="+mj-ea"/>
                </a:rPr>
                <a:t>1</a:t>
              </a:r>
              <a:endParaRPr lang="zh-CN" altLang="en-US" sz="2400" dirty="0">
                <a:solidFill>
                  <a:srgbClr val="002060"/>
                </a:solidFill>
                <a:latin typeface="+mj-ea"/>
                <a:ea typeface="+mj-ea"/>
              </a:endParaRPr>
            </a:p>
          </p:txBody>
        </p:sp>
      </p:grpSp>
      <p:pic>
        <p:nvPicPr>
          <p:cNvPr id="2051"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0" y="1048706"/>
            <a:ext cx="3514928" cy="5731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 name="TextBox 105"/>
          <p:cNvSpPr txBox="1"/>
          <p:nvPr/>
        </p:nvSpPr>
        <p:spPr>
          <a:xfrm>
            <a:off x="1075852" y="3454896"/>
            <a:ext cx="920446" cy="1733680"/>
          </a:xfrm>
          <a:prstGeom prst="rect">
            <a:avLst/>
          </a:prstGeom>
          <a:noFill/>
        </p:spPr>
        <p:txBody>
          <a:bodyPr wrap="none" rtlCol="0">
            <a:spAutoFit/>
          </a:bodyPr>
          <a:lstStyle/>
          <a:p>
            <a:r>
              <a:rPr lang="zh-CN" altLang="en-US" sz="5333" b="1" spc="400" dirty="0">
                <a:solidFill>
                  <a:srgbClr val="002060"/>
                </a:solidFill>
                <a:latin typeface="+mj-ea"/>
                <a:ea typeface="+mj-ea"/>
              </a:rPr>
              <a:t>目</a:t>
            </a:r>
            <a:endParaRPr lang="en-US" altLang="zh-CN" sz="5333" b="1" spc="400" dirty="0">
              <a:solidFill>
                <a:srgbClr val="002060"/>
              </a:solidFill>
              <a:latin typeface="+mj-ea"/>
              <a:ea typeface="+mj-ea"/>
            </a:endParaRPr>
          </a:p>
          <a:p>
            <a:r>
              <a:rPr lang="zh-CN" altLang="en-US" sz="5333" b="1" spc="400" dirty="0">
                <a:solidFill>
                  <a:srgbClr val="002060"/>
                </a:solidFill>
                <a:latin typeface="+mj-ea"/>
                <a:ea typeface="+mj-ea"/>
              </a:rPr>
              <a:t>录</a:t>
            </a:r>
          </a:p>
        </p:txBody>
      </p:sp>
      <p:grpSp>
        <p:nvGrpSpPr>
          <p:cNvPr id="87" name="组合 86"/>
          <p:cNvGrpSpPr/>
          <p:nvPr/>
        </p:nvGrpSpPr>
        <p:grpSpPr>
          <a:xfrm>
            <a:off x="5178662" y="2000816"/>
            <a:ext cx="690446" cy="562095"/>
            <a:chOff x="4272487" y="985295"/>
            <a:chExt cx="457361" cy="372339"/>
          </a:xfrm>
        </p:grpSpPr>
        <p:sp>
          <p:nvSpPr>
            <p:cNvPr id="90" name="任意多边形 89"/>
            <p:cNvSpPr/>
            <p:nvPr/>
          </p:nvSpPr>
          <p:spPr>
            <a:xfrm rot="240363">
              <a:off x="4272487" y="985295"/>
              <a:ext cx="457361" cy="372339"/>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02060"/>
                </a:solidFill>
              </a:endParaRPr>
            </a:p>
          </p:txBody>
        </p:sp>
        <p:sp>
          <p:nvSpPr>
            <p:cNvPr id="89" name="TextBox 88"/>
            <p:cNvSpPr txBox="1"/>
            <p:nvPr/>
          </p:nvSpPr>
          <p:spPr>
            <a:xfrm>
              <a:off x="4461816" y="1022886"/>
              <a:ext cx="227449" cy="305813"/>
            </a:xfrm>
            <a:prstGeom prst="rect">
              <a:avLst/>
            </a:prstGeom>
            <a:noFill/>
          </p:spPr>
          <p:txBody>
            <a:bodyPr wrap="none" rtlCol="0">
              <a:spAutoFit/>
            </a:bodyPr>
            <a:lstStyle/>
            <a:p>
              <a:r>
                <a:rPr lang="en-US" altLang="zh-CN" sz="2400" dirty="0">
                  <a:solidFill>
                    <a:srgbClr val="002060"/>
                  </a:solidFill>
                  <a:latin typeface="+mj-ea"/>
                  <a:ea typeface="+mj-ea"/>
                </a:rPr>
                <a:t>2</a:t>
              </a:r>
              <a:endParaRPr lang="zh-CN" altLang="en-US" sz="2400" dirty="0">
                <a:solidFill>
                  <a:srgbClr val="002060"/>
                </a:solidFill>
                <a:latin typeface="+mj-ea"/>
                <a:ea typeface="+mj-ea"/>
              </a:endParaRPr>
            </a:p>
          </p:txBody>
        </p:sp>
      </p:grpSp>
      <p:grpSp>
        <p:nvGrpSpPr>
          <p:cNvPr id="92" name="组合 91"/>
          <p:cNvGrpSpPr/>
          <p:nvPr/>
        </p:nvGrpSpPr>
        <p:grpSpPr>
          <a:xfrm>
            <a:off x="5162619" y="2778423"/>
            <a:ext cx="690446" cy="562095"/>
            <a:chOff x="4272487" y="985295"/>
            <a:chExt cx="457361" cy="372339"/>
          </a:xfrm>
        </p:grpSpPr>
        <p:sp>
          <p:nvSpPr>
            <p:cNvPr id="96" name="任意多边形 95"/>
            <p:cNvSpPr/>
            <p:nvPr/>
          </p:nvSpPr>
          <p:spPr>
            <a:xfrm rot="240363">
              <a:off x="4272487" y="985295"/>
              <a:ext cx="457361" cy="372339"/>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02060"/>
                </a:solidFill>
              </a:endParaRPr>
            </a:p>
          </p:txBody>
        </p:sp>
        <p:sp>
          <p:nvSpPr>
            <p:cNvPr id="94" name="TextBox 93"/>
            <p:cNvSpPr txBox="1"/>
            <p:nvPr/>
          </p:nvSpPr>
          <p:spPr>
            <a:xfrm>
              <a:off x="4461816" y="1022886"/>
              <a:ext cx="227449" cy="305813"/>
            </a:xfrm>
            <a:prstGeom prst="rect">
              <a:avLst/>
            </a:prstGeom>
            <a:noFill/>
          </p:spPr>
          <p:txBody>
            <a:bodyPr wrap="none" rtlCol="0">
              <a:spAutoFit/>
            </a:bodyPr>
            <a:lstStyle/>
            <a:p>
              <a:r>
                <a:rPr lang="en-US" altLang="zh-CN" sz="2400" dirty="0">
                  <a:solidFill>
                    <a:srgbClr val="002060"/>
                  </a:solidFill>
                  <a:latin typeface="+mj-ea"/>
                  <a:ea typeface="+mj-ea"/>
                </a:rPr>
                <a:t>3</a:t>
              </a:r>
              <a:endParaRPr lang="zh-CN" altLang="en-US" sz="2400" dirty="0">
                <a:solidFill>
                  <a:srgbClr val="002060"/>
                </a:solidFill>
                <a:latin typeface="+mj-ea"/>
                <a:ea typeface="+mj-ea"/>
              </a:endParaRPr>
            </a:p>
          </p:txBody>
        </p:sp>
      </p:grpSp>
      <p:grpSp>
        <p:nvGrpSpPr>
          <p:cNvPr id="98" name="组合 97"/>
          <p:cNvGrpSpPr/>
          <p:nvPr/>
        </p:nvGrpSpPr>
        <p:grpSpPr>
          <a:xfrm>
            <a:off x="5162619" y="3552427"/>
            <a:ext cx="690446" cy="562095"/>
            <a:chOff x="4272487" y="985295"/>
            <a:chExt cx="457361" cy="372339"/>
          </a:xfrm>
        </p:grpSpPr>
        <p:sp>
          <p:nvSpPr>
            <p:cNvPr id="101" name="任意多边形 100"/>
            <p:cNvSpPr/>
            <p:nvPr/>
          </p:nvSpPr>
          <p:spPr>
            <a:xfrm rot="240363">
              <a:off x="4272487" y="985295"/>
              <a:ext cx="457361" cy="372339"/>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02060"/>
                </a:solidFill>
              </a:endParaRPr>
            </a:p>
          </p:txBody>
        </p:sp>
        <p:sp>
          <p:nvSpPr>
            <p:cNvPr id="100" name="TextBox 99"/>
            <p:cNvSpPr txBox="1"/>
            <p:nvPr/>
          </p:nvSpPr>
          <p:spPr>
            <a:xfrm>
              <a:off x="4461816" y="1022886"/>
              <a:ext cx="227449" cy="305813"/>
            </a:xfrm>
            <a:prstGeom prst="rect">
              <a:avLst/>
            </a:prstGeom>
            <a:noFill/>
          </p:spPr>
          <p:txBody>
            <a:bodyPr wrap="none" rtlCol="0">
              <a:spAutoFit/>
            </a:bodyPr>
            <a:lstStyle/>
            <a:p>
              <a:r>
                <a:rPr lang="en-US" altLang="zh-CN" sz="2400" dirty="0">
                  <a:solidFill>
                    <a:srgbClr val="002060"/>
                  </a:solidFill>
                  <a:latin typeface="+mj-ea"/>
                  <a:ea typeface="+mj-ea"/>
                </a:rPr>
                <a:t>4</a:t>
              </a:r>
              <a:endParaRPr lang="zh-CN" altLang="en-US" sz="2400" dirty="0">
                <a:solidFill>
                  <a:srgbClr val="002060"/>
                </a:solidFill>
                <a:latin typeface="+mj-ea"/>
                <a:ea typeface="+mj-ea"/>
              </a:endParaRPr>
            </a:p>
          </p:txBody>
        </p:sp>
      </p:grpSp>
      <p:grpSp>
        <p:nvGrpSpPr>
          <p:cNvPr id="104" name="组合 103"/>
          <p:cNvGrpSpPr/>
          <p:nvPr/>
        </p:nvGrpSpPr>
        <p:grpSpPr>
          <a:xfrm>
            <a:off x="5162619" y="4327031"/>
            <a:ext cx="690446" cy="562095"/>
            <a:chOff x="4272487" y="985295"/>
            <a:chExt cx="457361" cy="372339"/>
          </a:xfrm>
        </p:grpSpPr>
        <p:sp>
          <p:nvSpPr>
            <p:cNvPr id="114" name="任意多边形 113"/>
            <p:cNvSpPr/>
            <p:nvPr/>
          </p:nvSpPr>
          <p:spPr>
            <a:xfrm rot="240363">
              <a:off x="4272487" y="985295"/>
              <a:ext cx="457361" cy="372339"/>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02060"/>
                </a:solidFill>
              </a:endParaRPr>
            </a:p>
          </p:txBody>
        </p:sp>
        <p:sp>
          <p:nvSpPr>
            <p:cNvPr id="111" name="TextBox 110"/>
            <p:cNvSpPr txBox="1"/>
            <p:nvPr/>
          </p:nvSpPr>
          <p:spPr>
            <a:xfrm>
              <a:off x="4461816" y="1022886"/>
              <a:ext cx="227449" cy="305813"/>
            </a:xfrm>
            <a:prstGeom prst="rect">
              <a:avLst/>
            </a:prstGeom>
            <a:noFill/>
          </p:spPr>
          <p:txBody>
            <a:bodyPr wrap="none" rtlCol="0">
              <a:spAutoFit/>
            </a:bodyPr>
            <a:lstStyle/>
            <a:p>
              <a:r>
                <a:rPr lang="en-US" altLang="zh-CN" sz="2400" dirty="0">
                  <a:solidFill>
                    <a:srgbClr val="002060"/>
                  </a:solidFill>
                  <a:latin typeface="+mj-ea"/>
                  <a:ea typeface="+mj-ea"/>
                </a:rPr>
                <a:t>5</a:t>
              </a:r>
              <a:endParaRPr lang="zh-CN" altLang="en-US" sz="2400" dirty="0">
                <a:solidFill>
                  <a:srgbClr val="002060"/>
                </a:solidFill>
                <a:latin typeface="+mj-ea"/>
                <a:ea typeface="+mj-ea"/>
              </a:endParaRPr>
            </a:p>
          </p:txBody>
        </p:sp>
      </p:grpSp>
      <p:pic>
        <p:nvPicPr>
          <p:cNvPr id="119" name="Picture 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rot="10800000">
            <a:off x="11159443" y="5595293"/>
            <a:ext cx="1032557" cy="1262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0" name="组合 49"/>
          <p:cNvGrpSpPr/>
          <p:nvPr/>
        </p:nvGrpSpPr>
        <p:grpSpPr>
          <a:xfrm>
            <a:off x="1" y="1"/>
            <a:ext cx="942727" cy="267531"/>
            <a:chOff x="90210" y="108662"/>
            <a:chExt cx="1213732" cy="344438"/>
          </a:xfrm>
        </p:grpSpPr>
        <p:sp>
          <p:nvSpPr>
            <p:cNvPr id="51" name="任意多边形 50"/>
            <p:cNvSpPr/>
            <p:nvPr/>
          </p:nvSpPr>
          <p:spPr>
            <a:xfrm>
              <a:off x="598665" y="108662"/>
              <a:ext cx="705277" cy="323935"/>
            </a:xfrm>
            <a:custGeom>
              <a:avLst/>
              <a:gdLst>
                <a:gd name="connsiteX0" fmla="*/ 0 w 705277"/>
                <a:gd name="connsiteY0" fmla="*/ 4100 h 323935"/>
                <a:gd name="connsiteX1" fmla="*/ 623268 w 705277"/>
                <a:gd name="connsiteY1" fmla="*/ 323935 h 323935"/>
                <a:gd name="connsiteX2" fmla="*/ 705277 w 705277"/>
                <a:gd name="connsiteY2" fmla="*/ 0 h 323935"/>
                <a:gd name="connsiteX3" fmla="*/ 0 w 705277"/>
                <a:gd name="connsiteY3" fmla="*/ 0 h 323935"/>
                <a:gd name="connsiteX4" fmla="*/ 0 w 705277"/>
                <a:gd name="connsiteY4" fmla="*/ 4100 h 323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277" h="323935">
                  <a:moveTo>
                    <a:pt x="0" y="4100"/>
                  </a:moveTo>
                  <a:lnTo>
                    <a:pt x="623268" y="323935"/>
                  </a:lnTo>
                  <a:lnTo>
                    <a:pt x="705277" y="0"/>
                  </a:lnTo>
                  <a:lnTo>
                    <a:pt x="0" y="0"/>
                  </a:lnTo>
                  <a:lnTo>
                    <a:pt x="0" y="4100"/>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2" name="任意多边形 51"/>
            <p:cNvSpPr/>
            <p:nvPr/>
          </p:nvSpPr>
          <p:spPr>
            <a:xfrm>
              <a:off x="90210" y="108662"/>
              <a:ext cx="840591" cy="344438"/>
            </a:xfrm>
            <a:custGeom>
              <a:avLst/>
              <a:gdLst>
                <a:gd name="connsiteX0" fmla="*/ 840591 w 840591"/>
                <a:gd name="connsiteY0" fmla="*/ 336237 h 344438"/>
                <a:gd name="connsiteX1" fmla="*/ 299332 w 840591"/>
                <a:gd name="connsiteY1" fmla="*/ 0 h 344438"/>
                <a:gd name="connsiteX2" fmla="*/ 0 w 840591"/>
                <a:gd name="connsiteY2" fmla="*/ 0 h 344438"/>
                <a:gd name="connsiteX3" fmla="*/ 0 w 840591"/>
                <a:gd name="connsiteY3" fmla="*/ 344438 h 344438"/>
                <a:gd name="connsiteX4" fmla="*/ 840591 w 840591"/>
                <a:gd name="connsiteY4" fmla="*/ 336237 h 344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591" h="344438">
                  <a:moveTo>
                    <a:pt x="840591" y="336237"/>
                  </a:moveTo>
                  <a:lnTo>
                    <a:pt x="299332" y="0"/>
                  </a:lnTo>
                  <a:lnTo>
                    <a:pt x="0" y="0"/>
                  </a:lnTo>
                  <a:lnTo>
                    <a:pt x="0" y="344438"/>
                  </a:lnTo>
                  <a:lnTo>
                    <a:pt x="840591" y="3362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pic>
        <p:nvPicPr>
          <p:cNvPr id="53" name="图片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89750" y="410531"/>
            <a:ext cx="2369693" cy="638175"/>
          </a:xfrm>
          <a:prstGeom prst="rect">
            <a:avLst/>
          </a:prstGeom>
        </p:spPr>
      </p:pic>
    </p:spTree>
    <p:custDataLst>
      <p:tags r:id="rId1"/>
    </p:custDataLst>
    <p:extLst>
      <p:ext uri="{BB962C8B-B14F-4D97-AF65-F5344CB8AC3E}">
        <p14:creationId xmlns:p14="http://schemas.microsoft.com/office/powerpoint/2010/main" val="1599777461"/>
      </p:ext>
    </p:extLst>
  </p:cSld>
  <p:clrMapOvr>
    <a:masterClrMapping/>
  </p:clrMapOvr>
  <mc:AlternateContent xmlns:mc="http://schemas.openxmlformats.org/markup-compatibility/2006" xmlns:p14="http://schemas.microsoft.com/office/powerpoint/2010/main">
    <mc:Choice Requires="p14">
      <p:transition spd="slow" p14:dur="2000">
        <p:push/>
      </p:transition>
    </mc:Choice>
    <mc:Fallback xmlns="">
      <p:transition spd="slow">
        <p:push/>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16881" y="1674860"/>
            <a:ext cx="2555240" cy="808990"/>
          </a:xfrm>
          <a:prstGeom prst="rect">
            <a:avLst/>
          </a:prstGeom>
          <a:noFill/>
        </p:spPr>
        <p:txBody>
          <a:bodyPr wrap="none" rtlCol="0">
            <a:spAutoFit/>
          </a:bodyPr>
          <a:lstStyle/>
          <a:p>
            <a:pPr algn="ctr"/>
            <a:r>
              <a:rPr lang="zh-CN" altLang="en-US" sz="4665" dirty="0">
                <a:solidFill>
                  <a:srgbClr val="002060"/>
                </a:solidFill>
                <a:latin typeface="+mj-ea"/>
                <a:ea typeface="+mj-ea"/>
              </a:rPr>
              <a:t>工作计划</a:t>
            </a:r>
          </a:p>
        </p:txBody>
      </p:sp>
      <p:pic>
        <p:nvPicPr>
          <p:cNvPr id="40"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a:fillRect/>
          </a:stretch>
        </p:blipFill>
        <p:spPr bwMode="auto">
          <a:xfrm rot="10800000">
            <a:off x="11159443" y="5595293"/>
            <a:ext cx="1032557" cy="1262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1" name="组合 40"/>
          <p:cNvGrpSpPr/>
          <p:nvPr/>
        </p:nvGrpSpPr>
        <p:grpSpPr>
          <a:xfrm>
            <a:off x="1599139" y="2057297"/>
            <a:ext cx="3606373" cy="2774763"/>
            <a:chOff x="4272487" y="985295"/>
            <a:chExt cx="530249" cy="407976"/>
          </a:xfrm>
        </p:grpSpPr>
        <p:grpSp>
          <p:nvGrpSpPr>
            <p:cNvPr id="42" name="组合 41"/>
            <p:cNvGrpSpPr/>
            <p:nvPr/>
          </p:nvGrpSpPr>
          <p:grpSpPr>
            <a:xfrm>
              <a:off x="4272487" y="985295"/>
              <a:ext cx="530249" cy="407976"/>
              <a:chOff x="1822439" y="149340"/>
              <a:chExt cx="5053817" cy="3888432"/>
            </a:xfrm>
          </p:grpSpPr>
          <p:sp>
            <p:nvSpPr>
              <p:cNvPr id="44" name="任意多边形 43"/>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5" name="任意多边形 44"/>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02060"/>
                  </a:solidFill>
                </a:endParaRPr>
              </a:p>
            </p:txBody>
          </p:sp>
        </p:grpSp>
        <p:sp>
          <p:nvSpPr>
            <p:cNvPr id="43" name="TextBox 42"/>
            <p:cNvSpPr txBox="1"/>
            <p:nvPr/>
          </p:nvSpPr>
          <p:spPr>
            <a:xfrm>
              <a:off x="4519952" y="1045125"/>
              <a:ext cx="125109" cy="284949"/>
            </a:xfrm>
            <a:prstGeom prst="rect">
              <a:avLst/>
            </a:prstGeom>
            <a:noFill/>
          </p:spPr>
          <p:txBody>
            <a:bodyPr wrap="none" rtlCol="0">
              <a:spAutoFit/>
            </a:bodyPr>
            <a:lstStyle/>
            <a:p>
              <a:r>
                <a:rPr lang="en-US" altLang="zh-CN" sz="12000" dirty="0">
                  <a:solidFill>
                    <a:srgbClr val="002060"/>
                  </a:solidFill>
                  <a:latin typeface="+mj-ea"/>
                  <a:ea typeface="+mj-ea"/>
                </a:rPr>
                <a:t>6</a:t>
              </a:r>
              <a:endParaRPr lang="zh-CN" altLang="en-US" sz="12000" dirty="0">
                <a:solidFill>
                  <a:srgbClr val="002060"/>
                </a:solidFill>
                <a:latin typeface="+mj-ea"/>
                <a:ea typeface="+mj-ea"/>
              </a:endParaRPr>
            </a:p>
          </p:txBody>
        </p:sp>
      </p:grpSp>
      <p:grpSp>
        <p:nvGrpSpPr>
          <p:cNvPr id="31" name="组合 30"/>
          <p:cNvGrpSpPr/>
          <p:nvPr/>
        </p:nvGrpSpPr>
        <p:grpSpPr>
          <a:xfrm>
            <a:off x="1" y="1"/>
            <a:ext cx="942727" cy="267531"/>
            <a:chOff x="90210" y="108662"/>
            <a:chExt cx="1213732" cy="344438"/>
          </a:xfrm>
        </p:grpSpPr>
        <p:sp>
          <p:nvSpPr>
            <p:cNvPr id="32" name="任意多边形 31"/>
            <p:cNvSpPr/>
            <p:nvPr/>
          </p:nvSpPr>
          <p:spPr>
            <a:xfrm>
              <a:off x="598665" y="108662"/>
              <a:ext cx="705277" cy="323935"/>
            </a:xfrm>
            <a:custGeom>
              <a:avLst/>
              <a:gdLst>
                <a:gd name="connsiteX0" fmla="*/ 0 w 705277"/>
                <a:gd name="connsiteY0" fmla="*/ 4100 h 323935"/>
                <a:gd name="connsiteX1" fmla="*/ 623268 w 705277"/>
                <a:gd name="connsiteY1" fmla="*/ 323935 h 323935"/>
                <a:gd name="connsiteX2" fmla="*/ 705277 w 705277"/>
                <a:gd name="connsiteY2" fmla="*/ 0 h 323935"/>
                <a:gd name="connsiteX3" fmla="*/ 0 w 705277"/>
                <a:gd name="connsiteY3" fmla="*/ 0 h 323935"/>
                <a:gd name="connsiteX4" fmla="*/ 0 w 705277"/>
                <a:gd name="connsiteY4" fmla="*/ 4100 h 323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277" h="323935">
                  <a:moveTo>
                    <a:pt x="0" y="4100"/>
                  </a:moveTo>
                  <a:lnTo>
                    <a:pt x="623268" y="323935"/>
                  </a:lnTo>
                  <a:lnTo>
                    <a:pt x="705277" y="0"/>
                  </a:lnTo>
                  <a:lnTo>
                    <a:pt x="0" y="0"/>
                  </a:lnTo>
                  <a:lnTo>
                    <a:pt x="0" y="4100"/>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3" name="任意多边形 32"/>
            <p:cNvSpPr/>
            <p:nvPr/>
          </p:nvSpPr>
          <p:spPr>
            <a:xfrm>
              <a:off x="90210" y="108662"/>
              <a:ext cx="840591" cy="344438"/>
            </a:xfrm>
            <a:custGeom>
              <a:avLst/>
              <a:gdLst>
                <a:gd name="connsiteX0" fmla="*/ 840591 w 840591"/>
                <a:gd name="connsiteY0" fmla="*/ 336237 h 344438"/>
                <a:gd name="connsiteX1" fmla="*/ 299332 w 840591"/>
                <a:gd name="connsiteY1" fmla="*/ 0 h 344438"/>
                <a:gd name="connsiteX2" fmla="*/ 0 w 840591"/>
                <a:gd name="connsiteY2" fmla="*/ 0 h 344438"/>
                <a:gd name="connsiteX3" fmla="*/ 0 w 840591"/>
                <a:gd name="connsiteY3" fmla="*/ 344438 h 344438"/>
                <a:gd name="connsiteX4" fmla="*/ 840591 w 840591"/>
                <a:gd name="connsiteY4" fmla="*/ 336237 h 344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591" h="344438">
                  <a:moveTo>
                    <a:pt x="840591" y="336237"/>
                  </a:moveTo>
                  <a:lnTo>
                    <a:pt x="299332" y="0"/>
                  </a:lnTo>
                  <a:lnTo>
                    <a:pt x="0" y="0"/>
                  </a:lnTo>
                  <a:lnTo>
                    <a:pt x="0" y="344438"/>
                  </a:lnTo>
                  <a:lnTo>
                    <a:pt x="840591" y="3362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34" name="TextBox 14"/>
          <p:cNvSpPr txBox="1"/>
          <p:nvPr/>
        </p:nvSpPr>
        <p:spPr>
          <a:xfrm>
            <a:off x="5891980" y="2936985"/>
            <a:ext cx="1402080" cy="460375"/>
          </a:xfrm>
          <a:prstGeom prst="rect">
            <a:avLst/>
          </a:prstGeom>
          <a:noFill/>
        </p:spPr>
        <p:txBody>
          <a:bodyPr wrap="none" rtlCol="0">
            <a:spAutoFit/>
          </a:bodyPr>
          <a:lstStyle/>
          <a:p>
            <a:r>
              <a:rPr lang="zh-CN" altLang="en-US" sz="2400" dirty="0">
                <a:solidFill>
                  <a:schemeClr val="tx1">
                    <a:lumMod val="65000"/>
                    <a:lumOff val="35000"/>
                  </a:schemeClr>
                </a:solidFill>
                <a:latin typeface="+mj-ea"/>
                <a:ea typeface="+mj-ea"/>
              </a:rPr>
              <a:t>工作计划</a:t>
            </a:r>
          </a:p>
        </p:txBody>
      </p:sp>
      <p:sp>
        <p:nvSpPr>
          <p:cNvPr id="35" name="椭圆 34"/>
          <p:cNvSpPr/>
          <p:nvPr/>
        </p:nvSpPr>
        <p:spPr>
          <a:xfrm>
            <a:off x="5860859" y="3132111"/>
            <a:ext cx="82245" cy="82245"/>
          </a:xfrm>
          <a:prstGeom prst="ellips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pic>
        <p:nvPicPr>
          <p:cNvPr id="38" name="图片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89750" y="541867"/>
            <a:ext cx="2369693" cy="6381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186">
        <p:push/>
      </p:transition>
    </mc:Choice>
    <mc:Fallback xmlns="">
      <p:transition spd="slow" advTm="1186">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527359" y="302299"/>
            <a:ext cx="2011680" cy="645160"/>
          </a:xfrm>
          <a:prstGeom prst="rect">
            <a:avLst/>
          </a:prstGeom>
          <a:noFill/>
        </p:spPr>
        <p:txBody>
          <a:bodyPr wrap="none" rtlCol="0">
            <a:spAutoFit/>
          </a:bodyPr>
          <a:lstStyle/>
          <a:p>
            <a:r>
              <a:rPr lang="zh-CN" altLang="en-US" sz="3600" dirty="0">
                <a:latin typeface="+mj-ea"/>
                <a:ea typeface="+mj-ea"/>
              </a:rPr>
              <a:t>工作计划</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87361" y="387527"/>
            <a:ext cx="2369693" cy="638175"/>
          </a:xfrm>
          <a:prstGeom prst="rect">
            <a:avLst/>
          </a:prstGeom>
        </p:spPr>
      </p:pic>
      <p:graphicFrame>
        <p:nvGraphicFramePr>
          <p:cNvPr id="2" name="表格 1"/>
          <p:cNvGraphicFramePr/>
          <p:nvPr/>
        </p:nvGraphicFramePr>
        <p:xfrm>
          <a:off x="252730" y="1025525"/>
          <a:ext cx="11266170" cy="5547360"/>
        </p:xfrm>
        <a:graphic>
          <a:graphicData uri="http://schemas.openxmlformats.org/drawingml/2006/table">
            <a:tbl>
              <a:tblPr firstRow="1" bandRow="1">
                <a:tableStyleId>{5C22544A-7EE6-4342-B048-85BDC9FD1C3A}</a:tableStyleId>
              </a:tblPr>
              <a:tblGrid>
                <a:gridCol w="1844040">
                  <a:extLst>
                    <a:ext uri="{9D8B030D-6E8A-4147-A177-3AD203B41FA5}">
                      <a16:colId xmlns:a16="http://schemas.microsoft.com/office/drawing/2014/main" val="20000"/>
                    </a:ext>
                  </a:extLst>
                </a:gridCol>
                <a:gridCol w="4328795">
                  <a:extLst>
                    <a:ext uri="{9D8B030D-6E8A-4147-A177-3AD203B41FA5}">
                      <a16:colId xmlns:a16="http://schemas.microsoft.com/office/drawing/2014/main" val="20001"/>
                    </a:ext>
                  </a:extLst>
                </a:gridCol>
                <a:gridCol w="5093335">
                  <a:extLst>
                    <a:ext uri="{9D8B030D-6E8A-4147-A177-3AD203B41FA5}">
                      <a16:colId xmlns:a16="http://schemas.microsoft.com/office/drawing/2014/main" val="20002"/>
                    </a:ext>
                  </a:extLst>
                </a:gridCol>
              </a:tblGrid>
              <a:tr h="462280">
                <a:tc>
                  <a:txBody>
                    <a:bodyPr/>
                    <a:lstStyle/>
                    <a:p>
                      <a:pPr indent="0" algn="ctr">
                        <a:buNone/>
                      </a:pPr>
                      <a:r>
                        <a:rPr lang="en-US" sz="1400" b="0">
                          <a:latin typeface="宋体" charset="0"/>
                          <a:cs typeface="宋体" charset="0"/>
                        </a:rPr>
                        <a:t>时间</a:t>
                      </a:r>
                      <a:endParaRPr lang="en-US" altLang="en-US" sz="1400" b="0">
                        <a:latin typeface="宋体" charset="0"/>
                        <a:ea typeface="宋体" charset="0"/>
                        <a:cs typeface="宋体" charset="0"/>
                      </a:endParaRPr>
                    </a:p>
                  </a:txBody>
                  <a:tcPr marL="68580" marR="68580" marT="0" marB="0" anchor="ctr"/>
                </a:tc>
                <a:tc>
                  <a:txBody>
                    <a:bodyPr/>
                    <a:lstStyle/>
                    <a:p>
                      <a:pPr indent="0" algn="ctr">
                        <a:buNone/>
                      </a:pPr>
                      <a:r>
                        <a:rPr lang="en-US" sz="1400" b="0">
                          <a:latin typeface="宋体" charset="0"/>
                          <a:cs typeface="宋体" charset="0"/>
                        </a:rPr>
                        <a:t>研究内容</a:t>
                      </a:r>
                      <a:endParaRPr lang="en-US" altLang="en-US" sz="1400" b="0">
                        <a:latin typeface="宋体" charset="0"/>
                        <a:ea typeface="宋体" charset="0"/>
                        <a:cs typeface="宋体" charset="0"/>
                      </a:endParaRPr>
                    </a:p>
                  </a:txBody>
                  <a:tcPr marL="68580" marR="68580" marT="0" marB="0" anchor="ctr"/>
                </a:tc>
                <a:tc>
                  <a:txBody>
                    <a:bodyPr/>
                    <a:lstStyle/>
                    <a:p>
                      <a:pPr indent="0" algn="ctr">
                        <a:buNone/>
                      </a:pPr>
                      <a:r>
                        <a:rPr lang="en-US" sz="1400" b="0">
                          <a:latin typeface="宋体" charset="0"/>
                          <a:cs typeface="宋体" charset="0"/>
                        </a:rPr>
                        <a:t>预期效果</a:t>
                      </a:r>
                      <a:endParaRPr lang="en-US" altLang="en-US" sz="1400" b="0">
                        <a:latin typeface="宋体" charset="0"/>
                        <a:ea typeface="宋体" charset="0"/>
                        <a:cs typeface="宋体" charset="0"/>
                      </a:endParaRPr>
                    </a:p>
                  </a:txBody>
                  <a:tcPr marL="68580" marR="68580" marT="0" marB="0" anchor="ctr"/>
                </a:tc>
                <a:extLst>
                  <a:ext uri="{0D108BD9-81ED-4DB2-BD59-A6C34878D82A}">
                    <a16:rowId xmlns:a16="http://schemas.microsoft.com/office/drawing/2014/main" val="10000"/>
                  </a:ext>
                </a:extLst>
              </a:tr>
              <a:tr h="462280">
                <a:tc>
                  <a:txBody>
                    <a:bodyPr/>
                    <a:lstStyle/>
                    <a:p>
                      <a:pPr indent="0" algn="ctr">
                        <a:buNone/>
                      </a:pPr>
                      <a:r>
                        <a:rPr lang="en-US" sz="1400" b="0">
                          <a:latin typeface="宋体" charset="0"/>
                          <a:cs typeface="宋体" charset="0"/>
                        </a:rPr>
                        <a:t>2019.09-2019.11</a:t>
                      </a:r>
                      <a:endParaRPr lang="en-US" altLang="en-US" sz="1400" b="0">
                        <a:latin typeface="宋体" charset="0"/>
                        <a:ea typeface="宋体" charset="0"/>
                        <a:cs typeface="宋体" charset="0"/>
                      </a:endParaRPr>
                    </a:p>
                  </a:txBody>
                  <a:tcPr marL="68580" marR="68580" marT="0" marB="0" anchor="ctr"/>
                </a:tc>
                <a:tc>
                  <a:txBody>
                    <a:bodyPr/>
                    <a:lstStyle/>
                    <a:p>
                      <a:pPr indent="0" algn="ctr">
                        <a:buNone/>
                      </a:pPr>
                      <a:r>
                        <a:rPr lang="en-US" sz="1400" b="0">
                          <a:latin typeface="宋体" charset="0"/>
                          <a:cs typeface="宋体" charset="0"/>
                        </a:rPr>
                        <a:t>相关算法调研工作</a:t>
                      </a:r>
                      <a:endParaRPr lang="en-US" altLang="en-US" sz="1400" b="0">
                        <a:latin typeface="宋体" charset="0"/>
                        <a:ea typeface="宋体" charset="0"/>
                        <a:cs typeface="宋体" charset="0"/>
                      </a:endParaRPr>
                    </a:p>
                  </a:txBody>
                  <a:tcPr marL="68580" marR="68580" marT="0" marB="0" anchor="ctr"/>
                </a:tc>
                <a:tc>
                  <a:txBody>
                    <a:bodyPr/>
                    <a:lstStyle/>
                    <a:p>
                      <a:pPr indent="0" algn="ctr">
                        <a:buNone/>
                      </a:pPr>
                      <a:r>
                        <a:rPr lang="en-US" sz="1400" b="0">
                          <a:latin typeface="宋体" charset="0"/>
                          <a:cs typeface="宋体" charset="0"/>
                        </a:rPr>
                        <a:t>了解相似场景常用方案</a:t>
                      </a:r>
                      <a:endParaRPr lang="en-US" altLang="en-US" sz="1400" b="0">
                        <a:latin typeface="宋体" charset="0"/>
                        <a:ea typeface="宋体" charset="0"/>
                        <a:cs typeface="宋体" charset="0"/>
                      </a:endParaRPr>
                    </a:p>
                  </a:txBody>
                  <a:tcPr marL="68580" marR="68580" marT="0" marB="0" anchor="ctr"/>
                </a:tc>
                <a:extLst>
                  <a:ext uri="{0D108BD9-81ED-4DB2-BD59-A6C34878D82A}">
                    <a16:rowId xmlns:a16="http://schemas.microsoft.com/office/drawing/2014/main" val="10001"/>
                  </a:ext>
                </a:extLst>
              </a:tr>
              <a:tr h="462280">
                <a:tc>
                  <a:txBody>
                    <a:bodyPr/>
                    <a:lstStyle/>
                    <a:p>
                      <a:pPr indent="0" algn="ctr">
                        <a:buNone/>
                      </a:pPr>
                      <a:r>
                        <a:rPr lang="en-US" sz="1400" b="0">
                          <a:latin typeface="宋体" charset="0"/>
                          <a:cs typeface="宋体" charset="0"/>
                        </a:rPr>
                        <a:t>2019.12</a:t>
                      </a:r>
                      <a:endParaRPr lang="en-US" altLang="en-US" sz="1400" b="0">
                        <a:latin typeface="宋体" charset="0"/>
                        <a:ea typeface="宋体" charset="0"/>
                        <a:cs typeface="宋体" charset="0"/>
                      </a:endParaRPr>
                    </a:p>
                  </a:txBody>
                  <a:tcPr marL="68580" marR="68580" marT="0" marB="0" anchor="ctr"/>
                </a:tc>
                <a:tc>
                  <a:txBody>
                    <a:bodyPr/>
                    <a:lstStyle/>
                    <a:p>
                      <a:pPr indent="0" algn="ctr">
                        <a:buNone/>
                      </a:pPr>
                      <a:r>
                        <a:rPr lang="en-US" sz="1400" b="0">
                          <a:latin typeface="宋体" charset="0"/>
                          <a:cs typeface="宋体" charset="0"/>
                        </a:rPr>
                        <a:t>论文开题</a:t>
                      </a:r>
                      <a:endParaRPr lang="en-US" altLang="en-US" sz="1400" b="0">
                        <a:latin typeface="宋体" charset="0"/>
                        <a:ea typeface="宋体" charset="0"/>
                        <a:cs typeface="宋体" charset="0"/>
                      </a:endParaRPr>
                    </a:p>
                  </a:txBody>
                  <a:tcPr marL="68580" marR="68580" marT="0" marB="0" anchor="ctr"/>
                </a:tc>
                <a:tc>
                  <a:txBody>
                    <a:bodyPr/>
                    <a:lstStyle/>
                    <a:p>
                      <a:pPr indent="0" algn="ctr">
                        <a:buNone/>
                      </a:pPr>
                      <a:r>
                        <a:rPr lang="en-US" sz="1400" b="0">
                          <a:latin typeface="宋体" charset="0"/>
                          <a:cs typeface="宋体" charset="0"/>
                        </a:rPr>
                        <a:t>撰写开题报告，完成开题答辩</a:t>
                      </a:r>
                      <a:endParaRPr lang="en-US" altLang="en-US" sz="1400" b="0">
                        <a:latin typeface="宋体" charset="0"/>
                        <a:ea typeface="宋体" charset="0"/>
                        <a:cs typeface="宋体" charset="0"/>
                      </a:endParaRPr>
                    </a:p>
                  </a:txBody>
                  <a:tcPr marL="68580" marR="68580" marT="0" marB="0" anchor="ctr"/>
                </a:tc>
                <a:extLst>
                  <a:ext uri="{0D108BD9-81ED-4DB2-BD59-A6C34878D82A}">
                    <a16:rowId xmlns:a16="http://schemas.microsoft.com/office/drawing/2014/main" val="10002"/>
                  </a:ext>
                </a:extLst>
              </a:tr>
              <a:tr h="462280">
                <a:tc>
                  <a:txBody>
                    <a:bodyPr/>
                    <a:lstStyle/>
                    <a:p>
                      <a:pPr indent="0" algn="ctr">
                        <a:buNone/>
                      </a:pPr>
                      <a:r>
                        <a:rPr lang="en-US" sz="1400" b="0">
                          <a:latin typeface="宋体" charset="0"/>
                          <a:cs typeface="宋体" charset="0"/>
                        </a:rPr>
                        <a:t>2019.1-2020.1</a:t>
                      </a:r>
                      <a:endParaRPr lang="en-US" altLang="en-US" sz="1400" b="0">
                        <a:latin typeface="宋体" charset="0"/>
                        <a:ea typeface="宋体" charset="0"/>
                        <a:cs typeface="宋体" charset="0"/>
                      </a:endParaRPr>
                    </a:p>
                  </a:txBody>
                  <a:tcPr marL="68580" marR="68580" marT="0" marB="0" anchor="ctr"/>
                </a:tc>
                <a:tc>
                  <a:txBody>
                    <a:bodyPr/>
                    <a:lstStyle/>
                    <a:p>
                      <a:pPr indent="0" algn="ctr">
                        <a:buNone/>
                      </a:pPr>
                      <a:r>
                        <a:rPr lang="en-US" sz="1400" b="0" dirty="0" err="1">
                          <a:latin typeface="宋体" charset="0"/>
                          <a:cs typeface="宋体" charset="0"/>
                        </a:rPr>
                        <a:t>获取外部数据，数据预处理，得到数据集，可视化程序</a:t>
                      </a:r>
                      <a:endParaRPr lang="en-US" altLang="en-US" sz="1400" b="0" dirty="0">
                        <a:latin typeface="宋体" charset="0"/>
                        <a:ea typeface="宋体" charset="0"/>
                        <a:cs typeface="宋体" charset="0"/>
                      </a:endParaRPr>
                    </a:p>
                  </a:txBody>
                  <a:tcPr marL="68580" marR="68580" marT="0" marB="0" anchor="ctr"/>
                </a:tc>
                <a:tc>
                  <a:txBody>
                    <a:bodyPr/>
                    <a:lstStyle/>
                    <a:p>
                      <a:pPr indent="0" algn="ctr">
                        <a:buNone/>
                      </a:pPr>
                      <a:r>
                        <a:rPr lang="en-US" sz="1400" b="0">
                          <a:latin typeface="宋体" charset="0"/>
                          <a:cs typeface="宋体" charset="0"/>
                        </a:rPr>
                        <a:t>得到数据特征提取方案，和两个数据集（地址和交易），完成可视化程序</a:t>
                      </a:r>
                      <a:endParaRPr lang="en-US" altLang="en-US" sz="1400" b="0">
                        <a:latin typeface="宋体" charset="0"/>
                        <a:ea typeface="宋体" charset="0"/>
                        <a:cs typeface="宋体" charset="0"/>
                      </a:endParaRPr>
                    </a:p>
                  </a:txBody>
                  <a:tcPr marL="68580" marR="68580" marT="0" marB="0" anchor="ctr"/>
                </a:tc>
                <a:extLst>
                  <a:ext uri="{0D108BD9-81ED-4DB2-BD59-A6C34878D82A}">
                    <a16:rowId xmlns:a16="http://schemas.microsoft.com/office/drawing/2014/main" val="10003"/>
                  </a:ext>
                </a:extLst>
              </a:tr>
              <a:tr h="462280">
                <a:tc>
                  <a:txBody>
                    <a:bodyPr/>
                    <a:lstStyle/>
                    <a:p>
                      <a:pPr indent="0" algn="ctr">
                        <a:buNone/>
                      </a:pPr>
                      <a:r>
                        <a:rPr lang="en-US" sz="1400" b="0">
                          <a:latin typeface="宋体" charset="0"/>
                          <a:cs typeface="宋体" charset="0"/>
                        </a:rPr>
                        <a:t>2020.2-2020.2</a:t>
                      </a:r>
                      <a:endParaRPr lang="en-US" altLang="en-US" sz="1400" b="0">
                        <a:latin typeface="宋体" charset="0"/>
                        <a:ea typeface="宋体" charset="0"/>
                        <a:cs typeface="宋体" charset="0"/>
                      </a:endParaRPr>
                    </a:p>
                  </a:txBody>
                  <a:tcPr marL="68580" marR="68580" marT="0" marB="0" anchor="ctr"/>
                </a:tc>
                <a:tc>
                  <a:txBody>
                    <a:bodyPr/>
                    <a:lstStyle/>
                    <a:p>
                      <a:pPr indent="0" algn="ctr">
                        <a:buNone/>
                      </a:pPr>
                      <a:r>
                        <a:rPr lang="en-US" sz="1400" b="0" dirty="0" err="1">
                          <a:latin typeface="宋体" charset="0"/>
                          <a:cs typeface="宋体" charset="0"/>
                        </a:rPr>
                        <a:t>设计和实现地址向量化方案</a:t>
                      </a:r>
                      <a:endParaRPr lang="en-US" altLang="en-US" sz="1400" b="0" dirty="0">
                        <a:latin typeface="宋体" charset="0"/>
                        <a:ea typeface="宋体" charset="0"/>
                        <a:cs typeface="宋体" charset="0"/>
                      </a:endParaRPr>
                    </a:p>
                  </a:txBody>
                  <a:tcPr marL="68580" marR="68580" marT="0" marB="0" anchor="ctr"/>
                </a:tc>
                <a:tc>
                  <a:txBody>
                    <a:bodyPr/>
                    <a:lstStyle/>
                    <a:p>
                      <a:pPr indent="0" algn="ctr">
                        <a:buNone/>
                      </a:pPr>
                      <a:r>
                        <a:rPr lang="en-US" sz="1400" b="0">
                          <a:latin typeface="宋体" charset="0"/>
                          <a:cs typeface="宋体" charset="0"/>
                        </a:rPr>
                        <a:t>完成地址向量化方案</a:t>
                      </a:r>
                      <a:endParaRPr lang="en-US" altLang="en-US" sz="1400" b="0">
                        <a:latin typeface="宋体" charset="0"/>
                        <a:ea typeface="宋体" charset="0"/>
                        <a:cs typeface="宋体" charset="0"/>
                      </a:endParaRPr>
                    </a:p>
                  </a:txBody>
                  <a:tcPr marL="68580" marR="68580" marT="0" marB="0" anchor="ctr"/>
                </a:tc>
                <a:extLst>
                  <a:ext uri="{0D108BD9-81ED-4DB2-BD59-A6C34878D82A}">
                    <a16:rowId xmlns:a16="http://schemas.microsoft.com/office/drawing/2014/main" val="10004"/>
                  </a:ext>
                </a:extLst>
              </a:tr>
              <a:tr h="462280">
                <a:tc>
                  <a:txBody>
                    <a:bodyPr/>
                    <a:lstStyle/>
                    <a:p>
                      <a:pPr indent="0" algn="ctr">
                        <a:buNone/>
                      </a:pPr>
                      <a:r>
                        <a:rPr lang="en-US" sz="1400" b="0">
                          <a:latin typeface="宋体" charset="0"/>
                          <a:cs typeface="宋体" charset="0"/>
                        </a:rPr>
                        <a:t>2020.3-2020.4</a:t>
                      </a:r>
                      <a:endParaRPr lang="en-US" altLang="en-US" sz="1400" b="0">
                        <a:latin typeface="宋体" charset="0"/>
                        <a:ea typeface="宋体" charset="0"/>
                        <a:cs typeface="宋体" charset="0"/>
                      </a:endParaRPr>
                    </a:p>
                  </a:txBody>
                  <a:tcPr marL="68580" marR="68580" marT="0" marB="0" anchor="ctr"/>
                </a:tc>
                <a:tc>
                  <a:txBody>
                    <a:bodyPr/>
                    <a:lstStyle/>
                    <a:p>
                      <a:pPr indent="0" algn="ctr">
                        <a:buNone/>
                      </a:pPr>
                      <a:r>
                        <a:rPr lang="en-US" sz="1400" b="0" dirty="0" err="1">
                          <a:latin typeface="宋体" charset="0"/>
                          <a:cs typeface="宋体" charset="0"/>
                        </a:rPr>
                        <a:t>设计交易混币判断模型</a:t>
                      </a:r>
                      <a:endParaRPr lang="en-US" altLang="en-US" sz="1400" b="0" dirty="0">
                        <a:latin typeface="宋体" charset="0"/>
                        <a:ea typeface="宋体" charset="0"/>
                        <a:cs typeface="宋体" charset="0"/>
                      </a:endParaRPr>
                    </a:p>
                  </a:txBody>
                  <a:tcPr marL="68580" marR="68580" marT="0" marB="0" anchor="ctr"/>
                </a:tc>
                <a:tc>
                  <a:txBody>
                    <a:bodyPr/>
                    <a:lstStyle/>
                    <a:p>
                      <a:pPr indent="0" algn="ctr">
                        <a:buNone/>
                      </a:pPr>
                      <a:r>
                        <a:rPr lang="en-US" sz="1400" b="0">
                          <a:latin typeface="宋体" charset="0"/>
                          <a:cs typeface="宋体" charset="0"/>
                        </a:rPr>
                        <a:t>完成模型的设计和训练</a:t>
                      </a:r>
                      <a:endParaRPr lang="en-US" altLang="en-US" sz="1400" b="0">
                        <a:latin typeface="宋体" charset="0"/>
                        <a:ea typeface="宋体" charset="0"/>
                        <a:cs typeface="宋体" charset="0"/>
                      </a:endParaRPr>
                    </a:p>
                  </a:txBody>
                  <a:tcPr marL="68580" marR="68580" marT="0" marB="0" anchor="ctr"/>
                </a:tc>
                <a:extLst>
                  <a:ext uri="{0D108BD9-81ED-4DB2-BD59-A6C34878D82A}">
                    <a16:rowId xmlns:a16="http://schemas.microsoft.com/office/drawing/2014/main" val="10005"/>
                  </a:ext>
                </a:extLst>
              </a:tr>
              <a:tr h="462280">
                <a:tc>
                  <a:txBody>
                    <a:bodyPr/>
                    <a:lstStyle/>
                    <a:p>
                      <a:pPr indent="0" algn="ctr">
                        <a:buNone/>
                      </a:pPr>
                      <a:r>
                        <a:rPr lang="en-US" sz="1400" b="0">
                          <a:latin typeface="宋体" charset="0"/>
                          <a:cs typeface="宋体" charset="0"/>
                        </a:rPr>
                        <a:t>2020.5-2020.5</a:t>
                      </a:r>
                      <a:endParaRPr lang="en-US" altLang="en-US" sz="1400" b="0">
                        <a:latin typeface="宋体" charset="0"/>
                        <a:ea typeface="宋体" charset="0"/>
                        <a:cs typeface="宋体" charset="0"/>
                      </a:endParaRPr>
                    </a:p>
                  </a:txBody>
                  <a:tcPr marL="68580" marR="68580" marT="0" marB="0" anchor="ctr"/>
                </a:tc>
                <a:tc>
                  <a:txBody>
                    <a:bodyPr/>
                    <a:lstStyle/>
                    <a:p>
                      <a:pPr indent="0" algn="ctr">
                        <a:buNone/>
                      </a:pPr>
                      <a:r>
                        <a:rPr lang="en-US" sz="1400" b="0">
                          <a:latin typeface="宋体" charset="0"/>
                          <a:cs typeface="宋体" charset="0"/>
                        </a:rPr>
                        <a:t>模型验证</a:t>
                      </a:r>
                      <a:endParaRPr lang="en-US" altLang="en-US" sz="1400" b="0">
                        <a:latin typeface="宋体" charset="0"/>
                        <a:ea typeface="宋体" charset="0"/>
                        <a:cs typeface="宋体" charset="0"/>
                      </a:endParaRPr>
                    </a:p>
                  </a:txBody>
                  <a:tcPr marL="68580" marR="68580" marT="0" marB="0" anchor="ctr"/>
                </a:tc>
                <a:tc>
                  <a:txBody>
                    <a:bodyPr/>
                    <a:lstStyle/>
                    <a:p>
                      <a:pPr indent="0" algn="ctr">
                        <a:buNone/>
                      </a:pPr>
                      <a:r>
                        <a:rPr lang="en-US" sz="1400" b="0">
                          <a:latin typeface="宋体" charset="0"/>
                          <a:cs typeface="宋体" charset="0"/>
                        </a:rPr>
                        <a:t>模型性能符合预期</a:t>
                      </a:r>
                      <a:endParaRPr lang="en-US" altLang="en-US" sz="1400" b="0">
                        <a:latin typeface="宋体" charset="0"/>
                        <a:ea typeface="宋体" charset="0"/>
                        <a:cs typeface="宋体" charset="0"/>
                      </a:endParaRPr>
                    </a:p>
                  </a:txBody>
                  <a:tcPr marL="68580" marR="68580" marT="0" marB="0" anchor="ctr"/>
                </a:tc>
                <a:extLst>
                  <a:ext uri="{0D108BD9-81ED-4DB2-BD59-A6C34878D82A}">
                    <a16:rowId xmlns:a16="http://schemas.microsoft.com/office/drawing/2014/main" val="10006"/>
                  </a:ext>
                </a:extLst>
              </a:tr>
              <a:tr h="462280">
                <a:tc>
                  <a:txBody>
                    <a:bodyPr/>
                    <a:lstStyle/>
                    <a:p>
                      <a:pPr indent="0" algn="ctr">
                        <a:buNone/>
                      </a:pPr>
                      <a:r>
                        <a:rPr lang="en-US" sz="1400" b="0">
                          <a:latin typeface="宋体" charset="0"/>
                          <a:cs typeface="宋体" charset="0"/>
                        </a:rPr>
                        <a:t>2020.6-2020.6</a:t>
                      </a:r>
                      <a:endParaRPr lang="en-US" altLang="en-US" sz="1400" b="0">
                        <a:latin typeface="宋体" charset="0"/>
                        <a:ea typeface="宋体" charset="0"/>
                        <a:cs typeface="宋体" charset="0"/>
                      </a:endParaRPr>
                    </a:p>
                  </a:txBody>
                  <a:tcPr marL="68580" marR="68580" marT="0" marB="0" anchor="ctr"/>
                </a:tc>
                <a:tc>
                  <a:txBody>
                    <a:bodyPr/>
                    <a:lstStyle/>
                    <a:p>
                      <a:pPr indent="0" algn="ctr">
                        <a:buNone/>
                      </a:pPr>
                      <a:r>
                        <a:rPr lang="en-US" sz="1400" b="0">
                          <a:latin typeface="宋体" charset="0"/>
                          <a:cs typeface="宋体" charset="0"/>
                        </a:rPr>
                        <a:t>和小论文初稿</a:t>
                      </a:r>
                      <a:endParaRPr lang="en-US" altLang="en-US" sz="1400" b="0">
                        <a:latin typeface="宋体" charset="0"/>
                        <a:ea typeface="宋体" charset="0"/>
                        <a:cs typeface="宋体" charset="0"/>
                      </a:endParaRPr>
                    </a:p>
                  </a:txBody>
                  <a:tcPr marL="68580" marR="68580" marT="0" marB="0" anchor="ctr"/>
                </a:tc>
                <a:tc>
                  <a:txBody>
                    <a:bodyPr/>
                    <a:lstStyle/>
                    <a:p>
                      <a:pPr indent="0" algn="ctr">
                        <a:buNone/>
                      </a:pPr>
                      <a:r>
                        <a:rPr lang="en-US" sz="1400" b="0">
                          <a:latin typeface="宋体" charset="0"/>
                          <a:cs typeface="宋体" charset="0"/>
                        </a:rPr>
                        <a:t>完成小论文初稿</a:t>
                      </a:r>
                      <a:endParaRPr lang="en-US" altLang="en-US" sz="1400" b="0">
                        <a:latin typeface="宋体" charset="0"/>
                        <a:ea typeface="宋体" charset="0"/>
                        <a:cs typeface="宋体" charset="0"/>
                      </a:endParaRPr>
                    </a:p>
                  </a:txBody>
                  <a:tcPr marL="68580" marR="68580" marT="0" marB="0" anchor="ctr"/>
                </a:tc>
                <a:extLst>
                  <a:ext uri="{0D108BD9-81ED-4DB2-BD59-A6C34878D82A}">
                    <a16:rowId xmlns:a16="http://schemas.microsoft.com/office/drawing/2014/main" val="10007"/>
                  </a:ext>
                </a:extLst>
              </a:tr>
              <a:tr h="462280">
                <a:tc>
                  <a:txBody>
                    <a:bodyPr/>
                    <a:lstStyle/>
                    <a:p>
                      <a:pPr indent="0" algn="ctr">
                        <a:buNone/>
                      </a:pPr>
                      <a:r>
                        <a:rPr lang="en-US" sz="1400" b="0">
                          <a:latin typeface="宋体" charset="0"/>
                          <a:cs typeface="宋体" charset="0"/>
                        </a:rPr>
                        <a:t>2020.7-2021.8</a:t>
                      </a:r>
                      <a:endParaRPr lang="en-US" altLang="en-US" sz="1400" b="0">
                        <a:latin typeface="宋体" charset="0"/>
                        <a:ea typeface="宋体" charset="0"/>
                        <a:cs typeface="宋体" charset="0"/>
                      </a:endParaRPr>
                    </a:p>
                  </a:txBody>
                  <a:tcPr marL="68580" marR="68580" marT="0" marB="0" anchor="ctr"/>
                </a:tc>
                <a:tc>
                  <a:txBody>
                    <a:bodyPr/>
                    <a:lstStyle/>
                    <a:p>
                      <a:pPr indent="0" algn="ctr">
                        <a:buNone/>
                      </a:pPr>
                      <a:r>
                        <a:rPr lang="en-US" sz="1400" b="0">
                          <a:latin typeface="宋体" charset="0"/>
                          <a:cs typeface="宋体" charset="0"/>
                        </a:rPr>
                        <a:t>小论文终稿</a:t>
                      </a:r>
                      <a:endParaRPr lang="en-US" altLang="en-US" sz="1400" b="0">
                        <a:latin typeface="宋体" charset="0"/>
                        <a:ea typeface="宋体" charset="0"/>
                        <a:cs typeface="宋体" charset="0"/>
                      </a:endParaRPr>
                    </a:p>
                  </a:txBody>
                  <a:tcPr marL="68580" marR="68580" marT="0" marB="0" anchor="ctr"/>
                </a:tc>
                <a:tc>
                  <a:txBody>
                    <a:bodyPr/>
                    <a:lstStyle/>
                    <a:p>
                      <a:pPr indent="0" algn="ctr">
                        <a:buNone/>
                      </a:pPr>
                      <a:r>
                        <a:rPr lang="en-US" sz="1400" b="0">
                          <a:latin typeface="宋体" charset="0"/>
                          <a:cs typeface="宋体" charset="0"/>
                        </a:rPr>
                        <a:t>完成小论文并提交送审</a:t>
                      </a:r>
                      <a:endParaRPr lang="en-US" altLang="en-US" sz="1400" b="0">
                        <a:latin typeface="宋体" charset="0"/>
                        <a:ea typeface="宋体" charset="0"/>
                        <a:cs typeface="宋体" charset="0"/>
                      </a:endParaRPr>
                    </a:p>
                  </a:txBody>
                  <a:tcPr marL="68580" marR="68580" marT="0" marB="0" anchor="ctr"/>
                </a:tc>
                <a:extLst>
                  <a:ext uri="{0D108BD9-81ED-4DB2-BD59-A6C34878D82A}">
                    <a16:rowId xmlns:a16="http://schemas.microsoft.com/office/drawing/2014/main" val="10008"/>
                  </a:ext>
                </a:extLst>
              </a:tr>
              <a:tr h="462280">
                <a:tc>
                  <a:txBody>
                    <a:bodyPr/>
                    <a:lstStyle/>
                    <a:p>
                      <a:pPr indent="0" algn="ctr">
                        <a:buNone/>
                      </a:pPr>
                      <a:r>
                        <a:rPr lang="en-US" sz="1400" b="0">
                          <a:latin typeface="宋体" charset="0"/>
                          <a:cs typeface="宋体" charset="0"/>
                        </a:rPr>
                        <a:t>2020.9-2021.9</a:t>
                      </a:r>
                      <a:endParaRPr lang="en-US" altLang="en-US" sz="1400" b="0">
                        <a:latin typeface="宋体" charset="0"/>
                        <a:ea typeface="宋体" charset="0"/>
                        <a:cs typeface="宋体" charset="0"/>
                      </a:endParaRPr>
                    </a:p>
                  </a:txBody>
                  <a:tcPr marL="68580" marR="68580" marT="0" marB="0" anchor="ctr"/>
                </a:tc>
                <a:tc>
                  <a:txBody>
                    <a:bodyPr/>
                    <a:lstStyle/>
                    <a:p>
                      <a:pPr indent="0" algn="ctr">
                        <a:buNone/>
                      </a:pPr>
                      <a:r>
                        <a:rPr lang="en-US" sz="1400" b="0">
                          <a:latin typeface="宋体" charset="0"/>
                          <a:cs typeface="宋体" charset="0"/>
                        </a:rPr>
                        <a:t>撰写阶段报告</a:t>
                      </a:r>
                      <a:endParaRPr lang="en-US" altLang="en-US" sz="1400" b="0">
                        <a:latin typeface="宋体" charset="0"/>
                        <a:ea typeface="宋体" charset="0"/>
                        <a:cs typeface="宋体" charset="0"/>
                      </a:endParaRPr>
                    </a:p>
                  </a:txBody>
                  <a:tcPr marL="68580" marR="68580" marT="0" marB="0" anchor="ctr"/>
                </a:tc>
                <a:tc>
                  <a:txBody>
                    <a:bodyPr/>
                    <a:lstStyle/>
                    <a:p>
                      <a:pPr indent="0" algn="ctr">
                        <a:buNone/>
                      </a:pPr>
                      <a:r>
                        <a:rPr lang="en-US" sz="1400" b="0">
                          <a:latin typeface="宋体" charset="0"/>
                          <a:cs typeface="宋体" charset="0"/>
                        </a:rPr>
                        <a:t>完成阶段报告</a:t>
                      </a:r>
                      <a:endParaRPr lang="en-US" altLang="en-US" sz="1400" b="0">
                        <a:latin typeface="宋体" charset="0"/>
                        <a:ea typeface="宋体" charset="0"/>
                        <a:cs typeface="宋体" charset="0"/>
                      </a:endParaRPr>
                    </a:p>
                  </a:txBody>
                  <a:tcPr marL="68580" marR="68580" marT="0" marB="0" anchor="ctr"/>
                </a:tc>
                <a:extLst>
                  <a:ext uri="{0D108BD9-81ED-4DB2-BD59-A6C34878D82A}">
                    <a16:rowId xmlns:a16="http://schemas.microsoft.com/office/drawing/2014/main" val="10009"/>
                  </a:ext>
                </a:extLst>
              </a:tr>
              <a:tr h="462280">
                <a:tc>
                  <a:txBody>
                    <a:bodyPr/>
                    <a:lstStyle/>
                    <a:p>
                      <a:pPr indent="0" algn="ctr">
                        <a:buNone/>
                      </a:pPr>
                      <a:r>
                        <a:rPr lang="en-US" sz="1400" b="0">
                          <a:latin typeface="宋体" charset="0"/>
                          <a:cs typeface="宋体" charset="0"/>
                        </a:rPr>
                        <a:t>2020.10-2020.12</a:t>
                      </a:r>
                      <a:endParaRPr lang="en-US" altLang="en-US" sz="1400" b="0">
                        <a:latin typeface="宋体" charset="0"/>
                        <a:ea typeface="宋体" charset="0"/>
                        <a:cs typeface="宋体" charset="0"/>
                      </a:endParaRPr>
                    </a:p>
                  </a:txBody>
                  <a:tcPr marL="68580" marR="68580" marT="0" marB="0" anchor="ctr"/>
                </a:tc>
                <a:tc>
                  <a:txBody>
                    <a:bodyPr/>
                    <a:lstStyle/>
                    <a:p>
                      <a:pPr indent="0" algn="ctr">
                        <a:buNone/>
                      </a:pPr>
                      <a:r>
                        <a:rPr lang="en-US" sz="1400" b="0">
                          <a:latin typeface="宋体" charset="0"/>
                          <a:cs typeface="宋体" charset="0"/>
                        </a:rPr>
                        <a:t>撰写毕业论文</a:t>
                      </a:r>
                      <a:endParaRPr lang="en-US" altLang="en-US" sz="1400" b="0">
                        <a:latin typeface="宋体" charset="0"/>
                        <a:ea typeface="宋体" charset="0"/>
                        <a:cs typeface="宋体" charset="0"/>
                      </a:endParaRPr>
                    </a:p>
                  </a:txBody>
                  <a:tcPr marL="68580" marR="68580" marT="0" marB="0" anchor="ctr"/>
                </a:tc>
                <a:tc>
                  <a:txBody>
                    <a:bodyPr/>
                    <a:lstStyle/>
                    <a:p>
                      <a:pPr indent="0" algn="ctr">
                        <a:buNone/>
                      </a:pPr>
                      <a:r>
                        <a:rPr lang="en-US" sz="1400" b="0">
                          <a:latin typeface="宋体" charset="0"/>
                          <a:cs typeface="宋体" charset="0"/>
                        </a:rPr>
                        <a:t>按期完成毕业论文</a:t>
                      </a:r>
                      <a:endParaRPr lang="en-US" altLang="en-US" sz="1400" b="0">
                        <a:latin typeface="宋体" charset="0"/>
                        <a:ea typeface="宋体" charset="0"/>
                        <a:cs typeface="宋体" charset="0"/>
                      </a:endParaRPr>
                    </a:p>
                  </a:txBody>
                  <a:tcPr marL="68580" marR="68580" marT="0" marB="0" anchor="ctr"/>
                </a:tc>
                <a:extLst>
                  <a:ext uri="{0D108BD9-81ED-4DB2-BD59-A6C34878D82A}">
                    <a16:rowId xmlns:a16="http://schemas.microsoft.com/office/drawing/2014/main" val="10010"/>
                  </a:ext>
                </a:extLst>
              </a:tr>
              <a:tr h="462280">
                <a:tc>
                  <a:txBody>
                    <a:bodyPr/>
                    <a:lstStyle/>
                    <a:p>
                      <a:pPr indent="0" algn="ctr">
                        <a:buNone/>
                      </a:pPr>
                      <a:r>
                        <a:rPr lang="en-US" sz="1400" b="0">
                          <a:latin typeface="宋体" charset="0"/>
                          <a:cs typeface="宋体" charset="0"/>
                        </a:rPr>
                        <a:t>2021.1-2021.5 </a:t>
                      </a:r>
                      <a:endParaRPr lang="en-US" altLang="en-US" sz="1400" b="0">
                        <a:latin typeface="宋体" charset="0"/>
                        <a:ea typeface="宋体" charset="0"/>
                        <a:cs typeface="宋体" charset="0"/>
                      </a:endParaRPr>
                    </a:p>
                  </a:txBody>
                  <a:tcPr marL="68580" marR="68580" marT="0" marB="0" anchor="ctr"/>
                </a:tc>
                <a:tc>
                  <a:txBody>
                    <a:bodyPr/>
                    <a:lstStyle/>
                    <a:p>
                      <a:pPr indent="0" algn="ctr">
                        <a:buNone/>
                      </a:pPr>
                      <a:r>
                        <a:rPr lang="en-US" sz="1400" b="0">
                          <a:latin typeface="宋体" charset="0"/>
                          <a:cs typeface="宋体" charset="0"/>
                        </a:rPr>
                        <a:t>论文送审、修改及答辩</a:t>
                      </a:r>
                      <a:endParaRPr lang="en-US" altLang="en-US" sz="1400" b="0">
                        <a:latin typeface="宋体" charset="0"/>
                        <a:ea typeface="宋体" charset="0"/>
                        <a:cs typeface="宋体" charset="0"/>
                      </a:endParaRPr>
                    </a:p>
                  </a:txBody>
                  <a:tcPr marL="68580" marR="68580" marT="0" marB="0" anchor="ctr"/>
                </a:tc>
                <a:tc>
                  <a:txBody>
                    <a:bodyPr/>
                    <a:lstStyle/>
                    <a:p>
                      <a:pPr indent="0" algn="ctr">
                        <a:buNone/>
                      </a:pPr>
                      <a:r>
                        <a:rPr lang="en-US" sz="1400" b="0" dirty="0" err="1">
                          <a:latin typeface="宋体" charset="0"/>
                          <a:cs typeface="宋体" charset="0"/>
                        </a:rPr>
                        <a:t>论文送审、修改及答辩</a:t>
                      </a:r>
                      <a:endParaRPr lang="en-US" altLang="en-US" sz="1400" b="0" dirty="0">
                        <a:latin typeface="宋体" charset="0"/>
                        <a:ea typeface="宋体" charset="0"/>
                        <a:cs typeface="宋体" charset="0"/>
                      </a:endParaRPr>
                    </a:p>
                  </a:txBody>
                  <a:tcPr marL="68580" marR="68580" marT="0" marB="0" anchor="ctr"/>
                </a:tc>
                <a:extLst>
                  <a:ext uri="{0D108BD9-81ED-4DB2-BD59-A6C34878D82A}">
                    <a16:rowId xmlns:a16="http://schemas.microsoft.com/office/drawing/2014/main" val="1001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437">
        <p:push/>
      </p:transition>
    </mc:Choice>
    <mc:Fallback xmlns="">
      <p:transition spd="slow" advTm="437">
        <p:push/>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3898284" y="2305270"/>
            <a:ext cx="4575865" cy="1446550"/>
          </a:xfrm>
          <a:prstGeom prst="rect">
            <a:avLst/>
          </a:prstGeom>
          <a:noFill/>
        </p:spPr>
        <p:txBody>
          <a:bodyPr wrap="square" rtlCol="0">
            <a:spAutoFit/>
          </a:bodyPr>
          <a:lstStyle/>
          <a:p>
            <a:r>
              <a:rPr lang="zh-CN" altLang="en-US" sz="4400" dirty="0">
                <a:solidFill>
                  <a:schemeClr val="tx1">
                    <a:lumMod val="65000"/>
                    <a:lumOff val="35000"/>
                  </a:schemeClr>
                </a:solidFill>
                <a:latin typeface="+mj-ea"/>
                <a:ea typeface="+mj-ea"/>
              </a:rPr>
              <a:t>请老师批评指正</a:t>
            </a:r>
            <a:endParaRPr lang="en-US" altLang="zh-CN" sz="4400" dirty="0">
              <a:solidFill>
                <a:schemeClr val="tx1">
                  <a:lumMod val="65000"/>
                  <a:lumOff val="35000"/>
                </a:schemeClr>
              </a:solidFill>
              <a:latin typeface="+mj-ea"/>
              <a:ea typeface="+mj-ea"/>
            </a:endParaRPr>
          </a:p>
          <a:p>
            <a:r>
              <a:rPr lang="zh-CN" altLang="en-US" sz="4400" dirty="0">
                <a:solidFill>
                  <a:schemeClr val="tx1">
                    <a:lumMod val="65000"/>
                    <a:lumOff val="35000"/>
                  </a:schemeClr>
                </a:solidFill>
                <a:latin typeface="+mj-ea"/>
                <a:ea typeface="+mj-ea"/>
              </a:rPr>
              <a:t>谢谢！</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87361" y="387527"/>
            <a:ext cx="2369693" cy="638175"/>
          </a:xfrm>
          <a:prstGeom prst="rect">
            <a:avLst/>
          </a:prstGeom>
        </p:spPr>
      </p:pic>
    </p:spTree>
    <p:extLst>
      <p:ext uri="{BB962C8B-B14F-4D97-AF65-F5344CB8AC3E}">
        <p14:creationId xmlns:p14="http://schemas.microsoft.com/office/powerpoint/2010/main" val="1715978429"/>
      </p:ext>
    </p:extLst>
  </p:cSld>
  <p:clrMapOvr>
    <a:masterClrMapping/>
  </p:clrMapOvr>
  <mc:AlternateContent xmlns:mc="http://schemas.openxmlformats.org/markup-compatibility/2006" xmlns:p14="http://schemas.microsoft.com/office/powerpoint/2010/main">
    <mc:Choice Requires="p14">
      <p:transition spd="slow" p14:dur="2000">
        <p:push/>
      </p:transition>
    </mc:Choice>
    <mc:Fallback xmlns="">
      <p:transition spd="slow">
        <p:push/>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15657" y="1770842"/>
            <a:ext cx="2576346" cy="810543"/>
          </a:xfrm>
          <a:prstGeom prst="rect">
            <a:avLst/>
          </a:prstGeom>
          <a:noFill/>
        </p:spPr>
        <p:txBody>
          <a:bodyPr wrap="none" rtlCol="0">
            <a:spAutoFit/>
          </a:bodyPr>
          <a:lstStyle/>
          <a:p>
            <a:pPr algn="ctr"/>
            <a:r>
              <a:rPr lang="zh-CN" altLang="en-US" sz="4667" dirty="0">
                <a:solidFill>
                  <a:srgbClr val="002060"/>
                </a:solidFill>
                <a:latin typeface="+mj-ea"/>
                <a:ea typeface="+mj-ea"/>
              </a:rPr>
              <a:t>立题依据</a:t>
            </a:r>
          </a:p>
        </p:txBody>
      </p:sp>
      <p:pic>
        <p:nvPicPr>
          <p:cNvPr id="40"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rot="10800000">
            <a:off x="11159443" y="5595293"/>
            <a:ext cx="1032557" cy="1262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1" name="组合 40"/>
          <p:cNvGrpSpPr/>
          <p:nvPr/>
        </p:nvGrpSpPr>
        <p:grpSpPr>
          <a:xfrm>
            <a:off x="1599139" y="2057297"/>
            <a:ext cx="3606373" cy="2774763"/>
            <a:chOff x="4272487" y="985295"/>
            <a:chExt cx="530249" cy="407976"/>
          </a:xfrm>
        </p:grpSpPr>
        <p:grpSp>
          <p:nvGrpSpPr>
            <p:cNvPr id="42" name="组合 41"/>
            <p:cNvGrpSpPr/>
            <p:nvPr/>
          </p:nvGrpSpPr>
          <p:grpSpPr>
            <a:xfrm>
              <a:off x="4272487" y="985295"/>
              <a:ext cx="530249" cy="407976"/>
              <a:chOff x="1822439" y="149340"/>
              <a:chExt cx="5053817" cy="3888432"/>
            </a:xfrm>
          </p:grpSpPr>
          <p:sp>
            <p:nvSpPr>
              <p:cNvPr id="44" name="任意多边形 43"/>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5" name="任意多边形 44"/>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02060"/>
                  </a:solidFill>
                </a:endParaRPr>
              </a:p>
            </p:txBody>
          </p:sp>
        </p:grpSp>
        <p:sp>
          <p:nvSpPr>
            <p:cNvPr id="43" name="TextBox 42"/>
            <p:cNvSpPr txBox="1"/>
            <p:nvPr/>
          </p:nvSpPr>
          <p:spPr>
            <a:xfrm>
              <a:off x="4519952" y="1045125"/>
              <a:ext cx="143819" cy="285092"/>
            </a:xfrm>
            <a:prstGeom prst="rect">
              <a:avLst/>
            </a:prstGeom>
            <a:noFill/>
          </p:spPr>
          <p:txBody>
            <a:bodyPr wrap="none" rtlCol="0">
              <a:spAutoFit/>
            </a:bodyPr>
            <a:lstStyle/>
            <a:p>
              <a:r>
                <a:rPr lang="en-US" altLang="zh-CN" sz="12000" dirty="0">
                  <a:solidFill>
                    <a:srgbClr val="002060"/>
                  </a:solidFill>
                  <a:latin typeface="+mj-ea"/>
                  <a:ea typeface="+mj-ea"/>
                </a:rPr>
                <a:t>1</a:t>
              </a:r>
              <a:endParaRPr lang="zh-CN" altLang="en-US" sz="12000" dirty="0">
                <a:solidFill>
                  <a:srgbClr val="002060"/>
                </a:solidFill>
                <a:latin typeface="+mj-ea"/>
                <a:ea typeface="+mj-ea"/>
              </a:endParaRPr>
            </a:p>
          </p:txBody>
        </p:sp>
      </p:grpSp>
      <p:grpSp>
        <p:nvGrpSpPr>
          <p:cNvPr id="31" name="组合 30"/>
          <p:cNvGrpSpPr/>
          <p:nvPr/>
        </p:nvGrpSpPr>
        <p:grpSpPr>
          <a:xfrm>
            <a:off x="1" y="1"/>
            <a:ext cx="942727" cy="267531"/>
            <a:chOff x="90210" y="108662"/>
            <a:chExt cx="1213732" cy="344438"/>
          </a:xfrm>
        </p:grpSpPr>
        <p:sp>
          <p:nvSpPr>
            <p:cNvPr id="32" name="任意多边形 31"/>
            <p:cNvSpPr/>
            <p:nvPr/>
          </p:nvSpPr>
          <p:spPr>
            <a:xfrm>
              <a:off x="598665" y="108662"/>
              <a:ext cx="705277" cy="323935"/>
            </a:xfrm>
            <a:custGeom>
              <a:avLst/>
              <a:gdLst>
                <a:gd name="connsiteX0" fmla="*/ 0 w 705277"/>
                <a:gd name="connsiteY0" fmla="*/ 4100 h 323935"/>
                <a:gd name="connsiteX1" fmla="*/ 623268 w 705277"/>
                <a:gd name="connsiteY1" fmla="*/ 323935 h 323935"/>
                <a:gd name="connsiteX2" fmla="*/ 705277 w 705277"/>
                <a:gd name="connsiteY2" fmla="*/ 0 h 323935"/>
                <a:gd name="connsiteX3" fmla="*/ 0 w 705277"/>
                <a:gd name="connsiteY3" fmla="*/ 0 h 323935"/>
                <a:gd name="connsiteX4" fmla="*/ 0 w 705277"/>
                <a:gd name="connsiteY4" fmla="*/ 4100 h 323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277" h="323935">
                  <a:moveTo>
                    <a:pt x="0" y="4100"/>
                  </a:moveTo>
                  <a:lnTo>
                    <a:pt x="623268" y="323935"/>
                  </a:lnTo>
                  <a:lnTo>
                    <a:pt x="705277" y="0"/>
                  </a:lnTo>
                  <a:lnTo>
                    <a:pt x="0" y="0"/>
                  </a:lnTo>
                  <a:lnTo>
                    <a:pt x="0" y="4100"/>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3" name="任意多边形 32"/>
            <p:cNvSpPr/>
            <p:nvPr/>
          </p:nvSpPr>
          <p:spPr>
            <a:xfrm>
              <a:off x="90210" y="108662"/>
              <a:ext cx="840591" cy="344438"/>
            </a:xfrm>
            <a:custGeom>
              <a:avLst/>
              <a:gdLst>
                <a:gd name="connsiteX0" fmla="*/ 840591 w 840591"/>
                <a:gd name="connsiteY0" fmla="*/ 336237 h 344438"/>
                <a:gd name="connsiteX1" fmla="*/ 299332 w 840591"/>
                <a:gd name="connsiteY1" fmla="*/ 0 h 344438"/>
                <a:gd name="connsiteX2" fmla="*/ 0 w 840591"/>
                <a:gd name="connsiteY2" fmla="*/ 0 h 344438"/>
                <a:gd name="connsiteX3" fmla="*/ 0 w 840591"/>
                <a:gd name="connsiteY3" fmla="*/ 344438 h 344438"/>
                <a:gd name="connsiteX4" fmla="*/ 840591 w 840591"/>
                <a:gd name="connsiteY4" fmla="*/ 336237 h 344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591" h="344438">
                  <a:moveTo>
                    <a:pt x="840591" y="336237"/>
                  </a:moveTo>
                  <a:lnTo>
                    <a:pt x="299332" y="0"/>
                  </a:lnTo>
                  <a:lnTo>
                    <a:pt x="0" y="0"/>
                  </a:lnTo>
                  <a:lnTo>
                    <a:pt x="0" y="344438"/>
                  </a:lnTo>
                  <a:lnTo>
                    <a:pt x="840591" y="3362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34" name="TextBox 14"/>
          <p:cNvSpPr txBox="1"/>
          <p:nvPr/>
        </p:nvSpPr>
        <p:spPr>
          <a:xfrm>
            <a:off x="6527701" y="2936985"/>
            <a:ext cx="2646878" cy="461665"/>
          </a:xfrm>
          <a:prstGeom prst="rect">
            <a:avLst/>
          </a:prstGeom>
          <a:noFill/>
        </p:spPr>
        <p:txBody>
          <a:bodyPr wrap="none" rtlCol="0">
            <a:spAutoFit/>
          </a:bodyPr>
          <a:lstStyle/>
          <a:p>
            <a:r>
              <a:rPr lang="zh-CN" altLang="en-US" sz="2400" dirty="0">
                <a:solidFill>
                  <a:schemeClr val="tx1">
                    <a:lumMod val="65000"/>
                    <a:lumOff val="35000"/>
                  </a:schemeClr>
                </a:solidFill>
                <a:latin typeface="+mj-ea"/>
                <a:ea typeface="+mj-ea"/>
              </a:rPr>
              <a:t>研究的目的与意义</a:t>
            </a:r>
          </a:p>
        </p:txBody>
      </p:sp>
      <p:sp>
        <p:nvSpPr>
          <p:cNvPr id="35" name="椭圆 34"/>
          <p:cNvSpPr/>
          <p:nvPr/>
        </p:nvSpPr>
        <p:spPr>
          <a:xfrm>
            <a:off x="6496580" y="3132111"/>
            <a:ext cx="82245" cy="82245"/>
          </a:xfrm>
          <a:prstGeom prst="ellips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36" name="TextBox 27"/>
          <p:cNvSpPr txBox="1"/>
          <p:nvPr/>
        </p:nvSpPr>
        <p:spPr>
          <a:xfrm>
            <a:off x="6527701" y="3491272"/>
            <a:ext cx="2339102" cy="461665"/>
          </a:xfrm>
          <a:prstGeom prst="rect">
            <a:avLst/>
          </a:prstGeom>
          <a:noFill/>
        </p:spPr>
        <p:txBody>
          <a:bodyPr wrap="none" rtlCol="0">
            <a:spAutoFit/>
          </a:bodyPr>
          <a:lstStyle/>
          <a:p>
            <a:r>
              <a:rPr lang="zh-CN" altLang="en-US" sz="2400" dirty="0">
                <a:solidFill>
                  <a:schemeClr val="tx1">
                    <a:lumMod val="65000"/>
                    <a:lumOff val="35000"/>
                  </a:schemeClr>
                </a:solidFill>
                <a:latin typeface="+mj-ea"/>
                <a:ea typeface="+mj-ea"/>
              </a:rPr>
              <a:t>国内外研究现状</a:t>
            </a:r>
          </a:p>
        </p:txBody>
      </p:sp>
      <p:sp>
        <p:nvSpPr>
          <p:cNvPr id="37" name="椭圆 36"/>
          <p:cNvSpPr/>
          <p:nvPr/>
        </p:nvSpPr>
        <p:spPr>
          <a:xfrm>
            <a:off x="6496580" y="3686398"/>
            <a:ext cx="82245" cy="82245"/>
          </a:xfrm>
          <a:prstGeom prst="ellips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pic>
        <p:nvPicPr>
          <p:cNvPr id="38" name="图片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89750" y="541867"/>
            <a:ext cx="2369693" cy="638175"/>
          </a:xfrm>
          <a:prstGeom prst="rect">
            <a:avLst/>
          </a:prstGeom>
        </p:spPr>
      </p:pic>
    </p:spTree>
    <p:extLst>
      <p:ext uri="{BB962C8B-B14F-4D97-AF65-F5344CB8AC3E}">
        <p14:creationId xmlns:p14="http://schemas.microsoft.com/office/powerpoint/2010/main" val="1399300976"/>
      </p:ext>
    </p:extLst>
  </p:cSld>
  <p:clrMapOvr>
    <a:masterClrMapping/>
  </p:clrMapOvr>
  <mc:AlternateContent xmlns:mc="http://schemas.openxmlformats.org/markup-compatibility/2006" xmlns:p14="http://schemas.microsoft.com/office/powerpoint/2010/main">
    <mc:Choice Requires="p14">
      <p:transition spd="slow" p14:dur="20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3" name="TextBox 41"/>
          <p:cNvSpPr>
            <a:spLocks noChangeArrowheads="1"/>
          </p:cNvSpPr>
          <p:nvPr/>
        </p:nvSpPr>
        <p:spPr bwMode="auto">
          <a:xfrm>
            <a:off x="748937" y="1025702"/>
            <a:ext cx="9215035"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endParaRPr lang="zh-CN" altLang="en-US" sz="2000" dirty="0">
              <a:solidFill>
                <a:schemeClr val="tx1">
                  <a:lumMod val="65000"/>
                  <a:lumOff val="35000"/>
                </a:schemeClr>
              </a:solidFill>
              <a:latin typeface="微软雅黑" pitchFamily="34" charset="-122"/>
              <a:ea typeface="微软雅黑" pitchFamily="34" charset="-122"/>
              <a:sym typeface="微软雅黑" pitchFamily="34" charset="-122"/>
            </a:endParaRPr>
          </a:p>
          <a:p>
            <a:pPr marL="342900" indent="-342900">
              <a:buFont typeface="Arial" panose="020B0604020202020204" pitchFamily="34" charset="0"/>
              <a:buChar char="•"/>
            </a:pPr>
            <a:r>
              <a:rPr lang="zh-CN" altLang="en-US" sz="2000" dirty="0">
                <a:solidFill>
                  <a:schemeClr val="tx1">
                    <a:lumMod val="65000"/>
                    <a:lumOff val="35000"/>
                  </a:schemeClr>
                </a:solidFill>
                <a:latin typeface="微软雅黑" pitchFamily="34" charset="-122"/>
                <a:ea typeface="微软雅黑" pitchFamily="34" charset="-122"/>
                <a:sym typeface="微软雅黑" pitchFamily="34" charset="-122"/>
              </a:rPr>
              <a:t>长期以来，人们对博物馆的注重点通常集中于馆内的藏品，很少关注到博物馆的藏品背后的多元化异构数据，比如藏品的出入库，藏品的提借和信息修改，这些都是保证藏品安全，实现数据共享交换的重要过程。</a:t>
            </a:r>
            <a:endParaRPr lang="en-US" altLang="zh-CN" sz="2000" dirty="0">
              <a:solidFill>
                <a:schemeClr val="tx1">
                  <a:lumMod val="65000"/>
                  <a:lumOff val="35000"/>
                </a:schemeClr>
              </a:solidFill>
              <a:latin typeface="微软雅黑" pitchFamily="34" charset="-122"/>
              <a:ea typeface="微软雅黑" pitchFamily="34" charset="-122"/>
              <a:sym typeface="微软雅黑" pitchFamily="34" charset="-122"/>
            </a:endParaRPr>
          </a:p>
          <a:p>
            <a:pPr marL="342900" indent="-342900">
              <a:buFont typeface="Arial" panose="020B0604020202020204" pitchFamily="34" charset="0"/>
              <a:buChar char="•"/>
            </a:pPr>
            <a:endParaRPr lang="en-US" altLang="zh-CN" sz="2000" dirty="0">
              <a:solidFill>
                <a:schemeClr val="tx1">
                  <a:lumMod val="65000"/>
                  <a:lumOff val="35000"/>
                </a:schemeClr>
              </a:solidFill>
              <a:latin typeface="微软雅黑" pitchFamily="34" charset="-122"/>
              <a:ea typeface="微软雅黑" pitchFamily="34" charset="-122"/>
              <a:sym typeface="微软雅黑" pitchFamily="34" charset="-122"/>
            </a:endParaRPr>
          </a:p>
          <a:p>
            <a:pPr marL="342900" indent="-342900">
              <a:buFont typeface="Arial" panose="020B0604020202020204" pitchFamily="34" charset="0"/>
              <a:buChar char="•"/>
            </a:pPr>
            <a:r>
              <a:rPr lang="zh-CN" altLang="en-US" sz="2000" dirty="0">
                <a:solidFill>
                  <a:schemeClr val="tx1">
                    <a:lumMod val="65000"/>
                    <a:lumOff val="35000"/>
                  </a:schemeClr>
                </a:solidFill>
                <a:latin typeface="微软雅黑" pitchFamily="34" charset="-122"/>
                <a:ea typeface="微软雅黑" pitchFamily="34" charset="-122"/>
                <a:sym typeface="微软雅黑" pitchFamily="34" charset="-122"/>
              </a:rPr>
              <a:t>本论文希望系统通过区块链去中心化、不可篡改等特性，一方面以博物馆内业务部门为区块链节点组建馆内私有链，重点解决去中心化的分布式记账问题，实现数据共享交换过程的确权确责和追溯追责问题。针对私有链中共享的数据，将带有数据指纹的标签记录到区块链上，根据实时数据状态通过触发智能合约进行有效管控，实现馆内各业务部门间的基础数据和业务数据的加密安全传输、共享和确权，打破信息孤岛，对馆内事务进行穿透式管理。另一方面，以多家博物馆的对外信息公开部门为节点组建馆际联盟链，对联盟链中共享的公开数据，进行数据请求、审批、交换过程的验证和记录，明确界定共享权责，实现馆际间的公开数据远距离可信可靠共享。 </a:t>
            </a:r>
            <a:endParaRPr lang="en-US" altLang="zh-CN" sz="2000" dirty="0">
              <a:solidFill>
                <a:schemeClr val="tx1">
                  <a:lumMod val="65000"/>
                  <a:lumOff val="35000"/>
                </a:schemeClr>
              </a:solidFill>
              <a:latin typeface="微软雅黑" pitchFamily="34" charset="-122"/>
              <a:ea typeface="微软雅黑" pitchFamily="34" charset="-122"/>
              <a:sym typeface="微软雅黑" pitchFamily="34" charset="-122"/>
            </a:endParaRPr>
          </a:p>
          <a:p>
            <a:pPr marL="342900" indent="-342900">
              <a:buFont typeface="Arial" panose="020B0604020202020204" pitchFamily="34" charset="0"/>
              <a:buChar char="•"/>
            </a:pPr>
            <a:endParaRPr lang="en-US" altLang="zh-CN" sz="2000" dirty="0">
              <a:solidFill>
                <a:schemeClr val="tx1">
                  <a:lumMod val="65000"/>
                  <a:lumOff val="35000"/>
                </a:schemeClr>
              </a:solidFill>
              <a:latin typeface="微软雅黑" pitchFamily="34" charset="-122"/>
              <a:ea typeface="微软雅黑" pitchFamily="34" charset="-122"/>
              <a:sym typeface="微软雅黑" pitchFamily="34" charset="-122"/>
            </a:endParaRPr>
          </a:p>
          <a:p>
            <a:endParaRPr lang="zh-CN" altLang="en-US" sz="2000" dirty="0">
              <a:solidFill>
                <a:schemeClr val="tx1">
                  <a:lumMod val="65000"/>
                  <a:lumOff val="35000"/>
                </a:schemeClr>
              </a:solidFill>
              <a:latin typeface="微软雅黑" pitchFamily="34" charset="-122"/>
              <a:ea typeface="微软雅黑" pitchFamily="34" charset="-122"/>
              <a:sym typeface="微软雅黑" pitchFamily="34" charset="-122"/>
            </a:endParaRPr>
          </a:p>
        </p:txBody>
      </p:sp>
      <p:sp>
        <p:nvSpPr>
          <p:cNvPr id="35" name="TextBox 34"/>
          <p:cNvSpPr txBox="1"/>
          <p:nvPr/>
        </p:nvSpPr>
        <p:spPr>
          <a:xfrm>
            <a:off x="527359" y="302299"/>
            <a:ext cx="2574744" cy="502766"/>
          </a:xfrm>
          <a:prstGeom prst="rect">
            <a:avLst/>
          </a:prstGeom>
          <a:noFill/>
        </p:spPr>
        <p:txBody>
          <a:bodyPr wrap="none" rtlCol="0">
            <a:spAutoFit/>
          </a:bodyPr>
          <a:lstStyle/>
          <a:p>
            <a:r>
              <a:rPr lang="zh-CN" altLang="en-US" sz="2667" dirty="0">
                <a:solidFill>
                  <a:schemeClr val="tx1">
                    <a:lumMod val="65000"/>
                    <a:lumOff val="35000"/>
                  </a:schemeClr>
                </a:solidFill>
                <a:latin typeface="+mj-ea"/>
                <a:ea typeface="+mj-ea"/>
              </a:rPr>
              <a:t>研究目的与意义</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87361" y="387527"/>
            <a:ext cx="2369693" cy="638175"/>
          </a:xfrm>
          <a:prstGeom prst="rect">
            <a:avLst/>
          </a:prstGeom>
        </p:spPr>
      </p:pic>
    </p:spTree>
    <p:extLst>
      <p:ext uri="{BB962C8B-B14F-4D97-AF65-F5344CB8AC3E}">
        <p14:creationId xmlns:p14="http://schemas.microsoft.com/office/powerpoint/2010/main" val="2225638198"/>
      </p:ext>
    </p:extLst>
  </p:cSld>
  <p:clrMapOvr>
    <a:masterClrMapping/>
  </p:clrMapOvr>
  <mc:AlternateContent xmlns:mc="http://schemas.openxmlformats.org/markup-compatibility/2006" xmlns:p14="http://schemas.microsoft.com/office/powerpoint/2010/main">
    <mc:Choice Requires="p14">
      <p:transition spd="slow" p14:dur="2000">
        <p:push/>
      </p:transition>
    </mc:Choice>
    <mc:Fallback xmlns="">
      <p:transition spd="slow">
        <p:push/>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527359" y="302299"/>
            <a:ext cx="2574744" cy="502766"/>
          </a:xfrm>
          <a:prstGeom prst="rect">
            <a:avLst/>
          </a:prstGeom>
          <a:noFill/>
        </p:spPr>
        <p:txBody>
          <a:bodyPr wrap="none" rtlCol="0">
            <a:spAutoFit/>
          </a:bodyPr>
          <a:lstStyle/>
          <a:p>
            <a:r>
              <a:rPr lang="zh-CN" altLang="en-US" sz="2667" dirty="0">
                <a:latin typeface="+mj-ea"/>
                <a:ea typeface="+mj-ea"/>
              </a:rPr>
              <a:t>国内外研究现状</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87361" y="387527"/>
            <a:ext cx="2369693" cy="638175"/>
          </a:xfrm>
          <a:prstGeom prst="rect">
            <a:avLst/>
          </a:prstGeom>
        </p:spPr>
      </p:pic>
      <p:graphicFrame>
        <p:nvGraphicFramePr>
          <p:cNvPr id="3" name="表格 2"/>
          <p:cNvGraphicFramePr>
            <a:graphicFrameLocks noGrp="1"/>
          </p:cNvGraphicFramePr>
          <p:nvPr/>
        </p:nvGraphicFramePr>
        <p:xfrm>
          <a:off x="497369" y="1165039"/>
          <a:ext cx="11220505" cy="5388081"/>
        </p:xfrm>
        <a:graphic>
          <a:graphicData uri="http://schemas.openxmlformats.org/drawingml/2006/table">
            <a:tbl>
              <a:tblPr firstRow="1" bandRow="1">
                <a:tableStyleId>{BC89EF96-8CEA-46FF-86C4-4CE0E7609802}</a:tableStyleId>
              </a:tblPr>
              <a:tblGrid>
                <a:gridCol w="1156307">
                  <a:extLst>
                    <a:ext uri="{9D8B030D-6E8A-4147-A177-3AD203B41FA5}">
                      <a16:colId xmlns:a16="http://schemas.microsoft.com/office/drawing/2014/main" val="20000"/>
                    </a:ext>
                  </a:extLst>
                </a:gridCol>
                <a:gridCol w="2084852">
                  <a:extLst>
                    <a:ext uri="{9D8B030D-6E8A-4147-A177-3AD203B41FA5}">
                      <a16:colId xmlns:a16="http://schemas.microsoft.com/office/drawing/2014/main" val="20001"/>
                    </a:ext>
                  </a:extLst>
                </a:gridCol>
                <a:gridCol w="1874637">
                  <a:extLst>
                    <a:ext uri="{9D8B030D-6E8A-4147-A177-3AD203B41FA5}">
                      <a16:colId xmlns:a16="http://schemas.microsoft.com/office/drawing/2014/main" val="20002"/>
                    </a:ext>
                  </a:extLst>
                </a:gridCol>
                <a:gridCol w="2063931">
                  <a:extLst>
                    <a:ext uri="{9D8B030D-6E8A-4147-A177-3AD203B41FA5}">
                      <a16:colId xmlns:a16="http://schemas.microsoft.com/office/drawing/2014/main" val="20003"/>
                    </a:ext>
                  </a:extLst>
                </a:gridCol>
                <a:gridCol w="2037806">
                  <a:extLst>
                    <a:ext uri="{9D8B030D-6E8A-4147-A177-3AD203B41FA5}">
                      <a16:colId xmlns:a16="http://schemas.microsoft.com/office/drawing/2014/main" val="20004"/>
                    </a:ext>
                  </a:extLst>
                </a:gridCol>
                <a:gridCol w="2002972">
                  <a:extLst>
                    <a:ext uri="{9D8B030D-6E8A-4147-A177-3AD203B41FA5}">
                      <a16:colId xmlns:a16="http://schemas.microsoft.com/office/drawing/2014/main" val="20005"/>
                    </a:ext>
                  </a:extLst>
                </a:gridCol>
              </a:tblGrid>
              <a:tr h="412231">
                <a:tc gridSpan="2">
                  <a:txBody>
                    <a:bodyPr/>
                    <a:lstStyle/>
                    <a:p>
                      <a:endParaRPr lang="zh-CN" altLang="en-US" dirty="0"/>
                    </a:p>
                  </a:txBody>
                  <a:tcPr/>
                </a:tc>
                <a:tc hMerge="1">
                  <a:txBody>
                    <a:bodyPr/>
                    <a:lstStyle/>
                    <a:p>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latin typeface="微软雅黑" pitchFamily="34" charset="-122"/>
                          <a:ea typeface="微软雅黑" pitchFamily="34" charset="-122"/>
                          <a:sym typeface="微软雅黑" pitchFamily="34" charset="-122"/>
                        </a:rPr>
                        <a:t>方法</a:t>
                      </a:r>
                      <a:endParaRPr lang="en-US" altLang="zh-CN" sz="1800" dirty="0">
                        <a:latin typeface="微软雅黑" pitchFamily="34" charset="-122"/>
                        <a:ea typeface="微软雅黑" pitchFamily="34" charset="-122"/>
                        <a:sym typeface="微软雅黑" pitchFamily="34" charset="-122"/>
                      </a:endParaRPr>
                    </a:p>
                  </a:txBody>
                  <a:tcPr/>
                </a:tc>
                <a:tc>
                  <a:txBody>
                    <a:bodyPr/>
                    <a:lstStyle/>
                    <a:p>
                      <a:r>
                        <a:rPr lang="zh-CN" altLang="en-US" dirty="0"/>
                        <a:t>实现</a:t>
                      </a:r>
                    </a:p>
                  </a:txBody>
                  <a:tcPr/>
                </a:tc>
                <a:tc>
                  <a:txBody>
                    <a:bodyPr/>
                    <a:lstStyle/>
                    <a:p>
                      <a:r>
                        <a:rPr lang="zh-CN" altLang="en-US" dirty="0"/>
                        <a:t>优点</a:t>
                      </a:r>
                    </a:p>
                  </a:txBody>
                  <a:tcPr/>
                </a:tc>
                <a:tc>
                  <a:txBody>
                    <a:bodyPr/>
                    <a:lstStyle/>
                    <a:p>
                      <a:r>
                        <a:rPr lang="zh-CN" altLang="en-US" dirty="0"/>
                        <a:t>缺点</a:t>
                      </a:r>
                    </a:p>
                  </a:txBody>
                  <a:tcPr/>
                </a:tc>
                <a:extLst>
                  <a:ext uri="{0D108BD9-81ED-4DB2-BD59-A6C34878D82A}">
                    <a16:rowId xmlns:a16="http://schemas.microsoft.com/office/drawing/2014/main" val="10000"/>
                  </a:ext>
                </a:extLst>
              </a:tr>
              <a:tr h="1016460">
                <a:tc rowSpan="3" gridSpan="2">
                  <a:txBody>
                    <a:bodyPr/>
                    <a:lstStyle/>
                    <a:p>
                      <a:r>
                        <a:rPr lang="zh-CN" altLang="en-US" sz="1800" dirty="0">
                          <a:latin typeface="微软雅黑" pitchFamily="34" charset="-122"/>
                          <a:ea typeface="微软雅黑" pitchFamily="34" charset="-122"/>
                          <a:sym typeface="微软雅黑" pitchFamily="34" charset="-122"/>
                        </a:rPr>
                        <a:t>对智能合约的漏洞审计方法</a:t>
                      </a:r>
                      <a:endParaRPr lang="zh-CN" altLang="en-US" dirty="0"/>
                    </a:p>
                  </a:txBody>
                  <a:tcPr>
                    <a:noFill/>
                  </a:tcPr>
                </a:tc>
                <a:tc rowSpan="3" hMerge="1">
                  <a:txBody>
                    <a:bodyPr/>
                    <a:lstStyle/>
                    <a:p>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latin typeface="微软雅黑" pitchFamily="34" charset="-122"/>
                          <a:ea typeface="微软雅黑" pitchFamily="34" charset="-122"/>
                          <a:sym typeface="微软雅黑" pitchFamily="34" charset="-122"/>
                        </a:rPr>
                        <a:t>形式化验证</a:t>
                      </a:r>
                      <a:endParaRPr lang="en-US" altLang="zh-CN" sz="1800" dirty="0">
                        <a:latin typeface="微软雅黑" pitchFamily="34" charset="-122"/>
                        <a:ea typeface="微软雅黑" pitchFamily="34" charset="-122"/>
                        <a:sym typeface="微软雅黑" pitchFamily="34" charset="-122"/>
                      </a:endParaRPr>
                    </a:p>
                  </a:txBody>
                  <a:tcPr>
                    <a:noFill/>
                  </a:tcPr>
                </a:tc>
                <a:tc>
                  <a:txBody>
                    <a:bodyPr/>
                    <a:lstStyle/>
                    <a:p>
                      <a:r>
                        <a:rPr lang="zh-CN" altLang="zh-CN" sz="1800" kern="1200" dirty="0">
                          <a:solidFill>
                            <a:schemeClr val="tx1"/>
                          </a:solidFill>
                          <a:latin typeface="微软雅黑" pitchFamily="34" charset="-122"/>
                          <a:ea typeface="微软雅黑" pitchFamily="34" charset="-122"/>
                          <a:cs typeface="+mn-cs"/>
                        </a:rPr>
                        <a:t>数学上的逻辑推理和分析证明合约的正确性</a:t>
                      </a:r>
                      <a:endParaRPr lang="zh-CN" altLang="en-US" sz="1800" kern="1200" dirty="0">
                        <a:solidFill>
                          <a:schemeClr val="tx1"/>
                        </a:solidFill>
                        <a:latin typeface="微软雅黑" pitchFamily="34" charset="-122"/>
                        <a:ea typeface="微软雅黑" pitchFamily="34" charset="-122"/>
                        <a:cs typeface="+mn-cs"/>
                      </a:endParaRPr>
                    </a:p>
                  </a:txBody>
                  <a:tcPr>
                    <a:noFill/>
                  </a:tcPr>
                </a:tc>
                <a:tc>
                  <a:txBody>
                    <a:bodyPr/>
                    <a:lstStyle/>
                    <a:p>
                      <a:r>
                        <a:rPr lang="zh-CN" altLang="en-US" sz="1800" kern="1200" dirty="0">
                          <a:solidFill>
                            <a:schemeClr val="tx1"/>
                          </a:solidFill>
                          <a:latin typeface="微软雅黑" pitchFamily="34" charset="-122"/>
                          <a:ea typeface="微软雅黑" pitchFamily="34" charset="-122"/>
                          <a:cs typeface="+mn-cs"/>
                        </a:rPr>
                        <a:t>严谨，可以解决测试用例不全面的问题</a:t>
                      </a:r>
                    </a:p>
                  </a:txBody>
                  <a:tcPr>
                    <a:noFill/>
                  </a:tcPr>
                </a:tc>
                <a:tc>
                  <a:txBody>
                    <a:bodyPr/>
                    <a:lstStyle/>
                    <a:p>
                      <a:r>
                        <a:rPr lang="zh-CN" altLang="en-US" sz="1800" kern="1200" dirty="0">
                          <a:solidFill>
                            <a:schemeClr val="tx1"/>
                          </a:solidFill>
                          <a:latin typeface="微软雅黑" pitchFamily="34" charset="-122"/>
                          <a:ea typeface="微软雅黑" pitchFamily="34" charset="-122"/>
                          <a:cs typeface="+mn-cs"/>
                        </a:rPr>
                        <a:t>成本高，难以实现</a:t>
                      </a:r>
                    </a:p>
                  </a:txBody>
                  <a:tcPr>
                    <a:noFill/>
                  </a:tcPr>
                </a:tc>
                <a:extLst>
                  <a:ext uri="{0D108BD9-81ED-4DB2-BD59-A6C34878D82A}">
                    <a16:rowId xmlns:a16="http://schemas.microsoft.com/office/drawing/2014/main" val="10001"/>
                  </a:ext>
                </a:extLst>
              </a:tr>
              <a:tr h="1016460">
                <a:tc gridSpan="2" vMerge="1">
                  <a:txBody>
                    <a:bodyPr/>
                    <a:lstStyle/>
                    <a:p>
                      <a:endParaRPr lang="zh-CN" altLang="en-US" dirty="0"/>
                    </a:p>
                  </a:txBody>
                  <a:tcPr/>
                </a:tc>
                <a:tc hMerge="1" vMerge="1">
                  <a:txBody>
                    <a:bodyPr/>
                    <a:lstStyle/>
                    <a:p>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latin typeface="微软雅黑" pitchFamily="34" charset="-122"/>
                          <a:ea typeface="微软雅黑" pitchFamily="34" charset="-122"/>
                          <a:sym typeface="微软雅黑" pitchFamily="34" charset="-122"/>
                        </a:rPr>
                        <a:t>自动化测试</a:t>
                      </a:r>
                      <a:endParaRPr lang="en-US" altLang="zh-CN" sz="1800" dirty="0">
                        <a:latin typeface="微软雅黑" pitchFamily="34" charset="-122"/>
                        <a:ea typeface="微软雅黑" pitchFamily="34" charset="-122"/>
                        <a:sym typeface="微软雅黑" pitchFamily="34" charset="-122"/>
                      </a:endParaRPr>
                    </a:p>
                  </a:txBody>
                  <a:tcPr>
                    <a:noFill/>
                  </a:tcPr>
                </a:tc>
                <a:tc>
                  <a:txBody>
                    <a:bodyPr/>
                    <a:lstStyle/>
                    <a:p>
                      <a:r>
                        <a:rPr lang="zh-CN" altLang="zh-CN" sz="1800" kern="1200" dirty="0">
                          <a:solidFill>
                            <a:schemeClr val="tx1"/>
                          </a:solidFill>
                          <a:latin typeface="微软雅黑" pitchFamily="34" charset="-122"/>
                          <a:ea typeface="微软雅黑" pitchFamily="34" charset="-122"/>
                          <a:cs typeface="+mn-cs"/>
                        </a:rPr>
                        <a:t>构建自动生成的数据与预测的结果进行测试</a:t>
                      </a:r>
                      <a:endParaRPr lang="zh-CN" altLang="en-US" sz="1800" kern="1200" dirty="0">
                        <a:solidFill>
                          <a:schemeClr val="tx1"/>
                        </a:solidFill>
                        <a:latin typeface="微软雅黑" pitchFamily="34" charset="-122"/>
                        <a:ea typeface="微软雅黑" pitchFamily="34" charset="-122"/>
                        <a:cs typeface="+mn-cs"/>
                      </a:endParaRPr>
                    </a:p>
                  </a:txBody>
                  <a:tcPr>
                    <a:noFill/>
                  </a:tcPr>
                </a:tc>
                <a:tc>
                  <a:txBody>
                    <a:bodyPr/>
                    <a:lstStyle/>
                    <a:p>
                      <a:r>
                        <a:rPr lang="zh-CN" altLang="en-US" sz="1800" kern="1200" dirty="0">
                          <a:solidFill>
                            <a:schemeClr val="tx1"/>
                          </a:solidFill>
                          <a:latin typeface="微软雅黑" pitchFamily="34" charset="-122"/>
                          <a:ea typeface="微软雅黑" pitchFamily="34" charset="-122"/>
                          <a:cs typeface="+mn-cs"/>
                        </a:rPr>
                        <a:t>比较简单，测试用例</a:t>
                      </a:r>
                    </a:p>
                  </a:txBody>
                  <a:tcPr>
                    <a:noFill/>
                  </a:tcPr>
                </a:tc>
                <a:tc>
                  <a:txBody>
                    <a:bodyPr/>
                    <a:lstStyle/>
                    <a:p>
                      <a:r>
                        <a:rPr lang="zh-CN" altLang="en-US" sz="1800" kern="1200" dirty="0">
                          <a:solidFill>
                            <a:schemeClr val="tx1"/>
                          </a:solidFill>
                          <a:latin typeface="微软雅黑" pitchFamily="34" charset="-122"/>
                          <a:ea typeface="微软雅黑" pitchFamily="34" charset="-122"/>
                          <a:cs typeface="+mn-cs"/>
                        </a:rPr>
                        <a:t>测试用例难以覆盖</a:t>
                      </a:r>
                    </a:p>
                  </a:txBody>
                  <a:tcPr>
                    <a:noFill/>
                  </a:tcPr>
                </a:tc>
                <a:extLst>
                  <a:ext uri="{0D108BD9-81ED-4DB2-BD59-A6C34878D82A}">
                    <a16:rowId xmlns:a16="http://schemas.microsoft.com/office/drawing/2014/main" val="10002"/>
                  </a:ext>
                </a:extLst>
              </a:tr>
              <a:tr h="1016460">
                <a:tc gridSpan="2" vMerge="1">
                  <a:txBody>
                    <a:bodyPr/>
                    <a:lstStyle/>
                    <a:p>
                      <a:endParaRPr lang="zh-CN" altLang="en-US" dirty="0"/>
                    </a:p>
                  </a:txBody>
                  <a:tcPr/>
                </a:tc>
                <a:tc hMerge="1" vMerge="1">
                  <a:txBody>
                    <a:bodyPr/>
                    <a:lstStyle/>
                    <a:p>
                      <a:endParaRPr lang="zh-CN" altLang="en-US"/>
                    </a:p>
                  </a:txBody>
                  <a:tcPr/>
                </a:tc>
                <a:tc>
                  <a:txBody>
                    <a:bodyPr/>
                    <a:lstStyle/>
                    <a:p>
                      <a:r>
                        <a:rPr lang="zh-CN" altLang="en-US" sz="1800" dirty="0">
                          <a:latin typeface="微软雅黑" pitchFamily="34" charset="-122"/>
                          <a:ea typeface="微软雅黑" pitchFamily="34" charset="-122"/>
                          <a:sym typeface="微软雅黑" pitchFamily="34" charset="-122"/>
                        </a:rPr>
                        <a:t>污点分析技术</a:t>
                      </a:r>
                      <a:endParaRPr lang="zh-CN" altLang="en-US" dirty="0"/>
                    </a:p>
                  </a:txBody>
                  <a:tcPr>
                    <a:noFill/>
                  </a:tcPr>
                </a:tc>
                <a:tc>
                  <a:txBody>
                    <a:bodyPr/>
                    <a:lstStyle/>
                    <a:p>
                      <a:r>
                        <a:rPr lang="zh-CN" altLang="en-US" sz="1800" kern="1200" dirty="0">
                          <a:solidFill>
                            <a:schemeClr val="tx1"/>
                          </a:solidFill>
                          <a:latin typeface="微软雅黑" pitchFamily="34" charset="-122"/>
                          <a:ea typeface="微软雅黑" pitchFamily="34" charset="-122"/>
                          <a:cs typeface="+mn-cs"/>
                        </a:rPr>
                        <a:t>基于语义：</a:t>
                      </a:r>
                      <a:r>
                        <a:rPr lang="zh-CN" altLang="zh-CN" sz="1800" kern="1200" dirty="0">
                          <a:solidFill>
                            <a:schemeClr val="tx1"/>
                          </a:solidFill>
                          <a:latin typeface="微软雅黑" pitchFamily="34" charset="-122"/>
                          <a:ea typeface="微软雅黑" pitchFamily="34" charset="-122"/>
                          <a:cs typeface="+mn-cs"/>
                        </a:rPr>
                        <a:t>检测污点变量和符号的使用情况</a:t>
                      </a:r>
                      <a:endParaRPr lang="zh-CN" altLang="en-US" sz="1800" kern="1200" dirty="0">
                        <a:solidFill>
                          <a:schemeClr val="tx1"/>
                        </a:solidFill>
                        <a:latin typeface="微软雅黑" pitchFamily="34" charset="-122"/>
                        <a:ea typeface="微软雅黑" pitchFamily="34" charset="-122"/>
                        <a:cs typeface="+mn-cs"/>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tx1"/>
                          </a:solidFill>
                          <a:latin typeface="微软雅黑" pitchFamily="34" charset="-122"/>
                          <a:ea typeface="微软雅黑" pitchFamily="34" charset="-122"/>
                          <a:cs typeface="+mn-cs"/>
                        </a:rPr>
                        <a:t>实现比较简单，运行速度快</a:t>
                      </a:r>
                    </a:p>
                    <a:p>
                      <a:endParaRPr lang="zh-CN" altLang="en-US" sz="1800" kern="1200" dirty="0">
                        <a:solidFill>
                          <a:schemeClr val="tx1"/>
                        </a:solidFill>
                        <a:latin typeface="微软雅黑" pitchFamily="34" charset="-122"/>
                        <a:ea typeface="微软雅黑" pitchFamily="34" charset="-122"/>
                        <a:cs typeface="+mn-cs"/>
                      </a:endParaRPr>
                    </a:p>
                  </a:txBody>
                  <a:tcPr>
                    <a:noFill/>
                  </a:tcPr>
                </a:tc>
                <a:tc>
                  <a:txBody>
                    <a:bodyPr/>
                    <a:lstStyle/>
                    <a:p>
                      <a:r>
                        <a:rPr lang="zh-CN" altLang="en-US" sz="1800" kern="1200" dirty="0">
                          <a:solidFill>
                            <a:schemeClr val="tx1"/>
                          </a:solidFill>
                          <a:latin typeface="微软雅黑" pitchFamily="34" charset="-122"/>
                          <a:ea typeface="微软雅黑" pitchFamily="34" charset="-122"/>
                          <a:cs typeface="+mn-cs"/>
                        </a:rPr>
                        <a:t>易误报</a:t>
                      </a:r>
                    </a:p>
                  </a:txBody>
                  <a:tcPr>
                    <a:noFill/>
                  </a:tcPr>
                </a:tc>
                <a:extLst>
                  <a:ext uri="{0D108BD9-81ED-4DB2-BD59-A6C34878D82A}">
                    <a16:rowId xmlns:a16="http://schemas.microsoft.com/office/drawing/2014/main" val="10003"/>
                  </a:ext>
                </a:extLst>
              </a:tr>
              <a:tr h="963235">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latin typeface="微软雅黑" pitchFamily="34" charset="-122"/>
                          <a:ea typeface="微软雅黑" pitchFamily="34" charset="-122"/>
                          <a:sym typeface="微软雅黑" pitchFamily="34" charset="-122"/>
                        </a:rPr>
                        <a:t>比特币信息研究</a:t>
                      </a:r>
                      <a:endParaRPr lang="en-US" altLang="zh-CN" sz="1800" dirty="0">
                        <a:latin typeface="微软雅黑" pitchFamily="34" charset="-122"/>
                        <a:ea typeface="微软雅黑" pitchFamily="34" charset="-122"/>
                        <a:sym typeface="微软雅黑" pitchFamily="34" charset="-122"/>
                      </a:endParaRPr>
                    </a:p>
                    <a:p>
                      <a:endParaRPr lang="zh-CN" altLang="en-US"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latin typeface="微软雅黑" pitchFamily="34" charset="-122"/>
                          <a:ea typeface="微软雅黑" pitchFamily="34" charset="-122"/>
                          <a:sym typeface="微软雅黑" pitchFamily="34" charset="-122"/>
                        </a:rPr>
                        <a:t>对信息字段的研究</a:t>
                      </a:r>
                      <a:endParaRPr lang="en-US" altLang="zh-CN" sz="1800" dirty="0">
                        <a:latin typeface="微软雅黑" pitchFamily="34" charset="-122"/>
                        <a:ea typeface="微软雅黑" pitchFamily="34" charset="-122"/>
                        <a:sym typeface="微软雅黑" pitchFamily="34" charset="-122"/>
                      </a:endParaRPr>
                    </a:p>
                    <a:p>
                      <a:endParaRPr lang="zh-CN" altLang="en-US" dirty="0"/>
                    </a:p>
                  </a:txBody>
                  <a:tcPr>
                    <a:noFill/>
                  </a:tcPr>
                </a:tc>
                <a:tc rowSpan="2"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latin typeface="微软雅黑" pitchFamily="34" charset="-122"/>
                          <a:ea typeface="微软雅黑" pitchFamily="34" charset="-122"/>
                          <a:sym typeface="微软雅黑" pitchFamily="34" charset="-122"/>
                        </a:rPr>
                        <a:t>国内外的研究还比较缺乏，研究主要关注于比特币交易本身</a:t>
                      </a:r>
                      <a:endParaRPr lang="en-US" altLang="zh-CN" sz="1800" dirty="0">
                        <a:latin typeface="微软雅黑" pitchFamily="34" charset="-122"/>
                        <a:ea typeface="微软雅黑" pitchFamily="34" charset="-122"/>
                        <a:sym typeface="微软雅黑" pitchFamily="34" charset="-122"/>
                      </a:endParaRPr>
                    </a:p>
                  </a:txBody>
                  <a:tcPr>
                    <a:noFill/>
                  </a:tcPr>
                </a:tc>
                <a:tc rowSpan="2" hMerge="1">
                  <a:txBody>
                    <a:bodyPr/>
                    <a:lstStyle/>
                    <a:p>
                      <a:endParaRPr lang="zh-CN" altLang="en-US" dirty="0"/>
                    </a:p>
                  </a:txBody>
                  <a:tcPr>
                    <a:noFill/>
                  </a:tcPr>
                </a:tc>
                <a:tc rowSpan="2" hMerge="1">
                  <a:txBody>
                    <a:bodyPr/>
                    <a:lstStyle/>
                    <a:p>
                      <a:endParaRPr lang="zh-CN" altLang="en-US" dirty="0"/>
                    </a:p>
                  </a:txBody>
                  <a:tcPr>
                    <a:noFill/>
                  </a:tcPr>
                </a:tc>
                <a:tc rowSpan="2" hMerge="1">
                  <a:txBody>
                    <a:bodyPr/>
                    <a:lstStyle/>
                    <a:p>
                      <a:endParaRPr lang="zh-CN" altLang="en-US"/>
                    </a:p>
                  </a:txBody>
                  <a:tcPr>
                    <a:noFill/>
                  </a:tcPr>
                </a:tc>
                <a:extLst>
                  <a:ext uri="{0D108BD9-81ED-4DB2-BD59-A6C34878D82A}">
                    <a16:rowId xmlns:a16="http://schemas.microsoft.com/office/drawing/2014/main" val="10004"/>
                  </a:ext>
                </a:extLst>
              </a:tr>
              <a:tr h="963235">
                <a:tc vMerge="1">
                  <a:txBody>
                    <a:bodyPr/>
                    <a:lstStyle/>
                    <a:p>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latin typeface="微软雅黑" pitchFamily="34" charset="-122"/>
                          <a:ea typeface="微软雅黑" pitchFamily="34" charset="-122"/>
                          <a:sym typeface="微软雅黑" pitchFamily="34" charset="-122"/>
                        </a:rPr>
                        <a:t>基于信息字段的协议</a:t>
                      </a:r>
                    </a:p>
                    <a:p>
                      <a:endParaRPr lang="zh-CN" altLang="en-US" dirty="0"/>
                    </a:p>
                  </a:txBody>
                  <a:tcPr>
                    <a:noFill/>
                  </a:tcPr>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18371433"/>
      </p:ext>
    </p:extLst>
  </p:cSld>
  <p:clrMapOvr>
    <a:masterClrMapping/>
  </p:clrMapOvr>
  <mc:AlternateContent xmlns:mc="http://schemas.openxmlformats.org/markup-compatibility/2006" xmlns:p14="http://schemas.microsoft.com/office/powerpoint/2010/main">
    <mc:Choice Requires="p14">
      <p:transition spd="slow" p14:dur="2000">
        <p:push/>
      </p:transition>
    </mc:Choice>
    <mc:Fallback xmlns="">
      <p:transition spd="slow">
        <p:push/>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15657" y="1770842"/>
            <a:ext cx="2576347" cy="810543"/>
          </a:xfrm>
          <a:prstGeom prst="rect">
            <a:avLst/>
          </a:prstGeom>
          <a:noFill/>
        </p:spPr>
        <p:txBody>
          <a:bodyPr wrap="none" rtlCol="0">
            <a:spAutoFit/>
          </a:bodyPr>
          <a:lstStyle/>
          <a:p>
            <a:pPr algn="ctr"/>
            <a:r>
              <a:rPr lang="zh-CN" altLang="en-US" sz="4667" dirty="0">
                <a:solidFill>
                  <a:srgbClr val="002060"/>
                </a:solidFill>
                <a:latin typeface="+mj-ea"/>
                <a:ea typeface="+mj-ea"/>
              </a:rPr>
              <a:t>研究内容</a:t>
            </a:r>
          </a:p>
        </p:txBody>
      </p:sp>
      <p:pic>
        <p:nvPicPr>
          <p:cNvPr id="40"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rot="10800000">
            <a:off x="11159443" y="5595293"/>
            <a:ext cx="1032557" cy="1262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1" name="组合 40"/>
          <p:cNvGrpSpPr/>
          <p:nvPr/>
        </p:nvGrpSpPr>
        <p:grpSpPr>
          <a:xfrm>
            <a:off x="1599139" y="2057297"/>
            <a:ext cx="3606373" cy="2774763"/>
            <a:chOff x="4272487" y="985295"/>
            <a:chExt cx="530249" cy="407976"/>
          </a:xfrm>
        </p:grpSpPr>
        <p:grpSp>
          <p:nvGrpSpPr>
            <p:cNvPr id="42" name="组合 41"/>
            <p:cNvGrpSpPr/>
            <p:nvPr/>
          </p:nvGrpSpPr>
          <p:grpSpPr>
            <a:xfrm>
              <a:off x="4272487" y="985295"/>
              <a:ext cx="530249" cy="407976"/>
              <a:chOff x="1822439" y="149340"/>
              <a:chExt cx="5053817" cy="3888432"/>
            </a:xfrm>
          </p:grpSpPr>
          <p:sp>
            <p:nvSpPr>
              <p:cNvPr id="44" name="任意多边形 43"/>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5" name="任意多边形 44"/>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02060"/>
                  </a:solidFill>
                </a:endParaRPr>
              </a:p>
            </p:txBody>
          </p:sp>
        </p:grpSp>
        <p:sp>
          <p:nvSpPr>
            <p:cNvPr id="43" name="TextBox 42"/>
            <p:cNvSpPr txBox="1"/>
            <p:nvPr/>
          </p:nvSpPr>
          <p:spPr>
            <a:xfrm>
              <a:off x="4519952" y="1045125"/>
              <a:ext cx="140283" cy="285092"/>
            </a:xfrm>
            <a:prstGeom prst="rect">
              <a:avLst/>
            </a:prstGeom>
            <a:noFill/>
          </p:spPr>
          <p:txBody>
            <a:bodyPr wrap="none" rtlCol="0">
              <a:spAutoFit/>
            </a:bodyPr>
            <a:lstStyle/>
            <a:p>
              <a:r>
                <a:rPr lang="en-US" altLang="zh-CN" sz="12000" dirty="0">
                  <a:solidFill>
                    <a:srgbClr val="002060"/>
                  </a:solidFill>
                  <a:latin typeface="+mj-ea"/>
                  <a:ea typeface="+mj-ea"/>
                </a:rPr>
                <a:t>2</a:t>
              </a:r>
              <a:endParaRPr lang="zh-CN" altLang="en-US" sz="12000" dirty="0">
                <a:solidFill>
                  <a:srgbClr val="002060"/>
                </a:solidFill>
                <a:latin typeface="+mj-ea"/>
                <a:ea typeface="+mj-ea"/>
              </a:endParaRPr>
            </a:p>
          </p:txBody>
        </p:sp>
      </p:grpSp>
      <p:grpSp>
        <p:nvGrpSpPr>
          <p:cNvPr id="31" name="组合 30"/>
          <p:cNvGrpSpPr/>
          <p:nvPr/>
        </p:nvGrpSpPr>
        <p:grpSpPr>
          <a:xfrm>
            <a:off x="1" y="1"/>
            <a:ext cx="942727" cy="267531"/>
            <a:chOff x="90210" y="108662"/>
            <a:chExt cx="1213732" cy="344438"/>
          </a:xfrm>
        </p:grpSpPr>
        <p:sp>
          <p:nvSpPr>
            <p:cNvPr id="32" name="任意多边形 31"/>
            <p:cNvSpPr/>
            <p:nvPr/>
          </p:nvSpPr>
          <p:spPr>
            <a:xfrm>
              <a:off x="598665" y="108662"/>
              <a:ext cx="705277" cy="323935"/>
            </a:xfrm>
            <a:custGeom>
              <a:avLst/>
              <a:gdLst>
                <a:gd name="connsiteX0" fmla="*/ 0 w 705277"/>
                <a:gd name="connsiteY0" fmla="*/ 4100 h 323935"/>
                <a:gd name="connsiteX1" fmla="*/ 623268 w 705277"/>
                <a:gd name="connsiteY1" fmla="*/ 323935 h 323935"/>
                <a:gd name="connsiteX2" fmla="*/ 705277 w 705277"/>
                <a:gd name="connsiteY2" fmla="*/ 0 h 323935"/>
                <a:gd name="connsiteX3" fmla="*/ 0 w 705277"/>
                <a:gd name="connsiteY3" fmla="*/ 0 h 323935"/>
                <a:gd name="connsiteX4" fmla="*/ 0 w 705277"/>
                <a:gd name="connsiteY4" fmla="*/ 4100 h 323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277" h="323935">
                  <a:moveTo>
                    <a:pt x="0" y="4100"/>
                  </a:moveTo>
                  <a:lnTo>
                    <a:pt x="623268" y="323935"/>
                  </a:lnTo>
                  <a:lnTo>
                    <a:pt x="705277" y="0"/>
                  </a:lnTo>
                  <a:lnTo>
                    <a:pt x="0" y="0"/>
                  </a:lnTo>
                  <a:lnTo>
                    <a:pt x="0" y="4100"/>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3" name="任意多边形 32"/>
            <p:cNvSpPr/>
            <p:nvPr/>
          </p:nvSpPr>
          <p:spPr>
            <a:xfrm>
              <a:off x="90210" y="108662"/>
              <a:ext cx="840591" cy="344438"/>
            </a:xfrm>
            <a:custGeom>
              <a:avLst/>
              <a:gdLst>
                <a:gd name="connsiteX0" fmla="*/ 840591 w 840591"/>
                <a:gd name="connsiteY0" fmla="*/ 336237 h 344438"/>
                <a:gd name="connsiteX1" fmla="*/ 299332 w 840591"/>
                <a:gd name="connsiteY1" fmla="*/ 0 h 344438"/>
                <a:gd name="connsiteX2" fmla="*/ 0 w 840591"/>
                <a:gd name="connsiteY2" fmla="*/ 0 h 344438"/>
                <a:gd name="connsiteX3" fmla="*/ 0 w 840591"/>
                <a:gd name="connsiteY3" fmla="*/ 344438 h 344438"/>
                <a:gd name="connsiteX4" fmla="*/ 840591 w 840591"/>
                <a:gd name="connsiteY4" fmla="*/ 336237 h 344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591" h="344438">
                  <a:moveTo>
                    <a:pt x="840591" y="336237"/>
                  </a:moveTo>
                  <a:lnTo>
                    <a:pt x="299332" y="0"/>
                  </a:lnTo>
                  <a:lnTo>
                    <a:pt x="0" y="0"/>
                  </a:lnTo>
                  <a:lnTo>
                    <a:pt x="0" y="344438"/>
                  </a:lnTo>
                  <a:lnTo>
                    <a:pt x="840591" y="3362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34" name="TextBox 14"/>
          <p:cNvSpPr txBox="1"/>
          <p:nvPr/>
        </p:nvSpPr>
        <p:spPr>
          <a:xfrm>
            <a:off x="6458029" y="2936985"/>
            <a:ext cx="3894015" cy="461665"/>
          </a:xfrm>
          <a:prstGeom prst="rect">
            <a:avLst/>
          </a:prstGeom>
          <a:noFill/>
        </p:spPr>
        <p:txBody>
          <a:bodyPr wrap="none" rtlCol="0">
            <a:spAutoFit/>
          </a:bodyPr>
          <a:lstStyle/>
          <a:p>
            <a:r>
              <a:rPr lang="zh-CN" altLang="en-US" sz="2400" dirty="0">
                <a:solidFill>
                  <a:schemeClr val="tx1">
                    <a:lumMod val="65000"/>
                    <a:lumOff val="35000"/>
                  </a:schemeClr>
                </a:solidFill>
                <a:latin typeface="+mj-ea"/>
                <a:ea typeface="+mj-ea"/>
              </a:rPr>
              <a:t>设计博物馆区块链数据结构</a:t>
            </a:r>
          </a:p>
        </p:txBody>
      </p:sp>
      <p:sp>
        <p:nvSpPr>
          <p:cNvPr id="35" name="椭圆 34"/>
          <p:cNvSpPr/>
          <p:nvPr/>
        </p:nvSpPr>
        <p:spPr>
          <a:xfrm>
            <a:off x="6426908" y="3132111"/>
            <a:ext cx="82245" cy="82245"/>
          </a:xfrm>
          <a:prstGeom prst="ellips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36" name="TextBox 27"/>
          <p:cNvSpPr txBox="1"/>
          <p:nvPr/>
        </p:nvSpPr>
        <p:spPr>
          <a:xfrm>
            <a:off x="6458029" y="3491272"/>
            <a:ext cx="2339102" cy="461665"/>
          </a:xfrm>
          <a:prstGeom prst="rect">
            <a:avLst/>
          </a:prstGeom>
          <a:noFill/>
        </p:spPr>
        <p:txBody>
          <a:bodyPr wrap="none" rtlCol="0">
            <a:spAutoFit/>
          </a:bodyPr>
          <a:lstStyle/>
          <a:p>
            <a:r>
              <a:rPr lang="zh-CN" altLang="en-US" sz="2400" dirty="0">
                <a:solidFill>
                  <a:schemeClr val="tx1">
                    <a:lumMod val="65000"/>
                    <a:lumOff val="35000"/>
                  </a:schemeClr>
                </a:solidFill>
                <a:latin typeface="+mj-ea"/>
                <a:ea typeface="+mj-ea"/>
              </a:rPr>
              <a:t>优化区块链存储</a:t>
            </a:r>
          </a:p>
        </p:txBody>
      </p:sp>
      <p:sp>
        <p:nvSpPr>
          <p:cNvPr id="37" name="椭圆 36"/>
          <p:cNvSpPr/>
          <p:nvPr/>
        </p:nvSpPr>
        <p:spPr>
          <a:xfrm>
            <a:off x="6426908" y="3686398"/>
            <a:ext cx="82245" cy="82245"/>
          </a:xfrm>
          <a:prstGeom prst="ellips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pic>
        <p:nvPicPr>
          <p:cNvPr id="38" name="图片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89750" y="541867"/>
            <a:ext cx="2369693" cy="638175"/>
          </a:xfrm>
          <a:prstGeom prst="rect">
            <a:avLst/>
          </a:prstGeom>
        </p:spPr>
      </p:pic>
      <p:sp>
        <p:nvSpPr>
          <p:cNvPr id="18" name="TextBox 27"/>
          <p:cNvSpPr txBox="1"/>
          <p:nvPr/>
        </p:nvSpPr>
        <p:spPr>
          <a:xfrm>
            <a:off x="6458029" y="4045559"/>
            <a:ext cx="2954655" cy="461665"/>
          </a:xfrm>
          <a:prstGeom prst="rect">
            <a:avLst/>
          </a:prstGeom>
          <a:noFill/>
        </p:spPr>
        <p:txBody>
          <a:bodyPr wrap="none" rtlCol="0">
            <a:spAutoFit/>
          </a:bodyPr>
          <a:lstStyle/>
          <a:p>
            <a:r>
              <a:rPr lang="zh-CN" altLang="en-US" sz="2400" dirty="0">
                <a:solidFill>
                  <a:schemeClr val="tx1">
                    <a:lumMod val="65000"/>
                    <a:lumOff val="35000"/>
                  </a:schemeClr>
                </a:solidFill>
                <a:latin typeface="+mj-ea"/>
                <a:ea typeface="+mj-ea"/>
              </a:rPr>
              <a:t>优化区块链共识算法</a:t>
            </a:r>
          </a:p>
        </p:txBody>
      </p:sp>
      <p:sp>
        <p:nvSpPr>
          <p:cNvPr id="19" name="椭圆 18"/>
          <p:cNvSpPr/>
          <p:nvPr/>
        </p:nvSpPr>
        <p:spPr>
          <a:xfrm>
            <a:off x="6426908" y="4240685"/>
            <a:ext cx="82245" cy="82245"/>
          </a:xfrm>
          <a:prstGeom prst="ellips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Tree>
    <p:extLst>
      <p:ext uri="{BB962C8B-B14F-4D97-AF65-F5344CB8AC3E}">
        <p14:creationId xmlns:p14="http://schemas.microsoft.com/office/powerpoint/2010/main" val="124137086"/>
      </p:ext>
    </p:extLst>
  </p:cSld>
  <p:clrMapOvr>
    <a:masterClrMapping/>
  </p:clrMapOvr>
  <mc:AlternateContent xmlns:mc="http://schemas.openxmlformats.org/markup-compatibility/2006" xmlns:p14="http://schemas.microsoft.com/office/powerpoint/2010/main">
    <mc:Choice Requires="p14">
      <p:transition spd="slow" p14:dur="20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527359" y="302299"/>
            <a:ext cx="4512774" cy="523220"/>
          </a:xfrm>
          <a:prstGeom prst="rect">
            <a:avLst/>
          </a:prstGeom>
          <a:noFill/>
        </p:spPr>
        <p:txBody>
          <a:bodyPr wrap="none" rtlCol="0">
            <a:spAutoFit/>
          </a:bodyPr>
          <a:lstStyle/>
          <a:p>
            <a:r>
              <a:rPr lang="zh-CN" altLang="en-US" sz="2800" dirty="0">
                <a:solidFill>
                  <a:schemeClr val="tx1">
                    <a:lumMod val="65000"/>
                    <a:lumOff val="35000"/>
                  </a:schemeClr>
                </a:solidFill>
                <a:latin typeface="+mj-ea"/>
                <a:ea typeface="+mj-ea"/>
              </a:rPr>
              <a:t>设计博物馆区块链数据结构</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87361" y="387527"/>
            <a:ext cx="2369693" cy="638175"/>
          </a:xfrm>
          <a:prstGeom prst="rect">
            <a:avLst/>
          </a:prstGeom>
        </p:spPr>
      </p:pic>
      <p:graphicFrame>
        <p:nvGraphicFramePr>
          <p:cNvPr id="4" name="图示 3">
            <a:extLst>
              <a:ext uri="{FF2B5EF4-FFF2-40B4-BE49-F238E27FC236}">
                <a16:creationId xmlns:a16="http://schemas.microsoft.com/office/drawing/2014/main" id="{0181A938-5E7D-411B-9D49-27E196CE6675}"/>
              </a:ext>
            </a:extLst>
          </p:cNvPr>
          <p:cNvGraphicFramePr/>
          <p:nvPr>
            <p:extLst>
              <p:ext uri="{D42A27DB-BD31-4B8C-83A1-F6EECF244321}">
                <p14:modId xmlns:p14="http://schemas.microsoft.com/office/powerpoint/2010/main" val="307773313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0326388"/>
      </p:ext>
    </p:extLst>
  </p:cSld>
  <p:clrMapOvr>
    <a:masterClrMapping/>
  </p:clrMapOvr>
  <mc:AlternateContent xmlns:mc="http://schemas.openxmlformats.org/markup-compatibility/2006" xmlns:p14="http://schemas.microsoft.com/office/powerpoint/2010/main">
    <mc:Choice Requires="p14">
      <p:transition spd="slow" p14:dur="2000">
        <p:push/>
      </p:transition>
    </mc:Choice>
    <mc:Fallback xmlns="">
      <p:transition spd="slow">
        <p:push/>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527359" y="302299"/>
            <a:ext cx="4532010" cy="502766"/>
          </a:xfrm>
          <a:prstGeom prst="rect">
            <a:avLst/>
          </a:prstGeom>
          <a:noFill/>
        </p:spPr>
        <p:txBody>
          <a:bodyPr wrap="none" rtlCol="0">
            <a:spAutoFit/>
          </a:bodyPr>
          <a:lstStyle/>
          <a:p>
            <a:r>
              <a:rPr lang="zh-CN" altLang="en-US" sz="2667" dirty="0">
                <a:latin typeface="+mj-ea"/>
                <a:ea typeface="+mj-ea"/>
              </a:rPr>
              <a:t>采用</a:t>
            </a:r>
            <a:r>
              <a:rPr lang="en-US" altLang="zh-CN" sz="2667" dirty="0">
                <a:latin typeface="+mj-ea"/>
                <a:ea typeface="+mj-ea"/>
              </a:rPr>
              <a:t>IPFS</a:t>
            </a:r>
            <a:r>
              <a:rPr lang="zh-CN" altLang="en-US" sz="2667" dirty="0">
                <a:latin typeface="+mj-ea"/>
                <a:ea typeface="+mj-ea"/>
              </a:rPr>
              <a:t>优化区块链数据存储</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87361" y="387527"/>
            <a:ext cx="2369693" cy="638175"/>
          </a:xfrm>
          <a:prstGeom prst="rect">
            <a:avLst/>
          </a:prstGeom>
        </p:spPr>
      </p:pic>
      <p:sp>
        <p:nvSpPr>
          <p:cNvPr id="7" name="TextBox 41"/>
          <p:cNvSpPr>
            <a:spLocks noChangeArrowheads="1"/>
          </p:cNvSpPr>
          <p:nvPr/>
        </p:nvSpPr>
        <p:spPr bwMode="auto">
          <a:xfrm>
            <a:off x="1341120" y="1374046"/>
            <a:ext cx="9215035"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考虑到目前区块链所面临的数据膨胀问题，采用分布式存储与区块链相结合的方法，</a:t>
            </a:r>
            <a:r>
              <a:rPr lang="en-US" altLang="zh-CN" sz="2000" dirty="0">
                <a:latin typeface="宋体" panose="02010600030101010101" pitchFamily="2" charset="-122"/>
                <a:ea typeface="宋体" panose="02010600030101010101" pitchFamily="2" charset="-122"/>
              </a:rPr>
              <a:t>IPFS</a:t>
            </a:r>
            <a:r>
              <a:rPr lang="zh-CN" altLang="en-US" sz="2000" dirty="0">
                <a:latin typeface="宋体" panose="02010600030101010101" pitchFamily="2" charset="-122"/>
                <a:ea typeface="宋体" panose="02010600030101010101" pitchFamily="2" charset="-122"/>
              </a:rPr>
              <a:t>星际文件系统是一个旨在创建持久且分布式存储和共享文件的网络传输协议。它是一种内容可寻址的对等超媒体分发协议。因此将具体的藏品信息和业务流程信息存入</a:t>
            </a:r>
            <a:r>
              <a:rPr lang="en-US" altLang="zh-CN" sz="2000" dirty="0">
                <a:latin typeface="宋体" panose="02010600030101010101" pitchFamily="2" charset="-122"/>
                <a:ea typeface="宋体" panose="02010600030101010101" pitchFamily="2" charset="-122"/>
              </a:rPr>
              <a:t>IPFS</a:t>
            </a:r>
            <a:r>
              <a:rPr lang="zh-CN" altLang="en-US" sz="2000" dirty="0">
                <a:latin typeface="宋体" panose="02010600030101010101" pitchFamily="2" charset="-122"/>
                <a:ea typeface="宋体" panose="02010600030101010101" pitchFamily="2" charset="-122"/>
              </a:rPr>
              <a:t>数据库中，再将</a:t>
            </a:r>
            <a:r>
              <a:rPr lang="en-US" altLang="zh-CN" sz="2000" dirty="0">
                <a:latin typeface="宋体" panose="02010600030101010101" pitchFamily="2" charset="-122"/>
                <a:ea typeface="宋体" panose="02010600030101010101" pitchFamily="2" charset="-122"/>
              </a:rPr>
              <a:t>IPFS</a:t>
            </a:r>
            <a:r>
              <a:rPr lang="zh-CN" altLang="en-US" sz="2000" dirty="0">
                <a:latin typeface="宋体" panose="02010600030101010101" pitchFamily="2" charset="-122"/>
                <a:ea typeface="宋体" panose="02010600030101010101" pitchFamily="2" charset="-122"/>
              </a:rPr>
              <a:t>网络生成的内容相关</a:t>
            </a:r>
            <a:r>
              <a:rPr lang="en-US" altLang="zh-CN" sz="2000" dirty="0">
                <a:latin typeface="宋体" panose="02010600030101010101" pitchFamily="2" charset="-122"/>
                <a:ea typeface="宋体" panose="02010600030101010101" pitchFamily="2" charset="-122"/>
              </a:rPr>
              <a:t>hash</a:t>
            </a:r>
            <a:r>
              <a:rPr lang="zh-CN" altLang="en-US" sz="2000" dirty="0">
                <a:latin typeface="宋体" panose="02010600030101010101" pitchFamily="2" charset="-122"/>
                <a:ea typeface="宋体" panose="02010600030101010101" pitchFamily="2" charset="-122"/>
              </a:rPr>
              <a:t>存储到区块链上，保证了区块链上的</a:t>
            </a:r>
            <a:r>
              <a:rPr lang="en-US" altLang="zh-CN" sz="2000" dirty="0">
                <a:latin typeface="宋体" panose="02010600030101010101" pitchFamily="2" charset="-122"/>
                <a:ea typeface="宋体" panose="02010600030101010101" pitchFamily="2" charset="-122"/>
              </a:rPr>
              <a:t>hash</a:t>
            </a:r>
            <a:r>
              <a:rPr lang="zh-CN" altLang="en-US" sz="2000" dirty="0">
                <a:latin typeface="宋体" panose="02010600030101010101" pitchFamily="2" charset="-122"/>
                <a:ea typeface="宋体" panose="02010600030101010101" pitchFamily="2" charset="-122"/>
              </a:rPr>
              <a:t>不可篡改，通过该</a:t>
            </a:r>
            <a:r>
              <a:rPr lang="en-US" altLang="zh-CN" sz="2000" dirty="0">
                <a:latin typeface="宋体" panose="02010600030101010101" pitchFamily="2" charset="-122"/>
                <a:ea typeface="宋体" panose="02010600030101010101" pitchFamily="2" charset="-122"/>
              </a:rPr>
              <a:t>hash</a:t>
            </a:r>
            <a:r>
              <a:rPr lang="zh-CN" altLang="en-US" sz="2000" dirty="0">
                <a:latin typeface="宋体" panose="02010600030101010101" pitchFamily="2" charset="-122"/>
                <a:ea typeface="宋体" panose="02010600030101010101" pitchFamily="2" charset="-122"/>
              </a:rPr>
              <a:t>访问的</a:t>
            </a:r>
            <a:r>
              <a:rPr lang="en-US" altLang="zh-CN" sz="2000" dirty="0">
                <a:latin typeface="宋体" panose="02010600030101010101" pitchFamily="2" charset="-122"/>
                <a:ea typeface="宋体" panose="02010600030101010101" pitchFamily="2" charset="-122"/>
              </a:rPr>
              <a:t>IPFS</a:t>
            </a:r>
            <a:r>
              <a:rPr lang="zh-CN" altLang="en-US" sz="2000" dirty="0">
                <a:latin typeface="宋体" panose="02010600030101010101" pitchFamily="2" charset="-122"/>
                <a:ea typeface="宋体" panose="02010600030101010101" pitchFamily="2" charset="-122"/>
              </a:rPr>
              <a:t>文件也不会改变。</a:t>
            </a:r>
            <a:r>
              <a:rPr lang="en-US" altLang="zh-CN" sz="2000" dirty="0">
                <a:latin typeface="微软雅黑" pitchFamily="34" charset="-122"/>
                <a:ea typeface="微软雅黑" pitchFamily="34" charset="-122"/>
                <a:sym typeface="微软雅黑" pitchFamily="34" charset="-122"/>
              </a:rPr>
              <a:t>	</a:t>
            </a:r>
            <a:endParaRPr lang="zh-CN" altLang="en-US" sz="2000" dirty="0">
              <a:latin typeface="微软雅黑" pitchFamily="34" charset="-122"/>
              <a:ea typeface="微软雅黑" pitchFamily="34" charset="-122"/>
              <a:sym typeface="微软雅黑" pitchFamily="34" charset="-122"/>
            </a:endParaRPr>
          </a:p>
        </p:txBody>
      </p:sp>
      <p:pic>
        <p:nvPicPr>
          <p:cNvPr id="5" name="图片 4">
            <a:extLst>
              <a:ext uri="{FF2B5EF4-FFF2-40B4-BE49-F238E27FC236}">
                <a16:creationId xmlns:a16="http://schemas.microsoft.com/office/drawing/2014/main" id="{688B5D40-06D8-4755-BBB1-BAC7F87B1659}"/>
              </a:ext>
            </a:extLst>
          </p:cNvPr>
          <p:cNvPicPr/>
          <p:nvPr/>
        </p:nvPicPr>
        <p:blipFill>
          <a:blip r:embed="rId4">
            <a:extLst>
              <a:ext uri="{28A0092B-C50C-407E-A947-70E740481C1C}">
                <a14:useLocalDpi xmlns:a14="http://schemas.microsoft.com/office/drawing/2010/main" val="0"/>
              </a:ext>
            </a:extLst>
          </a:blip>
          <a:stretch>
            <a:fillRect/>
          </a:stretch>
        </p:blipFill>
        <p:spPr>
          <a:xfrm>
            <a:off x="3731852" y="2992315"/>
            <a:ext cx="4433570" cy="2921000"/>
          </a:xfrm>
          <a:prstGeom prst="rect">
            <a:avLst/>
          </a:prstGeom>
        </p:spPr>
      </p:pic>
    </p:spTree>
    <p:extLst>
      <p:ext uri="{BB962C8B-B14F-4D97-AF65-F5344CB8AC3E}">
        <p14:creationId xmlns:p14="http://schemas.microsoft.com/office/powerpoint/2010/main" val="3944056340"/>
      </p:ext>
    </p:extLst>
  </p:cSld>
  <p:clrMapOvr>
    <a:masterClrMapping/>
  </p:clrMapOvr>
  <mc:AlternateContent xmlns:mc="http://schemas.openxmlformats.org/markup-compatibility/2006" xmlns:p14="http://schemas.microsoft.com/office/powerpoint/2010/main">
    <mc:Choice Requires="p14">
      <p:transition spd="slow" p14:dur="2000">
        <p:push/>
      </p:transition>
    </mc:Choice>
    <mc:Fallback xmlns="">
      <p:transition spd="slow">
        <p:push/>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527359" y="302299"/>
            <a:ext cx="3257623" cy="502766"/>
          </a:xfrm>
          <a:prstGeom prst="rect">
            <a:avLst/>
          </a:prstGeom>
          <a:noFill/>
        </p:spPr>
        <p:txBody>
          <a:bodyPr wrap="none" rtlCol="0">
            <a:spAutoFit/>
          </a:bodyPr>
          <a:lstStyle/>
          <a:p>
            <a:r>
              <a:rPr lang="zh-CN" altLang="en-US" sz="2667" dirty="0">
                <a:latin typeface="+mj-ea"/>
                <a:ea typeface="+mj-ea"/>
              </a:rPr>
              <a:t>优化区块链共识算法</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87361" y="387527"/>
            <a:ext cx="2369693" cy="638175"/>
          </a:xfrm>
          <a:prstGeom prst="rect">
            <a:avLst/>
          </a:prstGeom>
        </p:spPr>
      </p:pic>
      <p:sp>
        <p:nvSpPr>
          <p:cNvPr id="7" name="TextBox 41"/>
          <p:cNvSpPr>
            <a:spLocks noChangeArrowheads="1"/>
          </p:cNvSpPr>
          <p:nvPr/>
        </p:nvSpPr>
        <p:spPr bwMode="auto">
          <a:xfrm>
            <a:off x="1341120" y="1374046"/>
            <a:ext cx="9215035" cy="4448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552450" marR="266700" indent="-285750" algn="l">
              <a:lnSpc>
                <a:spcPct val="120000"/>
              </a:lnSpc>
              <a:spcBef>
                <a:spcPts val="600"/>
              </a:spcBef>
              <a:spcAft>
                <a:spcPts val="0"/>
              </a:spcAft>
              <a:buFont typeface="Arial" panose="020B0604020202020204" pitchFamily="34" charset="0"/>
              <a:buChar char="•"/>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Hyperledger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本身采用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PBFT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共识算法，</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PBFT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是一种基于状态机复制的一致性算法，是解决分布式中数据一致性问题的传统方法。在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PBFT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共识算法中，首先由客户端调用主节点，利用主节点广播信息给所有的从节点，之后所有的节点将自己根据验证策略处理结果发送给客户端，客户端根据返回的结果判断是否达成数据的一致性。该算法的优点在于这是一个确定性的共识算法，共识速度快，吞吐量小；但是缺点在于容错率较低，在完全去信任的环境下不够足够安全。</a:t>
            </a:r>
          </a:p>
          <a:p>
            <a:pPr marL="552450" marR="266700" indent="-285750" algn="l">
              <a:lnSpc>
                <a:spcPct val="120000"/>
              </a:lnSpc>
              <a:spcBef>
                <a:spcPts val="600"/>
              </a:spcBef>
              <a:spcAft>
                <a:spcPts val="0"/>
              </a:spcAft>
              <a:buFont typeface="Arial" panose="020B0604020202020204" pitchFamily="34" charset="0"/>
              <a:buChar cha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由于博物馆藏品数据除了馆内流通，还有馆际间的数据共享，在馆际联盟链中，每个博物馆对应一个节点，由于默认的一致性算法，如果全部节点都保持相同状态数据库，其数据量很大，而且一旦众多博物馆加入馆际联盟链，链上节点数目增多，区块链网络负载变大，可能导致延迟，降低效率。</a:t>
            </a:r>
          </a:p>
          <a:p>
            <a:pPr marL="552450" marR="266700" indent="-285750" algn="l">
              <a:lnSpc>
                <a:spcPct val="120000"/>
              </a:lnSpc>
              <a:spcBef>
                <a:spcPts val="600"/>
              </a:spcBef>
              <a:spcAft>
                <a:spcPts val="0"/>
              </a:spcAft>
              <a:buFont typeface="Arial" panose="020B0604020202020204" pitchFamily="34" charset="0"/>
              <a:buChar cha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计划采用区块链共识节点分块，构建节点集群，改善的共识算法分块实现，各集群内部先达成共识，选出中心子节点，各个集群间的中心子节点再进行共识算法，实现全馆际的数据共享。</a:t>
            </a:r>
          </a:p>
        </p:txBody>
      </p:sp>
    </p:spTree>
    <p:extLst>
      <p:ext uri="{BB962C8B-B14F-4D97-AF65-F5344CB8AC3E}">
        <p14:creationId xmlns:p14="http://schemas.microsoft.com/office/powerpoint/2010/main" val="2551641316"/>
      </p:ext>
    </p:extLst>
  </p:cSld>
  <p:clrMapOvr>
    <a:masterClrMapping/>
  </p:clrMapOvr>
  <mc:AlternateContent xmlns:mc="http://schemas.openxmlformats.org/markup-compatibility/2006" xmlns:p14="http://schemas.microsoft.com/office/powerpoint/2010/main">
    <mc:Choice Requires="p14">
      <p:transition spd="slow" p14:dur="2000">
        <p:push/>
      </p:transition>
    </mc:Choice>
    <mc:Fallback xmlns="">
      <p:transition spd="slow">
        <p:push/>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SELECTED" val="Tru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943</TotalTime>
  <Words>2094</Words>
  <Application>Microsoft Office PowerPoint</Application>
  <PresentationFormat>宽屏</PresentationFormat>
  <Paragraphs>227</Paragraphs>
  <Slides>22</Slides>
  <Notes>22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等线</vt:lpstr>
      <vt:lpstr>等线 Light</vt: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 铭</dc:creator>
  <cp:lastModifiedBy>陈 铭</cp:lastModifiedBy>
  <cp:revision>10</cp:revision>
  <dcterms:created xsi:type="dcterms:W3CDTF">2020-11-19T12:17:21Z</dcterms:created>
  <dcterms:modified xsi:type="dcterms:W3CDTF">2020-11-20T04:01:03Z</dcterms:modified>
</cp:coreProperties>
</file>