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328" r:id="rId8"/>
    <p:sldId id="321" r:id="rId9"/>
    <p:sldId id="322" r:id="rId10"/>
    <p:sldId id="324" r:id="rId11"/>
    <p:sldId id="329" r:id="rId12"/>
    <p:sldId id="304" r:id="rId13"/>
    <p:sldId id="305" r:id="rId14"/>
    <p:sldId id="326" r:id="rId15"/>
    <p:sldId id="327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A6BF1-74F9-4A2B-B42E-250D8EEDF063}" type="doc">
      <dgm:prSet loTypeId="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B3402-1643-43E0-8FD7-1394B3DA2C8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注册登录模块</a:t>
          </a:r>
          <a:r>
            <a:rPr lang="zh-CN" altLang="en-US" dirty="0"/>
            <a:t/>
          </a:r>
          <a:endParaRPr lang="zh-CN" altLang="en-US" dirty="0"/>
        </a:p>
      </dgm:t>
    </dgm:pt>
    <dgm:pt modelId="{F2AA1ABE-08F0-49D4-BC9A-3B81E29FAC76}" cxnId="{9ACF80EF-2CC5-4C4E-9EB5-7F5AC1EA38B8}" type="parTrans">
      <dgm:prSet/>
      <dgm:spPr/>
      <dgm:t>
        <a:bodyPr/>
        <a:lstStyle/>
        <a:p>
          <a:endParaRPr lang="zh-CN" altLang="en-US"/>
        </a:p>
      </dgm:t>
    </dgm:pt>
    <dgm:pt modelId="{A6C77A10-4747-4735-A079-56B4F7C01FB1}" cxnId="{9ACF80EF-2CC5-4C4E-9EB5-7F5AC1EA38B8}" type="sibTrans">
      <dgm:prSet/>
      <dgm:spPr/>
      <dgm:t>
        <a:bodyPr/>
        <a:lstStyle/>
        <a:p>
          <a:endParaRPr lang="zh-CN" altLang="en-US"/>
        </a:p>
      </dgm:t>
    </dgm:pt>
    <dgm:pt modelId="{97B0E89C-3C93-47F6-940F-02F6AF5378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注册</a:t>
          </a:r>
          <a:r>
            <a:rPr lang="zh-CN"/>
            <a:t>或</a:t>
          </a:r>
          <a:r>
            <a:rPr lang="zh-CN"/>
            <a:t>修改</a:t>
          </a:r>
          <a:r>
            <a:rPr lang="zh-CN"/>
            <a:t>密码</a:t>
          </a:r>
          <a:r>
            <a:rPr lang="zh-CN"/>
            <a:t>时</a:t>
          </a:r>
          <a:r>
            <a:rPr lang="zh-CN"/>
            <a:t>需要</a:t>
          </a:r>
          <a:r>
            <a:rPr lang="zh-CN"/>
            <a:t>邮</a:t>
          </a:r>
          <a:r>
            <a:rPr lang="zh-CN"/>
            <a:t>箱</a:t>
          </a:r>
          <a:r>
            <a:rPr lang="zh-CN"/>
            <a:t>验证</a:t>
          </a:r>
          <a:r>
            <a:rPr lang="zh-CN"/>
            <a:t/>
          </a:r>
          <a:endParaRPr lang="zh-CN"/>
        </a:p>
      </dgm:t>
    </dgm:pt>
    <dgm:pt modelId="{D31B9D80-B8E5-4DF2-B875-42CCCE4E7982}" cxnId="{504512E4-106E-4038-A557-E0ACFFC04AC5}" type="parTrans">
      <dgm:prSet/>
      <dgm:spPr/>
      <dgm:t>
        <a:bodyPr/>
        <a:lstStyle/>
        <a:p>
          <a:endParaRPr lang="zh-CN" altLang="en-US"/>
        </a:p>
      </dgm:t>
    </dgm:pt>
    <dgm:pt modelId="{626B485C-B221-4BCF-B3EF-55DFB11F6CA3}" cxnId="{504512E4-106E-4038-A557-E0ACFFC04AC5}" type="sibTrans">
      <dgm:prSet/>
      <dgm:spPr/>
      <dgm:t>
        <a:bodyPr/>
        <a:lstStyle/>
        <a:p>
          <a:endParaRPr lang="zh-CN" altLang="en-US"/>
        </a:p>
      </dgm:t>
    </dgm:pt>
    <dgm:pt modelId="{BC3610A7-1859-4897-94BD-6F0EB872F24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文件（夹）操作模块</a:t>
          </a:r>
          <a:r>
            <a:rPr lang="zh-CN" altLang="en-US" dirty="0"/>
            <a:t/>
          </a:r>
          <a:endParaRPr lang="zh-CN" altLang="en-US" dirty="0"/>
        </a:p>
      </dgm:t>
    </dgm:pt>
    <dgm:pt modelId="{68117086-B7AF-48B2-BB40-387E6FB96C8D}" cxnId="{049E9C88-C0DA-445A-BE58-1327DDE03DE8}" type="parTrans">
      <dgm:prSet/>
      <dgm:spPr/>
      <dgm:t>
        <a:bodyPr/>
        <a:lstStyle/>
        <a:p>
          <a:endParaRPr lang="zh-CN" altLang="en-US"/>
        </a:p>
      </dgm:t>
    </dgm:pt>
    <dgm:pt modelId="{D1D7B0DF-E25F-4143-ACA7-353DC6CFEE44}" cxnId="{049E9C88-C0DA-445A-BE58-1327DDE03DE8}" type="sibTrans">
      <dgm:prSet/>
      <dgm:spPr/>
      <dgm:t>
        <a:bodyPr/>
        <a:lstStyle/>
        <a:p>
          <a:endParaRPr lang="zh-CN" altLang="en-US"/>
        </a:p>
      </dgm:t>
    </dgm:pt>
    <dgm:pt modelId="{06EF0FD0-D787-4CF3-8CC8-ECC9C75E932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sym typeface="+mn-ea"/>
            </a:rPr>
            <a:t>支持文件、文件夹相关的一系列操作，包括创建文件夹，删除文件夹，上传文件，下载文件，删除文件，分享文件，文件信息展示，文件搜索</a:t>
          </a:r>
          <a:r>
            <a:rPr lang="zh-CN" altLang="en-US" dirty="0">
              <a:sym typeface="+mn-ea"/>
            </a:rPr>
            <a:t/>
          </a:r>
          <a:endParaRPr lang="zh-CN" altLang="en-US" dirty="0">
            <a:sym typeface="+mn-ea"/>
          </a:endParaRPr>
        </a:p>
      </dgm:t>
    </dgm:pt>
    <dgm:pt modelId="{8D3DB1F3-5AEA-4720-BC07-F29DBBAC07B7}" cxnId="{39356CAC-FEF1-4E3D-8F90-F37E285C81CE}" type="parTrans">
      <dgm:prSet/>
      <dgm:spPr/>
      <dgm:t>
        <a:bodyPr/>
        <a:lstStyle/>
        <a:p>
          <a:endParaRPr lang="zh-CN" altLang="en-US"/>
        </a:p>
      </dgm:t>
    </dgm:pt>
    <dgm:pt modelId="{DBA40D43-CAEC-4DA4-9685-2EDCDCA1679F}" cxnId="{39356CAC-FEF1-4E3D-8F90-F37E285C81CE}" type="sibTrans">
      <dgm:prSet/>
      <dgm:spPr/>
      <dgm:t>
        <a:bodyPr/>
        <a:lstStyle/>
        <a:p>
          <a:endParaRPr lang="zh-CN" altLang="en-US"/>
        </a:p>
      </dgm:t>
    </dgm:pt>
    <dgm:pt modelId="{0196653C-0924-4072-88BD-0CE675605A7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sym typeface="+mn-ea"/>
            </a:rPr>
            <a:t>操作之前除了对用户鉴权，还需要检查分布式文件系统中文件hash和区块链保持一致</a:t>
          </a:r>
          <a:r>
            <a:rPr lang="zh-CN" altLang="en-US" dirty="0">
              <a:sym typeface="+mn-ea"/>
            </a:rPr>
            <a:t/>
          </a:r>
          <a:endParaRPr lang="zh-CN" altLang="en-US" dirty="0">
            <a:sym typeface="+mn-ea"/>
          </a:endParaRPr>
        </a:p>
      </dgm:t>
    </dgm:pt>
    <dgm:pt modelId="{762EE639-3BA2-441A-9AD6-CD889674D6AE}" cxnId="{ABF944CE-C13A-4EE5-BB20-B10D95CD530E}" type="parTrans">
      <dgm:prSet/>
      <dgm:spPr/>
    </dgm:pt>
    <dgm:pt modelId="{22EFFCE1-BC3F-4E6B-BFEB-DB68D1ECC50F}" cxnId="{ABF944CE-C13A-4EE5-BB20-B10D95CD530E}" type="sibTrans">
      <dgm:prSet/>
      <dgm:spPr/>
    </dgm:pt>
    <dgm:pt modelId="{1802C65C-1E91-45EB-A4AC-6B42AEF76B1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定</a:t>
          </a:r>
          <a:r>
            <a:rPr lang="zh-CN" dirty="0"/>
            <a:t>期</a:t>
          </a:r>
          <a:r>
            <a:rPr lang="zh-CN" dirty="0"/>
            <a:t>检查模块</a:t>
          </a:r>
          <a:r>
            <a:rPr lang="zh-CN" altLang="en-US" dirty="0"/>
            <a:t/>
          </a:r>
          <a:endParaRPr lang="zh-CN" altLang="en-US" dirty="0"/>
        </a:p>
      </dgm:t>
    </dgm:pt>
    <dgm:pt modelId="{8D405EF1-FFD8-4143-BD9E-09306565A074}" cxnId="{033F188A-4B00-4206-9AAA-5AD115639A2E}" type="parTrans">
      <dgm:prSet/>
      <dgm:spPr/>
      <dgm:t>
        <a:bodyPr/>
        <a:lstStyle/>
        <a:p>
          <a:endParaRPr lang="zh-CN" altLang="en-US"/>
        </a:p>
      </dgm:t>
    </dgm:pt>
    <dgm:pt modelId="{5CD3BCAC-DDD1-4C3D-9122-9B29DA8CBCD7}" cxnId="{033F188A-4B00-4206-9AAA-5AD115639A2E}" type="sibTrans">
      <dgm:prSet/>
      <dgm:spPr/>
      <dgm:t>
        <a:bodyPr/>
        <a:lstStyle/>
        <a:p>
          <a:endParaRPr lang="zh-CN" altLang="en-US"/>
        </a:p>
      </dgm:t>
    </dgm:pt>
    <dgm:pt modelId="{AAB9E2C8-BFB6-4036-91D7-DF6EBB3AF5B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定期随机选择若干文件，检查文件</a:t>
          </a:r>
          <a:r>
            <a:rPr lang="zh-CN" altLang="en-US" dirty="0"/>
            <a:t>是否</a:t>
          </a:r>
          <a:r>
            <a:rPr lang="zh-CN" altLang="en-US" dirty="0"/>
            <a:t>被</a:t>
          </a:r>
          <a:r>
            <a:rPr lang="zh-CN" altLang="en-US" dirty="0"/>
            <a:t>篡改</a:t>
          </a:r>
          <a:r>
            <a:rPr lang="zh-CN" altLang="en-US" dirty="0"/>
            <a:t/>
          </a:r>
          <a:endParaRPr lang="zh-CN" altLang="en-US" dirty="0"/>
        </a:p>
      </dgm:t>
    </dgm:pt>
    <dgm:pt modelId="{F9722FA3-8D24-43BD-9F3C-488C7F5830B3}" cxnId="{591B61FA-44BC-46CD-B9A3-094BCFC8B218}" type="parTrans">
      <dgm:prSet/>
      <dgm:spPr/>
      <dgm:t>
        <a:bodyPr/>
        <a:lstStyle/>
        <a:p>
          <a:endParaRPr lang="zh-CN" altLang="en-US"/>
        </a:p>
      </dgm:t>
    </dgm:pt>
    <dgm:pt modelId="{E51DB3EF-FC6E-4349-8D4E-5C3BC02E3309}" cxnId="{591B61FA-44BC-46CD-B9A3-094BCFC8B218}" type="sibTrans">
      <dgm:prSet/>
      <dgm:spPr/>
      <dgm:t>
        <a:bodyPr/>
        <a:lstStyle/>
        <a:p>
          <a:endParaRPr lang="zh-CN" altLang="en-US"/>
        </a:p>
      </dgm:t>
    </dgm:pt>
    <dgm:pt modelId="{F074BA7F-6B52-4643-9D01-9A0E205AF26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文件分享</a:t>
          </a:r>
          <a:r>
            <a:rPr lang="zh-CN"/>
            <a:t>模块</a:t>
          </a:r>
          <a:r>
            <a:rPr lang="zh-CN"/>
            <a:t/>
          </a:r>
          <a:endParaRPr lang="zh-CN"/>
        </a:p>
      </dgm:t>
    </dgm:pt>
    <dgm:pt modelId="{9BA2E054-25F2-4900-842E-E639F32450B9}" cxnId="{069EDBD2-5EEE-445D-9723-71C3C10A2915}" type="parTrans">
      <dgm:prSet/>
      <dgm:spPr/>
    </dgm:pt>
    <dgm:pt modelId="{A517F795-1DA3-48A5-A69D-9B39B10EA264}" cxnId="{069EDBD2-5EEE-445D-9723-71C3C10A2915}" type="sibTrans">
      <dgm:prSet/>
      <dgm:spPr/>
    </dgm:pt>
    <dgm:pt modelId="{5AFDB2AE-D483-428A-AD76-8DCDAD1B2F3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用户</a:t>
          </a:r>
          <a:r>
            <a:rPr lang="zh-CN"/>
            <a:t>可以</a:t>
          </a:r>
          <a:r>
            <a:rPr lang="zh-CN"/>
            <a:t>指定</a:t>
          </a:r>
          <a:r>
            <a:rPr lang="zh-CN"/>
            <a:t>文件</a:t>
          </a:r>
          <a:r>
            <a:rPr lang="zh-CN"/>
            <a:t>的</a:t>
          </a:r>
          <a:r>
            <a:rPr lang="zh-CN"/>
            <a:t>分享</a:t>
          </a:r>
          <a:r>
            <a:rPr lang="zh-CN"/>
            <a:t>密码</a:t>
          </a:r>
          <a:r>
            <a:rPr lang="zh-CN"/>
            <a:t>及</a:t>
          </a:r>
          <a:r>
            <a:rPr lang="zh-CN"/>
            <a:t>有效时间</a:t>
          </a:r>
          <a:r>
            <a:rPr lang="zh-CN"/>
            <a:t/>
          </a:r>
          <a:endParaRPr lang="zh-CN"/>
        </a:p>
      </dgm:t>
    </dgm:pt>
    <dgm:pt modelId="{F1FB7236-BE41-4153-8E9C-8C757EA39ADA}" cxnId="{A2C09834-0668-4034-B0F4-F145F842A454}" type="parTrans">
      <dgm:prSet/>
      <dgm:spPr/>
    </dgm:pt>
    <dgm:pt modelId="{718DDC12-6DFB-4423-99B7-767B216FC017}" cxnId="{A2C09834-0668-4034-B0F4-F145F842A454}" type="sibTrans">
      <dgm:prSet/>
      <dgm:spPr/>
    </dgm:pt>
    <dgm:pt modelId="{2A5D4461-821E-44D1-8848-AF49BE70CAFF}" type="pres">
      <dgm:prSet presAssocID="{7B4A6BF1-74F9-4A2B-B42E-250D8EEDF063}" presName="linear" presStyleCnt="0">
        <dgm:presLayoutVars>
          <dgm:dir/>
          <dgm:animLvl val="lvl"/>
          <dgm:resizeHandles val="exact"/>
        </dgm:presLayoutVars>
      </dgm:prSet>
      <dgm:spPr/>
    </dgm:pt>
    <dgm:pt modelId="{FEE55B59-2ACE-43E7-935A-818AF626CD60}" type="pres">
      <dgm:prSet presAssocID="{98FB3402-1643-43E0-8FD7-1394B3DA2C85}" presName="parentLin" presStyleCnt="0"/>
      <dgm:spPr/>
    </dgm:pt>
    <dgm:pt modelId="{312FF1EF-1AF3-489E-A06E-8FE006447AE4}" type="pres">
      <dgm:prSet presAssocID="{98FB3402-1643-43E0-8FD7-1394B3DA2C85}" presName="parentLeftMargin" presStyleCnt="0"/>
      <dgm:spPr/>
    </dgm:pt>
    <dgm:pt modelId="{24A6CFA7-B089-4847-AC88-5F5C1A80D73F}" type="pres">
      <dgm:prSet presAssocID="{98FB3402-1643-43E0-8FD7-1394B3DA2C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44B526-E94C-41BB-930E-5F3084E82428}" type="pres">
      <dgm:prSet presAssocID="{98FB3402-1643-43E0-8FD7-1394B3DA2C85}" presName="negativeSpace" presStyleCnt="0"/>
      <dgm:spPr/>
    </dgm:pt>
    <dgm:pt modelId="{9221140D-37AF-488F-A936-0B149B87A4B0}" type="pres">
      <dgm:prSet presAssocID="{98FB3402-1643-43E0-8FD7-1394B3DA2C85}" presName="childText" presStyleLbl="conFgAcc1" presStyleIdx="0" presStyleCnt="4">
        <dgm:presLayoutVars>
          <dgm:bulletEnabled val="1"/>
        </dgm:presLayoutVars>
      </dgm:prSet>
      <dgm:spPr/>
    </dgm:pt>
    <dgm:pt modelId="{5E988A40-2C83-4F92-B787-1439E420ABFF}" type="pres">
      <dgm:prSet presAssocID="{A6C77A10-4747-4735-A079-56B4F7C01FB1}" presName="spaceBetweenRectangles" presStyleCnt="0"/>
      <dgm:spPr/>
    </dgm:pt>
    <dgm:pt modelId="{7F95FF47-F8CE-45A0-B2D3-E7F28E64064F}" type="pres">
      <dgm:prSet presAssocID="{BC3610A7-1859-4897-94BD-6F0EB872F24A}" presName="parentLin" presStyleCnt="0"/>
      <dgm:spPr/>
    </dgm:pt>
    <dgm:pt modelId="{6C025CEC-549B-4AE3-8089-2C4D8FEC987C}" type="pres">
      <dgm:prSet presAssocID="{BC3610A7-1859-4897-94BD-6F0EB872F24A}" presName="parentLeftMargin" presStyleCnt="0"/>
      <dgm:spPr/>
    </dgm:pt>
    <dgm:pt modelId="{287A1D2A-455D-4F34-A2FE-0E7F31A67F2C}" type="pres">
      <dgm:prSet presAssocID="{BC3610A7-1859-4897-94BD-6F0EB872F2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71A3BD-C279-4861-8BE3-556B7858E726}" type="pres">
      <dgm:prSet presAssocID="{BC3610A7-1859-4897-94BD-6F0EB872F24A}" presName="negativeSpace" presStyleCnt="0"/>
      <dgm:spPr/>
    </dgm:pt>
    <dgm:pt modelId="{82889F32-424C-4BA9-B534-91946F94178F}" type="pres">
      <dgm:prSet presAssocID="{BC3610A7-1859-4897-94BD-6F0EB872F24A}" presName="childText" presStyleLbl="conFgAcc1" presStyleIdx="1" presStyleCnt="4">
        <dgm:presLayoutVars>
          <dgm:bulletEnabled val="1"/>
        </dgm:presLayoutVars>
      </dgm:prSet>
      <dgm:spPr/>
    </dgm:pt>
    <dgm:pt modelId="{B666D51E-4FF7-405E-9D74-B594E9311852}" type="pres">
      <dgm:prSet presAssocID="{D1D7B0DF-E25F-4143-ACA7-353DC6CFEE44}" presName="spaceBetweenRectangles" presStyleCnt="0"/>
      <dgm:spPr/>
    </dgm:pt>
    <dgm:pt modelId="{67DD67B5-0D39-4FC0-90CD-B794AC2876E2}" type="pres">
      <dgm:prSet presAssocID="{1802C65C-1E91-45EB-A4AC-6B42AEF76B1F}" presName="parentLin" presStyleCnt="0"/>
      <dgm:spPr/>
    </dgm:pt>
    <dgm:pt modelId="{9ECBD284-6CE1-496F-82C2-334560852954}" type="pres">
      <dgm:prSet presAssocID="{1802C65C-1E91-45EB-A4AC-6B42AEF76B1F}" presName="parentLeftMargin" presStyleCnt="0"/>
      <dgm:spPr/>
    </dgm:pt>
    <dgm:pt modelId="{12B769FE-A06F-45F4-BDEA-3EC8D7D75495}" type="pres">
      <dgm:prSet presAssocID="{1802C65C-1E91-45EB-A4AC-6B42AEF76B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7169BA-41A5-46C3-8F9D-78B300A66431}" type="pres">
      <dgm:prSet presAssocID="{1802C65C-1E91-45EB-A4AC-6B42AEF76B1F}" presName="negativeSpace" presStyleCnt="0"/>
      <dgm:spPr/>
    </dgm:pt>
    <dgm:pt modelId="{862F29FB-A10D-4454-9F80-78FEC8485C8F}" type="pres">
      <dgm:prSet presAssocID="{1802C65C-1E91-45EB-A4AC-6B42AEF76B1F}" presName="childText" presStyleLbl="conFgAcc1" presStyleIdx="2" presStyleCnt="4">
        <dgm:presLayoutVars>
          <dgm:bulletEnabled val="1"/>
        </dgm:presLayoutVars>
      </dgm:prSet>
      <dgm:spPr/>
    </dgm:pt>
    <dgm:pt modelId="{4976784A-6293-4B03-B412-4875C0581CCB}" type="pres">
      <dgm:prSet presAssocID="{5CD3BCAC-DDD1-4C3D-9122-9B29DA8CBCD7}" presName="spaceBetweenRectangles" presStyleCnt="0"/>
      <dgm:spPr/>
    </dgm:pt>
    <dgm:pt modelId="{517A9A07-83A5-4B44-A6FC-2EBB255BD360}" type="pres">
      <dgm:prSet presAssocID="{F074BA7F-6B52-4643-9D01-9A0E205AF260}" presName="parentLin" presStyleCnt="0"/>
      <dgm:spPr/>
    </dgm:pt>
    <dgm:pt modelId="{1B872393-0F6D-4B5D-A7C6-AD5ACB63E505}" type="pres">
      <dgm:prSet presAssocID="{F074BA7F-6B52-4643-9D01-9A0E205AF260}" presName="parentLeftMargin" presStyleCnt="0"/>
      <dgm:spPr/>
    </dgm:pt>
    <dgm:pt modelId="{DF2F5C36-7F49-42D0-B9D3-0EC5C1956F98}" type="pres">
      <dgm:prSet presAssocID="{F074BA7F-6B52-4643-9D01-9A0E205AF2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C1C76EA-4D87-4D37-ACB1-26E2050C25C7}" type="pres">
      <dgm:prSet presAssocID="{F074BA7F-6B52-4643-9D01-9A0E205AF260}" presName="negativeSpace" presStyleCnt="0"/>
      <dgm:spPr/>
    </dgm:pt>
    <dgm:pt modelId="{40AA76EA-3ED9-4404-8662-312EDBE0ACD1}" type="pres">
      <dgm:prSet presAssocID="{F074BA7F-6B52-4643-9D01-9A0E205AF26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CF80EF-2CC5-4C4E-9EB5-7F5AC1EA38B8}" srcId="{7B4A6BF1-74F9-4A2B-B42E-250D8EEDF063}" destId="{98FB3402-1643-43E0-8FD7-1394B3DA2C85}" srcOrd="0" destOrd="0" parTransId="{F2AA1ABE-08F0-49D4-BC9A-3B81E29FAC76}" sibTransId="{A6C77A10-4747-4735-A079-56B4F7C01FB1}"/>
    <dgm:cxn modelId="{504512E4-106E-4038-A557-E0ACFFC04AC5}" srcId="{98FB3402-1643-43E0-8FD7-1394B3DA2C85}" destId="{97B0E89C-3C93-47F6-940F-02F6AF537826}" srcOrd="0" destOrd="0" parTransId="{D31B9D80-B8E5-4DF2-B875-42CCCE4E7982}" sibTransId="{626B485C-B221-4BCF-B3EF-55DFB11F6CA3}"/>
    <dgm:cxn modelId="{049E9C88-C0DA-445A-BE58-1327DDE03DE8}" srcId="{7B4A6BF1-74F9-4A2B-B42E-250D8EEDF063}" destId="{BC3610A7-1859-4897-94BD-6F0EB872F24A}" srcOrd="1" destOrd="0" parTransId="{68117086-B7AF-48B2-BB40-387E6FB96C8D}" sibTransId="{D1D7B0DF-E25F-4143-ACA7-353DC6CFEE44}"/>
    <dgm:cxn modelId="{39356CAC-FEF1-4E3D-8F90-F37E285C81CE}" srcId="{BC3610A7-1859-4897-94BD-6F0EB872F24A}" destId="{06EF0FD0-D787-4CF3-8CC8-ECC9C75E9321}" srcOrd="0" destOrd="1" parTransId="{8D3DB1F3-5AEA-4720-BC07-F29DBBAC07B7}" sibTransId="{DBA40D43-CAEC-4DA4-9685-2EDCDCA1679F}"/>
    <dgm:cxn modelId="{ABF944CE-C13A-4EE5-BB20-B10D95CD530E}" srcId="{BC3610A7-1859-4897-94BD-6F0EB872F24A}" destId="{0196653C-0924-4072-88BD-0CE675605A7B}" srcOrd="1" destOrd="1" parTransId="{762EE639-3BA2-441A-9AD6-CD889674D6AE}" sibTransId="{22EFFCE1-BC3F-4E6B-BFEB-DB68D1ECC50F}"/>
    <dgm:cxn modelId="{033F188A-4B00-4206-9AAA-5AD115639A2E}" srcId="{7B4A6BF1-74F9-4A2B-B42E-250D8EEDF063}" destId="{1802C65C-1E91-45EB-A4AC-6B42AEF76B1F}" srcOrd="2" destOrd="0" parTransId="{8D405EF1-FFD8-4143-BD9E-09306565A074}" sibTransId="{5CD3BCAC-DDD1-4C3D-9122-9B29DA8CBCD7}"/>
    <dgm:cxn modelId="{591B61FA-44BC-46CD-B9A3-094BCFC8B218}" srcId="{1802C65C-1E91-45EB-A4AC-6B42AEF76B1F}" destId="{AAB9E2C8-BFB6-4036-91D7-DF6EBB3AF5BA}" srcOrd="0" destOrd="2" parTransId="{F9722FA3-8D24-43BD-9F3C-488C7F5830B3}" sibTransId="{E51DB3EF-FC6E-4349-8D4E-5C3BC02E3309}"/>
    <dgm:cxn modelId="{069EDBD2-5EEE-445D-9723-71C3C10A2915}" srcId="{7B4A6BF1-74F9-4A2B-B42E-250D8EEDF063}" destId="{F074BA7F-6B52-4643-9D01-9A0E205AF260}" srcOrd="3" destOrd="0" parTransId="{9BA2E054-25F2-4900-842E-E639F32450B9}" sibTransId="{A517F795-1DA3-48A5-A69D-9B39B10EA264}"/>
    <dgm:cxn modelId="{A2C09834-0668-4034-B0F4-F145F842A454}" srcId="{F074BA7F-6B52-4643-9D01-9A0E205AF260}" destId="{5AFDB2AE-D483-428A-AD76-8DCDAD1B2F36}" srcOrd="0" destOrd="3" parTransId="{F1FB7236-BE41-4153-8E9C-8C757EA39ADA}" sibTransId="{718DDC12-6DFB-4423-99B7-767B216FC017}"/>
    <dgm:cxn modelId="{1346D4B6-574A-4A5B-8FA4-CEBBE93FA126}" type="presOf" srcId="{7B4A6BF1-74F9-4A2B-B42E-250D8EEDF063}" destId="{2A5D4461-821E-44D1-8848-AF49BE70CAFF}" srcOrd="0" destOrd="0" presId="urn:microsoft.com/office/officeart/2005/8/layout/list1"/>
    <dgm:cxn modelId="{404C3A9B-A3EF-4F78-AD6C-CCC907A9C077}" type="presParOf" srcId="{2A5D4461-821E-44D1-8848-AF49BE70CAFF}" destId="{FEE55B59-2ACE-43E7-935A-818AF626CD60}" srcOrd="0" destOrd="0" presId="urn:microsoft.com/office/officeart/2005/8/layout/list1"/>
    <dgm:cxn modelId="{6F974851-A32D-4F38-820F-649EFEE78327}" type="presParOf" srcId="{FEE55B59-2ACE-43E7-935A-818AF626CD60}" destId="{312FF1EF-1AF3-489E-A06E-8FE006447AE4}" srcOrd="0" destOrd="0" presId="urn:microsoft.com/office/officeart/2005/8/layout/list1"/>
    <dgm:cxn modelId="{E108EF38-33E6-4207-9ED0-52C4D628D0CA}" type="presOf" srcId="{98FB3402-1643-43E0-8FD7-1394B3DA2C85}" destId="{312FF1EF-1AF3-489E-A06E-8FE006447AE4}" srcOrd="0" destOrd="0" presId="urn:microsoft.com/office/officeart/2005/8/layout/list1"/>
    <dgm:cxn modelId="{30545707-16F4-498A-8003-EBEC05090610}" type="presParOf" srcId="{FEE55B59-2ACE-43E7-935A-818AF626CD60}" destId="{24A6CFA7-B089-4847-AC88-5F5C1A80D73F}" srcOrd="1" destOrd="0" presId="urn:microsoft.com/office/officeart/2005/8/layout/list1"/>
    <dgm:cxn modelId="{D0CA312F-7053-4467-82F0-BB13B0BD22C0}" type="presOf" srcId="{98FB3402-1643-43E0-8FD7-1394B3DA2C85}" destId="{24A6CFA7-B089-4847-AC88-5F5C1A80D73F}" srcOrd="0" destOrd="0" presId="urn:microsoft.com/office/officeart/2005/8/layout/list1"/>
    <dgm:cxn modelId="{CD5EA344-C771-45A9-881E-45E295057956}" type="presParOf" srcId="{2A5D4461-821E-44D1-8848-AF49BE70CAFF}" destId="{5144B526-E94C-41BB-930E-5F3084E82428}" srcOrd="1" destOrd="0" presId="urn:microsoft.com/office/officeart/2005/8/layout/list1"/>
    <dgm:cxn modelId="{E7D8CA62-079A-4C56-8E5F-9E56773E0A64}" type="presParOf" srcId="{2A5D4461-821E-44D1-8848-AF49BE70CAFF}" destId="{9221140D-37AF-488F-A936-0B149B87A4B0}" srcOrd="2" destOrd="0" presId="urn:microsoft.com/office/officeart/2005/8/layout/list1"/>
    <dgm:cxn modelId="{EF8847A8-A975-4889-BCFF-CFAD12F1987E}" type="presOf" srcId="{97B0E89C-3C93-47F6-940F-02F6AF537826}" destId="{9221140D-37AF-488F-A936-0B149B87A4B0}" srcOrd="0" destOrd="0" presId="urn:microsoft.com/office/officeart/2005/8/layout/list1"/>
    <dgm:cxn modelId="{8631B5AD-8B0E-4FB9-B5B8-46AF1247561B}" type="presParOf" srcId="{2A5D4461-821E-44D1-8848-AF49BE70CAFF}" destId="{5E988A40-2C83-4F92-B787-1439E420ABFF}" srcOrd="3" destOrd="0" presId="urn:microsoft.com/office/officeart/2005/8/layout/list1"/>
    <dgm:cxn modelId="{CC76501F-7A3A-41D9-BF5D-18BBEB0F769D}" type="presParOf" srcId="{2A5D4461-821E-44D1-8848-AF49BE70CAFF}" destId="{7F95FF47-F8CE-45A0-B2D3-E7F28E64064F}" srcOrd="4" destOrd="0" presId="urn:microsoft.com/office/officeart/2005/8/layout/list1"/>
    <dgm:cxn modelId="{CD4F821F-DA78-4585-835A-C46F82222989}" type="presParOf" srcId="{7F95FF47-F8CE-45A0-B2D3-E7F28E64064F}" destId="{6C025CEC-549B-4AE3-8089-2C4D8FEC987C}" srcOrd="0" destOrd="4" presId="urn:microsoft.com/office/officeart/2005/8/layout/list1"/>
    <dgm:cxn modelId="{59EEBFDA-922E-42D2-B8C9-B3C015966633}" type="presOf" srcId="{BC3610A7-1859-4897-94BD-6F0EB872F24A}" destId="{6C025CEC-549B-4AE3-8089-2C4D8FEC987C}" srcOrd="0" destOrd="0" presId="urn:microsoft.com/office/officeart/2005/8/layout/list1"/>
    <dgm:cxn modelId="{57C7C6CD-1FEC-4723-A337-0A665B1BD7BA}" type="presParOf" srcId="{7F95FF47-F8CE-45A0-B2D3-E7F28E64064F}" destId="{287A1D2A-455D-4F34-A2FE-0E7F31A67F2C}" srcOrd="1" destOrd="4" presId="urn:microsoft.com/office/officeart/2005/8/layout/list1"/>
    <dgm:cxn modelId="{A288CD16-2EFD-4083-8550-866440C3C66B}" type="presOf" srcId="{BC3610A7-1859-4897-94BD-6F0EB872F24A}" destId="{287A1D2A-455D-4F34-A2FE-0E7F31A67F2C}" srcOrd="0" destOrd="0" presId="urn:microsoft.com/office/officeart/2005/8/layout/list1"/>
    <dgm:cxn modelId="{91BB633F-E280-4D6F-930D-2D8FEDE44D90}" type="presParOf" srcId="{2A5D4461-821E-44D1-8848-AF49BE70CAFF}" destId="{4571A3BD-C279-4861-8BE3-556B7858E726}" srcOrd="5" destOrd="0" presId="urn:microsoft.com/office/officeart/2005/8/layout/list1"/>
    <dgm:cxn modelId="{636188E2-7F5F-4CCE-842A-8B0A4F4567E5}" type="presParOf" srcId="{2A5D4461-821E-44D1-8848-AF49BE70CAFF}" destId="{82889F32-424C-4BA9-B534-91946F94178F}" srcOrd="6" destOrd="0" presId="urn:microsoft.com/office/officeart/2005/8/layout/list1"/>
    <dgm:cxn modelId="{409C4159-CBDC-4659-8E82-0033F3FAEDF7}" type="presOf" srcId="{06EF0FD0-D787-4CF3-8CC8-ECC9C75E9321}" destId="{82889F32-424C-4BA9-B534-91946F94178F}" srcOrd="0" destOrd="0" presId="urn:microsoft.com/office/officeart/2005/8/layout/list1"/>
    <dgm:cxn modelId="{A456CD23-CDF8-42FB-9B17-AF6FCF4071FD}" type="presOf" srcId="{0196653C-0924-4072-88BD-0CE675605A7B}" destId="{82889F32-424C-4BA9-B534-91946F94178F}" srcOrd="0" destOrd="1" presId="urn:microsoft.com/office/officeart/2005/8/layout/list1"/>
    <dgm:cxn modelId="{0CE861B3-1113-47E3-ACD8-42EC9038A402}" type="presParOf" srcId="{2A5D4461-821E-44D1-8848-AF49BE70CAFF}" destId="{B666D51E-4FF7-405E-9D74-B594E9311852}" srcOrd="7" destOrd="0" presId="urn:microsoft.com/office/officeart/2005/8/layout/list1"/>
    <dgm:cxn modelId="{647C768D-9EA6-4229-BCFF-DFC8D0CFFC85}" type="presParOf" srcId="{2A5D4461-821E-44D1-8848-AF49BE70CAFF}" destId="{67DD67B5-0D39-4FC0-90CD-B794AC2876E2}" srcOrd="8" destOrd="0" presId="urn:microsoft.com/office/officeart/2005/8/layout/list1"/>
    <dgm:cxn modelId="{5346C1DC-D4DF-46E1-9F7D-2E1AED1CEB9B}" type="presParOf" srcId="{67DD67B5-0D39-4FC0-90CD-B794AC2876E2}" destId="{9ECBD284-6CE1-496F-82C2-334560852954}" srcOrd="0" destOrd="8" presId="urn:microsoft.com/office/officeart/2005/8/layout/list1"/>
    <dgm:cxn modelId="{E83B7D9A-A2A6-4347-B68B-797A25839D7F}" type="presOf" srcId="{1802C65C-1E91-45EB-A4AC-6B42AEF76B1F}" destId="{9ECBD284-6CE1-496F-82C2-334560852954}" srcOrd="0" destOrd="0" presId="urn:microsoft.com/office/officeart/2005/8/layout/list1"/>
    <dgm:cxn modelId="{EC822769-A793-454E-9BFB-96C56DDEBAA0}" type="presParOf" srcId="{67DD67B5-0D39-4FC0-90CD-B794AC2876E2}" destId="{12B769FE-A06F-45F4-BDEA-3EC8D7D75495}" srcOrd="1" destOrd="8" presId="urn:microsoft.com/office/officeart/2005/8/layout/list1"/>
    <dgm:cxn modelId="{EACA47A6-1DF8-4BD4-96DE-32F76DC41C56}" type="presOf" srcId="{1802C65C-1E91-45EB-A4AC-6B42AEF76B1F}" destId="{12B769FE-A06F-45F4-BDEA-3EC8D7D75495}" srcOrd="0" destOrd="0" presId="urn:microsoft.com/office/officeart/2005/8/layout/list1"/>
    <dgm:cxn modelId="{F577EE73-E4A2-492C-B0CE-B0ECDA531D90}" type="presParOf" srcId="{2A5D4461-821E-44D1-8848-AF49BE70CAFF}" destId="{477169BA-41A5-46C3-8F9D-78B300A66431}" srcOrd="9" destOrd="0" presId="urn:microsoft.com/office/officeart/2005/8/layout/list1"/>
    <dgm:cxn modelId="{392D3163-D539-48BD-A237-0BB6C4854A35}" type="presParOf" srcId="{2A5D4461-821E-44D1-8848-AF49BE70CAFF}" destId="{862F29FB-A10D-4454-9F80-78FEC8485C8F}" srcOrd="10" destOrd="0" presId="urn:microsoft.com/office/officeart/2005/8/layout/list1"/>
    <dgm:cxn modelId="{BBCAEBF0-1A52-4985-8330-9CF4771E3539}" type="presOf" srcId="{AAB9E2C8-BFB6-4036-91D7-DF6EBB3AF5BA}" destId="{862F29FB-A10D-4454-9F80-78FEC8485C8F}" srcOrd="0" destOrd="0" presId="urn:microsoft.com/office/officeart/2005/8/layout/list1"/>
    <dgm:cxn modelId="{D4CE5C88-2375-4A1F-8F02-93B2F3BDF8BF}" type="presParOf" srcId="{2A5D4461-821E-44D1-8848-AF49BE70CAFF}" destId="{4976784A-6293-4B03-B412-4875C0581CCB}" srcOrd="11" destOrd="0" presId="urn:microsoft.com/office/officeart/2005/8/layout/list1"/>
    <dgm:cxn modelId="{91C0CCCA-46A0-40B4-A4BA-33E2946765EE}" type="presParOf" srcId="{2A5D4461-821E-44D1-8848-AF49BE70CAFF}" destId="{517A9A07-83A5-4B44-A6FC-2EBB255BD360}" srcOrd="12" destOrd="0" presId="urn:microsoft.com/office/officeart/2005/8/layout/list1"/>
    <dgm:cxn modelId="{4B768666-23B6-4722-AFCB-56D90DD6A566}" type="presParOf" srcId="{517A9A07-83A5-4B44-A6FC-2EBB255BD360}" destId="{1B872393-0F6D-4B5D-A7C6-AD5ACB63E505}" srcOrd="0" destOrd="12" presId="urn:microsoft.com/office/officeart/2005/8/layout/list1"/>
    <dgm:cxn modelId="{4EE6AE31-624E-48A0-A4D9-E205DE2E8AAA}" type="presOf" srcId="{F074BA7F-6B52-4643-9D01-9A0E205AF260}" destId="{1B872393-0F6D-4B5D-A7C6-AD5ACB63E505}" srcOrd="0" destOrd="0" presId="urn:microsoft.com/office/officeart/2005/8/layout/list1"/>
    <dgm:cxn modelId="{F6FE9631-462C-483C-A328-CC0BDE061E27}" type="presParOf" srcId="{517A9A07-83A5-4B44-A6FC-2EBB255BD360}" destId="{DF2F5C36-7F49-42D0-B9D3-0EC5C1956F98}" srcOrd="1" destOrd="12" presId="urn:microsoft.com/office/officeart/2005/8/layout/list1"/>
    <dgm:cxn modelId="{F4E4DECD-FE53-41A3-B085-165AA9B39175}" type="presOf" srcId="{F074BA7F-6B52-4643-9D01-9A0E205AF260}" destId="{DF2F5C36-7F49-42D0-B9D3-0EC5C1956F98}" srcOrd="0" destOrd="0" presId="urn:microsoft.com/office/officeart/2005/8/layout/list1"/>
    <dgm:cxn modelId="{D35E640C-3D9E-4BAF-B858-3B9B77796958}" type="presParOf" srcId="{2A5D4461-821E-44D1-8848-AF49BE70CAFF}" destId="{CC1C76EA-4D87-4D37-ACB1-26E2050C25C7}" srcOrd="13" destOrd="0" presId="urn:microsoft.com/office/officeart/2005/8/layout/list1"/>
    <dgm:cxn modelId="{E3F6688A-A298-4B01-8444-45676CC7055B}" type="presParOf" srcId="{2A5D4461-821E-44D1-8848-AF49BE70CAFF}" destId="{40AA76EA-3ED9-4404-8662-312EDBE0ACD1}" srcOrd="14" destOrd="0" presId="urn:microsoft.com/office/officeart/2005/8/layout/list1"/>
    <dgm:cxn modelId="{9281B242-054A-4B28-9AB2-343AE0017547}" type="presOf" srcId="{5AFDB2AE-D483-428A-AD76-8DCDAD1B2F36}" destId="{40AA76EA-3ED9-4404-8662-312EDBE0ACD1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1140D-37AF-488F-A936-0B149B87A4B0}">
      <dsp:nvSpPr>
        <dsp:cNvPr id="0" name=""/>
        <dsp:cNvSpPr/>
      </dsp:nvSpPr>
      <dsp:spPr>
        <a:xfrm>
          <a:off x="0" y="564273"/>
          <a:ext cx="8128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基于这一流程，定义数据结构，包括征集单编号、征集时间、征集藏品编号、入库时间，由于这一流程只用于溯源，无法修改，因此将具体数据存于区块链节点数据库，将数据哈希化后的</a:t>
          </a:r>
          <a:r>
            <a:rPr lang="en-US" sz="1700" kern="1200" dirty="0"/>
            <a:t>Hash</a:t>
          </a:r>
          <a:r>
            <a:rPr lang="zh-CN" sz="1700" kern="1200" dirty="0"/>
            <a:t>值存入区块链链上</a:t>
          </a:r>
          <a:r>
            <a:rPr lang="zh-CN" altLang="en-US" sz="1700" kern="1200" dirty="0"/>
            <a:t>。</a:t>
          </a:r>
        </a:p>
      </dsp:txBody>
      <dsp:txXfrm>
        <a:off x="0" y="564273"/>
        <a:ext cx="8128000" cy="1285200"/>
      </dsp:txXfrm>
    </dsp:sp>
    <dsp:sp modelId="{24A6CFA7-B089-4847-AC88-5F5C1A80D73F}">
      <dsp:nvSpPr>
        <dsp:cNvPr id="0" name=""/>
        <dsp:cNvSpPr/>
      </dsp:nvSpPr>
      <dsp:spPr>
        <a:xfrm>
          <a:off x="406400" y="31335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藏品从征集到入账需经过征集、登编入库、入账</a:t>
          </a:r>
          <a:endParaRPr lang="zh-CN" altLang="en-US" sz="1700" kern="1200" dirty="0"/>
        </a:p>
      </dsp:txBody>
      <dsp:txXfrm>
        <a:off x="430898" y="337851"/>
        <a:ext cx="5640604" cy="452844"/>
      </dsp:txXfrm>
    </dsp:sp>
    <dsp:sp modelId="{82889F32-424C-4BA9-B534-91946F94178F}">
      <dsp:nvSpPr>
        <dsp:cNvPr id="0" name=""/>
        <dsp:cNvSpPr/>
      </dsp:nvSpPr>
      <dsp:spPr>
        <a:xfrm>
          <a:off x="0" y="2192193"/>
          <a:ext cx="8128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基于藏品信息修改，定义数据结构，包括藏品编号、藏品修改时间、藏品历史信息和修改日志。 链上存储藏品编号、藏品修改时间，藏品历史信息和修改日志的</a:t>
          </a:r>
          <a:r>
            <a:rPr lang="en-US" sz="1700" kern="1200" dirty="0"/>
            <a:t>hash</a:t>
          </a:r>
          <a:r>
            <a:rPr lang="zh-CN" sz="1700" kern="1200" dirty="0"/>
            <a:t>，链下存储具体的藏品历史信息和修改日志。</a:t>
          </a:r>
          <a:endParaRPr lang="zh-CN" altLang="en-US" sz="1700" kern="1200" dirty="0"/>
        </a:p>
      </dsp:txBody>
      <dsp:txXfrm>
        <a:off x="0" y="2192193"/>
        <a:ext cx="8128000" cy="1285200"/>
      </dsp:txXfrm>
    </dsp:sp>
    <dsp:sp modelId="{287A1D2A-455D-4F34-A2FE-0E7F31A67F2C}">
      <dsp:nvSpPr>
        <dsp:cNvPr id="0" name=""/>
        <dsp:cNvSpPr/>
      </dsp:nvSpPr>
      <dsp:spPr>
        <a:xfrm>
          <a:off x="406400" y="194127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藏品修改</a:t>
          </a:r>
          <a:endParaRPr lang="zh-CN" altLang="en-US" sz="1700" kern="1200" dirty="0"/>
        </a:p>
      </dsp:txBody>
      <dsp:txXfrm>
        <a:off x="430898" y="1965771"/>
        <a:ext cx="5640604" cy="452844"/>
      </dsp:txXfrm>
    </dsp:sp>
    <dsp:sp modelId="{862F29FB-A10D-4454-9F80-78FEC8485C8F}">
      <dsp:nvSpPr>
        <dsp:cNvPr id="0" name=""/>
        <dsp:cNvSpPr/>
      </dsp:nvSpPr>
      <dsp:spPr>
        <a:xfrm>
          <a:off x="0" y="3820113"/>
          <a:ext cx="8128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基于藏品信息提借定义数据结构，包括提借单编号，申请部门信息，申请人信息，策展人信息，出库时间，提取事由，藏品清单。提借单用于记录，无法修改，因此在链下存储具体提借单信息，链上存储</a:t>
          </a:r>
          <a:r>
            <a:rPr lang="en-US" sz="1700" kern="1200" dirty="0"/>
            <a:t>hash</a:t>
          </a:r>
          <a:r>
            <a:rPr lang="zh-CN" sz="1700" kern="1200" dirty="0"/>
            <a:t>值。</a:t>
          </a:r>
          <a:endParaRPr lang="zh-CN" altLang="en-US" sz="1700" kern="1200" dirty="0"/>
        </a:p>
      </dsp:txBody>
      <dsp:txXfrm>
        <a:off x="0" y="3820113"/>
        <a:ext cx="8128000" cy="1285200"/>
      </dsp:txXfrm>
    </dsp:sp>
    <dsp:sp modelId="{12B769FE-A06F-45F4-BDEA-3EC8D7D75495}">
      <dsp:nvSpPr>
        <dsp:cNvPr id="0" name=""/>
        <dsp:cNvSpPr/>
      </dsp:nvSpPr>
      <dsp:spPr>
        <a:xfrm>
          <a:off x="406400" y="356919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藏品提借</a:t>
          </a:r>
          <a:endParaRPr lang="zh-CN" altLang="en-US" sz="1700" kern="1200" dirty="0"/>
        </a:p>
      </dsp:txBody>
      <dsp:txXfrm>
        <a:off x="430898" y="3593691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FD445-2671-4D84-ADAD-0EC17C1BFA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5690-F648-4F06-9AF3-E82644BCEE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D6ED-B706-4F59-8AA8-E0BB68297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1C24-AB0E-45AE-930B-53C53A59D5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rot="240363">
            <a:off x="2429919" y="1991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任意多边形 18"/>
          <p:cNvSpPr/>
          <p:nvPr/>
        </p:nvSpPr>
        <p:spPr>
          <a:xfrm>
            <a:off x="2656672" y="8980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圆角矩形 25"/>
          <p:cNvSpPr/>
          <p:nvPr/>
        </p:nvSpPr>
        <p:spPr>
          <a:xfrm>
            <a:off x="5137413" y="5958172"/>
            <a:ext cx="2292306" cy="2880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汇报人：张荣辉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015" y="2693324"/>
            <a:ext cx="10972800" cy="69068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93969" y="2693324"/>
            <a:ext cx="11230708" cy="612775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sz="3200" dirty="0">
                <a:solidFill>
                  <a:srgbClr val="002060"/>
                </a:solidFill>
              </a:rPr>
              <a:t>基于区块链的隐私文件存储系统的设计与实现 </a:t>
            </a:r>
            <a:endParaRPr lang="zh-CN" sz="3200" dirty="0">
              <a:solidFill>
                <a:srgbClr val="002060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140961" y="5573202"/>
            <a:ext cx="2288758" cy="2880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导师：杨正球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37413" y="6343282"/>
            <a:ext cx="2292306" cy="2880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6881" y="1674860"/>
            <a:ext cx="2555240" cy="80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665" dirty="0">
                <a:solidFill>
                  <a:srgbClr val="002060"/>
                </a:solidFill>
                <a:latin typeface="+mj-ea"/>
                <a:ea typeface="+mj-ea"/>
              </a:rPr>
              <a:t>工作计划</a:t>
            </a:r>
            <a:endParaRPr lang="zh-CN" altLang="en-US" sz="466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599139" y="2057297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38927" cy="284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0" dirty="0">
                  <a:solidFill>
                    <a:srgbClr val="002060"/>
                  </a:solidFill>
                  <a:latin typeface="+mj-ea"/>
                  <a:ea typeface="+mj-ea"/>
                </a:rPr>
                <a:t>3</a:t>
              </a:r>
              <a:endParaRPr lang="en-US" altLang="zh-CN" sz="120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4" name="TextBox 14"/>
          <p:cNvSpPr txBox="1"/>
          <p:nvPr/>
        </p:nvSpPr>
        <p:spPr>
          <a:xfrm>
            <a:off x="5891980" y="29369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工作计划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860859" y="3132111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0" y="54186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工作计划</a:t>
            </a:r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1035050" y="1345565"/>
          <a:ext cx="101219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40"/>
                <a:gridCol w="4328795"/>
                <a:gridCol w="3949065"/>
              </a:tblGrid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charset="0"/>
                          <a:cs typeface="宋体" charset="0"/>
                        </a:rPr>
                        <a:t>时间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charset="0"/>
                          <a:cs typeface="宋体" charset="0"/>
                        </a:rPr>
                        <a:t>研究内容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charset="0"/>
                          <a:cs typeface="宋体" charset="0"/>
                        </a:rPr>
                        <a:t>预期效果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charset="0"/>
                          <a:cs typeface="宋体" charset="0"/>
                        </a:rPr>
                        <a:t>2020.09-2020.10</a:t>
                      </a:r>
                      <a:endParaRPr lang="en-US" sz="1400" b="0">
                        <a:latin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研究现状调研工作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了解常用区块链文件存储方案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2020.11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论文开题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撰写开题报告，完成开题答辩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2020.12-2021.1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latin typeface="宋体" charset="0"/>
                          <a:ea typeface="宋体" charset="0"/>
                          <a:cs typeface="宋体" charset="0"/>
                        </a:rPr>
                        <a:t>区块链的搭建及智能合约设计与部署</a:t>
                      </a:r>
                      <a:endParaRPr lang="en-US" altLang="en-US" sz="1400" b="0" dirty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完成区块链的搭建及智能合约部署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2021.2-2021.5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latin typeface="宋体" charset="0"/>
                          <a:ea typeface="宋体" charset="0"/>
                          <a:cs typeface="宋体" charset="0"/>
                        </a:rPr>
                        <a:t>设计与实现隐私文件存储系统</a:t>
                      </a:r>
                      <a:endParaRPr lang="en-US" altLang="en-US" sz="1400" b="0" dirty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完成隐私文件存储系统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2021.7-2021.8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 dirty="0">
                          <a:latin typeface="宋体" charset="0"/>
                          <a:ea typeface="宋体" charset="0"/>
                          <a:cs typeface="宋体" charset="0"/>
                        </a:rPr>
                        <a:t>撰写阶段报告</a:t>
                      </a:r>
                      <a:endParaRPr lang="en-US" altLang="en-US" sz="1400" b="0" dirty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完成阶段报告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2021.9-2021.12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撰写毕业论文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提交初稿、修改稿、定稿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2022.1-2022.5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论文送审、修改及答辩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论文送审、修改及答辩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6881" y="1674860"/>
            <a:ext cx="2555240" cy="80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665" dirty="0">
                <a:solidFill>
                  <a:srgbClr val="002060"/>
                </a:solidFill>
                <a:latin typeface="+mj-ea"/>
                <a:ea typeface="+mj-ea"/>
              </a:rPr>
              <a:t>参考文献</a:t>
            </a:r>
            <a:endParaRPr lang="zh-CN" altLang="en-US" sz="466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599139" y="2057297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38927" cy="284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0" dirty="0">
                  <a:solidFill>
                    <a:srgbClr val="002060"/>
                  </a:solidFill>
                  <a:latin typeface="+mj-ea"/>
                  <a:ea typeface="+mj-ea"/>
                </a:rPr>
                <a:t>4</a:t>
              </a:r>
              <a:endParaRPr lang="en-US" altLang="zh-CN" sz="120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4" name="TextBox 14"/>
          <p:cNvSpPr txBox="1"/>
          <p:nvPr/>
        </p:nvSpPr>
        <p:spPr>
          <a:xfrm>
            <a:off x="5891980" y="29369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860859" y="3132111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0" y="54186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853077" y="1579422"/>
            <a:ext cx="921503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[1] Reinsel D, Gantz J, Rydning J. Data age 2025: The evolution of data to life-critical[J]. IDC White Paper, 2017:1-25.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[2] Nakamoto S. Bitcoin: A peer-to-peer electronic cash system[J]. 2008.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[3] 郭珊珊. 供应链的可信溯源查询在区块链上的实现[D]. 大连海事大学, 2017.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[4] Vorick D, Champine L. Sia: Simple decentralized storage[J]. White paper available at https://sia. tech/sia.pdf, 2014.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[5] McEliece R J, Sarwate D V. On sharing secrets and Reed-Solomon codes[J]. Communications of the ACM, 1981,24(9):583-584.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[6] Benet J. Ipfs-content addressed, versioned, p2p file system[J]. arXiv preprint arXiv:1407.3561, 2014.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[7] Shteyn Y. Distributed storage on a P2P network architecture[Z]. Google Patents, 2002.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[8] Wilkinson S, Boshevski T, Brandoff J, et al. Storj a peer-to-peer cloud storage network[J]. 2014.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[9] 侯孟书. 基于 P2P 的分布式存储及其相关技术研究[D]. 成都: 电子科技大学, 2005.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]张国潮,王瑞锦.基于门限秘密共享的区块链分片存储模型[J].计算机应用,2019,39(09):2617-2622.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]余涛,牛保宁,樊星.FabricSQL:区块链数据的关系查询[J].计算机工程与设计,2020,41(10):2988-2995.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]张明聪. 基于区块链的数字版权作品内容存储技术研究[D].重庆邮电大学,2019.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679" y="523914"/>
            <a:ext cx="153924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65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参考文献</a:t>
            </a:r>
            <a:endParaRPr lang="zh-CN" altLang="en-US" sz="2665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898284" y="2305270"/>
            <a:ext cx="457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请老师批评指正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谢谢！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5925538" y="3518342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进度计划</a:t>
            </a:r>
            <a:endParaRPr lang="zh-CN" altLang="en-US" sz="213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927294" y="1969550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立题依据</a:t>
            </a:r>
            <a:endParaRPr lang="zh-CN" altLang="en-US" sz="213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941585" y="2723793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研究内容</a:t>
            </a:r>
            <a:endParaRPr lang="zh-CN" altLang="en-US" sz="213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925538" y="4255991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参考文献</a:t>
            </a:r>
            <a:endParaRPr lang="zh-CN" altLang="en-US" sz="213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33258" y="1891740"/>
            <a:ext cx="690446" cy="562095"/>
            <a:chOff x="4272487" y="985295"/>
            <a:chExt cx="457361" cy="372339"/>
          </a:xfrm>
        </p:grpSpPr>
        <p:sp>
          <p:nvSpPr>
            <p:cNvPr id="46" name="任意多边形 45"/>
            <p:cNvSpPr/>
            <p:nvPr/>
          </p:nvSpPr>
          <p:spPr>
            <a:xfrm rot="240363">
              <a:off x="4272487" y="985295"/>
              <a:ext cx="457361" cy="372339"/>
            </a:xfrm>
            <a:custGeom>
              <a:avLst/>
              <a:gdLst>
                <a:gd name="connsiteX0" fmla="*/ 4631267 w 4783667"/>
                <a:gd name="connsiteY0" fmla="*/ 0 h 3750733"/>
                <a:gd name="connsiteX1" fmla="*/ 0 w 4783667"/>
                <a:gd name="connsiteY1" fmla="*/ 1871133 h 3750733"/>
                <a:gd name="connsiteX2" fmla="*/ 4783667 w 4783667"/>
                <a:gd name="connsiteY2" fmla="*/ 3750733 h 3750733"/>
                <a:gd name="connsiteX3" fmla="*/ 4631267 w 4783667"/>
                <a:gd name="connsiteY3" fmla="*/ 0 h 37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3667" h="3750733">
                  <a:moveTo>
                    <a:pt x="4631267" y="0"/>
                  </a:moveTo>
                  <a:lnTo>
                    <a:pt x="0" y="1871133"/>
                  </a:lnTo>
                  <a:lnTo>
                    <a:pt x="4783667" y="3750733"/>
                  </a:lnTo>
                  <a:lnTo>
                    <a:pt x="4631267" y="0"/>
                  </a:lnTo>
                  <a:close/>
                </a:path>
              </a:pathLst>
            </a:cu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206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61816" y="1022886"/>
              <a:ext cx="227449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706"/>
            <a:ext cx="3514928" cy="573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075852" y="3454896"/>
            <a:ext cx="920446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335" b="1" spc="400" dirty="0">
                <a:solidFill>
                  <a:srgbClr val="002060"/>
                </a:solidFill>
                <a:latin typeface="+mj-ea"/>
                <a:ea typeface="+mj-ea"/>
              </a:rPr>
              <a:t>目</a:t>
            </a:r>
            <a:endParaRPr lang="en-US" altLang="zh-CN" sz="5335" b="1" spc="400" dirty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CN" altLang="en-US" sz="5335" b="1" spc="400" dirty="0">
                <a:solidFill>
                  <a:srgbClr val="002060"/>
                </a:solidFill>
                <a:latin typeface="+mj-ea"/>
                <a:ea typeface="+mj-ea"/>
              </a:rPr>
              <a:t>录</a:t>
            </a:r>
            <a:endParaRPr lang="zh-CN" altLang="en-US" sz="5335" b="1" spc="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47547" y="2652961"/>
            <a:ext cx="690446" cy="562095"/>
            <a:chOff x="4272487" y="985295"/>
            <a:chExt cx="457361" cy="372339"/>
          </a:xfrm>
        </p:grpSpPr>
        <p:sp>
          <p:nvSpPr>
            <p:cNvPr id="90" name="任意多边形 89"/>
            <p:cNvSpPr/>
            <p:nvPr/>
          </p:nvSpPr>
          <p:spPr>
            <a:xfrm rot="240363">
              <a:off x="4272487" y="985295"/>
              <a:ext cx="457361" cy="372339"/>
            </a:xfrm>
            <a:custGeom>
              <a:avLst/>
              <a:gdLst>
                <a:gd name="connsiteX0" fmla="*/ 4631267 w 4783667"/>
                <a:gd name="connsiteY0" fmla="*/ 0 h 3750733"/>
                <a:gd name="connsiteX1" fmla="*/ 0 w 4783667"/>
                <a:gd name="connsiteY1" fmla="*/ 1871133 h 3750733"/>
                <a:gd name="connsiteX2" fmla="*/ 4783667 w 4783667"/>
                <a:gd name="connsiteY2" fmla="*/ 3750733 h 3750733"/>
                <a:gd name="connsiteX3" fmla="*/ 4631267 w 4783667"/>
                <a:gd name="connsiteY3" fmla="*/ 0 h 37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3667" h="3750733">
                  <a:moveTo>
                    <a:pt x="4631267" y="0"/>
                  </a:moveTo>
                  <a:lnTo>
                    <a:pt x="0" y="1871133"/>
                  </a:lnTo>
                  <a:lnTo>
                    <a:pt x="4783667" y="3750733"/>
                  </a:lnTo>
                  <a:lnTo>
                    <a:pt x="4631267" y="0"/>
                  </a:lnTo>
                  <a:close/>
                </a:path>
              </a:pathLst>
            </a:cu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206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27449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131504" y="3430568"/>
            <a:ext cx="690446" cy="562095"/>
            <a:chOff x="4272487" y="985295"/>
            <a:chExt cx="457361" cy="372339"/>
          </a:xfrm>
        </p:grpSpPr>
        <p:sp>
          <p:nvSpPr>
            <p:cNvPr id="96" name="任意多边形 95"/>
            <p:cNvSpPr/>
            <p:nvPr/>
          </p:nvSpPr>
          <p:spPr>
            <a:xfrm rot="240363">
              <a:off x="4272487" y="985295"/>
              <a:ext cx="457361" cy="372339"/>
            </a:xfrm>
            <a:custGeom>
              <a:avLst/>
              <a:gdLst>
                <a:gd name="connsiteX0" fmla="*/ 4631267 w 4783667"/>
                <a:gd name="connsiteY0" fmla="*/ 0 h 3750733"/>
                <a:gd name="connsiteX1" fmla="*/ 0 w 4783667"/>
                <a:gd name="connsiteY1" fmla="*/ 1871133 h 3750733"/>
                <a:gd name="connsiteX2" fmla="*/ 4783667 w 4783667"/>
                <a:gd name="connsiteY2" fmla="*/ 3750733 h 3750733"/>
                <a:gd name="connsiteX3" fmla="*/ 4631267 w 4783667"/>
                <a:gd name="connsiteY3" fmla="*/ 0 h 37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3667" h="3750733">
                  <a:moveTo>
                    <a:pt x="4631267" y="0"/>
                  </a:moveTo>
                  <a:lnTo>
                    <a:pt x="0" y="1871133"/>
                  </a:lnTo>
                  <a:lnTo>
                    <a:pt x="4783667" y="3750733"/>
                  </a:lnTo>
                  <a:lnTo>
                    <a:pt x="4631267" y="0"/>
                  </a:lnTo>
                  <a:close/>
                </a:path>
              </a:pathLst>
            </a:cu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206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61816" y="1022886"/>
              <a:ext cx="227449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131504" y="4204572"/>
            <a:ext cx="690446" cy="562095"/>
            <a:chOff x="4272487" y="985295"/>
            <a:chExt cx="457361" cy="372339"/>
          </a:xfrm>
        </p:grpSpPr>
        <p:sp>
          <p:nvSpPr>
            <p:cNvPr id="101" name="任意多边形 100"/>
            <p:cNvSpPr/>
            <p:nvPr/>
          </p:nvSpPr>
          <p:spPr>
            <a:xfrm rot="240363">
              <a:off x="4272487" y="985295"/>
              <a:ext cx="457361" cy="372339"/>
            </a:xfrm>
            <a:custGeom>
              <a:avLst/>
              <a:gdLst>
                <a:gd name="connsiteX0" fmla="*/ 4631267 w 4783667"/>
                <a:gd name="connsiteY0" fmla="*/ 0 h 3750733"/>
                <a:gd name="connsiteX1" fmla="*/ 0 w 4783667"/>
                <a:gd name="connsiteY1" fmla="*/ 1871133 h 3750733"/>
                <a:gd name="connsiteX2" fmla="*/ 4783667 w 4783667"/>
                <a:gd name="connsiteY2" fmla="*/ 3750733 h 3750733"/>
                <a:gd name="connsiteX3" fmla="*/ 4631267 w 4783667"/>
                <a:gd name="connsiteY3" fmla="*/ 0 h 37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3667" h="3750733">
                  <a:moveTo>
                    <a:pt x="4631267" y="0"/>
                  </a:moveTo>
                  <a:lnTo>
                    <a:pt x="0" y="1871133"/>
                  </a:lnTo>
                  <a:lnTo>
                    <a:pt x="4783667" y="3750733"/>
                  </a:lnTo>
                  <a:lnTo>
                    <a:pt x="4631267" y="0"/>
                  </a:lnTo>
                  <a:close/>
                </a:path>
              </a:pathLst>
            </a:custGeom>
            <a:noFill/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206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461816" y="1022886"/>
              <a:ext cx="227449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0" y="410531"/>
            <a:ext cx="2369693" cy="638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5657" y="1770842"/>
            <a:ext cx="2576346" cy="810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665" dirty="0">
                <a:solidFill>
                  <a:srgbClr val="002060"/>
                </a:solidFill>
                <a:latin typeface="+mj-ea"/>
                <a:ea typeface="+mj-ea"/>
              </a:rPr>
              <a:t>立题依据</a:t>
            </a:r>
            <a:endParaRPr lang="zh-CN" altLang="en-US" sz="466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599139" y="2057297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43819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0" dirty="0">
                  <a:solidFill>
                    <a:srgbClr val="002060"/>
                  </a:solidFill>
                  <a:latin typeface="+mj-ea"/>
                  <a:ea typeface="+mj-ea"/>
                </a:rPr>
                <a:t>1</a:t>
              </a:r>
              <a:endParaRPr lang="zh-CN" altLang="en-US" sz="120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4" name="TextBox 14"/>
          <p:cNvSpPr txBox="1"/>
          <p:nvPr/>
        </p:nvSpPr>
        <p:spPr>
          <a:xfrm>
            <a:off x="6527701" y="293698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研究背景及意义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96580" y="3132111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527701" y="349127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研究现状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96580" y="3686398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0" y="54186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736237" y="1641017"/>
            <a:ext cx="9215035" cy="32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传统的文件存储难以保证不被篡改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哈希指针和共识算法保证了区块链的不可篡改的特性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若将文件数据直接存到区块链上，文件数据的隐私性被破坏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因此，把文件存放在分布式存储系统，将文件的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hash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等相关描述信息存入区块链中，既保证了文件的隐私性，又利用了区块链防篡改的特性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359" y="302299"/>
            <a:ext cx="255651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65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研究背景及意义</a:t>
            </a:r>
            <a:endParaRPr lang="zh-CN" altLang="en-US" sz="2665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628015" y="1474470"/>
          <a:ext cx="10534015" cy="343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1321435"/>
                <a:gridCol w="3929380"/>
                <a:gridCol w="4361180"/>
              </a:tblGrid>
              <a:tr h="54102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现有常用解决方案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 h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charset="0"/>
                          <a:cs typeface="宋体" charset="0"/>
                        </a:rPr>
                        <a:t>优点</a:t>
                      </a:r>
                      <a:endParaRPr lang="zh-CN" altLang="en-US" sz="1400" b="0">
                        <a:latin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charset="0"/>
                          <a:ea typeface="宋体" charset="0"/>
                          <a:cs typeface="宋体" charset="0"/>
                        </a:rPr>
                        <a:t>缺点</a:t>
                      </a:r>
                      <a:endParaRPr lang="zh-CN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7493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微软雅黑" pitchFamily="34" charset="-122"/>
                        </a:rPr>
                        <a:t>直接将数据写入区块</a:t>
                      </a:r>
                      <a:r>
                        <a:rPr lang="zh-CN" altLang="en-US" sz="1400">
                          <a:latin typeface="宋体" charset="0"/>
                          <a:ea typeface="宋体" charset="0"/>
                          <a:cs typeface="宋体" charset="0"/>
                          <a:sym typeface="微软雅黑" pitchFamily="34" charset="-122"/>
                        </a:rPr>
                        <a:t>链</a:t>
                      </a:r>
                      <a:endParaRPr lang="zh-CN" altLang="en-US" sz="1400">
                        <a:latin typeface="宋体" charset="0"/>
                        <a:ea typeface="宋体" charset="0"/>
                        <a:cs typeface="宋体" charset="0"/>
                        <a:sym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操作简单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区块大小影响系统性能</a:t>
                      </a:r>
                      <a:endParaRPr lang="en-US" altLang="en-US" sz="1400" kern="1200"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  <a:p>
                      <a:pPr algn="ctr"/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多节点冗余备份</a:t>
                      </a:r>
                      <a:endParaRPr lang="en-US" altLang="en-US" sz="1400" kern="1200"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  <a:p>
                      <a:pPr algn="ctr"/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文件数据公开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541655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基于区块链的存储系统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Sia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文件分片存储在各个用户节点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采用 POW 共识机制，交易缓慢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802640">
                <a:tc vMerge="1"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IPFS/Filecoin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文件数据公开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  <a:tr h="802640">
                <a:tc vMerge="1"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Storj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“即用即付”的设计方式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用户需要保持长时间的在线</a:t>
                      </a:r>
                      <a:endParaRPr lang="en-US" altLang="en-US" sz="1400" kern="1200">
                        <a:latin typeface="宋体" charset="0"/>
                        <a:ea typeface="宋体" charset="0"/>
                        <a:cs typeface="宋体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交易缓慢</a:t>
                      </a:r>
                      <a:endParaRPr lang="en-US" altLang="en-US" sz="14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4"/>
          <p:cNvSpPr txBox="1"/>
          <p:nvPr/>
        </p:nvSpPr>
        <p:spPr>
          <a:xfrm>
            <a:off x="497514" y="30801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665" dirty="0">
                <a:latin typeface="+mj-ea"/>
                <a:ea typeface="+mj-ea"/>
              </a:rPr>
              <a:t>国内外研究现状</a:t>
            </a:r>
            <a:endParaRPr lang="zh-CN" altLang="en-US" sz="2665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10" y="1770842"/>
            <a:ext cx="2555240" cy="80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665" dirty="0">
                <a:solidFill>
                  <a:srgbClr val="002060"/>
                </a:solidFill>
                <a:latin typeface="+mj-ea"/>
                <a:ea typeface="+mj-ea"/>
                <a:sym typeface="+mn-ea"/>
              </a:rPr>
              <a:t>研究内容</a:t>
            </a:r>
            <a:endParaRPr lang="zh-CN" altLang="en-US" sz="4665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599139" y="2057297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38927" cy="284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0" dirty="0">
                  <a:solidFill>
                    <a:srgbClr val="002060"/>
                  </a:solidFill>
                  <a:latin typeface="+mj-ea"/>
                  <a:ea typeface="+mj-ea"/>
                </a:rPr>
                <a:t>2</a:t>
              </a:r>
              <a:endParaRPr lang="en-US" altLang="zh-CN" sz="120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4" name="TextBox 14"/>
          <p:cNvSpPr txBox="1"/>
          <p:nvPr/>
        </p:nvSpPr>
        <p:spPr>
          <a:xfrm>
            <a:off x="6527701" y="2936985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区块链的搭建及智能合约设计与部署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96580" y="3132111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527701" y="3491272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分布式文件存储系统的建立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96580" y="3686398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0" y="541867"/>
            <a:ext cx="2369693" cy="638175"/>
          </a:xfrm>
          <a:prstGeom prst="rect">
            <a:avLst/>
          </a:prstGeom>
        </p:spPr>
      </p:pic>
      <p:sp>
        <p:nvSpPr>
          <p:cNvPr id="11" name="TextBox 27"/>
          <p:cNvSpPr txBox="1"/>
          <p:nvPr/>
        </p:nvSpPr>
        <p:spPr>
          <a:xfrm>
            <a:off x="6496586" y="4042452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业务系统的设计与实现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6580" y="4231228"/>
            <a:ext cx="82245" cy="822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736237" y="1641017"/>
            <a:ext cx="9215035" cy="206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区块链技术选择：fisco bcos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智能合约设计：只设计一个文件存储的合约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9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考虑到性能，其他其他表借助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MySQL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存储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359" y="302299"/>
            <a:ext cx="560832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65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区块链的搭建及智能合约设计与部署</a:t>
            </a:r>
            <a:endParaRPr lang="zh-CN" altLang="en-US" sz="2665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735965" y="4349750"/>
          <a:ext cx="71367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200"/>
                <a:gridCol w="1333500"/>
                <a:gridCol w="1105535"/>
                <a:gridCol w="1254125"/>
                <a:gridCol w="1970405"/>
              </a:tblGrid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r>
                        <a:rPr lang="zh-CN" altLang="en-US"/>
                        <a:t>userId</a:t>
                      </a:r>
                      <a:r>
                        <a:rPr lang="en-US" altLang="zh-CN"/>
                        <a:t>_</a:t>
                      </a:r>
                      <a:r>
                        <a:rPr lang="zh-CN" altLang="en-US"/>
                        <a:t>hash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bucketName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存储目录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文件名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文件上传时间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736237" y="1641017"/>
            <a:ext cx="9215035" cy="292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MinIO 是一个基于 Apache License v2.0 开源协议的对象存储服务，非常适合于存储大容量非结构化的数据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分布式 Min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将多块硬盘或机器组成一个对象存储服务，避免了单点故障，提升系统的可用性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7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缺点：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MinIO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不支持创建多级目录，需要在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MySQL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中建立目录表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359" y="302299"/>
            <a:ext cx="425196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65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分布式文件存储系统的建立</a:t>
            </a:r>
            <a:endParaRPr lang="zh-CN" altLang="en-US" sz="2665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业务系统的设计与实现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1" y="387527"/>
            <a:ext cx="2369693" cy="63817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/>
        </p:nvGraphicFramePr>
        <p:xfrm>
          <a:off x="2032000" y="1362710"/>
          <a:ext cx="8128000" cy="477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</p:sld>
</file>

<file path=ppt/tags/tag1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文字</Application>
  <PresentationFormat>宽屏</PresentationFormat>
  <Paragraphs>201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汉仪旗黑KW</vt:lpstr>
      <vt:lpstr>宋体</vt:lpstr>
      <vt:lpstr>汉仪书宋二KW</vt:lpstr>
      <vt:lpstr>Times New Roman</vt:lpstr>
      <vt:lpstr>Calibri</vt:lpstr>
      <vt:lpstr>Helvetica Neue</vt:lpstr>
      <vt:lpstr>宋体</vt:lpstr>
      <vt:lpstr>等线</vt:lpstr>
      <vt:lpstr>汉仪中等线KW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铭</dc:creator>
  <cp:lastModifiedBy>zhangronghui</cp:lastModifiedBy>
  <cp:revision>156</cp:revision>
  <dcterms:created xsi:type="dcterms:W3CDTF">2020-11-20T16:45:22Z</dcterms:created>
  <dcterms:modified xsi:type="dcterms:W3CDTF">2020-11-20T16:45:22Z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