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6" r:id="rId1"/>
    <p:sldMasterId id="2147483648" r:id="rId2"/>
  </p:sldMasterIdLst>
  <p:notesMasterIdLst>
    <p:notesMasterId r:id="rId71"/>
  </p:notesMasterIdLst>
  <p:sldIdLst>
    <p:sldId id="256" r:id="rId3"/>
    <p:sldId id="260" r:id="rId4"/>
    <p:sldId id="263" r:id="rId5"/>
    <p:sldId id="262" r:id="rId6"/>
    <p:sldId id="265" r:id="rId7"/>
    <p:sldId id="266" r:id="rId8"/>
    <p:sldId id="269" r:id="rId9"/>
    <p:sldId id="267" r:id="rId10"/>
    <p:sldId id="268" r:id="rId11"/>
    <p:sldId id="270" r:id="rId12"/>
    <p:sldId id="271" r:id="rId13"/>
    <p:sldId id="264"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2" r:id="rId52"/>
    <p:sldId id="314" r:id="rId53"/>
    <p:sldId id="315" r:id="rId54"/>
    <p:sldId id="316" r:id="rId55"/>
    <p:sldId id="313" r:id="rId56"/>
    <p:sldId id="317" r:id="rId57"/>
    <p:sldId id="319" r:id="rId58"/>
    <p:sldId id="318" r:id="rId59"/>
    <p:sldId id="320" r:id="rId60"/>
    <p:sldId id="321" r:id="rId61"/>
    <p:sldId id="322" r:id="rId62"/>
    <p:sldId id="323" r:id="rId63"/>
    <p:sldId id="324" r:id="rId64"/>
    <p:sldId id="326" r:id="rId65"/>
    <p:sldId id="325" r:id="rId66"/>
    <p:sldId id="327" r:id="rId67"/>
    <p:sldId id="328" r:id="rId68"/>
    <p:sldId id="329" r:id="rId69"/>
    <p:sldId id="273"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itchFamily="34" charset="0"/>
                <a:ea typeface="+mn-ea"/>
              </a:defRPr>
            </a:lvl1pPr>
          </a:lstStyle>
          <a:p>
            <a:pPr>
              <a:defRPr/>
            </a:pPr>
            <a:fld id="{EB4CE243-E6D9-461C-8EFE-34FBD6B27057}" type="datetimeFigureOut">
              <a:rPr lang="zh-CN" altLang="en-US"/>
              <a:pPr>
                <a:defRPr/>
              </a:pPr>
              <a:t>2012/5/20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pitchFamily="34" charset="0"/>
                <a:ea typeface="+mn-ea"/>
              </a:defRPr>
            </a:lvl1pPr>
          </a:lstStyle>
          <a:p>
            <a:pPr>
              <a:defRPr/>
            </a:pPr>
            <a:fld id="{ADB73DA3-ECCF-478D-98B4-EE0CCDE1D3E6}" type="slidenum">
              <a:rPr lang="zh-CN" altLang="en-US"/>
              <a:pPr>
                <a:defRPr/>
              </a:pPr>
              <a:t>‹#›</a:t>
            </a:fld>
            <a:endParaRPr lang="zh-CN" altLang="en-US"/>
          </a:p>
        </p:txBody>
      </p:sp>
    </p:spTree>
    <p:extLst>
      <p:ext uri="{BB962C8B-B14F-4D97-AF65-F5344CB8AC3E}">
        <p14:creationId xmlns:p14="http://schemas.microsoft.com/office/powerpoint/2010/main" val="19357930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indent="356400" defTabSz="720000" fontAlgn="auto">
              <a:spcBef>
                <a:spcPts val="0"/>
              </a:spcBef>
              <a:spcAft>
                <a:spcPts val="0"/>
              </a:spcAft>
              <a:tabLst>
                <a:tab pos="0" algn="l"/>
              </a:tabLst>
              <a:defRPr/>
            </a:pPr>
            <a:r>
              <a:rPr lang="en-US" altLang="zh-CN" dirty="0" smtClean="0"/>
              <a:t>PL /SQL</a:t>
            </a:r>
            <a:r>
              <a:rPr lang="zh-CN" altLang="zh-CN" dirty="0" smtClean="0"/>
              <a:t>是一种高级数据库程序设计语言，该语言专门用于在各种环境下对</a:t>
            </a:r>
            <a:r>
              <a:rPr lang="en-US" altLang="zh-CN" dirty="0" smtClean="0"/>
              <a:t>ORACLE</a:t>
            </a:r>
            <a:r>
              <a:rPr lang="zh-CN" altLang="zh-CN" dirty="0" smtClean="0"/>
              <a:t>数据库进行访问。由于该语言集成于数据库服务器中，所以</a:t>
            </a:r>
            <a:r>
              <a:rPr lang="en-US" altLang="zh-CN" dirty="0" smtClean="0"/>
              <a:t>PL/SQL</a:t>
            </a:r>
            <a:r>
              <a:rPr lang="zh-CN" altLang="zh-CN" dirty="0" smtClean="0"/>
              <a:t>代码可以对数据进行快速高效的处理。除此之外，可以在</a:t>
            </a:r>
            <a:r>
              <a:rPr lang="en-US" altLang="zh-CN" dirty="0" smtClean="0"/>
              <a:t>ORACLE</a:t>
            </a:r>
            <a:r>
              <a:rPr lang="zh-CN" altLang="zh-CN" dirty="0" smtClean="0"/>
              <a:t>数据库的某些客户端工具中，使用</a:t>
            </a:r>
            <a:r>
              <a:rPr lang="en-US" altLang="zh-CN" dirty="0" smtClean="0"/>
              <a:t>PL/SQL</a:t>
            </a:r>
            <a:r>
              <a:rPr lang="zh-CN" altLang="zh-CN" dirty="0" smtClean="0"/>
              <a:t>语言也是该语言的一个特点。本章的主要内容是讨论引入</a:t>
            </a:r>
            <a:r>
              <a:rPr lang="en-US" altLang="zh-CN" dirty="0" smtClean="0"/>
              <a:t>PL/SQL</a:t>
            </a:r>
            <a:r>
              <a:rPr lang="zh-CN" altLang="zh-CN" dirty="0" smtClean="0"/>
              <a:t>语言的必要性和该语言的主要特点，以及了解</a:t>
            </a:r>
            <a:r>
              <a:rPr lang="en-US" altLang="zh-CN" dirty="0" smtClean="0"/>
              <a:t>PL/SQL</a:t>
            </a:r>
            <a:r>
              <a:rPr lang="zh-CN" altLang="zh-CN" dirty="0" smtClean="0"/>
              <a:t>语言的重要性和数据库版本问题。还要介绍一些贯穿全书的更详细的高级概念，并在本章的最后就我们在本书案例中使用的数据库表的若干约定做一说明。</a:t>
            </a:r>
          </a:p>
          <a:p>
            <a:pPr fontAlgn="auto">
              <a:spcBef>
                <a:spcPts val="0"/>
              </a:spcBef>
              <a:spcAft>
                <a:spcPts val="0"/>
              </a:spcAft>
              <a:defRPr/>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288D53-422E-49F6-8FB7-DC0EA946B828}" type="slidenum">
              <a:rPr lang="zh-CN" altLang="en-US"/>
              <a:pPr eaLnBrk="1" hangingPunct="1"/>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19</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20</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22</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23</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26</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28</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indent="356400" defTabSz="720000" fontAlgn="auto">
              <a:spcBef>
                <a:spcPts val="0"/>
              </a:spcBef>
              <a:spcAft>
                <a:spcPts val="0"/>
              </a:spcAft>
              <a:tabLst>
                <a:tab pos="0" algn="l"/>
              </a:tabLst>
              <a:defRPr/>
            </a:pPr>
            <a:r>
              <a:rPr lang="en-US" altLang="zh-CN" dirty="0" smtClean="0"/>
              <a:t>PL /SQL</a:t>
            </a:r>
            <a:r>
              <a:rPr lang="zh-CN" altLang="zh-CN" dirty="0" smtClean="0"/>
              <a:t>是一种高级数据库程序设计语言，该语言专门用于在各种环境下对</a:t>
            </a:r>
            <a:r>
              <a:rPr lang="en-US" altLang="zh-CN" dirty="0" smtClean="0"/>
              <a:t>ORACLE</a:t>
            </a:r>
            <a:r>
              <a:rPr lang="zh-CN" altLang="zh-CN" dirty="0" smtClean="0"/>
              <a:t>数据库进行访问。由于该语言集成于数据库服务器中，所以</a:t>
            </a:r>
            <a:r>
              <a:rPr lang="en-US" altLang="zh-CN" dirty="0" smtClean="0"/>
              <a:t>PL/SQL</a:t>
            </a:r>
            <a:r>
              <a:rPr lang="zh-CN" altLang="zh-CN" dirty="0" smtClean="0"/>
              <a:t>代码可以对数据进行快速高效的处理。除此之外，可以在</a:t>
            </a:r>
            <a:r>
              <a:rPr lang="en-US" altLang="zh-CN" dirty="0" smtClean="0"/>
              <a:t>ORACLE</a:t>
            </a:r>
            <a:r>
              <a:rPr lang="zh-CN" altLang="zh-CN" dirty="0" smtClean="0"/>
              <a:t>数据库的某些客户端工具中，使用</a:t>
            </a:r>
            <a:r>
              <a:rPr lang="en-US" altLang="zh-CN" dirty="0" smtClean="0"/>
              <a:t>PL/SQL</a:t>
            </a:r>
            <a:r>
              <a:rPr lang="zh-CN" altLang="zh-CN" dirty="0" smtClean="0"/>
              <a:t>语言也是该语言的一个特点。本章的主要内容是讨论引入</a:t>
            </a:r>
            <a:r>
              <a:rPr lang="en-US" altLang="zh-CN" dirty="0" smtClean="0"/>
              <a:t>PL/SQL</a:t>
            </a:r>
            <a:r>
              <a:rPr lang="zh-CN" altLang="zh-CN" dirty="0" smtClean="0"/>
              <a:t>语言的必要性和该语言的主要特点，以及了解</a:t>
            </a:r>
            <a:r>
              <a:rPr lang="en-US" altLang="zh-CN" dirty="0" smtClean="0"/>
              <a:t>PL/SQL</a:t>
            </a:r>
            <a:r>
              <a:rPr lang="zh-CN" altLang="zh-CN" dirty="0" smtClean="0"/>
              <a:t>语言的重要性和数据库版本问题。还要介绍一些贯穿全书的更详细的高级概念，并在本章的最后就我们在本书案例中使用的数据库表的若干约定做一说明。</a:t>
            </a:r>
          </a:p>
          <a:p>
            <a:pPr fontAlgn="auto">
              <a:spcBef>
                <a:spcPts val="0"/>
              </a:spcBef>
              <a:spcAft>
                <a:spcPts val="0"/>
              </a:spcAft>
              <a:defRPr/>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288D53-422E-49F6-8FB7-DC0EA946B828}" type="slidenum">
              <a:rPr lang="zh-CN" altLang="en-US"/>
              <a:pPr eaLnBrk="1" hangingPunct="1"/>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29</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30</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32</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33</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36</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38</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39</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40</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42</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indent="356400" defTabSz="720000" fontAlgn="auto">
              <a:spcBef>
                <a:spcPts val="0"/>
              </a:spcBef>
              <a:spcAft>
                <a:spcPts val="0"/>
              </a:spcAft>
              <a:tabLst>
                <a:tab pos="0" algn="l"/>
              </a:tabLst>
              <a:defRPr/>
            </a:pPr>
            <a:r>
              <a:rPr lang="en-US" altLang="zh-CN" dirty="0" smtClean="0"/>
              <a:t>PL /SQL</a:t>
            </a:r>
            <a:r>
              <a:rPr lang="zh-CN" altLang="zh-CN" dirty="0" smtClean="0"/>
              <a:t>是一种高级数据库程序设计语言，该语言专门用于在各种环境下对</a:t>
            </a:r>
            <a:r>
              <a:rPr lang="en-US" altLang="zh-CN" dirty="0" smtClean="0"/>
              <a:t>ORACLE</a:t>
            </a:r>
            <a:r>
              <a:rPr lang="zh-CN" altLang="zh-CN" dirty="0" smtClean="0"/>
              <a:t>数据库进行访问。由于该语言集成于数据库服务器中，所以</a:t>
            </a:r>
            <a:r>
              <a:rPr lang="en-US" altLang="zh-CN" dirty="0" smtClean="0"/>
              <a:t>PL/SQL</a:t>
            </a:r>
            <a:r>
              <a:rPr lang="zh-CN" altLang="zh-CN" dirty="0" smtClean="0"/>
              <a:t>代码可以对数据进行快速高效的处理。除此之外，可以在</a:t>
            </a:r>
            <a:r>
              <a:rPr lang="en-US" altLang="zh-CN" dirty="0" smtClean="0"/>
              <a:t>ORACLE</a:t>
            </a:r>
            <a:r>
              <a:rPr lang="zh-CN" altLang="zh-CN" dirty="0" smtClean="0"/>
              <a:t>数据库的某些客户端工具中，使用</a:t>
            </a:r>
            <a:r>
              <a:rPr lang="en-US" altLang="zh-CN" dirty="0" smtClean="0"/>
              <a:t>PL/SQL</a:t>
            </a:r>
            <a:r>
              <a:rPr lang="zh-CN" altLang="zh-CN" dirty="0" smtClean="0"/>
              <a:t>语言也是该语言的一个特点。本章的主要内容是讨论引入</a:t>
            </a:r>
            <a:r>
              <a:rPr lang="en-US" altLang="zh-CN" dirty="0" smtClean="0"/>
              <a:t>PL/SQL</a:t>
            </a:r>
            <a:r>
              <a:rPr lang="zh-CN" altLang="zh-CN" dirty="0" smtClean="0"/>
              <a:t>语言的必要性和该语言的主要特点，以及了解</a:t>
            </a:r>
            <a:r>
              <a:rPr lang="en-US" altLang="zh-CN" dirty="0" smtClean="0"/>
              <a:t>PL/SQL</a:t>
            </a:r>
            <a:r>
              <a:rPr lang="zh-CN" altLang="zh-CN" dirty="0" smtClean="0"/>
              <a:t>语言的重要性和数据库版本问题。还要介绍一些贯穿全书的更详细的高级概念，并在本章的最后就我们在本书案例中使用的数据库表的若干约定做一说明。</a:t>
            </a:r>
          </a:p>
          <a:p>
            <a:pPr fontAlgn="auto">
              <a:spcBef>
                <a:spcPts val="0"/>
              </a:spcBef>
              <a:spcAft>
                <a:spcPts val="0"/>
              </a:spcAft>
              <a:defRPr/>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288D53-422E-49F6-8FB7-DC0EA946B828}" type="slidenum">
              <a:rPr lang="zh-CN" altLang="en-US"/>
              <a:pPr eaLnBrk="1" hangingPunct="1"/>
              <a:t>43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46</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48</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13</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49</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50</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52</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53</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indent="356400" defTabSz="720000" fontAlgn="auto">
              <a:spcBef>
                <a:spcPts val="0"/>
              </a:spcBef>
              <a:spcAft>
                <a:spcPts val="0"/>
              </a:spcAft>
              <a:tabLst>
                <a:tab pos="0" algn="l"/>
              </a:tabLst>
              <a:defRPr/>
            </a:pPr>
            <a:r>
              <a:rPr lang="en-US" altLang="zh-CN" dirty="0" smtClean="0"/>
              <a:t>PL /SQL</a:t>
            </a:r>
            <a:r>
              <a:rPr lang="zh-CN" altLang="zh-CN" dirty="0" smtClean="0"/>
              <a:t>是一种高级数据库程序设计语言，该语言专门用于在各种环境下对</a:t>
            </a:r>
            <a:r>
              <a:rPr lang="en-US" altLang="zh-CN" dirty="0" smtClean="0"/>
              <a:t>ORACLE</a:t>
            </a:r>
            <a:r>
              <a:rPr lang="zh-CN" altLang="zh-CN" dirty="0" smtClean="0"/>
              <a:t>数据库进行访问。由于该语言集成于数据库服务器中，所以</a:t>
            </a:r>
            <a:r>
              <a:rPr lang="en-US" altLang="zh-CN" dirty="0" smtClean="0"/>
              <a:t>PL/SQL</a:t>
            </a:r>
            <a:r>
              <a:rPr lang="zh-CN" altLang="zh-CN" dirty="0" smtClean="0"/>
              <a:t>代码可以对数据进行快速高效的处理。除此之外，可以在</a:t>
            </a:r>
            <a:r>
              <a:rPr lang="en-US" altLang="zh-CN" dirty="0" smtClean="0"/>
              <a:t>ORACLE</a:t>
            </a:r>
            <a:r>
              <a:rPr lang="zh-CN" altLang="zh-CN" dirty="0" smtClean="0"/>
              <a:t>数据库的某些客户端工具中，使用</a:t>
            </a:r>
            <a:r>
              <a:rPr lang="en-US" altLang="zh-CN" dirty="0" smtClean="0"/>
              <a:t>PL/SQL</a:t>
            </a:r>
            <a:r>
              <a:rPr lang="zh-CN" altLang="zh-CN" dirty="0" smtClean="0"/>
              <a:t>语言也是该语言的一个特点。本章的主要内容是讨论引入</a:t>
            </a:r>
            <a:r>
              <a:rPr lang="en-US" altLang="zh-CN" dirty="0" smtClean="0"/>
              <a:t>PL/SQL</a:t>
            </a:r>
            <a:r>
              <a:rPr lang="zh-CN" altLang="zh-CN" dirty="0" smtClean="0"/>
              <a:t>语言的必要性和该语言的主要特点，以及了解</a:t>
            </a:r>
            <a:r>
              <a:rPr lang="en-US" altLang="zh-CN" dirty="0" smtClean="0"/>
              <a:t>PL/SQL</a:t>
            </a:r>
            <a:r>
              <a:rPr lang="zh-CN" altLang="zh-CN" dirty="0" smtClean="0"/>
              <a:t>语言的重要性和数据库版本问题。还要介绍一些贯穿全书的更详细的高级概念，并在本章的最后就我们在本书案例中使用的数据库表的若干约定做一说明。</a:t>
            </a:r>
          </a:p>
          <a:p>
            <a:pPr fontAlgn="auto">
              <a:spcBef>
                <a:spcPts val="0"/>
              </a:spcBef>
              <a:spcAft>
                <a:spcPts val="0"/>
              </a:spcAft>
              <a:defRPr/>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288D53-422E-49F6-8FB7-DC0EA946B828}" type="slidenum">
              <a:rPr lang="zh-CN" altLang="en-US"/>
              <a:pPr eaLnBrk="1" hangingPunct="1"/>
              <a:t>56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58</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RETURNING</a:t>
            </a:r>
            <a:r>
              <a:rPr lang="zh-CN" altLang="zh-CN" sz="1200" kern="1200" dirty="0" smtClean="0">
                <a:solidFill>
                  <a:schemeClr val="tx1"/>
                </a:solidFill>
                <a:effectLst/>
                <a:latin typeface="+mn-lt"/>
                <a:ea typeface="+mn-ea"/>
                <a:cs typeface="+mn-cs"/>
              </a:rPr>
              <a:t>子句用于检索</a:t>
            </a:r>
            <a:r>
              <a:rPr lang="en-US" altLang="zh-CN" sz="1200" kern="1200" dirty="0" smtClean="0">
                <a:solidFill>
                  <a:schemeClr val="tx1"/>
                </a:solidFill>
                <a:effectLst/>
                <a:latin typeface="+mn-lt"/>
                <a:ea typeface="+mn-ea"/>
                <a:cs typeface="+mn-cs"/>
              </a:rPr>
              <a:t>INSERT</a:t>
            </a:r>
            <a:r>
              <a:rPr lang="zh-CN" altLang="zh-CN" sz="1200" kern="1200" dirty="0" smtClean="0">
                <a:solidFill>
                  <a:schemeClr val="tx1"/>
                </a:solidFill>
                <a:effectLst/>
                <a:latin typeface="+mn-lt"/>
                <a:ea typeface="+mn-ea"/>
                <a:cs typeface="+mn-cs"/>
              </a:rPr>
              <a:t>语句中所影响的数据行数，当</a:t>
            </a:r>
            <a:r>
              <a:rPr lang="en-US" altLang="zh-CN" sz="1200" kern="1200" dirty="0" smtClean="0">
                <a:solidFill>
                  <a:schemeClr val="tx1"/>
                </a:solidFill>
                <a:effectLst/>
                <a:latin typeface="+mn-lt"/>
                <a:ea typeface="+mn-ea"/>
                <a:cs typeface="+mn-cs"/>
              </a:rPr>
              <a:t>INSERT</a:t>
            </a:r>
            <a:r>
              <a:rPr lang="zh-CN" altLang="zh-CN" sz="1200" kern="1200" dirty="0" smtClean="0">
                <a:solidFill>
                  <a:schemeClr val="tx1"/>
                </a:solidFill>
                <a:effectLst/>
                <a:latin typeface="+mn-lt"/>
                <a:ea typeface="+mn-ea"/>
                <a:cs typeface="+mn-cs"/>
              </a:rPr>
              <a:t>语句使用</a:t>
            </a:r>
            <a:r>
              <a:rPr lang="en-US" altLang="zh-CN" sz="1200" kern="1200" dirty="0" smtClean="0">
                <a:solidFill>
                  <a:schemeClr val="tx1"/>
                </a:solidFill>
                <a:effectLst/>
                <a:latin typeface="+mn-lt"/>
                <a:ea typeface="+mn-ea"/>
                <a:cs typeface="+mn-cs"/>
              </a:rPr>
              <a:t>VALUES </a:t>
            </a:r>
            <a:r>
              <a:rPr lang="zh-CN" altLang="zh-CN" sz="1200" kern="1200" dirty="0" smtClean="0">
                <a:solidFill>
                  <a:schemeClr val="tx1"/>
                </a:solidFill>
                <a:effectLst/>
                <a:latin typeface="+mn-lt"/>
                <a:ea typeface="+mn-ea"/>
                <a:cs typeface="+mn-cs"/>
              </a:rPr>
              <a:t>子句插入数据时，</a:t>
            </a:r>
            <a:r>
              <a:rPr lang="en-US" altLang="zh-CN" sz="1200" kern="1200" dirty="0" smtClean="0">
                <a:solidFill>
                  <a:schemeClr val="tx1"/>
                </a:solidFill>
                <a:effectLst/>
                <a:latin typeface="+mn-lt"/>
                <a:ea typeface="+mn-ea"/>
                <a:cs typeface="+mn-cs"/>
              </a:rPr>
              <a:t>RETURNING </a:t>
            </a:r>
            <a:r>
              <a:rPr lang="zh-CN" altLang="zh-CN" sz="1200" kern="1200" dirty="0" smtClean="0">
                <a:solidFill>
                  <a:schemeClr val="tx1"/>
                </a:solidFill>
                <a:effectLst/>
                <a:latin typeface="+mn-lt"/>
                <a:ea typeface="+mn-ea"/>
                <a:cs typeface="+mn-cs"/>
              </a:rPr>
              <a:t>字句还可将列表达式、</a:t>
            </a:r>
            <a:r>
              <a:rPr lang="en-US" altLang="zh-CN" sz="1200" kern="1200" dirty="0" smtClean="0">
                <a:solidFill>
                  <a:schemeClr val="tx1"/>
                </a:solidFill>
                <a:effectLst/>
                <a:latin typeface="+mn-lt"/>
                <a:ea typeface="+mn-ea"/>
                <a:cs typeface="+mn-cs"/>
              </a:rPr>
              <a:t>ROWID</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REF</a:t>
            </a:r>
            <a:r>
              <a:rPr lang="zh-CN" altLang="zh-CN" sz="1200" kern="1200" dirty="0" smtClean="0">
                <a:solidFill>
                  <a:schemeClr val="tx1"/>
                </a:solidFill>
                <a:effectLst/>
                <a:latin typeface="+mn-lt"/>
                <a:ea typeface="+mn-ea"/>
                <a:cs typeface="+mn-cs"/>
              </a:rPr>
              <a:t>值返回到输出变量中。在使用</a:t>
            </a:r>
            <a:r>
              <a:rPr lang="en-US" altLang="zh-CN" sz="1200" kern="1200" dirty="0" smtClean="0">
                <a:solidFill>
                  <a:schemeClr val="tx1"/>
                </a:solidFill>
                <a:effectLst/>
                <a:latin typeface="+mn-lt"/>
                <a:ea typeface="+mn-ea"/>
                <a:cs typeface="+mn-cs"/>
              </a:rPr>
              <a:t>RETURNING </a:t>
            </a:r>
            <a:r>
              <a:rPr lang="zh-CN" altLang="zh-CN" sz="1200" kern="1200" dirty="0" smtClean="0">
                <a:solidFill>
                  <a:schemeClr val="tx1"/>
                </a:solidFill>
                <a:effectLst/>
                <a:latin typeface="+mn-lt"/>
                <a:ea typeface="+mn-ea"/>
                <a:cs typeface="+mn-cs"/>
              </a:rPr>
              <a:t>子句是应注意以下几点限制：</a:t>
            </a:r>
          </a:p>
          <a:p>
            <a:pPr lvl="0"/>
            <a:r>
              <a:rPr lang="zh-CN" altLang="zh-CN" sz="1200" kern="1200" dirty="0" smtClean="0">
                <a:solidFill>
                  <a:schemeClr val="tx1"/>
                </a:solidFill>
                <a:effectLst/>
                <a:latin typeface="+mn-lt"/>
                <a:ea typeface="+mn-ea"/>
                <a:cs typeface="+mn-cs"/>
              </a:rPr>
              <a:t>不能并行</a:t>
            </a:r>
            <a:r>
              <a:rPr lang="en-US" altLang="zh-CN" sz="1200" kern="1200" dirty="0" smtClean="0">
                <a:solidFill>
                  <a:schemeClr val="tx1"/>
                </a:solidFill>
                <a:effectLst/>
                <a:latin typeface="+mn-lt"/>
                <a:ea typeface="+mn-ea"/>
                <a:cs typeface="+mn-cs"/>
              </a:rPr>
              <a:t>DML</a:t>
            </a:r>
            <a:r>
              <a:rPr lang="zh-CN" altLang="zh-CN" sz="1200" kern="1200" dirty="0" smtClean="0">
                <a:solidFill>
                  <a:schemeClr val="tx1"/>
                </a:solidFill>
                <a:effectLst/>
                <a:latin typeface="+mn-lt"/>
                <a:ea typeface="+mn-ea"/>
                <a:cs typeface="+mn-cs"/>
              </a:rPr>
              <a:t>语句和远程对象一起使用；</a:t>
            </a:r>
          </a:p>
          <a:p>
            <a:pPr lvl="0"/>
            <a:r>
              <a:rPr lang="zh-CN" altLang="zh-CN" sz="1200" kern="1200" dirty="0" smtClean="0">
                <a:solidFill>
                  <a:schemeClr val="tx1"/>
                </a:solidFill>
                <a:effectLst/>
                <a:latin typeface="+mn-lt"/>
                <a:ea typeface="+mn-ea"/>
                <a:cs typeface="+mn-cs"/>
              </a:rPr>
              <a:t>不能检索</a:t>
            </a:r>
            <a:r>
              <a:rPr lang="en-US" altLang="zh-CN" sz="1200" kern="1200" dirty="0" smtClean="0">
                <a:solidFill>
                  <a:schemeClr val="tx1"/>
                </a:solidFill>
                <a:effectLst/>
                <a:latin typeface="+mn-lt"/>
                <a:ea typeface="+mn-ea"/>
                <a:cs typeface="+mn-cs"/>
              </a:rPr>
              <a:t>LONG </a:t>
            </a:r>
            <a:r>
              <a:rPr lang="zh-CN" altLang="zh-CN" sz="1200" kern="1200" dirty="0" smtClean="0">
                <a:solidFill>
                  <a:schemeClr val="tx1"/>
                </a:solidFill>
                <a:effectLst/>
                <a:latin typeface="+mn-lt"/>
                <a:ea typeface="+mn-ea"/>
                <a:cs typeface="+mn-cs"/>
              </a:rPr>
              <a:t>类型信息；</a:t>
            </a:r>
          </a:p>
          <a:p>
            <a:pPr lvl="0"/>
            <a:r>
              <a:rPr lang="zh-CN" altLang="zh-CN" sz="1200" kern="1200" dirty="0" smtClean="0">
                <a:solidFill>
                  <a:schemeClr val="tx1"/>
                </a:solidFill>
                <a:effectLst/>
                <a:latin typeface="+mn-lt"/>
                <a:ea typeface="+mn-ea"/>
                <a:cs typeface="+mn-cs"/>
              </a:rPr>
              <a:t>当通过视图向基表中插入数据时，只能与单基表视图一起使用。</a:t>
            </a:r>
          </a:p>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59</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60</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61</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b="1" kern="1200" dirty="0" smtClean="0">
                <a:solidFill>
                  <a:schemeClr val="tx1"/>
                </a:solidFill>
                <a:effectLst/>
                <a:latin typeface="+mn-lt"/>
                <a:ea typeface="+mn-ea"/>
                <a:cs typeface="+mn-cs"/>
              </a:rPr>
              <a:t>注：不要在程序中对游标进行人工操作；不要在程序中定义用于控制</a:t>
            </a:r>
            <a:r>
              <a:rPr lang="en-US" altLang="zh-CN" sz="1200" b="1" kern="1200" dirty="0" smtClean="0">
                <a:solidFill>
                  <a:schemeClr val="tx1"/>
                </a:solidFill>
                <a:effectLst/>
                <a:latin typeface="+mn-lt"/>
                <a:ea typeface="+mn-ea"/>
                <a:cs typeface="+mn-cs"/>
              </a:rPr>
              <a:t>FOR </a:t>
            </a:r>
            <a:r>
              <a:rPr lang="zh-CN" altLang="zh-CN" sz="1200" b="1" kern="1200" dirty="0" smtClean="0">
                <a:solidFill>
                  <a:schemeClr val="tx1"/>
                </a:solidFill>
                <a:effectLst/>
                <a:latin typeface="+mn-lt"/>
                <a:ea typeface="+mn-ea"/>
                <a:cs typeface="+mn-cs"/>
              </a:rPr>
              <a:t>循环的记录。</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62</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indent="356400" defTabSz="720000" fontAlgn="auto">
              <a:spcBef>
                <a:spcPts val="0"/>
              </a:spcBef>
              <a:spcAft>
                <a:spcPts val="0"/>
              </a:spcAft>
              <a:tabLst>
                <a:tab pos="0" algn="l"/>
              </a:tabLst>
              <a:defRPr/>
            </a:pPr>
            <a:r>
              <a:rPr lang="en-US" altLang="zh-CN" dirty="0" smtClean="0"/>
              <a:t>PL /SQL</a:t>
            </a:r>
            <a:r>
              <a:rPr lang="zh-CN" altLang="zh-CN" dirty="0" smtClean="0"/>
              <a:t>是一种高级数据库程序设计语言，该语言专门用于在各种环境下对</a:t>
            </a:r>
            <a:r>
              <a:rPr lang="en-US" altLang="zh-CN" dirty="0" smtClean="0"/>
              <a:t>ORACLE</a:t>
            </a:r>
            <a:r>
              <a:rPr lang="zh-CN" altLang="zh-CN" dirty="0" smtClean="0"/>
              <a:t>数据库进行访问。由于该语言集成于数据库服务器中，所以</a:t>
            </a:r>
            <a:r>
              <a:rPr lang="en-US" altLang="zh-CN" dirty="0" smtClean="0"/>
              <a:t>PL/SQL</a:t>
            </a:r>
            <a:r>
              <a:rPr lang="zh-CN" altLang="zh-CN" dirty="0" smtClean="0"/>
              <a:t>代码可以对数据进行快速高效的处理。除此之外，可以在</a:t>
            </a:r>
            <a:r>
              <a:rPr lang="en-US" altLang="zh-CN" dirty="0" smtClean="0"/>
              <a:t>ORACLE</a:t>
            </a:r>
            <a:r>
              <a:rPr lang="zh-CN" altLang="zh-CN" dirty="0" smtClean="0"/>
              <a:t>数据库的某些客户端工具中，使用</a:t>
            </a:r>
            <a:r>
              <a:rPr lang="en-US" altLang="zh-CN" dirty="0" smtClean="0"/>
              <a:t>PL/SQL</a:t>
            </a:r>
            <a:r>
              <a:rPr lang="zh-CN" altLang="zh-CN" dirty="0" smtClean="0"/>
              <a:t>语言也是该语言的一个特点。本章的主要内容是讨论引入</a:t>
            </a:r>
            <a:r>
              <a:rPr lang="en-US" altLang="zh-CN" dirty="0" smtClean="0"/>
              <a:t>PL/SQL</a:t>
            </a:r>
            <a:r>
              <a:rPr lang="zh-CN" altLang="zh-CN" dirty="0" smtClean="0"/>
              <a:t>语言的必要性和该语言的主要特点，以及了解</a:t>
            </a:r>
            <a:r>
              <a:rPr lang="en-US" altLang="zh-CN" dirty="0" smtClean="0"/>
              <a:t>PL/SQL</a:t>
            </a:r>
            <a:r>
              <a:rPr lang="zh-CN" altLang="zh-CN" dirty="0" smtClean="0"/>
              <a:t>语言的重要性和数据库版本问题。还要介绍一些贯穿全书的更详细的高级概念，并在本章的最后就我们在本书案例中使用的数据库表的若干约定做一说明。</a:t>
            </a:r>
          </a:p>
          <a:p>
            <a:pPr fontAlgn="auto">
              <a:spcBef>
                <a:spcPts val="0"/>
              </a:spcBef>
              <a:spcAft>
                <a:spcPts val="0"/>
              </a:spcAft>
              <a:defRPr/>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288D53-422E-49F6-8FB7-DC0EA946B828}" type="slidenum">
              <a:rPr lang="zh-CN" altLang="en-US"/>
              <a:pPr eaLnBrk="1" hangingPunct="1"/>
              <a:t>63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64</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66</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68</a:t>
            </a:fld>
            <a:endParaRPr lang="zh-CN" altLang="en-US"/>
          </a:p>
        </p:txBody>
      </p:sp>
    </p:spTree>
    <p:extLst>
      <p:ext uri="{BB962C8B-B14F-4D97-AF65-F5344CB8AC3E}">
        <p14:creationId xmlns:p14="http://schemas.microsoft.com/office/powerpoint/2010/main" val="96197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15</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16</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17</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B73DA3-ECCF-478D-98B4-EE0CCDE1D3E6}" type="slidenum">
              <a:rPr lang="zh-CN" altLang="en-US" smtClean="0"/>
              <a:pPr>
                <a:defRPr/>
              </a:pPr>
              <a:t>18</a:t>
            </a:fld>
            <a:endParaRPr lang="zh-CN" altLang="en-US"/>
          </a:p>
        </p:txBody>
      </p:sp>
    </p:spTree>
    <p:extLst>
      <p:ext uri="{BB962C8B-B14F-4D97-AF65-F5344CB8AC3E}">
        <p14:creationId xmlns:p14="http://schemas.microsoft.com/office/powerpoint/2010/main" val="246833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06A5533-1582-4C99-8AE8-964D1DDE3F02}" type="datetime1">
              <a:rPr lang="zh-CN" altLang="en-US"/>
              <a:pPr>
                <a:defRPr/>
              </a:pPr>
              <a:t>2012/5/20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D2C98D-1A12-4C11-A28E-13B9D346897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2161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0BB622B-3A37-46B4-878A-2ADCA04730BF}" type="datetime1">
              <a:rPr lang="zh-CN" altLang="en-US"/>
              <a:pPr>
                <a:defRPr/>
              </a:pPr>
              <a:t>2012/5/20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8DDB485-3B56-4105-8B0D-2076C36A8D1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708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04AF6FB-8676-4659-BE0C-F63F3F3C05C2}" type="datetime1">
              <a:rPr lang="zh-CN" altLang="en-US"/>
              <a:pPr>
                <a:defRPr/>
              </a:pPr>
              <a:t>2012/5/20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1E763E9B-8811-437D-89BE-E0D8045AA8E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70224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41553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819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3839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4794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1549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63605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70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6488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9424FE2-9216-44FD-80DE-0F214BF89DA6}" type="datetime1">
              <a:rPr lang="zh-CN" altLang="en-US"/>
              <a:pPr>
                <a:defRPr/>
              </a:pPr>
              <a:t>2012/5/20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A75D879F-AF33-4353-836A-6CF882C10F1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49020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Franklin Gothic Book"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02789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7285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33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3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F894A34-C36A-40FB-A38C-1C155F5363C1}" type="datetime1">
              <a:rPr lang="zh-CN" altLang="en-US"/>
              <a:pPr>
                <a:defRPr/>
              </a:pPr>
              <a:t>2012/5/20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46894EE-A0E4-4379-993D-E8166478C3B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132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E716721-9017-44F5-98DF-56BB049BA13C}" type="datetime1">
              <a:rPr lang="zh-CN" altLang="en-US"/>
              <a:pPr>
                <a:defRPr/>
              </a:pPr>
              <a:t>2012/5/20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BF4CD0-F20C-4E13-BF96-FCB6A131A3E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5087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283B046B-7C7E-4D1C-8E64-6C98B53F1B01}" type="datetime1">
              <a:rPr lang="zh-CN" altLang="en-US"/>
              <a:pPr>
                <a:defRPr/>
              </a:pPr>
              <a:t>2012/5/20</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1567FFBE-63CC-464C-B4FC-E0528FAD00F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6622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11CBF12D-FB8C-426A-9F80-AAA33F72C3FA}" type="datetime1">
              <a:rPr lang="zh-CN" altLang="en-US"/>
              <a:pPr>
                <a:defRPr/>
              </a:pPr>
              <a:t>2012/5/20</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74037E14-9AA0-4854-87E7-B58B83AFD2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5174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E5C814F-E325-4990-966E-3FBE3C10F710}" type="datetime1">
              <a:rPr lang="zh-CN" altLang="en-US"/>
              <a:pPr>
                <a:defRPr/>
              </a:pPr>
              <a:t>2012/5/20</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CEADC30F-C213-4070-A484-62F153C72CE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7463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50D0559-D619-40F2-B7D0-3598EAAB2688}" type="datetime1">
              <a:rPr lang="zh-CN" altLang="en-US"/>
              <a:pPr>
                <a:defRPr/>
              </a:pPr>
              <a:t>2012/5/20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380B4680-0B01-4A33-9D8F-7E473E4CAE7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2447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0F754C3-A920-4CEA-8EFE-051A4163C36A}" type="datetime1">
              <a:rPr lang="zh-CN" altLang="en-US"/>
              <a:pPr>
                <a:defRPr/>
              </a:pPr>
              <a:t>2012/5/20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27074331-BE22-4C47-BD4D-8B4A8AAA697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9894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Arial" pitchFamily="34" charset="0"/>
                <a:ea typeface="+mn-ea"/>
              </a:defRPr>
            </a:lvl1pPr>
          </a:lstStyle>
          <a:p>
            <a:pPr>
              <a:defRPr/>
            </a:pPr>
            <a:fld id="{A3A38447-E281-4356-8FBB-D8882FB4DF86}" type="datetime1">
              <a:rPr lang="zh-CN" altLang="en-US"/>
              <a:pPr>
                <a:defRPr/>
              </a:pPr>
              <a:t>2012/5/20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Arial" pitchFamily="34" charset="0"/>
                <a:ea typeface="+mn-ea"/>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Arial" pitchFamily="34" charset="0"/>
                <a:ea typeface="+mn-ea"/>
              </a:defRPr>
            </a:lvl1pPr>
          </a:lstStyle>
          <a:p>
            <a:pPr>
              <a:defRPr/>
            </a:pPr>
            <a:fld id="{72395BDC-F713-4C8B-A5D0-18E645B08CCD}" type="slidenum">
              <a:rPr lang="zh-CN" altLang="en-US"/>
              <a:pPr>
                <a:defRPr/>
              </a:pPr>
              <a:t>‹#›</a:t>
            </a:fld>
            <a:endParaRPr lang="zh-CN" altLang="en-US" sz="1800">
              <a:solidFill>
                <a:schemeClr val="tx1"/>
              </a:solidFill>
            </a:endParaRPr>
          </a:p>
        </p:txBody>
      </p:sp>
      <p:pic>
        <p:nvPicPr>
          <p:cNvPr id="103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3" y="0"/>
            <a:ext cx="915511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Franklin Gothic Book" pitchFamily="34" charset="0"/>
              </a:rPr>
              <a:t>单击此处编辑母版文本样式</a:t>
            </a:r>
          </a:p>
          <a:p>
            <a:pPr lvl="1"/>
            <a:r>
              <a:rPr lang="zh-CN" smtClean="0">
                <a:sym typeface="Franklin Gothic Book" pitchFamily="34" charset="0"/>
              </a:rPr>
              <a:t>第二级</a:t>
            </a:r>
          </a:p>
          <a:p>
            <a:pPr lvl="2"/>
            <a:r>
              <a:rPr lang="zh-CN" smtClean="0">
                <a:sym typeface="Franklin Gothic Book" pitchFamily="34" charset="0"/>
              </a:rPr>
              <a:t>第三级</a:t>
            </a:r>
          </a:p>
          <a:p>
            <a:pPr lvl="3"/>
            <a:r>
              <a:rPr lang="zh-CN" smtClean="0">
                <a:sym typeface="Franklin Gothic Book" pitchFamily="34" charset="0"/>
              </a:rPr>
              <a:t>第四级</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Franklin Gothic Medium" pitchFamily="34" charset="0"/>
        </a:defRPr>
      </a:lvl1pPr>
      <a:lvl2pPr marL="914400" indent="-914400" algn="ctr" rtl="0" eaLnBrk="0" fontAlgn="base" hangingPunct="0">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2pPr>
      <a:lvl3pPr marL="914400" indent="-914400" algn="ctr" rtl="0" eaLnBrk="0" fontAlgn="base" hangingPunct="0">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3pPr>
      <a:lvl4pPr marL="914400" indent="-914400" algn="ctr" rtl="0" eaLnBrk="0" fontAlgn="base" hangingPunct="0">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4pPr>
      <a:lvl5pPr marL="914400" indent="-914400" algn="ctr" rtl="0" eaLnBrk="0" fontAlgn="base" hangingPunct="0">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5pPr>
      <a:lvl6pPr marL="1371600" indent="-914400" algn="ctr" rtl="0" fontAlgn="base">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6pPr>
      <a:lvl7pPr marL="1828800" indent="-914400" algn="ctr" rtl="0" fontAlgn="base">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7pPr>
      <a:lvl8pPr marL="2286000" indent="-914400" algn="ctr" rtl="0" fontAlgn="base">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8pPr>
      <a:lvl9pPr marL="2743200" indent="-914400" algn="ctr" rtl="0" fontAlgn="base">
        <a:spcBef>
          <a:spcPct val="0"/>
        </a:spcBef>
        <a:spcAft>
          <a:spcPct val="0"/>
        </a:spcAft>
        <a:defRPr sz="4400">
          <a:solidFill>
            <a:schemeClr val="tx1"/>
          </a:solidFill>
          <a:latin typeface="Franklin Gothic Medium" pitchFamily="34" charset="0"/>
          <a:ea typeface="微软雅黑" pitchFamily="34" charset="-122"/>
          <a:sym typeface="Franklin Gothic Medium" pitchFamily="34" charset="0"/>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sym typeface="Franklin Gothic Book" pitchFamily="34" charset="0"/>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sym typeface="Franklin Gothic Book" pitchFamily="34" charset="0"/>
        </a:defRPr>
      </a:lvl2pPr>
      <a:lvl3pPr marL="1143000" indent="-228600" algn="l" rtl="0" eaLnBrk="0" fontAlgn="base" hangingPunct="0">
        <a:spcBef>
          <a:spcPct val="20000"/>
        </a:spcBef>
        <a:spcAft>
          <a:spcPct val="0"/>
        </a:spcAft>
        <a:buFont typeface="Arial" charset="0"/>
        <a:buChar char="•"/>
        <a:defRPr>
          <a:solidFill>
            <a:schemeClr val="tx1"/>
          </a:solidFill>
          <a:latin typeface="+mn-lt"/>
          <a:ea typeface="+mn-ea"/>
          <a:sym typeface="Franklin Gothic Book" pitchFamily="34" charset="0"/>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sym typeface="Franklin Gothic Book"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Franklin Gothic Book"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Franklin Gothic Book"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Franklin Gothic Book"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Franklin Gothic Book"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Franklin Gothic Book"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9.xml"/><Relationship Id="rId1" Type="http://schemas.openxmlformats.org/officeDocument/2006/relationships/slideLayout" Target="../slideLayouts/slideLayout2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标题 1"/>
          <p:cNvSpPr>
            <a:spLocks noGrp="1" noChangeArrowheads="1"/>
          </p:cNvSpPr>
          <p:nvPr>
            <p:ph type="ctrTitle" idx="4294967295"/>
          </p:nvPr>
        </p:nvSpPr>
        <p:spPr bwMode="auto">
          <a:xfrm>
            <a:off x="3429000" y="4505325"/>
            <a:ext cx="5414963" cy="1184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r" eaLnBrk="1" hangingPunct="1"/>
            <a:r>
              <a:rPr lang="en-US" altLang="zh-CN" sz="3200" b="1" dirty="0" smtClean="0"/>
              <a:t>PLSQL</a:t>
            </a:r>
            <a:endParaRPr lang="zh-CN" altLang="zh-CN" sz="3200" b="1" dirty="0" smtClean="0"/>
          </a:p>
        </p:txBody>
      </p:sp>
      <p:sp>
        <p:nvSpPr>
          <p:cNvPr id="3076" name="副标题 2"/>
          <p:cNvSpPr>
            <a:spLocks noGrp="1" noChangeArrowheads="1"/>
          </p:cNvSpPr>
          <p:nvPr>
            <p:ph type="subTitle" idx="4294967295"/>
          </p:nvPr>
        </p:nvSpPr>
        <p:spPr>
          <a:xfrm>
            <a:off x="3214688" y="5434013"/>
            <a:ext cx="5643562" cy="566737"/>
          </a:xfrm>
        </p:spPr>
        <p:txBody>
          <a:bodyPr/>
          <a:lstStyle/>
          <a:p>
            <a:pPr marL="0" indent="0" algn="r" eaLnBrk="1" hangingPunct="1">
              <a:buFont typeface="Arial" charset="0"/>
              <a:buNone/>
            </a:pPr>
            <a:r>
              <a:rPr lang="zh-CN" altLang="en-US" dirty="0" smtClean="0">
                <a:solidFill>
                  <a:srgbClr val="898989"/>
                </a:solidFill>
                <a:latin typeface="微软雅黑" pitchFamily="34" charset="-122"/>
                <a:ea typeface="微软雅黑" pitchFamily="34" charset="-122"/>
              </a:rPr>
              <a:t>高级数据库设计语言</a:t>
            </a:r>
            <a:endParaRPr lang="zh-CN" altLang="zh-CN" dirty="0" smtClean="0">
              <a:solidFill>
                <a:srgbClr val="898989"/>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fade">
                                      <p:cBhvr>
                                        <p:cTn id="7" dur="1000"/>
                                        <p:tgtEl>
                                          <p:spTgt spid="3076">
                                            <p:txEl>
                                              <p:pRg st="0" end="0"/>
                                            </p:txEl>
                                          </p:spTgt>
                                        </p:tgtEl>
                                      </p:cBhvr>
                                    </p:animEffect>
                                    <p:anim calcmode="lin" valueType="num">
                                      <p:cBhvr>
                                        <p:cTn id="8" dur="1000" fill="hold"/>
                                        <p:tgtEl>
                                          <p:spTgt spid="30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1000"/>
                                        <p:tgtEl>
                                          <p:spTgt spid="3075"/>
                                        </p:tgtEl>
                                      </p:cBhvr>
                                    </p:animEffect>
                                    <p:anim calcmode="lin" valueType="num">
                                      <p:cBhvr>
                                        <p:cTn id="22" dur="1000" fill="hold"/>
                                        <p:tgtEl>
                                          <p:spTgt spid="3075"/>
                                        </p:tgtEl>
                                        <p:attrNameLst>
                                          <p:attrName>ppt_x</p:attrName>
                                        </p:attrNameLst>
                                      </p:cBhvr>
                                      <p:tavLst>
                                        <p:tav tm="0">
                                          <p:val>
                                            <p:strVal val="#ppt_x"/>
                                          </p:val>
                                        </p:tav>
                                        <p:tav tm="100000">
                                          <p:val>
                                            <p:strVal val="#ppt_x"/>
                                          </p:val>
                                        </p:tav>
                                      </p:tavLst>
                                    </p:anim>
                                    <p:anim calcmode="lin" valueType="num">
                                      <p:cBhvr>
                                        <p:cTn id="2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a:t> </a:t>
            </a:r>
            <a:r>
              <a:rPr lang="en-US" altLang="zh-CN" sz="2400" b="1" dirty="0" smtClean="0"/>
              <a:t>PL/SQL </a:t>
            </a:r>
            <a:r>
              <a:rPr lang="zh-CN" altLang="en-US" sz="2400" b="1" dirty="0" smtClean="0"/>
              <a:t>结构</a:t>
            </a:r>
            <a:endParaRPr lang="zh-CN" altLang="zh-CN" sz="2400" b="1" dirty="0" smtClean="0"/>
          </a:p>
        </p:txBody>
      </p:sp>
      <p:sp>
        <p:nvSpPr>
          <p:cNvPr id="6147" name="内容占位符 3"/>
          <p:cNvSpPr>
            <a:spLocks noGrp="1" noChangeArrowheads="1"/>
          </p:cNvSpPr>
          <p:nvPr>
            <p:ph idx="4294967295"/>
          </p:nvPr>
        </p:nvSpPr>
        <p:spPr>
          <a:xfrm>
            <a:off x="457200" y="1412076"/>
            <a:ext cx="8229600" cy="4682145"/>
          </a:xfrm>
        </p:spPr>
        <p:txBody>
          <a:bodyPr/>
          <a:lstStyle/>
          <a:p>
            <a:pPr lvl="0"/>
            <a:r>
              <a:rPr lang="en-US" altLang="zh-CN" sz="2000" dirty="0"/>
              <a:t>PL/SQL</a:t>
            </a:r>
            <a:r>
              <a:rPr lang="zh-CN" altLang="zh-CN" sz="2000" dirty="0"/>
              <a:t>块中可以包含子块；</a:t>
            </a:r>
          </a:p>
          <a:p>
            <a:pPr lvl="0"/>
            <a:r>
              <a:rPr lang="zh-CN" altLang="zh-CN" sz="2000" dirty="0"/>
              <a:t>子块可以位于</a:t>
            </a:r>
            <a:r>
              <a:rPr lang="en-US" altLang="zh-CN" sz="2000" dirty="0"/>
              <a:t> PL/SQL</a:t>
            </a:r>
            <a:r>
              <a:rPr lang="zh-CN" altLang="zh-CN" sz="2000" dirty="0"/>
              <a:t>中的任何部分；</a:t>
            </a:r>
          </a:p>
          <a:p>
            <a:pPr lvl="0"/>
            <a:r>
              <a:rPr lang="zh-CN" altLang="zh-CN" sz="2000" dirty="0"/>
              <a:t>子块也即</a:t>
            </a:r>
            <a:r>
              <a:rPr lang="en-US" altLang="zh-CN" sz="2000" dirty="0"/>
              <a:t>PL/SQL</a:t>
            </a:r>
            <a:r>
              <a:rPr lang="zh-CN" altLang="zh-CN" sz="2000" dirty="0"/>
              <a:t>中的一条命令</a:t>
            </a:r>
            <a:r>
              <a:rPr lang="zh-CN" altLang="zh-CN" sz="2000" dirty="0" smtClean="0"/>
              <a:t>；</a:t>
            </a:r>
            <a:endParaRPr lang="zh-CN" altLang="zh-CN" sz="2000" dirty="0"/>
          </a:p>
        </p:txBody>
      </p:sp>
    </p:spTree>
    <p:extLst>
      <p:ext uri="{BB962C8B-B14F-4D97-AF65-F5344CB8AC3E}">
        <p14:creationId xmlns:p14="http://schemas.microsoft.com/office/powerpoint/2010/main" val="3385966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zh-CN" altLang="en-US" sz="2400" b="1" dirty="0" smtClean="0"/>
              <a:t>标识符</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dirty="0"/>
              <a:t>PL/SQL</a:t>
            </a:r>
            <a:r>
              <a:rPr lang="zh-CN" altLang="zh-CN" sz="2000" dirty="0"/>
              <a:t>程序设计中的标识符定义与</a:t>
            </a:r>
            <a:r>
              <a:rPr lang="en-US" altLang="zh-CN" sz="2000" dirty="0"/>
              <a:t>SQL </a:t>
            </a:r>
            <a:r>
              <a:rPr lang="zh-CN" altLang="zh-CN" sz="2000" dirty="0"/>
              <a:t>的标识符定义的要求相同。要求和限制有：</a:t>
            </a:r>
          </a:p>
          <a:p>
            <a:pPr lvl="0"/>
            <a:r>
              <a:rPr lang="zh-CN" altLang="zh-CN" sz="2000" dirty="0"/>
              <a:t>标识符名不能超过</a:t>
            </a:r>
            <a:r>
              <a:rPr lang="en-US" altLang="zh-CN" sz="2000" dirty="0"/>
              <a:t>30</a:t>
            </a:r>
            <a:r>
              <a:rPr lang="zh-CN" altLang="zh-CN" sz="2000" dirty="0"/>
              <a:t>字符；</a:t>
            </a:r>
          </a:p>
          <a:p>
            <a:pPr lvl="0"/>
            <a:r>
              <a:rPr lang="zh-CN" altLang="zh-CN" sz="2000" dirty="0"/>
              <a:t>第一个字符必须为字母；</a:t>
            </a:r>
          </a:p>
          <a:p>
            <a:pPr lvl="0"/>
            <a:r>
              <a:rPr lang="zh-CN" altLang="zh-CN" sz="2000" dirty="0"/>
              <a:t>不分大小写；</a:t>
            </a:r>
          </a:p>
          <a:p>
            <a:pPr lvl="0"/>
            <a:r>
              <a:rPr lang="zh-CN" altLang="zh-CN" sz="2000" dirty="0"/>
              <a:t>不能用</a:t>
            </a:r>
            <a:r>
              <a:rPr lang="en-US" altLang="zh-CN" sz="2000" dirty="0"/>
              <a:t>’-‘(</a:t>
            </a:r>
            <a:r>
              <a:rPr lang="zh-CN" altLang="zh-CN" sz="2000" dirty="0"/>
              <a:t>减号</a:t>
            </a:r>
            <a:r>
              <a:rPr lang="en-US" altLang="zh-CN" sz="2000" dirty="0"/>
              <a:t>);</a:t>
            </a:r>
            <a:endParaRPr lang="zh-CN" altLang="zh-CN" sz="2000" dirty="0"/>
          </a:p>
          <a:p>
            <a:pPr lvl="0"/>
            <a:r>
              <a:rPr lang="zh-CN" altLang="zh-CN" sz="2000" dirty="0"/>
              <a:t>不能是</a:t>
            </a:r>
            <a:r>
              <a:rPr lang="en-US" altLang="zh-CN" sz="2000" dirty="0"/>
              <a:t>SQL</a:t>
            </a:r>
            <a:r>
              <a:rPr lang="zh-CN" altLang="zh-CN" sz="2000" dirty="0"/>
              <a:t>保留字。</a:t>
            </a:r>
          </a:p>
          <a:p>
            <a:r>
              <a:rPr lang="zh-CN" altLang="zh-CN" sz="2000" b="1" dirty="0"/>
              <a:t>提示</a:t>
            </a:r>
            <a:r>
              <a:rPr lang="en-US" altLang="zh-CN" sz="2000" b="1" dirty="0"/>
              <a:t>:  </a:t>
            </a:r>
            <a:r>
              <a:rPr lang="zh-CN" altLang="zh-CN" sz="2000" b="1" dirty="0"/>
              <a:t>一般不要把变量名声明与表中字段名完全一样</a:t>
            </a:r>
            <a:r>
              <a:rPr lang="en-US" altLang="zh-CN" sz="2000" b="1" dirty="0"/>
              <a:t>,</a:t>
            </a:r>
            <a:r>
              <a:rPr lang="zh-CN" altLang="zh-CN" sz="2000" b="1" dirty="0"/>
              <a:t>如果这样可能得到不正确的结果</a:t>
            </a:r>
            <a:r>
              <a:rPr lang="en-US" altLang="zh-CN" sz="2000" b="1" dirty="0"/>
              <a:t>.</a:t>
            </a:r>
            <a:endParaRPr lang="zh-CN" altLang="zh-CN" sz="2000" dirty="0"/>
          </a:p>
          <a:p>
            <a:r>
              <a:rPr lang="zh-CN" altLang="zh-CN" sz="2000" dirty="0"/>
              <a:t>例如：下面的例子将会删除所有的纪录，而不是</a:t>
            </a:r>
            <a:r>
              <a:rPr lang="en-US" altLang="zh-CN" sz="2000" dirty="0"/>
              <a:t>KING </a:t>
            </a:r>
            <a:r>
              <a:rPr lang="zh-CN" altLang="zh-CN" sz="2000" dirty="0"/>
              <a:t>的记录</a:t>
            </a:r>
            <a:r>
              <a:rPr lang="zh-CN" altLang="zh-CN" sz="2000" dirty="0" smtClean="0"/>
              <a:t>；</a:t>
            </a:r>
            <a:endParaRPr lang="zh-CN" altLang="zh-CN" sz="2000" dirty="0"/>
          </a:p>
          <a:p>
            <a:r>
              <a:rPr lang="en-US" altLang="zh-CN" sz="2000" dirty="0"/>
              <a:t>DECLARE</a:t>
            </a:r>
            <a:endParaRPr lang="zh-CN" altLang="zh-CN" sz="2000" dirty="0"/>
          </a:p>
          <a:p>
            <a:r>
              <a:rPr lang="en-US" altLang="zh-CN" sz="2000" dirty="0"/>
              <a:t>   </a:t>
            </a:r>
            <a:r>
              <a:rPr lang="en-US" altLang="zh-CN" sz="2000" dirty="0" err="1"/>
              <a:t>Ename</a:t>
            </a:r>
            <a:r>
              <a:rPr lang="en-US" altLang="zh-CN" sz="2000" dirty="0"/>
              <a:t> varchar2(20) :=’KING’;</a:t>
            </a:r>
            <a:endParaRPr lang="zh-CN" altLang="zh-CN" sz="2000" dirty="0"/>
          </a:p>
          <a:p>
            <a:r>
              <a:rPr lang="en-US" altLang="zh-CN" sz="2000" dirty="0"/>
              <a:t>BEGIN</a:t>
            </a:r>
            <a:endParaRPr lang="zh-CN" altLang="zh-CN" sz="2000" dirty="0"/>
          </a:p>
          <a:p>
            <a:r>
              <a:rPr lang="en-US" altLang="zh-CN" sz="2000" dirty="0"/>
              <a:t>	DELETE FROM </a:t>
            </a:r>
            <a:r>
              <a:rPr lang="en-US" altLang="zh-CN" sz="2000" dirty="0" err="1"/>
              <a:t>emp</a:t>
            </a:r>
            <a:r>
              <a:rPr lang="en-US" altLang="zh-CN" sz="2000" dirty="0"/>
              <a:t> WHERE </a:t>
            </a:r>
            <a:r>
              <a:rPr lang="en-US" altLang="zh-CN" sz="2000" dirty="0" err="1"/>
              <a:t>ename</a:t>
            </a:r>
            <a:r>
              <a:rPr lang="en-US" altLang="zh-CN" sz="2000" dirty="0"/>
              <a:t>=</a:t>
            </a:r>
            <a:r>
              <a:rPr lang="en-US" altLang="zh-CN" sz="2000" dirty="0" err="1"/>
              <a:t>ename</a:t>
            </a:r>
            <a:r>
              <a:rPr lang="en-US" altLang="zh-CN" sz="2000" dirty="0"/>
              <a:t>;</a:t>
            </a:r>
            <a:endParaRPr lang="zh-CN" altLang="zh-CN" sz="2000" dirty="0"/>
          </a:p>
          <a:p>
            <a:r>
              <a:rPr lang="en-US" altLang="zh-CN" sz="2000" dirty="0"/>
              <a:t>END;</a:t>
            </a:r>
            <a:endParaRPr lang="zh-CN" altLang="zh-CN" sz="2000" dirty="0"/>
          </a:p>
          <a:p>
            <a:pPr lvl="0"/>
            <a:endParaRPr lang="zh-CN" altLang="zh-CN" sz="2000" dirty="0"/>
          </a:p>
        </p:txBody>
      </p:sp>
    </p:spTree>
    <p:extLst>
      <p:ext uri="{BB962C8B-B14F-4D97-AF65-F5344CB8AC3E}">
        <p14:creationId xmlns:p14="http://schemas.microsoft.com/office/powerpoint/2010/main" val="4054475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915511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内容占位符 1"/>
          <p:cNvSpPr>
            <a:spLocks noGrp="1" noChangeArrowheads="1"/>
          </p:cNvSpPr>
          <p:nvPr>
            <p:ph idx="4294967295"/>
          </p:nvPr>
        </p:nvSpPr>
        <p:spPr>
          <a:xfrm>
            <a:off x="457200" y="1600200"/>
            <a:ext cx="8229600" cy="5257800"/>
          </a:xfrm>
        </p:spPr>
        <p:txBody>
          <a:bodyPr/>
          <a:lstStyle/>
          <a:p>
            <a:pPr marL="0" indent="0" eaLnBrk="1" hangingPunct="1">
              <a:buNone/>
              <a:defRPr/>
            </a:pPr>
            <a:r>
              <a:rPr lang="zh-CN" altLang="zh-CN" sz="2000" dirty="0">
                <a:solidFill>
                  <a:schemeClr val="bg1"/>
                </a:solidFill>
              </a:rPr>
              <a:t>变量命名在</a:t>
            </a:r>
            <a:r>
              <a:rPr lang="en-US" altLang="zh-CN" sz="2000" dirty="0">
                <a:solidFill>
                  <a:schemeClr val="bg1"/>
                </a:solidFill>
              </a:rPr>
              <a:t>PL/SQL</a:t>
            </a:r>
            <a:r>
              <a:rPr lang="zh-CN" altLang="zh-CN" sz="2000" dirty="0">
                <a:solidFill>
                  <a:schemeClr val="bg1"/>
                </a:solidFill>
              </a:rPr>
              <a:t>中有特别的讲究，建议在系统的设计阶段就要求所有编程人员共同遵守一定的要求，使得整个系统的文档在规范上达到要求。下面是建议的命名方法：</a:t>
            </a:r>
          </a:p>
          <a:p>
            <a:pPr marL="0" indent="0" eaLnBrk="1" hangingPunct="1">
              <a:buFont typeface="Arial" pitchFamily="34" charset="0"/>
              <a:buNone/>
              <a:defRPr/>
            </a:pPr>
            <a:endParaRPr lang="zh-CN" altLang="zh-CN" sz="2000" b="1" dirty="0" smtClean="0"/>
          </a:p>
        </p:txBody>
      </p:sp>
      <p:sp>
        <p:nvSpPr>
          <p:cNvPr id="7172"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zh-CN" altLang="en-US" sz="2400" b="1" dirty="0" smtClean="0"/>
              <a:t>标识符</a:t>
            </a:r>
            <a:endParaRPr lang="zh-CN" altLang="zh-CN" sz="2400" b="1" dirty="0" smtClean="0"/>
          </a:p>
        </p:txBody>
      </p:sp>
      <p:pic>
        <p:nvPicPr>
          <p:cNvPr id="7173" name="Picture 2"/>
          <p:cNvPicPr>
            <a:picLocks noChangeAspect="1" noChangeArrowheads="1"/>
          </p:cNvPicPr>
          <p:nvPr/>
        </p:nvPicPr>
        <p:blipFill>
          <a:blip r:embed="rId3">
            <a:extLst>
              <a:ext uri="{28A0092B-C50C-407E-A947-70E740481C1C}">
                <a14:useLocalDpi xmlns:a14="http://schemas.microsoft.com/office/drawing/2010/main" val="0"/>
              </a:ext>
            </a:extLst>
          </a:blip>
          <a:srcRect l="2478" t="2263" r="88939" b="82140"/>
          <a:stretch>
            <a:fillRect/>
          </a:stretch>
        </p:blipFill>
        <p:spPr bwMode="auto">
          <a:xfrm>
            <a:off x="214313" y="142875"/>
            <a:ext cx="78581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1866265" y="3063081"/>
          <a:ext cx="5411470" cy="1600200"/>
        </p:xfrm>
        <a:graphic>
          <a:graphicData uri="http://schemas.openxmlformats.org/drawingml/2006/table">
            <a:tbl>
              <a:tblPr>
                <a:tableStyleId>{5C22544A-7EE6-4342-B048-85BDC9FD1C3A}</a:tableStyleId>
              </a:tblPr>
              <a:tblGrid>
                <a:gridCol w="1803400"/>
                <a:gridCol w="1804035"/>
                <a:gridCol w="1804035"/>
              </a:tblGrid>
              <a:tr h="0">
                <a:tc>
                  <a:txBody>
                    <a:bodyPr/>
                    <a:lstStyle/>
                    <a:p>
                      <a:pPr algn="ctr">
                        <a:spcAft>
                          <a:spcPts val="0"/>
                        </a:spcAft>
                      </a:pPr>
                      <a:r>
                        <a:rPr lang="zh-CN" sz="1050" kern="100">
                          <a:effectLst/>
                        </a:rPr>
                        <a:t>标识符</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命名规则</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例子</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程序变量</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V_name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V_name</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程序常量</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C_Name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C_company_name</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游标变量</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Name_cursor</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Emp_cursor</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异常标识</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E_name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E_too_many</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表类型</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Name_table_type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Emp_record_type</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表</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Name_table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Emp</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记录类型</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Name_record</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Emp_record</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SQL*Plus </a:t>
                      </a:r>
                      <a:r>
                        <a:rPr lang="zh-CN" sz="1050" kern="100">
                          <a:effectLst/>
                        </a:rPr>
                        <a:t>替代变量</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P_name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P_sal</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绑定变量</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G_name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dirty="0" err="1">
                          <a:effectLst/>
                        </a:rPr>
                        <a:t>G_year_sal</a:t>
                      </a:r>
                      <a:endParaRPr lang="zh-CN" sz="1050" kern="100" dirty="0">
                        <a:effectLst/>
                        <a:latin typeface="Times New Roman"/>
                        <a:ea typeface="宋体"/>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在前面的介绍中，有系统的数据类型，也可以自定义数据类型。下表是</a:t>
            </a:r>
            <a:r>
              <a:rPr lang="en-US" altLang="zh-CN" sz="2000" dirty="0"/>
              <a:t>ORACLE</a:t>
            </a:r>
            <a:r>
              <a:rPr lang="zh-CN" altLang="zh-CN" sz="2000" dirty="0"/>
              <a:t>类型和</a:t>
            </a:r>
            <a:r>
              <a:rPr lang="en-US" altLang="zh-CN" sz="2000" dirty="0"/>
              <a:t>PL/SQL</a:t>
            </a:r>
            <a:r>
              <a:rPr lang="zh-CN" altLang="zh-CN" sz="2000" dirty="0"/>
              <a:t>中的变量类型的合法使用列表：</a:t>
            </a:r>
          </a:p>
          <a:p>
            <a:r>
              <a:rPr lang="zh-CN" altLang="zh-CN" sz="2000" dirty="0"/>
              <a:t>变量</a:t>
            </a:r>
            <a:r>
              <a:rPr lang="zh-CN" altLang="zh-CN" sz="2000" dirty="0" smtClean="0"/>
              <a:t>类型</a:t>
            </a:r>
            <a:endParaRPr lang="en-US" altLang="zh-CN" sz="2000" dirty="0" smtClean="0"/>
          </a:p>
          <a:p>
            <a:endParaRPr lang="zh-CN" altLang="zh-CN" sz="2000" dirty="0"/>
          </a:p>
        </p:txBody>
      </p:sp>
      <p:graphicFrame>
        <p:nvGraphicFramePr>
          <p:cNvPr id="2" name="表格 1"/>
          <p:cNvGraphicFramePr>
            <a:graphicFrameLocks noGrp="1"/>
          </p:cNvGraphicFramePr>
          <p:nvPr>
            <p:extLst>
              <p:ext uri="{D42A27DB-BD31-4B8C-83A1-F6EECF244321}">
                <p14:modId xmlns:p14="http://schemas.microsoft.com/office/powerpoint/2010/main" val="527570504"/>
              </p:ext>
            </p:extLst>
          </p:nvPr>
        </p:nvGraphicFramePr>
        <p:xfrm>
          <a:off x="1985963" y="2636637"/>
          <a:ext cx="5172710" cy="3832860"/>
        </p:xfrm>
        <a:graphic>
          <a:graphicData uri="http://schemas.openxmlformats.org/drawingml/2006/table">
            <a:tbl>
              <a:tblPr>
                <a:tableStyleId>{5C22544A-7EE6-4342-B048-85BDC9FD1C3A}</a:tableStyleId>
              </a:tblPr>
              <a:tblGrid>
                <a:gridCol w="822960"/>
                <a:gridCol w="960120"/>
                <a:gridCol w="1485900"/>
                <a:gridCol w="990600"/>
                <a:gridCol w="913130"/>
              </a:tblGrid>
              <a:tr h="0">
                <a:tc>
                  <a:txBody>
                    <a:bodyPr/>
                    <a:lstStyle/>
                    <a:p>
                      <a:pPr marL="269240" algn="just">
                        <a:spcAft>
                          <a:spcPts val="0"/>
                        </a:spcAft>
                      </a:pPr>
                      <a:r>
                        <a:rPr lang="zh-CN" sz="900" kern="100">
                          <a:effectLst/>
                        </a:rPr>
                        <a:t>类型</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子类</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说</a:t>
                      </a:r>
                      <a:r>
                        <a:rPr lang="en-US" sz="900" kern="100">
                          <a:effectLst/>
                        </a:rPr>
                        <a:t>     </a:t>
                      </a:r>
                      <a:r>
                        <a:rPr lang="zh-CN" sz="900" kern="100">
                          <a:effectLst/>
                        </a:rPr>
                        <a:t>明</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范</a:t>
                      </a:r>
                      <a:r>
                        <a:rPr lang="en-US" sz="900" kern="100">
                          <a:effectLst/>
                        </a:rPr>
                        <a:t>   </a:t>
                      </a:r>
                      <a:r>
                        <a:rPr lang="zh-CN" sz="900" kern="100">
                          <a:effectLst/>
                        </a:rPr>
                        <a:t>围</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ORACLE</a:t>
                      </a:r>
                      <a:r>
                        <a:rPr lang="zh-CN" sz="900" kern="100">
                          <a:effectLst/>
                        </a:rPr>
                        <a:t>限制</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CHAR</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Character</a:t>
                      </a:r>
                      <a:endParaRPr lang="zh-CN" sz="1050" kern="100">
                        <a:effectLst/>
                      </a:endParaRPr>
                    </a:p>
                    <a:p>
                      <a:pPr algn="just">
                        <a:spcAft>
                          <a:spcPts val="0"/>
                        </a:spcAft>
                      </a:pPr>
                      <a:r>
                        <a:rPr lang="en-US" sz="900" kern="100">
                          <a:effectLst/>
                        </a:rPr>
                        <a:t>String</a:t>
                      </a:r>
                      <a:endParaRPr lang="zh-CN" sz="1050" kern="100">
                        <a:effectLst/>
                      </a:endParaRPr>
                    </a:p>
                    <a:p>
                      <a:pPr algn="just">
                        <a:spcAft>
                          <a:spcPts val="0"/>
                        </a:spcAft>
                      </a:pPr>
                      <a:r>
                        <a:rPr lang="en-US" sz="900" kern="100">
                          <a:effectLst/>
                        </a:rPr>
                        <a:t>Rowid</a:t>
                      </a:r>
                      <a:endParaRPr lang="zh-CN" sz="1050" kern="100">
                        <a:effectLst/>
                      </a:endParaRPr>
                    </a:p>
                    <a:p>
                      <a:pPr algn="just">
                        <a:spcAft>
                          <a:spcPts val="0"/>
                        </a:spcAft>
                      </a:pPr>
                      <a:r>
                        <a:rPr lang="en-US" sz="900" kern="100">
                          <a:effectLst/>
                        </a:rPr>
                        <a:t>Nchar</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定长字符串</a:t>
                      </a:r>
                      <a:endParaRPr lang="zh-CN" sz="1050" kern="100">
                        <a:effectLst/>
                      </a:endParaRPr>
                    </a:p>
                    <a:p>
                      <a:pPr algn="just">
                        <a:spcAft>
                          <a:spcPts val="0"/>
                        </a:spcAft>
                      </a:pPr>
                      <a:r>
                        <a:rPr lang="en-US" sz="900" kern="100">
                          <a:effectLst/>
                        </a:rPr>
                        <a:t> </a:t>
                      </a:r>
                      <a:endParaRPr lang="zh-CN" sz="1050" kern="100">
                        <a:effectLst/>
                      </a:endParaRPr>
                    </a:p>
                    <a:p>
                      <a:pPr algn="just">
                        <a:spcAft>
                          <a:spcPts val="0"/>
                        </a:spcAft>
                      </a:pPr>
                      <a:r>
                        <a:rPr lang="en-US" sz="900" kern="100">
                          <a:effectLst/>
                        </a:rPr>
                        <a:t> </a:t>
                      </a:r>
                      <a:endParaRPr lang="zh-CN" sz="1050" kern="100">
                        <a:effectLst/>
                      </a:endParaRPr>
                    </a:p>
                    <a:p>
                      <a:pPr algn="just">
                        <a:spcAft>
                          <a:spcPts val="0"/>
                        </a:spcAft>
                      </a:pPr>
                      <a:r>
                        <a:rPr lang="zh-CN" sz="900" kern="100">
                          <a:effectLst/>
                        </a:rPr>
                        <a:t>民族语言字符集</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0</a:t>
                      </a:r>
                      <a:r>
                        <a:rPr lang="en-US" sz="900" kern="100">
                          <a:effectLst/>
                          <a:sym typeface="Wingdings"/>
                        </a:rPr>
                        <a:t></a:t>
                      </a:r>
                      <a:r>
                        <a:rPr lang="en-US" sz="900" kern="100">
                          <a:effectLst/>
                        </a:rPr>
                        <a:t>32767</a:t>
                      </a:r>
                      <a:endParaRPr lang="zh-CN" sz="1050" kern="100">
                        <a:effectLst/>
                      </a:endParaRPr>
                    </a:p>
                    <a:p>
                      <a:pPr algn="just">
                        <a:spcAft>
                          <a:spcPts val="0"/>
                        </a:spcAft>
                      </a:pPr>
                      <a:r>
                        <a:rPr lang="zh-CN" sz="900" kern="100">
                          <a:effectLst/>
                        </a:rPr>
                        <a:t>可选</a:t>
                      </a:r>
                      <a:r>
                        <a:rPr lang="en-US" sz="900" kern="100">
                          <a:effectLst/>
                        </a:rPr>
                        <a:t>,</a:t>
                      </a:r>
                      <a:r>
                        <a:rPr lang="zh-CN" sz="900" kern="100">
                          <a:effectLst/>
                        </a:rPr>
                        <a:t>确省</a:t>
                      </a:r>
                      <a:r>
                        <a:rPr lang="en-US" sz="900" kern="100">
                          <a:effectLst/>
                        </a:rPr>
                        <a:t>=1</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2000</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VARCHAR2</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Varchar, String</a:t>
                      </a:r>
                      <a:endParaRPr lang="zh-CN" sz="1050" kern="100">
                        <a:effectLst/>
                      </a:endParaRPr>
                    </a:p>
                    <a:p>
                      <a:pPr algn="just">
                        <a:spcAft>
                          <a:spcPts val="0"/>
                        </a:spcAft>
                      </a:pPr>
                      <a:r>
                        <a:rPr lang="en-US" sz="900" kern="100">
                          <a:effectLst/>
                        </a:rPr>
                        <a:t>NVARCHAR2</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可变字符串</a:t>
                      </a:r>
                      <a:endParaRPr lang="zh-CN" sz="1050" kern="100">
                        <a:effectLst/>
                      </a:endParaRPr>
                    </a:p>
                    <a:p>
                      <a:pPr algn="just">
                        <a:spcAft>
                          <a:spcPts val="0"/>
                        </a:spcAft>
                      </a:pPr>
                      <a:r>
                        <a:rPr lang="zh-CN" sz="900" kern="100">
                          <a:effectLst/>
                        </a:rPr>
                        <a:t>民族语言字符集</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0</a:t>
                      </a:r>
                      <a:r>
                        <a:rPr lang="en-US" sz="900" kern="100">
                          <a:effectLst/>
                          <a:sym typeface="Wingdings"/>
                        </a:rPr>
                        <a:t></a:t>
                      </a:r>
                      <a:r>
                        <a:rPr lang="en-US" sz="900" kern="100">
                          <a:effectLst/>
                        </a:rPr>
                        <a:t>32767</a:t>
                      </a:r>
                      <a:endParaRPr lang="zh-CN" sz="1050" kern="100">
                        <a:effectLst/>
                      </a:endParaRPr>
                    </a:p>
                    <a:p>
                      <a:pPr algn="just">
                        <a:spcAft>
                          <a:spcPts val="0"/>
                        </a:spcAft>
                      </a:pPr>
                      <a:r>
                        <a:rPr lang="en-US" sz="900" kern="100">
                          <a:effectLst/>
                        </a:rPr>
                        <a:t>4000</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4000</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BINARY_INTEGER</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带符号整数</a:t>
                      </a:r>
                      <a:r>
                        <a:rPr lang="en-US" sz="900" kern="100">
                          <a:effectLst/>
                        </a:rPr>
                        <a:t>,</a:t>
                      </a:r>
                      <a:r>
                        <a:rPr lang="zh-CN" sz="900" kern="100">
                          <a:effectLst/>
                        </a:rPr>
                        <a:t>为整数计算优化性能</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NUMBER(p,s)</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Dec</a:t>
                      </a:r>
                      <a:endParaRPr lang="zh-CN" sz="1050" kern="100">
                        <a:effectLst/>
                      </a:endParaRPr>
                    </a:p>
                    <a:p>
                      <a:pPr algn="just">
                        <a:spcAft>
                          <a:spcPts val="0"/>
                        </a:spcAft>
                      </a:pPr>
                      <a:r>
                        <a:rPr lang="en-US" sz="900" kern="100">
                          <a:effectLst/>
                        </a:rPr>
                        <a:t> </a:t>
                      </a:r>
                      <a:endParaRPr lang="zh-CN" sz="1050" kern="100">
                        <a:effectLst/>
                      </a:endParaRPr>
                    </a:p>
                    <a:p>
                      <a:pPr algn="just">
                        <a:spcAft>
                          <a:spcPts val="0"/>
                        </a:spcAft>
                      </a:pPr>
                      <a:r>
                        <a:rPr lang="en-US" sz="900" kern="100">
                          <a:effectLst/>
                        </a:rPr>
                        <a:t>Double precision</a:t>
                      </a:r>
                      <a:endParaRPr lang="zh-CN" sz="1050" kern="100">
                        <a:effectLst/>
                      </a:endParaRPr>
                    </a:p>
                    <a:p>
                      <a:pPr algn="just">
                        <a:spcAft>
                          <a:spcPts val="0"/>
                        </a:spcAft>
                      </a:pPr>
                      <a:r>
                        <a:rPr lang="en-US" sz="900" kern="100">
                          <a:effectLst/>
                        </a:rPr>
                        <a:t>Integer</a:t>
                      </a:r>
                      <a:endParaRPr lang="zh-CN" sz="1050" kern="100">
                        <a:effectLst/>
                      </a:endParaRPr>
                    </a:p>
                    <a:p>
                      <a:pPr algn="just">
                        <a:spcAft>
                          <a:spcPts val="0"/>
                        </a:spcAft>
                      </a:pPr>
                      <a:r>
                        <a:rPr lang="en-US" sz="900" kern="100">
                          <a:effectLst/>
                        </a:rPr>
                        <a:t>Int</a:t>
                      </a:r>
                      <a:endParaRPr lang="zh-CN" sz="1050" kern="100">
                        <a:effectLst/>
                      </a:endParaRPr>
                    </a:p>
                    <a:p>
                      <a:pPr algn="just">
                        <a:spcAft>
                          <a:spcPts val="0"/>
                        </a:spcAft>
                      </a:pPr>
                      <a:r>
                        <a:rPr lang="en-US" sz="900" kern="100">
                          <a:effectLst/>
                        </a:rPr>
                        <a:t>Numeric</a:t>
                      </a:r>
                      <a:endParaRPr lang="zh-CN" sz="1050" kern="100">
                        <a:effectLst/>
                      </a:endParaRPr>
                    </a:p>
                    <a:p>
                      <a:pPr algn="just">
                        <a:spcAft>
                          <a:spcPts val="0"/>
                        </a:spcAft>
                      </a:pPr>
                      <a:r>
                        <a:rPr lang="en-US" sz="900" kern="100">
                          <a:effectLst/>
                        </a:rPr>
                        <a:t>Real</a:t>
                      </a:r>
                      <a:endParaRPr lang="zh-CN" sz="1050" kern="100">
                        <a:effectLst/>
                      </a:endParaRPr>
                    </a:p>
                    <a:p>
                      <a:pPr algn="just">
                        <a:spcAft>
                          <a:spcPts val="0"/>
                        </a:spcAft>
                      </a:pPr>
                      <a:r>
                        <a:rPr lang="en-US" sz="900" kern="100">
                          <a:effectLst/>
                        </a:rPr>
                        <a:t>Small int</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dirty="0">
                          <a:effectLst/>
                        </a:rPr>
                        <a:t>小数</a:t>
                      </a:r>
                      <a:r>
                        <a:rPr lang="en-US" sz="900" kern="100" dirty="0">
                          <a:effectLst/>
                        </a:rPr>
                        <a:t>, NUMBER </a:t>
                      </a:r>
                      <a:r>
                        <a:rPr lang="zh-CN" sz="900" kern="100" dirty="0">
                          <a:effectLst/>
                        </a:rPr>
                        <a:t>的子类型</a:t>
                      </a:r>
                      <a:endParaRPr lang="zh-CN" sz="1050" kern="100" dirty="0">
                        <a:effectLst/>
                      </a:endParaRPr>
                    </a:p>
                    <a:p>
                      <a:pPr algn="just">
                        <a:spcAft>
                          <a:spcPts val="0"/>
                        </a:spcAft>
                      </a:pPr>
                      <a:r>
                        <a:rPr lang="zh-CN" sz="900" kern="100" dirty="0">
                          <a:effectLst/>
                        </a:rPr>
                        <a:t>高精度实数</a:t>
                      </a:r>
                      <a:endParaRPr lang="zh-CN" sz="1050" kern="100" dirty="0">
                        <a:effectLst/>
                      </a:endParaRPr>
                    </a:p>
                    <a:p>
                      <a:pPr algn="just">
                        <a:spcAft>
                          <a:spcPts val="0"/>
                        </a:spcAft>
                      </a:pPr>
                      <a:r>
                        <a:rPr lang="zh-CN" sz="900" kern="100" dirty="0">
                          <a:effectLst/>
                        </a:rPr>
                        <a:t>整数</a:t>
                      </a:r>
                      <a:r>
                        <a:rPr lang="en-US" sz="900" kern="100" dirty="0">
                          <a:effectLst/>
                        </a:rPr>
                        <a:t>, NUMBER </a:t>
                      </a:r>
                      <a:r>
                        <a:rPr lang="zh-CN" sz="900" kern="100" dirty="0">
                          <a:effectLst/>
                        </a:rPr>
                        <a:t>的子类型</a:t>
                      </a:r>
                      <a:endParaRPr lang="zh-CN" sz="1050" kern="100" dirty="0">
                        <a:effectLst/>
                      </a:endParaRPr>
                    </a:p>
                    <a:p>
                      <a:pPr algn="just">
                        <a:spcAft>
                          <a:spcPts val="0"/>
                        </a:spcAft>
                      </a:pPr>
                      <a:r>
                        <a:rPr lang="zh-CN" sz="900" kern="100" dirty="0">
                          <a:effectLst/>
                        </a:rPr>
                        <a:t>整数</a:t>
                      </a:r>
                      <a:r>
                        <a:rPr lang="en-US" sz="900" kern="100" dirty="0">
                          <a:effectLst/>
                        </a:rPr>
                        <a:t>, NUMBER </a:t>
                      </a:r>
                      <a:r>
                        <a:rPr lang="zh-CN" sz="900" kern="100" dirty="0">
                          <a:effectLst/>
                        </a:rPr>
                        <a:t>的子类型</a:t>
                      </a:r>
                      <a:endParaRPr lang="zh-CN" sz="1050" kern="100" dirty="0">
                        <a:effectLst/>
                      </a:endParaRPr>
                    </a:p>
                    <a:p>
                      <a:pPr algn="just">
                        <a:spcAft>
                          <a:spcPts val="0"/>
                        </a:spcAft>
                      </a:pPr>
                      <a:r>
                        <a:rPr lang="zh-CN" sz="900" kern="100" dirty="0">
                          <a:effectLst/>
                        </a:rPr>
                        <a:t>与</a:t>
                      </a:r>
                      <a:r>
                        <a:rPr lang="en-US" sz="900" kern="100" dirty="0">
                          <a:effectLst/>
                        </a:rPr>
                        <a:t>NUMBER</a:t>
                      </a:r>
                      <a:r>
                        <a:rPr lang="zh-CN" sz="900" kern="100" dirty="0">
                          <a:effectLst/>
                        </a:rPr>
                        <a:t>等价</a:t>
                      </a:r>
                      <a:endParaRPr lang="zh-CN" sz="1050" kern="100" dirty="0">
                        <a:effectLst/>
                      </a:endParaRPr>
                    </a:p>
                    <a:p>
                      <a:pPr algn="just">
                        <a:spcAft>
                          <a:spcPts val="0"/>
                        </a:spcAft>
                      </a:pPr>
                      <a:r>
                        <a:rPr lang="zh-CN" sz="900" kern="100" dirty="0">
                          <a:effectLst/>
                        </a:rPr>
                        <a:t>与</a:t>
                      </a:r>
                      <a:r>
                        <a:rPr lang="en-US" sz="900" kern="100" dirty="0">
                          <a:effectLst/>
                        </a:rPr>
                        <a:t>NUMBER</a:t>
                      </a:r>
                      <a:r>
                        <a:rPr lang="zh-CN" sz="900" kern="100" dirty="0">
                          <a:effectLst/>
                        </a:rPr>
                        <a:t>等价</a:t>
                      </a:r>
                      <a:endParaRPr lang="zh-CN" sz="1050" kern="100" dirty="0">
                        <a:effectLst/>
                      </a:endParaRPr>
                    </a:p>
                    <a:p>
                      <a:pPr algn="just">
                        <a:spcAft>
                          <a:spcPts val="0"/>
                        </a:spcAft>
                      </a:pPr>
                      <a:r>
                        <a:rPr lang="zh-CN" sz="900" kern="100" dirty="0">
                          <a:effectLst/>
                        </a:rPr>
                        <a:t>整数</a:t>
                      </a:r>
                      <a:r>
                        <a:rPr lang="en-US" sz="900" kern="100" dirty="0">
                          <a:effectLst/>
                        </a:rPr>
                        <a:t>, </a:t>
                      </a:r>
                      <a:r>
                        <a:rPr lang="zh-CN" sz="900" kern="100" dirty="0">
                          <a:effectLst/>
                        </a:rPr>
                        <a:t>比</a:t>
                      </a:r>
                      <a:r>
                        <a:rPr lang="en-US" sz="900" kern="100" dirty="0">
                          <a:effectLst/>
                        </a:rPr>
                        <a:t> integer </a:t>
                      </a:r>
                      <a:r>
                        <a:rPr lang="zh-CN" sz="900" kern="100" dirty="0">
                          <a:effectLst/>
                        </a:rPr>
                        <a:t>小</a:t>
                      </a:r>
                      <a:endParaRPr lang="zh-CN" sz="1050" kern="100" dirty="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LONG</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变长字符串</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0-&gt;2147483647</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32,767</a:t>
                      </a:r>
                      <a:r>
                        <a:rPr lang="zh-CN" sz="900" kern="100">
                          <a:effectLst/>
                        </a:rPr>
                        <a:t>字节</a:t>
                      </a:r>
                      <a:endParaRPr lang="zh-CN" sz="1050" kern="100">
                        <a:effectLst/>
                        <a:latin typeface="Times New Roman"/>
                        <a:ea typeface="宋体"/>
                      </a:endParaRPr>
                    </a:p>
                  </a:txBody>
                  <a:tcPr marL="68580" marR="68580" marT="0" marB="0"/>
                </a:tc>
              </a:tr>
              <a:tr h="472440">
                <a:tc>
                  <a:txBody>
                    <a:bodyPr/>
                    <a:lstStyle/>
                    <a:p>
                      <a:pPr algn="just">
                        <a:spcAft>
                          <a:spcPts val="0"/>
                        </a:spcAft>
                      </a:pPr>
                      <a:r>
                        <a:rPr lang="en-US" sz="900" kern="100">
                          <a:effectLst/>
                        </a:rPr>
                        <a:t>DATE</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dirty="0">
                          <a:effectLst/>
                        </a:rPr>
                        <a:t>日期型</a:t>
                      </a:r>
                      <a:endParaRPr lang="zh-CN" sz="1050" kern="100" dirty="0">
                        <a:effectLst/>
                        <a:latin typeface="Times New Roman"/>
                        <a:ea typeface="宋体"/>
                      </a:endParaRPr>
                    </a:p>
                  </a:txBody>
                  <a:tcPr marL="68580" marR="68580" marT="0" marB="0"/>
                </a:tc>
                <a:tc>
                  <a:txBody>
                    <a:bodyPr/>
                    <a:lstStyle/>
                    <a:p>
                      <a:pPr algn="just">
                        <a:spcAft>
                          <a:spcPts val="0"/>
                        </a:spcAft>
                      </a:pPr>
                      <a:r>
                        <a:rPr lang="zh-CN" sz="750" kern="100">
                          <a:effectLst/>
                        </a:rPr>
                        <a:t>公元前</a:t>
                      </a:r>
                      <a:r>
                        <a:rPr lang="en-US" sz="750" kern="100">
                          <a:effectLst/>
                        </a:rPr>
                        <a:t>4712</a:t>
                      </a:r>
                      <a:r>
                        <a:rPr lang="zh-CN" sz="750" kern="100">
                          <a:effectLst/>
                        </a:rPr>
                        <a:t>年</a:t>
                      </a:r>
                      <a:r>
                        <a:rPr lang="en-US" sz="750" kern="100">
                          <a:effectLst/>
                        </a:rPr>
                        <a:t>1</a:t>
                      </a:r>
                      <a:r>
                        <a:rPr lang="zh-CN" sz="750" kern="100">
                          <a:effectLst/>
                        </a:rPr>
                        <a:t>月</a:t>
                      </a:r>
                      <a:r>
                        <a:rPr lang="en-US" sz="750" kern="100">
                          <a:effectLst/>
                        </a:rPr>
                        <a:t>1</a:t>
                      </a:r>
                      <a:r>
                        <a:rPr lang="zh-CN" sz="750" kern="100">
                          <a:effectLst/>
                        </a:rPr>
                        <a:t>日至公元后</a:t>
                      </a:r>
                      <a:r>
                        <a:rPr lang="en-US" sz="750" kern="100">
                          <a:effectLst/>
                        </a:rPr>
                        <a:t>4712</a:t>
                      </a:r>
                      <a:r>
                        <a:rPr lang="zh-CN" sz="750" kern="100">
                          <a:effectLst/>
                        </a:rPr>
                        <a:t>年</a:t>
                      </a:r>
                      <a:r>
                        <a:rPr lang="en-US" sz="750" kern="100">
                          <a:effectLst/>
                        </a:rPr>
                        <a:t>12</a:t>
                      </a:r>
                      <a:r>
                        <a:rPr lang="zh-CN" sz="750" kern="100">
                          <a:effectLst/>
                        </a:rPr>
                        <a:t>月</a:t>
                      </a:r>
                      <a:r>
                        <a:rPr lang="en-US" sz="750" kern="100">
                          <a:effectLst/>
                        </a:rPr>
                        <a:t>31</a:t>
                      </a:r>
                      <a:r>
                        <a:rPr lang="zh-CN" sz="750" kern="100">
                          <a:effectLst/>
                        </a:rPr>
                        <a:t>日</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BOOLEAN</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布尔型</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TRUE, FALSE,NULL</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不使用</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ROWID</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存放数据库行号</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UROWID</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900" kern="100">
                          <a:effectLst/>
                        </a:rPr>
                        <a:t>通用行标识符，字符类型</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r>
              <a:tr h="0">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dirty="0">
                          <a:effectLst/>
                        </a:rPr>
                        <a:t> </a:t>
                      </a:r>
                      <a:endParaRPr lang="zh-CN" sz="1050" kern="100" dirty="0">
                        <a:effectLst/>
                        <a:latin typeface="Times New Roman"/>
                        <a:ea typeface="宋体"/>
                      </a:endParaRPr>
                    </a:p>
                  </a:txBody>
                  <a:tcPr marL="68580" marR="68580" marT="0" marB="0"/>
                </a:tc>
              </a:tr>
            </a:tbl>
          </a:graphicData>
        </a:graphic>
      </p:graphicFrame>
      <p:sp>
        <p:nvSpPr>
          <p:cNvPr id="3" name="Rectangle 1"/>
          <p:cNvSpPr>
            <a:spLocks noChangeArrowheads="1"/>
          </p:cNvSpPr>
          <p:nvPr/>
        </p:nvSpPr>
        <p:spPr bwMode="auto">
          <a:xfrm>
            <a:off x="1985963" y="1878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在</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ORACLE8i</a:t>
            </a:r>
            <a:r>
              <a:rPr kumimoji="0" lang="zh-CN" altLang="en-US" sz="1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中可以使用的变量类型有：</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538838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en-US" sz="2000" dirty="0" smtClean="0"/>
              <a:t>例</a:t>
            </a:r>
            <a:r>
              <a:rPr lang="en-US" altLang="zh-CN" sz="2000" dirty="0" smtClean="0"/>
              <a:t>1.  </a:t>
            </a:r>
            <a:r>
              <a:rPr lang="zh-CN" altLang="zh-CN" sz="2000" dirty="0" smtClean="0"/>
              <a:t>插入</a:t>
            </a:r>
            <a:r>
              <a:rPr lang="zh-CN" altLang="zh-CN" sz="2000" dirty="0"/>
              <a:t>一条记录并显示；</a:t>
            </a:r>
          </a:p>
          <a:p>
            <a:r>
              <a:rPr lang="en-US" altLang="zh-CN" sz="2000" dirty="0"/>
              <a:t>DECLARE</a:t>
            </a:r>
            <a:endParaRPr lang="zh-CN" altLang="zh-CN" sz="2000" dirty="0"/>
          </a:p>
          <a:p>
            <a:r>
              <a:rPr lang="en-US" altLang="zh-CN" sz="2000" dirty="0"/>
              <a:t>   </a:t>
            </a:r>
            <a:r>
              <a:rPr lang="en-US" altLang="zh-CN" sz="2000" dirty="0" err="1"/>
              <a:t>Row_id</a:t>
            </a:r>
            <a:r>
              <a:rPr lang="en-US" altLang="zh-CN" sz="2000" dirty="0"/>
              <a:t> UROWID;</a:t>
            </a:r>
            <a:endParaRPr lang="zh-CN" altLang="zh-CN" sz="2000" dirty="0"/>
          </a:p>
          <a:p>
            <a:r>
              <a:rPr lang="en-US" altLang="zh-CN" sz="2000" dirty="0"/>
              <a:t>   info    VARCHAR2(40);</a:t>
            </a:r>
            <a:endParaRPr lang="zh-CN" altLang="zh-CN" sz="2000" dirty="0"/>
          </a:p>
          <a:p>
            <a:r>
              <a:rPr lang="en-US" altLang="zh-CN" sz="2000" dirty="0"/>
              <a:t>BEGIN</a:t>
            </a:r>
            <a:endParaRPr lang="zh-CN" altLang="zh-CN" sz="2000" dirty="0"/>
          </a:p>
          <a:p>
            <a:r>
              <a:rPr lang="en-US" altLang="zh-CN" sz="2000" dirty="0"/>
              <a:t>	INSERT INTO </a:t>
            </a:r>
            <a:r>
              <a:rPr lang="en-US" altLang="zh-CN" sz="2000" dirty="0" err="1"/>
              <a:t>dept</a:t>
            </a:r>
            <a:r>
              <a:rPr lang="en-US" altLang="zh-CN" sz="2000" dirty="0"/>
              <a:t> VALUES (90, ‘SERVICE’, ‘BEIJING’)</a:t>
            </a:r>
            <a:endParaRPr lang="zh-CN" altLang="zh-CN" sz="2000" dirty="0"/>
          </a:p>
          <a:p>
            <a:r>
              <a:rPr lang="en-US" altLang="zh-CN" sz="2000" i="1" dirty="0"/>
              <a:t>		RETURNING </a:t>
            </a:r>
            <a:r>
              <a:rPr lang="en-US" altLang="zh-CN" sz="2000" i="1" dirty="0" err="1"/>
              <a:t>rowid</a:t>
            </a:r>
            <a:r>
              <a:rPr lang="en-US" altLang="zh-CN" sz="2000" i="1" dirty="0"/>
              <a:t>, </a:t>
            </a:r>
            <a:r>
              <a:rPr lang="en-US" altLang="zh-CN" sz="2000" i="1" dirty="0" err="1"/>
              <a:t>dname</a:t>
            </a:r>
            <a:r>
              <a:rPr lang="en-US" altLang="zh-CN" sz="2000" i="1" dirty="0"/>
              <a:t>||’:’||</a:t>
            </a:r>
            <a:r>
              <a:rPr lang="en-US" altLang="zh-CN" sz="2000" i="1" dirty="0" err="1"/>
              <a:t>to_char</a:t>
            </a:r>
            <a:r>
              <a:rPr lang="en-US" altLang="zh-CN" sz="2000" i="1" dirty="0"/>
              <a:t>(</a:t>
            </a:r>
            <a:r>
              <a:rPr lang="en-US" altLang="zh-CN" sz="2000" i="1" dirty="0" err="1"/>
              <a:t>deptno</a:t>
            </a:r>
            <a:r>
              <a:rPr lang="en-US" altLang="zh-CN" sz="2000" i="1" dirty="0"/>
              <a:t>)||’:’||</a:t>
            </a:r>
            <a:r>
              <a:rPr lang="en-US" altLang="zh-CN" sz="2000" i="1" dirty="0" err="1"/>
              <a:t>loc</a:t>
            </a:r>
            <a:endParaRPr lang="zh-CN" altLang="zh-CN" sz="2000" dirty="0"/>
          </a:p>
          <a:p>
            <a:r>
              <a:rPr lang="en-US" altLang="zh-CN" sz="2000" dirty="0"/>
              <a:t>			INTO </a:t>
            </a:r>
            <a:r>
              <a:rPr lang="en-US" altLang="zh-CN" sz="2000" dirty="0" err="1"/>
              <a:t>row_id</a:t>
            </a:r>
            <a:r>
              <a:rPr lang="en-US" altLang="zh-CN" sz="2000" dirty="0"/>
              <a:t>, info;</a:t>
            </a:r>
            <a:endParaRPr lang="zh-CN" altLang="zh-CN" sz="2000" dirty="0"/>
          </a:p>
          <a:p>
            <a:r>
              <a:rPr lang="en-US" altLang="zh-CN" sz="2000" dirty="0"/>
              <a:t>	DBMS_OUTPUT.PUT_LINE(‘ROWID:’||</a:t>
            </a:r>
            <a:r>
              <a:rPr lang="en-US" altLang="zh-CN" sz="2000" dirty="0" err="1"/>
              <a:t>row_id</a:t>
            </a:r>
            <a:r>
              <a:rPr lang="en-US" altLang="zh-CN" sz="2000" dirty="0"/>
              <a:t>);</a:t>
            </a:r>
            <a:endParaRPr lang="zh-CN" altLang="zh-CN" sz="2000" dirty="0"/>
          </a:p>
          <a:p>
            <a:r>
              <a:rPr lang="en-US" altLang="zh-CN" sz="2000" dirty="0"/>
              <a:t>	DBMS_OUTPUT.PUT_LINE(info);</a:t>
            </a:r>
            <a:endParaRPr lang="zh-CN" altLang="zh-CN" sz="2000" dirty="0"/>
          </a:p>
          <a:p>
            <a:r>
              <a:rPr lang="en-US" altLang="zh-CN" sz="2000" dirty="0"/>
              <a:t>END;</a:t>
            </a:r>
            <a:endParaRPr lang="zh-CN" altLang="zh-CN" sz="2000" dirty="0"/>
          </a:p>
        </p:txBody>
      </p:sp>
    </p:spTree>
    <p:extLst>
      <p:ext uri="{BB962C8B-B14F-4D97-AF65-F5344CB8AC3E}">
        <p14:creationId xmlns:p14="http://schemas.microsoft.com/office/powerpoint/2010/main" val="358471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其中：</a:t>
            </a:r>
            <a:r>
              <a:rPr lang="en-US" altLang="zh-CN" sz="2000" dirty="0"/>
              <a:t>RETURNING</a:t>
            </a:r>
            <a:r>
              <a:rPr lang="zh-CN" altLang="zh-CN" sz="2000" dirty="0"/>
              <a:t>子句用于检索</a:t>
            </a:r>
            <a:r>
              <a:rPr lang="en-US" altLang="zh-CN" sz="2000" dirty="0"/>
              <a:t>INSERT</a:t>
            </a:r>
            <a:r>
              <a:rPr lang="zh-CN" altLang="zh-CN" sz="2000" dirty="0"/>
              <a:t>语句中所影响的数据行数，当</a:t>
            </a:r>
            <a:r>
              <a:rPr lang="en-US" altLang="zh-CN" sz="2000" dirty="0"/>
              <a:t>INSERT</a:t>
            </a:r>
            <a:r>
              <a:rPr lang="zh-CN" altLang="zh-CN" sz="2000" dirty="0"/>
              <a:t>语句使用</a:t>
            </a:r>
            <a:r>
              <a:rPr lang="en-US" altLang="zh-CN" sz="2000" dirty="0"/>
              <a:t>VALUES </a:t>
            </a:r>
            <a:r>
              <a:rPr lang="zh-CN" altLang="zh-CN" sz="2000" dirty="0"/>
              <a:t>子句插入数据时，</a:t>
            </a:r>
            <a:r>
              <a:rPr lang="en-US" altLang="zh-CN" sz="2000" dirty="0"/>
              <a:t>RETURNING </a:t>
            </a:r>
            <a:r>
              <a:rPr lang="zh-CN" altLang="zh-CN" sz="2000" dirty="0"/>
              <a:t>字句还可将列表达式、</a:t>
            </a:r>
            <a:r>
              <a:rPr lang="en-US" altLang="zh-CN" sz="2000" dirty="0"/>
              <a:t>ROWID</a:t>
            </a:r>
            <a:r>
              <a:rPr lang="zh-CN" altLang="zh-CN" sz="2000" dirty="0"/>
              <a:t>和</a:t>
            </a:r>
            <a:r>
              <a:rPr lang="en-US" altLang="zh-CN" sz="2000" dirty="0"/>
              <a:t>REF</a:t>
            </a:r>
            <a:r>
              <a:rPr lang="zh-CN" altLang="zh-CN" sz="2000" dirty="0"/>
              <a:t>值返回到输出变量中。在使用</a:t>
            </a:r>
            <a:r>
              <a:rPr lang="en-US" altLang="zh-CN" sz="2000" dirty="0"/>
              <a:t>RETURNING </a:t>
            </a:r>
            <a:r>
              <a:rPr lang="zh-CN" altLang="zh-CN" sz="2000" dirty="0"/>
              <a:t>子句是应注意以下几点限制：</a:t>
            </a:r>
          </a:p>
          <a:p>
            <a:pPr lvl="0"/>
            <a:r>
              <a:rPr lang="en-US" altLang="zh-CN" sz="2000" dirty="0" smtClean="0"/>
              <a:t>1</a:t>
            </a:r>
            <a:r>
              <a:rPr lang="zh-CN" altLang="en-US" sz="2000" dirty="0" smtClean="0"/>
              <a:t>、</a:t>
            </a:r>
            <a:r>
              <a:rPr lang="zh-CN" altLang="zh-CN" sz="2000" dirty="0"/>
              <a:t>不能并行</a:t>
            </a:r>
            <a:r>
              <a:rPr lang="en-US" altLang="zh-CN" sz="2000" dirty="0"/>
              <a:t>DML</a:t>
            </a:r>
            <a:r>
              <a:rPr lang="zh-CN" altLang="zh-CN" sz="2000" dirty="0"/>
              <a:t>语句和远程对象一起使用</a:t>
            </a:r>
            <a:r>
              <a:rPr lang="zh-CN" altLang="zh-CN" sz="2000" dirty="0" smtClean="0"/>
              <a:t>；</a:t>
            </a:r>
            <a:endParaRPr lang="en-US" altLang="zh-CN" sz="2000" dirty="0" smtClean="0"/>
          </a:p>
          <a:p>
            <a:pPr lvl="0"/>
            <a:r>
              <a:rPr lang="en-US" altLang="zh-CN" sz="2000" dirty="0" smtClean="0"/>
              <a:t>2</a:t>
            </a:r>
            <a:r>
              <a:rPr lang="zh-CN" altLang="en-US" sz="2000" dirty="0" smtClean="0"/>
              <a:t>、</a:t>
            </a:r>
            <a:r>
              <a:rPr lang="zh-CN" altLang="zh-CN" sz="2000" dirty="0"/>
              <a:t>不能检索</a:t>
            </a:r>
            <a:r>
              <a:rPr lang="en-US" altLang="zh-CN" sz="2000" dirty="0"/>
              <a:t>LONG </a:t>
            </a:r>
            <a:r>
              <a:rPr lang="zh-CN" altLang="zh-CN" sz="2000" dirty="0"/>
              <a:t>类型信息</a:t>
            </a:r>
            <a:r>
              <a:rPr lang="zh-CN" altLang="zh-CN" sz="2000" dirty="0" smtClean="0"/>
              <a:t>；</a:t>
            </a:r>
            <a:endParaRPr lang="en-US" altLang="zh-CN" sz="2000" dirty="0" smtClean="0"/>
          </a:p>
          <a:p>
            <a:pPr lvl="0"/>
            <a:r>
              <a:rPr lang="en-US" altLang="zh-CN" sz="2000" dirty="0" smtClean="0"/>
              <a:t>3</a:t>
            </a:r>
            <a:r>
              <a:rPr lang="zh-CN" altLang="en-US" sz="2000" dirty="0" smtClean="0"/>
              <a:t>、</a:t>
            </a:r>
            <a:r>
              <a:rPr lang="zh-CN" altLang="zh-CN" sz="2000" dirty="0"/>
              <a:t>当通过视图向基表中插入数据时，只能与单基表视图一起使用</a:t>
            </a:r>
            <a:r>
              <a:rPr lang="zh-CN" altLang="zh-CN" sz="2000" dirty="0" smtClean="0"/>
              <a:t>。</a:t>
            </a:r>
            <a:endParaRPr lang="en-US" altLang="zh-CN" sz="2000" dirty="0" smtClean="0"/>
          </a:p>
        </p:txBody>
      </p:sp>
    </p:spTree>
    <p:extLst>
      <p:ext uri="{BB962C8B-B14F-4D97-AF65-F5344CB8AC3E}">
        <p14:creationId xmlns:p14="http://schemas.microsoft.com/office/powerpoint/2010/main" val="1054669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en-US" sz="2000" dirty="0" smtClean="0"/>
              <a:t>例 </a:t>
            </a:r>
            <a:r>
              <a:rPr lang="en-US" altLang="zh-CN" sz="2000" dirty="0" smtClean="0"/>
              <a:t>2. </a:t>
            </a:r>
            <a:r>
              <a:rPr lang="zh-CN" altLang="zh-CN" sz="2000" dirty="0" smtClean="0"/>
              <a:t>修改</a:t>
            </a:r>
            <a:r>
              <a:rPr lang="zh-CN" altLang="zh-CN" sz="2000" dirty="0"/>
              <a:t>一条记录并</a:t>
            </a:r>
            <a:r>
              <a:rPr lang="zh-CN" altLang="zh-CN" sz="2000" dirty="0" smtClean="0"/>
              <a:t>显示</a:t>
            </a:r>
            <a:endParaRPr lang="en-US" altLang="zh-CN" sz="2000" dirty="0" smtClean="0"/>
          </a:p>
          <a:p>
            <a:r>
              <a:rPr lang="en-US" altLang="zh-CN" sz="2000" dirty="0"/>
              <a:t>DECLARE</a:t>
            </a:r>
            <a:endParaRPr lang="zh-CN" altLang="zh-CN" sz="2000" dirty="0"/>
          </a:p>
          <a:p>
            <a:r>
              <a:rPr lang="en-US" altLang="zh-CN" sz="2000" dirty="0"/>
              <a:t>   </a:t>
            </a:r>
            <a:r>
              <a:rPr lang="en-US" altLang="zh-CN" sz="2000" dirty="0" err="1"/>
              <a:t>Row_id</a:t>
            </a:r>
            <a:r>
              <a:rPr lang="en-US" altLang="zh-CN" sz="2000" dirty="0"/>
              <a:t> UROWID;</a:t>
            </a:r>
            <a:endParaRPr lang="zh-CN" altLang="zh-CN" sz="2000" dirty="0"/>
          </a:p>
          <a:p>
            <a:r>
              <a:rPr lang="en-US" altLang="zh-CN" sz="2000" dirty="0"/>
              <a:t>   info    VARCHAR2(40);</a:t>
            </a:r>
            <a:endParaRPr lang="zh-CN" altLang="zh-CN" sz="2000" dirty="0"/>
          </a:p>
          <a:p>
            <a:r>
              <a:rPr lang="en-US" altLang="zh-CN" sz="2000" dirty="0"/>
              <a:t>BEGIN</a:t>
            </a:r>
            <a:endParaRPr lang="zh-CN" altLang="zh-CN" sz="2000" dirty="0"/>
          </a:p>
          <a:p>
            <a:r>
              <a:rPr lang="en-US" altLang="zh-CN" sz="2000" dirty="0"/>
              <a:t>	UPDATE </a:t>
            </a:r>
            <a:r>
              <a:rPr lang="en-US" altLang="zh-CN" sz="2000" dirty="0" err="1"/>
              <a:t>dept</a:t>
            </a:r>
            <a:r>
              <a:rPr lang="en-US" altLang="zh-CN" sz="2000" dirty="0"/>
              <a:t> SET </a:t>
            </a:r>
            <a:r>
              <a:rPr lang="en-US" altLang="zh-CN" sz="2000" dirty="0" err="1"/>
              <a:t>deptno</a:t>
            </a:r>
            <a:r>
              <a:rPr lang="en-US" altLang="zh-CN" sz="2000" dirty="0"/>
              <a:t>=80 WHERE DNAME=‘SERVICE’</a:t>
            </a:r>
            <a:endParaRPr lang="zh-CN" altLang="zh-CN" sz="2000" dirty="0"/>
          </a:p>
          <a:p>
            <a:r>
              <a:rPr lang="en-US" altLang="zh-CN" sz="2000" dirty="0"/>
              <a:t>		RETURNING </a:t>
            </a:r>
            <a:r>
              <a:rPr lang="en-US" altLang="zh-CN" sz="2000" dirty="0" err="1"/>
              <a:t>rowid</a:t>
            </a:r>
            <a:r>
              <a:rPr lang="en-US" altLang="zh-CN" sz="2000" dirty="0"/>
              <a:t>, </a:t>
            </a:r>
            <a:r>
              <a:rPr lang="en-US" altLang="zh-CN" sz="2000" dirty="0" err="1"/>
              <a:t>dname</a:t>
            </a:r>
            <a:r>
              <a:rPr lang="en-US" altLang="zh-CN" sz="2000" dirty="0"/>
              <a:t>||’:’||</a:t>
            </a:r>
            <a:r>
              <a:rPr lang="en-US" altLang="zh-CN" sz="2000" dirty="0" err="1"/>
              <a:t>to_char</a:t>
            </a:r>
            <a:r>
              <a:rPr lang="en-US" altLang="zh-CN" sz="2000" dirty="0"/>
              <a:t>(</a:t>
            </a:r>
            <a:r>
              <a:rPr lang="en-US" altLang="zh-CN" sz="2000" dirty="0" err="1"/>
              <a:t>deptno</a:t>
            </a:r>
            <a:r>
              <a:rPr lang="en-US" altLang="zh-CN" sz="2000" dirty="0"/>
              <a:t>)||’:’||</a:t>
            </a:r>
            <a:r>
              <a:rPr lang="en-US" altLang="zh-CN" sz="2000" dirty="0" err="1"/>
              <a:t>loc</a:t>
            </a:r>
            <a:endParaRPr lang="zh-CN" altLang="zh-CN" sz="2000" dirty="0"/>
          </a:p>
          <a:p>
            <a:r>
              <a:rPr lang="en-US" altLang="zh-CN" sz="2000" dirty="0"/>
              <a:t>			INTO </a:t>
            </a:r>
            <a:r>
              <a:rPr lang="en-US" altLang="zh-CN" sz="2000" dirty="0" err="1"/>
              <a:t>row_id</a:t>
            </a:r>
            <a:r>
              <a:rPr lang="en-US" altLang="zh-CN" sz="2000" dirty="0"/>
              <a:t>, info;</a:t>
            </a:r>
            <a:endParaRPr lang="zh-CN" altLang="zh-CN" sz="2000" dirty="0"/>
          </a:p>
          <a:p>
            <a:r>
              <a:rPr lang="en-US" altLang="zh-CN" sz="2000" dirty="0"/>
              <a:t>	DBMS_OUTPUT.PUT_LINE(‘ROWID:’||</a:t>
            </a:r>
            <a:r>
              <a:rPr lang="en-US" altLang="zh-CN" sz="2000" dirty="0" err="1"/>
              <a:t>row_id</a:t>
            </a:r>
            <a:r>
              <a:rPr lang="en-US" altLang="zh-CN" sz="2000" dirty="0"/>
              <a:t>);</a:t>
            </a:r>
            <a:endParaRPr lang="zh-CN" altLang="zh-CN" sz="2000" dirty="0"/>
          </a:p>
          <a:p>
            <a:r>
              <a:rPr lang="en-US" altLang="zh-CN" sz="2000" dirty="0"/>
              <a:t>	DBMS_OUTPUT.PUT_LINE(info);</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2724712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其中：</a:t>
            </a:r>
            <a:r>
              <a:rPr lang="en-US" altLang="zh-CN" sz="2000" dirty="0"/>
              <a:t>RETURNING</a:t>
            </a:r>
            <a:r>
              <a:rPr lang="zh-CN" altLang="zh-CN" sz="2000" dirty="0"/>
              <a:t>子句用于检索被修改行信息：当</a:t>
            </a:r>
            <a:r>
              <a:rPr lang="en-US" altLang="zh-CN" sz="2000" dirty="0"/>
              <a:t>UPDATE</a:t>
            </a:r>
            <a:r>
              <a:rPr lang="zh-CN" altLang="zh-CN" sz="2000" dirty="0"/>
              <a:t>语句修改单行数据时，</a:t>
            </a:r>
            <a:r>
              <a:rPr lang="en-US" altLang="zh-CN" sz="2000" dirty="0"/>
              <a:t>RETURNING </a:t>
            </a:r>
            <a:r>
              <a:rPr lang="zh-CN" altLang="zh-CN" sz="2000" dirty="0"/>
              <a:t>子句可以检索被修改行的</a:t>
            </a:r>
            <a:r>
              <a:rPr lang="en-US" altLang="zh-CN" sz="2000" dirty="0"/>
              <a:t>ROWID</a:t>
            </a:r>
            <a:r>
              <a:rPr lang="zh-CN" altLang="zh-CN" sz="2000" dirty="0"/>
              <a:t>和</a:t>
            </a:r>
            <a:r>
              <a:rPr lang="en-US" altLang="zh-CN" sz="2000" dirty="0"/>
              <a:t>REF</a:t>
            </a:r>
            <a:r>
              <a:rPr lang="zh-CN" altLang="zh-CN" sz="2000" dirty="0"/>
              <a:t>值，以及行中被修改列的列表达式，并可将他们存储到</a:t>
            </a:r>
            <a:r>
              <a:rPr lang="en-US" altLang="zh-CN" sz="2000" dirty="0"/>
              <a:t>PL/SQL</a:t>
            </a:r>
            <a:r>
              <a:rPr lang="zh-CN" altLang="zh-CN" sz="2000" dirty="0"/>
              <a:t>变量或复合变量中；当</a:t>
            </a:r>
            <a:r>
              <a:rPr lang="en-US" altLang="zh-CN" sz="2000" dirty="0"/>
              <a:t>UPDATE</a:t>
            </a:r>
            <a:r>
              <a:rPr lang="zh-CN" altLang="zh-CN" sz="2000" dirty="0"/>
              <a:t>语句修改多行数据时，</a:t>
            </a:r>
            <a:r>
              <a:rPr lang="en-US" altLang="zh-CN" sz="2000" dirty="0"/>
              <a:t>RETURNING </a:t>
            </a:r>
            <a:r>
              <a:rPr lang="zh-CN" altLang="zh-CN" sz="2000" dirty="0"/>
              <a:t>子句可以将被修改行的</a:t>
            </a:r>
            <a:r>
              <a:rPr lang="en-US" altLang="zh-CN" sz="2000" dirty="0"/>
              <a:t>ROWID</a:t>
            </a:r>
            <a:r>
              <a:rPr lang="zh-CN" altLang="zh-CN" sz="2000" dirty="0"/>
              <a:t>和</a:t>
            </a:r>
            <a:r>
              <a:rPr lang="en-US" altLang="zh-CN" sz="2000" dirty="0"/>
              <a:t>REF</a:t>
            </a:r>
            <a:r>
              <a:rPr lang="zh-CN" altLang="zh-CN" sz="2000" dirty="0"/>
              <a:t>值，以及列表达式值返回到复合变量数组中。在</a:t>
            </a:r>
            <a:r>
              <a:rPr lang="en-US" altLang="zh-CN" sz="2000" dirty="0"/>
              <a:t>UPDATE</a:t>
            </a:r>
            <a:r>
              <a:rPr lang="zh-CN" altLang="zh-CN" sz="2000" dirty="0"/>
              <a:t>中使用</a:t>
            </a:r>
            <a:r>
              <a:rPr lang="en-US" altLang="zh-CN" sz="2000" dirty="0"/>
              <a:t>RETURNING </a:t>
            </a:r>
            <a:r>
              <a:rPr lang="zh-CN" altLang="zh-CN" sz="2000" dirty="0"/>
              <a:t>子句的限制与</a:t>
            </a:r>
            <a:r>
              <a:rPr lang="en-US" altLang="zh-CN" sz="2000" dirty="0"/>
              <a:t>INSERT</a:t>
            </a:r>
            <a:r>
              <a:rPr lang="zh-CN" altLang="zh-CN" sz="2000" dirty="0"/>
              <a:t>语句中对</a:t>
            </a:r>
            <a:r>
              <a:rPr lang="en-US" altLang="zh-CN" sz="2000" dirty="0"/>
              <a:t>RETURNING</a:t>
            </a:r>
            <a:r>
              <a:rPr lang="zh-CN" altLang="zh-CN" sz="2000" dirty="0"/>
              <a:t>子句的限制相同</a:t>
            </a:r>
            <a:r>
              <a:rPr lang="zh-CN" altLang="zh-CN" sz="2000" dirty="0" smtClean="0"/>
              <a:t>。</a:t>
            </a:r>
            <a:endParaRPr lang="zh-CN" altLang="zh-CN" sz="2000" dirty="0"/>
          </a:p>
        </p:txBody>
      </p:sp>
    </p:spTree>
    <p:extLst>
      <p:ext uri="{BB962C8B-B14F-4D97-AF65-F5344CB8AC3E}">
        <p14:creationId xmlns:p14="http://schemas.microsoft.com/office/powerpoint/2010/main" val="1786282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en-US" sz="2000" dirty="0" smtClean="0"/>
              <a:t>例</a:t>
            </a:r>
            <a:r>
              <a:rPr lang="en-US" altLang="zh-CN" sz="2000" dirty="0" smtClean="0"/>
              <a:t>3.</a:t>
            </a:r>
            <a:r>
              <a:rPr lang="zh-CN" altLang="zh-CN" sz="2000" dirty="0"/>
              <a:t>删除一条记录并</a:t>
            </a:r>
            <a:r>
              <a:rPr lang="zh-CN" altLang="zh-CN" sz="2000" dirty="0" smtClean="0"/>
              <a:t>显示</a:t>
            </a:r>
            <a:endParaRPr lang="en-US" altLang="zh-CN" sz="2000" dirty="0" smtClean="0"/>
          </a:p>
          <a:p>
            <a:r>
              <a:rPr lang="en-US" altLang="zh-CN" sz="2000" dirty="0"/>
              <a:t>DECLARE</a:t>
            </a:r>
            <a:endParaRPr lang="zh-CN" altLang="zh-CN" sz="2000" dirty="0"/>
          </a:p>
          <a:p>
            <a:r>
              <a:rPr lang="en-US" altLang="zh-CN" sz="2000" dirty="0"/>
              <a:t>   </a:t>
            </a:r>
            <a:r>
              <a:rPr lang="en-US" altLang="zh-CN" sz="2000" dirty="0" err="1"/>
              <a:t>Row_id</a:t>
            </a:r>
            <a:r>
              <a:rPr lang="en-US" altLang="zh-CN" sz="2000" dirty="0"/>
              <a:t> UROWID;</a:t>
            </a:r>
            <a:endParaRPr lang="zh-CN" altLang="zh-CN" sz="2000" dirty="0"/>
          </a:p>
          <a:p>
            <a:r>
              <a:rPr lang="en-US" altLang="zh-CN" sz="2000" dirty="0"/>
              <a:t>   info    VARCHAR2(40);</a:t>
            </a:r>
            <a:endParaRPr lang="zh-CN" altLang="zh-CN" sz="2000" dirty="0"/>
          </a:p>
          <a:p>
            <a:r>
              <a:rPr lang="en-US" altLang="zh-CN" sz="2000" dirty="0"/>
              <a:t>BEGIN</a:t>
            </a:r>
            <a:endParaRPr lang="zh-CN" altLang="zh-CN" sz="2000" dirty="0"/>
          </a:p>
          <a:p>
            <a:r>
              <a:rPr lang="en-US" altLang="zh-CN" sz="2000" dirty="0"/>
              <a:t>	DELETE </a:t>
            </a:r>
            <a:r>
              <a:rPr lang="en-US" altLang="zh-CN" sz="2000" dirty="0" err="1"/>
              <a:t>dept</a:t>
            </a:r>
            <a:r>
              <a:rPr lang="en-US" altLang="zh-CN" sz="2000" dirty="0"/>
              <a:t> WHERE DNAME=‘SERVICE’</a:t>
            </a:r>
            <a:endParaRPr lang="zh-CN" altLang="zh-CN" sz="2000" dirty="0"/>
          </a:p>
          <a:p>
            <a:r>
              <a:rPr lang="en-US" altLang="zh-CN" sz="2000" dirty="0"/>
              <a:t>		RETURNING </a:t>
            </a:r>
            <a:r>
              <a:rPr lang="en-US" altLang="zh-CN" sz="2000" dirty="0" err="1"/>
              <a:t>rowid</a:t>
            </a:r>
            <a:r>
              <a:rPr lang="en-US" altLang="zh-CN" sz="2000" dirty="0"/>
              <a:t>, </a:t>
            </a:r>
            <a:r>
              <a:rPr lang="en-US" altLang="zh-CN" sz="2000" dirty="0" err="1"/>
              <a:t>dname</a:t>
            </a:r>
            <a:r>
              <a:rPr lang="en-US" altLang="zh-CN" sz="2000" dirty="0"/>
              <a:t>||’:’||</a:t>
            </a:r>
            <a:r>
              <a:rPr lang="en-US" altLang="zh-CN" sz="2000" dirty="0" err="1"/>
              <a:t>to_char</a:t>
            </a:r>
            <a:r>
              <a:rPr lang="en-US" altLang="zh-CN" sz="2000" dirty="0"/>
              <a:t>(</a:t>
            </a:r>
            <a:r>
              <a:rPr lang="en-US" altLang="zh-CN" sz="2000" dirty="0" err="1"/>
              <a:t>deptno</a:t>
            </a:r>
            <a:r>
              <a:rPr lang="en-US" altLang="zh-CN" sz="2000" dirty="0"/>
              <a:t>)||’:’||</a:t>
            </a:r>
            <a:r>
              <a:rPr lang="en-US" altLang="zh-CN" sz="2000" dirty="0" err="1"/>
              <a:t>loc</a:t>
            </a:r>
            <a:endParaRPr lang="zh-CN" altLang="zh-CN" sz="2000" dirty="0"/>
          </a:p>
          <a:p>
            <a:r>
              <a:rPr lang="en-US" altLang="zh-CN" sz="2000" dirty="0"/>
              <a:t>			INTO </a:t>
            </a:r>
            <a:r>
              <a:rPr lang="en-US" altLang="zh-CN" sz="2000" dirty="0" err="1"/>
              <a:t>row_id</a:t>
            </a:r>
            <a:r>
              <a:rPr lang="en-US" altLang="zh-CN" sz="2000" dirty="0"/>
              <a:t>, info;</a:t>
            </a:r>
            <a:endParaRPr lang="zh-CN" altLang="zh-CN" sz="2000" dirty="0"/>
          </a:p>
          <a:p>
            <a:r>
              <a:rPr lang="en-US" altLang="zh-CN" sz="2000" dirty="0"/>
              <a:t>	DBMS_OUTPUT.PUT_LINE(‘ROWID:’||</a:t>
            </a:r>
            <a:r>
              <a:rPr lang="en-US" altLang="zh-CN" sz="2000" dirty="0" err="1"/>
              <a:t>row_id</a:t>
            </a:r>
            <a:r>
              <a:rPr lang="en-US" altLang="zh-CN" sz="2000" dirty="0"/>
              <a:t>);</a:t>
            </a:r>
            <a:endParaRPr lang="zh-CN" altLang="zh-CN" sz="2000" dirty="0"/>
          </a:p>
          <a:p>
            <a:r>
              <a:rPr lang="en-US" altLang="zh-CN" sz="2000" dirty="0"/>
              <a:t>	DBMS_OUTPUT.PUT_LINE(info);</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2532934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其中：</a:t>
            </a:r>
            <a:r>
              <a:rPr lang="en-US" altLang="zh-CN" sz="2000" dirty="0"/>
              <a:t>RETURNING</a:t>
            </a:r>
            <a:r>
              <a:rPr lang="zh-CN" altLang="zh-CN" sz="2000" dirty="0"/>
              <a:t>子句用于检索被修改行信息：当</a:t>
            </a:r>
            <a:r>
              <a:rPr lang="en-US" altLang="zh-CN" sz="2000" dirty="0"/>
              <a:t>UPDATE</a:t>
            </a:r>
            <a:r>
              <a:rPr lang="zh-CN" altLang="zh-CN" sz="2000" dirty="0"/>
              <a:t>语句修改单行数据时，</a:t>
            </a:r>
            <a:r>
              <a:rPr lang="en-US" altLang="zh-CN" sz="2000" dirty="0"/>
              <a:t>RETURNING </a:t>
            </a:r>
            <a:r>
              <a:rPr lang="zh-CN" altLang="zh-CN" sz="2000" dirty="0"/>
              <a:t>子句可以检索被修改行的</a:t>
            </a:r>
            <a:r>
              <a:rPr lang="en-US" altLang="zh-CN" sz="2000" dirty="0"/>
              <a:t>ROWID</a:t>
            </a:r>
            <a:r>
              <a:rPr lang="zh-CN" altLang="zh-CN" sz="2000" dirty="0"/>
              <a:t>和</a:t>
            </a:r>
            <a:r>
              <a:rPr lang="en-US" altLang="zh-CN" sz="2000" dirty="0"/>
              <a:t>REF</a:t>
            </a:r>
            <a:r>
              <a:rPr lang="zh-CN" altLang="zh-CN" sz="2000" dirty="0"/>
              <a:t>值，以及行中被修改列的列表达式，并可将他们存储到</a:t>
            </a:r>
            <a:r>
              <a:rPr lang="en-US" altLang="zh-CN" sz="2000" dirty="0"/>
              <a:t>PL/SQL</a:t>
            </a:r>
            <a:r>
              <a:rPr lang="zh-CN" altLang="zh-CN" sz="2000" dirty="0"/>
              <a:t>变量或复合变量中；当</a:t>
            </a:r>
            <a:r>
              <a:rPr lang="en-US" altLang="zh-CN" sz="2000" dirty="0"/>
              <a:t>UPDATE</a:t>
            </a:r>
            <a:r>
              <a:rPr lang="zh-CN" altLang="zh-CN" sz="2000" dirty="0"/>
              <a:t>语句修改多行数据时，</a:t>
            </a:r>
            <a:r>
              <a:rPr lang="en-US" altLang="zh-CN" sz="2000" dirty="0"/>
              <a:t>RETURNING </a:t>
            </a:r>
            <a:r>
              <a:rPr lang="zh-CN" altLang="zh-CN" sz="2000" dirty="0"/>
              <a:t>子句可以将被修改行的</a:t>
            </a:r>
            <a:r>
              <a:rPr lang="en-US" altLang="zh-CN" sz="2000" dirty="0"/>
              <a:t>ROWID</a:t>
            </a:r>
            <a:r>
              <a:rPr lang="zh-CN" altLang="zh-CN" sz="2000" dirty="0"/>
              <a:t>和</a:t>
            </a:r>
            <a:r>
              <a:rPr lang="en-US" altLang="zh-CN" sz="2000" dirty="0"/>
              <a:t>REF</a:t>
            </a:r>
            <a:r>
              <a:rPr lang="zh-CN" altLang="zh-CN" sz="2000" dirty="0"/>
              <a:t>值，以及列表达式值返回到复合变量数组中。在</a:t>
            </a:r>
            <a:r>
              <a:rPr lang="en-US" altLang="zh-CN" sz="2000" dirty="0"/>
              <a:t>UPDATE</a:t>
            </a:r>
            <a:r>
              <a:rPr lang="zh-CN" altLang="zh-CN" sz="2000" dirty="0"/>
              <a:t>中使用</a:t>
            </a:r>
            <a:r>
              <a:rPr lang="en-US" altLang="zh-CN" sz="2000" dirty="0"/>
              <a:t>RETURNING </a:t>
            </a:r>
            <a:r>
              <a:rPr lang="zh-CN" altLang="zh-CN" sz="2000" dirty="0"/>
              <a:t>子句的限制与</a:t>
            </a:r>
            <a:r>
              <a:rPr lang="en-US" altLang="zh-CN" sz="2000" dirty="0"/>
              <a:t>INSERT</a:t>
            </a:r>
            <a:r>
              <a:rPr lang="zh-CN" altLang="zh-CN" sz="2000" dirty="0"/>
              <a:t>语句中对</a:t>
            </a:r>
            <a:r>
              <a:rPr lang="en-US" altLang="zh-CN" sz="2000" dirty="0"/>
              <a:t>RETURNING</a:t>
            </a:r>
            <a:r>
              <a:rPr lang="zh-CN" altLang="zh-CN" sz="2000" dirty="0"/>
              <a:t>子句的限制相同</a:t>
            </a:r>
            <a:r>
              <a:rPr lang="zh-CN" altLang="zh-CN" sz="2000" dirty="0" smtClean="0"/>
              <a:t>。</a:t>
            </a:r>
            <a:endParaRPr lang="zh-CN" altLang="zh-CN" sz="2000" dirty="0"/>
          </a:p>
        </p:txBody>
      </p:sp>
    </p:spTree>
    <p:extLst>
      <p:ext uri="{BB962C8B-B14F-4D97-AF65-F5344CB8AC3E}">
        <p14:creationId xmlns:p14="http://schemas.microsoft.com/office/powerpoint/2010/main" val="7304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noChangeArrowheads="1"/>
          </p:cNvSpPr>
          <p:nvPr>
            <p:ph idx="4294967295"/>
          </p:nvPr>
        </p:nvSpPr>
        <p:spPr/>
        <p:txBody>
          <a:bodyPr/>
          <a:lstStyle/>
          <a:p>
            <a:pPr eaLnBrk="1" hangingPunct="1"/>
            <a:endParaRPr lang="zh-CN" altLang="zh-CN" sz="2000" smtClean="0"/>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标题 2"/>
          <p:cNvSpPr>
            <a:spLocks noGrp="1" noChangeArrowheads="1"/>
          </p:cNvSpPr>
          <p:nvPr>
            <p:ph type="ctrTitle" idx="4294967295"/>
          </p:nvPr>
        </p:nvSpPr>
        <p:spPr bwMode="auto">
          <a:xfrm>
            <a:off x="609600" y="258763"/>
            <a:ext cx="6034088" cy="6267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zh-CN" altLang="en-US" sz="2400" b="1" dirty="0" smtClean="0"/>
              <a:t>第一章 </a:t>
            </a:r>
            <a:r>
              <a:rPr lang="en-US" altLang="zh-CN" sz="2400" b="1" dirty="0" smtClean="0"/>
              <a:t>PLSQL </a:t>
            </a:r>
            <a:r>
              <a:rPr lang="zh-CN" altLang="en-US" sz="2400" b="1" dirty="0" smtClean="0"/>
              <a:t>程序设计简介</a:t>
            </a:r>
            <a:r>
              <a:rPr lang="en-US" altLang="zh-CN" sz="2400" b="1" dirty="0" smtClean="0"/>
              <a:t/>
            </a:r>
            <a:br>
              <a:rPr lang="en-US" altLang="zh-CN" sz="2400" b="1" dirty="0" smtClean="0"/>
            </a:br>
            <a:r>
              <a:rPr lang="zh-CN" altLang="en-US" sz="2400" b="1" dirty="0" smtClean="0"/>
              <a:t>第二章 </a:t>
            </a:r>
            <a:r>
              <a:rPr lang="en-US" altLang="zh-CN" sz="2400" b="1" dirty="0" smtClean="0"/>
              <a:t>PLSQL</a:t>
            </a:r>
            <a:r>
              <a:rPr lang="zh-CN" altLang="en-US" sz="2400" b="1" dirty="0" smtClean="0"/>
              <a:t>块结构和组成元素</a:t>
            </a:r>
            <a:r>
              <a:rPr lang="en-US" altLang="zh-CN" sz="2400" b="1" dirty="0" smtClean="0"/>
              <a:t/>
            </a:r>
            <a:br>
              <a:rPr lang="en-US" altLang="zh-CN" sz="2400" b="1" dirty="0" smtClean="0"/>
            </a:br>
            <a:r>
              <a:rPr lang="zh-CN" altLang="en-US" sz="2400" b="1" dirty="0" smtClean="0"/>
              <a:t>第三章</a:t>
            </a:r>
            <a:r>
              <a:rPr lang="en-US" altLang="zh-CN" sz="2400" b="1" dirty="0" smtClean="0"/>
              <a:t>PLSQL </a:t>
            </a:r>
            <a:r>
              <a:rPr lang="zh-CN" altLang="en-US" sz="2400" b="1" dirty="0" smtClean="0"/>
              <a:t>流程控制语句</a:t>
            </a:r>
            <a:r>
              <a:rPr lang="en-US" altLang="zh-CN" sz="2400" b="1" dirty="0" smtClean="0"/>
              <a:t/>
            </a:r>
            <a:br>
              <a:rPr lang="en-US" altLang="zh-CN" sz="2400" b="1" dirty="0" smtClean="0"/>
            </a:br>
            <a:r>
              <a:rPr lang="zh-CN" altLang="en-US" sz="2400" b="1" dirty="0" smtClean="0"/>
              <a:t>第四章 </a:t>
            </a:r>
            <a:r>
              <a:rPr lang="en-US" altLang="zh-CN" sz="2400" b="1" dirty="0" smtClean="0"/>
              <a:t>PLSQL </a:t>
            </a:r>
            <a:r>
              <a:rPr lang="zh-CN" altLang="en-US" sz="2400" b="1" dirty="0" smtClean="0"/>
              <a:t>游标的使用</a:t>
            </a:r>
            <a:r>
              <a:rPr lang="en-US" altLang="zh-CN" sz="2400" b="1" dirty="0" smtClean="0"/>
              <a:t/>
            </a:r>
            <a:br>
              <a:rPr lang="en-US" altLang="zh-CN" sz="2400" b="1" dirty="0" smtClean="0"/>
            </a:br>
            <a:r>
              <a:rPr lang="zh-CN" altLang="en-US" sz="2400" b="1" dirty="0" smtClean="0"/>
              <a:t>第五章 </a:t>
            </a:r>
            <a:r>
              <a:rPr lang="en-US" altLang="zh-CN" sz="2400" b="1" dirty="0" smtClean="0"/>
              <a:t>PLSQL </a:t>
            </a:r>
            <a:r>
              <a:rPr lang="zh-CN" altLang="en-US" sz="2400" b="1" dirty="0" smtClean="0"/>
              <a:t>异常错误传播</a:t>
            </a:r>
            <a:r>
              <a:rPr lang="en-US" altLang="zh-CN" sz="2400" b="1" dirty="0" smtClean="0"/>
              <a:t/>
            </a:r>
            <a:br>
              <a:rPr lang="en-US" altLang="zh-CN" sz="2400" b="1" dirty="0" smtClean="0"/>
            </a:br>
            <a:r>
              <a:rPr lang="zh-CN" altLang="en-US" sz="2400" b="1" dirty="0" smtClean="0"/>
              <a:t>第六章 </a:t>
            </a:r>
            <a:r>
              <a:rPr lang="en-US" altLang="zh-CN" sz="2400" b="1" dirty="0" smtClean="0"/>
              <a:t>PLSQL </a:t>
            </a:r>
            <a:r>
              <a:rPr lang="zh-CN" altLang="en-US" sz="2400" b="1" dirty="0" smtClean="0"/>
              <a:t>存储函数和过程</a:t>
            </a:r>
            <a:endParaRPr lang="zh-CN" altLang="zh-CN"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wipe(down)">
                                      <p:cBhvr>
                                        <p:cTn id="14" dur="580">
                                          <p:stCondLst>
                                            <p:cond delay="0"/>
                                          </p:stCondLst>
                                        </p:cTn>
                                        <p:tgtEl>
                                          <p:spTgt spid="4100"/>
                                        </p:tgtEl>
                                      </p:cBhvr>
                                    </p:animEffect>
                                    <p:anim calcmode="lin" valueType="num">
                                      <p:cBhvr>
                                        <p:cTn id="15" dur="1822" tmFilter="0,0; 0.14,0.36; 0.43,0.73; 0.71,0.91; 1.0,1.0">
                                          <p:stCondLst>
                                            <p:cond delay="0"/>
                                          </p:stCondLst>
                                        </p:cTn>
                                        <p:tgtEl>
                                          <p:spTgt spid="410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10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10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10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100"/>
                                        </p:tgtEl>
                                        <p:attrNameLst>
                                          <p:attrName>ppt_y</p:attrName>
                                        </p:attrNameLst>
                                      </p:cBhvr>
                                      <p:tavLst>
                                        <p:tav tm="0" fmla="#ppt_y-sin(pi*$)/81">
                                          <p:val>
                                            <p:fltVal val="0"/>
                                          </p:val>
                                        </p:tav>
                                        <p:tav tm="100000">
                                          <p:val>
                                            <p:fltVal val="1"/>
                                          </p:val>
                                        </p:tav>
                                      </p:tavLst>
                                    </p:anim>
                                    <p:animScale>
                                      <p:cBhvr>
                                        <p:cTn id="20" dur="26">
                                          <p:stCondLst>
                                            <p:cond delay="650"/>
                                          </p:stCondLst>
                                        </p:cTn>
                                        <p:tgtEl>
                                          <p:spTgt spid="4100"/>
                                        </p:tgtEl>
                                      </p:cBhvr>
                                      <p:to x="100000" y="60000"/>
                                    </p:animScale>
                                    <p:animScale>
                                      <p:cBhvr>
                                        <p:cTn id="21" dur="166" decel="50000">
                                          <p:stCondLst>
                                            <p:cond delay="676"/>
                                          </p:stCondLst>
                                        </p:cTn>
                                        <p:tgtEl>
                                          <p:spTgt spid="4100"/>
                                        </p:tgtEl>
                                      </p:cBhvr>
                                      <p:to x="100000" y="100000"/>
                                    </p:animScale>
                                    <p:animScale>
                                      <p:cBhvr>
                                        <p:cTn id="22" dur="26">
                                          <p:stCondLst>
                                            <p:cond delay="1312"/>
                                          </p:stCondLst>
                                        </p:cTn>
                                        <p:tgtEl>
                                          <p:spTgt spid="4100"/>
                                        </p:tgtEl>
                                      </p:cBhvr>
                                      <p:to x="100000" y="80000"/>
                                    </p:animScale>
                                    <p:animScale>
                                      <p:cBhvr>
                                        <p:cTn id="23" dur="166" decel="50000">
                                          <p:stCondLst>
                                            <p:cond delay="1338"/>
                                          </p:stCondLst>
                                        </p:cTn>
                                        <p:tgtEl>
                                          <p:spTgt spid="4100"/>
                                        </p:tgtEl>
                                      </p:cBhvr>
                                      <p:to x="100000" y="100000"/>
                                    </p:animScale>
                                    <p:animScale>
                                      <p:cBhvr>
                                        <p:cTn id="24" dur="26">
                                          <p:stCondLst>
                                            <p:cond delay="1642"/>
                                          </p:stCondLst>
                                        </p:cTn>
                                        <p:tgtEl>
                                          <p:spTgt spid="4100"/>
                                        </p:tgtEl>
                                      </p:cBhvr>
                                      <p:to x="100000" y="90000"/>
                                    </p:animScale>
                                    <p:animScale>
                                      <p:cBhvr>
                                        <p:cTn id="25" dur="166" decel="50000">
                                          <p:stCondLst>
                                            <p:cond delay="1668"/>
                                          </p:stCondLst>
                                        </p:cTn>
                                        <p:tgtEl>
                                          <p:spTgt spid="4100"/>
                                        </p:tgtEl>
                                      </p:cBhvr>
                                      <p:to x="100000" y="100000"/>
                                    </p:animScale>
                                    <p:animScale>
                                      <p:cBhvr>
                                        <p:cTn id="26" dur="26">
                                          <p:stCondLst>
                                            <p:cond delay="1808"/>
                                          </p:stCondLst>
                                        </p:cTn>
                                        <p:tgtEl>
                                          <p:spTgt spid="4100"/>
                                        </p:tgtEl>
                                      </p:cBhvr>
                                      <p:to x="100000" y="95000"/>
                                    </p:animScale>
                                    <p:animScale>
                                      <p:cBhvr>
                                        <p:cTn id="27" dur="166" decel="50000">
                                          <p:stCondLst>
                                            <p:cond delay="1834"/>
                                          </p:stCondLst>
                                        </p:cTn>
                                        <p:tgtEl>
                                          <p:spTgt spid="41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复合</a:t>
            </a:r>
            <a:r>
              <a:rPr lang="zh-CN" altLang="zh-CN" sz="2000" b="1" dirty="0" smtClean="0"/>
              <a:t>类型</a:t>
            </a:r>
            <a:endParaRPr lang="en-US" altLang="zh-CN" sz="2000" b="1" dirty="0" smtClean="0"/>
          </a:p>
          <a:p>
            <a:r>
              <a:rPr lang="en-US" altLang="zh-CN" sz="2000" dirty="0"/>
              <a:t> ORACLE </a:t>
            </a:r>
            <a:r>
              <a:rPr lang="zh-CN" altLang="zh-CN" sz="2000" dirty="0"/>
              <a:t>在</a:t>
            </a:r>
            <a:r>
              <a:rPr lang="en-US" altLang="zh-CN" sz="2000" dirty="0"/>
              <a:t> PL/SQL </a:t>
            </a:r>
            <a:r>
              <a:rPr lang="zh-CN" altLang="zh-CN" sz="2000" dirty="0"/>
              <a:t>中除了提供象前面介绍的各种类型外</a:t>
            </a:r>
            <a:r>
              <a:rPr lang="en-US" altLang="zh-CN" sz="2000" dirty="0"/>
              <a:t>,</a:t>
            </a:r>
            <a:r>
              <a:rPr lang="zh-CN" altLang="zh-CN" sz="2000" dirty="0"/>
              <a:t>还提供一种称为复合类型的类型</a:t>
            </a:r>
            <a:r>
              <a:rPr lang="en-US" altLang="zh-CN" sz="2000" dirty="0"/>
              <a:t>---</a:t>
            </a:r>
            <a:r>
              <a:rPr lang="zh-CN" altLang="zh-CN" sz="2000" dirty="0"/>
              <a:t>记录和表</a:t>
            </a:r>
            <a:r>
              <a:rPr lang="en-US" altLang="zh-CN" sz="2000" dirty="0" smtClean="0"/>
              <a:t>.</a:t>
            </a:r>
          </a:p>
          <a:p>
            <a:r>
              <a:rPr lang="zh-CN" altLang="zh-CN" sz="2000" b="1" dirty="0"/>
              <a:t>记录</a:t>
            </a:r>
            <a:r>
              <a:rPr lang="zh-CN" altLang="zh-CN" sz="2000" b="1" dirty="0" smtClean="0"/>
              <a:t>类型</a:t>
            </a:r>
            <a:endParaRPr lang="en-US" altLang="zh-CN" sz="2000" b="1" dirty="0" smtClean="0"/>
          </a:p>
          <a:p>
            <a:r>
              <a:rPr lang="zh-CN" altLang="zh-CN" sz="2000" dirty="0"/>
              <a:t>记录类型是把逻辑相关的数据作为一个单元存储起来，它必须包括至少一个标量型或</a:t>
            </a:r>
            <a:r>
              <a:rPr lang="en-US" altLang="zh-CN" sz="2000" dirty="0"/>
              <a:t>RECORD </a:t>
            </a:r>
            <a:r>
              <a:rPr lang="zh-CN" altLang="zh-CN" sz="2000" dirty="0"/>
              <a:t>数据类型的成员，称作</a:t>
            </a:r>
            <a:r>
              <a:rPr lang="en-US" altLang="zh-CN" sz="2000" dirty="0"/>
              <a:t>PL/SQL RECORD </a:t>
            </a:r>
            <a:r>
              <a:rPr lang="zh-CN" altLang="zh-CN" sz="2000" dirty="0"/>
              <a:t>的域</a:t>
            </a:r>
            <a:r>
              <a:rPr lang="en-US" altLang="zh-CN" sz="2000" dirty="0"/>
              <a:t>(FIELD)</a:t>
            </a:r>
            <a:r>
              <a:rPr lang="zh-CN" altLang="zh-CN" sz="2000" dirty="0"/>
              <a:t>，其作用是存放互不相同但逻辑相关的信息。</a:t>
            </a:r>
          </a:p>
          <a:p>
            <a:r>
              <a:rPr lang="zh-CN" altLang="zh-CN" sz="2000" b="1" dirty="0"/>
              <a:t>定义记录类型语法如下</a:t>
            </a:r>
            <a:r>
              <a:rPr lang="en-US" altLang="zh-CN" sz="2000" b="1" dirty="0"/>
              <a:t>:</a:t>
            </a:r>
            <a:endParaRPr lang="zh-CN" altLang="zh-CN" sz="2000" dirty="0"/>
          </a:p>
          <a:p>
            <a:r>
              <a:rPr lang="en-US" altLang="zh-CN" sz="2000" dirty="0"/>
              <a:t>TYPE </a:t>
            </a:r>
            <a:r>
              <a:rPr lang="en-US" altLang="zh-CN" sz="2000" dirty="0" err="1"/>
              <a:t>record_type</a:t>
            </a:r>
            <a:r>
              <a:rPr lang="en-US" altLang="zh-CN" sz="2000" dirty="0"/>
              <a:t> IS RECORD(</a:t>
            </a:r>
            <a:endParaRPr lang="zh-CN" altLang="zh-CN" sz="2000" dirty="0"/>
          </a:p>
          <a:p>
            <a:r>
              <a:rPr lang="en-US" altLang="zh-CN" sz="2000" dirty="0"/>
              <a:t>   Field1 type1  [NOT NULL]  [:= exp1 ],</a:t>
            </a:r>
            <a:endParaRPr lang="zh-CN" altLang="zh-CN" sz="2000" dirty="0"/>
          </a:p>
          <a:p>
            <a:r>
              <a:rPr lang="en-US" altLang="zh-CN" sz="2000" dirty="0"/>
              <a:t>   Field2 type2  [NOT NULL]  [:= exp2 ],</a:t>
            </a:r>
            <a:endParaRPr lang="zh-CN" altLang="zh-CN" sz="2000" dirty="0"/>
          </a:p>
          <a:p>
            <a:r>
              <a:rPr lang="en-US" altLang="zh-CN" sz="2000" dirty="0"/>
              <a:t>   . . .   . . .</a:t>
            </a:r>
            <a:endParaRPr lang="zh-CN" altLang="zh-CN" sz="2000" dirty="0"/>
          </a:p>
          <a:p>
            <a:r>
              <a:rPr lang="en-US" altLang="zh-CN" sz="2000" dirty="0"/>
              <a:t>   </a:t>
            </a:r>
            <a:r>
              <a:rPr lang="en-US" altLang="zh-CN" sz="2000" dirty="0" err="1"/>
              <a:t>Fieldn</a:t>
            </a:r>
            <a:r>
              <a:rPr lang="en-US" altLang="zh-CN" sz="2000" dirty="0"/>
              <a:t> </a:t>
            </a:r>
            <a:r>
              <a:rPr lang="en-US" altLang="zh-CN" sz="2000" dirty="0" err="1"/>
              <a:t>typen</a:t>
            </a:r>
            <a:r>
              <a:rPr lang="en-US" altLang="zh-CN" sz="2000" dirty="0"/>
              <a:t>  [NOT NULL]  [:= </a:t>
            </a:r>
            <a:r>
              <a:rPr lang="en-US" altLang="zh-CN" sz="2000" dirty="0" err="1"/>
              <a:t>expn</a:t>
            </a:r>
            <a:r>
              <a:rPr lang="en-US" altLang="zh-CN" sz="2000" dirty="0"/>
              <a:t> ] ) </a:t>
            </a:r>
            <a:r>
              <a:rPr lang="en-US" altLang="zh-CN" sz="2000" dirty="0" smtClean="0"/>
              <a:t>;</a:t>
            </a:r>
            <a:endParaRPr lang="zh-CN" altLang="zh-CN" sz="2000" dirty="0"/>
          </a:p>
        </p:txBody>
      </p:sp>
    </p:spTree>
    <p:extLst>
      <p:ext uri="{BB962C8B-B14F-4D97-AF65-F5344CB8AC3E}">
        <p14:creationId xmlns:p14="http://schemas.microsoft.com/office/powerpoint/2010/main" val="2004535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en-US" sz="2000" b="1" dirty="0" smtClean="0"/>
              <a:t>例</a:t>
            </a:r>
            <a:r>
              <a:rPr lang="en-US" altLang="zh-CN" sz="2000" b="1" dirty="0" smtClean="0"/>
              <a:t>4</a:t>
            </a:r>
            <a:r>
              <a:rPr lang="zh-CN" altLang="en-US" sz="2000" b="1" dirty="0" smtClean="0"/>
              <a:t>：</a:t>
            </a:r>
            <a:endParaRPr lang="en-US" altLang="zh-CN" sz="2000" b="1" dirty="0" smtClean="0"/>
          </a:p>
          <a:p>
            <a:r>
              <a:rPr lang="en-US" altLang="zh-CN" sz="2000" dirty="0"/>
              <a:t>DECLARE </a:t>
            </a:r>
            <a:endParaRPr lang="zh-CN" altLang="zh-CN" sz="2000" dirty="0"/>
          </a:p>
          <a:p>
            <a:r>
              <a:rPr lang="en-US" altLang="zh-CN" sz="2000" dirty="0"/>
              <a:t>   TYPE </a:t>
            </a:r>
            <a:r>
              <a:rPr lang="en-US" altLang="zh-CN" sz="2000" dirty="0" err="1"/>
              <a:t>test_rec</a:t>
            </a:r>
            <a:r>
              <a:rPr lang="en-US" altLang="zh-CN" sz="2000" dirty="0"/>
              <a:t> IS RECORD(</a:t>
            </a:r>
            <a:endParaRPr lang="zh-CN" altLang="zh-CN" sz="2000" dirty="0"/>
          </a:p>
          <a:p>
            <a:r>
              <a:rPr lang="en-US" altLang="zh-CN" sz="2000" dirty="0"/>
              <a:t>         Code VARCHAR2(10),</a:t>
            </a:r>
            <a:endParaRPr lang="zh-CN" altLang="zh-CN" sz="2000" dirty="0"/>
          </a:p>
          <a:p>
            <a:r>
              <a:rPr lang="en-US" altLang="zh-CN" sz="2000" dirty="0"/>
              <a:t>         Name VARCHAR2(30) NOT NULL :=’a book’);</a:t>
            </a:r>
            <a:endParaRPr lang="zh-CN" altLang="zh-CN" sz="2000" dirty="0"/>
          </a:p>
          <a:p>
            <a:r>
              <a:rPr lang="en-US" altLang="zh-CN" sz="2000" dirty="0"/>
              <a:t>   </a:t>
            </a:r>
            <a:r>
              <a:rPr lang="en-US" altLang="zh-CN" sz="2000" dirty="0" err="1"/>
              <a:t>V_book</a:t>
            </a:r>
            <a:r>
              <a:rPr lang="en-US" altLang="zh-CN" sz="2000" dirty="0"/>
              <a:t> </a:t>
            </a:r>
            <a:r>
              <a:rPr lang="en-US" altLang="zh-CN" sz="2000" dirty="0" err="1"/>
              <a:t>test_rec</a:t>
            </a:r>
            <a:r>
              <a:rPr lang="en-US" altLang="zh-CN" sz="2000" dirty="0"/>
              <a:t>;</a:t>
            </a:r>
            <a:endParaRPr lang="zh-CN" altLang="zh-CN" sz="2000" dirty="0"/>
          </a:p>
          <a:p>
            <a:r>
              <a:rPr lang="en-US" altLang="zh-CN" sz="2000" dirty="0"/>
              <a:t>BEGIN</a:t>
            </a:r>
            <a:endParaRPr lang="zh-CN" altLang="zh-CN" sz="2000" dirty="0"/>
          </a:p>
          <a:p>
            <a:r>
              <a:rPr lang="en-US" altLang="zh-CN" sz="2000" dirty="0"/>
              <a:t>   </a:t>
            </a:r>
            <a:r>
              <a:rPr lang="en-US" altLang="zh-CN" sz="2000" dirty="0" err="1"/>
              <a:t>V_book.code</a:t>
            </a:r>
            <a:r>
              <a:rPr lang="en-US" altLang="zh-CN" sz="2000" dirty="0"/>
              <a:t> :=’123’;</a:t>
            </a:r>
            <a:endParaRPr lang="zh-CN" altLang="zh-CN" sz="2000" dirty="0"/>
          </a:p>
          <a:p>
            <a:r>
              <a:rPr lang="en-US" altLang="zh-CN" sz="2000" dirty="0"/>
              <a:t>   V_book.name :=’C++ Programming’;</a:t>
            </a:r>
            <a:endParaRPr lang="zh-CN" altLang="zh-CN" sz="2000" dirty="0"/>
          </a:p>
          <a:p>
            <a:r>
              <a:rPr lang="en-US" altLang="zh-CN" sz="2000" dirty="0"/>
              <a:t>   DBMS_OUTPUT.PUT_LINE(</a:t>
            </a:r>
            <a:r>
              <a:rPr lang="en-US" altLang="zh-CN" sz="2000" dirty="0" err="1"/>
              <a:t>v_book.code</a:t>
            </a:r>
            <a:r>
              <a:rPr lang="en-US" altLang="zh-CN" sz="2000" dirty="0"/>
              <a:t>||v_book.name);</a:t>
            </a:r>
            <a:endParaRPr lang="zh-CN" altLang="zh-CN" sz="2000" dirty="0"/>
          </a:p>
          <a:p>
            <a:r>
              <a:rPr lang="en-US" altLang="zh-CN" sz="2000" dirty="0"/>
              <a:t>END</a:t>
            </a:r>
            <a:r>
              <a:rPr lang="en-US" altLang="zh-CN" sz="2000" dirty="0" smtClean="0"/>
              <a:t>;</a:t>
            </a:r>
            <a:endParaRPr lang="en-US" altLang="zh-CN" sz="2000" b="1" dirty="0"/>
          </a:p>
          <a:p>
            <a:r>
              <a:rPr lang="zh-CN" altLang="zh-CN" sz="2000" dirty="0" smtClean="0"/>
              <a:t>可以</a:t>
            </a:r>
            <a:r>
              <a:rPr lang="zh-CN" altLang="zh-CN" sz="2000" dirty="0"/>
              <a:t>用</a:t>
            </a:r>
            <a:r>
              <a:rPr lang="en-US" altLang="zh-CN" sz="2000" dirty="0"/>
              <a:t> SELECT</a:t>
            </a:r>
            <a:r>
              <a:rPr lang="zh-CN" altLang="zh-CN" sz="2000" dirty="0"/>
              <a:t>语句对记录变量进行赋值</a:t>
            </a:r>
            <a:r>
              <a:rPr lang="en-US" altLang="zh-CN" sz="2000" dirty="0"/>
              <a:t>,</a:t>
            </a:r>
            <a:r>
              <a:rPr lang="zh-CN" altLang="zh-CN" sz="2000" dirty="0"/>
              <a:t>只要保证记录字段与查询结果列表中的字段相配即可。</a:t>
            </a:r>
          </a:p>
        </p:txBody>
      </p:sp>
    </p:spTree>
    <p:extLst>
      <p:ext uri="{BB962C8B-B14F-4D97-AF65-F5344CB8AC3E}">
        <p14:creationId xmlns:p14="http://schemas.microsoft.com/office/powerpoint/2010/main" val="2501547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使用</a:t>
            </a:r>
            <a:r>
              <a:rPr lang="en-US" altLang="zh-CN" sz="2000" b="1" dirty="0"/>
              <a:t>%</a:t>
            </a:r>
            <a:r>
              <a:rPr lang="en-US" altLang="zh-CN" sz="2000" b="1" dirty="0" smtClean="0"/>
              <a:t>TYPE</a:t>
            </a:r>
          </a:p>
          <a:p>
            <a:r>
              <a:rPr lang="zh-CN" altLang="zh-CN" sz="2000" dirty="0"/>
              <a:t>定义一个变量，其数据类型与已经定义的某个数据变量的类型相同，或者与数据库表的某个列的数据类型相同，这时可以使用</a:t>
            </a:r>
            <a:r>
              <a:rPr lang="en-US" altLang="zh-CN" sz="2000" dirty="0"/>
              <a:t>%TYPE</a:t>
            </a:r>
            <a:r>
              <a:rPr lang="zh-CN" altLang="zh-CN" sz="2000" dirty="0"/>
              <a:t>。</a:t>
            </a:r>
          </a:p>
          <a:p>
            <a:r>
              <a:rPr lang="zh-CN" altLang="zh-CN" sz="2000" dirty="0"/>
              <a:t>使用</a:t>
            </a:r>
            <a:r>
              <a:rPr lang="en-US" altLang="zh-CN" sz="2000" dirty="0"/>
              <a:t>%TYPE</a:t>
            </a:r>
            <a:r>
              <a:rPr lang="zh-CN" altLang="zh-CN" sz="2000" dirty="0"/>
              <a:t>特性的优点在于：</a:t>
            </a:r>
          </a:p>
          <a:p>
            <a:pPr lvl="0"/>
            <a:r>
              <a:rPr lang="zh-CN" altLang="zh-CN" sz="2000" dirty="0"/>
              <a:t>所引用的数据库列的数据类型可以不必知道；</a:t>
            </a:r>
          </a:p>
          <a:p>
            <a:pPr lvl="0"/>
            <a:r>
              <a:rPr lang="zh-CN" altLang="zh-CN" sz="2000" dirty="0"/>
              <a:t>所引用的数据库列的数据类型可以实时改变</a:t>
            </a:r>
            <a:r>
              <a:rPr lang="zh-CN" altLang="zh-CN" sz="2000" dirty="0" smtClean="0"/>
              <a:t>。</a:t>
            </a:r>
            <a:r>
              <a:rPr lang="zh-CN" altLang="zh-CN" sz="2000" dirty="0"/>
              <a:t>所引用的数据库列的数据类型可以不必知道；</a:t>
            </a:r>
          </a:p>
          <a:p>
            <a:pPr lvl="0"/>
            <a:r>
              <a:rPr lang="zh-CN" altLang="zh-CN" sz="2000" dirty="0"/>
              <a:t>所引用的数据库列的数据类型可以实时改变。</a:t>
            </a:r>
          </a:p>
          <a:p>
            <a:pPr lvl="0"/>
            <a:endParaRPr lang="zh-CN" altLang="zh-CN" sz="2000" b="1" dirty="0"/>
          </a:p>
          <a:p>
            <a:endParaRPr lang="zh-CN" altLang="zh-CN" sz="2000" b="1" dirty="0"/>
          </a:p>
        </p:txBody>
      </p:sp>
    </p:spTree>
    <p:extLst>
      <p:ext uri="{BB962C8B-B14F-4D97-AF65-F5344CB8AC3E}">
        <p14:creationId xmlns:p14="http://schemas.microsoft.com/office/powerpoint/2010/main" val="102954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en-US" sz="2000" b="1" dirty="0" smtClean="0"/>
              <a:t>例</a:t>
            </a:r>
            <a:r>
              <a:rPr lang="en-US" altLang="zh-CN" sz="2000" b="1" dirty="0" smtClean="0"/>
              <a:t>5</a:t>
            </a:r>
            <a:r>
              <a:rPr lang="zh-CN" altLang="en-US" sz="2000" b="1" dirty="0" smtClean="0"/>
              <a:t>：</a:t>
            </a:r>
            <a:endParaRPr lang="en-US" altLang="zh-CN" sz="2000" b="1" dirty="0" smtClean="0"/>
          </a:p>
          <a:p>
            <a:r>
              <a:rPr lang="en-US" altLang="zh-CN" sz="2000" dirty="0"/>
              <a:t>DECLARE</a:t>
            </a:r>
            <a:endParaRPr lang="zh-CN" altLang="zh-CN" sz="2000" dirty="0"/>
          </a:p>
          <a:p>
            <a:r>
              <a:rPr lang="en-US" altLang="zh-CN" sz="2000" dirty="0"/>
              <a:t>   -- </a:t>
            </a:r>
            <a:r>
              <a:rPr lang="zh-CN" altLang="zh-CN" sz="2000" dirty="0"/>
              <a:t>用</a:t>
            </a:r>
            <a:r>
              <a:rPr lang="en-US" altLang="zh-CN" sz="2000" dirty="0"/>
              <a:t> %TYPE </a:t>
            </a:r>
            <a:r>
              <a:rPr lang="zh-CN" altLang="zh-CN" sz="2000" dirty="0"/>
              <a:t>类型定义与表相配的字段</a:t>
            </a:r>
          </a:p>
          <a:p>
            <a:r>
              <a:rPr lang="en-US" altLang="zh-CN" sz="2000" dirty="0"/>
              <a:t>   TYPE </a:t>
            </a:r>
            <a:r>
              <a:rPr lang="en-US" altLang="zh-CN" sz="2000" dirty="0" err="1"/>
              <a:t>t_Record</a:t>
            </a:r>
            <a:r>
              <a:rPr lang="en-US" altLang="zh-CN" sz="2000" dirty="0"/>
              <a:t> IS RECORD(</a:t>
            </a:r>
            <a:endParaRPr lang="zh-CN" altLang="zh-CN" sz="2000" dirty="0"/>
          </a:p>
          <a:p>
            <a:r>
              <a:rPr lang="en-US" altLang="zh-CN" sz="2000" dirty="0"/>
              <a:t>          </a:t>
            </a:r>
            <a:r>
              <a:rPr lang="en-US" altLang="zh-CN" sz="2000" dirty="0" err="1"/>
              <a:t>T_no</a:t>
            </a:r>
            <a:r>
              <a:rPr lang="en-US" altLang="zh-CN" sz="2000" dirty="0"/>
              <a:t> </a:t>
            </a:r>
            <a:r>
              <a:rPr lang="en-US" altLang="zh-CN" sz="2000" dirty="0" err="1"/>
              <a:t>emp.empno%TYPE</a:t>
            </a:r>
            <a:r>
              <a:rPr lang="en-US" altLang="zh-CN" sz="2000" dirty="0"/>
              <a:t>,</a:t>
            </a:r>
            <a:endParaRPr lang="zh-CN" altLang="zh-CN" sz="2000" dirty="0"/>
          </a:p>
          <a:p>
            <a:r>
              <a:rPr lang="en-US" altLang="zh-CN" sz="2000" dirty="0"/>
              <a:t>          </a:t>
            </a:r>
            <a:r>
              <a:rPr lang="en-US" altLang="zh-CN" sz="2000" dirty="0" err="1"/>
              <a:t>T_name</a:t>
            </a:r>
            <a:r>
              <a:rPr lang="en-US" altLang="zh-CN" sz="2000" dirty="0"/>
              <a:t> </a:t>
            </a:r>
            <a:r>
              <a:rPr lang="en-US" altLang="zh-CN" sz="2000" dirty="0" err="1"/>
              <a:t>emp.ename%TYPE</a:t>
            </a:r>
            <a:r>
              <a:rPr lang="en-US" altLang="zh-CN" sz="2000" dirty="0"/>
              <a:t>,</a:t>
            </a:r>
            <a:endParaRPr lang="zh-CN" altLang="zh-CN" sz="2000" dirty="0"/>
          </a:p>
          <a:p>
            <a:r>
              <a:rPr lang="en-US" altLang="zh-CN" sz="2000" dirty="0"/>
              <a:t>          </a:t>
            </a:r>
            <a:r>
              <a:rPr lang="en-US" altLang="zh-CN" sz="2000" dirty="0" err="1"/>
              <a:t>T_sal</a:t>
            </a:r>
            <a:r>
              <a:rPr lang="en-US" altLang="zh-CN" sz="2000" dirty="0"/>
              <a:t> </a:t>
            </a:r>
            <a:r>
              <a:rPr lang="en-US" altLang="zh-CN" sz="2000" dirty="0" err="1"/>
              <a:t>emp.sal%TYPE</a:t>
            </a:r>
            <a:r>
              <a:rPr lang="en-US" altLang="zh-CN" sz="2000" dirty="0"/>
              <a:t> );</a:t>
            </a:r>
            <a:endParaRPr lang="zh-CN" altLang="zh-CN" sz="2000" dirty="0"/>
          </a:p>
          <a:p>
            <a:r>
              <a:rPr lang="en-US" altLang="zh-CN" sz="2000" dirty="0"/>
              <a:t>   -- </a:t>
            </a:r>
            <a:r>
              <a:rPr lang="zh-CN" altLang="zh-CN" sz="2000" dirty="0"/>
              <a:t>声明接收数据的变量</a:t>
            </a:r>
          </a:p>
          <a:p>
            <a:r>
              <a:rPr lang="en-US" altLang="zh-CN" sz="2000" dirty="0"/>
              <a:t>   </a:t>
            </a:r>
            <a:r>
              <a:rPr lang="en-US" altLang="zh-CN" sz="2000" dirty="0" err="1"/>
              <a:t>v_emp</a:t>
            </a:r>
            <a:r>
              <a:rPr lang="en-US" altLang="zh-CN" sz="2000" dirty="0"/>
              <a:t> </a:t>
            </a:r>
            <a:r>
              <a:rPr lang="en-US" altLang="zh-CN" sz="2000" dirty="0" err="1"/>
              <a:t>t_Record</a:t>
            </a:r>
            <a:r>
              <a:rPr lang="en-US" altLang="zh-CN" sz="2000" dirty="0"/>
              <a:t>;</a:t>
            </a:r>
            <a:endParaRPr lang="zh-CN" altLang="zh-CN" sz="2000" dirty="0"/>
          </a:p>
          <a:p>
            <a:r>
              <a:rPr lang="en-US" altLang="zh-CN" sz="2000" dirty="0"/>
              <a:t>BEGIN</a:t>
            </a:r>
            <a:endParaRPr lang="zh-CN" altLang="zh-CN" sz="2000" dirty="0"/>
          </a:p>
          <a:p>
            <a:r>
              <a:rPr lang="en-US" altLang="zh-CN" sz="2000" dirty="0"/>
              <a:t>   SELECT </a:t>
            </a:r>
            <a:r>
              <a:rPr lang="en-US" altLang="zh-CN" sz="2000" dirty="0" err="1"/>
              <a:t>empno</a:t>
            </a:r>
            <a:r>
              <a:rPr lang="en-US" altLang="zh-CN" sz="2000" dirty="0"/>
              <a:t>, </a:t>
            </a:r>
            <a:r>
              <a:rPr lang="en-US" altLang="zh-CN" sz="2000" dirty="0" err="1"/>
              <a:t>ename</a:t>
            </a:r>
            <a:r>
              <a:rPr lang="en-US" altLang="zh-CN" sz="2000" dirty="0"/>
              <a:t>, </a:t>
            </a:r>
            <a:r>
              <a:rPr lang="en-US" altLang="zh-CN" sz="2000" dirty="0" err="1"/>
              <a:t>sal</a:t>
            </a:r>
            <a:r>
              <a:rPr lang="en-US" altLang="zh-CN" sz="2000" dirty="0"/>
              <a:t> INTO </a:t>
            </a:r>
            <a:r>
              <a:rPr lang="en-US" altLang="zh-CN" sz="2000" dirty="0" err="1"/>
              <a:t>v_emp</a:t>
            </a:r>
            <a:r>
              <a:rPr lang="en-US" altLang="zh-CN" sz="2000" dirty="0"/>
              <a:t> FROM </a:t>
            </a:r>
            <a:r>
              <a:rPr lang="en-US" altLang="zh-CN" sz="2000" dirty="0" err="1"/>
              <a:t>emp</a:t>
            </a:r>
            <a:r>
              <a:rPr lang="en-US" altLang="zh-CN" sz="2000" dirty="0"/>
              <a:t> WHERE </a:t>
            </a:r>
            <a:r>
              <a:rPr lang="en-US" altLang="zh-CN" sz="2000" dirty="0" err="1"/>
              <a:t>empno</a:t>
            </a:r>
            <a:r>
              <a:rPr lang="en-US" altLang="zh-CN" sz="2000" dirty="0"/>
              <a:t>=7788;</a:t>
            </a:r>
            <a:endParaRPr lang="zh-CN" altLang="zh-CN" sz="2000" dirty="0"/>
          </a:p>
          <a:p>
            <a:r>
              <a:rPr lang="en-US" altLang="zh-CN" sz="2000" dirty="0"/>
              <a:t>   DBMS_OUTPUT.PUT_LINE</a:t>
            </a:r>
            <a:endParaRPr lang="zh-CN" altLang="zh-CN" sz="2000" dirty="0"/>
          </a:p>
          <a:p>
            <a:r>
              <a:rPr lang="en-US" altLang="zh-CN" sz="2000" dirty="0"/>
              <a:t>(TO_CHAR(</a:t>
            </a:r>
            <a:r>
              <a:rPr lang="en-US" altLang="zh-CN" sz="2000" dirty="0" err="1"/>
              <a:t>v_emp.t_no</a:t>
            </a:r>
            <a:r>
              <a:rPr lang="en-US" altLang="zh-CN" sz="2000" dirty="0"/>
              <a:t>)||</a:t>
            </a:r>
            <a:r>
              <a:rPr lang="en-US" altLang="zh-CN" sz="2000" dirty="0" err="1"/>
              <a:t>v_emp.t_name</a:t>
            </a:r>
            <a:r>
              <a:rPr lang="en-US" altLang="zh-CN" sz="2000" dirty="0"/>
              <a:t>||TO_CHAR(</a:t>
            </a:r>
            <a:r>
              <a:rPr lang="en-US" altLang="zh-CN" sz="2000" dirty="0" err="1"/>
              <a:t>v_emp.t_sal</a:t>
            </a:r>
            <a:r>
              <a:rPr lang="en-US" altLang="zh-CN" sz="2000" dirty="0"/>
              <a:t>));</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2308909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en-US" sz="2000" b="1" dirty="0" smtClean="0"/>
              <a:t>例</a:t>
            </a:r>
            <a:r>
              <a:rPr lang="en-US" altLang="zh-CN" sz="2000" b="1" dirty="0" smtClean="0"/>
              <a:t>6</a:t>
            </a:r>
            <a:r>
              <a:rPr lang="zh-CN" altLang="en-US" sz="2000" b="1" dirty="0" smtClean="0"/>
              <a:t>：</a:t>
            </a:r>
            <a:endParaRPr lang="en-US" altLang="zh-CN" sz="2000" b="1" dirty="0" smtClean="0"/>
          </a:p>
          <a:p>
            <a:r>
              <a:rPr lang="en-US" altLang="zh-CN" sz="2000" dirty="0"/>
              <a:t>DECLARE</a:t>
            </a:r>
            <a:endParaRPr lang="zh-CN" altLang="zh-CN" sz="2000" dirty="0"/>
          </a:p>
          <a:p>
            <a:r>
              <a:rPr lang="en-US" altLang="zh-CN" sz="2000" dirty="0"/>
              <a:t>   </a:t>
            </a:r>
            <a:r>
              <a:rPr lang="en-US" altLang="zh-CN" sz="2000" dirty="0" err="1"/>
              <a:t>v_empno</a:t>
            </a:r>
            <a:r>
              <a:rPr lang="en-US" altLang="zh-CN" sz="2000" dirty="0"/>
              <a:t> </a:t>
            </a:r>
            <a:r>
              <a:rPr lang="en-US" altLang="zh-CN" sz="2000" dirty="0" err="1"/>
              <a:t>emp.empno%TYPE</a:t>
            </a:r>
            <a:r>
              <a:rPr lang="en-US" altLang="zh-CN" sz="2000" dirty="0"/>
              <a:t> :=&amp;</a:t>
            </a:r>
            <a:r>
              <a:rPr lang="en-US" altLang="zh-CN" sz="2000" dirty="0" err="1"/>
              <a:t>empno</a:t>
            </a:r>
            <a:r>
              <a:rPr lang="en-US" altLang="zh-CN" sz="2000" dirty="0"/>
              <a:t>;</a:t>
            </a:r>
            <a:endParaRPr lang="zh-CN" altLang="zh-CN" sz="2000" dirty="0"/>
          </a:p>
          <a:p>
            <a:r>
              <a:rPr lang="en-US" altLang="zh-CN" sz="2000" dirty="0"/>
              <a:t>   Type </a:t>
            </a:r>
            <a:r>
              <a:rPr lang="en-US" altLang="zh-CN" sz="2000" dirty="0" err="1"/>
              <a:t>r_record</a:t>
            </a:r>
            <a:r>
              <a:rPr lang="en-US" altLang="zh-CN" sz="2000" dirty="0"/>
              <a:t> is record (</a:t>
            </a:r>
            <a:endParaRPr lang="zh-CN" altLang="zh-CN" sz="2000" dirty="0"/>
          </a:p>
          <a:p>
            <a:r>
              <a:rPr lang="en-US" altLang="zh-CN" sz="2000" dirty="0"/>
              <a:t>        </a:t>
            </a:r>
            <a:r>
              <a:rPr lang="en-US" altLang="zh-CN" sz="2000" dirty="0" err="1"/>
              <a:t>v_name</a:t>
            </a:r>
            <a:r>
              <a:rPr lang="en-US" altLang="zh-CN" sz="2000" dirty="0"/>
              <a:t>   </a:t>
            </a:r>
            <a:r>
              <a:rPr lang="en-US" altLang="zh-CN" sz="2000" dirty="0" err="1"/>
              <a:t>emp.ename%TYPE</a:t>
            </a:r>
            <a:r>
              <a:rPr lang="en-US" altLang="zh-CN" sz="2000" dirty="0"/>
              <a:t>,</a:t>
            </a:r>
            <a:endParaRPr lang="zh-CN" altLang="zh-CN" sz="2000" dirty="0"/>
          </a:p>
          <a:p>
            <a:r>
              <a:rPr lang="en-US" altLang="zh-CN" sz="2000" dirty="0"/>
              <a:t>        </a:t>
            </a:r>
            <a:r>
              <a:rPr lang="en-US" altLang="zh-CN" sz="2000" dirty="0" err="1"/>
              <a:t>v_sal</a:t>
            </a:r>
            <a:r>
              <a:rPr lang="en-US" altLang="zh-CN" sz="2000" dirty="0"/>
              <a:t>     </a:t>
            </a:r>
            <a:r>
              <a:rPr lang="en-US" altLang="zh-CN" sz="2000" dirty="0" err="1"/>
              <a:t>emp.sal%TYPE</a:t>
            </a:r>
            <a:r>
              <a:rPr lang="en-US" altLang="zh-CN" sz="2000" dirty="0"/>
              <a:t>,</a:t>
            </a:r>
            <a:endParaRPr lang="zh-CN" altLang="zh-CN" sz="2000" dirty="0"/>
          </a:p>
          <a:p>
            <a:r>
              <a:rPr lang="en-US" altLang="zh-CN" sz="2000" dirty="0"/>
              <a:t>        </a:t>
            </a:r>
            <a:r>
              <a:rPr lang="en-US" altLang="zh-CN" sz="2000" dirty="0" err="1"/>
              <a:t>v_date</a:t>
            </a:r>
            <a:r>
              <a:rPr lang="en-US" altLang="zh-CN" sz="2000" dirty="0"/>
              <a:t>    </a:t>
            </a:r>
            <a:r>
              <a:rPr lang="en-US" altLang="zh-CN" sz="2000" dirty="0" err="1"/>
              <a:t>emp.hiredate%TYPE</a:t>
            </a:r>
            <a:r>
              <a:rPr lang="en-US" altLang="zh-CN" sz="2000" dirty="0"/>
              <a:t>);</a:t>
            </a:r>
            <a:endParaRPr lang="zh-CN" altLang="zh-CN" sz="2000" dirty="0"/>
          </a:p>
          <a:p>
            <a:r>
              <a:rPr lang="en-US" altLang="zh-CN" sz="2000" dirty="0"/>
              <a:t>   Rec </a:t>
            </a:r>
            <a:r>
              <a:rPr lang="en-US" altLang="zh-CN" sz="2000" dirty="0" err="1"/>
              <a:t>r_record</a:t>
            </a:r>
            <a:r>
              <a:rPr lang="en-US" altLang="zh-CN" sz="2000" dirty="0"/>
              <a:t>;</a:t>
            </a:r>
            <a:endParaRPr lang="zh-CN" altLang="zh-CN" sz="2000" dirty="0"/>
          </a:p>
          <a:p>
            <a:r>
              <a:rPr lang="en-US" altLang="zh-CN" sz="2000" dirty="0"/>
              <a:t>BEGIN</a:t>
            </a:r>
            <a:endParaRPr lang="zh-CN" altLang="zh-CN" sz="2000" dirty="0"/>
          </a:p>
          <a:p>
            <a:r>
              <a:rPr lang="en-US" altLang="zh-CN" sz="2000" dirty="0"/>
              <a:t>   SELECT </a:t>
            </a:r>
            <a:r>
              <a:rPr lang="en-US" altLang="zh-CN" sz="2000" dirty="0" err="1"/>
              <a:t>ename</a:t>
            </a:r>
            <a:r>
              <a:rPr lang="en-US" altLang="zh-CN" sz="2000" dirty="0"/>
              <a:t>, </a:t>
            </a:r>
            <a:r>
              <a:rPr lang="en-US" altLang="zh-CN" sz="2000" dirty="0" err="1"/>
              <a:t>sal</a:t>
            </a:r>
            <a:r>
              <a:rPr lang="en-US" altLang="zh-CN" sz="2000" dirty="0"/>
              <a:t>, </a:t>
            </a:r>
            <a:r>
              <a:rPr lang="en-US" altLang="zh-CN" sz="2000" dirty="0" err="1"/>
              <a:t>hiredate</a:t>
            </a:r>
            <a:r>
              <a:rPr lang="en-US" altLang="zh-CN" sz="2000" dirty="0"/>
              <a:t> INTO Rec FROM </a:t>
            </a:r>
            <a:r>
              <a:rPr lang="en-US" altLang="zh-CN" sz="2000" dirty="0" err="1"/>
              <a:t>emp</a:t>
            </a:r>
            <a:r>
              <a:rPr lang="en-US" altLang="zh-CN" sz="2000" dirty="0"/>
              <a:t> WHERE </a:t>
            </a:r>
            <a:r>
              <a:rPr lang="en-US" altLang="zh-CN" sz="2000" dirty="0" err="1"/>
              <a:t>empno</a:t>
            </a:r>
            <a:r>
              <a:rPr lang="en-US" altLang="zh-CN" sz="2000" dirty="0"/>
              <a:t>=</a:t>
            </a:r>
            <a:r>
              <a:rPr lang="en-US" altLang="zh-CN" sz="2000" dirty="0" err="1"/>
              <a:t>v_empno</a:t>
            </a:r>
            <a:r>
              <a:rPr lang="en-US" altLang="zh-CN" sz="2000" dirty="0"/>
              <a:t>;</a:t>
            </a:r>
            <a:endParaRPr lang="zh-CN" altLang="zh-CN" sz="2000" dirty="0"/>
          </a:p>
          <a:p>
            <a:r>
              <a:rPr lang="en-US" altLang="zh-CN" sz="2000" dirty="0"/>
              <a:t>   DBMS_OUTPUT.PUT_LINE(</a:t>
            </a:r>
            <a:r>
              <a:rPr lang="en-US" altLang="zh-CN" sz="2000" dirty="0" err="1"/>
              <a:t>Rec.v_name</a:t>
            </a:r>
            <a:r>
              <a:rPr lang="en-US" altLang="zh-CN" sz="2000" dirty="0"/>
              <a:t>||'---'||</a:t>
            </a:r>
            <a:r>
              <a:rPr lang="en-US" altLang="zh-CN" sz="2000" dirty="0" err="1"/>
              <a:t>Rec.v_sal</a:t>
            </a:r>
            <a:r>
              <a:rPr lang="en-US" altLang="zh-CN" sz="2000" dirty="0"/>
              <a:t>||'--'||</a:t>
            </a:r>
            <a:r>
              <a:rPr lang="en-US" altLang="zh-CN" sz="2000" dirty="0" err="1"/>
              <a:t>Rec.v_date</a:t>
            </a:r>
            <a:r>
              <a:rPr lang="en-US" altLang="zh-CN" sz="2000" dirty="0"/>
              <a:t>);</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377656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zh-CN" sz="2000" b="1" dirty="0"/>
              <a:t>使用</a:t>
            </a:r>
            <a:r>
              <a:rPr lang="en-US" altLang="zh-CN" sz="2000" b="1" dirty="0"/>
              <a:t>%</a:t>
            </a:r>
            <a:r>
              <a:rPr lang="en-US" altLang="zh-CN" sz="2000" b="1" dirty="0" smtClean="0"/>
              <a:t>ROWTYPE</a:t>
            </a:r>
          </a:p>
          <a:p>
            <a:r>
              <a:rPr lang="en-US" altLang="zh-CN" sz="2000" dirty="0"/>
              <a:t>PL/SQL </a:t>
            </a:r>
            <a:r>
              <a:rPr lang="zh-CN" altLang="zh-CN" sz="2000" dirty="0"/>
              <a:t>提供</a:t>
            </a:r>
            <a:r>
              <a:rPr lang="en-US" altLang="zh-CN" sz="2000" dirty="0"/>
              <a:t>%ROWTYPE</a:t>
            </a:r>
            <a:r>
              <a:rPr lang="zh-CN" altLang="zh-CN" sz="2000" dirty="0"/>
              <a:t>操作符</a:t>
            </a:r>
            <a:r>
              <a:rPr lang="en-US" altLang="zh-CN" sz="2000" dirty="0"/>
              <a:t>, </a:t>
            </a:r>
            <a:r>
              <a:rPr lang="zh-CN" altLang="zh-CN" sz="2000" dirty="0"/>
              <a:t>返回一个记录类型</a:t>
            </a:r>
            <a:r>
              <a:rPr lang="en-US" altLang="zh-CN" sz="2000" dirty="0"/>
              <a:t>, </a:t>
            </a:r>
            <a:r>
              <a:rPr lang="zh-CN" altLang="zh-CN" sz="2000" dirty="0"/>
              <a:t>其数据类型和数据库表的数据结构相一致。</a:t>
            </a:r>
          </a:p>
          <a:p>
            <a:r>
              <a:rPr lang="zh-CN" altLang="zh-CN" sz="2000" dirty="0"/>
              <a:t>使用</a:t>
            </a:r>
            <a:r>
              <a:rPr lang="en-US" altLang="zh-CN" sz="2000" dirty="0"/>
              <a:t>%ROWTYPE</a:t>
            </a:r>
            <a:r>
              <a:rPr lang="zh-CN" altLang="zh-CN" sz="2000" dirty="0"/>
              <a:t>特性的优点在于：</a:t>
            </a:r>
          </a:p>
          <a:p>
            <a:pPr lvl="0"/>
            <a:r>
              <a:rPr lang="zh-CN" altLang="zh-CN" sz="2000" dirty="0"/>
              <a:t>所引用的数据库中列的个数和数据类型可以不必知道；</a:t>
            </a:r>
          </a:p>
          <a:p>
            <a:pPr lvl="0"/>
            <a:r>
              <a:rPr lang="zh-CN" altLang="zh-CN" sz="2000" dirty="0"/>
              <a:t>所引用的数据库中列的个数和数据类型可以实时改变。</a:t>
            </a:r>
          </a:p>
          <a:p>
            <a:pPr lvl="0"/>
            <a:r>
              <a:rPr lang="zh-CN" altLang="en-US" sz="2000" b="1" dirty="0" smtClean="0"/>
              <a:t>例</a:t>
            </a:r>
            <a:r>
              <a:rPr lang="en-US" altLang="zh-CN" sz="2000" b="1" dirty="0" smtClean="0"/>
              <a:t>7</a:t>
            </a:r>
            <a:r>
              <a:rPr lang="zh-CN" altLang="en-US" sz="2000" b="1" dirty="0" smtClean="0"/>
              <a:t>：</a:t>
            </a:r>
            <a:endParaRPr lang="en-US" altLang="zh-CN" sz="2000" b="1" dirty="0" smtClean="0"/>
          </a:p>
          <a:p>
            <a:r>
              <a:rPr lang="en-US" altLang="zh-CN" sz="2000" dirty="0"/>
              <a:t>DECLARE</a:t>
            </a:r>
            <a:endParaRPr lang="zh-CN" altLang="zh-CN" sz="2000" dirty="0"/>
          </a:p>
          <a:p>
            <a:r>
              <a:rPr lang="en-US" altLang="zh-CN" sz="2000" dirty="0"/>
              <a:t>    </a:t>
            </a:r>
            <a:r>
              <a:rPr lang="en-US" altLang="zh-CN" sz="2000" dirty="0" err="1"/>
              <a:t>v_empno</a:t>
            </a:r>
            <a:r>
              <a:rPr lang="en-US" altLang="zh-CN" sz="2000" dirty="0"/>
              <a:t> </a:t>
            </a:r>
            <a:r>
              <a:rPr lang="en-US" altLang="zh-CN" sz="2000" dirty="0" err="1"/>
              <a:t>emp.empno%TYPE</a:t>
            </a:r>
            <a:r>
              <a:rPr lang="en-US" altLang="zh-CN" sz="2000" dirty="0"/>
              <a:t> :=&amp;</a:t>
            </a:r>
            <a:r>
              <a:rPr lang="en-US" altLang="zh-CN" sz="2000" dirty="0" err="1"/>
              <a:t>empno</a:t>
            </a:r>
            <a:r>
              <a:rPr lang="en-US" altLang="zh-CN" sz="2000" dirty="0"/>
              <a:t>;</a:t>
            </a:r>
            <a:endParaRPr lang="zh-CN" altLang="zh-CN" sz="2000" dirty="0"/>
          </a:p>
          <a:p>
            <a:r>
              <a:rPr lang="en-US" altLang="zh-CN" sz="2000" dirty="0"/>
              <a:t>    rec </a:t>
            </a:r>
            <a:r>
              <a:rPr lang="en-US" altLang="zh-CN" sz="2000" dirty="0" err="1"/>
              <a:t>emp%ROWTYPE</a:t>
            </a:r>
            <a:r>
              <a:rPr lang="en-US" altLang="zh-CN" sz="2000" dirty="0"/>
              <a:t>;</a:t>
            </a:r>
            <a:endParaRPr lang="zh-CN" altLang="zh-CN" sz="2000" dirty="0"/>
          </a:p>
          <a:p>
            <a:r>
              <a:rPr lang="en-US" altLang="zh-CN" sz="2000" dirty="0"/>
              <a:t>BEGIN</a:t>
            </a:r>
            <a:endParaRPr lang="zh-CN" altLang="zh-CN" sz="2000" dirty="0"/>
          </a:p>
          <a:p>
            <a:r>
              <a:rPr lang="en-US" altLang="zh-CN" sz="2000" dirty="0"/>
              <a:t>    SELECT * INTO rec FROM </a:t>
            </a:r>
            <a:r>
              <a:rPr lang="en-US" altLang="zh-CN" sz="2000" dirty="0" err="1"/>
              <a:t>emp</a:t>
            </a:r>
            <a:r>
              <a:rPr lang="en-US" altLang="zh-CN" sz="2000" dirty="0"/>
              <a:t> WHERE </a:t>
            </a:r>
            <a:r>
              <a:rPr lang="en-US" altLang="zh-CN" sz="2000" dirty="0" err="1"/>
              <a:t>empno</a:t>
            </a:r>
            <a:r>
              <a:rPr lang="en-US" altLang="zh-CN" sz="2000" dirty="0"/>
              <a:t>=</a:t>
            </a:r>
            <a:r>
              <a:rPr lang="en-US" altLang="zh-CN" sz="2000" dirty="0" err="1"/>
              <a:t>v_empno</a:t>
            </a:r>
            <a:r>
              <a:rPr lang="en-US" altLang="zh-CN" sz="2000" dirty="0"/>
              <a:t>;</a:t>
            </a:r>
            <a:endParaRPr lang="zh-CN" altLang="zh-CN" sz="2000" dirty="0"/>
          </a:p>
          <a:p>
            <a:r>
              <a:rPr lang="en-US" altLang="zh-CN" sz="2000" dirty="0"/>
              <a:t>    DBMS_OUTPUT.PUT_LINE('</a:t>
            </a:r>
            <a:r>
              <a:rPr lang="zh-CN" altLang="zh-CN" sz="2000" dirty="0"/>
              <a:t>姓名</a:t>
            </a:r>
            <a:r>
              <a:rPr lang="en-US" altLang="zh-CN" sz="2000" dirty="0"/>
              <a:t>:'||</a:t>
            </a:r>
            <a:r>
              <a:rPr lang="en-US" altLang="zh-CN" sz="2000" dirty="0" err="1"/>
              <a:t>rec.ename</a:t>
            </a:r>
            <a:r>
              <a:rPr lang="en-US" altLang="zh-CN" sz="2000" dirty="0"/>
              <a:t>||'</a:t>
            </a:r>
            <a:r>
              <a:rPr lang="zh-CN" altLang="zh-CN" sz="2000" dirty="0"/>
              <a:t>工资</a:t>
            </a:r>
            <a:r>
              <a:rPr lang="en-US" altLang="zh-CN" sz="2000" dirty="0"/>
              <a:t>:'||</a:t>
            </a:r>
            <a:r>
              <a:rPr lang="en-US" altLang="zh-CN" sz="2000" dirty="0" err="1"/>
              <a:t>rec.sal</a:t>
            </a:r>
            <a:r>
              <a:rPr lang="en-US" altLang="zh-CN" sz="2000" dirty="0"/>
              <a:t>||'</a:t>
            </a:r>
            <a:r>
              <a:rPr lang="zh-CN" altLang="zh-CN" sz="2000" dirty="0"/>
              <a:t>工作时间</a:t>
            </a:r>
            <a:r>
              <a:rPr lang="en-US" altLang="zh-CN" sz="2000" dirty="0"/>
              <a:t>:'||</a:t>
            </a:r>
            <a:r>
              <a:rPr lang="en-US" altLang="zh-CN" sz="2000" dirty="0" err="1"/>
              <a:t>rec.hiredate</a:t>
            </a:r>
            <a:r>
              <a:rPr lang="en-US" altLang="zh-CN" sz="2000" dirty="0"/>
              <a:t>); </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900711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en-US" altLang="zh-CN" sz="2000" b="1" dirty="0"/>
              <a:t>LOB</a:t>
            </a:r>
            <a:r>
              <a:rPr lang="zh-CN" altLang="zh-CN" sz="2000" b="1" dirty="0"/>
              <a:t>类型</a:t>
            </a:r>
            <a:r>
              <a:rPr lang="en-US" altLang="zh-CN" sz="2000" b="1" dirty="0"/>
              <a:t>* </a:t>
            </a:r>
            <a:endParaRPr lang="en-US" altLang="zh-CN" sz="2000" b="1" dirty="0" smtClean="0"/>
          </a:p>
          <a:p>
            <a:r>
              <a:rPr lang="zh-CN" altLang="zh-CN" sz="2000" dirty="0"/>
              <a:t> </a:t>
            </a:r>
            <a:r>
              <a:rPr lang="en-US" altLang="zh-CN" sz="2000" dirty="0"/>
              <a:t>ORACLE</a:t>
            </a:r>
            <a:r>
              <a:rPr lang="zh-CN" altLang="zh-CN" sz="2000" dirty="0"/>
              <a:t>提供了</a:t>
            </a:r>
            <a:r>
              <a:rPr lang="en-US" altLang="zh-CN" sz="2000" dirty="0"/>
              <a:t>LOB (Large </a:t>
            </a:r>
            <a:r>
              <a:rPr lang="en-US" altLang="zh-CN" sz="2000" dirty="0" err="1"/>
              <a:t>OBject</a:t>
            </a:r>
            <a:r>
              <a:rPr lang="en-US" altLang="zh-CN" sz="2000" dirty="0"/>
              <a:t>)</a:t>
            </a:r>
            <a:r>
              <a:rPr lang="zh-CN" altLang="zh-CN" sz="2000" dirty="0"/>
              <a:t>类型，用于存储大的数据对象的类型。</a:t>
            </a:r>
            <a:r>
              <a:rPr lang="en-US" altLang="zh-CN" sz="2000" dirty="0"/>
              <a:t>ORACLE</a:t>
            </a:r>
            <a:r>
              <a:rPr lang="zh-CN" altLang="zh-CN" sz="2000" dirty="0"/>
              <a:t>目前主要支持</a:t>
            </a:r>
            <a:r>
              <a:rPr lang="en-US" altLang="zh-CN" sz="2000" dirty="0"/>
              <a:t>BFILE, BLOB, CLOB </a:t>
            </a:r>
            <a:r>
              <a:rPr lang="zh-CN" altLang="zh-CN" sz="2000" dirty="0"/>
              <a:t>及</a:t>
            </a:r>
            <a:r>
              <a:rPr lang="en-US" altLang="zh-CN" sz="2000" dirty="0"/>
              <a:t> NCLOB </a:t>
            </a:r>
            <a:r>
              <a:rPr lang="zh-CN" altLang="zh-CN" sz="2000" dirty="0"/>
              <a:t>类型。</a:t>
            </a:r>
          </a:p>
          <a:p>
            <a:r>
              <a:rPr lang="en-US" altLang="zh-CN" sz="2000" b="1" dirty="0"/>
              <a:t>BFILE (Movie)</a:t>
            </a:r>
            <a:endParaRPr lang="zh-CN" altLang="zh-CN" sz="2000" dirty="0"/>
          </a:p>
          <a:p>
            <a:pPr lvl="0"/>
            <a:r>
              <a:rPr lang="zh-CN" altLang="zh-CN" sz="2000" dirty="0"/>
              <a:t>存放大的二进制数据对象，这些数据文件不放在数据库里，而是放在操作系统的某个目录里，数据库的表里只存放文件的目录</a:t>
            </a:r>
            <a:r>
              <a:rPr lang="zh-CN" altLang="zh-CN" sz="2000" dirty="0" smtClean="0"/>
              <a:t>。</a:t>
            </a:r>
            <a:endParaRPr lang="en-US" altLang="zh-CN" sz="2000" dirty="0" smtClean="0"/>
          </a:p>
          <a:p>
            <a:r>
              <a:rPr lang="en-US" altLang="zh-CN" sz="2000" b="1" dirty="0"/>
              <a:t>BLOB(Photo)</a:t>
            </a:r>
            <a:endParaRPr lang="zh-CN" altLang="zh-CN" sz="2000" dirty="0"/>
          </a:p>
          <a:p>
            <a:r>
              <a:rPr lang="zh-CN" altLang="zh-CN" sz="2000" dirty="0"/>
              <a:t>存储大的二进制数据类型。变量存储大的二进制对象的位置。大二进制对象的大小</a:t>
            </a:r>
            <a:r>
              <a:rPr lang="en-US" altLang="zh-CN" sz="2000" dirty="0"/>
              <a:t>&lt;=4GB</a:t>
            </a:r>
            <a:r>
              <a:rPr lang="zh-CN" altLang="zh-CN" sz="2000" dirty="0"/>
              <a:t>。</a:t>
            </a:r>
          </a:p>
          <a:p>
            <a:r>
              <a:rPr lang="en-US" altLang="zh-CN" sz="2000" b="1" dirty="0"/>
              <a:t>CLOB(Book)</a:t>
            </a:r>
            <a:endParaRPr lang="zh-CN" altLang="zh-CN" sz="2000" dirty="0"/>
          </a:p>
          <a:p>
            <a:r>
              <a:rPr lang="zh-CN" altLang="zh-CN" sz="2000" dirty="0"/>
              <a:t>存储大的字符数据类型。每个变量存储大字符对象的位置，该位置指到大字符数据块。大字符对象的大小</a:t>
            </a:r>
            <a:r>
              <a:rPr lang="en-US" altLang="zh-CN" sz="2000" dirty="0"/>
              <a:t>&lt;=</a:t>
            </a:r>
            <a:r>
              <a:rPr lang="en-US" altLang="zh-CN" sz="2000" dirty="0" smtClean="0"/>
              <a:t>4GB</a:t>
            </a:r>
            <a:r>
              <a:rPr lang="zh-CN" altLang="zh-CN" sz="2000" dirty="0" smtClean="0"/>
              <a:t>。</a:t>
            </a:r>
            <a:endParaRPr lang="en-US" altLang="zh-CN" sz="2000" dirty="0"/>
          </a:p>
          <a:p>
            <a:r>
              <a:rPr lang="en-US" altLang="zh-CN" sz="2000" b="1" dirty="0"/>
              <a:t>NCLOB</a:t>
            </a:r>
            <a:endParaRPr lang="zh-CN" altLang="zh-CN" sz="2000" dirty="0"/>
          </a:p>
          <a:p>
            <a:r>
              <a:rPr lang="zh-CN" altLang="zh-CN" sz="2000" dirty="0"/>
              <a:t>存储大的</a:t>
            </a:r>
            <a:r>
              <a:rPr lang="en-US" altLang="zh-CN" sz="2000" dirty="0"/>
              <a:t>NCHAR</a:t>
            </a:r>
            <a:r>
              <a:rPr lang="zh-CN" altLang="zh-CN" sz="2000" dirty="0"/>
              <a:t>字符数据类型。每个变量存储大字符对象的位置，该位置指到大字符数据块。大字符对象的大小</a:t>
            </a:r>
            <a:r>
              <a:rPr lang="en-US" altLang="zh-CN" sz="2000" dirty="0"/>
              <a:t>&lt;=4GB</a:t>
            </a:r>
            <a:r>
              <a:rPr lang="zh-CN" altLang="zh-CN" sz="2000" dirty="0"/>
              <a:t>。</a:t>
            </a:r>
            <a:endParaRPr lang="zh-CN" altLang="zh-CN" sz="2000" dirty="0" smtClean="0"/>
          </a:p>
        </p:txBody>
      </p:sp>
    </p:spTree>
    <p:extLst>
      <p:ext uri="{BB962C8B-B14F-4D97-AF65-F5344CB8AC3E}">
        <p14:creationId xmlns:p14="http://schemas.microsoft.com/office/powerpoint/2010/main" val="683218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051911"/>
            <a:ext cx="8229600" cy="5806089"/>
          </a:xfrm>
        </p:spPr>
        <p:txBody>
          <a:bodyPr/>
          <a:lstStyle/>
          <a:p>
            <a:pPr lvl="0"/>
            <a:r>
              <a:rPr lang="en-US" altLang="zh-CN" sz="2000" b="1" dirty="0"/>
              <a:t>Bind </a:t>
            </a:r>
            <a:r>
              <a:rPr lang="zh-CN" altLang="zh-CN" sz="2000" b="1" dirty="0" smtClean="0"/>
              <a:t>变量</a:t>
            </a:r>
            <a:endParaRPr lang="en-US" altLang="zh-CN" sz="2000" b="1" dirty="0" smtClean="0"/>
          </a:p>
          <a:p>
            <a:r>
              <a:rPr lang="zh-CN" altLang="zh-CN" sz="2000" dirty="0"/>
              <a:t>绑定变量是在主机环境中定义的变量。在</a:t>
            </a:r>
            <a:r>
              <a:rPr lang="en-US" altLang="zh-CN" sz="2000" dirty="0"/>
              <a:t>PL/SQL </a:t>
            </a:r>
            <a:r>
              <a:rPr lang="zh-CN" altLang="zh-CN" sz="2000" dirty="0"/>
              <a:t>程序中可以使用绑定变量作为他们将要使用的其它变量。为了在</a:t>
            </a:r>
            <a:r>
              <a:rPr lang="en-US" altLang="zh-CN" sz="2000" dirty="0"/>
              <a:t>PL/SQL </a:t>
            </a:r>
            <a:r>
              <a:rPr lang="zh-CN" altLang="zh-CN" sz="2000" dirty="0"/>
              <a:t>环境中声明绑定变量，使用命令</a:t>
            </a:r>
            <a:r>
              <a:rPr lang="en-US" altLang="zh-CN" sz="2000" dirty="0"/>
              <a:t>VARIABLE</a:t>
            </a:r>
            <a:r>
              <a:rPr lang="zh-CN" altLang="zh-CN" sz="2000" dirty="0"/>
              <a:t>。例如：</a:t>
            </a:r>
          </a:p>
          <a:p>
            <a:r>
              <a:rPr lang="en-US" altLang="zh-CN" sz="2000" dirty="0"/>
              <a:t>VARIABLE </a:t>
            </a:r>
            <a:r>
              <a:rPr lang="en-US" altLang="zh-CN" sz="2000" dirty="0" err="1"/>
              <a:t>return_code</a:t>
            </a:r>
            <a:r>
              <a:rPr lang="en-US" altLang="zh-CN" sz="2000" dirty="0"/>
              <a:t> NUMBER</a:t>
            </a:r>
            <a:endParaRPr lang="zh-CN" altLang="zh-CN" sz="2000" dirty="0"/>
          </a:p>
          <a:p>
            <a:r>
              <a:rPr lang="en-US" altLang="zh-CN" sz="2000" dirty="0"/>
              <a:t>VARIABLE </a:t>
            </a:r>
            <a:r>
              <a:rPr lang="en-US" altLang="zh-CN" sz="2000" dirty="0" err="1"/>
              <a:t>return_msg</a:t>
            </a:r>
            <a:r>
              <a:rPr lang="en-US" altLang="zh-CN" sz="2000" dirty="0"/>
              <a:t> VARCHAR2(20</a:t>
            </a:r>
            <a:r>
              <a:rPr lang="en-US" altLang="zh-CN" sz="2000" dirty="0" smtClean="0"/>
              <a:t>)</a:t>
            </a:r>
            <a:endParaRPr lang="zh-CN" altLang="zh-CN" sz="2000" dirty="0"/>
          </a:p>
          <a:p>
            <a:r>
              <a:rPr lang="zh-CN" altLang="zh-CN" sz="2000" dirty="0"/>
              <a:t>可以通过</a:t>
            </a:r>
            <a:r>
              <a:rPr lang="en-US" altLang="zh-CN" sz="2000" dirty="0"/>
              <a:t>SQL*Plus</a:t>
            </a:r>
            <a:r>
              <a:rPr lang="zh-CN" altLang="zh-CN" sz="2000" dirty="0"/>
              <a:t>命令中的</a:t>
            </a:r>
            <a:r>
              <a:rPr lang="en-US" altLang="zh-CN" sz="2000" dirty="0"/>
              <a:t>PRINT </a:t>
            </a:r>
            <a:r>
              <a:rPr lang="zh-CN" altLang="zh-CN" sz="2000" dirty="0"/>
              <a:t>显示绑定变量的值。例如：</a:t>
            </a:r>
          </a:p>
          <a:p>
            <a:r>
              <a:rPr lang="en-US" altLang="zh-CN" sz="2000" dirty="0"/>
              <a:t>PRINT </a:t>
            </a:r>
            <a:r>
              <a:rPr lang="en-US" altLang="zh-CN" sz="2000" dirty="0" err="1"/>
              <a:t>return_code</a:t>
            </a:r>
            <a:endParaRPr lang="zh-CN" altLang="zh-CN" sz="2000" dirty="0"/>
          </a:p>
          <a:p>
            <a:r>
              <a:rPr lang="en-US" altLang="zh-CN" sz="2000" dirty="0"/>
              <a:t>PRINT </a:t>
            </a:r>
            <a:r>
              <a:rPr lang="en-US" altLang="zh-CN" sz="2000" dirty="0" err="1" smtClean="0"/>
              <a:t>return_msg</a:t>
            </a:r>
            <a:endParaRPr lang="en-US" altLang="zh-CN" sz="2000" dirty="0" smtClean="0"/>
          </a:p>
          <a:p>
            <a:r>
              <a:rPr lang="zh-CN" altLang="en-US" sz="2000" b="1" dirty="0" smtClean="0"/>
              <a:t>例</a:t>
            </a:r>
            <a:r>
              <a:rPr lang="en-US" altLang="zh-CN" sz="2000" b="1" dirty="0" smtClean="0"/>
              <a:t>7</a:t>
            </a:r>
            <a:r>
              <a:rPr lang="zh-CN" altLang="en-US" sz="2000" b="1" dirty="0" smtClean="0"/>
              <a:t>：</a:t>
            </a:r>
            <a:endParaRPr lang="en-US" altLang="zh-CN" sz="2000" b="1" dirty="0" smtClean="0"/>
          </a:p>
          <a:p>
            <a:r>
              <a:rPr lang="en-US" altLang="zh-CN" sz="2000" dirty="0"/>
              <a:t>VARIABLE result </a:t>
            </a:r>
            <a:r>
              <a:rPr lang="en-US" altLang="zh-CN" sz="2000" dirty="0" smtClean="0"/>
              <a:t>NUMBER</a:t>
            </a:r>
            <a:r>
              <a:rPr lang="en-US" altLang="zh-CN" sz="2000" dirty="0"/>
              <a:t> </a:t>
            </a:r>
            <a:endParaRPr lang="zh-CN" altLang="zh-CN" sz="2000" dirty="0"/>
          </a:p>
          <a:p>
            <a:r>
              <a:rPr lang="en-US" altLang="zh-CN" sz="2000" dirty="0"/>
              <a:t>BEGIN</a:t>
            </a:r>
            <a:endParaRPr lang="zh-CN" altLang="zh-CN" sz="2000" dirty="0"/>
          </a:p>
          <a:p>
            <a:r>
              <a:rPr lang="en-US" altLang="zh-CN" sz="2000" dirty="0"/>
              <a:t>	SELECT (</a:t>
            </a:r>
            <a:r>
              <a:rPr lang="en-US" altLang="zh-CN" sz="2000" dirty="0" err="1"/>
              <a:t>sal</a:t>
            </a:r>
            <a:r>
              <a:rPr lang="en-US" altLang="zh-CN" sz="2000" dirty="0"/>
              <a:t>*12)+</a:t>
            </a:r>
            <a:r>
              <a:rPr lang="en-US" altLang="zh-CN" sz="2000" dirty="0" err="1"/>
              <a:t>nvl</a:t>
            </a:r>
            <a:r>
              <a:rPr lang="en-US" altLang="zh-CN" sz="2000" dirty="0"/>
              <a:t>(</a:t>
            </a:r>
            <a:r>
              <a:rPr lang="en-US" altLang="zh-CN" sz="2000" dirty="0" err="1"/>
              <a:t>comm</a:t>
            </a:r>
            <a:r>
              <a:rPr lang="en-US" altLang="zh-CN" sz="2000" dirty="0"/>
              <a:t>, 0) INTO :result FROM </a:t>
            </a:r>
            <a:r>
              <a:rPr lang="en-US" altLang="zh-CN" sz="2000" dirty="0" err="1"/>
              <a:t>emp</a:t>
            </a:r>
            <a:r>
              <a:rPr lang="en-US" altLang="zh-CN" sz="2000" dirty="0"/>
              <a:t> WHERE </a:t>
            </a:r>
            <a:r>
              <a:rPr lang="en-US" altLang="zh-CN" sz="2000" dirty="0" err="1"/>
              <a:t>empno</a:t>
            </a:r>
            <a:r>
              <a:rPr lang="en-US" altLang="zh-CN" sz="2000" dirty="0"/>
              <a:t>=7788;</a:t>
            </a:r>
            <a:endParaRPr lang="zh-CN" altLang="zh-CN" sz="2000" dirty="0"/>
          </a:p>
          <a:p>
            <a:r>
              <a:rPr lang="en-US" altLang="zh-CN" sz="2000" dirty="0"/>
              <a:t>END</a:t>
            </a:r>
            <a:r>
              <a:rPr lang="en-US" altLang="zh-CN" sz="2000" dirty="0" smtClean="0"/>
              <a:t>;</a:t>
            </a:r>
            <a:endParaRPr lang="zh-CN" altLang="zh-CN" sz="2000" dirty="0"/>
          </a:p>
          <a:p>
            <a:r>
              <a:rPr lang="en-US" altLang="zh-CN" sz="2000" dirty="0"/>
              <a:t>PRINT </a:t>
            </a:r>
            <a:r>
              <a:rPr lang="en-US" altLang="zh-CN" sz="2000" dirty="0" smtClean="0"/>
              <a:t>result</a:t>
            </a:r>
            <a:endParaRPr lang="zh-CN" altLang="zh-CN" sz="2000" dirty="0"/>
          </a:p>
        </p:txBody>
      </p:sp>
    </p:spTree>
    <p:extLst>
      <p:ext uri="{BB962C8B-B14F-4D97-AF65-F5344CB8AC3E}">
        <p14:creationId xmlns:p14="http://schemas.microsoft.com/office/powerpoint/2010/main" val="100612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051911"/>
            <a:ext cx="8229600" cy="5806089"/>
          </a:xfrm>
        </p:spPr>
        <p:txBody>
          <a:bodyPr/>
          <a:lstStyle/>
          <a:p>
            <a:pPr lvl="0"/>
            <a:r>
              <a:rPr lang="en-US" altLang="zh-CN" sz="2000" b="1" dirty="0"/>
              <a:t> INDEX BY </a:t>
            </a:r>
            <a:r>
              <a:rPr lang="en-US" altLang="zh-CN" sz="2000" b="1" dirty="0" smtClean="0"/>
              <a:t>TABLES</a:t>
            </a:r>
          </a:p>
          <a:p>
            <a:r>
              <a:rPr lang="zh-CN" altLang="zh-CN" sz="2000" dirty="0"/>
              <a:t>包括两个基本成分</a:t>
            </a:r>
            <a:r>
              <a:rPr lang="en-US" altLang="zh-CN" sz="2000" dirty="0"/>
              <a:t>:</a:t>
            </a:r>
            <a:endParaRPr lang="zh-CN" altLang="zh-CN" sz="2000" dirty="0"/>
          </a:p>
          <a:p>
            <a:r>
              <a:rPr lang="zh-CN" altLang="zh-CN" sz="2000" dirty="0"/>
              <a:t>．数据处理类型为</a:t>
            </a:r>
            <a:r>
              <a:rPr lang="en-US" altLang="zh-CN" sz="2000" dirty="0"/>
              <a:t>BINARY_INTEGER</a:t>
            </a:r>
            <a:r>
              <a:rPr lang="zh-CN" altLang="zh-CN" sz="2000" dirty="0"/>
              <a:t>主键</a:t>
            </a:r>
            <a:r>
              <a:rPr lang="en-US" altLang="zh-CN" sz="2000" dirty="0"/>
              <a:t>;</a:t>
            </a:r>
            <a:endParaRPr lang="zh-CN" altLang="zh-CN" sz="2000" dirty="0"/>
          </a:p>
          <a:p>
            <a:r>
              <a:rPr lang="zh-CN" altLang="zh-CN" sz="2000" dirty="0"/>
              <a:t>．标量或记录数据类型的列</a:t>
            </a:r>
            <a:r>
              <a:rPr lang="zh-CN" altLang="zh-CN" sz="2000" dirty="0" smtClean="0"/>
              <a:t>．</a:t>
            </a:r>
            <a:r>
              <a:rPr lang="en-US" altLang="zh-CN" sz="2000" b="1" dirty="0"/>
              <a:t> </a:t>
            </a:r>
            <a:endParaRPr lang="zh-CN" altLang="zh-CN" sz="2000" dirty="0"/>
          </a:p>
          <a:p>
            <a:r>
              <a:rPr lang="en-US" altLang="zh-CN" sz="2000" dirty="0"/>
              <a:t>TYPE </a:t>
            </a:r>
            <a:r>
              <a:rPr lang="en-US" altLang="zh-CN" sz="2000" dirty="0" err="1"/>
              <a:t>type_name</a:t>
            </a:r>
            <a:r>
              <a:rPr lang="en-US" altLang="zh-CN" sz="2000" dirty="0"/>
              <a:t> IS TABLE OF</a:t>
            </a:r>
            <a:endParaRPr lang="zh-CN" altLang="zh-CN" sz="2000" dirty="0"/>
          </a:p>
          <a:p>
            <a:r>
              <a:rPr lang="en-US" altLang="zh-CN" sz="2000" dirty="0"/>
              <a:t>	{</a:t>
            </a:r>
            <a:r>
              <a:rPr lang="en-US" altLang="zh-CN" sz="2000" dirty="0" err="1"/>
              <a:t>column_type</a:t>
            </a:r>
            <a:r>
              <a:rPr lang="en-US" altLang="zh-CN" sz="2000" dirty="0"/>
              <a:t> | </a:t>
            </a:r>
            <a:r>
              <a:rPr lang="en-US" altLang="zh-CN" sz="2000" dirty="0" err="1"/>
              <a:t>variable%TYPE</a:t>
            </a:r>
            <a:r>
              <a:rPr lang="en-US" altLang="zh-CN" sz="2000" dirty="0"/>
              <a:t> | </a:t>
            </a:r>
            <a:r>
              <a:rPr lang="en-US" altLang="zh-CN" sz="2000" dirty="0" err="1"/>
              <a:t>table.column%TYPE</a:t>
            </a:r>
            <a:r>
              <a:rPr lang="en-US" altLang="zh-CN" sz="2000" dirty="0"/>
              <a:t> } [NOT NULL] | </a:t>
            </a:r>
            <a:r>
              <a:rPr lang="en-US" altLang="zh-CN" sz="2000" dirty="0" err="1"/>
              <a:t>table%ROWTYPE</a:t>
            </a:r>
            <a:endParaRPr lang="zh-CN" altLang="zh-CN" sz="2000" dirty="0"/>
          </a:p>
          <a:p>
            <a:r>
              <a:rPr lang="en-US" altLang="zh-CN" sz="2000" dirty="0"/>
              <a:t>	[ INDEX BY BINARY_INTEGER];</a:t>
            </a:r>
            <a:endParaRPr lang="zh-CN" altLang="zh-CN" sz="2000" dirty="0"/>
          </a:p>
          <a:p>
            <a:pPr lvl="0"/>
            <a:endParaRPr lang="zh-CN" altLang="zh-CN" sz="2000" b="1" dirty="0"/>
          </a:p>
        </p:txBody>
      </p:sp>
      <p:graphicFrame>
        <p:nvGraphicFramePr>
          <p:cNvPr id="2" name="表格 1"/>
          <p:cNvGraphicFramePr>
            <a:graphicFrameLocks noGrp="1"/>
          </p:cNvGraphicFramePr>
          <p:nvPr>
            <p:extLst>
              <p:ext uri="{D42A27DB-BD31-4B8C-83A1-F6EECF244321}">
                <p14:modId xmlns:p14="http://schemas.microsoft.com/office/powerpoint/2010/main" val="526473857"/>
              </p:ext>
            </p:extLst>
          </p:nvPr>
        </p:nvGraphicFramePr>
        <p:xfrm>
          <a:off x="1186449" y="4221363"/>
          <a:ext cx="6012180" cy="2080260"/>
        </p:xfrm>
        <a:graphic>
          <a:graphicData uri="http://schemas.openxmlformats.org/drawingml/2006/table">
            <a:tbl>
              <a:tblPr>
                <a:tableStyleId>{5C22544A-7EE6-4342-B048-85BDC9FD1C3A}</a:tableStyleId>
              </a:tblPr>
              <a:tblGrid>
                <a:gridCol w="1668780"/>
                <a:gridCol w="4343400"/>
              </a:tblGrid>
              <a:tr h="0">
                <a:tc>
                  <a:txBody>
                    <a:bodyPr/>
                    <a:lstStyle/>
                    <a:p>
                      <a:pPr algn="ctr">
                        <a:spcAft>
                          <a:spcPts val="0"/>
                        </a:spcAft>
                      </a:pPr>
                      <a:r>
                        <a:rPr lang="zh-CN" sz="1050" kern="100" dirty="0">
                          <a:effectLst/>
                        </a:rPr>
                        <a:t>方法</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a:effectLst/>
                        </a:rPr>
                        <a:t>描述</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EXISTS(n)</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Return TRUE if the nth element in a PL/SQL table exists;</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COUNT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Returns the number of elements that a PL/SQL table currently contains;</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FIRST</a:t>
                      </a:r>
                      <a:endParaRPr lang="zh-CN" sz="1050" kern="100">
                        <a:effectLst/>
                      </a:endParaRPr>
                    </a:p>
                    <a:p>
                      <a:pPr algn="just">
                        <a:spcAft>
                          <a:spcPts val="0"/>
                        </a:spcAft>
                      </a:pPr>
                      <a:r>
                        <a:rPr lang="en-US" sz="1050" kern="100">
                          <a:effectLst/>
                        </a:rPr>
                        <a:t>LAST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Return the first and last (smallest and lastest) index numbers in a PL/SQL table. Returns NULL if the PL/SQL table is empty.</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PRIOR(n)</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Returns the index number that precedes index n in a PL/SQL table;</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NEXT(N)</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Returns the index number that succeeds index n in a PL/SQL table;</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a:effectLst/>
                        </a:rPr>
                        <a:t>TRIM</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TRIM removes one element from the end of a PL/SQL table.</a:t>
                      </a:r>
                      <a:endParaRPr lang="zh-CN" sz="1050" kern="100">
                        <a:effectLst/>
                      </a:endParaRPr>
                    </a:p>
                    <a:p>
                      <a:pPr algn="just">
                        <a:spcAft>
                          <a:spcPts val="0"/>
                        </a:spcAft>
                      </a:pPr>
                      <a:r>
                        <a:rPr lang="en-US" sz="1050" kern="100">
                          <a:effectLst/>
                        </a:rPr>
                        <a:t>TRIM(n) removes n element from the end of a PL/SQL table.</a:t>
                      </a:r>
                      <a:endParaRPr lang="zh-CN" sz="1050" kern="100">
                        <a:effectLst/>
                        <a:latin typeface="Times New Roman"/>
                        <a:ea typeface="宋体"/>
                      </a:endParaRPr>
                    </a:p>
                  </a:txBody>
                  <a:tcPr marL="68580" marR="68580" marT="0" marB="0"/>
                </a:tc>
              </a:tr>
              <a:tr h="0">
                <a:tc>
                  <a:txBody>
                    <a:bodyPr/>
                    <a:lstStyle/>
                    <a:p>
                      <a:pPr algn="just">
                        <a:spcAft>
                          <a:spcPts val="0"/>
                        </a:spcAft>
                      </a:pPr>
                      <a:r>
                        <a:rPr lang="en-US" sz="1050" kern="100" dirty="0">
                          <a:effectLst/>
                        </a:rPr>
                        <a:t>DELETE</a:t>
                      </a:r>
                      <a:endParaRPr lang="zh-CN" sz="1050" kern="100" dirty="0">
                        <a:effectLst/>
                        <a:latin typeface="Times New Roman"/>
                        <a:ea typeface="宋体"/>
                      </a:endParaRPr>
                    </a:p>
                  </a:txBody>
                  <a:tcPr marL="68580" marR="68580" marT="0" marB="0"/>
                </a:tc>
                <a:tc>
                  <a:txBody>
                    <a:bodyPr/>
                    <a:lstStyle/>
                    <a:p>
                      <a:pPr algn="just">
                        <a:spcAft>
                          <a:spcPts val="0"/>
                        </a:spcAft>
                      </a:pPr>
                      <a:r>
                        <a:rPr lang="en-US" sz="1050" kern="100" dirty="0">
                          <a:effectLst/>
                        </a:rPr>
                        <a:t>DELETE removes all elements from a PL/SQL table.</a:t>
                      </a:r>
                      <a:endParaRPr lang="zh-CN" sz="1050" kern="100" dirty="0">
                        <a:effectLst/>
                      </a:endParaRPr>
                    </a:p>
                    <a:p>
                      <a:pPr algn="just">
                        <a:spcAft>
                          <a:spcPts val="0"/>
                        </a:spcAft>
                      </a:pPr>
                      <a:r>
                        <a:rPr lang="en-US" sz="1050" kern="100" dirty="0">
                          <a:effectLst/>
                        </a:rPr>
                        <a:t>DELETE(n) removes the nth elements from a PL/SQL table.</a:t>
                      </a:r>
                      <a:endParaRPr lang="zh-CN" sz="1050" kern="100" dirty="0">
                        <a:effectLst/>
                      </a:endParaRPr>
                    </a:p>
                    <a:p>
                      <a:pPr algn="just">
                        <a:spcAft>
                          <a:spcPts val="0"/>
                        </a:spcAft>
                      </a:pPr>
                      <a:r>
                        <a:rPr lang="en-US" sz="1050" kern="100" dirty="0">
                          <a:effectLst/>
                        </a:rPr>
                        <a:t>DELETE(m, n) removes all elements in the range m to n from a PL/SQL table.</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8264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693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66118" y="835812"/>
            <a:ext cx="8220681" cy="6022189"/>
          </a:xfrm>
        </p:spPr>
        <p:txBody>
          <a:bodyPr/>
          <a:lstStyle/>
          <a:p>
            <a:r>
              <a:rPr lang="zh-CN" altLang="zh-CN" sz="2000" b="1" dirty="0"/>
              <a:t>例</a:t>
            </a:r>
            <a:r>
              <a:rPr lang="en-US" altLang="zh-CN" sz="2000" b="1" dirty="0"/>
              <a:t>8</a:t>
            </a:r>
            <a:r>
              <a:rPr lang="zh-CN" altLang="zh-CN" sz="2000" b="1" dirty="0" smtClean="0"/>
              <a:t>：</a:t>
            </a:r>
            <a:r>
              <a:rPr lang="en-US" altLang="zh-CN" sz="2000" dirty="0" smtClean="0"/>
              <a:t>DECLARE</a:t>
            </a:r>
            <a:endParaRPr lang="zh-CN" altLang="zh-CN" sz="2000" dirty="0"/>
          </a:p>
          <a:p>
            <a:r>
              <a:rPr lang="en-US" altLang="zh-CN" sz="2000" dirty="0"/>
              <a:t>	TYPE </a:t>
            </a:r>
            <a:r>
              <a:rPr lang="en-US" altLang="zh-CN" sz="2000" dirty="0" err="1"/>
              <a:t>dept_table_type</a:t>
            </a:r>
            <a:r>
              <a:rPr lang="en-US" altLang="zh-CN" sz="2000" dirty="0"/>
              <a:t> IS TABLE OF </a:t>
            </a:r>
            <a:endParaRPr lang="zh-CN" altLang="zh-CN" sz="2000" dirty="0"/>
          </a:p>
          <a:p>
            <a:r>
              <a:rPr lang="en-US" altLang="zh-CN" sz="2000" dirty="0"/>
              <a:t>		</a:t>
            </a:r>
            <a:r>
              <a:rPr lang="en-US" altLang="zh-CN" sz="2000" dirty="0" err="1"/>
              <a:t>dept%ROWTYPE</a:t>
            </a:r>
            <a:r>
              <a:rPr lang="en-US" altLang="zh-CN" sz="2000" dirty="0"/>
              <a:t> INDEX BY BINARY_INTEGER;</a:t>
            </a:r>
            <a:endParaRPr lang="zh-CN" altLang="zh-CN" sz="2000" dirty="0"/>
          </a:p>
          <a:p>
            <a:r>
              <a:rPr lang="en-US" altLang="zh-CN" sz="2000" dirty="0"/>
              <a:t>	</a:t>
            </a:r>
            <a:r>
              <a:rPr lang="en-US" altLang="zh-CN" sz="2000" dirty="0" err="1"/>
              <a:t>my_dname_table</a:t>
            </a:r>
            <a:r>
              <a:rPr lang="en-US" altLang="zh-CN" sz="2000" dirty="0"/>
              <a:t> </a:t>
            </a:r>
            <a:r>
              <a:rPr lang="en-US" altLang="zh-CN" sz="2000" dirty="0" err="1"/>
              <a:t>dept_table_type</a:t>
            </a:r>
            <a:r>
              <a:rPr lang="en-US" altLang="zh-CN" sz="2000" dirty="0"/>
              <a:t>;</a:t>
            </a:r>
            <a:endParaRPr lang="zh-CN" altLang="zh-CN" sz="2000" dirty="0"/>
          </a:p>
          <a:p>
            <a:r>
              <a:rPr lang="en-US" altLang="zh-CN" sz="2000" dirty="0"/>
              <a:t>	</a:t>
            </a:r>
            <a:r>
              <a:rPr lang="en-US" altLang="zh-CN" sz="2000" dirty="0" err="1"/>
              <a:t>v_count</a:t>
            </a:r>
            <a:r>
              <a:rPr lang="en-US" altLang="zh-CN" sz="2000" dirty="0"/>
              <a:t> number(2) :=4;</a:t>
            </a:r>
            <a:endParaRPr lang="zh-CN" altLang="zh-CN" sz="2000" dirty="0"/>
          </a:p>
          <a:p>
            <a:r>
              <a:rPr lang="en-US" altLang="zh-CN" sz="2000" dirty="0"/>
              <a:t>BEGIN</a:t>
            </a:r>
            <a:endParaRPr lang="zh-CN" altLang="zh-CN" sz="2000" dirty="0"/>
          </a:p>
          <a:p>
            <a:r>
              <a:rPr lang="en-US" altLang="zh-CN" sz="2000" dirty="0"/>
              <a:t>	FOR </a:t>
            </a:r>
            <a:r>
              <a:rPr lang="en-US" altLang="zh-CN" sz="2000" dirty="0" err="1"/>
              <a:t>int</a:t>
            </a:r>
            <a:r>
              <a:rPr lang="en-US" altLang="zh-CN" sz="2000" dirty="0"/>
              <a:t> IN 1 .. </a:t>
            </a:r>
            <a:r>
              <a:rPr lang="en-US" altLang="zh-CN" sz="2000" dirty="0" err="1"/>
              <a:t>v_count</a:t>
            </a:r>
            <a:r>
              <a:rPr lang="en-US" altLang="zh-CN" sz="2000" dirty="0"/>
              <a:t> LOOP</a:t>
            </a:r>
            <a:endParaRPr lang="zh-CN" altLang="zh-CN" sz="2000" dirty="0"/>
          </a:p>
          <a:p>
            <a:r>
              <a:rPr lang="en-US" altLang="zh-CN" sz="2000" dirty="0"/>
              <a:t>		SELECT * INTO </a:t>
            </a:r>
            <a:r>
              <a:rPr lang="en-US" altLang="zh-CN" sz="2000" dirty="0" err="1"/>
              <a:t>my_dname_table</a:t>
            </a:r>
            <a:r>
              <a:rPr lang="en-US" altLang="zh-CN" sz="2000" dirty="0"/>
              <a:t>(</a:t>
            </a:r>
            <a:r>
              <a:rPr lang="en-US" altLang="zh-CN" sz="2000" dirty="0" err="1"/>
              <a:t>int</a:t>
            </a:r>
            <a:r>
              <a:rPr lang="en-US" altLang="zh-CN" sz="2000" dirty="0"/>
              <a:t>) FROM </a:t>
            </a:r>
            <a:r>
              <a:rPr lang="en-US" altLang="zh-CN" sz="2000" dirty="0" err="1"/>
              <a:t>dept</a:t>
            </a:r>
            <a:r>
              <a:rPr lang="en-US" altLang="zh-CN" sz="2000" dirty="0"/>
              <a:t> WHERE </a:t>
            </a:r>
            <a:r>
              <a:rPr lang="en-US" altLang="zh-CN" sz="2000" dirty="0" err="1"/>
              <a:t>deptno</a:t>
            </a:r>
            <a:r>
              <a:rPr lang="en-US" altLang="zh-CN" sz="2000" dirty="0"/>
              <a:t>=</a:t>
            </a:r>
            <a:r>
              <a:rPr lang="en-US" altLang="zh-CN" sz="2000" dirty="0" err="1"/>
              <a:t>int</a:t>
            </a:r>
            <a:r>
              <a:rPr lang="en-US" altLang="zh-CN" sz="2000" dirty="0"/>
              <a:t>*10;</a:t>
            </a:r>
            <a:endParaRPr lang="zh-CN" altLang="zh-CN" sz="2000" dirty="0"/>
          </a:p>
          <a:p>
            <a:r>
              <a:rPr lang="en-US" altLang="zh-CN" sz="2000" dirty="0"/>
              <a:t>	END LOOP;</a:t>
            </a:r>
            <a:endParaRPr lang="zh-CN" altLang="zh-CN" sz="2000" dirty="0"/>
          </a:p>
          <a:p>
            <a:r>
              <a:rPr lang="en-US" altLang="zh-CN" sz="2000" dirty="0"/>
              <a:t>	FOR </a:t>
            </a:r>
            <a:r>
              <a:rPr lang="en-US" altLang="zh-CN" sz="2000" dirty="0" err="1"/>
              <a:t>int</a:t>
            </a:r>
            <a:r>
              <a:rPr lang="en-US" altLang="zh-CN" sz="2000" dirty="0"/>
              <a:t> IN </a:t>
            </a:r>
            <a:r>
              <a:rPr lang="en-US" altLang="zh-CN" sz="2000" dirty="0" err="1"/>
              <a:t>my_dname_table.FIRST</a:t>
            </a:r>
            <a:r>
              <a:rPr lang="en-US" altLang="zh-CN" sz="2000" dirty="0"/>
              <a:t> .. </a:t>
            </a:r>
            <a:r>
              <a:rPr lang="en-US" altLang="zh-CN" sz="2000" dirty="0" err="1"/>
              <a:t>my_dname_table.LAST</a:t>
            </a:r>
            <a:r>
              <a:rPr lang="en-US" altLang="zh-CN" sz="2000" dirty="0"/>
              <a:t> LOOP</a:t>
            </a:r>
            <a:endParaRPr lang="zh-CN" altLang="zh-CN" sz="2000" dirty="0"/>
          </a:p>
          <a:p>
            <a:r>
              <a:rPr lang="en-US" altLang="zh-CN" sz="2000" dirty="0"/>
              <a:t>		DBMS_OUTPUT.PUT_LINE(‘Department number: ‘||</a:t>
            </a:r>
            <a:r>
              <a:rPr lang="en-US" altLang="zh-CN" sz="2000" dirty="0" err="1"/>
              <a:t>my_dname_table</a:t>
            </a:r>
            <a:r>
              <a:rPr lang="en-US" altLang="zh-CN" sz="2000" dirty="0"/>
              <a:t>(</a:t>
            </a:r>
            <a:r>
              <a:rPr lang="en-US" altLang="zh-CN" sz="2000" dirty="0" err="1"/>
              <a:t>int</a:t>
            </a:r>
            <a:r>
              <a:rPr lang="en-US" altLang="zh-CN" sz="2000" dirty="0"/>
              <a:t>).</a:t>
            </a:r>
            <a:r>
              <a:rPr lang="en-US" altLang="zh-CN" sz="2000" dirty="0" err="1"/>
              <a:t>deptno</a:t>
            </a:r>
            <a:r>
              <a:rPr lang="en-US" altLang="zh-CN" sz="2000" dirty="0"/>
              <a:t>);</a:t>
            </a:r>
            <a:endParaRPr lang="zh-CN" altLang="zh-CN" sz="2000" dirty="0"/>
          </a:p>
          <a:p>
            <a:r>
              <a:rPr lang="en-US" altLang="zh-CN" sz="2000" dirty="0"/>
              <a:t>		DBMS_OUTPUT.PUT_LINE(‘Department name: ‘|| </a:t>
            </a:r>
            <a:r>
              <a:rPr lang="en-US" altLang="zh-CN" sz="2000" dirty="0" err="1"/>
              <a:t>my_dname_table</a:t>
            </a:r>
            <a:r>
              <a:rPr lang="en-US" altLang="zh-CN" sz="2000" dirty="0"/>
              <a:t>(</a:t>
            </a:r>
            <a:r>
              <a:rPr lang="en-US" altLang="zh-CN" sz="2000" dirty="0" err="1"/>
              <a:t>int</a:t>
            </a:r>
            <a:r>
              <a:rPr lang="en-US" altLang="zh-CN" sz="2000" dirty="0"/>
              <a:t>).</a:t>
            </a:r>
            <a:r>
              <a:rPr lang="en-US" altLang="zh-CN" sz="2000" dirty="0" err="1"/>
              <a:t>dname</a:t>
            </a:r>
            <a:r>
              <a:rPr lang="en-US" altLang="zh-CN" sz="2000" dirty="0"/>
              <a:t>);</a:t>
            </a:r>
            <a:endParaRPr lang="zh-CN" altLang="zh-CN" sz="2000" dirty="0"/>
          </a:p>
          <a:p>
            <a:r>
              <a:rPr lang="en-US" altLang="zh-CN" sz="2000" dirty="0"/>
              <a:t>	END </a:t>
            </a:r>
            <a:r>
              <a:rPr lang="en-US" altLang="zh-CN" sz="2000" dirty="0" smtClean="0"/>
              <a:t>LOOP;</a:t>
            </a:r>
            <a:endParaRPr lang="en-US" altLang="zh-CN" sz="2000" dirty="0"/>
          </a:p>
          <a:p>
            <a:r>
              <a:rPr lang="en-US" altLang="zh-CN" sz="2000" dirty="0" smtClean="0"/>
              <a:t>END;</a:t>
            </a:r>
            <a:endParaRPr lang="zh-CN" altLang="zh-CN" sz="2000" dirty="0"/>
          </a:p>
        </p:txBody>
      </p:sp>
    </p:spTree>
    <p:extLst>
      <p:ext uri="{BB962C8B-B14F-4D97-AF65-F5344CB8AC3E}">
        <p14:creationId xmlns:p14="http://schemas.microsoft.com/office/powerpoint/2010/main" val="2815081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标题 2"/>
          <p:cNvSpPr>
            <a:spLocks noGrp="1" noChangeArrowheads="1"/>
          </p:cNvSpPr>
          <p:nvPr>
            <p:ph type="ctrTitle" idx="4294967295"/>
          </p:nvPr>
        </p:nvSpPr>
        <p:spPr bwMode="auto">
          <a:xfrm>
            <a:off x="1619250" y="2643188"/>
            <a:ext cx="61229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3600" b="1" dirty="0" smtClean="0">
                <a:solidFill>
                  <a:schemeClr val="bg1"/>
                </a:solidFill>
              </a:rPr>
              <a:t>第一章 </a:t>
            </a:r>
            <a:r>
              <a:rPr lang="en-US" altLang="zh-CN" sz="3600" b="1" dirty="0" smtClean="0">
                <a:solidFill>
                  <a:schemeClr val="bg1"/>
                </a:solidFill>
              </a:rPr>
              <a:t>PLSQL </a:t>
            </a:r>
            <a:r>
              <a:rPr lang="zh-CN" altLang="en-US" sz="3600" b="1" dirty="0" smtClean="0">
                <a:solidFill>
                  <a:schemeClr val="bg1"/>
                </a:solidFill>
              </a:rPr>
              <a:t>程序设计简介</a:t>
            </a:r>
            <a:endParaRPr lang="zh-CN" altLang="zh-CN" sz="3600"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变量类型</a:t>
            </a:r>
            <a:endParaRPr lang="zh-CN"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zh-CN" sz="2000" b="1" dirty="0"/>
              <a:t>数据类型的转换</a:t>
            </a:r>
            <a:r>
              <a:rPr lang="en-US" altLang="zh-CN" sz="2000" b="1" dirty="0" smtClean="0"/>
              <a:t>*</a:t>
            </a:r>
          </a:p>
          <a:p>
            <a:r>
              <a:rPr lang="zh-CN" altLang="zh-CN" sz="2000" dirty="0"/>
              <a:t>隐式类型</a:t>
            </a:r>
            <a:r>
              <a:rPr lang="zh-CN" altLang="zh-CN" sz="2000" dirty="0" smtClean="0"/>
              <a:t>转换</a:t>
            </a:r>
            <a:endParaRPr lang="zh-CN" altLang="zh-CN" sz="2000" dirty="0"/>
          </a:p>
        </p:txBody>
      </p:sp>
      <p:graphicFrame>
        <p:nvGraphicFramePr>
          <p:cNvPr id="2" name="表格 1"/>
          <p:cNvGraphicFramePr>
            <a:graphicFrameLocks noGrp="1"/>
          </p:cNvGraphicFramePr>
          <p:nvPr>
            <p:extLst>
              <p:ext uri="{D42A27DB-BD31-4B8C-83A1-F6EECF244321}">
                <p14:modId xmlns:p14="http://schemas.microsoft.com/office/powerpoint/2010/main" val="3838941987"/>
              </p:ext>
            </p:extLst>
          </p:nvPr>
        </p:nvGraphicFramePr>
        <p:xfrm>
          <a:off x="1258482" y="2423159"/>
          <a:ext cx="6122806" cy="2950731"/>
        </p:xfrm>
        <a:graphic>
          <a:graphicData uri="http://schemas.openxmlformats.org/drawingml/2006/table">
            <a:tbl>
              <a:tblPr>
                <a:tableStyleId>{5C22544A-7EE6-4342-B048-85BDC9FD1C3A}</a:tableStyleId>
              </a:tblPr>
              <a:tblGrid>
                <a:gridCol w="783149"/>
                <a:gridCol w="711954"/>
                <a:gridCol w="593295"/>
                <a:gridCol w="506278"/>
                <a:gridCol w="561653"/>
                <a:gridCol w="688223"/>
                <a:gridCol w="711954"/>
                <a:gridCol w="735686"/>
                <a:gridCol w="830614"/>
              </a:tblGrid>
              <a:tr h="327859">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tc>
                <a:tc>
                  <a:txBody>
                    <a:bodyPr/>
                    <a:lstStyle/>
                    <a:p>
                      <a:pPr algn="just">
                        <a:spcAft>
                          <a:spcPts val="0"/>
                        </a:spcAft>
                      </a:pPr>
                      <a:r>
                        <a:rPr lang="en-US" sz="900" kern="100" cap="all">
                          <a:effectLst/>
                        </a:rPr>
                        <a:t>BIN_INT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CHAR</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DATE</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LONG</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NUMBER</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PLS_INT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UROWID</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cap="all">
                          <a:effectLst/>
                        </a:rPr>
                        <a:t>VARCHAR2</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BIN_INT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CHAR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DATE</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LONG</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NUMBER</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RAW</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dirty="0">
                          <a:effectLst/>
                        </a:rPr>
                        <a:t></a:t>
                      </a:r>
                      <a:endParaRPr lang="zh-CN" sz="1050" kern="100" dirty="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UROWID</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a:effectLst/>
                        </a:rPr>
                        <a:t></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r>
              <a:tr h="327859">
                <a:tc>
                  <a:txBody>
                    <a:bodyPr/>
                    <a:lstStyle/>
                    <a:p>
                      <a:pPr algn="just">
                        <a:spcAft>
                          <a:spcPts val="0"/>
                        </a:spcAft>
                      </a:pPr>
                      <a:r>
                        <a:rPr lang="en-US" sz="900" kern="100" cap="all">
                          <a:effectLst/>
                        </a:rPr>
                        <a:t>VARCHAR2</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en-US" sz="900" kern="100" dirty="0">
                          <a:effectLst/>
                        </a:rPr>
                        <a:t></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20006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运算符和表达式</a:t>
            </a:r>
            <a:r>
              <a:rPr lang="en-US" altLang="zh-CN" sz="2400" b="1" dirty="0" smtClean="0"/>
              <a:t>(</a:t>
            </a:r>
            <a:r>
              <a:rPr lang="zh-CN" altLang="zh-CN" sz="2400" b="1" dirty="0" smtClean="0"/>
              <a:t>数据定义</a:t>
            </a:r>
            <a:r>
              <a:rPr lang="en-US" altLang="zh-CN" sz="2400" b="1" dirty="0" smtClean="0"/>
              <a:t>)</a:t>
            </a:r>
            <a:endParaRPr lang="en-US" altLang="zh-CN" sz="2400" b="1" dirty="0" smtClean="0"/>
          </a:p>
        </p:txBody>
      </p:sp>
      <p:sp>
        <p:nvSpPr>
          <p:cNvPr id="6147" name="内容占位符 3"/>
          <p:cNvSpPr>
            <a:spLocks noGrp="1" noChangeArrowheads="1"/>
          </p:cNvSpPr>
          <p:nvPr>
            <p:ph idx="4294967295"/>
          </p:nvPr>
        </p:nvSpPr>
        <p:spPr>
          <a:xfrm>
            <a:off x="466119" y="1239473"/>
            <a:ext cx="8229600" cy="5589990"/>
          </a:xfrm>
        </p:spPr>
        <p:txBody>
          <a:bodyPr/>
          <a:lstStyle/>
          <a:p>
            <a:pPr lvl="0"/>
            <a:r>
              <a:rPr lang="zh-CN" altLang="zh-CN" sz="2000" b="1" dirty="0"/>
              <a:t>关系</a:t>
            </a:r>
            <a:r>
              <a:rPr lang="zh-CN" altLang="zh-CN" sz="2000" b="1" dirty="0" smtClean="0"/>
              <a:t>运算符</a:t>
            </a:r>
            <a:endParaRPr lang="en-US" altLang="zh-CN" sz="2000" b="1" dirty="0" smtClean="0"/>
          </a:p>
          <a:p>
            <a:pPr lvl="0"/>
            <a:endParaRPr lang="en-US" altLang="zh-CN" sz="2000" b="1" dirty="0" smtClean="0"/>
          </a:p>
          <a:p>
            <a:pPr lvl="0"/>
            <a:endParaRPr lang="en-US" altLang="zh-CN" sz="2000" b="1" dirty="0"/>
          </a:p>
          <a:p>
            <a:pPr lvl="0"/>
            <a:endParaRPr lang="en-US" altLang="zh-CN" sz="2000" b="1" dirty="0" smtClean="0"/>
          </a:p>
          <a:p>
            <a:pPr lvl="0"/>
            <a:endParaRPr lang="en-US" altLang="zh-CN" sz="2000" b="1" dirty="0"/>
          </a:p>
          <a:p>
            <a:pPr lvl="0"/>
            <a:endParaRPr lang="en-US" altLang="zh-CN" sz="2000" b="1" dirty="0" smtClean="0"/>
          </a:p>
          <a:p>
            <a:pPr lvl="0"/>
            <a:endParaRPr lang="en-US" altLang="zh-CN" sz="2000" b="1" dirty="0"/>
          </a:p>
          <a:p>
            <a:pPr lvl="0"/>
            <a:r>
              <a:rPr lang="zh-CN" altLang="zh-CN" sz="2000" b="1" dirty="0" smtClean="0"/>
              <a:t>一般运算符</a:t>
            </a:r>
            <a:endParaRPr lang="en-US" altLang="zh-CN" sz="2000" b="1" dirty="0" smtClean="0"/>
          </a:p>
          <a:p>
            <a:pPr lvl="0"/>
            <a:endParaRPr lang="zh-CN" altLang="zh-CN" sz="2000" b="1" dirty="0"/>
          </a:p>
        </p:txBody>
      </p:sp>
      <p:graphicFrame>
        <p:nvGraphicFramePr>
          <p:cNvPr id="4" name="表格 3"/>
          <p:cNvGraphicFramePr>
            <a:graphicFrameLocks noGrp="1"/>
          </p:cNvGraphicFramePr>
          <p:nvPr>
            <p:extLst>
              <p:ext uri="{D42A27DB-BD31-4B8C-83A1-F6EECF244321}">
                <p14:modId xmlns:p14="http://schemas.microsoft.com/office/powerpoint/2010/main" val="4180146056"/>
              </p:ext>
            </p:extLst>
          </p:nvPr>
        </p:nvGraphicFramePr>
        <p:xfrm>
          <a:off x="970350" y="1887931"/>
          <a:ext cx="6097200" cy="1872857"/>
        </p:xfrm>
        <a:graphic>
          <a:graphicData uri="http://schemas.openxmlformats.org/drawingml/2006/table">
            <a:tbl>
              <a:tblPr>
                <a:tableStyleId>{5C22544A-7EE6-4342-B048-85BDC9FD1C3A}</a:tableStyleId>
              </a:tblPr>
              <a:tblGrid>
                <a:gridCol w="3188931"/>
                <a:gridCol w="2908269"/>
              </a:tblGrid>
              <a:tr h="267551">
                <a:tc>
                  <a:txBody>
                    <a:bodyPr/>
                    <a:lstStyle/>
                    <a:p>
                      <a:pPr indent="266700" algn="ctr">
                        <a:spcAft>
                          <a:spcPts val="0"/>
                        </a:spcAft>
                      </a:pPr>
                      <a:r>
                        <a:rPr lang="zh-CN" sz="1050" kern="100" dirty="0">
                          <a:effectLst/>
                        </a:rPr>
                        <a:t>运算符</a:t>
                      </a:r>
                      <a:endParaRPr lang="zh-CN" sz="1050" kern="100" dirty="0">
                        <a:effectLst/>
                        <a:latin typeface="Times New Roman"/>
                        <a:ea typeface="宋体"/>
                      </a:endParaRPr>
                    </a:p>
                  </a:txBody>
                  <a:tcPr marL="68580" marR="68580" marT="0" marB="0"/>
                </a:tc>
                <a:tc>
                  <a:txBody>
                    <a:bodyPr/>
                    <a:lstStyle/>
                    <a:p>
                      <a:pPr indent="266700" algn="ctr">
                        <a:spcAft>
                          <a:spcPts val="0"/>
                        </a:spcAft>
                      </a:pPr>
                      <a:r>
                        <a:rPr lang="zh-CN" sz="1050" kern="100">
                          <a:effectLst/>
                        </a:rPr>
                        <a:t>意义</a:t>
                      </a:r>
                      <a:endParaRPr lang="zh-CN" sz="1050" kern="100">
                        <a:effectLst/>
                        <a:latin typeface="Times New Roman"/>
                        <a:ea typeface="宋体"/>
                      </a:endParaRPr>
                    </a:p>
                  </a:txBody>
                  <a:tcPr marL="68580" marR="68580" marT="0" marB="0"/>
                </a:tc>
              </a:tr>
              <a:tr h="267551">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等于</a:t>
                      </a:r>
                      <a:endParaRPr lang="zh-CN" sz="1050" kern="100">
                        <a:effectLst/>
                        <a:latin typeface="Times New Roman"/>
                        <a:ea typeface="宋体"/>
                      </a:endParaRPr>
                    </a:p>
                  </a:txBody>
                  <a:tcPr marL="68580" marR="68580" marT="0" marB="0"/>
                </a:tc>
              </a:tr>
              <a:tr h="267551">
                <a:tc>
                  <a:txBody>
                    <a:bodyPr/>
                    <a:lstStyle/>
                    <a:p>
                      <a:pPr indent="266700" algn="ctr">
                        <a:spcAft>
                          <a:spcPts val="0"/>
                        </a:spcAft>
                      </a:pPr>
                      <a:r>
                        <a:rPr lang="en-US" sz="1050" kern="100">
                          <a:effectLst/>
                        </a:rPr>
                        <a:t>&lt;&gt; , != , ~= , ^=</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不等于</a:t>
                      </a:r>
                      <a:endParaRPr lang="zh-CN" sz="1050" kern="100">
                        <a:effectLst/>
                        <a:latin typeface="Times New Roman"/>
                        <a:ea typeface="宋体"/>
                      </a:endParaRPr>
                    </a:p>
                  </a:txBody>
                  <a:tcPr marL="68580" marR="68580" marT="0" marB="0"/>
                </a:tc>
              </a:tr>
              <a:tr h="267551">
                <a:tc>
                  <a:txBody>
                    <a:bodyPr/>
                    <a:lstStyle/>
                    <a:p>
                      <a:pPr indent="266700" algn="ctr">
                        <a:spcAft>
                          <a:spcPts val="0"/>
                        </a:spcAft>
                      </a:pPr>
                      <a:r>
                        <a:rPr lang="en-US" sz="1050" kern="100" dirty="0">
                          <a:effectLst/>
                        </a:rPr>
                        <a:t>&lt; </a:t>
                      </a:r>
                      <a:endParaRPr lang="zh-CN" sz="1050" kern="100" dirty="0">
                        <a:effectLst/>
                        <a:latin typeface="Times New Roman"/>
                        <a:ea typeface="宋体"/>
                      </a:endParaRPr>
                    </a:p>
                  </a:txBody>
                  <a:tcPr marL="68580" marR="68580" marT="0" marB="0"/>
                </a:tc>
                <a:tc>
                  <a:txBody>
                    <a:bodyPr/>
                    <a:lstStyle/>
                    <a:p>
                      <a:pPr indent="266700" algn="ctr">
                        <a:spcAft>
                          <a:spcPts val="0"/>
                        </a:spcAft>
                      </a:pPr>
                      <a:r>
                        <a:rPr lang="zh-CN" sz="1050" kern="100">
                          <a:effectLst/>
                        </a:rPr>
                        <a:t>小于</a:t>
                      </a:r>
                      <a:endParaRPr lang="zh-CN" sz="1050" kern="100">
                        <a:effectLst/>
                        <a:latin typeface="Times New Roman"/>
                        <a:ea typeface="宋体"/>
                      </a:endParaRPr>
                    </a:p>
                  </a:txBody>
                  <a:tcPr marL="68580" marR="68580" marT="0" marB="0"/>
                </a:tc>
              </a:tr>
              <a:tr h="267551">
                <a:tc>
                  <a:txBody>
                    <a:bodyPr/>
                    <a:lstStyle/>
                    <a:p>
                      <a:pPr indent="266700" algn="ctr">
                        <a:spcAft>
                          <a:spcPts val="0"/>
                        </a:spcAft>
                      </a:pPr>
                      <a:r>
                        <a:rPr lang="en-US" sz="1050" kern="100">
                          <a:effectLst/>
                        </a:rPr>
                        <a:t>&gt; </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dirty="0">
                          <a:effectLst/>
                        </a:rPr>
                        <a:t>大于</a:t>
                      </a:r>
                      <a:endParaRPr lang="zh-CN" sz="1050" kern="100" dirty="0">
                        <a:effectLst/>
                        <a:latin typeface="Times New Roman"/>
                        <a:ea typeface="宋体"/>
                      </a:endParaRPr>
                    </a:p>
                  </a:txBody>
                  <a:tcPr marL="68580" marR="68580" marT="0" marB="0"/>
                </a:tc>
              </a:tr>
              <a:tr h="267551">
                <a:tc>
                  <a:txBody>
                    <a:bodyPr/>
                    <a:lstStyle/>
                    <a:p>
                      <a:pPr indent="266700" algn="ctr">
                        <a:spcAft>
                          <a:spcPts val="0"/>
                        </a:spcAft>
                      </a:pPr>
                      <a:r>
                        <a:rPr lang="en-US" sz="1050" kern="100">
                          <a:effectLst/>
                        </a:rPr>
                        <a:t>&lt;=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小于或等于</a:t>
                      </a:r>
                      <a:endParaRPr lang="zh-CN" sz="1050" kern="100">
                        <a:effectLst/>
                        <a:latin typeface="Times New Roman"/>
                        <a:ea typeface="宋体"/>
                      </a:endParaRPr>
                    </a:p>
                  </a:txBody>
                  <a:tcPr marL="68580" marR="68580" marT="0" marB="0"/>
                </a:tc>
              </a:tr>
              <a:tr h="267551">
                <a:tc>
                  <a:txBody>
                    <a:bodyPr/>
                    <a:lstStyle/>
                    <a:p>
                      <a:pPr indent="266700" algn="ctr">
                        <a:spcAft>
                          <a:spcPts val="0"/>
                        </a:spcAft>
                      </a:pPr>
                      <a:r>
                        <a:rPr lang="en-US" sz="1050" kern="100" dirty="0">
                          <a:effectLst/>
                        </a:rPr>
                        <a:t>&gt;=</a:t>
                      </a:r>
                      <a:endParaRPr lang="zh-CN" sz="1050" kern="100" dirty="0">
                        <a:effectLst/>
                        <a:latin typeface="Times New Roman"/>
                        <a:ea typeface="宋体"/>
                      </a:endParaRPr>
                    </a:p>
                  </a:txBody>
                  <a:tcPr marL="68580" marR="68580" marT="0" marB="0"/>
                </a:tc>
                <a:tc>
                  <a:txBody>
                    <a:bodyPr/>
                    <a:lstStyle/>
                    <a:p>
                      <a:pPr indent="266700" algn="ctr">
                        <a:spcAft>
                          <a:spcPts val="0"/>
                        </a:spcAft>
                      </a:pPr>
                      <a:r>
                        <a:rPr lang="zh-CN" sz="1050" kern="100" dirty="0">
                          <a:effectLst/>
                        </a:rPr>
                        <a:t>大于或等于</a:t>
                      </a:r>
                      <a:endParaRPr lang="zh-CN" sz="1050" kern="100" dirty="0">
                        <a:effectLst/>
                        <a:latin typeface="Times New Roman"/>
                        <a:ea typeface="宋体"/>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92768608"/>
              </p:ext>
            </p:extLst>
          </p:nvPr>
        </p:nvGraphicFramePr>
        <p:xfrm>
          <a:off x="1042384" y="4437462"/>
          <a:ext cx="6050772" cy="1944891"/>
        </p:xfrm>
        <a:graphic>
          <a:graphicData uri="http://schemas.openxmlformats.org/drawingml/2006/table">
            <a:tbl>
              <a:tblPr>
                <a:tableStyleId>{5C22544A-7EE6-4342-B048-85BDC9FD1C3A}</a:tableStyleId>
              </a:tblPr>
              <a:tblGrid>
                <a:gridCol w="3164649"/>
                <a:gridCol w="2886123"/>
              </a:tblGrid>
              <a:tr h="216099">
                <a:tc>
                  <a:txBody>
                    <a:bodyPr/>
                    <a:lstStyle/>
                    <a:p>
                      <a:pPr indent="266700" algn="ctr">
                        <a:spcAft>
                          <a:spcPts val="0"/>
                        </a:spcAft>
                      </a:pPr>
                      <a:r>
                        <a:rPr lang="zh-CN" sz="1050" kern="100">
                          <a:effectLst/>
                        </a:rPr>
                        <a:t>运算符</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意义</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加号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减号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乘号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除号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赋值号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=&gt;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关系号</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范围运算符</a:t>
                      </a:r>
                      <a:endParaRPr lang="zh-CN" sz="1050" kern="100">
                        <a:effectLst/>
                        <a:latin typeface="Times New Roman"/>
                        <a:ea typeface="宋体"/>
                      </a:endParaRPr>
                    </a:p>
                  </a:txBody>
                  <a:tcPr marL="68580" marR="68580" marT="0" marB="0"/>
                </a:tc>
              </a:tr>
              <a:tr h="216099">
                <a:tc>
                  <a:txBody>
                    <a:bodyPr/>
                    <a:lstStyle/>
                    <a:p>
                      <a:pPr indent="266700" algn="ctr">
                        <a:spcAft>
                          <a:spcPts val="0"/>
                        </a:spcAft>
                      </a:pPr>
                      <a:r>
                        <a:rPr lang="en-US" sz="1050" kern="100">
                          <a:effectLst/>
                        </a:rPr>
                        <a: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dirty="0">
                          <a:effectLst/>
                        </a:rPr>
                        <a:t>字符连接符</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564597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运算符和表达式</a:t>
            </a:r>
            <a:r>
              <a:rPr lang="en-US" altLang="zh-CN" sz="2400" b="1" dirty="0" smtClean="0"/>
              <a:t>(</a:t>
            </a:r>
            <a:r>
              <a:rPr lang="zh-CN" altLang="zh-CN" sz="2400" b="1" dirty="0" smtClean="0"/>
              <a:t>数据定义</a:t>
            </a:r>
            <a:r>
              <a:rPr lang="en-US" altLang="zh-CN" sz="2400" b="1" dirty="0" smtClean="0"/>
              <a:t>)</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zh-CN" sz="2000" b="1" dirty="0"/>
              <a:t>逻辑运算</a:t>
            </a:r>
            <a:r>
              <a:rPr lang="zh-CN" altLang="zh-CN" sz="2000" b="1" dirty="0" smtClean="0"/>
              <a:t>符</a:t>
            </a:r>
            <a:endParaRPr lang="en-US" altLang="zh-CN" sz="2000" b="1" dirty="0" smtClean="0"/>
          </a:p>
          <a:p>
            <a:pPr lvl="0"/>
            <a:endParaRPr lang="en-US" altLang="zh-CN" sz="2000" b="1" dirty="0" smtClean="0"/>
          </a:p>
          <a:p>
            <a:pPr lvl="0"/>
            <a:endParaRPr lang="en-US" altLang="zh-CN" sz="2000" b="1" dirty="0"/>
          </a:p>
        </p:txBody>
      </p:sp>
      <p:sp>
        <p:nvSpPr>
          <p:cNvPr id="5" name="Rectangle 1"/>
          <p:cNvSpPr>
            <a:spLocks noChangeArrowheads="1"/>
          </p:cNvSpPr>
          <p:nvPr/>
        </p:nvSpPr>
        <p:spPr bwMode="auto">
          <a:xfrm>
            <a:off x="2495550" y="330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05580060"/>
              </p:ext>
            </p:extLst>
          </p:nvPr>
        </p:nvGraphicFramePr>
        <p:xfrm>
          <a:off x="1114416" y="2023428"/>
          <a:ext cx="6194838" cy="1508760"/>
        </p:xfrm>
        <a:graphic>
          <a:graphicData uri="http://schemas.openxmlformats.org/drawingml/2006/table">
            <a:tbl>
              <a:tblPr>
                <a:tableStyleId>{5C22544A-7EE6-4342-B048-85BDC9FD1C3A}</a:tableStyleId>
              </a:tblPr>
              <a:tblGrid>
                <a:gridCol w="3239998"/>
                <a:gridCol w="2954840"/>
              </a:tblGrid>
              <a:tr h="188595">
                <a:tc>
                  <a:txBody>
                    <a:bodyPr/>
                    <a:lstStyle/>
                    <a:p>
                      <a:pPr indent="266700" algn="ctr">
                        <a:spcAft>
                          <a:spcPts val="0"/>
                        </a:spcAft>
                      </a:pPr>
                      <a:r>
                        <a:rPr lang="zh-CN" sz="1050" kern="100">
                          <a:effectLst/>
                        </a:rPr>
                        <a:t>运算符</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意义</a:t>
                      </a:r>
                      <a:endParaRPr lang="zh-CN" sz="1050" kern="100">
                        <a:effectLst/>
                        <a:latin typeface="Times New Roman"/>
                        <a:ea typeface="宋体"/>
                      </a:endParaRPr>
                    </a:p>
                  </a:txBody>
                  <a:tcPr marL="68580" marR="68580" marT="0" marB="0"/>
                </a:tc>
              </a:tr>
              <a:tr h="188595">
                <a:tc>
                  <a:txBody>
                    <a:bodyPr/>
                    <a:lstStyle/>
                    <a:p>
                      <a:pPr indent="266700" algn="ctr">
                        <a:spcAft>
                          <a:spcPts val="0"/>
                        </a:spcAft>
                      </a:pPr>
                      <a:r>
                        <a:rPr lang="en-US" sz="1050" kern="100">
                          <a:effectLst/>
                        </a:rPr>
                        <a:t>IS NULL</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是空值</a:t>
                      </a:r>
                      <a:r>
                        <a:rPr lang="en-US" sz="1050" kern="100">
                          <a:effectLst/>
                        </a:rPr>
                        <a:t> </a:t>
                      </a:r>
                      <a:endParaRPr lang="zh-CN" sz="1050" kern="100">
                        <a:effectLst/>
                        <a:latin typeface="Times New Roman"/>
                        <a:ea typeface="宋体"/>
                      </a:endParaRPr>
                    </a:p>
                  </a:txBody>
                  <a:tcPr marL="68580" marR="68580" marT="0" marB="0"/>
                </a:tc>
              </a:tr>
              <a:tr h="188595">
                <a:tc>
                  <a:txBody>
                    <a:bodyPr/>
                    <a:lstStyle/>
                    <a:p>
                      <a:pPr indent="266700" algn="ctr">
                        <a:spcAft>
                          <a:spcPts val="0"/>
                        </a:spcAft>
                      </a:pPr>
                      <a:r>
                        <a:rPr lang="en-US" sz="1050" kern="100">
                          <a:effectLst/>
                        </a:rPr>
                        <a:t>BETWEEN</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介于两者之间</a:t>
                      </a:r>
                      <a:endParaRPr lang="zh-CN" sz="1050" kern="100">
                        <a:effectLst/>
                        <a:latin typeface="Times New Roman"/>
                        <a:ea typeface="宋体"/>
                      </a:endParaRPr>
                    </a:p>
                  </a:txBody>
                  <a:tcPr marL="68580" marR="68580" marT="0" marB="0"/>
                </a:tc>
              </a:tr>
              <a:tr h="188595">
                <a:tc>
                  <a:txBody>
                    <a:bodyPr/>
                    <a:lstStyle/>
                    <a:p>
                      <a:pPr indent="266700" algn="ctr">
                        <a:spcAft>
                          <a:spcPts val="0"/>
                        </a:spcAft>
                      </a:pPr>
                      <a:r>
                        <a:rPr lang="en-US" sz="1050" kern="100">
                          <a:effectLst/>
                        </a:rPr>
                        <a:t>IN</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在一列值中间</a:t>
                      </a:r>
                      <a:r>
                        <a:rPr lang="en-US" sz="1050" kern="100">
                          <a:effectLst/>
                        </a:rPr>
                        <a:t> </a:t>
                      </a:r>
                      <a:endParaRPr lang="zh-CN" sz="1050" kern="100">
                        <a:effectLst/>
                        <a:latin typeface="Times New Roman"/>
                        <a:ea typeface="宋体"/>
                      </a:endParaRPr>
                    </a:p>
                  </a:txBody>
                  <a:tcPr marL="68580" marR="68580" marT="0" marB="0"/>
                </a:tc>
              </a:tr>
              <a:tr h="188595">
                <a:tc>
                  <a:txBody>
                    <a:bodyPr/>
                    <a:lstStyle/>
                    <a:p>
                      <a:pPr indent="266700" algn="ctr">
                        <a:spcAft>
                          <a:spcPts val="0"/>
                        </a:spcAft>
                      </a:pPr>
                      <a:r>
                        <a:rPr lang="en-US" sz="1050" kern="100">
                          <a:effectLst/>
                        </a:rPr>
                        <a:t>AND</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逻辑与</a:t>
                      </a:r>
                      <a:endParaRPr lang="zh-CN" sz="1050" kern="100">
                        <a:effectLst/>
                        <a:latin typeface="Times New Roman"/>
                        <a:ea typeface="宋体"/>
                      </a:endParaRPr>
                    </a:p>
                  </a:txBody>
                  <a:tcPr marL="68580" marR="68580" marT="0" marB="0"/>
                </a:tc>
              </a:tr>
              <a:tr h="188595">
                <a:tc>
                  <a:txBody>
                    <a:bodyPr/>
                    <a:lstStyle/>
                    <a:p>
                      <a:pPr indent="266700" algn="ctr">
                        <a:spcAft>
                          <a:spcPts val="0"/>
                        </a:spcAft>
                      </a:pPr>
                      <a:r>
                        <a:rPr lang="en-US" sz="1050" kern="100">
                          <a:effectLst/>
                        </a:rPr>
                        <a:t>OR</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a:effectLst/>
                        </a:rPr>
                        <a:t>逻辑或</a:t>
                      </a:r>
                      <a:endParaRPr lang="zh-CN" sz="1050" kern="100">
                        <a:effectLst/>
                        <a:latin typeface="Times New Roman"/>
                        <a:ea typeface="宋体"/>
                      </a:endParaRPr>
                    </a:p>
                  </a:txBody>
                  <a:tcPr marL="68580" marR="68580" marT="0" marB="0"/>
                </a:tc>
              </a:tr>
              <a:tr h="377190">
                <a:tc>
                  <a:txBody>
                    <a:bodyPr/>
                    <a:lstStyle/>
                    <a:p>
                      <a:pPr indent="266700" algn="ctr">
                        <a:spcAft>
                          <a:spcPts val="0"/>
                        </a:spcAft>
                      </a:pPr>
                      <a:r>
                        <a:rPr lang="en-US" sz="1050" kern="100">
                          <a:effectLst/>
                        </a:rPr>
                        <a:t>NOT</a:t>
                      </a:r>
                      <a:endParaRPr lang="zh-CN" sz="1050" kern="100">
                        <a:effectLst/>
                        <a:latin typeface="Times New Roman"/>
                        <a:ea typeface="宋体"/>
                      </a:endParaRPr>
                    </a:p>
                  </a:txBody>
                  <a:tcPr marL="68580" marR="68580" marT="0" marB="0"/>
                </a:tc>
                <a:tc>
                  <a:txBody>
                    <a:bodyPr/>
                    <a:lstStyle/>
                    <a:p>
                      <a:pPr indent="266700" algn="ctr">
                        <a:spcAft>
                          <a:spcPts val="0"/>
                        </a:spcAft>
                      </a:pPr>
                      <a:r>
                        <a:rPr lang="zh-CN" sz="1050" kern="100" dirty="0">
                          <a:effectLst/>
                        </a:rPr>
                        <a:t>取返</a:t>
                      </a:r>
                      <a:r>
                        <a:rPr lang="en-US" sz="1050" kern="100" dirty="0">
                          <a:effectLst/>
                        </a:rPr>
                        <a:t>,</a:t>
                      </a:r>
                      <a:r>
                        <a:rPr lang="zh-CN" sz="1050" kern="100" dirty="0">
                          <a:effectLst/>
                        </a:rPr>
                        <a:t>如</a:t>
                      </a:r>
                      <a:r>
                        <a:rPr lang="en-US" sz="1050" kern="100" dirty="0">
                          <a:effectLst/>
                        </a:rPr>
                        <a:t>IS NOT NULL, NOT IN</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36845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变量赋值</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在</a:t>
            </a:r>
            <a:r>
              <a:rPr lang="en-US" altLang="zh-CN" sz="2000" dirty="0"/>
              <a:t>PL/SQL</a:t>
            </a:r>
            <a:r>
              <a:rPr lang="zh-CN" altLang="zh-CN" sz="2000" dirty="0"/>
              <a:t>编程中，变量赋值是一个值得注意的地方，它的语法如下：</a:t>
            </a:r>
          </a:p>
          <a:p>
            <a:r>
              <a:rPr lang="en-US" altLang="zh-CN" sz="2000" dirty="0"/>
              <a:t>   variable  := expression ;</a:t>
            </a:r>
            <a:endParaRPr lang="zh-CN" altLang="zh-CN" sz="2000" dirty="0"/>
          </a:p>
          <a:p>
            <a:r>
              <a:rPr lang="en-US" altLang="zh-CN" sz="2000" dirty="0"/>
              <a:t>   variable </a:t>
            </a:r>
            <a:r>
              <a:rPr lang="zh-CN" altLang="zh-CN" sz="2000" dirty="0"/>
              <a:t>是一个</a:t>
            </a:r>
            <a:r>
              <a:rPr lang="en-US" altLang="zh-CN" sz="2000" dirty="0"/>
              <a:t>PL/SQL</a:t>
            </a:r>
            <a:r>
              <a:rPr lang="zh-CN" altLang="zh-CN" sz="2000" dirty="0"/>
              <a:t>变量</a:t>
            </a:r>
            <a:r>
              <a:rPr lang="en-US" altLang="zh-CN" sz="2000" dirty="0"/>
              <a:t>, expression </a:t>
            </a:r>
            <a:r>
              <a:rPr lang="zh-CN" altLang="zh-CN" sz="2000" dirty="0"/>
              <a:t>是一个</a:t>
            </a:r>
            <a:r>
              <a:rPr lang="en-US" altLang="zh-CN" sz="2000" dirty="0"/>
              <a:t>PL/SQL </a:t>
            </a:r>
            <a:r>
              <a:rPr lang="zh-CN" altLang="zh-CN" sz="2000" dirty="0"/>
              <a:t>表达式</a:t>
            </a:r>
            <a:r>
              <a:rPr lang="en-US" altLang="zh-CN" sz="2000" dirty="0" smtClean="0"/>
              <a:t>.</a:t>
            </a:r>
          </a:p>
          <a:p>
            <a:r>
              <a:rPr lang="zh-CN" altLang="zh-CN" sz="2000" b="1" dirty="0"/>
              <a:t>字符及数字运算</a:t>
            </a:r>
            <a:r>
              <a:rPr lang="zh-CN" altLang="zh-CN" sz="2000" b="1" dirty="0" smtClean="0"/>
              <a:t>特点</a:t>
            </a:r>
            <a:endParaRPr lang="en-US" altLang="zh-CN" sz="2000" b="1" dirty="0" smtClean="0"/>
          </a:p>
          <a:p>
            <a:r>
              <a:rPr lang="zh-CN" altLang="zh-CN" sz="2000" dirty="0"/>
              <a:t>空值加数字仍是空值：</a:t>
            </a:r>
            <a:r>
              <a:rPr lang="en-US" altLang="zh-CN" sz="2000" dirty="0"/>
              <a:t>NULL + &lt; </a:t>
            </a:r>
            <a:r>
              <a:rPr lang="zh-CN" altLang="zh-CN" sz="2000" dirty="0"/>
              <a:t>数字</a:t>
            </a:r>
            <a:r>
              <a:rPr lang="en-US" altLang="zh-CN" sz="2000" dirty="0"/>
              <a:t>&gt; = </a:t>
            </a:r>
            <a:r>
              <a:rPr lang="en-US" altLang="zh-CN" sz="2000" dirty="0" smtClean="0"/>
              <a:t>NULL</a:t>
            </a:r>
            <a:endParaRPr lang="zh-CN" altLang="zh-CN" sz="2000" dirty="0"/>
          </a:p>
          <a:p>
            <a:r>
              <a:rPr lang="zh-CN" altLang="zh-CN" sz="2000" dirty="0"/>
              <a:t>空值加（连接）字符，结果为字符：</a:t>
            </a:r>
            <a:r>
              <a:rPr lang="en-US" altLang="zh-CN" sz="2000" dirty="0"/>
              <a:t>NULL || &lt;</a:t>
            </a:r>
            <a:r>
              <a:rPr lang="zh-CN" altLang="zh-CN" sz="2000" dirty="0"/>
              <a:t>字符串</a:t>
            </a:r>
            <a:r>
              <a:rPr lang="en-US" altLang="zh-CN" sz="2000" dirty="0"/>
              <a:t>&gt; = &lt; </a:t>
            </a:r>
            <a:r>
              <a:rPr lang="zh-CN" altLang="zh-CN" sz="2000" dirty="0"/>
              <a:t>字符串</a:t>
            </a:r>
            <a:r>
              <a:rPr lang="en-US" altLang="zh-CN" sz="2000" dirty="0" smtClean="0"/>
              <a:t>&gt;</a:t>
            </a:r>
            <a:endParaRPr lang="en-US" altLang="zh-CN" sz="2000" b="1" dirty="0" smtClean="0"/>
          </a:p>
          <a:p>
            <a:pPr lvl="0"/>
            <a:endParaRPr lang="en-US" altLang="zh-CN" sz="2000" b="1" dirty="0"/>
          </a:p>
        </p:txBody>
      </p:sp>
    </p:spTree>
    <p:extLst>
      <p:ext uri="{BB962C8B-B14F-4D97-AF65-F5344CB8AC3E}">
        <p14:creationId xmlns:p14="http://schemas.microsoft.com/office/powerpoint/2010/main" val="809003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变量赋值</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b="1" dirty="0"/>
              <a:t>BOOLEAN </a:t>
            </a:r>
            <a:r>
              <a:rPr lang="zh-CN" altLang="zh-CN" sz="2000" b="1" dirty="0" smtClean="0"/>
              <a:t>赋值</a:t>
            </a:r>
            <a:endParaRPr lang="en-US" altLang="zh-CN" sz="2000" b="1" dirty="0" smtClean="0"/>
          </a:p>
          <a:p>
            <a:r>
              <a:rPr lang="zh-CN" altLang="zh-CN" sz="2000" dirty="0"/>
              <a:t>布尔值只有</a:t>
            </a:r>
            <a:r>
              <a:rPr lang="en-US" altLang="zh-CN" sz="2000" dirty="0"/>
              <a:t>TRUE, FALSE</a:t>
            </a:r>
            <a:r>
              <a:rPr lang="zh-CN" altLang="zh-CN" sz="2000" dirty="0"/>
              <a:t>及</a:t>
            </a:r>
            <a:r>
              <a:rPr lang="en-US" altLang="zh-CN" sz="2000" dirty="0"/>
              <a:t> NULL </a:t>
            </a:r>
            <a:r>
              <a:rPr lang="zh-CN" altLang="zh-CN" sz="2000" dirty="0"/>
              <a:t>三个值。</a:t>
            </a:r>
            <a:r>
              <a:rPr lang="zh-CN" altLang="zh-CN" sz="2000" dirty="0" smtClean="0"/>
              <a:t>如</a:t>
            </a:r>
            <a:r>
              <a:rPr lang="zh-CN" altLang="en-US" sz="2000" dirty="0"/>
              <a:t>：</a:t>
            </a:r>
            <a:endParaRPr lang="zh-CN" altLang="zh-CN" sz="2000" dirty="0"/>
          </a:p>
          <a:p>
            <a:r>
              <a:rPr lang="en-US" altLang="zh-CN" sz="2000" dirty="0"/>
              <a:t>DECLARE</a:t>
            </a:r>
            <a:endParaRPr lang="zh-CN" altLang="zh-CN" sz="2000" dirty="0"/>
          </a:p>
          <a:p>
            <a:r>
              <a:rPr lang="en-US" altLang="zh-CN" sz="2000" dirty="0"/>
              <a:t>done BOOLEAN;</a:t>
            </a:r>
            <a:endParaRPr lang="zh-CN" altLang="zh-CN" sz="2000" dirty="0"/>
          </a:p>
          <a:p>
            <a:r>
              <a:rPr lang="en-US" altLang="zh-CN" sz="2000" dirty="0"/>
              <a:t>/*  the following statements are legal: */</a:t>
            </a:r>
            <a:endParaRPr lang="zh-CN" altLang="zh-CN" sz="2000" dirty="0"/>
          </a:p>
          <a:p>
            <a:r>
              <a:rPr lang="en-US" altLang="zh-CN" sz="2000" dirty="0"/>
              <a:t>BEGIN</a:t>
            </a:r>
            <a:endParaRPr lang="zh-CN" altLang="zh-CN" sz="2000" dirty="0"/>
          </a:p>
          <a:p>
            <a:r>
              <a:rPr lang="en-US" altLang="zh-CN" sz="2000" dirty="0"/>
              <a:t>done := FALSE;</a:t>
            </a:r>
            <a:endParaRPr lang="zh-CN" altLang="zh-CN" sz="2000" dirty="0"/>
          </a:p>
          <a:p>
            <a:r>
              <a:rPr lang="en-US" altLang="zh-CN" sz="2000" dirty="0"/>
              <a:t>WHILE NOT done LOOP</a:t>
            </a:r>
            <a:endParaRPr lang="zh-CN" altLang="zh-CN" sz="2000" dirty="0"/>
          </a:p>
          <a:p>
            <a:r>
              <a:rPr lang="en-US" altLang="zh-CN" sz="2000" dirty="0"/>
              <a:t>Null;</a:t>
            </a:r>
            <a:endParaRPr lang="zh-CN" altLang="zh-CN" sz="2000" dirty="0"/>
          </a:p>
          <a:p>
            <a:r>
              <a:rPr lang="en-US" altLang="zh-CN" sz="2000" dirty="0"/>
              <a:t>END LOOP;</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247193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变量赋值</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数据库</a:t>
            </a:r>
            <a:r>
              <a:rPr lang="zh-CN" altLang="zh-CN" sz="2000" b="1" dirty="0" smtClean="0"/>
              <a:t>赋值</a:t>
            </a:r>
            <a:endParaRPr lang="en-US" altLang="zh-CN" sz="2000" b="1" dirty="0" smtClean="0"/>
          </a:p>
          <a:p>
            <a:r>
              <a:rPr lang="zh-CN" altLang="zh-CN" sz="2000" dirty="0"/>
              <a:t>数据库赋值是通过</a:t>
            </a:r>
            <a:r>
              <a:rPr lang="en-US" altLang="zh-CN" sz="2000" dirty="0"/>
              <a:t> SELECT</a:t>
            </a:r>
            <a:r>
              <a:rPr lang="zh-CN" altLang="zh-CN" sz="2000" dirty="0"/>
              <a:t>语句来完成的，每次执行</a:t>
            </a:r>
            <a:r>
              <a:rPr lang="en-US" altLang="zh-CN" sz="2000" dirty="0"/>
              <a:t> SELECT</a:t>
            </a:r>
            <a:r>
              <a:rPr lang="zh-CN" altLang="zh-CN" sz="2000" dirty="0"/>
              <a:t>语句就赋值一次，一般要求被赋值的变量与</a:t>
            </a:r>
            <a:r>
              <a:rPr lang="en-US" altLang="zh-CN" sz="2000" dirty="0"/>
              <a:t>SELECT</a:t>
            </a:r>
            <a:r>
              <a:rPr lang="zh-CN" altLang="zh-CN" sz="2000" dirty="0"/>
              <a:t>中的列名要一一对应。如：</a:t>
            </a:r>
          </a:p>
          <a:p>
            <a:r>
              <a:rPr lang="zh-CN" altLang="zh-CN" sz="2000" b="1" dirty="0"/>
              <a:t>例</a:t>
            </a:r>
            <a:r>
              <a:rPr lang="en-US" altLang="zh-CN" sz="2000" b="1" dirty="0"/>
              <a:t>9</a:t>
            </a:r>
            <a:r>
              <a:rPr lang="zh-CN" altLang="zh-CN" sz="2000" b="1" dirty="0"/>
              <a:t>：</a:t>
            </a:r>
            <a:endParaRPr lang="zh-CN" altLang="zh-CN" sz="2000" dirty="0"/>
          </a:p>
          <a:p>
            <a:r>
              <a:rPr lang="en-US" altLang="zh-CN" sz="2000" b="1" dirty="0"/>
              <a:t> </a:t>
            </a:r>
            <a:endParaRPr lang="zh-CN" altLang="zh-CN" sz="2000" dirty="0"/>
          </a:p>
          <a:p>
            <a:r>
              <a:rPr lang="en-US" altLang="zh-CN" sz="2000" dirty="0"/>
              <a:t>DECLARE</a:t>
            </a:r>
            <a:endParaRPr lang="zh-CN" altLang="zh-CN" sz="2000" dirty="0"/>
          </a:p>
          <a:p>
            <a:r>
              <a:rPr lang="en-US" altLang="zh-CN" sz="2000" dirty="0" err="1"/>
              <a:t>emp_id</a:t>
            </a:r>
            <a:r>
              <a:rPr lang="en-US" altLang="zh-CN" sz="2000" dirty="0"/>
              <a:t>    </a:t>
            </a:r>
            <a:r>
              <a:rPr lang="en-US" altLang="zh-CN" sz="2000" dirty="0" err="1"/>
              <a:t>emp.empno%TYPE</a:t>
            </a:r>
            <a:r>
              <a:rPr lang="en-US" altLang="zh-CN" sz="2000" dirty="0"/>
              <a:t> :=7788;</a:t>
            </a:r>
            <a:endParaRPr lang="zh-CN" altLang="zh-CN" sz="2000" dirty="0"/>
          </a:p>
          <a:p>
            <a:r>
              <a:rPr lang="en-US" altLang="zh-CN" sz="2000" dirty="0" err="1"/>
              <a:t>emp_name</a:t>
            </a:r>
            <a:r>
              <a:rPr lang="en-US" altLang="zh-CN" sz="2000" dirty="0"/>
              <a:t> </a:t>
            </a:r>
            <a:r>
              <a:rPr lang="en-US" altLang="zh-CN" sz="2000" dirty="0" err="1"/>
              <a:t>emp.ename%TYPE</a:t>
            </a:r>
            <a:r>
              <a:rPr lang="en-US" altLang="zh-CN" sz="2000" dirty="0"/>
              <a:t>;</a:t>
            </a:r>
            <a:endParaRPr lang="zh-CN" altLang="zh-CN" sz="2000" dirty="0"/>
          </a:p>
          <a:p>
            <a:r>
              <a:rPr lang="en-US" altLang="zh-CN" sz="2000" dirty="0"/>
              <a:t>wages     </a:t>
            </a:r>
            <a:r>
              <a:rPr lang="en-US" altLang="zh-CN" sz="2000" dirty="0" err="1"/>
              <a:t>emp.sal%TYPE</a:t>
            </a:r>
            <a:r>
              <a:rPr lang="en-US" altLang="zh-CN" sz="2000" dirty="0"/>
              <a:t>;</a:t>
            </a:r>
            <a:endParaRPr lang="zh-CN" altLang="zh-CN" sz="2000" dirty="0"/>
          </a:p>
          <a:p>
            <a:r>
              <a:rPr lang="en-US" altLang="zh-CN" sz="2000" dirty="0"/>
              <a:t>BEGIN</a:t>
            </a:r>
            <a:endParaRPr lang="zh-CN" altLang="zh-CN" sz="2000" dirty="0"/>
          </a:p>
          <a:p>
            <a:r>
              <a:rPr lang="en-US" altLang="zh-CN" sz="2000" dirty="0"/>
              <a:t>SELECT </a:t>
            </a:r>
            <a:r>
              <a:rPr lang="en-US" altLang="zh-CN" sz="2000" dirty="0" err="1"/>
              <a:t>ename</a:t>
            </a:r>
            <a:r>
              <a:rPr lang="en-US" altLang="zh-CN" sz="2000" dirty="0"/>
              <a:t>, NVL(sal,0) + NVL(comm,0) INTO </a:t>
            </a:r>
            <a:r>
              <a:rPr lang="en-US" altLang="zh-CN" sz="2000" dirty="0" err="1"/>
              <a:t>emp_name</a:t>
            </a:r>
            <a:r>
              <a:rPr lang="en-US" altLang="zh-CN" sz="2000" dirty="0"/>
              <a:t>, wages </a:t>
            </a:r>
            <a:endParaRPr lang="zh-CN" altLang="zh-CN" sz="2000" dirty="0"/>
          </a:p>
          <a:p>
            <a:r>
              <a:rPr lang="en-US" altLang="zh-CN" sz="2000" dirty="0"/>
              <a:t>FROM </a:t>
            </a:r>
            <a:r>
              <a:rPr lang="en-US" altLang="zh-CN" sz="2000" dirty="0" err="1"/>
              <a:t>emp</a:t>
            </a:r>
            <a:r>
              <a:rPr lang="en-US" altLang="zh-CN" sz="2000" dirty="0"/>
              <a:t> WHERE </a:t>
            </a:r>
            <a:r>
              <a:rPr lang="en-US" altLang="zh-CN" sz="2000" dirty="0" err="1"/>
              <a:t>empno</a:t>
            </a:r>
            <a:r>
              <a:rPr lang="en-US" altLang="zh-CN" sz="2000" dirty="0"/>
              <a:t> = </a:t>
            </a:r>
            <a:r>
              <a:rPr lang="en-US" altLang="zh-CN" sz="2000" dirty="0" err="1"/>
              <a:t>emp_id</a:t>
            </a:r>
            <a:r>
              <a:rPr lang="en-US" altLang="zh-CN" sz="2000" dirty="0"/>
              <a:t>;</a:t>
            </a:r>
            <a:endParaRPr lang="zh-CN" altLang="zh-CN" sz="2000" dirty="0"/>
          </a:p>
          <a:p>
            <a:r>
              <a:rPr lang="en-US" altLang="zh-CN" sz="2000" dirty="0" err="1"/>
              <a:t>Dbms_output.put_line</a:t>
            </a:r>
            <a:r>
              <a:rPr lang="en-US" altLang="zh-CN" sz="2000" dirty="0"/>
              <a:t>(</a:t>
            </a:r>
            <a:r>
              <a:rPr lang="en-US" altLang="zh-CN" sz="2000" dirty="0" err="1"/>
              <a:t>emp_name</a:t>
            </a:r>
            <a:r>
              <a:rPr lang="en-US" altLang="zh-CN" sz="2000" dirty="0"/>
              <a:t>||’----‘||</a:t>
            </a:r>
            <a:r>
              <a:rPr lang="en-US" altLang="zh-CN" sz="2000" dirty="0" err="1"/>
              <a:t>to_char</a:t>
            </a:r>
            <a:r>
              <a:rPr lang="en-US" altLang="zh-CN" sz="2000" dirty="0"/>
              <a:t>(wages));</a:t>
            </a:r>
            <a:endParaRPr lang="zh-CN" altLang="zh-CN" sz="2000" dirty="0"/>
          </a:p>
          <a:p>
            <a:r>
              <a:rPr lang="en-US" altLang="zh-CN" sz="2000" dirty="0"/>
              <a:t>END</a:t>
            </a:r>
            <a:r>
              <a:rPr lang="en-US" altLang="zh-CN" sz="2000" dirty="0" smtClean="0"/>
              <a:t>;</a:t>
            </a:r>
          </a:p>
          <a:p>
            <a:r>
              <a:rPr lang="zh-CN" altLang="zh-CN" sz="2000" b="1" dirty="0"/>
              <a:t>提示：不能将</a:t>
            </a:r>
            <a:r>
              <a:rPr lang="en-US" altLang="zh-CN" sz="2000" b="1" dirty="0"/>
              <a:t>SELECT</a:t>
            </a:r>
            <a:r>
              <a:rPr lang="zh-CN" altLang="zh-CN" sz="2000" b="1" dirty="0"/>
              <a:t>语句中</a:t>
            </a:r>
            <a:r>
              <a:rPr lang="zh-CN" altLang="zh-CN" sz="2000" b="1" dirty="0">
                <a:solidFill>
                  <a:schemeClr val="bg1"/>
                </a:solidFill>
              </a:rPr>
              <a:t>的列赋值给布尔变量。</a:t>
            </a:r>
            <a:endParaRPr lang="zh-CN" altLang="zh-CN" sz="2000" dirty="0">
              <a:solidFill>
                <a:schemeClr val="bg1"/>
              </a:solidFill>
            </a:endParaRPr>
          </a:p>
          <a:p>
            <a:endParaRPr lang="zh-CN" altLang="zh-CN" sz="2000" dirty="0"/>
          </a:p>
        </p:txBody>
      </p:sp>
    </p:spTree>
    <p:extLst>
      <p:ext uri="{BB962C8B-B14F-4D97-AF65-F5344CB8AC3E}">
        <p14:creationId xmlns:p14="http://schemas.microsoft.com/office/powerpoint/2010/main" val="606295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变量赋值</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可转换的类型</a:t>
            </a:r>
            <a:r>
              <a:rPr lang="zh-CN" altLang="zh-CN" sz="2000" b="1" dirty="0" smtClean="0"/>
              <a:t>赋值</a:t>
            </a:r>
            <a:endParaRPr lang="en-US" altLang="zh-CN" sz="2000" b="1" dirty="0" smtClean="0"/>
          </a:p>
          <a:p>
            <a:pPr lvl="0"/>
            <a:r>
              <a:rPr lang="en-US" altLang="zh-CN" sz="2000" b="1" dirty="0"/>
              <a:t>CHAR </a:t>
            </a:r>
            <a:r>
              <a:rPr lang="zh-CN" altLang="zh-CN" sz="2000" b="1" dirty="0"/>
              <a:t>转换为</a:t>
            </a:r>
            <a:r>
              <a:rPr lang="en-US" altLang="zh-CN" sz="2000" b="1" dirty="0"/>
              <a:t> NUMBER</a:t>
            </a:r>
            <a:r>
              <a:rPr lang="zh-CN" altLang="zh-CN" sz="2000" b="1" dirty="0"/>
              <a:t>：</a:t>
            </a:r>
            <a:endParaRPr lang="zh-CN" altLang="zh-CN" sz="2000" dirty="0"/>
          </a:p>
          <a:p>
            <a:r>
              <a:rPr lang="zh-CN" altLang="zh-CN" sz="2000" dirty="0"/>
              <a:t>使用</a:t>
            </a:r>
            <a:r>
              <a:rPr lang="en-US" altLang="zh-CN" sz="2000" dirty="0"/>
              <a:t> TO_NUMBER </a:t>
            </a:r>
            <a:r>
              <a:rPr lang="zh-CN" altLang="zh-CN" sz="2000" dirty="0"/>
              <a:t>函数来完成字符到数字的转换，如：</a:t>
            </a:r>
          </a:p>
          <a:p>
            <a:r>
              <a:rPr lang="en-US" altLang="zh-CN" sz="2000" dirty="0" err="1"/>
              <a:t>v_total</a:t>
            </a:r>
            <a:r>
              <a:rPr lang="en-US" altLang="zh-CN" sz="2000" dirty="0"/>
              <a:t>  := TO_NUMBER(‘100.0’) + </a:t>
            </a:r>
            <a:r>
              <a:rPr lang="en-US" altLang="zh-CN" sz="2000" dirty="0" err="1"/>
              <a:t>sal</a:t>
            </a:r>
            <a:r>
              <a:rPr lang="en-US" altLang="zh-CN" sz="2000" dirty="0"/>
              <a:t>;</a:t>
            </a:r>
            <a:endParaRPr lang="zh-CN" altLang="zh-CN" sz="2000" dirty="0"/>
          </a:p>
          <a:p>
            <a:pPr lvl="0"/>
            <a:r>
              <a:rPr lang="en-US" altLang="zh-CN" sz="2000" b="1" dirty="0"/>
              <a:t>NUMBER </a:t>
            </a:r>
            <a:r>
              <a:rPr lang="zh-CN" altLang="zh-CN" sz="2000" b="1" dirty="0"/>
              <a:t>转换为</a:t>
            </a:r>
            <a:r>
              <a:rPr lang="en-US" altLang="zh-CN" sz="2000" b="1" dirty="0"/>
              <a:t>CHAR</a:t>
            </a:r>
            <a:r>
              <a:rPr lang="zh-CN" altLang="zh-CN" sz="2000" b="1" dirty="0"/>
              <a:t>：</a:t>
            </a:r>
            <a:endParaRPr lang="zh-CN" altLang="zh-CN" sz="2000" dirty="0"/>
          </a:p>
          <a:p>
            <a:r>
              <a:rPr lang="en-US" altLang="zh-CN" sz="2000" dirty="0"/>
              <a:t> </a:t>
            </a:r>
            <a:r>
              <a:rPr lang="zh-CN" altLang="zh-CN" sz="2000" dirty="0" smtClean="0"/>
              <a:t>使用</a:t>
            </a:r>
            <a:r>
              <a:rPr lang="en-US" altLang="zh-CN" sz="2000" dirty="0" smtClean="0"/>
              <a:t> </a:t>
            </a:r>
            <a:r>
              <a:rPr lang="en-US" altLang="zh-CN" sz="2000" dirty="0"/>
              <a:t>TO_CHAR</a:t>
            </a:r>
            <a:r>
              <a:rPr lang="zh-CN" altLang="zh-CN" sz="2000" dirty="0"/>
              <a:t>函数可以实现数字到字符的转换，如：</a:t>
            </a:r>
          </a:p>
          <a:p>
            <a:r>
              <a:rPr lang="en-US" altLang="zh-CN" sz="2000" dirty="0" err="1"/>
              <a:t>v_comm</a:t>
            </a:r>
            <a:r>
              <a:rPr lang="en-US" altLang="zh-CN" sz="2000" dirty="0"/>
              <a:t> := TO_CHAR(‘123.45’) || ’</a:t>
            </a:r>
            <a:r>
              <a:rPr lang="zh-CN" altLang="zh-CN" sz="2000" dirty="0"/>
              <a:t>元</a:t>
            </a:r>
            <a:r>
              <a:rPr lang="en-US" altLang="zh-CN" sz="2000" dirty="0"/>
              <a:t>’ ;</a:t>
            </a:r>
            <a:endParaRPr lang="zh-CN" altLang="zh-CN" sz="2000" dirty="0"/>
          </a:p>
          <a:p>
            <a:pPr lvl="0"/>
            <a:r>
              <a:rPr lang="zh-CN" altLang="zh-CN" sz="2000" b="1" dirty="0"/>
              <a:t>字符转换为日期：</a:t>
            </a:r>
            <a:endParaRPr lang="zh-CN" altLang="zh-CN" sz="2000" dirty="0"/>
          </a:p>
          <a:p>
            <a:r>
              <a:rPr lang="zh-CN" altLang="zh-CN" sz="2000" dirty="0"/>
              <a:t>使用</a:t>
            </a:r>
            <a:r>
              <a:rPr lang="en-US" altLang="zh-CN" sz="2000" dirty="0"/>
              <a:t> TO_DATE</a:t>
            </a:r>
            <a:r>
              <a:rPr lang="zh-CN" altLang="zh-CN" sz="2000" dirty="0"/>
              <a:t>函数可以实现</a:t>
            </a:r>
            <a:r>
              <a:rPr lang="en-US" altLang="zh-CN" sz="2000" dirty="0"/>
              <a:t>  </a:t>
            </a:r>
            <a:r>
              <a:rPr lang="zh-CN" altLang="zh-CN" sz="2000" dirty="0"/>
              <a:t>字符到日期的转换，如：</a:t>
            </a:r>
          </a:p>
          <a:p>
            <a:r>
              <a:rPr lang="en-US" altLang="zh-CN" sz="2000" dirty="0" err="1"/>
              <a:t>v_date</a:t>
            </a:r>
            <a:r>
              <a:rPr lang="en-US" altLang="zh-CN" sz="2000" dirty="0"/>
              <a:t> := TO_DATE('2001.07.03','yyyy.mm.dd');</a:t>
            </a:r>
            <a:endParaRPr lang="zh-CN" altLang="zh-CN" sz="2000" dirty="0"/>
          </a:p>
          <a:p>
            <a:pPr lvl="0"/>
            <a:r>
              <a:rPr lang="zh-CN" altLang="zh-CN" sz="2000" b="1" dirty="0"/>
              <a:t>日期转换为字符</a:t>
            </a:r>
            <a:endParaRPr lang="zh-CN" altLang="zh-CN" sz="2000" dirty="0"/>
          </a:p>
          <a:p>
            <a:r>
              <a:rPr lang="zh-CN" altLang="zh-CN" sz="2000" dirty="0"/>
              <a:t>使用</a:t>
            </a:r>
            <a:r>
              <a:rPr lang="en-US" altLang="zh-CN" sz="2000" dirty="0"/>
              <a:t> TO_CHAR</a:t>
            </a:r>
            <a:r>
              <a:rPr lang="zh-CN" altLang="zh-CN" sz="2000" dirty="0"/>
              <a:t>函数可以实现日期到字符的转换，如：</a:t>
            </a:r>
          </a:p>
          <a:p>
            <a:r>
              <a:rPr lang="en-US" altLang="zh-CN" sz="2000" dirty="0" err="1"/>
              <a:t>v_to_day</a:t>
            </a:r>
            <a:r>
              <a:rPr lang="en-US" altLang="zh-CN" sz="2000" dirty="0"/>
              <a:t> := TO_CHAR(SYSDATE, 'yyyy.mm.dd hh24:mi:ss') </a:t>
            </a:r>
            <a:r>
              <a:rPr lang="en-US" altLang="zh-CN" sz="2000" dirty="0" smtClean="0"/>
              <a:t>;</a:t>
            </a:r>
            <a:endParaRPr lang="zh-CN" altLang="zh-CN" sz="2000" dirty="0"/>
          </a:p>
        </p:txBody>
      </p:sp>
    </p:spTree>
    <p:extLst>
      <p:ext uri="{BB962C8B-B14F-4D97-AF65-F5344CB8AC3E}">
        <p14:creationId xmlns:p14="http://schemas.microsoft.com/office/powerpoint/2010/main" val="3400591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变量作用范围及可见性</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在</a:t>
            </a:r>
            <a:r>
              <a:rPr lang="en-US" altLang="zh-CN" sz="2000" dirty="0"/>
              <a:t>PL/SQL</a:t>
            </a:r>
            <a:r>
              <a:rPr lang="zh-CN" altLang="zh-CN" sz="2000" dirty="0"/>
              <a:t>编程中，如果在变量的定义上没有做到统一的话，可能会隐藏一些危险的错误，这样的原因主要是变量的作用范围所致。与其它高级语言类似，</a:t>
            </a:r>
            <a:r>
              <a:rPr lang="en-US" altLang="zh-CN" sz="2000" dirty="0"/>
              <a:t>PL/SQL</a:t>
            </a:r>
            <a:r>
              <a:rPr lang="zh-CN" altLang="zh-CN" sz="2000" dirty="0"/>
              <a:t>的变量作用范围特点是：</a:t>
            </a:r>
          </a:p>
          <a:p>
            <a:pPr lvl="0"/>
            <a:r>
              <a:rPr lang="zh-CN" altLang="zh-CN" sz="2000" dirty="0"/>
              <a:t>变量的作用范围是在你所引用的程序单元（块、子程序、包）内。即从声明变量开始到该块的结束。</a:t>
            </a:r>
          </a:p>
          <a:p>
            <a:pPr lvl="0"/>
            <a:r>
              <a:rPr lang="zh-CN" altLang="zh-CN" sz="2000" dirty="0"/>
              <a:t>一个变量（标识）只能在你所引用的块内是可见的。</a:t>
            </a:r>
          </a:p>
          <a:p>
            <a:pPr lvl="0"/>
            <a:r>
              <a:rPr lang="zh-CN" altLang="zh-CN" sz="2000" dirty="0"/>
              <a:t>当一个变量超出了作用范围，</a:t>
            </a:r>
            <a:r>
              <a:rPr lang="en-US" altLang="zh-CN" sz="2000" dirty="0"/>
              <a:t>PL/SQL</a:t>
            </a:r>
            <a:r>
              <a:rPr lang="zh-CN" altLang="zh-CN" sz="2000" dirty="0"/>
              <a:t>引擎就释放用来存放该变量的空间（因为它可能不用了）</a:t>
            </a:r>
            <a:r>
              <a:rPr lang="zh-CN" altLang="zh-CN" sz="2000" dirty="0" smtClean="0"/>
              <a:t>。</a:t>
            </a:r>
            <a:endParaRPr lang="en-US" altLang="zh-CN" sz="2000" dirty="0" smtClean="0"/>
          </a:p>
        </p:txBody>
      </p:sp>
    </p:spTree>
    <p:extLst>
      <p:ext uri="{BB962C8B-B14F-4D97-AF65-F5344CB8AC3E}">
        <p14:creationId xmlns:p14="http://schemas.microsoft.com/office/powerpoint/2010/main" val="2711462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变量作用范围及可见性</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例</a:t>
            </a:r>
            <a:r>
              <a:rPr lang="en-US" altLang="zh-CN" sz="2000" b="1" dirty="0"/>
              <a:t>10</a:t>
            </a:r>
            <a:r>
              <a:rPr lang="zh-CN" altLang="zh-CN" sz="2000" b="1" dirty="0"/>
              <a:t>：</a:t>
            </a:r>
            <a:endParaRPr lang="zh-CN" altLang="zh-CN" sz="2000" dirty="0"/>
          </a:p>
          <a:p>
            <a:r>
              <a:rPr lang="en-US" altLang="zh-CN" sz="2000" dirty="0"/>
              <a:t>DECLARE</a:t>
            </a:r>
            <a:endParaRPr lang="zh-CN" altLang="zh-CN" sz="2000" dirty="0"/>
          </a:p>
          <a:p>
            <a:r>
              <a:rPr lang="en-US" altLang="zh-CN" sz="2000" dirty="0"/>
              <a:t>   </a:t>
            </a:r>
            <a:r>
              <a:rPr lang="en-US" altLang="zh-CN" sz="2000" dirty="0" err="1"/>
              <a:t>Emess</a:t>
            </a:r>
            <a:r>
              <a:rPr lang="en-US" altLang="zh-CN" sz="2000" dirty="0"/>
              <a:t> char(80);</a:t>
            </a:r>
            <a:endParaRPr lang="zh-CN" altLang="zh-CN" sz="2000" dirty="0"/>
          </a:p>
          <a:p>
            <a:r>
              <a:rPr lang="en-US" altLang="zh-CN" sz="2000" dirty="0" smtClean="0"/>
              <a:t>BEGIN</a:t>
            </a:r>
            <a:endParaRPr lang="zh-CN" altLang="zh-CN" sz="2000" dirty="0"/>
          </a:p>
          <a:p>
            <a:r>
              <a:rPr lang="en-US" altLang="zh-CN" sz="2000" dirty="0"/>
              <a:t>   DECLARE</a:t>
            </a:r>
            <a:endParaRPr lang="zh-CN" altLang="zh-CN" sz="2000" dirty="0"/>
          </a:p>
          <a:p>
            <a:r>
              <a:rPr lang="en-US" altLang="zh-CN" sz="2000" dirty="0"/>
              <a:t>      V1 NUMBER(4);</a:t>
            </a:r>
            <a:endParaRPr lang="zh-CN" altLang="zh-CN" sz="2000" dirty="0"/>
          </a:p>
          <a:p>
            <a:r>
              <a:rPr lang="en-US" altLang="zh-CN" sz="2000" dirty="0"/>
              <a:t>   BEGIN</a:t>
            </a:r>
            <a:endParaRPr lang="zh-CN" altLang="zh-CN" sz="2000" dirty="0"/>
          </a:p>
          <a:p>
            <a:r>
              <a:rPr lang="en-US" altLang="zh-CN" sz="2000" dirty="0"/>
              <a:t>      SELECT </a:t>
            </a:r>
            <a:r>
              <a:rPr lang="en-US" altLang="zh-CN" sz="2000" dirty="0" err="1"/>
              <a:t>empno</a:t>
            </a:r>
            <a:r>
              <a:rPr lang="en-US" altLang="zh-CN" sz="2000" dirty="0"/>
              <a:t> INTO v1 FROM </a:t>
            </a:r>
            <a:r>
              <a:rPr lang="en-US" altLang="zh-CN" sz="2000" dirty="0" err="1"/>
              <a:t>emp</a:t>
            </a:r>
            <a:r>
              <a:rPr lang="en-US" altLang="zh-CN" sz="2000" dirty="0"/>
              <a:t> WHERE LOWER(job)=’president’;</a:t>
            </a:r>
            <a:endParaRPr lang="zh-CN" altLang="zh-CN" sz="2000" dirty="0"/>
          </a:p>
          <a:p>
            <a:r>
              <a:rPr lang="en-US" altLang="zh-CN" sz="2000" dirty="0"/>
              <a:t>	  DBMS_OUTPUT.PUT_LINE(V1);</a:t>
            </a:r>
            <a:endParaRPr lang="zh-CN" altLang="zh-CN" sz="2000" dirty="0"/>
          </a:p>
          <a:p>
            <a:r>
              <a:rPr lang="en-US" altLang="zh-CN" sz="2000" dirty="0"/>
              <a:t>   EXCEPTION</a:t>
            </a:r>
            <a:endParaRPr lang="zh-CN" altLang="zh-CN" sz="2000" dirty="0"/>
          </a:p>
          <a:p>
            <a:r>
              <a:rPr lang="en-US" altLang="zh-CN" sz="2000" dirty="0"/>
              <a:t>      When TOO_MANY_ROWS THEN</a:t>
            </a:r>
            <a:endParaRPr lang="zh-CN" altLang="zh-CN" sz="2000" dirty="0"/>
          </a:p>
          <a:p>
            <a:r>
              <a:rPr lang="en-US" altLang="zh-CN" sz="2000" dirty="0"/>
              <a:t>         DBMS_OUTPUT.PUT_LINE (‘More than one president’);</a:t>
            </a:r>
            <a:endParaRPr lang="zh-CN" altLang="zh-CN" sz="2000" dirty="0"/>
          </a:p>
          <a:p>
            <a:r>
              <a:rPr lang="en-US" altLang="zh-CN" sz="2000" dirty="0"/>
              <a:t>   END</a:t>
            </a:r>
            <a:r>
              <a:rPr lang="en-US" altLang="zh-CN" sz="2000" dirty="0" smtClean="0"/>
              <a:t>;</a:t>
            </a:r>
            <a:endParaRPr lang="zh-CN" altLang="zh-CN" sz="2000" dirty="0"/>
          </a:p>
        </p:txBody>
      </p:sp>
    </p:spTree>
    <p:extLst>
      <p:ext uri="{BB962C8B-B14F-4D97-AF65-F5344CB8AC3E}">
        <p14:creationId xmlns:p14="http://schemas.microsoft.com/office/powerpoint/2010/main" val="3441598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变量作用范围及可见性</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dirty="0"/>
              <a:t> DECLARE </a:t>
            </a:r>
            <a:endParaRPr lang="zh-CN" altLang="zh-CN" sz="2000" dirty="0"/>
          </a:p>
          <a:p>
            <a:r>
              <a:rPr lang="en-US" altLang="zh-CN" sz="2000" dirty="0"/>
              <a:t>      V1 NUMBER(4);</a:t>
            </a:r>
            <a:endParaRPr lang="zh-CN" altLang="zh-CN" sz="2000" dirty="0"/>
          </a:p>
          <a:p>
            <a:r>
              <a:rPr lang="en-US" altLang="zh-CN" sz="2000" dirty="0"/>
              <a:t>   BEGIN</a:t>
            </a:r>
            <a:endParaRPr lang="zh-CN" altLang="zh-CN" sz="2000" dirty="0"/>
          </a:p>
          <a:p>
            <a:r>
              <a:rPr lang="en-US" altLang="zh-CN" sz="2000" dirty="0"/>
              <a:t>      SELECT </a:t>
            </a:r>
            <a:r>
              <a:rPr lang="en-US" altLang="zh-CN" sz="2000" dirty="0" err="1"/>
              <a:t>empno</a:t>
            </a:r>
            <a:r>
              <a:rPr lang="en-US" altLang="zh-CN" sz="2000" dirty="0"/>
              <a:t> INTO v1 FROM </a:t>
            </a:r>
            <a:r>
              <a:rPr lang="en-US" altLang="zh-CN" sz="2000" dirty="0" err="1"/>
              <a:t>emp</a:t>
            </a:r>
            <a:r>
              <a:rPr lang="en-US" altLang="zh-CN" sz="2000" dirty="0"/>
              <a:t> WHERE LOWER(job)=’manager’;</a:t>
            </a:r>
            <a:endParaRPr lang="zh-CN" altLang="zh-CN" sz="2000" dirty="0"/>
          </a:p>
          <a:p>
            <a:r>
              <a:rPr lang="en-US" altLang="zh-CN" sz="2000" dirty="0"/>
              <a:t>   EXCEPTION</a:t>
            </a:r>
            <a:endParaRPr lang="zh-CN" altLang="zh-CN" sz="2000" dirty="0"/>
          </a:p>
          <a:p>
            <a:r>
              <a:rPr lang="en-US" altLang="zh-CN" sz="2000" dirty="0"/>
              <a:t>      When TOO_MANY_ROWS THEN</a:t>
            </a:r>
            <a:endParaRPr lang="zh-CN" altLang="zh-CN" sz="2000" dirty="0"/>
          </a:p>
          <a:p>
            <a:r>
              <a:rPr lang="en-US" altLang="zh-CN" sz="2000" dirty="0"/>
              <a:t>          DBMS_OUTPUT.PUT_LINE (‘More than one manager’);</a:t>
            </a:r>
            <a:endParaRPr lang="zh-CN" altLang="zh-CN" sz="2000" dirty="0"/>
          </a:p>
          <a:p>
            <a:r>
              <a:rPr lang="en-US" altLang="zh-CN" sz="2000" dirty="0"/>
              <a:t>   END;</a:t>
            </a:r>
            <a:endParaRPr lang="zh-CN" altLang="zh-CN" sz="2000" dirty="0"/>
          </a:p>
          <a:p>
            <a:r>
              <a:rPr lang="en-US" altLang="zh-CN" sz="2000" dirty="0"/>
              <a:t> </a:t>
            </a:r>
            <a:endParaRPr lang="zh-CN" altLang="zh-CN" sz="2000" dirty="0"/>
          </a:p>
          <a:p>
            <a:r>
              <a:rPr lang="en-US" altLang="zh-CN" sz="2000" dirty="0"/>
              <a:t>EXCEPTION</a:t>
            </a:r>
            <a:endParaRPr lang="zh-CN" altLang="zh-CN" sz="2000" dirty="0"/>
          </a:p>
          <a:p>
            <a:r>
              <a:rPr lang="en-US" altLang="zh-CN" sz="2000" dirty="0"/>
              <a:t>   When others THEN</a:t>
            </a:r>
            <a:endParaRPr lang="zh-CN" altLang="zh-CN" sz="2000" dirty="0"/>
          </a:p>
          <a:p>
            <a:r>
              <a:rPr lang="en-US" altLang="zh-CN" sz="2000" dirty="0"/>
              <a:t>      </a:t>
            </a:r>
            <a:r>
              <a:rPr lang="en-US" altLang="zh-CN" sz="2000" dirty="0" err="1"/>
              <a:t>Emess</a:t>
            </a:r>
            <a:r>
              <a:rPr lang="en-US" altLang="zh-CN" sz="2000" dirty="0"/>
              <a:t>:=</a:t>
            </a:r>
            <a:r>
              <a:rPr lang="en-US" altLang="zh-CN" sz="2000" dirty="0" err="1"/>
              <a:t>substr</a:t>
            </a:r>
            <a:r>
              <a:rPr lang="en-US" altLang="zh-CN" sz="2000" dirty="0"/>
              <a:t>(SQLERRM,1,80);</a:t>
            </a:r>
            <a:endParaRPr lang="zh-CN" altLang="zh-CN" sz="2000" dirty="0"/>
          </a:p>
          <a:p>
            <a:r>
              <a:rPr lang="en-US" altLang="zh-CN" sz="2000" dirty="0"/>
              <a:t>      DBMS_OUTPUT.PUT_LINE (</a:t>
            </a:r>
            <a:r>
              <a:rPr lang="en-US" altLang="zh-CN" sz="2000" dirty="0" err="1"/>
              <a:t>emess</a:t>
            </a:r>
            <a:r>
              <a:rPr lang="en-US" altLang="zh-CN" sz="2000" dirty="0"/>
              <a:t>);</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1243385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SQL</a:t>
            </a:r>
            <a:r>
              <a:rPr lang="zh-CN" altLang="en-US" sz="2400" b="1" dirty="0" smtClean="0"/>
              <a:t> 与 </a:t>
            </a:r>
            <a:r>
              <a:rPr lang="en-US" altLang="zh-CN" sz="2400" b="1" dirty="0" smtClean="0"/>
              <a:t>PLSQL</a:t>
            </a:r>
            <a:endParaRPr lang="zh-CN" altLang="zh-CN" sz="2400" b="1" dirty="0" smtClean="0"/>
          </a:p>
        </p:txBody>
      </p:sp>
      <p:sp>
        <p:nvSpPr>
          <p:cNvPr id="6147" name="内容占位符 3"/>
          <p:cNvSpPr>
            <a:spLocks noGrp="1" noChangeArrowheads="1"/>
          </p:cNvSpPr>
          <p:nvPr>
            <p:ph idx="4294967295"/>
          </p:nvPr>
        </p:nvSpPr>
        <p:spPr/>
        <p:txBody>
          <a:bodyPr/>
          <a:lstStyle/>
          <a:p>
            <a:pPr eaLnBrk="1" hangingPunct="1"/>
            <a:r>
              <a:rPr lang="zh-CN" altLang="en-US" sz="2000" b="1" dirty="0" smtClean="0"/>
              <a:t>什么是 </a:t>
            </a:r>
            <a:r>
              <a:rPr lang="en-US" altLang="zh-CN" sz="2000" b="1" dirty="0" smtClean="0"/>
              <a:t>PL/SQL</a:t>
            </a:r>
            <a:r>
              <a:rPr lang="zh-CN" altLang="en-US" sz="2000" b="1" dirty="0" smtClean="0"/>
              <a:t>？</a:t>
            </a:r>
            <a:endParaRPr lang="en-US" altLang="zh-CN" sz="2000" b="1" dirty="0" smtClean="0"/>
          </a:p>
          <a:p>
            <a:pPr eaLnBrk="1" hangingPunct="1"/>
            <a:r>
              <a:rPr lang="en-US" altLang="zh-CN" sz="2000" dirty="0" smtClean="0"/>
              <a:t>PL/SQL</a:t>
            </a:r>
            <a:r>
              <a:rPr lang="zh-CN" altLang="zh-CN" sz="2000" dirty="0" smtClean="0"/>
              <a:t>是</a:t>
            </a:r>
            <a:r>
              <a:rPr lang="en-US" altLang="zh-CN" sz="2000" dirty="0" smtClean="0"/>
              <a:t> Procedure Language &amp; Structured Query Language </a:t>
            </a:r>
            <a:r>
              <a:rPr lang="zh-CN" altLang="zh-CN" sz="2000" dirty="0" smtClean="0"/>
              <a:t>的缩写。</a:t>
            </a:r>
            <a:r>
              <a:rPr lang="en-US" altLang="zh-CN" sz="2000" dirty="0" smtClean="0"/>
              <a:t>ORACLE</a:t>
            </a:r>
            <a:r>
              <a:rPr lang="zh-CN" altLang="zh-CN" sz="2000" dirty="0" smtClean="0"/>
              <a:t>的</a:t>
            </a:r>
            <a:r>
              <a:rPr lang="en-US" altLang="zh-CN" sz="2000" dirty="0" smtClean="0"/>
              <a:t>SQL</a:t>
            </a:r>
            <a:r>
              <a:rPr lang="zh-CN" altLang="zh-CN" sz="2000" dirty="0" smtClean="0"/>
              <a:t>是支持</a:t>
            </a:r>
            <a:r>
              <a:rPr lang="en-US" altLang="zh-CN" sz="2000" dirty="0" smtClean="0"/>
              <a:t>ANSI(American national Standards Institute)</a:t>
            </a:r>
            <a:r>
              <a:rPr lang="zh-CN" altLang="zh-CN" sz="2000" dirty="0" smtClean="0"/>
              <a:t>和</a:t>
            </a:r>
            <a:r>
              <a:rPr lang="en-US" altLang="zh-CN" sz="2000" dirty="0" smtClean="0"/>
              <a:t>ISO92 (International Standards Organization)</a:t>
            </a:r>
            <a:r>
              <a:rPr lang="zh-CN" altLang="zh-CN" sz="2000" dirty="0" smtClean="0"/>
              <a:t>标准的产品。</a:t>
            </a:r>
            <a:r>
              <a:rPr lang="en-US" altLang="zh-CN" sz="2000" dirty="0" smtClean="0"/>
              <a:t>PL/SQL</a:t>
            </a:r>
            <a:r>
              <a:rPr lang="zh-CN" altLang="zh-CN" sz="2000" dirty="0" smtClean="0"/>
              <a:t>是对</a:t>
            </a:r>
            <a:r>
              <a:rPr lang="en-US" altLang="zh-CN" sz="2000" dirty="0" smtClean="0"/>
              <a:t>SQL</a:t>
            </a:r>
            <a:r>
              <a:rPr lang="zh-CN" altLang="zh-CN" sz="2000" dirty="0" smtClean="0"/>
              <a:t>语言存储过程语言的扩展。从</a:t>
            </a:r>
            <a:r>
              <a:rPr lang="en-US" altLang="zh-CN" sz="2000" dirty="0" smtClean="0"/>
              <a:t>ORACLE6</a:t>
            </a:r>
            <a:r>
              <a:rPr lang="zh-CN" altLang="zh-CN" sz="2000" dirty="0" smtClean="0"/>
              <a:t>以后，</a:t>
            </a:r>
            <a:r>
              <a:rPr lang="en-US" altLang="zh-CN" sz="2000" dirty="0" smtClean="0"/>
              <a:t>ORACLE</a:t>
            </a:r>
            <a:r>
              <a:rPr lang="zh-CN" altLang="zh-CN" sz="2000" dirty="0" smtClean="0"/>
              <a:t>的</a:t>
            </a:r>
            <a:r>
              <a:rPr lang="en-US" altLang="zh-CN" sz="2000" dirty="0" smtClean="0"/>
              <a:t>RDBMS</a:t>
            </a:r>
            <a:r>
              <a:rPr lang="zh-CN" altLang="zh-CN" sz="2000" dirty="0" smtClean="0"/>
              <a:t>附带了</a:t>
            </a:r>
            <a:r>
              <a:rPr lang="en-US" altLang="zh-CN" sz="2000" dirty="0" smtClean="0"/>
              <a:t>PL/SQL</a:t>
            </a:r>
            <a:r>
              <a:rPr lang="zh-CN" altLang="zh-CN" sz="2000" dirty="0" smtClean="0"/>
              <a:t>。它现在已经成为一种过程处理语言，简称</a:t>
            </a:r>
            <a:r>
              <a:rPr lang="en-US" altLang="zh-CN" sz="2000" dirty="0" smtClean="0"/>
              <a:t>PL/SQL</a:t>
            </a:r>
            <a:r>
              <a:rPr lang="zh-CN" altLang="zh-CN" sz="2000" dirty="0" smtClean="0"/>
              <a:t>。目前的</a:t>
            </a:r>
            <a:r>
              <a:rPr lang="en-US" altLang="zh-CN" sz="2000" dirty="0" smtClean="0"/>
              <a:t>PL/SQL</a:t>
            </a:r>
            <a:r>
              <a:rPr lang="zh-CN" altLang="zh-CN" sz="2000" dirty="0" smtClean="0"/>
              <a:t>包括两部分，一部分是数据库引擎部分；另一部分是可嵌入到许多产品（如</a:t>
            </a:r>
            <a:r>
              <a:rPr lang="en-US" altLang="zh-CN" sz="2000" dirty="0" smtClean="0"/>
              <a:t>C</a:t>
            </a:r>
            <a:r>
              <a:rPr lang="zh-CN" altLang="zh-CN" sz="2000" dirty="0" smtClean="0"/>
              <a:t>语言，</a:t>
            </a:r>
            <a:r>
              <a:rPr lang="en-US" altLang="zh-CN" sz="2000" dirty="0" smtClean="0"/>
              <a:t>JAVA</a:t>
            </a:r>
            <a:r>
              <a:rPr lang="zh-CN" altLang="zh-CN" sz="2000" dirty="0" smtClean="0"/>
              <a:t>语言等）工具中的独立引擎。可以将这两部分称为：数据库</a:t>
            </a:r>
            <a:r>
              <a:rPr lang="en-US" altLang="zh-CN" sz="2000" dirty="0" smtClean="0"/>
              <a:t>PL/SQL</a:t>
            </a:r>
            <a:r>
              <a:rPr lang="zh-CN" altLang="zh-CN" sz="2000" dirty="0" smtClean="0"/>
              <a:t>和工具</a:t>
            </a:r>
            <a:r>
              <a:rPr lang="en-US" altLang="zh-CN" sz="2000" dirty="0" smtClean="0"/>
              <a:t>PL/SQL</a:t>
            </a:r>
            <a:r>
              <a:rPr lang="zh-CN" altLang="zh-CN" sz="2000" dirty="0" smtClean="0"/>
              <a:t>。两者的编程非常相似。都具有编程结构、语法和逻辑机制。工具</a:t>
            </a:r>
            <a:r>
              <a:rPr lang="en-US" altLang="zh-CN" sz="2000" dirty="0" smtClean="0"/>
              <a:t>PL/SQL</a:t>
            </a:r>
            <a:r>
              <a:rPr lang="zh-CN" altLang="zh-CN" sz="2000" dirty="0" smtClean="0"/>
              <a:t>另外还增加了用于支持工具（如</a:t>
            </a:r>
            <a:r>
              <a:rPr lang="en-US" altLang="zh-CN" sz="2000" dirty="0" smtClean="0"/>
              <a:t>ORACLE Forms</a:t>
            </a:r>
            <a:r>
              <a:rPr lang="zh-CN" altLang="zh-CN" sz="2000" dirty="0" smtClean="0"/>
              <a:t>）的句法，如：在窗体上设置按钮等。本章主要介绍数据库</a:t>
            </a:r>
            <a:r>
              <a:rPr lang="en-US" altLang="zh-CN" sz="2000" dirty="0" smtClean="0"/>
              <a:t>PL/SQL</a:t>
            </a:r>
            <a:r>
              <a:rPr lang="zh-CN" altLang="zh-CN" sz="2000" dirty="0" smtClean="0"/>
              <a:t>内容。</a:t>
            </a:r>
          </a:p>
          <a:p>
            <a:pPr eaLnBrk="1" hangingPunct="1"/>
            <a:endParaRPr lang="zh-CN" altLang="zh-CN"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注释</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dirty="0"/>
              <a:t>在</a:t>
            </a:r>
            <a:r>
              <a:rPr lang="en-US" altLang="zh-CN" sz="2000" dirty="0"/>
              <a:t>PL/SQL</a:t>
            </a:r>
            <a:r>
              <a:rPr lang="zh-CN" altLang="zh-CN" sz="2000" dirty="0"/>
              <a:t>里，可以使用两种符号来写注释，即：</a:t>
            </a:r>
          </a:p>
          <a:p>
            <a:pPr lvl="0"/>
            <a:r>
              <a:rPr lang="zh-CN" altLang="zh-CN" sz="2000" dirty="0"/>
              <a:t>使用双 </a:t>
            </a:r>
            <a:r>
              <a:rPr lang="en-US" altLang="zh-CN" sz="2000" dirty="0"/>
              <a:t>‘-‘ ( </a:t>
            </a:r>
            <a:r>
              <a:rPr lang="zh-CN" altLang="zh-CN" sz="2000" dirty="0"/>
              <a:t>减号</a:t>
            </a:r>
            <a:r>
              <a:rPr lang="en-US" altLang="zh-CN" sz="2000" dirty="0"/>
              <a:t>) </a:t>
            </a:r>
            <a:r>
              <a:rPr lang="zh-CN" altLang="zh-CN" sz="2000" dirty="0"/>
              <a:t>加注释</a:t>
            </a:r>
          </a:p>
          <a:p>
            <a:r>
              <a:rPr lang="en-US" altLang="zh-CN" sz="2000" dirty="0"/>
              <a:t>PL/SQL</a:t>
            </a:r>
            <a:r>
              <a:rPr lang="zh-CN" altLang="zh-CN" sz="2000" dirty="0"/>
              <a:t>允许用 </a:t>
            </a:r>
            <a:r>
              <a:rPr lang="en-US" altLang="zh-CN" sz="2000" dirty="0"/>
              <a:t>– </a:t>
            </a:r>
            <a:r>
              <a:rPr lang="zh-CN" altLang="zh-CN" sz="2000" dirty="0"/>
              <a:t>来写注释，它的作用范围是只能在一行有效。如：</a:t>
            </a:r>
          </a:p>
          <a:p>
            <a:r>
              <a:rPr lang="en-US" altLang="zh-CN" sz="2000" dirty="0" err="1"/>
              <a:t>V_Sal</a:t>
            </a:r>
            <a:r>
              <a:rPr lang="en-US" altLang="zh-CN" sz="2000" dirty="0"/>
              <a:t>  NUMBER(12,2); -- </a:t>
            </a:r>
            <a:r>
              <a:rPr lang="zh-CN" altLang="zh-CN" sz="2000" dirty="0"/>
              <a:t>工资变量。</a:t>
            </a:r>
          </a:p>
          <a:p>
            <a:r>
              <a:rPr lang="en-US" altLang="zh-CN" sz="2000" dirty="0"/>
              <a:t> </a:t>
            </a:r>
            <a:endParaRPr lang="zh-CN" altLang="zh-CN" sz="2000" dirty="0"/>
          </a:p>
          <a:p>
            <a:pPr lvl="0"/>
            <a:r>
              <a:rPr lang="zh-CN" altLang="zh-CN" sz="2000" dirty="0"/>
              <a:t>使用</a:t>
            </a:r>
            <a:r>
              <a:rPr lang="en-US" altLang="zh-CN" sz="2000" dirty="0"/>
              <a:t> /*   */  </a:t>
            </a:r>
            <a:r>
              <a:rPr lang="zh-CN" altLang="zh-CN" sz="2000" dirty="0"/>
              <a:t>来加一行或多行注释，如：</a:t>
            </a:r>
          </a:p>
          <a:p>
            <a:r>
              <a:rPr lang="en-US" altLang="zh-CN" sz="2000" dirty="0"/>
              <a:t>/***********************************************/</a:t>
            </a:r>
            <a:endParaRPr lang="zh-CN" altLang="zh-CN" sz="2000" dirty="0"/>
          </a:p>
          <a:p>
            <a:r>
              <a:rPr lang="en-US" altLang="zh-CN" sz="2000" dirty="0"/>
              <a:t>/* </a:t>
            </a:r>
            <a:r>
              <a:rPr lang="zh-CN" altLang="zh-CN" sz="2000" dirty="0"/>
              <a:t>文件名：</a:t>
            </a:r>
            <a:r>
              <a:rPr lang="en-US" altLang="zh-CN" sz="2000" dirty="0"/>
              <a:t> </a:t>
            </a:r>
            <a:r>
              <a:rPr lang="en-US" altLang="zh-CN" sz="2000" dirty="0" err="1"/>
              <a:t>statistcs_sal.sql</a:t>
            </a:r>
            <a:r>
              <a:rPr lang="en-US" altLang="zh-CN" sz="2000" dirty="0"/>
              <a:t>           */</a:t>
            </a:r>
            <a:endParaRPr lang="zh-CN" altLang="zh-CN" sz="2000" dirty="0"/>
          </a:p>
          <a:p>
            <a:r>
              <a:rPr lang="en-US" altLang="zh-CN" sz="2000" dirty="0"/>
              <a:t>/***********************************************/</a:t>
            </a:r>
            <a:endParaRPr lang="zh-CN" altLang="zh-CN" sz="2000" dirty="0"/>
          </a:p>
          <a:p>
            <a:r>
              <a:rPr lang="en-US" altLang="zh-CN" sz="2000" dirty="0"/>
              <a:t> </a:t>
            </a:r>
            <a:endParaRPr lang="zh-CN" altLang="zh-CN" sz="2000" dirty="0"/>
          </a:p>
          <a:p>
            <a:r>
              <a:rPr lang="zh-CN" altLang="zh-CN" sz="2000" b="1" dirty="0"/>
              <a:t>提示：被解释存放在数据库中的 </a:t>
            </a:r>
            <a:r>
              <a:rPr lang="en-US" altLang="zh-CN" sz="2000" b="1" dirty="0"/>
              <a:t>PL/SQL </a:t>
            </a:r>
            <a:r>
              <a:rPr lang="zh-CN" altLang="zh-CN" sz="2000" b="1" dirty="0"/>
              <a:t>程序，一般系统自动将程序头部的注释去掉。只有在 </a:t>
            </a:r>
            <a:r>
              <a:rPr lang="en-US" altLang="zh-CN" sz="2000" b="1" dirty="0"/>
              <a:t>PROCEDURE </a:t>
            </a:r>
            <a:r>
              <a:rPr lang="zh-CN" altLang="zh-CN" sz="2000" b="1" dirty="0"/>
              <a:t>之后的注释才被保留；另外程序中的空行也自动被去掉。</a:t>
            </a:r>
            <a:endParaRPr lang="zh-CN" altLang="zh-CN" sz="2000" dirty="0"/>
          </a:p>
        </p:txBody>
      </p:sp>
    </p:spTree>
    <p:extLst>
      <p:ext uri="{BB962C8B-B14F-4D97-AF65-F5344CB8AC3E}">
        <p14:creationId xmlns:p14="http://schemas.microsoft.com/office/powerpoint/2010/main" val="954351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简单例子</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简单数据插入</a:t>
            </a:r>
            <a:r>
              <a:rPr lang="zh-CN" altLang="zh-CN" sz="2000" b="1" dirty="0" smtClean="0"/>
              <a:t>例子</a:t>
            </a:r>
            <a:endParaRPr lang="en-US" altLang="zh-CN" sz="2000" b="1" dirty="0" smtClean="0"/>
          </a:p>
          <a:p>
            <a:r>
              <a:rPr lang="zh-CN" altLang="zh-CN" sz="2000" b="1" dirty="0"/>
              <a:t>例</a:t>
            </a:r>
            <a:r>
              <a:rPr lang="en-US" altLang="zh-CN" sz="2000" b="1" dirty="0"/>
              <a:t>11</a:t>
            </a:r>
            <a:r>
              <a:rPr lang="zh-CN" altLang="zh-CN" sz="2000" b="1" dirty="0"/>
              <a:t>：</a:t>
            </a:r>
            <a:endParaRPr lang="zh-CN" altLang="zh-CN" sz="2000" dirty="0"/>
          </a:p>
          <a:p>
            <a:r>
              <a:rPr lang="en-US" altLang="zh-CN" sz="2000" dirty="0"/>
              <a:t>/* </a:t>
            </a:r>
            <a:r>
              <a:rPr lang="zh-CN" altLang="zh-CN" sz="2000" dirty="0"/>
              <a:t>本例子仅是一个简单的插入，不是实际应用。</a:t>
            </a:r>
            <a:r>
              <a:rPr lang="en-US" altLang="zh-CN" sz="2000" dirty="0"/>
              <a:t>  */</a:t>
            </a:r>
            <a:endParaRPr lang="zh-CN" altLang="zh-CN" sz="2000" dirty="0"/>
          </a:p>
          <a:p>
            <a:r>
              <a:rPr lang="en-US" altLang="zh-CN" sz="2000" dirty="0"/>
              <a:t>DECLARE</a:t>
            </a:r>
            <a:endParaRPr lang="zh-CN" altLang="zh-CN" sz="2000" dirty="0"/>
          </a:p>
          <a:p>
            <a:r>
              <a:rPr lang="en-US" altLang="zh-CN" sz="2000" dirty="0" err="1"/>
              <a:t>v_ename</a:t>
            </a:r>
            <a:r>
              <a:rPr lang="en-US" altLang="zh-CN" sz="2000" dirty="0"/>
              <a:t>   VARCHAR2(20) := ‘Bill’;</a:t>
            </a:r>
            <a:endParaRPr lang="zh-CN" altLang="zh-CN" sz="2000" dirty="0"/>
          </a:p>
          <a:p>
            <a:r>
              <a:rPr lang="en-US" altLang="zh-CN" sz="2000" dirty="0" err="1"/>
              <a:t>v_sal</a:t>
            </a:r>
            <a:r>
              <a:rPr lang="en-US" altLang="zh-CN" sz="2000" dirty="0"/>
              <a:t>       NUMBER(7,2) :=1234.56;</a:t>
            </a:r>
            <a:endParaRPr lang="zh-CN" altLang="zh-CN" sz="2000" dirty="0"/>
          </a:p>
          <a:p>
            <a:r>
              <a:rPr lang="en-US" altLang="zh-CN" sz="2000" dirty="0" err="1"/>
              <a:t>v_deptno</a:t>
            </a:r>
            <a:r>
              <a:rPr lang="en-US" altLang="zh-CN" sz="2000" dirty="0"/>
              <a:t>   NUMBER(2) := 10;</a:t>
            </a:r>
            <a:endParaRPr lang="zh-CN" altLang="zh-CN" sz="2000" dirty="0"/>
          </a:p>
          <a:p>
            <a:r>
              <a:rPr lang="en-US" altLang="zh-CN" sz="2000" dirty="0" err="1"/>
              <a:t>v_empno</a:t>
            </a:r>
            <a:r>
              <a:rPr lang="en-US" altLang="zh-CN" sz="2000" dirty="0"/>
              <a:t>   NUMBER(4) := 8888;</a:t>
            </a:r>
            <a:endParaRPr lang="zh-CN" altLang="zh-CN" sz="2000" dirty="0"/>
          </a:p>
          <a:p>
            <a:r>
              <a:rPr lang="en-US" altLang="zh-CN" sz="2000" dirty="0"/>
              <a:t>BEGIN</a:t>
            </a:r>
            <a:endParaRPr lang="zh-CN" altLang="zh-CN" sz="2000" dirty="0"/>
          </a:p>
          <a:p>
            <a:r>
              <a:rPr lang="en-US" altLang="zh-CN" sz="2000" dirty="0"/>
              <a:t>INSERT INTO </a:t>
            </a:r>
            <a:r>
              <a:rPr lang="en-US" altLang="zh-CN" sz="2000" dirty="0" err="1"/>
              <a:t>emp</a:t>
            </a:r>
            <a:r>
              <a:rPr lang="en-US" altLang="zh-CN" sz="2000" dirty="0"/>
              <a:t> ( </a:t>
            </a:r>
            <a:r>
              <a:rPr lang="en-US" altLang="zh-CN" sz="2000" dirty="0" err="1"/>
              <a:t>empno</a:t>
            </a:r>
            <a:r>
              <a:rPr lang="en-US" altLang="zh-CN" sz="2000" dirty="0"/>
              <a:t>, </a:t>
            </a:r>
            <a:r>
              <a:rPr lang="en-US" altLang="zh-CN" sz="2000" dirty="0" err="1"/>
              <a:t>ename</a:t>
            </a:r>
            <a:r>
              <a:rPr lang="en-US" altLang="zh-CN" sz="2000" dirty="0"/>
              <a:t>, JOB, </a:t>
            </a:r>
            <a:r>
              <a:rPr lang="en-US" altLang="zh-CN" sz="2000" dirty="0" err="1"/>
              <a:t>sal</a:t>
            </a:r>
            <a:r>
              <a:rPr lang="en-US" altLang="zh-CN" sz="2000" dirty="0"/>
              <a:t>, </a:t>
            </a:r>
            <a:r>
              <a:rPr lang="en-US" altLang="zh-CN" sz="2000" dirty="0" err="1"/>
              <a:t>deptno</a:t>
            </a:r>
            <a:r>
              <a:rPr lang="en-US" altLang="zh-CN" sz="2000" dirty="0"/>
              <a:t> , </a:t>
            </a:r>
            <a:r>
              <a:rPr lang="en-US" altLang="zh-CN" sz="2000" dirty="0" err="1"/>
              <a:t>hiredate</a:t>
            </a:r>
            <a:r>
              <a:rPr lang="en-US" altLang="zh-CN" sz="2000" dirty="0"/>
              <a:t> )  </a:t>
            </a:r>
            <a:endParaRPr lang="zh-CN" altLang="zh-CN" sz="2000" dirty="0"/>
          </a:p>
          <a:p>
            <a:r>
              <a:rPr lang="en-US" altLang="zh-CN" sz="2000" dirty="0"/>
              <a:t>VALUES ( </a:t>
            </a:r>
            <a:r>
              <a:rPr lang="en-US" altLang="zh-CN" sz="2000" dirty="0" err="1"/>
              <a:t>v_empno</a:t>
            </a:r>
            <a:r>
              <a:rPr lang="en-US" altLang="zh-CN" sz="2000" dirty="0"/>
              <a:t>, </a:t>
            </a:r>
            <a:r>
              <a:rPr lang="en-US" altLang="zh-CN" sz="2000" dirty="0" err="1"/>
              <a:t>v_ename</a:t>
            </a:r>
            <a:r>
              <a:rPr lang="en-US" altLang="zh-CN" sz="2000" dirty="0"/>
              <a:t>, ‘Manager’, </a:t>
            </a:r>
            <a:r>
              <a:rPr lang="en-US" altLang="zh-CN" sz="2000" dirty="0" err="1"/>
              <a:t>v_sal</a:t>
            </a:r>
            <a:r>
              <a:rPr lang="en-US" altLang="zh-CN" sz="2000" dirty="0"/>
              <a:t>, </a:t>
            </a:r>
            <a:r>
              <a:rPr lang="en-US" altLang="zh-CN" sz="2000" dirty="0" err="1"/>
              <a:t>v_deptno</a:t>
            </a:r>
            <a:r>
              <a:rPr lang="en-US" altLang="zh-CN" sz="2000" dirty="0"/>
              <a:t>, </a:t>
            </a:r>
            <a:endParaRPr lang="zh-CN" altLang="zh-CN" sz="2000" dirty="0"/>
          </a:p>
          <a:p>
            <a:r>
              <a:rPr lang="en-US" altLang="zh-CN" sz="2000" dirty="0"/>
              <a:t>TO_DATE(’1954.06.09’,’yyyy.mm.dd’) );</a:t>
            </a:r>
            <a:endParaRPr lang="zh-CN" altLang="zh-CN" sz="2000" dirty="0"/>
          </a:p>
          <a:p>
            <a:r>
              <a:rPr lang="en-US" altLang="zh-CN" sz="2000" dirty="0"/>
              <a:t>COMMIT;</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1416733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简单例子</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简单数据删除例子</a:t>
            </a:r>
          </a:p>
          <a:p>
            <a:r>
              <a:rPr lang="zh-CN" altLang="zh-CN" sz="2000" b="1" dirty="0"/>
              <a:t>例</a:t>
            </a:r>
            <a:r>
              <a:rPr lang="en-US" altLang="zh-CN" sz="2000" b="1" dirty="0"/>
              <a:t>12</a:t>
            </a:r>
            <a:r>
              <a:rPr lang="zh-CN" altLang="zh-CN" sz="2000" b="1" dirty="0"/>
              <a:t>：</a:t>
            </a:r>
            <a:endParaRPr lang="zh-CN" altLang="zh-CN" sz="2000" dirty="0"/>
          </a:p>
          <a:p>
            <a:r>
              <a:rPr lang="en-US" altLang="zh-CN" sz="2000" dirty="0"/>
              <a:t>/* </a:t>
            </a:r>
            <a:r>
              <a:rPr lang="zh-CN" altLang="zh-CN" sz="2000" dirty="0"/>
              <a:t>本例子仅是一个简单的删除例子，不是实际应用。</a:t>
            </a:r>
            <a:r>
              <a:rPr lang="en-US" altLang="zh-CN" sz="2000" dirty="0"/>
              <a:t>  */</a:t>
            </a:r>
            <a:endParaRPr lang="zh-CN" altLang="zh-CN" sz="2000" dirty="0"/>
          </a:p>
          <a:p>
            <a:r>
              <a:rPr lang="en-US" altLang="zh-CN" sz="2000" dirty="0"/>
              <a:t> DECLARE</a:t>
            </a:r>
            <a:endParaRPr lang="zh-CN" altLang="zh-CN" sz="2000" dirty="0"/>
          </a:p>
          <a:p>
            <a:r>
              <a:rPr lang="en-US" altLang="zh-CN" sz="2000" dirty="0" err="1"/>
              <a:t>v_empno</a:t>
            </a:r>
            <a:r>
              <a:rPr lang="en-US" altLang="zh-CN" sz="2000" dirty="0"/>
              <a:t>   number(4) := 8888;</a:t>
            </a:r>
            <a:endParaRPr lang="zh-CN" altLang="zh-CN" sz="2000" dirty="0"/>
          </a:p>
          <a:p>
            <a:r>
              <a:rPr lang="en-US" altLang="zh-CN" sz="2000" dirty="0"/>
              <a:t>BEGIN</a:t>
            </a:r>
            <a:endParaRPr lang="zh-CN" altLang="zh-CN" sz="2000" dirty="0"/>
          </a:p>
          <a:p>
            <a:r>
              <a:rPr lang="en-US" altLang="zh-CN" sz="2000" dirty="0"/>
              <a:t>DELETE FROM </a:t>
            </a:r>
            <a:r>
              <a:rPr lang="en-US" altLang="zh-CN" sz="2000" dirty="0" err="1"/>
              <a:t>emp</a:t>
            </a:r>
            <a:r>
              <a:rPr lang="en-US" altLang="zh-CN" sz="2000" dirty="0"/>
              <a:t> WHERE </a:t>
            </a:r>
            <a:r>
              <a:rPr lang="en-US" altLang="zh-CN" sz="2000" dirty="0" err="1"/>
              <a:t>empno</a:t>
            </a:r>
            <a:r>
              <a:rPr lang="en-US" altLang="zh-CN" sz="2000" dirty="0"/>
              <a:t>=</a:t>
            </a:r>
            <a:r>
              <a:rPr lang="en-US" altLang="zh-CN" sz="2000" dirty="0" err="1"/>
              <a:t>v_empno</a:t>
            </a:r>
            <a:r>
              <a:rPr lang="en-US" altLang="zh-CN" sz="2000" dirty="0"/>
              <a:t>;</a:t>
            </a:r>
            <a:endParaRPr lang="zh-CN" altLang="zh-CN" sz="2000" dirty="0"/>
          </a:p>
          <a:p>
            <a:r>
              <a:rPr lang="en-US" altLang="zh-CN" sz="2000" dirty="0"/>
              <a:t>COMMIT;</a:t>
            </a:r>
            <a:endParaRPr lang="zh-CN" altLang="zh-CN" sz="2000" dirty="0"/>
          </a:p>
          <a:p>
            <a:r>
              <a:rPr lang="en-US" altLang="zh-CN" sz="2000" dirty="0"/>
              <a:t>END</a:t>
            </a:r>
            <a:r>
              <a:rPr lang="en-US" altLang="zh-CN" sz="2000" dirty="0" smtClean="0"/>
              <a:t>;</a:t>
            </a:r>
            <a:endParaRPr lang="zh-CN" altLang="zh-CN" sz="2000" dirty="0"/>
          </a:p>
        </p:txBody>
      </p:sp>
    </p:spTree>
    <p:extLst>
      <p:ext uri="{BB962C8B-B14F-4D97-AF65-F5344CB8AC3E}">
        <p14:creationId xmlns:p14="http://schemas.microsoft.com/office/powerpoint/2010/main" val="28654267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标题 2"/>
          <p:cNvSpPr>
            <a:spLocks noGrp="1" noChangeArrowheads="1"/>
          </p:cNvSpPr>
          <p:nvPr>
            <p:ph type="ctrTitle" idx="4294967295"/>
          </p:nvPr>
        </p:nvSpPr>
        <p:spPr bwMode="auto">
          <a:xfrm>
            <a:off x="1619250" y="2643188"/>
            <a:ext cx="61229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3600" b="1" dirty="0" smtClean="0">
                <a:solidFill>
                  <a:schemeClr val="bg1"/>
                </a:solidFill>
              </a:rPr>
              <a:t>第三章  </a:t>
            </a:r>
            <a:r>
              <a:rPr lang="en-US" altLang="zh-CN" sz="3600" dirty="0" smtClean="0">
                <a:solidFill>
                  <a:schemeClr val="bg1"/>
                </a:solidFill>
              </a:rPr>
              <a:t>PL/SQL</a:t>
            </a:r>
            <a:r>
              <a:rPr lang="zh-CN" altLang="zh-CN" sz="3600" dirty="0">
                <a:solidFill>
                  <a:schemeClr val="bg1"/>
                </a:solidFill>
              </a:rPr>
              <a:t>流程控制语句</a:t>
            </a:r>
            <a:endParaRPr lang="zh-CN" altLang="zh-CN" sz="3600" b="1" dirty="0">
              <a:solidFill>
                <a:schemeClr val="bg1"/>
              </a:solidFill>
            </a:endParaRPr>
          </a:p>
        </p:txBody>
      </p:sp>
    </p:spTree>
    <p:extLst>
      <p:ext uri="{BB962C8B-B14F-4D97-AF65-F5344CB8AC3E}">
        <p14:creationId xmlns:p14="http://schemas.microsoft.com/office/powerpoint/2010/main" val="2730084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en-US" altLang="zh-CN" sz="2400" b="1" dirty="0"/>
              <a:t>PL/SQL</a:t>
            </a:r>
            <a:r>
              <a:rPr lang="zh-CN" altLang="zh-CN" sz="2400" b="1" dirty="0"/>
              <a:t>流程控制语句</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indent="0">
              <a:buNone/>
            </a:pPr>
            <a:endParaRPr lang="zh-CN" altLang="zh-CN" sz="2000" dirty="0"/>
          </a:p>
          <a:p>
            <a:r>
              <a:rPr lang="zh-CN" altLang="zh-CN" sz="2000" dirty="0"/>
              <a:t>介绍</a:t>
            </a:r>
            <a:r>
              <a:rPr lang="en-US" altLang="zh-CN" sz="2000" dirty="0"/>
              <a:t>PL/SQL</a:t>
            </a:r>
            <a:r>
              <a:rPr lang="zh-CN" altLang="zh-CN" sz="2000" dirty="0"/>
              <a:t>的流程控制语句</a:t>
            </a:r>
            <a:r>
              <a:rPr lang="en-US" altLang="zh-CN" sz="2000" dirty="0"/>
              <a:t>, </a:t>
            </a:r>
            <a:r>
              <a:rPr lang="zh-CN" altLang="zh-CN" sz="2000" dirty="0"/>
              <a:t>包括如下三类</a:t>
            </a:r>
            <a:r>
              <a:rPr lang="en-US" altLang="zh-CN" sz="2000" dirty="0"/>
              <a:t>:</a:t>
            </a:r>
            <a:endParaRPr lang="zh-CN" altLang="zh-CN" sz="2000" dirty="0"/>
          </a:p>
          <a:p>
            <a:pPr lvl="0"/>
            <a:r>
              <a:rPr lang="zh-CN" altLang="zh-CN" sz="2000" dirty="0"/>
              <a:t>控制语句</a:t>
            </a:r>
            <a:r>
              <a:rPr lang="en-US" altLang="zh-CN" sz="2000" dirty="0"/>
              <a:t>: IF </a:t>
            </a:r>
            <a:r>
              <a:rPr lang="zh-CN" altLang="zh-CN" sz="2000" dirty="0"/>
              <a:t>语句</a:t>
            </a:r>
          </a:p>
          <a:p>
            <a:pPr lvl="0"/>
            <a:r>
              <a:rPr lang="zh-CN" altLang="zh-CN" sz="2000" dirty="0"/>
              <a:t>循环语句</a:t>
            </a:r>
            <a:r>
              <a:rPr lang="en-US" altLang="zh-CN" sz="2000" dirty="0"/>
              <a:t>: LOOP</a:t>
            </a:r>
            <a:r>
              <a:rPr lang="zh-CN" altLang="zh-CN" sz="2000" dirty="0"/>
              <a:t>语句</a:t>
            </a:r>
            <a:r>
              <a:rPr lang="en-US" altLang="zh-CN" sz="2000" dirty="0"/>
              <a:t>, EXIT</a:t>
            </a:r>
            <a:r>
              <a:rPr lang="zh-CN" altLang="zh-CN" sz="2000" dirty="0"/>
              <a:t>语句</a:t>
            </a:r>
          </a:p>
          <a:p>
            <a:pPr lvl="0"/>
            <a:r>
              <a:rPr lang="zh-CN" altLang="zh-CN" sz="2000" dirty="0"/>
              <a:t>顺序语句</a:t>
            </a:r>
            <a:r>
              <a:rPr lang="en-US" altLang="zh-CN" sz="2000" dirty="0"/>
              <a:t>: GOTO</a:t>
            </a:r>
            <a:r>
              <a:rPr lang="zh-CN" altLang="zh-CN" sz="2000" dirty="0"/>
              <a:t>语句</a:t>
            </a:r>
            <a:r>
              <a:rPr lang="en-US" altLang="zh-CN" sz="2000" dirty="0"/>
              <a:t>, NULL</a:t>
            </a:r>
            <a:r>
              <a:rPr lang="zh-CN" altLang="zh-CN" sz="2000" dirty="0" smtClean="0"/>
              <a:t>语句</a:t>
            </a:r>
            <a:endParaRPr lang="en-US" altLang="zh-CN" sz="2000" dirty="0" smtClean="0"/>
          </a:p>
          <a:p>
            <a:pPr lvl="0"/>
            <a:endParaRPr lang="zh-CN" altLang="zh-CN" sz="2000" dirty="0"/>
          </a:p>
          <a:p>
            <a:endParaRPr lang="zh-CN" altLang="zh-CN" sz="2000" dirty="0"/>
          </a:p>
        </p:txBody>
      </p:sp>
    </p:spTree>
    <p:extLst>
      <p:ext uri="{BB962C8B-B14F-4D97-AF65-F5344CB8AC3E}">
        <p14:creationId xmlns:p14="http://schemas.microsoft.com/office/powerpoint/2010/main" val="2821273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条件语句</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dirty="0"/>
              <a:t>IF &lt;</a:t>
            </a:r>
            <a:r>
              <a:rPr lang="zh-CN" altLang="zh-CN" sz="2000" dirty="0"/>
              <a:t>布尔表达式</a:t>
            </a:r>
            <a:r>
              <a:rPr lang="en-US" altLang="zh-CN" sz="2000" dirty="0"/>
              <a:t>&gt; THEN</a:t>
            </a:r>
            <a:endParaRPr lang="zh-CN" altLang="zh-CN" sz="2000" dirty="0"/>
          </a:p>
          <a:p>
            <a:r>
              <a:rPr lang="en-US" altLang="zh-CN" sz="2000" dirty="0"/>
              <a:t>PL/SQL </a:t>
            </a:r>
            <a:r>
              <a:rPr lang="zh-CN" altLang="zh-CN" sz="2000" dirty="0"/>
              <a:t>和</a:t>
            </a:r>
            <a:r>
              <a:rPr lang="en-US" altLang="zh-CN" sz="2000" dirty="0"/>
              <a:t> SQL</a:t>
            </a:r>
            <a:r>
              <a:rPr lang="zh-CN" altLang="zh-CN" sz="2000" dirty="0"/>
              <a:t>语句</a:t>
            </a:r>
          </a:p>
          <a:p>
            <a:r>
              <a:rPr lang="en-US" altLang="zh-CN" sz="2000" dirty="0"/>
              <a:t>END IF</a:t>
            </a:r>
            <a:r>
              <a:rPr lang="en-US" altLang="zh-CN" sz="2000" dirty="0" smtClean="0"/>
              <a:t>;</a:t>
            </a:r>
            <a:endParaRPr lang="zh-CN" altLang="zh-CN" sz="2000" dirty="0"/>
          </a:p>
          <a:p>
            <a:r>
              <a:rPr lang="en-US" altLang="zh-CN" sz="2000" dirty="0"/>
              <a:t>IF &lt;</a:t>
            </a:r>
            <a:r>
              <a:rPr lang="zh-CN" altLang="zh-CN" sz="2000" dirty="0"/>
              <a:t>布尔表达式</a:t>
            </a:r>
            <a:r>
              <a:rPr lang="en-US" altLang="zh-CN" sz="2000" dirty="0"/>
              <a:t>&gt; THEN</a:t>
            </a:r>
            <a:endParaRPr lang="zh-CN" altLang="zh-CN" sz="2000" dirty="0"/>
          </a:p>
          <a:p>
            <a:r>
              <a:rPr lang="en-US" altLang="zh-CN" sz="2000" dirty="0"/>
              <a:t>PL/SQL </a:t>
            </a:r>
            <a:r>
              <a:rPr lang="zh-CN" altLang="zh-CN" sz="2000" dirty="0"/>
              <a:t>和</a:t>
            </a:r>
            <a:r>
              <a:rPr lang="en-US" altLang="zh-CN" sz="2000" dirty="0"/>
              <a:t> SQL</a:t>
            </a:r>
            <a:r>
              <a:rPr lang="zh-CN" altLang="zh-CN" sz="2000" dirty="0"/>
              <a:t>语句</a:t>
            </a:r>
          </a:p>
          <a:p>
            <a:r>
              <a:rPr lang="en-US" altLang="zh-CN" sz="2000" dirty="0"/>
              <a:t>ELSE</a:t>
            </a:r>
            <a:endParaRPr lang="zh-CN" altLang="zh-CN" sz="2000" dirty="0"/>
          </a:p>
          <a:p>
            <a:r>
              <a:rPr lang="zh-CN" altLang="zh-CN" sz="2000" dirty="0"/>
              <a:t>其它</a:t>
            </a:r>
            <a:r>
              <a:rPr lang="zh-CN" altLang="zh-CN" sz="2000" dirty="0" smtClean="0"/>
              <a:t>语句</a:t>
            </a:r>
            <a:r>
              <a:rPr lang="zh-CN" altLang="en-US" sz="2000" dirty="0" smtClean="0"/>
              <a:t>：</a:t>
            </a:r>
            <a:r>
              <a:rPr lang="en-US" altLang="zh-CN" sz="2000" dirty="0" smtClean="0"/>
              <a:t>END </a:t>
            </a:r>
            <a:r>
              <a:rPr lang="en-US" altLang="zh-CN" sz="2000" dirty="0"/>
              <a:t>IF</a:t>
            </a:r>
            <a:r>
              <a:rPr lang="en-US" altLang="zh-CN" sz="2000" dirty="0" smtClean="0"/>
              <a:t>;</a:t>
            </a:r>
          </a:p>
          <a:p>
            <a:r>
              <a:rPr lang="en-US" altLang="zh-CN" sz="2000" dirty="0"/>
              <a:t>IF &lt;</a:t>
            </a:r>
            <a:r>
              <a:rPr lang="zh-CN" altLang="zh-CN" sz="2000" dirty="0"/>
              <a:t>布尔表达式</a:t>
            </a:r>
            <a:r>
              <a:rPr lang="en-US" altLang="zh-CN" sz="2000" dirty="0"/>
              <a:t>&gt; THEN</a:t>
            </a:r>
            <a:endParaRPr lang="zh-CN" altLang="zh-CN" sz="2000" dirty="0"/>
          </a:p>
          <a:p>
            <a:r>
              <a:rPr lang="en-US" altLang="zh-CN" sz="2000" dirty="0"/>
              <a:t>PL/SQL </a:t>
            </a:r>
            <a:r>
              <a:rPr lang="zh-CN" altLang="zh-CN" sz="2000" dirty="0"/>
              <a:t>和</a:t>
            </a:r>
            <a:r>
              <a:rPr lang="en-US" altLang="zh-CN" sz="2000" dirty="0"/>
              <a:t> SQL</a:t>
            </a:r>
            <a:r>
              <a:rPr lang="zh-CN" altLang="zh-CN" sz="2000" dirty="0"/>
              <a:t>语句</a:t>
            </a:r>
          </a:p>
          <a:p>
            <a:r>
              <a:rPr lang="en-US" altLang="zh-CN" sz="2000" dirty="0"/>
              <a:t>ELSIF &lt; </a:t>
            </a:r>
            <a:r>
              <a:rPr lang="zh-CN" altLang="zh-CN" sz="2000" dirty="0"/>
              <a:t>其它布尔表达式</a:t>
            </a:r>
            <a:r>
              <a:rPr lang="en-US" altLang="zh-CN" sz="2000" dirty="0"/>
              <a:t>&gt; THEN</a:t>
            </a:r>
            <a:endParaRPr lang="zh-CN" altLang="zh-CN" sz="2000" dirty="0"/>
          </a:p>
          <a:p>
            <a:r>
              <a:rPr lang="zh-CN" altLang="zh-CN" sz="2000" dirty="0"/>
              <a:t>其它语句</a:t>
            </a:r>
          </a:p>
          <a:p>
            <a:r>
              <a:rPr lang="en-US" altLang="zh-CN" sz="2000" dirty="0"/>
              <a:t>ELSIF &lt; </a:t>
            </a:r>
            <a:r>
              <a:rPr lang="zh-CN" altLang="zh-CN" sz="2000" dirty="0"/>
              <a:t>其它布尔表达式</a:t>
            </a:r>
            <a:r>
              <a:rPr lang="en-US" altLang="zh-CN" sz="2000" dirty="0"/>
              <a:t>&gt; THEN</a:t>
            </a:r>
            <a:endParaRPr lang="zh-CN" altLang="zh-CN" sz="2000" dirty="0"/>
          </a:p>
          <a:p>
            <a:r>
              <a:rPr lang="zh-CN" altLang="zh-CN" sz="2000" dirty="0"/>
              <a:t>其它</a:t>
            </a:r>
            <a:r>
              <a:rPr lang="zh-CN" altLang="zh-CN" sz="2000" dirty="0" smtClean="0"/>
              <a:t>语句</a:t>
            </a:r>
            <a:r>
              <a:rPr lang="zh-CN" altLang="en-US" sz="2000" dirty="0" smtClean="0"/>
              <a:t>：</a:t>
            </a:r>
            <a:r>
              <a:rPr lang="en-US" altLang="zh-CN" sz="2000" dirty="0" smtClean="0"/>
              <a:t>ELSE</a:t>
            </a:r>
            <a:endParaRPr lang="zh-CN" altLang="zh-CN" sz="2000" dirty="0" smtClean="0"/>
          </a:p>
          <a:p>
            <a:r>
              <a:rPr lang="zh-CN" altLang="zh-CN" sz="2000" dirty="0" smtClean="0"/>
              <a:t>其它语句</a:t>
            </a:r>
            <a:r>
              <a:rPr lang="zh-CN" altLang="en-US" sz="2000" dirty="0" smtClean="0"/>
              <a:t>：</a:t>
            </a:r>
            <a:r>
              <a:rPr lang="en-US" altLang="zh-CN" sz="2000" dirty="0" smtClean="0"/>
              <a:t>END </a:t>
            </a:r>
            <a:r>
              <a:rPr lang="en-US" altLang="zh-CN" sz="2000" dirty="0"/>
              <a:t>IF;</a:t>
            </a:r>
            <a:endParaRPr lang="zh-CN" altLang="zh-CN" sz="2000" dirty="0"/>
          </a:p>
          <a:p>
            <a:r>
              <a:rPr lang="zh-CN" altLang="zh-CN" sz="2000" b="1" dirty="0"/>
              <a:t>提示</a:t>
            </a:r>
            <a:r>
              <a:rPr lang="en-US" altLang="zh-CN" sz="2000" b="1" dirty="0"/>
              <a:t>: ELSIF </a:t>
            </a:r>
            <a:r>
              <a:rPr lang="zh-CN" altLang="zh-CN" sz="2000" b="1" dirty="0"/>
              <a:t>不能写成</a:t>
            </a:r>
            <a:r>
              <a:rPr lang="en-US" altLang="zh-CN" sz="2000" b="1" dirty="0"/>
              <a:t> ELSEIF</a:t>
            </a:r>
            <a:endParaRPr lang="zh-CN" altLang="zh-CN" sz="2000" dirty="0"/>
          </a:p>
          <a:p>
            <a:endParaRPr lang="zh-CN" altLang="zh-CN" sz="2000" dirty="0"/>
          </a:p>
          <a:p>
            <a:endParaRPr lang="zh-CN" altLang="zh-CN" sz="2000" dirty="0"/>
          </a:p>
        </p:txBody>
      </p:sp>
    </p:spTree>
    <p:extLst>
      <p:ext uri="{BB962C8B-B14F-4D97-AF65-F5344CB8AC3E}">
        <p14:creationId xmlns:p14="http://schemas.microsoft.com/office/powerpoint/2010/main" val="1805837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条件语句</a:t>
            </a:r>
            <a:endParaRPr lang="en-US" altLang="zh-CN" sz="2400" b="1" dirty="0" smtClean="0"/>
          </a:p>
        </p:txBody>
      </p:sp>
      <p:sp>
        <p:nvSpPr>
          <p:cNvPr id="6147" name="内容占位符 3"/>
          <p:cNvSpPr>
            <a:spLocks noGrp="1" noChangeArrowheads="1"/>
          </p:cNvSpPr>
          <p:nvPr>
            <p:ph idx="4294967295"/>
          </p:nvPr>
        </p:nvSpPr>
        <p:spPr>
          <a:xfrm>
            <a:off x="466119" y="1051910"/>
            <a:ext cx="8229600" cy="5806089"/>
          </a:xfrm>
        </p:spPr>
        <p:txBody>
          <a:bodyPr/>
          <a:lstStyle/>
          <a:p>
            <a:pPr marL="0" indent="0">
              <a:buNone/>
            </a:pPr>
            <a:r>
              <a:rPr lang="zh-CN" altLang="zh-CN" sz="2000" b="1" dirty="0" smtClean="0"/>
              <a:t>例</a:t>
            </a:r>
            <a:r>
              <a:rPr lang="en-US" altLang="zh-CN" sz="2000" b="1" dirty="0"/>
              <a:t>1:</a:t>
            </a:r>
            <a:endParaRPr lang="zh-CN" altLang="zh-CN" sz="2000" dirty="0"/>
          </a:p>
          <a:p>
            <a:r>
              <a:rPr lang="en-US" altLang="zh-CN" sz="2000" dirty="0"/>
              <a:t>DECLARE</a:t>
            </a:r>
            <a:endParaRPr lang="zh-CN" altLang="zh-CN" sz="2000" dirty="0"/>
          </a:p>
          <a:p>
            <a:r>
              <a:rPr lang="en-US" altLang="zh-CN" sz="2000" dirty="0"/>
              <a:t>    </a:t>
            </a:r>
            <a:r>
              <a:rPr lang="en-US" altLang="zh-CN" sz="2000" dirty="0" err="1"/>
              <a:t>v_empno</a:t>
            </a:r>
            <a:r>
              <a:rPr lang="en-US" altLang="zh-CN" sz="2000" dirty="0"/>
              <a:t> </a:t>
            </a:r>
            <a:r>
              <a:rPr lang="en-US" altLang="zh-CN" sz="2000" dirty="0" err="1"/>
              <a:t>emp.empno%TYPE</a:t>
            </a:r>
            <a:r>
              <a:rPr lang="en-US" altLang="zh-CN" sz="2000" dirty="0"/>
              <a:t> :=&amp;</a:t>
            </a:r>
            <a:r>
              <a:rPr lang="en-US" altLang="zh-CN" sz="2000" dirty="0" err="1"/>
              <a:t>empno</a:t>
            </a:r>
            <a:r>
              <a:rPr lang="en-US" altLang="zh-CN" sz="2000" dirty="0"/>
              <a:t>;</a:t>
            </a:r>
            <a:endParaRPr lang="zh-CN" altLang="zh-CN" sz="2000" dirty="0"/>
          </a:p>
          <a:p>
            <a:r>
              <a:rPr lang="en-US" altLang="zh-CN" sz="2000" dirty="0"/>
              <a:t>    </a:t>
            </a:r>
            <a:r>
              <a:rPr lang="en-US" altLang="zh-CN" sz="2000" dirty="0" err="1"/>
              <a:t>V_salary</a:t>
            </a:r>
            <a:r>
              <a:rPr lang="en-US" altLang="zh-CN" sz="2000" dirty="0"/>
              <a:t> </a:t>
            </a:r>
            <a:r>
              <a:rPr lang="en-US" altLang="zh-CN" sz="2000" dirty="0" err="1"/>
              <a:t>emp.sal%TYPE</a:t>
            </a:r>
            <a:r>
              <a:rPr lang="en-US" altLang="zh-CN" sz="2000" dirty="0"/>
              <a:t>;</a:t>
            </a:r>
            <a:endParaRPr lang="zh-CN" altLang="zh-CN" sz="2000" dirty="0"/>
          </a:p>
          <a:p>
            <a:r>
              <a:rPr lang="en-US" altLang="zh-CN" sz="2000" dirty="0"/>
              <a:t>    </a:t>
            </a:r>
            <a:r>
              <a:rPr lang="en-US" altLang="zh-CN" sz="2000" dirty="0" err="1"/>
              <a:t>V_comment</a:t>
            </a:r>
            <a:r>
              <a:rPr lang="en-US" altLang="zh-CN" sz="2000" dirty="0"/>
              <a:t> VARCHAR2(35);</a:t>
            </a:r>
            <a:endParaRPr lang="zh-CN" altLang="zh-CN" sz="2000" dirty="0"/>
          </a:p>
          <a:p>
            <a:r>
              <a:rPr lang="en-US" altLang="zh-CN" sz="2000" dirty="0"/>
              <a:t>BEGIN</a:t>
            </a:r>
            <a:endParaRPr lang="zh-CN" altLang="zh-CN" sz="2000" dirty="0"/>
          </a:p>
          <a:p>
            <a:r>
              <a:rPr lang="en-US" altLang="zh-CN" sz="2000" dirty="0"/>
              <a:t>   SELECT </a:t>
            </a:r>
            <a:r>
              <a:rPr lang="en-US" altLang="zh-CN" sz="2000" dirty="0" err="1"/>
              <a:t>sal</a:t>
            </a:r>
            <a:r>
              <a:rPr lang="en-US" altLang="zh-CN" sz="2000" dirty="0"/>
              <a:t> INTO </a:t>
            </a:r>
            <a:r>
              <a:rPr lang="en-US" altLang="zh-CN" sz="2000" dirty="0" err="1"/>
              <a:t>v_salary</a:t>
            </a:r>
            <a:r>
              <a:rPr lang="en-US" altLang="zh-CN" sz="2000" dirty="0"/>
              <a:t> FROM </a:t>
            </a:r>
            <a:r>
              <a:rPr lang="en-US" altLang="zh-CN" sz="2000" dirty="0" err="1"/>
              <a:t>emp</a:t>
            </a:r>
            <a:r>
              <a:rPr lang="en-US" altLang="zh-CN" sz="2000" dirty="0"/>
              <a:t> WHERE </a:t>
            </a:r>
            <a:r>
              <a:rPr lang="en-US" altLang="zh-CN" sz="2000" dirty="0" err="1"/>
              <a:t>empno</a:t>
            </a:r>
            <a:r>
              <a:rPr lang="en-US" altLang="zh-CN" sz="2000" dirty="0"/>
              <a:t>=</a:t>
            </a:r>
            <a:r>
              <a:rPr lang="en-US" altLang="zh-CN" sz="2000" dirty="0" err="1"/>
              <a:t>v_empno</a:t>
            </a:r>
            <a:r>
              <a:rPr lang="en-US" altLang="zh-CN" sz="2000" dirty="0"/>
              <a:t>;</a:t>
            </a:r>
            <a:endParaRPr lang="zh-CN" altLang="zh-CN" sz="2000" dirty="0"/>
          </a:p>
          <a:p>
            <a:r>
              <a:rPr lang="en-US" altLang="zh-CN" sz="2000" dirty="0"/>
              <a:t>   IF </a:t>
            </a:r>
            <a:r>
              <a:rPr lang="en-US" altLang="zh-CN" sz="2000" dirty="0" err="1"/>
              <a:t>v_salary</a:t>
            </a:r>
            <a:r>
              <a:rPr lang="en-US" altLang="zh-CN" sz="2000" dirty="0"/>
              <a:t>&lt;1500 THEN</a:t>
            </a:r>
            <a:endParaRPr lang="zh-CN" altLang="zh-CN" sz="2000" dirty="0"/>
          </a:p>
          <a:p>
            <a:r>
              <a:rPr lang="en-US" altLang="zh-CN" sz="2000" dirty="0"/>
              <a:t>       </a:t>
            </a:r>
            <a:r>
              <a:rPr lang="en-US" altLang="zh-CN" sz="2000" dirty="0" err="1"/>
              <a:t>V_comment</a:t>
            </a:r>
            <a:r>
              <a:rPr lang="en-US" altLang="zh-CN" sz="2000" dirty="0"/>
              <a:t>:= ‘Fairly less’;</a:t>
            </a:r>
            <a:endParaRPr lang="zh-CN" altLang="zh-CN" sz="2000" dirty="0"/>
          </a:p>
          <a:p>
            <a:r>
              <a:rPr lang="en-US" altLang="zh-CN" sz="2000" dirty="0"/>
              <a:t>   ELSIF </a:t>
            </a:r>
            <a:r>
              <a:rPr lang="en-US" altLang="zh-CN" sz="2000" dirty="0" err="1"/>
              <a:t>v_salary</a:t>
            </a:r>
            <a:r>
              <a:rPr lang="en-US" altLang="zh-CN" sz="2000" dirty="0"/>
              <a:t> &lt;3000 THEN</a:t>
            </a:r>
            <a:endParaRPr lang="zh-CN" altLang="zh-CN" sz="2000" dirty="0"/>
          </a:p>
          <a:p>
            <a:r>
              <a:rPr lang="en-US" altLang="zh-CN" sz="2000" dirty="0"/>
              <a:t>      </a:t>
            </a:r>
            <a:r>
              <a:rPr lang="en-US" altLang="zh-CN" sz="2000" dirty="0" err="1"/>
              <a:t>V_comment</a:t>
            </a:r>
            <a:r>
              <a:rPr lang="en-US" altLang="zh-CN" sz="2000" dirty="0"/>
              <a:t>:= ‘A little more’;</a:t>
            </a:r>
            <a:endParaRPr lang="zh-CN" altLang="zh-CN" sz="2000" dirty="0"/>
          </a:p>
          <a:p>
            <a:r>
              <a:rPr lang="en-US" altLang="zh-CN" sz="2000" dirty="0"/>
              <a:t>   ELSE</a:t>
            </a:r>
            <a:endParaRPr lang="zh-CN" altLang="zh-CN" sz="2000" dirty="0"/>
          </a:p>
          <a:p>
            <a:r>
              <a:rPr lang="en-US" altLang="zh-CN" sz="2000" dirty="0"/>
              <a:t>      </a:t>
            </a:r>
            <a:r>
              <a:rPr lang="en-US" altLang="zh-CN" sz="2000" dirty="0" err="1"/>
              <a:t>V_comment</a:t>
            </a:r>
            <a:r>
              <a:rPr lang="en-US" altLang="zh-CN" sz="2000" dirty="0"/>
              <a:t>:= ‘Lots of salary’;</a:t>
            </a:r>
            <a:endParaRPr lang="zh-CN" altLang="zh-CN" sz="2000" dirty="0"/>
          </a:p>
          <a:p>
            <a:r>
              <a:rPr lang="en-US" altLang="zh-CN" sz="2000" dirty="0"/>
              <a:t>   END IF;</a:t>
            </a:r>
            <a:endParaRPr lang="zh-CN" altLang="zh-CN" sz="2000" dirty="0"/>
          </a:p>
          <a:p>
            <a:r>
              <a:rPr lang="en-US" altLang="zh-CN" sz="2000" dirty="0"/>
              <a:t>   DBMS_OUTPUT.PUT_LINE(</a:t>
            </a:r>
            <a:r>
              <a:rPr lang="en-US" altLang="zh-CN" sz="2000" dirty="0" err="1"/>
              <a:t>V_comment</a:t>
            </a:r>
            <a:r>
              <a:rPr lang="en-US" altLang="zh-CN" sz="2000" dirty="0"/>
              <a:t>);</a:t>
            </a:r>
            <a:endParaRPr lang="zh-CN" altLang="zh-CN" sz="2000" dirty="0"/>
          </a:p>
          <a:p>
            <a:r>
              <a:rPr lang="en-US" altLang="zh-CN" sz="2000" cap="all" dirty="0"/>
              <a:t>END;</a:t>
            </a:r>
            <a:endParaRPr lang="zh-CN" altLang="zh-CN" sz="2000" cap="all" dirty="0"/>
          </a:p>
          <a:p>
            <a:pPr lvl="0"/>
            <a:endParaRPr lang="zh-CN" altLang="zh-CN" sz="2000" dirty="0"/>
          </a:p>
          <a:p>
            <a:endParaRPr lang="zh-CN" altLang="zh-CN" sz="2000" dirty="0"/>
          </a:p>
        </p:txBody>
      </p:sp>
    </p:spTree>
    <p:extLst>
      <p:ext uri="{BB962C8B-B14F-4D97-AF65-F5344CB8AC3E}">
        <p14:creationId xmlns:p14="http://schemas.microsoft.com/office/powerpoint/2010/main" val="1373911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en-US" altLang="zh-CN" sz="2400" b="1" dirty="0"/>
              <a:t>CASE </a:t>
            </a:r>
            <a:r>
              <a:rPr lang="zh-CN" altLang="zh-CN" sz="2400" b="1" dirty="0"/>
              <a:t>表达式</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indent="0">
              <a:buNone/>
            </a:pPr>
            <a:endParaRPr lang="zh-CN" altLang="zh-CN" sz="2000" dirty="0"/>
          </a:p>
          <a:p>
            <a:pPr lvl="0"/>
            <a:endParaRPr lang="zh-CN" altLang="zh-CN" sz="2000" dirty="0"/>
          </a:p>
          <a:p>
            <a:r>
              <a:rPr lang="en-US" altLang="zh-CN" sz="2000" dirty="0"/>
              <a:t>CASE selector</a:t>
            </a:r>
            <a:endParaRPr lang="zh-CN" altLang="zh-CN" sz="2000" dirty="0"/>
          </a:p>
          <a:p>
            <a:r>
              <a:rPr lang="en-US" altLang="zh-CN" sz="2000" dirty="0"/>
              <a:t>	WHEN expression1 THEN result1</a:t>
            </a:r>
            <a:endParaRPr lang="zh-CN" altLang="zh-CN" sz="2000" dirty="0"/>
          </a:p>
          <a:p>
            <a:r>
              <a:rPr lang="en-US" altLang="zh-CN" sz="2000" dirty="0"/>
              <a:t>	WHEN expression2 THEN result2</a:t>
            </a:r>
            <a:endParaRPr lang="zh-CN" altLang="zh-CN" sz="2000" dirty="0"/>
          </a:p>
          <a:p>
            <a:r>
              <a:rPr lang="en-US" altLang="zh-CN" sz="2000" dirty="0"/>
              <a:t> </a:t>
            </a:r>
            <a:endParaRPr lang="zh-CN" altLang="zh-CN" sz="2000" dirty="0"/>
          </a:p>
          <a:p>
            <a:r>
              <a:rPr lang="en-US" altLang="zh-CN" sz="2000" dirty="0"/>
              <a:t>	WHEN </a:t>
            </a:r>
            <a:r>
              <a:rPr lang="en-US" altLang="zh-CN" sz="2000" dirty="0" err="1"/>
              <a:t>expressionN</a:t>
            </a:r>
            <a:r>
              <a:rPr lang="en-US" altLang="zh-CN" sz="2000" dirty="0"/>
              <a:t> THEN </a:t>
            </a:r>
            <a:r>
              <a:rPr lang="en-US" altLang="zh-CN" sz="2000" dirty="0" err="1"/>
              <a:t>resultN</a:t>
            </a:r>
            <a:endParaRPr lang="zh-CN" altLang="zh-CN" sz="2000" dirty="0"/>
          </a:p>
          <a:p>
            <a:r>
              <a:rPr lang="en-US" altLang="zh-CN" sz="2000" dirty="0"/>
              <a:t>	[ ELSE resultN+1]</a:t>
            </a:r>
            <a:endParaRPr lang="zh-CN" altLang="zh-CN" sz="2000" dirty="0"/>
          </a:p>
          <a:p>
            <a:r>
              <a:rPr lang="en-US" altLang="zh-CN" sz="2000" dirty="0"/>
              <a:t>END;</a:t>
            </a:r>
            <a:endParaRPr lang="zh-CN" altLang="zh-CN" sz="2000" dirty="0"/>
          </a:p>
          <a:p>
            <a:endParaRPr lang="zh-CN" altLang="zh-CN" sz="2000" dirty="0"/>
          </a:p>
        </p:txBody>
      </p:sp>
    </p:spTree>
    <p:extLst>
      <p:ext uri="{BB962C8B-B14F-4D97-AF65-F5344CB8AC3E}">
        <p14:creationId xmlns:p14="http://schemas.microsoft.com/office/powerpoint/2010/main" val="14135067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en-US" altLang="zh-CN" sz="2400" b="1" dirty="0" smtClean="0"/>
              <a:t>CASE </a:t>
            </a:r>
            <a:r>
              <a:rPr lang="zh-CN" altLang="zh-CN" sz="2400" b="1" dirty="0" smtClean="0"/>
              <a:t>表达式</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indent="0">
              <a:buNone/>
            </a:pPr>
            <a:r>
              <a:rPr lang="zh-CN" altLang="zh-CN" sz="2000" b="1" dirty="0" smtClean="0"/>
              <a:t>例</a:t>
            </a:r>
            <a:r>
              <a:rPr lang="en-US" altLang="zh-CN" sz="2000" b="1" dirty="0"/>
              <a:t>2</a:t>
            </a:r>
            <a:r>
              <a:rPr lang="en-US" altLang="zh-CN" sz="2000" b="1" dirty="0" smtClean="0"/>
              <a:t>:</a:t>
            </a:r>
            <a:r>
              <a:rPr lang="en-US" altLang="zh-CN" sz="2000" dirty="0"/>
              <a:t> </a:t>
            </a:r>
            <a:endParaRPr lang="zh-CN" altLang="zh-CN" sz="2000" dirty="0"/>
          </a:p>
          <a:p>
            <a:r>
              <a:rPr lang="en-US" altLang="zh-CN" sz="2000" dirty="0"/>
              <a:t>DECLARE</a:t>
            </a:r>
            <a:endParaRPr lang="zh-CN" altLang="zh-CN" sz="2000" dirty="0"/>
          </a:p>
          <a:p>
            <a:r>
              <a:rPr lang="en-US" altLang="zh-CN" sz="2000" dirty="0"/>
              <a:t>	</a:t>
            </a:r>
            <a:r>
              <a:rPr lang="en-US" altLang="zh-CN" sz="2000" dirty="0" err="1"/>
              <a:t>V_grade</a:t>
            </a:r>
            <a:r>
              <a:rPr lang="en-US" altLang="zh-CN" sz="2000" dirty="0"/>
              <a:t> char(1) := UPPER(‘&amp;</a:t>
            </a:r>
            <a:r>
              <a:rPr lang="en-US" altLang="zh-CN" sz="2000" dirty="0" err="1"/>
              <a:t>p_grade</a:t>
            </a:r>
            <a:r>
              <a:rPr lang="en-US" altLang="zh-CN" sz="2000" dirty="0"/>
              <a:t>’);</a:t>
            </a:r>
            <a:endParaRPr lang="zh-CN" altLang="zh-CN" sz="2000" dirty="0"/>
          </a:p>
          <a:p>
            <a:r>
              <a:rPr lang="en-US" altLang="zh-CN" sz="2000" dirty="0"/>
              <a:t>	</a:t>
            </a:r>
            <a:r>
              <a:rPr lang="en-US" altLang="zh-CN" sz="2000" dirty="0" err="1"/>
              <a:t>V_appraisal</a:t>
            </a:r>
            <a:r>
              <a:rPr lang="en-US" altLang="zh-CN" sz="2000" dirty="0"/>
              <a:t> VARCHAR2(20);</a:t>
            </a:r>
            <a:endParaRPr lang="zh-CN" altLang="zh-CN" sz="2000" dirty="0"/>
          </a:p>
          <a:p>
            <a:r>
              <a:rPr lang="en-US" altLang="zh-CN" sz="2000" dirty="0"/>
              <a:t>BEGIN</a:t>
            </a:r>
            <a:endParaRPr lang="zh-CN" altLang="zh-CN" sz="2000" dirty="0"/>
          </a:p>
          <a:p>
            <a:r>
              <a:rPr lang="en-US" altLang="zh-CN" sz="2000" dirty="0"/>
              <a:t>	</a:t>
            </a:r>
            <a:r>
              <a:rPr lang="en-US" altLang="zh-CN" sz="2000" dirty="0" err="1"/>
              <a:t>V_appraisal</a:t>
            </a:r>
            <a:r>
              <a:rPr lang="en-US" altLang="zh-CN" sz="2000" dirty="0"/>
              <a:t> :=</a:t>
            </a:r>
            <a:endParaRPr lang="zh-CN" altLang="zh-CN" sz="2000" dirty="0"/>
          </a:p>
          <a:p>
            <a:r>
              <a:rPr lang="en-US" altLang="zh-CN" sz="2000" dirty="0"/>
              <a:t>	CASE </a:t>
            </a:r>
            <a:r>
              <a:rPr lang="en-US" altLang="zh-CN" sz="2000" dirty="0" err="1"/>
              <a:t>v_grade</a:t>
            </a:r>
            <a:endParaRPr lang="zh-CN" altLang="zh-CN" sz="2000" dirty="0"/>
          </a:p>
          <a:p>
            <a:r>
              <a:rPr lang="en-US" altLang="zh-CN" sz="2000" dirty="0"/>
              <a:t>		WHEN ‘A’ THEN ‘Excellent’</a:t>
            </a:r>
            <a:endParaRPr lang="zh-CN" altLang="zh-CN" sz="2000" dirty="0"/>
          </a:p>
          <a:p>
            <a:r>
              <a:rPr lang="en-US" altLang="zh-CN" sz="2000" dirty="0"/>
              <a:t>		WHEN ‘B’ THEN ‘Very Good’</a:t>
            </a:r>
            <a:endParaRPr lang="zh-CN" altLang="zh-CN" sz="2000" dirty="0"/>
          </a:p>
          <a:p>
            <a:r>
              <a:rPr lang="en-US" altLang="zh-CN" sz="2000" dirty="0"/>
              <a:t>		WHEN ‘C’ THEN ‘Good’</a:t>
            </a:r>
            <a:endParaRPr lang="zh-CN" altLang="zh-CN" sz="2000" dirty="0"/>
          </a:p>
          <a:p>
            <a:r>
              <a:rPr lang="en-US" altLang="zh-CN" sz="2000" dirty="0"/>
              <a:t>		ELSE ‘No such grade’</a:t>
            </a:r>
            <a:endParaRPr lang="zh-CN" altLang="zh-CN" sz="2000" dirty="0"/>
          </a:p>
          <a:p>
            <a:r>
              <a:rPr lang="en-US" altLang="zh-CN" sz="2000" dirty="0"/>
              <a:t>	END;</a:t>
            </a:r>
            <a:endParaRPr lang="zh-CN" altLang="zh-CN" sz="2000" dirty="0"/>
          </a:p>
          <a:p>
            <a:r>
              <a:rPr lang="en-US" altLang="zh-CN" sz="2000" dirty="0"/>
              <a:t>	DBMS_OUTPUT.PUT_LINE(‘Grade:‘||</a:t>
            </a:r>
            <a:r>
              <a:rPr lang="en-US" altLang="zh-CN" sz="2000" dirty="0" err="1"/>
              <a:t>v_grade</a:t>
            </a:r>
            <a:r>
              <a:rPr lang="en-US" altLang="zh-CN" sz="2000" dirty="0"/>
              <a:t>||’  Appraisal: ‘|| </a:t>
            </a:r>
            <a:r>
              <a:rPr lang="en-US" altLang="zh-CN" sz="2000" dirty="0" err="1"/>
              <a:t>v_appraisal</a:t>
            </a:r>
            <a:r>
              <a:rPr lang="en-US" altLang="zh-CN" sz="2000" dirty="0"/>
              <a:t>);</a:t>
            </a:r>
            <a:endParaRPr lang="zh-CN" altLang="zh-CN" sz="2000" dirty="0"/>
          </a:p>
          <a:p>
            <a:r>
              <a:rPr lang="en-US" altLang="zh-CN" sz="2000" dirty="0"/>
              <a:t>END;</a:t>
            </a:r>
            <a:endParaRPr lang="zh-CN" altLang="zh-CN" sz="2000" dirty="0"/>
          </a:p>
          <a:p>
            <a:endParaRPr lang="zh-CN" altLang="zh-CN" sz="2000" dirty="0"/>
          </a:p>
        </p:txBody>
      </p:sp>
    </p:spTree>
    <p:extLst>
      <p:ext uri="{BB962C8B-B14F-4D97-AF65-F5344CB8AC3E}">
        <p14:creationId xmlns:p14="http://schemas.microsoft.com/office/powerpoint/2010/main" val="2318944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循环</a:t>
            </a:r>
            <a:endParaRPr lang="en-US" altLang="zh-CN" sz="2400" b="1" dirty="0" smtClean="0"/>
          </a:p>
        </p:txBody>
      </p:sp>
      <p:sp>
        <p:nvSpPr>
          <p:cNvPr id="6147" name="内容占位符 3"/>
          <p:cNvSpPr>
            <a:spLocks noGrp="1" noChangeArrowheads="1"/>
          </p:cNvSpPr>
          <p:nvPr>
            <p:ph idx="4294967295"/>
          </p:nvPr>
        </p:nvSpPr>
        <p:spPr>
          <a:xfrm>
            <a:off x="466118" y="979878"/>
            <a:ext cx="8220681" cy="5878122"/>
          </a:xfrm>
        </p:spPr>
        <p:txBody>
          <a:bodyPr/>
          <a:lstStyle/>
          <a:p>
            <a:pPr marL="0" indent="0">
              <a:buNone/>
            </a:pPr>
            <a:endParaRPr lang="zh-CN" altLang="zh-CN" sz="2000" dirty="0"/>
          </a:p>
          <a:p>
            <a:pPr lvl="0"/>
            <a:r>
              <a:rPr lang="zh-CN" altLang="en-US" sz="2000" b="1" dirty="0" smtClean="0"/>
              <a:t>简单循环</a:t>
            </a:r>
            <a:endParaRPr lang="zh-CN" altLang="zh-CN" sz="2000" b="1" dirty="0"/>
          </a:p>
          <a:p>
            <a:r>
              <a:rPr lang="en-US" altLang="zh-CN" sz="2000" dirty="0"/>
              <a:t>LOOP</a:t>
            </a:r>
            <a:endParaRPr lang="zh-CN" altLang="zh-CN" sz="2000" dirty="0"/>
          </a:p>
          <a:p>
            <a:r>
              <a:rPr lang="en-US" altLang="zh-CN" sz="2000" dirty="0"/>
              <a:t>      </a:t>
            </a:r>
            <a:r>
              <a:rPr lang="zh-CN" altLang="zh-CN" sz="2000" dirty="0"/>
              <a:t>要执行的语句</a:t>
            </a:r>
            <a:r>
              <a:rPr lang="en-US" altLang="zh-CN" sz="2000" dirty="0"/>
              <a:t>;</a:t>
            </a:r>
            <a:endParaRPr lang="zh-CN" altLang="zh-CN" sz="2000" dirty="0"/>
          </a:p>
          <a:p>
            <a:r>
              <a:rPr lang="en-US" altLang="zh-CN" sz="2000" dirty="0"/>
              <a:t>      EXIT WHEN &lt;</a:t>
            </a:r>
            <a:r>
              <a:rPr lang="zh-CN" altLang="zh-CN" sz="2000" dirty="0"/>
              <a:t>条件语句</a:t>
            </a:r>
            <a:r>
              <a:rPr lang="en-US" altLang="zh-CN" sz="2000" dirty="0"/>
              <a:t>&gt;       /*</a:t>
            </a:r>
            <a:r>
              <a:rPr lang="zh-CN" altLang="zh-CN" sz="2000" dirty="0"/>
              <a:t>条件满足，退出循环语句</a:t>
            </a:r>
            <a:r>
              <a:rPr lang="en-US" altLang="zh-CN" sz="2000" dirty="0"/>
              <a:t>*/</a:t>
            </a:r>
            <a:endParaRPr lang="zh-CN" altLang="zh-CN" sz="2000" dirty="0"/>
          </a:p>
          <a:p>
            <a:r>
              <a:rPr lang="en-US" altLang="zh-CN" sz="2000" dirty="0"/>
              <a:t>END LOOP</a:t>
            </a:r>
            <a:r>
              <a:rPr lang="en-US" altLang="zh-CN" sz="2000" dirty="0" smtClean="0"/>
              <a:t>;</a:t>
            </a:r>
            <a:endParaRPr lang="zh-CN" altLang="zh-CN" sz="2000" dirty="0"/>
          </a:p>
          <a:p>
            <a:r>
              <a:rPr lang="zh-CN" altLang="zh-CN" sz="2000" b="1" dirty="0"/>
              <a:t>例</a:t>
            </a:r>
            <a:r>
              <a:rPr lang="en-US" altLang="zh-CN" sz="2000" b="1" dirty="0"/>
              <a:t> 3.</a:t>
            </a:r>
            <a:endParaRPr lang="zh-CN" altLang="zh-CN" sz="2000" dirty="0"/>
          </a:p>
          <a:p>
            <a:r>
              <a:rPr lang="en-US" altLang="zh-CN" sz="2000" dirty="0"/>
              <a:t>DECLARE</a:t>
            </a:r>
            <a:endParaRPr lang="zh-CN" altLang="zh-CN" sz="2000" dirty="0"/>
          </a:p>
          <a:p>
            <a:r>
              <a:rPr lang="en-US" altLang="zh-CN" sz="2000" dirty="0"/>
              <a:t>    </a:t>
            </a:r>
            <a:r>
              <a:rPr lang="en-US" altLang="zh-CN" sz="2000" dirty="0" err="1"/>
              <a:t>int</a:t>
            </a:r>
            <a:r>
              <a:rPr lang="en-US" altLang="zh-CN" sz="2000" dirty="0"/>
              <a:t> NUMBER(2) :=0;</a:t>
            </a:r>
            <a:endParaRPr lang="zh-CN" altLang="zh-CN" sz="2000" dirty="0"/>
          </a:p>
          <a:p>
            <a:r>
              <a:rPr lang="en-US" altLang="zh-CN" sz="2000" dirty="0"/>
              <a:t>BEGIN</a:t>
            </a:r>
            <a:endParaRPr lang="zh-CN" altLang="zh-CN" sz="2000" dirty="0"/>
          </a:p>
          <a:p>
            <a:r>
              <a:rPr lang="en-US" altLang="zh-CN" sz="2000" dirty="0"/>
              <a:t>   LOOP</a:t>
            </a:r>
            <a:endParaRPr lang="zh-CN" altLang="zh-CN" sz="2000" dirty="0"/>
          </a:p>
          <a:p>
            <a:r>
              <a:rPr lang="en-US" altLang="zh-CN" sz="2000" dirty="0"/>
              <a:t>      </a:t>
            </a:r>
            <a:r>
              <a:rPr lang="en-US" altLang="zh-CN" sz="2000" dirty="0" err="1"/>
              <a:t>int</a:t>
            </a:r>
            <a:r>
              <a:rPr lang="en-US" altLang="zh-CN" sz="2000" dirty="0"/>
              <a:t> := </a:t>
            </a:r>
            <a:r>
              <a:rPr lang="en-US" altLang="zh-CN" sz="2000" dirty="0" err="1"/>
              <a:t>int</a:t>
            </a:r>
            <a:r>
              <a:rPr lang="en-US" altLang="zh-CN" sz="2000" dirty="0"/>
              <a:t> + 1;</a:t>
            </a:r>
            <a:endParaRPr lang="zh-CN" altLang="zh-CN" sz="2000" dirty="0"/>
          </a:p>
          <a:p>
            <a:r>
              <a:rPr lang="en-US" altLang="zh-CN" sz="2000" dirty="0"/>
              <a:t>      DBMS_OUTPUT.PUT_LINE('</a:t>
            </a:r>
            <a:r>
              <a:rPr lang="en-US" altLang="zh-CN" sz="2000" dirty="0" err="1"/>
              <a:t>int</a:t>
            </a:r>
            <a:r>
              <a:rPr lang="en-US" altLang="zh-CN" sz="2000" dirty="0"/>
              <a:t> </a:t>
            </a:r>
            <a:r>
              <a:rPr lang="zh-CN" altLang="zh-CN" sz="2000" dirty="0"/>
              <a:t>的当前值为</a:t>
            </a:r>
            <a:r>
              <a:rPr lang="en-US" altLang="zh-CN" sz="2000" dirty="0"/>
              <a:t>:'||</a:t>
            </a:r>
            <a:r>
              <a:rPr lang="en-US" altLang="zh-CN" sz="2000" dirty="0" err="1"/>
              <a:t>int</a:t>
            </a:r>
            <a:r>
              <a:rPr lang="en-US" altLang="zh-CN" sz="2000" dirty="0"/>
              <a:t>);</a:t>
            </a:r>
            <a:endParaRPr lang="zh-CN" altLang="zh-CN" sz="2000" dirty="0"/>
          </a:p>
          <a:p>
            <a:r>
              <a:rPr lang="en-US" altLang="zh-CN" sz="2000" dirty="0"/>
              <a:t>      EXIT WHEN </a:t>
            </a:r>
            <a:r>
              <a:rPr lang="en-US" altLang="zh-CN" sz="2000" dirty="0" err="1"/>
              <a:t>int</a:t>
            </a:r>
            <a:r>
              <a:rPr lang="en-US" altLang="zh-CN" sz="2000" dirty="0"/>
              <a:t> =10;</a:t>
            </a:r>
            <a:endParaRPr lang="zh-CN" altLang="zh-CN" sz="2000" dirty="0"/>
          </a:p>
          <a:p>
            <a:r>
              <a:rPr lang="en-US" altLang="zh-CN" sz="2000" dirty="0"/>
              <a:t>   END LOOP;</a:t>
            </a:r>
            <a:endParaRPr lang="zh-CN" altLang="zh-CN" sz="2000" dirty="0"/>
          </a:p>
          <a:p>
            <a:r>
              <a:rPr lang="en-US" altLang="zh-CN" sz="2000" dirty="0"/>
              <a:t>END;</a:t>
            </a:r>
            <a:endParaRPr lang="zh-CN" altLang="zh-CN" sz="2000" dirty="0"/>
          </a:p>
          <a:p>
            <a:endParaRPr lang="zh-CN" altLang="zh-CN" sz="2000" dirty="0"/>
          </a:p>
        </p:txBody>
      </p:sp>
    </p:spTree>
    <p:extLst>
      <p:ext uri="{BB962C8B-B14F-4D97-AF65-F5344CB8AC3E}">
        <p14:creationId xmlns:p14="http://schemas.microsoft.com/office/powerpoint/2010/main" val="102069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SQL</a:t>
            </a:r>
            <a:r>
              <a:rPr lang="zh-CN" altLang="en-US" sz="2400" b="1" dirty="0" smtClean="0"/>
              <a:t> 与 </a:t>
            </a:r>
            <a:r>
              <a:rPr lang="en-US" altLang="zh-CN" sz="2400" b="1" dirty="0" smtClean="0"/>
              <a:t>PLSQL</a:t>
            </a:r>
            <a:endParaRPr lang="zh-CN" altLang="zh-CN" sz="2400" b="1" dirty="0" smtClean="0"/>
          </a:p>
        </p:txBody>
      </p:sp>
      <p:sp>
        <p:nvSpPr>
          <p:cNvPr id="6147" name="内容占位符 3"/>
          <p:cNvSpPr>
            <a:spLocks noGrp="1" noChangeArrowheads="1"/>
          </p:cNvSpPr>
          <p:nvPr>
            <p:ph idx="4294967295"/>
          </p:nvPr>
        </p:nvSpPr>
        <p:spPr>
          <a:xfrm>
            <a:off x="457200" y="1412076"/>
            <a:ext cx="8229600" cy="5445924"/>
          </a:xfrm>
        </p:spPr>
        <p:txBody>
          <a:bodyPr/>
          <a:lstStyle/>
          <a:p>
            <a:pPr eaLnBrk="1" hangingPunct="1"/>
            <a:r>
              <a:rPr lang="en-US" altLang="zh-CN" sz="2000" b="1" dirty="0"/>
              <a:t>PL/SQL</a:t>
            </a:r>
            <a:r>
              <a:rPr lang="zh-CN" altLang="zh-CN" sz="2000" b="1" dirty="0"/>
              <a:t>的</a:t>
            </a:r>
            <a:r>
              <a:rPr lang="zh-CN" altLang="zh-CN" sz="2000" b="1" dirty="0" smtClean="0"/>
              <a:t>好处</a:t>
            </a:r>
            <a:endParaRPr lang="en-US" altLang="zh-CN" sz="2000" b="1" dirty="0" smtClean="0"/>
          </a:p>
          <a:p>
            <a:pPr eaLnBrk="1" hangingPunct="1"/>
            <a:r>
              <a:rPr lang="zh-CN" altLang="zh-CN" sz="2000" b="1" dirty="0"/>
              <a:t>有利于客户</a:t>
            </a:r>
            <a:r>
              <a:rPr lang="en-US" altLang="zh-CN" sz="2000" b="1" dirty="0"/>
              <a:t>/</a:t>
            </a:r>
            <a:r>
              <a:rPr lang="zh-CN" altLang="zh-CN" sz="2000" b="1" dirty="0"/>
              <a:t>服务器环境应用的</a:t>
            </a:r>
            <a:r>
              <a:rPr lang="zh-CN" altLang="zh-CN" sz="2000" b="1" dirty="0" smtClean="0"/>
              <a:t>运行</a:t>
            </a:r>
            <a:endParaRPr lang="en-US" altLang="zh-CN" sz="2000" b="1" dirty="0" smtClean="0"/>
          </a:p>
          <a:p>
            <a:pPr eaLnBrk="1" hangingPunct="1"/>
            <a:r>
              <a:rPr lang="zh-CN" altLang="zh-CN" sz="2000" dirty="0"/>
              <a:t>对于客户</a:t>
            </a:r>
            <a:r>
              <a:rPr lang="en-US" altLang="zh-CN" sz="2000" dirty="0"/>
              <a:t>/</a:t>
            </a:r>
            <a:r>
              <a:rPr lang="zh-CN" altLang="zh-CN" sz="2000" dirty="0"/>
              <a:t>服务器环境来说，真正的瓶颈是网络上。无论网络多快，只要客户端与服务器进行大量的数据交换。应用运行的效率自然就回受到影响。如果使用</a:t>
            </a:r>
            <a:r>
              <a:rPr lang="en-US" altLang="zh-CN" sz="2000" dirty="0"/>
              <a:t>PL/SQL</a:t>
            </a:r>
            <a:r>
              <a:rPr lang="zh-CN" altLang="zh-CN" sz="2000" dirty="0"/>
              <a:t>进行编程，将这种具有大量数据处理的应用放在服务器端来执行。自然就省去了数据在网上的传输时间。</a:t>
            </a:r>
          </a:p>
          <a:p>
            <a:pPr eaLnBrk="1" hangingPunct="1"/>
            <a:r>
              <a:rPr lang="zh-CN" altLang="zh-CN" sz="2000" b="1" dirty="0"/>
              <a:t>适合于客户</a:t>
            </a:r>
            <a:r>
              <a:rPr lang="zh-CN" altLang="zh-CN" sz="2000" b="1" dirty="0" smtClean="0"/>
              <a:t>环境</a:t>
            </a:r>
            <a:endParaRPr lang="en-US" altLang="zh-CN" sz="2000" b="1" dirty="0" smtClean="0"/>
          </a:p>
          <a:p>
            <a:pPr eaLnBrk="1" hangingPunct="1"/>
            <a:r>
              <a:rPr lang="en-US" altLang="zh-CN" sz="2000" dirty="0"/>
              <a:t>PL/SQL</a:t>
            </a:r>
            <a:r>
              <a:rPr lang="zh-CN" altLang="zh-CN" sz="2000" dirty="0"/>
              <a:t>由于分为数据库</a:t>
            </a:r>
            <a:r>
              <a:rPr lang="en-US" altLang="zh-CN" sz="2000" dirty="0"/>
              <a:t>PL/SQL</a:t>
            </a:r>
            <a:r>
              <a:rPr lang="zh-CN" altLang="zh-CN" sz="2000" dirty="0"/>
              <a:t>部分和工具</a:t>
            </a:r>
            <a:r>
              <a:rPr lang="en-US" altLang="zh-CN" sz="2000" dirty="0"/>
              <a:t>PL/SQL</a:t>
            </a:r>
            <a:r>
              <a:rPr lang="zh-CN" altLang="zh-CN" sz="2000" dirty="0"/>
              <a:t>。对于客户端来说，</a:t>
            </a:r>
            <a:r>
              <a:rPr lang="en-US" altLang="zh-CN" sz="2000" dirty="0"/>
              <a:t>PL/SQL</a:t>
            </a:r>
            <a:r>
              <a:rPr lang="zh-CN" altLang="zh-CN" sz="2000" dirty="0"/>
              <a:t>可以嵌套到相应的工具中，客户端程序可以执行本地包含</a:t>
            </a:r>
            <a:r>
              <a:rPr lang="en-US" altLang="zh-CN" sz="2000" dirty="0"/>
              <a:t>PL/SQL</a:t>
            </a:r>
            <a:r>
              <a:rPr lang="zh-CN" altLang="zh-CN" sz="2000" dirty="0"/>
              <a:t>部分，也可以向服务发</a:t>
            </a:r>
            <a:r>
              <a:rPr lang="en-US" altLang="zh-CN" sz="2000" dirty="0"/>
              <a:t>SQL</a:t>
            </a:r>
            <a:r>
              <a:rPr lang="zh-CN" altLang="zh-CN" sz="2000" dirty="0"/>
              <a:t>命令或激活服务器端的</a:t>
            </a:r>
            <a:r>
              <a:rPr lang="en-US" altLang="zh-CN" sz="2000" dirty="0"/>
              <a:t>PL/SQL</a:t>
            </a:r>
            <a:r>
              <a:rPr lang="zh-CN" altLang="zh-CN" sz="2000" dirty="0"/>
              <a:t>程序运行</a:t>
            </a:r>
            <a:r>
              <a:rPr lang="zh-CN" altLang="zh-CN" sz="2000" dirty="0" smtClean="0"/>
              <a:t>。</a:t>
            </a:r>
            <a:endParaRPr lang="en-US" altLang="zh-CN" sz="2000" dirty="0" smtClean="0"/>
          </a:p>
          <a:p>
            <a:pPr eaLnBrk="1" hangingPunct="1"/>
            <a:r>
              <a:rPr lang="en-US" altLang="zh-CN" sz="2000" b="1" dirty="0"/>
              <a:t>PL/SQL </a:t>
            </a:r>
            <a:r>
              <a:rPr lang="zh-CN" altLang="zh-CN" sz="2000" b="1" dirty="0"/>
              <a:t>可用的</a:t>
            </a:r>
            <a:r>
              <a:rPr lang="en-US" altLang="zh-CN" sz="2000" b="1" dirty="0"/>
              <a:t>SQL</a:t>
            </a:r>
            <a:r>
              <a:rPr lang="zh-CN" altLang="zh-CN" sz="2000" b="1" dirty="0" smtClean="0"/>
              <a:t>语句</a:t>
            </a:r>
            <a:endParaRPr lang="en-US" altLang="zh-CN" sz="2000" b="1" dirty="0" smtClean="0"/>
          </a:p>
          <a:p>
            <a:r>
              <a:rPr lang="en-US" altLang="zh-CN" sz="2000" dirty="0"/>
              <a:t>PL/SQL</a:t>
            </a:r>
            <a:r>
              <a:rPr lang="zh-CN" altLang="zh-CN" sz="2000" dirty="0"/>
              <a:t>是</a:t>
            </a:r>
            <a:r>
              <a:rPr lang="en-US" altLang="zh-CN" sz="2000" dirty="0"/>
              <a:t>ORACLE</a:t>
            </a:r>
            <a:r>
              <a:rPr lang="zh-CN" altLang="zh-CN" sz="2000" dirty="0"/>
              <a:t>系统的核心语言，现在</a:t>
            </a:r>
            <a:r>
              <a:rPr lang="en-US" altLang="zh-CN" sz="2000" dirty="0"/>
              <a:t>ORACLE</a:t>
            </a:r>
            <a:r>
              <a:rPr lang="zh-CN" altLang="zh-CN" sz="2000" dirty="0"/>
              <a:t>的许多部件都是由</a:t>
            </a:r>
            <a:r>
              <a:rPr lang="en-US" altLang="zh-CN" sz="2000" dirty="0"/>
              <a:t>PL/SQL</a:t>
            </a:r>
            <a:r>
              <a:rPr lang="zh-CN" altLang="zh-CN" sz="2000" dirty="0"/>
              <a:t>写成。在</a:t>
            </a:r>
            <a:r>
              <a:rPr lang="en-US" altLang="zh-CN" sz="2000" dirty="0"/>
              <a:t>PL/SQL</a:t>
            </a:r>
            <a:r>
              <a:rPr lang="zh-CN" altLang="zh-CN" sz="2000" dirty="0"/>
              <a:t>中可以使用的</a:t>
            </a:r>
            <a:r>
              <a:rPr lang="en-US" altLang="zh-CN" sz="2000" dirty="0"/>
              <a:t>SQL</a:t>
            </a:r>
            <a:r>
              <a:rPr lang="zh-CN" altLang="zh-CN" sz="2000" dirty="0"/>
              <a:t>语句</a:t>
            </a:r>
            <a:r>
              <a:rPr lang="zh-CN" altLang="zh-CN" sz="2000" dirty="0" smtClean="0"/>
              <a:t>有</a:t>
            </a:r>
            <a:endParaRPr lang="zh-CN" altLang="zh-CN" sz="2000" dirty="0"/>
          </a:p>
          <a:p>
            <a:r>
              <a:rPr lang="en-US" altLang="zh-CN" sz="2000" dirty="0"/>
              <a:t>INSERT</a:t>
            </a:r>
            <a:r>
              <a:rPr lang="zh-CN" altLang="zh-CN" sz="2000" dirty="0"/>
              <a:t>，</a:t>
            </a:r>
            <a:r>
              <a:rPr lang="en-US" altLang="zh-CN" sz="2000" dirty="0"/>
              <a:t>UPDATE</a:t>
            </a:r>
            <a:r>
              <a:rPr lang="zh-CN" altLang="zh-CN" sz="2000" dirty="0"/>
              <a:t>，</a:t>
            </a:r>
            <a:r>
              <a:rPr lang="en-US" altLang="zh-CN" sz="2000" dirty="0"/>
              <a:t>DELETE</a:t>
            </a:r>
            <a:r>
              <a:rPr lang="zh-CN" altLang="zh-CN" sz="2000" dirty="0"/>
              <a:t>，</a:t>
            </a:r>
            <a:r>
              <a:rPr lang="en-US" altLang="zh-CN" sz="2000" dirty="0"/>
              <a:t>SELECT INTO</a:t>
            </a:r>
            <a:r>
              <a:rPr lang="zh-CN" altLang="zh-CN" sz="2000" dirty="0"/>
              <a:t>，</a:t>
            </a:r>
            <a:r>
              <a:rPr lang="en-US" altLang="zh-CN" sz="2000" dirty="0"/>
              <a:t>COMMIT</a:t>
            </a:r>
            <a:r>
              <a:rPr lang="zh-CN" altLang="zh-CN" sz="2000" dirty="0"/>
              <a:t>，</a:t>
            </a:r>
            <a:r>
              <a:rPr lang="en-US" altLang="zh-CN" sz="2000" dirty="0"/>
              <a:t>ROLLBACK</a:t>
            </a:r>
            <a:r>
              <a:rPr lang="zh-CN" altLang="zh-CN" sz="2000" dirty="0"/>
              <a:t>，</a:t>
            </a:r>
            <a:r>
              <a:rPr lang="en-US" altLang="zh-CN" sz="2000" dirty="0"/>
              <a:t>SAVEPOINT</a:t>
            </a:r>
            <a:r>
              <a:rPr lang="zh-CN" altLang="zh-CN" sz="2000" dirty="0"/>
              <a:t>。</a:t>
            </a:r>
          </a:p>
          <a:p>
            <a:pPr eaLnBrk="1" hangingPunct="1"/>
            <a:endParaRPr lang="zh-CN" altLang="zh-CN" sz="2000" dirty="0" smtClean="0"/>
          </a:p>
        </p:txBody>
      </p:sp>
    </p:spTree>
    <p:extLst>
      <p:ext uri="{BB962C8B-B14F-4D97-AF65-F5344CB8AC3E}">
        <p14:creationId xmlns:p14="http://schemas.microsoft.com/office/powerpoint/2010/main" val="16703920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循环</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b="1" dirty="0"/>
              <a:t>WHILE </a:t>
            </a:r>
            <a:r>
              <a:rPr lang="zh-CN" altLang="zh-CN" sz="2000" b="1" dirty="0" smtClean="0"/>
              <a:t>循</a:t>
            </a:r>
            <a:endParaRPr lang="zh-CN" altLang="zh-CN" sz="2000" dirty="0"/>
          </a:p>
          <a:p>
            <a:r>
              <a:rPr lang="en-US" altLang="zh-CN" sz="2000" dirty="0"/>
              <a:t>WHILE &lt;</a:t>
            </a:r>
            <a:r>
              <a:rPr lang="zh-CN" altLang="zh-CN" sz="2000" dirty="0"/>
              <a:t>布尔表达式</a:t>
            </a:r>
            <a:r>
              <a:rPr lang="en-US" altLang="zh-CN" sz="2000" dirty="0"/>
              <a:t>&gt; LOOP</a:t>
            </a:r>
            <a:endParaRPr lang="zh-CN" altLang="zh-CN" sz="2000" dirty="0"/>
          </a:p>
          <a:p>
            <a:r>
              <a:rPr lang="en-US" altLang="zh-CN" sz="2000" dirty="0"/>
              <a:t>    </a:t>
            </a:r>
            <a:r>
              <a:rPr lang="zh-CN" altLang="zh-CN" sz="2000" dirty="0"/>
              <a:t>要执行的语句</a:t>
            </a:r>
            <a:r>
              <a:rPr lang="en-US" altLang="zh-CN" sz="2000" dirty="0"/>
              <a:t>;</a:t>
            </a:r>
            <a:endParaRPr lang="zh-CN" altLang="zh-CN" sz="2000" dirty="0"/>
          </a:p>
          <a:p>
            <a:r>
              <a:rPr lang="en-US" altLang="zh-CN" sz="2000" dirty="0"/>
              <a:t>END LOOP</a:t>
            </a:r>
            <a:r>
              <a:rPr lang="en-US" altLang="zh-CN" sz="2000" dirty="0" smtClean="0"/>
              <a:t>;</a:t>
            </a:r>
            <a:endParaRPr lang="zh-CN" altLang="zh-CN" sz="2000" dirty="0"/>
          </a:p>
          <a:p>
            <a:r>
              <a:rPr lang="zh-CN" altLang="zh-CN" sz="2000" b="1" dirty="0"/>
              <a:t>例</a:t>
            </a:r>
            <a:r>
              <a:rPr lang="en-US" altLang="zh-CN" sz="2000" b="1" dirty="0"/>
              <a:t>4.</a:t>
            </a:r>
            <a:endParaRPr lang="zh-CN" altLang="zh-CN" sz="2000" dirty="0"/>
          </a:p>
          <a:p>
            <a:r>
              <a:rPr lang="en-US" altLang="zh-CN" sz="2000" dirty="0"/>
              <a:t>DECLARE </a:t>
            </a:r>
            <a:endParaRPr lang="zh-CN" altLang="zh-CN" sz="2000" dirty="0"/>
          </a:p>
          <a:p>
            <a:r>
              <a:rPr lang="en-US" altLang="zh-CN" sz="2000" dirty="0"/>
              <a:t>x NUMBER;</a:t>
            </a:r>
            <a:endParaRPr lang="zh-CN" altLang="zh-CN" sz="2000" dirty="0"/>
          </a:p>
          <a:p>
            <a:r>
              <a:rPr lang="en-US" altLang="zh-CN" sz="2000" dirty="0"/>
              <a:t>BEGIN</a:t>
            </a:r>
            <a:endParaRPr lang="zh-CN" altLang="zh-CN" sz="2000" dirty="0"/>
          </a:p>
          <a:p>
            <a:r>
              <a:rPr lang="en-US" altLang="zh-CN" sz="2000" dirty="0"/>
              <a:t>   x:= 1;</a:t>
            </a:r>
            <a:endParaRPr lang="zh-CN" altLang="zh-CN" sz="2000" dirty="0"/>
          </a:p>
          <a:p>
            <a:r>
              <a:rPr lang="en-US" altLang="zh-CN" sz="2000" dirty="0"/>
              <a:t>   WHILE x&lt;10 LOOP</a:t>
            </a:r>
            <a:endParaRPr lang="zh-CN" altLang="zh-CN" sz="2000" dirty="0"/>
          </a:p>
          <a:p>
            <a:r>
              <a:rPr lang="en-US" altLang="zh-CN" sz="2000" dirty="0"/>
              <a:t>      DBMS_OUTPUT.PUT_LINE('X</a:t>
            </a:r>
            <a:r>
              <a:rPr lang="zh-CN" altLang="zh-CN" sz="2000" dirty="0"/>
              <a:t>的当前值为</a:t>
            </a:r>
            <a:r>
              <a:rPr lang="en-US" altLang="zh-CN" sz="2000" dirty="0"/>
              <a:t>:'||x);</a:t>
            </a:r>
            <a:endParaRPr lang="zh-CN" altLang="zh-CN" sz="2000" dirty="0"/>
          </a:p>
          <a:p>
            <a:r>
              <a:rPr lang="en-US" altLang="zh-CN" sz="2000" dirty="0"/>
              <a:t>   	  x:= x+1;</a:t>
            </a:r>
            <a:endParaRPr lang="zh-CN" altLang="zh-CN" sz="2000" dirty="0"/>
          </a:p>
          <a:p>
            <a:r>
              <a:rPr lang="en-US" altLang="zh-CN" sz="2000" dirty="0"/>
              <a:t>   END LOOP;</a:t>
            </a:r>
            <a:endParaRPr lang="zh-CN" altLang="zh-CN" sz="2000" dirty="0"/>
          </a:p>
          <a:p>
            <a:r>
              <a:rPr lang="en-US" altLang="zh-CN" sz="2000" dirty="0"/>
              <a:t>END;</a:t>
            </a:r>
            <a:endParaRPr lang="zh-CN" altLang="zh-CN" sz="2000" dirty="0"/>
          </a:p>
          <a:p>
            <a:pPr marL="0" indent="0">
              <a:buNone/>
            </a:pPr>
            <a:endParaRPr lang="zh-CN" altLang="zh-CN" sz="2000" dirty="0"/>
          </a:p>
        </p:txBody>
      </p:sp>
    </p:spTree>
    <p:extLst>
      <p:ext uri="{BB962C8B-B14F-4D97-AF65-F5344CB8AC3E}">
        <p14:creationId xmlns:p14="http://schemas.microsoft.com/office/powerpoint/2010/main" val="1757564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循环</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数字式循环</a:t>
            </a:r>
            <a:endParaRPr lang="zh-CN" altLang="zh-CN" sz="2000" dirty="0"/>
          </a:p>
          <a:p>
            <a:r>
              <a:rPr lang="en-US" altLang="zh-CN" sz="2000" dirty="0"/>
              <a:t>FOR </a:t>
            </a:r>
            <a:r>
              <a:rPr lang="zh-CN" altLang="zh-CN" sz="2000" dirty="0"/>
              <a:t>循环计数器</a:t>
            </a:r>
            <a:r>
              <a:rPr lang="en-US" altLang="zh-CN" sz="2000" dirty="0"/>
              <a:t> IN [ REVERSE ] </a:t>
            </a:r>
            <a:r>
              <a:rPr lang="zh-CN" altLang="zh-CN" sz="2000" dirty="0"/>
              <a:t>下限</a:t>
            </a:r>
            <a:r>
              <a:rPr lang="en-US" altLang="zh-CN" sz="2000" dirty="0"/>
              <a:t> .. </a:t>
            </a:r>
            <a:r>
              <a:rPr lang="zh-CN" altLang="zh-CN" sz="2000" dirty="0"/>
              <a:t>上限 </a:t>
            </a:r>
            <a:r>
              <a:rPr lang="en-US" altLang="zh-CN" sz="2000" dirty="0"/>
              <a:t>LOOP</a:t>
            </a:r>
            <a:endParaRPr lang="zh-CN" altLang="zh-CN" sz="2000" dirty="0"/>
          </a:p>
          <a:p>
            <a:r>
              <a:rPr lang="en-US" altLang="zh-CN" sz="2000" dirty="0"/>
              <a:t>  </a:t>
            </a:r>
            <a:r>
              <a:rPr lang="zh-CN" altLang="zh-CN" sz="2000" dirty="0"/>
              <a:t>要执行的语句</a:t>
            </a:r>
            <a:r>
              <a:rPr lang="en-US" altLang="zh-CN" sz="2000" dirty="0"/>
              <a:t>;</a:t>
            </a:r>
            <a:endParaRPr lang="zh-CN" altLang="zh-CN" sz="2000" dirty="0"/>
          </a:p>
          <a:p>
            <a:r>
              <a:rPr lang="en-US" altLang="zh-CN" sz="2000" dirty="0"/>
              <a:t>END LOOP;</a:t>
            </a:r>
            <a:endParaRPr lang="zh-CN" altLang="zh-CN" sz="2000" dirty="0"/>
          </a:p>
          <a:p>
            <a:r>
              <a:rPr lang="zh-CN" altLang="zh-CN" sz="2000" cap="all" dirty="0"/>
              <a:t>每循环一次，循环变量自动加</a:t>
            </a:r>
            <a:r>
              <a:rPr lang="en-US" altLang="zh-CN" sz="2000" cap="all" dirty="0"/>
              <a:t>1</a:t>
            </a:r>
            <a:r>
              <a:rPr lang="zh-CN" altLang="zh-CN" sz="2000" cap="all" dirty="0"/>
              <a:t>；使用关键字</a:t>
            </a:r>
            <a:r>
              <a:rPr lang="en-US" altLang="zh-CN" sz="2000" cap="all" dirty="0"/>
              <a:t>REVERSE</a:t>
            </a:r>
            <a:r>
              <a:rPr lang="zh-CN" altLang="zh-CN" sz="2000" cap="all" dirty="0"/>
              <a:t>，循环变量自动减</a:t>
            </a:r>
            <a:r>
              <a:rPr lang="en-US" altLang="zh-CN" sz="2000" cap="all" dirty="0"/>
              <a:t>1</a:t>
            </a:r>
            <a:r>
              <a:rPr lang="zh-CN" altLang="zh-CN" sz="2000" cap="all" dirty="0"/>
              <a:t>。跟在</a:t>
            </a:r>
            <a:r>
              <a:rPr lang="en-US" altLang="zh-CN" sz="2000" cap="all" dirty="0"/>
              <a:t>IN REVERSE </a:t>
            </a:r>
            <a:r>
              <a:rPr lang="zh-CN" altLang="zh-CN" sz="2000" cap="all" dirty="0"/>
              <a:t>后面的数字必须是从小到大的顺序，而且必须是整数，不能是变量或表达式。可以使用</a:t>
            </a:r>
            <a:r>
              <a:rPr lang="en-US" altLang="zh-CN" sz="2000" cap="all" dirty="0"/>
              <a:t>EXIT </a:t>
            </a:r>
            <a:r>
              <a:rPr lang="zh-CN" altLang="zh-CN" sz="2000" cap="all" dirty="0"/>
              <a:t>退出循环。</a:t>
            </a:r>
          </a:p>
          <a:p>
            <a:r>
              <a:rPr lang="en-US" altLang="zh-CN" sz="2000" b="1" dirty="0"/>
              <a:t> </a:t>
            </a:r>
            <a:endParaRPr lang="zh-CN" altLang="zh-CN" sz="2000" dirty="0"/>
          </a:p>
          <a:p>
            <a:r>
              <a:rPr lang="zh-CN" altLang="zh-CN" sz="2000" b="1" dirty="0"/>
              <a:t>例</a:t>
            </a:r>
            <a:r>
              <a:rPr lang="en-US" altLang="zh-CN" sz="2000" b="1" dirty="0"/>
              <a:t>5.</a:t>
            </a:r>
            <a:endParaRPr lang="zh-CN" altLang="zh-CN" sz="2000" dirty="0"/>
          </a:p>
          <a:p>
            <a:r>
              <a:rPr lang="en-US" altLang="zh-CN" sz="2000" dirty="0"/>
              <a:t>BEGIN</a:t>
            </a:r>
            <a:endParaRPr lang="zh-CN" altLang="zh-CN" sz="2000" dirty="0"/>
          </a:p>
          <a:p>
            <a:r>
              <a:rPr lang="en-US" altLang="zh-CN" sz="2000" dirty="0"/>
              <a:t>   FOR </a:t>
            </a:r>
            <a:r>
              <a:rPr lang="en-US" altLang="zh-CN" sz="2000" dirty="0" err="1"/>
              <a:t>int</a:t>
            </a:r>
            <a:r>
              <a:rPr lang="en-US" altLang="zh-CN" sz="2000" dirty="0"/>
              <a:t>  in 1..10 LOOP</a:t>
            </a:r>
            <a:endParaRPr lang="zh-CN" altLang="zh-CN" sz="2000" dirty="0"/>
          </a:p>
          <a:p>
            <a:r>
              <a:rPr lang="en-US" altLang="zh-CN" sz="2000" dirty="0"/>
              <a:t>       DBMS_OUTPUT.PUT_LINE('</a:t>
            </a:r>
            <a:r>
              <a:rPr lang="en-US" altLang="zh-CN" sz="2000" dirty="0" err="1"/>
              <a:t>int</a:t>
            </a:r>
            <a:r>
              <a:rPr lang="en-US" altLang="zh-CN" sz="2000" dirty="0"/>
              <a:t> </a:t>
            </a:r>
            <a:r>
              <a:rPr lang="zh-CN" altLang="zh-CN" sz="2000" dirty="0"/>
              <a:t>的当前值为</a:t>
            </a:r>
            <a:r>
              <a:rPr lang="en-US" altLang="zh-CN" sz="2000" dirty="0"/>
              <a:t>: '||</a:t>
            </a:r>
            <a:r>
              <a:rPr lang="en-US" altLang="zh-CN" sz="2000" dirty="0" err="1"/>
              <a:t>int</a:t>
            </a:r>
            <a:r>
              <a:rPr lang="en-US" altLang="zh-CN" sz="2000" dirty="0"/>
              <a:t>);</a:t>
            </a:r>
            <a:endParaRPr lang="zh-CN" altLang="zh-CN" sz="2000" dirty="0"/>
          </a:p>
          <a:p>
            <a:r>
              <a:rPr lang="en-US" altLang="zh-CN" sz="2000" dirty="0"/>
              <a:t>   END LOOP;</a:t>
            </a:r>
            <a:endParaRPr lang="zh-CN" altLang="zh-CN" sz="2000" dirty="0"/>
          </a:p>
          <a:p>
            <a:r>
              <a:rPr lang="en-US" altLang="zh-CN" sz="2000" dirty="0"/>
              <a:t>END;</a:t>
            </a:r>
            <a:endParaRPr lang="zh-CN" altLang="zh-CN" sz="2000" dirty="0"/>
          </a:p>
          <a:p>
            <a:pPr marL="0" indent="0">
              <a:buNone/>
            </a:pPr>
            <a:endParaRPr lang="zh-CN" altLang="zh-CN" sz="2000" dirty="0"/>
          </a:p>
        </p:txBody>
      </p:sp>
    </p:spTree>
    <p:extLst>
      <p:ext uri="{BB962C8B-B14F-4D97-AF65-F5344CB8AC3E}">
        <p14:creationId xmlns:p14="http://schemas.microsoft.com/office/powerpoint/2010/main" val="3308996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循环</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a:t>例</a:t>
            </a:r>
            <a:r>
              <a:rPr lang="en-US" altLang="zh-CN" sz="2000" b="1" dirty="0"/>
              <a:t> 6.</a:t>
            </a:r>
            <a:endParaRPr lang="zh-CN" altLang="zh-CN" sz="2000" dirty="0"/>
          </a:p>
          <a:p>
            <a:r>
              <a:rPr lang="en-US" altLang="zh-CN" sz="2000" dirty="0"/>
              <a:t>CREATE TABLE </a:t>
            </a:r>
            <a:r>
              <a:rPr lang="en-US" altLang="zh-CN" sz="2000" dirty="0" err="1"/>
              <a:t>temp_table</a:t>
            </a:r>
            <a:r>
              <a:rPr lang="en-US" altLang="zh-CN" sz="2000" dirty="0"/>
              <a:t>(</a:t>
            </a:r>
            <a:r>
              <a:rPr lang="en-US" altLang="zh-CN" sz="2000" dirty="0" err="1"/>
              <a:t>num_col</a:t>
            </a:r>
            <a:r>
              <a:rPr lang="en-US" altLang="zh-CN" sz="2000" dirty="0"/>
              <a:t> NUMBER</a:t>
            </a:r>
            <a:r>
              <a:rPr lang="en-US" altLang="zh-CN" sz="2000" dirty="0" smtClean="0"/>
              <a:t>);</a:t>
            </a:r>
            <a:endParaRPr lang="zh-CN" altLang="zh-CN" sz="2000" dirty="0"/>
          </a:p>
          <a:p>
            <a:r>
              <a:rPr lang="en-US" altLang="zh-CN" sz="2000" dirty="0"/>
              <a:t>DECLARE</a:t>
            </a:r>
            <a:endParaRPr lang="zh-CN" altLang="zh-CN" sz="2000" dirty="0"/>
          </a:p>
          <a:p>
            <a:r>
              <a:rPr lang="en-US" altLang="zh-CN" sz="2000" dirty="0" err="1"/>
              <a:t>V_counter</a:t>
            </a:r>
            <a:r>
              <a:rPr lang="en-US" altLang="zh-CN" sz="2000" dirty="0"/>
              <a:t> NUMBER := 10;</a:t>
            </a:r>
            <a:endParaRPr lang="zh-CN" altLang="zh-CN" sz="2000" dirty="0"/>
          </a:p>
          <a:p>
            <a:r>
              <a:rPr lang="en-US" altLang="zh-CN" sz="2000" dirty="0"/>
              <a:t>BEGIN</a:t>
            </a:r>
            <a:endParaRPr lang="zh-CN" altLang="zh-CN" sz="2000" dirty="0"/>
          </a:p>
          <a:p>
            <a:r>
              <a:rPr lang="en-US" altLang="zh-CN" sz="2000" dirty="0"/>
              <a:t>   INSERT INTO </a:t>
            </a:r>
            <a:r>
              <a:rPr lang="en-US" altLang="zh-CN" sz="2000" dirty="0" err="1"/>
              <a:t>temp_table</a:t>
            </a:r>
            <a:r>
              <a:rPr lang="en-US" altLang="zh-CN" sz="2000" dirty="0"/>
              <a:t>(</a:t>
            </a:r>
            <a:r>
              <a:rPr lang="en-US" altLang="zh-CN" sz="2000" dirty="0" err="1"/>
              <a:t>num_col</a:t>
            </a:r>
            <a:r>
              <a:rPr lang="en-US" altLang="zh-CN" sz="2000" dirty="0"/>
              <a:t>) VALUES (</a:t>
            </a:r>
            <a:r>
              <a:rPr lang="en-US" altLang="zh-CN" sz="2000" dirty="0" err="1"/>
              <a:t>v_counter</a:t>
            </a:r>
            <a:r>
              <a:rPr lang="en-US" altLang="zh-CN" sz="2000" dirty="0"/>
              <a:t> );</a:t>
            </a:r>
            <a:endParaRPr lang="zh-CN" altLang="zh-CN" sz="2000" dirty="0"/>
          </a:p>
          <a:p>
            <a:r>
              <a:rPr lang="en-US" altLang="zh-CN" sz="2000" dirty="0"/>
              <a:t>   FOR </a:t>
            </a:r>
            <a:r>
              <a:rPr lang="en-US" altLang="zh-CN" sz="2000" dirty="0" err="1"/>
              <a:t>v_counter</a:t>
            </a:r>
            <a:r>
              <a:rPr lang="en-US" altLang="zh-CN" sz="2000" dirty="0"/>
              <a:t> IN 20 .. 25 LOOP</a:t>
            </a:r>
            <a:endParaRPr lang="zh-CN" altLang="zh-CN" sz="2000" dirty="0"/>
          </a:p>
          <a:p>
            <a:r>
              <a:rPr lang="en-US" altLang="zh-CN" sz="2000" dirty="0"/>
              <a:t>      INSERT INTO </a:t>
            </a:r>
            <a:r>
              <a:rPr lang="en-US" altLang="zh-CN" sz="2000" dirty="0" err="1"/>
              <a:t>temp_table</a:t>
            </a:r>
            <a:r>
              <a:rPr lang="en-US" altLang="zh-CN" sz="2000" dirty="0"/>
              <a:t> (</a:t>
            </a:r>
            <a:r>
              <a:rPr lang="en-US" altLang="zh-CN" sz="2000" dirty="0" err="1"/>
              <a:t>num_col</a:t>
            </a:r>
            <a:r>
              <a:rPr lang="en-US" altLang="zh-CN" sz="2000" dirty="0"/>
              <a:t> ) VALUES ( </a:t>
            </a:r>
            <a:r>
              <a:rPr lang="en-US" altLang="zh-CN" sz="2000" dirty="0" err="1"/>
              <a:t>v_counter</a:t>
            </a:r>
            <a:r>
              <a:rPr lang="en-US" altLang="zh-CN" sz="2000" dirty="0"/>
              <a:t> );</a:t>
            </a:r>
            <a:endParaRPr lang="zh-CN" altLang="zh-CN" sz="2000" dirty="0"/>
          </a:p>
          <a:p>
            <a:r>
              <a:rPr lang="en-US" altLang="zh-CN" sz="2000" dirty="0"/>
              <a:t>   END LOOP;</a:t>
            </a:r>
            <a:endParaRPr lang="zh-CN" altLang="zh-CN" sz="2000" dirty="0"/>
          </a:p>
          <a:p>
            <a:r>
              <a:rPr lang="en-US" altLang="zh-CN" sz="2000" dirty="0"/>
              <a:t>   INSERT INTO </a:t>
            </a:r>
            <a:r>
              <a:rPr lang="en-US" altLang="zh-CN" sz="2000" dirty="0" err="1"/>
              <a:t>temp_table</a:t>
            </a:r>
            <a:r>
              <a:rPr lang="en-US" altLang="zh-CN" sz="2000" dirty="0"/>
              <a:t>(</a:t>
            </a:r>
            <a:r>
              <a:rPr lang="en-US" altLang="zh-CN" sz="2000" dirty="0" err="1"/>
              <a:t>num_col</a:t>
            </a:r>
            <a:r>
              <a:rPr lang="en-US" altLang="zh-CN" sz="2000" dirty="0"/>
              <a:t>) VALUES (</a:t>
            </a:r>
            <a:r>
              <a:rPr lang="en-US" altLang="zh-CN" sz="2000" dirty="0" err="1"/>
              <a:t>v_counter</a:t>
            </a:r>
            <a:r>
              <a:rPr lang="en-US" altLang="zh-CN" sz="2000" dirty="0"/>
              <a:t> );</a:t>
            </a:r>
            <a:endParaRPr lang="zh-CN" altLang="zh-CN" sz="2000" dirty="0"/>
          </a:p>
          <a:p>
            <a:r>
              <a:rPr lang="en-US" altLang="zh-CN" sz="2000" dirty="0"/>
              <a:t>   FOR </a:t>
            </a:r>
            <a:r>
              <a:rPr lang="en-US" altLang="zh-CN" sz="2000" dirty="0" err="1"/>
              <a:t>v_counter</a:t>
            </a:r>
            <a:r>
              <a:rPr lang="en-US" altLang="zh-CN" sz="2000" dirty="0"/>
              <a:t> IN REVERSE 20 .. 25 LOOP</a:t>
            </a:r>
            <a:endParaRPr lang="zh-CN" altLang="zh-CN" sz="2000" dirty="0"/>
          </a:p>
          <a:p>
            <a:r>
              <a:rPr lang="en-US" altLang="zh-CN" sz="2000" dirty="0"/>
              <a:t>      INSERT INTO </a:t>
            </a:r>
            <a:r>
              <a:rPr lang="en-US" altLang="zh-CN" sz="2000" dirty="0" err="1"/>
              <a:t>temp_table</a:t>
            </a:r>
            <a:r>
              <a:rPr lang="en-US" altLang="zh-CN" sz="2000" dirty="0"/>
              <a:t> (</a:t>
            </a:r>
            <a:r>
              <a:rPr lang="en-US" altLang="zh-CN" sz="2000" dirty="0" err="1"/>
              <a:t>num_col</a:t>
            </a:r>
            <a:r>
              <a:rPr lang="en-US" altLang="zh-CN" sz="2000" dirty="0"/>
              <a:t> ) VALUES ( </a:t>
            </a:r>
            <a:r>
              <a:rPr lang="en-US" altLang="zh-CN" sz="2000" dirty="0" err="1"/>
              <a:t>v_counter</a:t>
            </a:r>
            <a:r>
              <a:rPr lang="en-US" altLang="zh-CN" sz="2000" dirty="0"/>
              <a:t> );</a:t>
            </a:r>
            <a:endParaRPr lang="zh-CN" altLang="zh-CN" sz="2000" dirty="0"/>
          </a:p>
          <a:p>
            <a:r>
              <a:rPr lang="en-US" altLang="zh-CN" sz="2000" dirty="0"/>
              <a:t>   END LOOP;</a:t>
            </a:r>
            <a:endParaRPr lang="zh-CN" altLang="zh-CN" sz="2000" dirty="0"/>
          </a:p>
          <a:p>
            <a:r>
              <a:rPr lang="en-US" altLang="zh-CN" sz="2000" dirty="0"/>
              <a:t>END </a:t>
            </a:r>
            <a:r>
              <a:rPr lang="en-US" altLang="zh-CN" sz="2000" dirty="0" smtClean="0"/>
              <a:t>;</a:t>
            </a:r>
            <a:endParaRPr lang="zh-CN" altLang="zh-CN" sz="2000" dirty="0"/>
          </a:p>
          <a:p>
            <a:r>
              <a:rPr lang="en-US" altLang="zh-CN" sz="2000" dirty="0"/>
              <a:t>DROP TABLE </a:t>
            </a:r>
            <a:r>
              <a:rPr lang="en-US" altLang="zh-CN" sz="2000" dirty="0" err="1"/>
              <a:t>temp_table</a:t>
            </a:r>
            <a:r>
              <a:rPr lang="en-US" altLang="zh-CN" sz="2000" dirty="0"/>
              <a:t>;</a:t>
            </a:r>
            <a:endParaRPr lang="zh-CN" altLang="zh-CN" sz="2000" dirty="0"/>
          </a:p>
          <a:p>
            <a:pPr marL="0" indent="0">
              <a:buNone/>
            </a:pPr>
            <a:endParaRPr lang="zh-CN" altLang="zh-CN" sz="2000" dirty="0"/>
          </a:p>
        </p:txBody>
      </p:sp>
    </p:spTree>
    <p:extLst>
      <p:ext uri="{BB962C8B-B14F-4D97-AF65-F5344CB8AC3E}">
        <p14:creationId xmlns:p14="http://schemas.microsoft.com/office/powerpoint/2010/main" val="57764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标号和</a:t>
            </a:r>
            <a:r>
              <a:rPr lang="en-US" altLang="zh-CN" sz="2400" b="1" dirty="0"/>
              <a:t>GOTO </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dirty="0"/>
              <a:t>PL/SQL</a:t>
            </a:r>
            <a:r>
              <a:rPr lang="zh-CN" altLang="zh-CN" sz="2000" dirty="0"/>
              <a:t>中</a:t>
            </a:r>
            <a:r>
              <a:rPr lang="en-US" altLang="zh-CN" sz="2000" dirty="0"/>
              <a:t>GOTO</a:t>
            </a:r>
            <a:r>
              <a:rPr lang="zh-CN" altLang="zh-CN" sz="2000" dirty="0"/>
              <a:t>语句是无条件跳转到指定的标号去的意思。语法如下：</a:t>
            </a:r>
          </a:p>
          <a:p>
            <a:r>
              <a:rPr lang="en-US" altLang="zh-CN" sz="2000" b="1" dirty="0"/>
              <a:t> </a:t>
            </a:r>
            <a:endParaRPr lang="zh-CN" altLang="zh-CN" sz="2000" dirty="0"/>
          </a:p>
          <a:p>
            <a:r>
              <a:rPr lang="en-US" altLang="zh-CN" sz="2000" b="1" dirty="0"/>
              <a:t>GOTO   label;</a:t>
            </a:r>
            <a:endParaRPr lang="zh-CN" altLang="zh-CN" sz="2000" dirty="0"/>
          </a:p>
          <a:p>
            <a:r>
              <a:rPr lang="en-US" altLang="zh-CN" sz="2000" b="1" dirty="0"/>
              <a:t> . . .  . . .</a:t>
            </a:r>
            <a:endParaRPr lang="zh-CN" altLang="zh-CN" sz="2000" dirty="0"/>
          </a:p>
          <a:p>
            <a:r>
              <a:rPr lang="en-US" altLang="zh-CN" sz="2000" dirty="0"/>
              <a:t>&lt;&lt;label&gt;&gt;</a:t>
            </a:r>
            <a:r>
              <a:rPr lang="zh-CN" altLang="zh-CN" sz="2000" dirty="0"/>
              <a:t>　</a:t>
            </a:r>
            <a:r>
              <a:rPr lang="en-US" altLang="zh-CN" sz="2000" dirty="0"/>
              <a:t>/*</a:t>
            </a:r>
            <a:r>
              <a:rPr lang="zh-CN" altLang="zh-CN" sz="2000" dirty="0"/>
              <a:t>标号是用</a:t>
            </a:r>
            <a:r>
              <a:rPr lang="en-US" altLang="zh-CN" sz="2000" dirty="0"/>
              <a:t>&lt;&lt;</a:t>
            </a:r>
            <a:r>
              <a:rPr lang="zh-CN" altLang="zh-CN" sz="2000" dirty="0"/>
              <a:t>　</a:t>
            </a:r>
            <a:r>
              <a:rPr lang="en-US" altLang="zh-CN" sz="2000" dirty="0"/>
              <a:t>&gt;&gt;</a:t>
            </a:r>
            <a:r>
              <a:rPr lang="zh-CN" altLang="zh-CN" sz="2000" dirty="0"/>
              <a:t>括起来的标识符</a:t>
            </a:r>
            <a:r>
              <a:rPr lang="en-US" altLang="zh-CN" sz="2000" dirty="0"/>
              <a:t> </a:t>
            </a:r>
            <a:r>
              <a:rPr lang="en-US" altLang="zh-CN" sz="2000" dirty="0" smtClean="0"/>
              <a:t>*/</a:t>
            </a:r>
            <a:endParaRPr lang="zh-CN" altLang="zh-CN" sz="2000" dirty="0" smtClean="0"/>
          </a:p>
          <a:p>
            <a:pPr marL="0" indent="0">
              <a:buNone/>
            </a:pPr>
            <a:endParaRPr lang="zh-CN" altLang="zh-CN" sz="2000" dirty="0" smtClean="0"/>
          </a:p>
          <a:p>
            <a:pPr marL="0" indent="0">
              <a:buNone/>
            </a:pPr>
            <a:endParaRPr lang="zh-CN" altLang="zh-CN" sz="2000" dirty="0"/>
          </a:p>
        </p:txBody>
      </p:sp>
    </p:spTree>
    <p:extLst>
      <p:ext uri="{BB962C8B-B14F-4D97-AF65-F5344CB8AC3E}">
        <p14:creationId xmlns:p14="http://schemas.microsoft.com/office/powerpoint/2010/main" val="27633413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smtClean="0"/>
              <a:t>标号和</a:t>
            </a:r>
            <a:r>
              <a:rPr lang="en-US" altLang="zh-CN" sz="2400" b="1" dirty="0" smtClean="0"/>
              <a:t>GOTO </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zh-CN" altLang="zh-CN" sz="2000" b="1" dirty="0" smtClean="0"/>
              <a:t>例</a:t>
            </a:r>
            <a:r>
              <a:rPr lang="en-US" altLang="zh-CN" sz="2000" b="1" dirty="0"/>
              <a:t>7:</a:t>
            </a:r>
            <a:endParaRPr lang="zh-CN" altLang="zh-CN" sz="2000" dirty="0"/>
          </a:p>
          <a:p>
            <a:r>
              <a:rPr lang="en-US" altLang="zh-CN" sz="2000" dirty="0"/>
              <a:t>DECLARE</a:t>
            </a:r>
            <a:endParaRPr lang="zh-CN" altLang="zh-CN" sz="2000" dirty="0"/>
          </a:p>
          <a:p>
            <a:r>
              <a:rPr lang="en-US" altLang="zh-CN" sz="2000" dirty="0"/>
              <a:t>   </a:t>
            </a:r>
            <a:r>
              <a:rPr lang="en-US" altLang="zh-CN" sz="2000" dirty="0" err="1"/>
              <a:t>V_counter</a:t>
            </a:r>
            <a:r>
              <a:rPr lang="en-US" altLang="zh-CN" sz="2000" dirty="0"/>
              <a:t> NUMBER := 1;</a:t>
            </a:r>
            <a:endParaRPr lang="zh-CN" altLang="zh-CN" sz="2000" dirty="0"/>
          </a:p>
          <a:p>
            <a:r>
              <a:rPr lang="en-US" altLang="zh-CN" sz="2000" dirty="0"/>
              <a:t>BEGIN</a:t>
            </a:r>
            <a:endParaRPr lang="zh-CN" altLang="zh-CN" sz="2000" dirty="0"/>
          </a:p>
          <a:p>
            <a:r>
              <a:rPr lang="en-US" altLang="zh-CN" sz="2000" dirty="0"/>
              <a:t>   LOOP </a:t>
            </a:r>
            <a:endParaRPr lang="zh-CN" altLang="zh-CN" sz="2000" dirty="0"/>
          </a:p>
          <a:p>
            <a:r>
              <a:rPr lang="en-US" altLang="zh-CN" sz="2000" dirty="0"/>
              <a:t>     DBMS_OUTPUT.PUT_LINE('</a:t>
            </a:r>
            <a:r>
              <a:rPr lang="en-US" altLang="zh-CN" sz="2000" dirty="0" err="1"/>
              <a:t>V_counter</a:t>
            </a:r>
            <a:r>
              <a:rPr lang="zh-CN" altLang="zh-CN" sz="2000" dirty="0"/>
              <a:t>的当前值为</a:t>
            </a:r>
            <a:r>
              <a:rPr lang="en-US" altLang="zh-CN" sz="2000" dirty="0"/>
              <a:t>:'||</a:t>
            </a:r>
            <a:r>
              <a:rPr lang="en-US" altLang="zh-CN" sz="2000" dirty="0" err="1"/>
              <a:t>V_counter</a:t>
            </a:r>
            <a:r>
              <a:rPr lang="en-US" altLang="zh-CN" sz="2000" dirty="0"/>
              <a:t>);</a:t>
            </a:r>
            <a:endParaRPr lang="zh-CN" altLang="zh-CN" sz="2000" dirty="0"/>
          </a:p>
          <a:p>
            <a:r>
              <a:rPr lang="en-US" altLang="zh-CN" sz="2000" dirty="0"/>
              <a:t> </a:t>
            </a:r>
            <a:r>
              <a:rPr lang="en-US" altLang="zh-CN" sz="2000" dirty="0" err="1"/>
              <a:t>V_counter</a:t>
            </a:r>
            <a:r>
              <a:rPr lang="en-US" altLang="zh-CN" sz="2000" dirty="0"/>
              <a:t> := </a:t>
            </a:r>
            <a:r>
              <a:rPr lang="en-US" altLang="zh-CN" sz="2000" dirty="0" err="1"/>
              <a:t>v_counter</a:t>
            </a:r>
            <a:r>
              <a:rPr lang="en-US" altLang="zh-CN" sz="2000" dirty="0"/>
              <a:t> + 1;</a:t>
            </a:r>
            <a:endParaRPr lang="zh-CN" altLang="zh-CN" sz="2000" dirty="0"/>
          </a:p>
          <a:p>
            <a:r>
              <a:rPr lang="en-US" altLang="zh-CN" sz="2000" dirty="0"/>
              <a:t> IF </a:t>
            </a:r>
            <a:r>
              <a:rPr lang="en-US" altLang="zh-CN" sz="2000" dirty="0" err="1"/>
              <a:t>v_counter</a:t>
            </a:r>
            <a:r>
              <a:rPr lang="en-US" altLang="zh-CN" sz="2000" dirty="0"/>
              <a:t> &gt; 10 THEN</a:t>
            </a:r>
            <a:endParaRPr lang="zh-CN" altLang="zh-CN" sz="2000" dirty="0"/>
          </a:p>
          <a:p>
            <a:r>
              <a:rPr lang="en-US" altLang="zh-CN" sz="2000" dirty="0"/>
              <a:t>     GOTO </a:t>
            </a:r>
            <a:r>
              <a:rPr lang="en-US" altLang="zh-CN" sz="2000" dirty="0" err="1"/>
              <a:t>l_ENDofLOOP</a:t>
            </a:r>
            <a:r>
              <a:rPr lang="en-US" altLang="zh-CN" sz="2000" dirty="0"/>
              <a:t>;</a:t>
            </a:r>
            <a:endParaRPr lang="zh-CN" altLang="zh-CN" sz="2000" dirty="0"/>
          </a:p>
          <a:p>
            <a:r>
              <a:rPr lang="en-US" altLang="zh-CN" sz="2000" dirty="0"/>
              <a:t> END IF;</a:t>
            </a:r>
            <a:endParaRPr lang="zh-CN" altLang="zh-CN" sz="2000" dirty="0"/>
          </a:p>
          <a:p>
            <a:r>
              <a:rPr lang="en-US" altLang="zh-CN" sz="2000" dirty="0"/>
              <a:t>   END LOOP;</a:t>
            </a:r>
            <a:endParaRPr lang="zh-CN" altLang="zh-CN" sz="2000" dirty="0"/>
          </a:p>
          <a:p>
            <a:r>
              <a:rPr lang="en-US" altLang="zh-CN" sz="2000" dirty="0"/>
              <a:t> &lt;&lt;</a:t>
            </a:r>
            <a:r>
              <a:rPr lang="en-US" altLang="zh-CN" sz="2000" dirty="0" err="1"/>
              <a:t>l_ENDofLOOP</a:t>
            </a:r>
            <a:r>
              <a:rPr lang="en-US" altLang="zh-CN" sz="2000" dirty="0"/>
              <a:t>&gt;&gt;</a:t>
            </a:r>
            <a:endParaRPr lang="zh-CN" altLang="zh-CN" sz="2000" dirty="0"/>
          </a:p>
          <a:p>
            <a:r>
              <a:rPr lang="en-US" altLang="zh-CN" sz="2000" dirty="0"/>
              <a:t>     DBMS_OUTPUT.PUT_LINE('</a:t>
            </a:r>
            <a:r>
              <a:rPr lang="en-US" altLang="zh-CN" sz="2000" dirty="0" err="1"/>
              <a:t>V_counter</a:t>
            </a:r>
            <a:r>
              <a:rPr lang="zh-CN" altLang="zh-CN" sz="2000" dirty="0"/>
              <a:t>的当前值为</a:t>
            </a:r>
            <a:r>
              <a:rPr lang="en-US" altLang="zh-CN" sz="2000" dirty="0"/>
              <a:t>:'||</a:t>
            </a:r>
            <a:r>
              <a:rPr lang="en-US" altLang="zh-CN" sz="2000" dirty="0" err="1"/>
              <a:t>V_counter</a:t>
            </a:r>
            <a:r>
              <a:rPr lang="en-US" altLang="zh-CN" sz="2000" dirty="0"/>
              <a:t>);</a:t>
            </a:r>
            <a:endParaRPr lang="zh-CN" altLang="zh-CN" sz="2000" dirty="0"/>
          </a:p>
          <a:p>
            <a:r>
              <a:rPr lang="en-US" altLang="zh-CN" sz="2000" dirty="0"/>
              <a:t>END ;</a:t>
            </a:r>
            <a:endParaRPr lang="zh-CN" altLang="zh-CN" sz="2000" dirty="0"/>
          </a:p>
          <a:p>
            <a:pPr marL="0" lvl="0" indent="0">
              <a:buNone/>
            </a:pPr>
            <a:endParaRPr lang="zh-CN" altLang="zh-CN" sz="2000" dirty="0"/>
          </a:p>
          <a:p>
            <a:endParaRPr lang="zh-CN" altLang="zh-CN" sz="2000" dirty="0"/>
          </a:p>
        </p:txBody>
      </p:sp>
    </p:spTree>
    <p:extLst>
      <p:ext uri="{BB962C8B-B14F-4D97-AF65-F5344CB8AC3E}">
        <p14:creationId xmlns:p14="http://schemas.microsoft.com/office/powerpoint/2010/main" val="27564248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en-US" altLang="zh-CN" sz="2400" b="1" dirty="0"/>
              <a:t>NULL </a:t>
            </a:r>
            <a:r>
              <a:rPr lang="zh-CN" altLang="zh-CN" sz="2400" b="1" dirty="0"/>
              <a:t>语句 </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indent="0">
              <a:buNone/>
            </a:pPr>
            <a:r>
              <a:rPr lang="zh-CN" altLang="zh-CN" sz="2000" dirty="0" smtClean="0"/>
              <a:t>在</a:t>
            </a:r>
            <a:r>
              <a:rPr lang="en-US" altLang="zh-CN" sz="2000" dirty="0"/>
              <a:t>PL/SQL </a:t>
            </a:r>
            <a:r>
              <a:rPr lang="zh-CN" altLang="zh-CN" sz="2000" dirty="0"/>
              <a:t>程序中，可以用</a:t>
            </a:r>
            <a:r>
              <a:rPr lang="en-US" altLang="zh-CN" sz="2000" dirty="0"/>
              <a:t> null </a:t>
            </a:r>
            <a:r>
              <a:rPr lang="zh-CN" altLang="zh-CN" sz="2000" dirty="0"/>
              <a:t>语句来说明“不用做任何事情”的意思，相当于一个占位符，可以使某些语句变得有意义，提高程序的可读性。如：</a:t>
            </a:r>
          </a:p>
          <a:p>
            <a:r>
              <a:rPr lang="en-US" altLang="zh-CN" sz="2000" dirty="0"/>
              <a:t>DECLARE</a:t>
            </a:r>
            <a:endParaRPr lang="zh-CN" altLang="zh-CN" sz="2000" dirty="0"/>
          </a:p>
          <a:p>
            <a:r>
              <a:rPr lang="en-US" altLang="zh-CN" sz="2000" dirty="0"/>
              <a:t>. . .</a:t>
            </a:r>
            <a:endParaRPr lang="zh-CN" altLang="zh-CN" sz="2000" dirty="0"/>
          </a:p>
          <a:p>
            <a:r>
              <a:rPr lang="en-US" altLang="zh-CN" sz="2000" dirty="0"/>
              <a:t>BEGIN</a:t>
            </a:r>
            <a:endParaRPr lang="zh-CN" altLang="zh-CN" sz="2000" dirty="0"/>
          </a:p>
          <a:p>
            <a:r>
              <a:rPr lang="en-US" altLang="zh-CN" sz="2000" dirty="0"/>
              <a:t>…</a:t>
            </a:r>
            <a:endParaRPr lang="zh-CN" altLang="zh-CN" sz="2000" dirty="0"/>
          </a:p>
          <a:p>
            <a:r>
              <a:rPr lang="en-US" altLang="zh-CN" sz="2000" dirty="0"/>
              <a:t>IF </a:t>
            </a:r>
            <a:r>
              <a:rPr lang="en-US" altLang="zh-CN" sz="2000" dirty="0" err="1"/>
              <a:t>v_num</a:t>
            </a:r>
            <a:r>
              <a:rPr lang="en-US" altLang="zh-CN" sz="2000" dirty="0"/>
              <a:t> IS NULL THEN</a:t>
            </a:r>
            <a:endParaRPr lang="zh-CN" altLang="zh-CN" sz="2000" dirty="0"/>
          </a:p>
          <a:p>
            <a:r>
              <a:rPr lang="en-US" altLang="zh-CN" sz="2000" dirty="0"/>
              <a:t>GOTO print1;</a:t>
            </a:r>
            <a:endParaRPr lang="zh-CN" altLang="zh-CN" sz="2000" dirty="0"/>
          </a:p>
          <a:p>
            <a:r>
              <a:rPr lang="en-US" altLang="zh-CN" sz="2000" dirty="0"/>
              <a:t>END IF;</a:t>
            </a:r>
            <a:endParaRPr lang="zh-CN" altLang="zh-CN" sz="2000" dirty="0"/>
          </a:p>
          <a:p>
            <a:r>
              <a:rPr lang="en-US" altLang="zh-CN" sz="2000" dirty="0"/>
              <a:t>…</a:t>
            </a:r>
            <a:endParaRPr lang="zh-CN" altLang="zh-CN" sz="2000" dirty="0"/>
          </a:p>
          <a:p>
            <a:r>
              <a:rPr lang="en-US" altLang="zh-CN" sz="2000" dirty="0"/>
              <a:t>&lt;&lt;print1&gt;&gt;</a:t>
            </a:r>
            <a:endParaRPr lang="zh-CN" altLang="zh-CN" sz="2000" dirty="0"/>
          </a:p>
          <a:p>
            <a:r>
              <a:rPr lang="en-US" altLang="zh-CN" sz="2000" dirty="0"/>
              <a:t>NULL;  -- </a:t>
            </a:r>
            <a:r>
              <a:rPr lang="zh-CN" altLang="zh-CN" sz="2000" dirty="0"/>
              <a:t>不需要处理任何数据。</a:t>
            </a:r>
          </a:p>
          <a:p>
            <a:r>
              <a:rPr lang="en-US" altLang="zh-CN" sz="2000" dirty="0"/>
              <a:t>END;</a:t>
            </a:r>
            <a:endParaRPr lang="zh-CN" altLang="zh-CN" sz="2000" dirty="0"/>
          </a:p>
          <a:p>
            <a:endParaRPr lang="zh-CN" altLang="zh-CN" sz="2000" dirty="0"/>
          </a:p>
        </p:txBody>
      </p:sp>
    </p:spTree>
    <p:extLst>
      <p:ext uri="{BB962C8B-B14F-4D97-AF65-F5344CB8AC3E}">
        <p14:creationId xmlns:p14="http://schemas.microsoft.com/office/powerpoint/2010/main" val="20046806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标题 2"/>
          <p:cNvSpPr>
            <a:spLocks noGrp="1" noChangeArrowheads="1"/>
          </p:cNvSpPr>
          <p:nvPr>
            <p:ph type="ctrTitle" idx="4294967295"/>
          </p:nvPr>
        </p:nvSpPr>
        <p:spPr bwMode="auto">
          <a:xfrm>
            <a:off x="1619250" y="2643188"/>
            <a:ext cx="61229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3600" b="1" dirty="0" smtClean="0">
                <a:solidFill>
                  <a:schemeClr val="bg1"/>
                </a:solidFill>
              </a:rPr>
              <a:t>第四章 游标的使用</a:t>
            </a:r>
            <a:endParaRPr lang="zh-CN" altLang="zh-CN" sz="3600" b="1" dirty="0" smtClean="0">
              <a:solidFill>
                <a:schemeClr val="bg1"/>
              </a:solidFill>
            </a:endParaRPr>
          </a:p>
        </p:txBody>
      </p:sp>
    </p:spTree>
    <p:extLst>
      <p:ext uri="{BB962C8B-B14F-4D97-AF65-F5344CB8AC3E}">
        <p14:creationId xmlns:p14="http://schemas.microsoft.com/office/powerpoint/2010/main" val="26560806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游标概念</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lvl="0" indent="0">
              <a:buNone/>
            </a:pPr>
            <a:endParaRPr lang="zh-CN" altLang="zh-CN" sz="2000" dirty="0"/>
          </a:p>
          <a:p>
            <a:r>
              <a:rPr lang="en-US" altLang="zh-CN" sz="2000" dirty="0"/>
              <a:t> </a:t>
            </a:r>
            <a:r>
              <a:rPr lang="zh-CN" altLang="zh-CN" sz="2000" dirty="0"/>
              <a:t>为了处理</a:t>
            </a:r>
            <a:r>
              <a:rPr lang="en-US" altLang="zh-CN" sz="2000" dirty="0"/>
              <a:t> SQL </a:t>
            </a:r>
            <a:r>
              <a:rPr lang="zh-CN" altLang="zh-CN" sz="2000" dirty="0"/>
              <a:t>语句，</a:t>
            </a:r>
            <a:r>
              <a:rPr lang="en-US" altLang="zh-CN" sz="2000" dirty="0"/>
              <a:t>ORACLE </a:t>
            </a:r>
            <a:r>
              <a:rPr lang="zh-CN" altLang="zh-CN" sz="2000" dirty="0"/>
              <a:t>必须分配一片叫上下文</a:t>
            </a:r>
            <a:r>
              <a:rPr lang="en-US" altLang="zh-CN" sz="2000" dirty="0"/>
              <a:t>( context area )</a:t>
            </a:r>
            <a:r>
              <a:rPr lang="zh-CN" altLang="zh-CN" sz="2000" dirty="0"/>
              <a:t>的区域来处理所必需的信息，其中包括要处理的行的数目，一个指向语句被分析以后的表示形式的指针以及查询的活动集</a:t>
            </a:r>
            <a:r>
              <a:rPr lang="en-US" altLang="zh-CN" sz="2000" dirty="0"/>
              <a:t>(active set)</a:t>
            </a:r>
            <a:r>
              <a:rPr lang="zh-CN" altLang="zh-CN" sz="2000" dirty="0"/>
              <a:t>。</a:t>
            </a:r>
          </a:p>
          <a:p>
            <a:r>
              <a:rPr lang="en-US" altLang="zh-CN" sz="2000" dirty="0"/>
              <a:t>  </a:t>
            </a:r>
            <a:r>
              <a:rPr lang="zh-CN" altLang="zh-CN" sz="2000" dirty="0"/>
              <a:t>游标是一个指向上下文的句柄</a:t>
            </a:r>
            <a:r>
              <a:rPr lang="en-US" altLang="zh-CN" sz="2000" dirty="0"/>
              <a:t>( handle)</a:t>
            </a:r>
            <a:r>
              <a:rPr lang="zh-CN" altLang="zh-CN" sz="2000" dirty="0"/>
              <a:t>或指针。通过游标，</a:t>
            </a:r>
            <a:r>
              <a:rPr lang="en-US" altLang="zh-CN" sz="2000" dirty="0"/>
              <a:t>PL/SQL</a:t>
            </a:r>
            <a:r>
              <a:rPr lang="zh-CN" altLang="zh-CN" sz="2000" dirty="0"/>
              <a:t>可以控制上下文区和处理语句时上下文区会发生些什么事情。</a:t>
            </a:r>
          </a:p>
          <a:p>
            <a:r>
              <a:rPr lang="zh-CN" altLang="zh-CN" sz="2000" dirty="0" smtClean="0"/>
              <a:t>对于</a:t>
            </a:r>
            <a:r>
              <a:rPr lang="zh-CN" altLang="zh-CN" sz="2000" dirty="0"/>
              <a:t>不同的</a:t>
            </a:r>
            <a:r>
              <a:rPr lang="en-US" altLang="zh-CN" sz="2000" dirty="0"/>
              <a:t>SQL</a:t>
            </a:r>
            <a:r>
              <a:rPr lang="zh-CN" altLang="zh-CN" sz="2000" dirty="0"/>
              <a:t>语句，游标的使用情况不同</a:t>
            </a:r>
            <a:r>
              <a:rPr lang="zh-CN" altLang="zh-CN" sz="2000" dirty="0" smtClean="0"/>
              <a:t>：</a:t>
            </a:r>
            <a:endParaRPr lang="en-US" altLang="zh-CN" sz="2000" dirty="0" smtClean="0"/>
          </a:p>
          <a:p>
            <a:endParaRPr lang="zh-CN"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1028155939"/>
              </p:ext>
            </p:extLst>
          </p:nvPr>
        </p:nvGraphicFramePr>
        <p:xfrm>
          <a:off x="1186449" y="4005264"/>
          <a:ext cx="6194838" cy="2305056"/>
        </p:xfrm>
        <a:graphic>
          <a:graphicData uri="http://schemas.openxmlformats.org/drawingml/2006/table">
            <a:tbl>
              <a:tblPr>
                <a:tableStyleId>{5C22544A-7EE6-4342-B048-85BDC9FD1C3A}</a:tableStyleId>
              </a:tblPr>
              <a:tblGrid>
                <a:gridCol w="3144180"/>
                <a:gridCol w="3050658"/>
              </a:tblGrid>
              <a:tr h="576264">
                <a:tc>
                  <a:txBody>
                    <a:bodyPr/>
                    <a:lstStyle/>
                    <a:p>
                      <a:pPr algn="ctr">
                        <a:spcAft>
                          <a:spcPts val="0"/>
                        </a:spcAft>
                      </a:pPr>
                      <a:r>
                        <a:rPr lang="en-US" sz="1050" kern="100">
                          <a:effectLst/>
                        </a:rPr>
                        <a:t>SQL</a:t>
                      </a:r>
                      <a:r>
                        <a:rPr lang="zh-CN" sz="1050" kern="100">
                          <a:effectLst/>
                        </a:rPr>
                        <a:t>语句</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游标</a:t>
                      </a:r>
                      <a:endParaRPr lang="zh-CN" sz="1050" kern="100">
                        <a:effectLst/>
                        <a:latin typeface="Times New Roman"/>
                        <a:ea typeface="宋体"/>
                      </a:endParaRPr>
                    </a:p>
                  </a:txBody>
                  <a:tcPr marL="68580" marR="68580" marT="0" marB="0"/>
                </a:tc>
              </a:tr>
              <a:tr h="576264">
                <a:tc>
                  <a:txBody>
                    <a:bodyPr/>
                    <a:lstStyle/>
                    <a:p>
                      <a:pPr algn="just">
                        <a:spcAft>
                          <a:spcPts val="0"/>
                        </a:spcAft>
                      </a:pPr>
                      <a:r>
                        <a:rPr lang="zh-CN" sz="1050" kern="100">
                          <a:effectLst/>
                        </a:rPr>
                        <a:t>非查询语句</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隐式的</a:t>
                      </a:r>
                      <a:endParaRPr lang="zh-CN" sz="1050" kern="100">
                        <a:effectLst/>
                        <a:latin typeface="Times New Roman"/>
                        <a:ea typeface="宋体"/>
                      </a:endParaRPr>
                    </a:p>
                  </a:txBody>
                  <a:tcPr marL="68580" marR="68580" marT="0" marB="0"/>
                </a:tc>
              </a:tr>
              <a:tr h="576264">
                <a:tc>
                  <a:txBody>
                    <a:bodyPr/>
                    <a:lstStyle/>
                    <a:p>
                      <a:pPr algn="just">
                        <a:spcAft>
                          <a:spcPts val="0"/>
                        </a:spcAft>
                      </a:pPr>
                      <a:r>
                        <a:rPr lang="zh-CN" sz="1050" kern="100">
                          <a:effectLst/>
                        </a:rPr>
                        <a:t>结果是单行的查询语句</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隐式的或显示的</a:t>
                      </a:r>
                      <a:endParaRPr lang="zh-CN" sz="1050" kern="100">
                        <a:effectLst/>
                        <a:latin typeface="Times New Roman"/>
                        <a:ea typeface="宋体"/>
                      </a:endParaRPr>
                    </a:p>
                  </a:txBody>
                  <a:tcPr marL="68580" marR="68580" marT="0" marB="0"/>
                </a:tc>
              </a:tr>
              <a:tr h="576264">
                <a:tc>
                  <a:txBody>
                    <a:bodyPr/>
                    <a:lstStyle/>
                    <a:p>
                      <a:pPr algn="just">
                        <a:spcAft>
                          <a:spcPts val="0"/>
                        </a:spcAft>
                      </a:pPr>
                      <a:r>
                        <a:rPr lang="zh-CN" sz="1050" kern="100">
                          <a:effectLst/>
                        </a:rPr>
                        <a:t>结果是多行的查询语句</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dirty="0">
                          <a:effectLst/>
                        </a:rPr>
                        <a:t>显示的</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1901002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游标概念</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marL="0" lvl="0" indent="0">
              <a:buNone/>
            </a:pPr>
            <a:endParaRPr lang="zh-CN" altLang="zh-CN" sz="2000" dirty="0"/>
          </a:p>
          <a:p>
            <a:r>
              <a:rPr lang="zh-CN" altLang="zh-CN" sz="2000" b="1" dirty="0"/>
              <a:t>处理显式</a:t>
            </a:r>
            <a:r>
              <a:rPr lang="zh-CN" altLang="zh-CN" sz="2000" b="1" dirty="0" smtClean="0"/>
              <a:t>游标</a:t>
            </a:r>
            <a:endParaRPr lang="en-US" altLang="zh-CN" sz="2000" b="1" dirty="0" smtClean="0"/>
          </a:p>
          <a:p>
            <a:r>
              <a:rPr lang="zh-CN" altLang="zh-CN" sz="2000" dirty="0"/>
              <a:t>显式游标处理需四个</a:t>
            </a:r>
            <a:r>
              <a:rPr lang="en-US" altLang="zh-CN" sz="2000" dirty="0"/>
              <a:t> PL/SQL</a:t>
            </a:r>
            <a:r>
              <a:rPr lang="zh-CN" altLang="zh-CN" sz="2000" dirty="0"/>
              <a:t>步骤</a:t>
            </a:r>
            <a:r>
              <a:rPr lang="en-US" altLang="zh-CN" sz="2000" dirty="0"/>
              <a:t>:</a:t>
            </a:r>
            <a:endParaRPr lang="zh-CN" altLang="zh-CN" sz="2000" dirty="0"/>
          </a:p>
          <a:p>
            <a:pPr lvl="0"/>
            <a:r>
              <a:rPr lang="zh-CN" altLang="zh-CN" sz="2000" b="1" dirty="0"/>
              <a:t>定义游标：</a:t>
            </a:r>
            <a:r>
              <a:rPr lang="zh-CN" altLang="zh-CN" sz="2000" dirty="0"/>
              <a:t>就是定义一个游标名，以及与其相对应的</a:t>
            </a:r>
            <a:r>
              <a:rPr lang="en-US" altLang="zh-CN" sz="2000" dirty="0"/>
              <a:t>SELECT </a:t>
            </a:r>
            <a:r>
              <a:rPr lang="zh-CN" altLang="zh-CN" sz="2000" dirty="0"/>
              <a:t>语句。</a:t>
            </a:r>
          </a:p>
          <a:p>
            <a:r>
              <a:rPr lang="zh-CN" altLang="zh-CN" sz="2000" dirty="0"/>
              <a:t>格式：</a:t>
            </a:r>
          </a:p>
          <a:p>
            <a:r>
              <a:rPr lang="en-US" altLang="zh-CN" sz="2000" dirty="0"/>
              <a:t>CURSOR </a:t>
            </a:r>
            <a:r>
              <a:rPr lang="en-US" altLang="zh-CN" sz="2000" dirty="0" err="1"/>
              <a:t>cursor_name</a:t>
            </a:r>
            <a:r>
              <a:rPr lang="en-US" altLang="zh-CN" sz="2000" dirty="0"/>
              <a:t>[(parameter[, parameter]…)] IS </a:t>
            </a:r>
            <a:r>
              <a:rPr lang="en-US" altLang="zh-CN" sz="2000" dirty="0" err="1"/>
              <a:t>select_statement</a:t>
            </a:r>
            <a:r>
              <a:rPr lang="en-US" altLang="zh-CN" sz="2000" dirty="0"/>
              <a:t>;</a:t>
            </a:r>
            <a:endParaRPr lang="zh-CN" altLang="zh-CN" sz="2000" dirty="0"/>
          </a:p>
          <a:p>
            <a:r>
              <a:rPr lang="en-US" altLang="zh-CN" sz="2000" b="1" dirty="0"/>
              <a:t>	</a:t>
            </a:r>
            <a:r>
              <a:rPr lang="zh-CN" altLang="zh-CN" sz="2000" dirty="0"/>
              <a:t>游标参数只能为输入参数，其格式为：</a:t>
            </a:r>
          </a:p>
          <a:p>
            <a:r>
              <a:rPr lang="en-US" altLang="zh-CN" sz="2000" dirty="0"/>
              <a:t>		</a:t>
            </a:r>
            <a:r>
              <a:rPr lang="en-US" altLang="zh-CN" sz="2000" dirty="0" err="1"/>
              <a:t>parameter_name</a:t>
            </a:r>
            <a:r>
              <a:rPr lang="en-US" altLang="zh-CN" sz="2000" dirty="0"/>
              <a:t> [IN] </a:t>
            </a:r>
            <a:r>
              <a:rPr lang="en-US" altLang="zh-CN" sz="2000" dirty="0" err="1"/>
              <a:t>datatype</a:t>
            </a:r>
            <a:r>
              <a:rPr lang="en-US" altLang="zh-CN" sz="2000" dirty="0"/>
              <a:t> [{:= | DEFAULT} expression]</a:t>
            </a:r>
            <a:endParaRPr lang="zh-CN" altLang="zh-CN" sz="2000" dirty="0"/>
          </a:p>
          <a:p>
            <a:r>
              <a:rPr lang="en-US" altLang="zh-CN" sz="2000" dirty="0"/>
              <a:t>	</a:t>
            </a:r>
            <a:r>
              <a:rPr lang="zh-CN" altLang="zh-CN" sz="2000" dirty="0"/>
              <a:t>在指定数据类型时，不能使用长度约束。如</a:t>
            </a:r>
            <a:r>
              <a:rPr lang="en-US" altLang="zh-CN" sz="2000" dirty="0"/>
              <a:t>NUMBER(4)</a:t>
            </a:r>
            <a:r>
              <a:rPr lang="zh-CN" altLang="zh-CN" sz="2000" dirty="0"/>
              <a:t>、</a:t>
            </a:r>
            <a:r>
              <a:rPr lang="en-US" altLang="zh-CN" sz="2000" dirty="0"/>
              <a:t>CHAR(10) </a:t>
            </a:r>
            <a:r>
              <a:rPr lang="zh-CN" altLang="zh-CN" sz="2000" dirty="0"/>
              <a:t>等都是错误的。</a:t>
            </a:r>
          </a:p>
          <a:p>
            <a:endParaRPr lang="zh-CN" altLang="zh-CN" sz="2000" b="1" dirty="0"/>
          </a:p>
        </p:txBody>
      </p:sp>
    </p:spTree>
    <p:extLst>
      <p:ext uri="{BB962C8B-B14F-4D97-AF65-F5344CB8AC3E}">
        <p14:creationId xmlns:p14="http://schemas.microsoft.com/office/powerpoint/2010/main" val="19218170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游标概念</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zh-CN" sz="2000" b="1" dirty="0"/>
              <a:t>打开游标：</a:t>
            </a:r>
            <a:r>
              <a:rPr lang="zh-CN" altLang="zh-CN" sz="2000" dirty="0"/>
              <a:t>就是执行游标所对应的</a:t>
            </a:r>
            <a:r>
              <a:rPr lang="en-US" altLang="zh-CN" sz="2000" dirty="0"/>
              <a:t>SELECT </a:t>
            </a:r>
            <a:r>
              <a:rPr lang="zh-CN" altLang="zh-CN" sz="2000" dirty="0"/>
              <a:t>语句，将其查询结果放入工作区，并且指针指向工作区的首部，标识游标结果集合。如果游标查询语句中带有</a:t>
            </a:r>
            <a:r>
              <a:rPr lang="en-US" altLang="zh-CN" sz="2000" dirty="0"/>
              <a:t>FOR UPDATE</a:t>
            </a:r>
            <a:r>
              <a:rPr lang="zh-CN" altLang="zh-CN" sz="2000" dirty="0"/>
              <a:t>选项，</a:t>
            </a:r>
            <a:r>
              <a:rPr lang="en-US" altLang="zh-CN" sz="2000" dirty="0"/>
              <a:t>OPEN </a:t>
            </a:r>
            <a:r>
              <a:rPr lang="zh-CN" altLang="zh-CN" sz="2000" dirty="0"/>
              <a:t>语句还将锁定数据库表中游标结果集合对应的数据行。</a:t>
            </a:r>
          </a:p>
          <a:p>
            <a:r>
              <a:rPr lang="zh-CN" altLang="zh-CN" sz="2000" dirty="0"/>
              <a:t>格式：</a:t>
            </a:r>
          </a:p>
          <a:p>
            <a:r>
              <a:rPr lang="en-US" altLang="zh-CN" sz="2000" dirty="0"/>
              <a:t>OPEN </a:t>
            </a:r>
            <a:r>
              <a:rPr lang="en-US" altLang="zh-CN" sz="2000" dirty="0" err="1"/>
              <a:t>cursor_name</a:t>
            </a:r>
            <a:r>
              <a:rPr lang="en-US" altLang="zh-CN" sz="2000" dirty="0"/>
              <a:t>[([parameter =&gt;] value[, [parameter =&gt;] value]…)];</a:t>
            </a:r>
            <a:endParaRPr lang="zh-CN" altLang="zh-CN" sz="2000" dirty="0"/>
          </a:p>
          <a:p>
            <a:r>
              <a:rPr lang="zh-CN" altLang="zh-CN" sz="2000" dirty="0"/>
              <a:t>在向游标传递参数时，可以使用与函数参数相同的传值方法，即位置表示法和名称表示</a:t>
            </a:r>
            <a:r>
              <a:rPr lang="en-US" altLang="zh-CN" sz="2000" dirty="0"/>
              <a:t>     </a:t>
            </a:r>
            <a:r>
              <a:rPr lang="zh-CN" altLang="zh-CN" sz="2000" dirty="0"/>
              <a:t>法。</a:t>
            </a:r>
            <a:r>
              <a:rPr lang="en-US" altLang="zh-CN" sz="2000" dirty="0"/>
              <a:t>PL/SQL </a:t>
            </a:r>
            <a:r>
              <a:rPr lang="zh-CN" altLang="zh-CN" sz="2000" dirty="0"/>
              <a:t>程序不能用</a:t>
            </a:r>
            <a:r>
              <a:rPr lang="en-US" altLang="zh-CN" sz="2000" dirty="0"/>
              <a:t>OPEN </a:t>
            </a:r>
            <a:r>
              <a:rPr lang="zh-CN" altLang="zh-CN" sz="2000" dirty="0"/>
              <a:t>语句重复打开一个游标。</a:t>
            </a:r>
          </a:p>
          <a:p>
            <a:endParaRPr lang="zh-CN" altLang="zh-CN" sz="2000" b="1" dirty="0"/>
          </a:p>
        </p:txBody>
      </p:sp>
    </p:spTree>
    <p:extLst>
      <p:ext uri="{BB962C8B-B14F-4D97-AF65-F5344CB8AC3E}">
        <p14:creationId xmlns:p14="http://schemas.microsoft.com/office/powerpoint/2010/main" val="1629182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zh-CN" altLang="zh-CN" sz="2400" b="1" dirty="0"/>
              <a:t>运行</a:t>
            </a:r>
            <a:r>
              <a:rPr lang="en-US" altLang="zh-CN" sz="2400" b="1" dirty="0"/>
              <a:t>PL/SQL</a:t>
            </a:r>
            <a:r>
              <a:rPr lang="zh-CN" altLang="zh-CN" sz="2400" b="1" dirty="0"/>
              <a:t>程序</a:t>
            </a:r>
            <a:endParaRPr lang="zh-CN" altLang="zh-CN" sz="2400" b="1" dirty="0" smtClean="0"/>
          </a:p>
        </p:txBody>
      </p:sp>
      <p:sp>
        <p:nvSpPr>
          <p:cNvPr id="6147" name="内容占位符 3"/>
          <p:cNvSpPr>
            <a:spLocks noGrp="1" noChangeArrowheads="1"/>
          </p:cNvSpPr>
          <p:nvPr>
            <p:ph idx="4294967295"/>
          </p:nvPr>
        </p:nvSpPr>
        <p:spPr>
          <a:xfrm>
            <a:off x="457200" y="1412076"/>
            <a:ext cx="8229600" cy="4682145"/>
          </a:xfrm>
        </p:spPr>
        <p:txBody>
          <a:bodyPr/>
          <a:lstStyle/>
          <a:p>
            <a:pPr eaLnBrk="1" hangingPunct="1"/>
            <a:r>
              <a:rPr lang="en-US" altLang="zh-CN" sz="2000" dirty="0"/>
              <a:t>PL/SQL</a:t>
            </a:r>
            <a:r>
              <a:rPr lang="zh-CN" altLang="zh-CN" sz="2000" dirty="0"/>
              <a:t>程序的运行是通过</a:t>
            </a:r>
            <a:r>
              <a:rPr lang="en-US" altLang="zh-CN" sz="2000" dirty="0"/>
              <a:t>ORACLE</a:t>
            </a:r>
            <a:r>
              <a:rPr lang="zh-CN" altLang="zh-CN" sz="2000" dirty="0"/>
              <a:t>中的一个引擎来进行的。这个引擎可能在</a:t>
            </a:r>
            <a:r>
              <a:rPr lang="en-US" altLang="zh-CN" sz="2000" dirty="0"/>
              <a:t>ORACLE</a:t>
            </a:r>
            <a:r>
              <a:rPr lang="zh-CN" altLang="zh-CN" sz="2000" dirty="0"/>
              <a:t>的服务器端，也可能在</a:t>
            </a:r>
            <a:r>
              <a:rPr lang="en-US" altLang="zh-CN" sz="2000" dirty="0"/>
              <a:t> ORACLE </a:t>
            </a:r>
            <a:r>
              <a:rPr lang="zh-CN" altLang="zh-CN" sz="2000" dirty="0"/>
              <a:t>应用开发的客户端。引擎执行</a:t>
            </a:r>
            <a:r>
              <a:rPr lang="en-US" altLang="zh-CN" sz="2000" dirty="0"/>
              <a:t>PL/SQL</a:t>
            </a:r>
            <a:r>
              <a:rPr lang="zh-CN" altLang="zh-CN" sz="2000" dirty="0"/>
              <a:t>中的过程性语句，然后将</a:t>
            </a:r>
            <a:r>
              <a:rPr lang="en-US" altLang="zh-CN" sz="2000" dirty="0"/>
              <a:t>SQL</a:t>
            </a:r>
            <a:r>
              <a:rPr lang="zh-CN" altLang="zh-CN" sz="2000" dirty="0"/>
              <a:t>语句发送给数据库服务器来执行。再将结果返回给执行端。</a:t>
            </a:r>
            <a:endParaRPr lang="en-US" altLang="zh-CN" sz="2000" b="1" dirty="0" smtClean="0"/>
          </a:p>
        </p:txBody>
      </p:sp>
    </p:spTree>
    <p:extLst>
      <p:ext uri="{BB962C8B-B14F-4D97-AF65-F5344CB8AC3E}">
        <p14:creationId xmlns:p14="http://schemas.microsoft.com/office/powerpoint/2010/main" val="11374280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游标概念</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pPr lvl="0"/>
            <a:r>
              <a:rPr lang="zh-CN" altLang="zh-CN" sz="2000" b="1" dirty="0"/>
              <a:t>提取游标数据：</a:t>
            </a:r>
            <a:r>
              <a:rPr lang="zh-CN" altLang="zh-CN" sz="2000" dirty="0"/>
              <a:t>就是检索结果集合中的数据行，放入指定的输出变量中。</a:t>
            </a:r>
            <a:r>
              <a:rPr lang="en-US" altLang="zh-CN" sz="2000" dirty="0"/>
              <a:t> </a:t>
            </a:r>
            <a:endParaRPr lang="zh-CN" altLang="zh-CN" sz="2000" dirty="0"/>
          </a:p>
          <a:p>
            <a:r>
              <a:rPr lang="zh-CN" altLang="zh-CN" sz="2000" dirty="0"/>
              <a:t>格式：</a:t>
            </a:r>
          </a:p>
          <a:p>
            <a:r>
              <a:rPr lang="en-US" altLang="zh-CN" sz="2000" dirty="0"/>
              <a:t>FETCH </a:t>
            </a:r>
            <a:r>
              <a:rPr lang="en-US" altLang="zh-CN" sz="2000" dirty="0" err="1"/>
              <a:t>cursor_name</a:t>
            </a:r>
            <a:r>
              <a:rPr lang="en-US" altLang="zh-CN" sz="2000" dirty="0"/>
              <a:t> INTO {</a:t>
            </a:r>
            <a:r>
              <a:rPr lang="en-US" altLang="zh-CN" sz="2000" dirty="0" err="1"/>
              <a:t>variable_list</a:t>
            </a:r>
            <a:r>
              <a:rPr lang="en-US" altLang="zh-CN" sz="2000" dirty="0"/>
              <a:t> | </a:t>
            </a:r>
            <a:r>
              <a:rPr lang="en-US" altLang="zh-CN" sz="2000" dirty="0" err="1"/>
              <a:t>record_variable</a:t>
            </a:r>
            <a:r>
              <a:rPr lang="en-US" altLang="zh-CN" sz="2000" dirty="0"/>
              <a:t> };</a:t>
            </a:r>
            <a:endParaRPr lang="zh-CN" altLang="zh-CN" sz="2000" dirty="0"/>
          </a:p>
          <a:p>
            <a:pPr lvl="0"/>
            <a:r>
              <a:rPr lang="zh-CN" altLang="zh-CN" sz="2000" dirty="0"/>
              <a:t>对该记录进行处理；</a:t>
            </a:r>
          </a:p>
          <a:p>
            <a:pPr lvl="0"/>
            <a:r>
              <a:rPr lang="zh-CN" altLang="zh-CN" sz="2000" dirty="0"/>
              <a:t>继续处理，直到活动集合中没有记录；</a:t>
            </a:r>
          </a:p>
          <a:p>
            <a:pPr lvl="0"/>
            <a:r>
              <a:rPr lang="zh-CN" altLang="zh-CN" sz="2000" b="1" dirty="0"/>
              <a:t>关闭游标：</a:t>
            </a:r>
            <a:r>
              <a:rPr lang="zh-CN" altLang="zh-CN" sz="2000" dirty="0"/>
              <a:t>当提取和处理完游标结果集合数据后，应及时关闭游标，以释放该游标所占用的系统资源，并使该游标的工作区变成无效，不能再使用</a:t>
            </a:r>
            <a:r>
              <a:rPr lang="en-US" altLang="zh-CN" sz="2000" dirty="0"/>
              <a:t>FETCH </a:t>
            </a:r>
            <a:r>
              <a:rPr lang="zh-CN" altLang="zh-CN" sz="2000" dirty="0"/>
              <a:t>语句取其中数据。关闭后的游标可以使用</a:t>
            </a:r>
            <a:r>
              <a:rPr lang="en-US" altLang="zh-CN" sz="2000" dirty="0"/>
              <a:t>OPEN </a:t>
            </a:r>
            <a:r>
              <a:rPr lang="zh-CN" altLang="zh-CN" sz="2000" dirty="0"/>
              <a:t>语句重新打开。</a:t>
            </a:r>
          </a:p>
          <a:p>
            <a:r>
              <a:rPr lang="zh-CN" altLang="zh-CN" sz="2000" dirty="0"/>
              <a:t>格式：</a:t>
            </a:r>
          </a:p>
          <a:p>
            <a:r>
              <a:rPr lang="en-US" altLang="zh-CN" sz="2000" dirty="0"/>
              <a:t>CLOSE </a:t>
            </a:r>
            <a:r>
              <a:rPr lang="en-US" altLang="zh-CN" sz="2000" dirty="0" err="1"/>
              <a:t>cursor_name</a:t>
            </a:r>
            <a:r>
              <a:rPr lang="en-US" altLang="zh-CN" sz="2000" dirty="0"/>
              <a:t>;</a:t>
            </a:r>
            <a:endParaRPr lang="zh-CN" altLang="zh-CN" sz="2000" dirty="0"/>
          </a:p>
          <a:p>
            <a:endParaRPr lang="zh-CN" altLang="zh-CN" sz="2000" b="1" dirty="0"/>
          </a:p>
        </p:txBody>
      </p:sp>
    </p:spTree>
    <p:extLst>
      <p:ext uri="{BB962C8B-B14F-4D97-AF65-F5344CB8AC3E}">
        <p14:creationId xmlns:p14="http://schemas.microsoft.com/office/powerpoint/2010/main" val="437389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游标属性</a:t>
            </a:r>
            <a:endParaRPr lang="en-US" altLang="zh-CN" sz="2400" b="1" dirty="0" smtClean="0"/>
          </a:p>
        </p:txBody>
      </p:sp>
      <p:sp>
        <p:nvSpPr>
          <p:cNvPr id="6147" name="内容占位符 3"/>
          <p:cNvSpPr>
            <a:spLocks noGrp="1" noChangeArrowheads="1"/>
          </p:cNvSpPr>
          <p:nvPr>
            <p:ph idx="4294967295"/>
          </p:nvPr>
        </p:nvSpPr>
        <p:spPr>
          <a:xfrm>
            <a:off x="457200" y="1268010"/>
            <a:ext cx="8229600" cy="5589990"/>
          </a:xfrm>
        </p:spPr>
        <p:txBody>
          <a:bodyPr/>
          <a:lstStyle/>
          <a:p>
            <a:r>
              <a:rPr lang="en-US" altLang="zh-CN" sz="2000" dirty="0"/>
              <a:t>%FOUND       </a:t>
            </a:r>
            <a:r>
              <a:rPr lang="zh-CN" altLang="zh-CN" sz="2000" dirty="0"/>
              <a:t>布尔型属性，当最近一次读记录时成功返回</a:t>
            </a:r>
            <a:r>
              <a:rPr lang="en-US" altLang="zh-CN" sz="2000" dirty="0"/>
              <a:t>,</a:t>
            </a:r>
            <a:r>
              <a:rPr lang="zh-CN" altLang="zh-CN" sz="2000" dirty="0"/>
              <a:t>则值为</a:t>
            </a:r>
            <a:r>
              <a:rPr lang="en-US" altLang="zh-CN" sz="2000" dirty="0"/>
              <a:t>TRUE</a:t>
            </a:r>
            <a:r>
              <a:rPr lang="zh-CN" altLang="zh-CN" sz="2000" dirty="0"/>
              <a:t>；</a:t>
            </a:r>
          </a:p>
          <a:p>
            <a:r>
              <a:rPr lang="en-US" altLang="zh-CN" sz="2000" dirty="0"/>
              <a:t> %NOTFOUND   </a:t>
            </a:r>
            <a:r>
              <a:rPr lang="zh-CN" altLang="zh-CN" sz="2000" dirty="0"/>
              <a:t>布尔型属性，与</a:t>
            </a:r>
            <a:r>
              <a:rPr lang="en-US" altLang="zh-CN" sz="2000" dirty="0"/>
              <a:t>%FOUND</a:t>
            </a:r>
            <a:r>
              <a:rPr lang="zh-CN" altLang="zh-CN" sz="2000" dirty="0"/>
              <a:t>相反；</a:t>
            </a:r>
          </a:p>
          <a:p>
            <a:r>
              <a:rPr lang="en-US" altLang="zh-CN" sz="2000" dirty="0"/>
              <a:t> %ISOPEN       </a:t>
            </a:r>
            <a:r>
              <a:rPr lang="zh-CN" altLang="zh-CN" sz="2000" dirty="0"/>
              <a:t>布尔型属性，当游标已打开时返回</a:t>
            </a:r>
            <a:r>
              <a:rPr lang="en-US" altLang="zh-CN" sz="2000" dirty="0"/>
              <a:t> TRUE</a:t>
            </a:r>
            <a:r>
              <a:rPr lang="zh-CN" altLang="zh-CN" sz="2000" dirty="0"/>
              <a:t>；</a:t>
            </a:r>
          </a:p>
          <a:p>
            <a:r>
              <a:rPr lang="en-US" altLang="zh-CN" sz="2000" dirty="0"/>
              <a:t> %ROWCOUNT   </a:t>
            </a:r>
            <a:r>
              <a:rPr lang="zh-CN" altLang="zh-CN" sz="2000" dirty="0"/>
              <a:t>数字型属性，返回已从游标中读取的记录数</a:t>
            </a:r>
            <a:r>
              <a:rPr lang="zh-CN" altLang="zh-CN" sz="2000" dirty="0" smtClean="0"/>
              <a:t>。</a:t>
            </a:r>
            <a:endParaRPr lang="zh-CN" altLang="zh-CN" sz="2000" dirty="0"/>
          </a:p>
        </p:txBody>
      </p:sp>
    </p:spTree>
    <p:extLst>
      <p:ext uri="{BB962C8B-B14F-4D97-AF65-F5344CB8AC3E}">
        <p14:creationId xmlns:p14="http://schemas.microsoft.com/office/powerpoint/2010/main" val="28418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zh-CN" sz="2400" b="1" dirty="0"/>
              <a:t>游标的</a:t>
            </a:r>
            <a:r>
              <a:rPr lang="en-US" altLang="zh-CN" sz="2400" b="1" dirty="0"/>
              <a:t>FOR</a:t>
            </a:r>
            <a:r>
              <a:rPr lang="zh-CN" altLang="zh-CN" sz="2400" b="1" dirty="0"/>
              <a:t>循环</a:t>
            </a:r>
            <a:endParaRPr lang="en-US" altLang="zh-CN" sz="2400" b="1" dirty="0" smtClean="0"/>
          </a:p>
        </p:txBody>
      </p:sp>
      <p:sp>
        <p:nvSpPr>
          <p:cNvPr id="6147" name="内容占位符 3"/>
          <p:cNvSpPr>
            <a:spLocks noGrp="1" noChangeArrowheads="1"/>
          </p:cNvSpPr>
          <p:nvPr>
            <p:ph idx="4294967295"/>
          </p:nvPr>
        </p:nvSpPr>
        <p:spPr>
          <a:xfrm>
            <a:off x="466119" y="835812"/>
            <a:ext cx="8220680" cy="6022188"/>
          </a:xfrm>
        </p:spPr>
        <p:txBody>
          <a:bodyPr/>
          <a:lstStyle/>
          <a:p>
            <a:r>
              <a:rPr lang="en-US" altLang="zh-CN" sz="2000" dirty="0"/>
              <a:t> PL/SQL</a:t>
            </a:r>
            <a:r>
              <a:rPr lang="zh-CN" altLang="zh-CN" sz="2000" dirty="0"/>
              <a:t>语言提供了游标</a:t>
            </a:r>
            <a:r>
              <a:rPr lang="en-US" altLang="zh-CN" sz="2000" dirty="0"/>
              <a:t>FOR</a:t>
            </a:r>
            <a:r>
              <a:rPr lang="zh-CN" altLang="zh-CN" sz="2000" dirty="0"/>
              <a:t>循环语句，自动执行游标的</a:t>
            </a:r>
            <a:r>
              <a:rPr lang="en-US" altLang="zh-CN" sz="2000" dirty="0"/>
              <a:t>OPEN</a:t>
            </a:r>
            <a:r>
              <a:rPr lang="zh-CN" altLang="zh-CN" sz="2000" dirty="0"/>
              <a:t>、</a:t>
            </a:r>
            <a:r>
              <a:rPr lang="en-US" altLang="zh-CN" sz="2000" dirty="0"/>
              <a:t>FETCH</a:t>
            </a:r>
            <a:r>
              <a:rPr lang="zh-CN" altLang="zh-CN" sz="2000" dirty="0"/>
              <a:t>、</a:t>
            </a:r>
            <a:r>
              <a:rPr lang="en-US" altLang="zh-CN" sz="2000" dirty="0"/>
              <a:t>CLOSE</a:t>
            </a:r>
            <a:r>
              <a:rPr lang="zh-CN" altLang="zh-CN" sz="2000" dirty="0"/>
              <a:t>语句和循环语句的功能；当进入循环时，游标</a:t>
            </a:r>
            <a:r>
              <a:rPr lang="en-US" altLang="zh-CN" sz="2000" dirty="0"/>
              <a:t>FOR</a:t>
            </a:r>
            <a:r>
              <a:rPr lang="zh-CN" altLang="zh-CN" sz="2000" dirty="0"/>
              <a:t>循环语句自动打开游标，并提取第一行游标数据，当程序处理完当前所提取的数据而进入下一次循环时，游标</a:t>
            </a:r>
            <a:r>
              <a:rPr lang="en-US" altLang="zh-CN" sz="2000" dirty="0"/>
              <a:t>FOR</a:t>
            </a:r>
            <a:r>
              <a:rPr lang="zh-CN" altLang="zh-CN" sz="2000" dirty="0"/>
              <a:t>循环语句自动提取下一行数据供程序处理，当提取完结果集合中的所有数据行后结束循环，并自动关闭游标。</a:t>
            </a:r>
          </a:p>
          <a:p>
            <a:r>
              <a:rPr lang="zh-CN" altLang="zh-CN" sz="2000" dirty="0"/>
              <a:t>格式：</a:t>
            </a:r>
          </a:p>
          <a:p>
            <a:r>
              <a:rPr lang="en-US" altLang="zh-CN" sz="2000" dirty="0"/>
              <a:t>	FOR </a:t>
            </a:r>
            <a:r>
              <a:rPr lang="en-US" altLang="zh-CN" sz="2000" dirty="0" err="1"/>
              <a:t>index_variable</a:t>
            </a:r>
            <a:r>
              <a:rPr lang="en-US" altLang="zh-CN" sz="2000" dirty="0"/>
              <a:t> IN </a:t>
            </a:r>
            <a:r>
              <a:rPr lang="en-US" altLang="zh-CN" sz="2000" dirty="0" err="1"/>
              <a:t>cursor_name</a:t>
            </a:r>
            <a:r>
              <a:rPr lang="en-US" altLang="zh-CN" sz="2000" dirty="0"/>
              <a:t>[value[, value]…] LOOP</a:t>
            </a:r>
            <a:endParaRPr lang="zh-CN" altLang="zh-CN" sz="2000" dirty="0"/>
          </a:p>
          <a:p>
            <a:r>
              <a:rPr lang="en-US" altLang="zh-CN" sz="2000" dirty="0"/>
              <a:t>		-- </a:t>
            </a:r>
            <a:r>
              <a:rPr lang="zh-CN" altLang="zh-CN" sz="2000" dirty="0"/>
              <a:t>游标数据处理代码</a:t>
            </a:r>
          </a:p>
          <a:p>
            <a:r>
              <a:rPr lang="en-US" altLang="zh-CN" sz="2000" dirty="0"/>
              <a:t>	END LOOP;</a:t>
            </a:r>
            <a:endParaRPr lang="zh-CN" altLang="zh-CN" sz="2000" dirty="0"/>
          </a:p>
          <a:p>
            <a:r>
              <a:rPr lang="zh-CN" altLang="zh-CN" sz="2000" dirty="0"/>
              <a:t>其中：</a:t>
            </a:r>
          </a:p>
          <a:p>
            <a:r>
              <a:rPr lang="en-US" altLang="zh-CN" sz="2000" dirty="0"/>
              <a:t>	</a:t>
            </a:r>
            <a:r>
              <a:rPr lang="en-US" altLang="zh-CN" sz="2000" dirty="0" err="1"/>
              <a:t>index_variable</a:t>
            </a:r>
            <a:r>
              <a:rPr lang="zh-CN" altLang="zh-CN" sz="2000" dirty="0"/>
              <a:t>为游标</a:t>
            </a:r>
            <a:r>
              <a:rPr lang="en-US" altLang="zh-CN" sz="2000" dirty="0"/>
              <a:t>FOR </a:t>
            </a:r>
            <a:r>
              <a:rPr lang="zh-CN" altLang="zh-CN" sz="2000" dirty="0"/>
              <a:t>循环语句隐含声明的索引变量，该变量为记录变量，其结构与游标查询语句返回的结构集合的结构相同。在程序中可以通过引用该索引记录变量元素来读取所提取的游标数据，</a:t>
            </a:r>
            <a:r>
              <a:rPr lang="en-US" altLang="zh-CN" sz="2000" dirty="0" err="1"/>
              <a:t>index_variable</a:t>
            </a:r>
            <a:r>
              <a:rPr lang="zh-CN" altLang="zh-CN" sz="2000" dirty="0"/>
              <a:t>中各元素的名称与游标查询语句选择列表中所制定的列名相同。如果在游标查询语句的选择列表中存在计算列，则必须为这些计算列指定别名后才能通过游标</a:t>
            </a:r>
            <a:r>
              <a:rPr lang="en-US" altLang="zh-CN" sz="2000" dirty="0"/>
              <a:t>FOR </a:t>
            </a:r>
            <a:r>
              <a:rPr lang="zh-CN" altLang="zh-CN" sz="2000" dirty="0"/>
              <a:t>循环语句中的索引变量来访问这些列数据。</a:t>
            </a:r>
          </a:p>
          <a:p>
            <a:endParaRPr lang="zh-CN" altLang="zh-CN" sz="2000" dirty="0"/>
          </a:p>
        </p:txBody>
      </p:sp>
    </p:spTree>
    <p:extLst>
      <p:ext uri="{BB962C8B-B14F-4D97-AF65-F5344CB8AC3E}">
        <p14:creationId xmlns:p14="http://schemas.microsoft.com/office/powerpoint/2010/main" val="10348597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标题 2"/>
          <p:cNvSpPr>
            <a:spLocks noGrp="1" noChangeArrowheads="1"/>
          </p:cNvSpPr>
          <p:nvPr>
            <p:ph type="ctrTitle" idx="4294967295"/>
          </p:nvPr>
        </p:nvSpPr>
        <p:spPr bwMode="auto">
          <a:xfrm>
            <a:off x="1619250" y="2643188"/>
            <a:ext cx="61229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3600" b="1" dirty="0" smtClean="0">
                <a:solidFill>
                  <a:schemeClr val="bg1"/>
                </a:solidFill>
              </a:rPr>
              <a:t>第四章 异常错误处理</a:t>
            </a:r>
            <a:endParaRPr lang="zh-CN" altLang="zh-CN" sz="3600" b="1" dirty="0" smtClean="0">
              <a:solidFill>
                <a:schemeClr val="bg1"/>
              </a:solidFill>
            </a:endParaRPr>
          </a:p>
        </p:txBody>
      </p:sp>
    </p:spTree>
    <p:extLst>
      <p:ext uri="{BB962C8B-B14F-4D97-AF65-F5344CB8AC3E}">
        <p14:creationId xmlns:p14="http://schemas.microsoft.com/office/powerpoint/2010/main" val="26391482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第四章 异常错误处理</a:t>
            </a:r>
            <a:endParaRPr lang="en-US" altLang="zh-CN" sz="2400" b="1" dirty="0" smtClean="0"/>
          </a:p>
        </p:txBody>
      </p:sp>
      <p:sp>
        <p:nvSpPr>
          <p:cNvPr id="6147" name="内容占位符 3"/>
          <p:cNvSpPr>
            <a:spLocks noGrp="1" noChangeArrowheads="1"/>
          </p:cNvSpPr>
          <p:nvPr>
            <p:ph idx="4294967295"/>
          </p:nvPr>
        </p:nvSpPr>
        <p:spPr>
          <a:xfrm>
            <a:off x="466119" y="1412076"/>
            <a:ext cx="8220680" cy="5445924"/>
          </a:xfrm>
        </p:spPr>
        <p:txBody>
          <a:bodyPr/>
          <a:lstStyle/>
          <a:p>
            <a:r>
              <a:rPr lang="zh-CN" altLang="zh-CN" sz="2000" dirty="0"/>
              <a:t> 一个优秀的程序都应该能够正确处理各种出错情况，并尽可能从错误中恢复。</a:t>
            </a:r>
            <a:r>
              <a:rPr lang="en-US" altLang="zh-CN" sz="2000" dirty="0"/>
              <a:t>ORACLE </a:t>
            </a:r>
            <a:r>
              <a:rPr lang="zh-CN" altLang="zh-CN" sz="2000" dirty="0"/>
              <a:t>提供异常情况</a:t>
            </a:r>
            <a:r>
              <a:rPr lang="en-US" altLang="zh-CN" sz="2000" dirty="0"/>
              <a:t>(EXCEPTION)</a:t>
            </a:r>
            <a:r>
              <a:rPr lang="zh-CN" altLang="zh-CN" sz="2000" dirty="0"/>
              <a:t>和异常处理</a:t>
            </a:r>
            <a:r>
              <a:rPr lang="en-US" altLang="zh-CN" sz="2000" dirty="0"/>
              <a:t>(EXCEPTION HANDLER)</a:t>
            </a:r>
            <a:r>
              <a:rPr lang="zh-CN" altLang="zh-CN" sz="2000" dirty="0"/>
              <a:t>来实现错误处理</a:t>
            </a:r>
            <a:r>
              <a:rPr lang="zh-CN" altLang="zh-CN" sz="2000" dirty="0" smtClean="0"/>
              <a:t>。</a:t>
            </a:r>
            <a:endParaRPr lang="en-US" altLang="zh-CN" sz="2000" dirty="0" smtClean="0"/>
          </a:p>
          <a:p>
            <a:r>
              <a:rPr lang="zh-CN" altLang="zh-CN" sz="2000" b="1" dirty="0"/>
              <a:t>异常处理</a:t>
            </a:r>
            <a:r>
              <a:rPr lang="zh-CN" altLang="zh-CN" sz="2000" b="1" dirty="0" smtClean="0"/>
              <a:t>概念</a:t>
            </a:r>
            <a:endParaRPr lang="en-US" altLang="zh-CN" sz="2000" b="1" dirty="0" smtClean="0"/>
          </a:p>
          <a:p>
            <a:r>
              <a:rPr lang="zh-CN" altLang="zh-CN" sz="2000" dirty="0"/>
              <a:t>异常情况处理</a:t>
            </a:r>
            <a:r>
              <a:rPr lang="en-US" altLang="zh-CN" sz="2000" dirty="0"/>
              <a:t>(EXCEPTION)</a:t>
            </a:r>
            <a:r>
              <a:rPr lang="zh-CN" altLang="zh-CN" sz="2000" dirty="0"/>
              <a:t>是用来处理正常执行过程中未预料的事件</a:t>
            </a:r>
            <a:r>
              <a:rPr lang="en-US" altLang="zh-CN" sz="2000" dirty="0"/>
              <a:t>,</a:t>
            </a:r>
            <a:r>
              <a:rPr lang="zh-CN" altLang="zh-CN" sz="2000" dirty="0"/>
              <a:t>程序块的异常处理预定义的错误和自定义错误</a:t>
            </a:r>
            <a:r>
              <a:rPr lang="en-US" altLang="zh-CN" sz="2000" dirty="0"/>
              <a:t>,</a:t>
            </a:r>
            <a:r>
              <a:rPr lang="zh-CN" altLang="zh-CN" sz="2000" dirty="0"/>
              <a:t>由于</a:t>
            </a:r>
            <a:r>
              <a:rPr lang="en-US" altLang="zh-CN" sz="2000" dirty="0"/>
              <a:t>PL/SQL</a:t>
            </a:r>
            <a:r>
              <a:rPr lang="zh-CN" altLang="zh-CN" sz="2000" dirty="0"/>
              <a:t>程序块一旦产生异常而没有指出如何处理时</a:t>
            </a:r>
            <a:r>
              <a:rPr lang="en-US" altLang="zh-CN" sz="2000" dirty="0"/>
              <a:t>,</a:t>
            </a:r>
            <a:r>
              <a:rPr lang="zh-CN" altLang="zh-CN" sz="2000" dirty="0"/>
              <a:t>程序就会自动终止整个程序运行</a:t>
            </a:r>
            <a:r>
              <a:rPr lang="en-US" altLang="zh-CN" sz="2000" dirty="0"/>
              <a:t>.</a:t>
            </a:r>
            <a:endParaRPr lang="zh-CN" altLang="zh-CN" sz="2000" dirty="0"/>
          </a:p>
          <a:p>
            <a:r>
              <a:rPr lang="zh-CN" altLang="zh-CN" sz="2000" dirty="0"/>
              <a:t>有三种类型的异常错误：</a:t>
            </a:r>
          </a:p>
          <a:p>
            <a:pPr lvl="0"/>
            <a:r>
              <a:rPr lang="en-US" altLang="zh-CN" sz="2000" dirty="0" smtClean="0"/>
              <a:t>1</a:t>
            </a:r>
            <a:r>
              <a:rPr lang="zh-CN" altLang="en-US" sz="2000" dirty="0" smtClean="0"/>
              <a:t>、</a:t>
            </a:r>
            <a:r>
              <a:rPr lang="zh-CN" altLang="zh-CN" sz="2000" dirty="0" smtClean="0"/>
              <a:t>预定</a:t>
            </a:r>
            <a:r>
              <a:rPr lang="zh-CN" altLang="zh-CN" sz="2000" dirty="0"/>
              <a:t>义</a:t>
            </a:r>
            <a:r>
              <a:rPr lang="en-US" altLang="zh-CN" sz="2000" dirty="0"/>
              <a:t> ( Predefined )</a:t>
            </a:r>
            <a:r>
              <a:rPr lang="zh-CN" altLang="zh-CN" sz="2000" dirty="0"/>
              <a:t>错误</a:t>
            </a:r>
          </a:p>
          <a:p>
            <a:r>
              <a:rPr lang="en-US" altLang="zh-CN" sz="2000" dirty="0"/>
              <a:t>ORACLE</a:t>
            </a:r>
            <a:r>
              <a:rPr lang="zh-CN" altLang="zh-CN" sz="2000" dirty="0"/>
              <a:t>预定义的异常情况大约有</a:t>
            </a:r>
            <a:r>
              <a:rPr lang="en-US" altLang="zh-CN" sz="2000" dirty="0"/>
              <a:t>24</a:t>
            </a:r>
            <a:r>
              <a:rPr lang="zh-CN" altLang="zh-CN" sz="2000" dirty="0"/>
              <a:t>个。对这种异常情况的处理，无需在程序中定义，由</a:t>
            </a:r>
            <a:r>
              <a:rPr lang="en-US" altLang="zh-CN" sz="2000" dirty="0"/>
              <a:t>ORACLE</a:t>
            </a:r>
            <a:r>
              <a:rPr lang="zh-CN" altLang="zh-CN" sz="2000" dirty="0"/>
              <a:t>自动将其引发。</a:t>
            </a:r>
          </a:p>
          <a:p>
            <a:pPr lvl="0"/>
            <a:r>
              <a:rPr lang="en-US" altLang="zh-CN" sz="2000" dirty="0" smtClean="0"/>
              <a:t>2</a:t>
            </a:r>
            <a:r>
              <a:rPr lang="zh-CN" altLang="en-US" sz="2000" dirty="0" smtClean="0"/>
              <a:t>、</a:t>
            </a:r>
            <a:r>
              <a:rPr lang="zh-CN" altLang="zh-CN" sz="2000" dirty="0" smtClean="0"/>
              <a:t>非</a:t>
            </a:r>
            <a:r>
              <a:rPr lang="zh-CN" altLang="zh-CN" sz="2000" dirty="0"/>
              <a:t>预定义</a:t>
            </a:r>
            <a:r>
              <a:rPr lang="en-US" altLang="zh-CN" sz="2000" dirty="0"/>
              <a:t> ( Predefined )</a:t>
            </a:r>
            <a:r>
              <a:rPr lang="zh-CN" altLang="zh-CN" sz="2000" dirty="0"/>
              <a:t>错误</a:t>
            </a:r>
          </a:p>
          <a:p>
            <a:r>
              <a:rPr lang="en-US" altLang="zh-CN" sz="2000" dirty="0" smtClean="0"/>
              <a:t>3</a:t>
            </a:r>
            <a:r>
              <a:rPr lang="zh-CN" altLang="en-US" sz="2000" dirty="0" smtClean="0"/>
              <a:t>、</a:t>
            </a:r>
            <a:r>
              <a:rPr lang="zh-CN" altLang="zh-CN" sz="2000" dirty="0" smtClean="0"/>
              <a:t>即</a:t>
            </a:r>
            <a:r>
              <a:rPr lang="zh-CN" altLang="zh-CN" sz="2000" dirty="0"/>
              <a:t>其他标准的</a:t>
            </a:r>
            <a:r>
              <a:rPr lang="en-US" altLang="zh-CN" sz="2000" dirty="0"/>
              <a:t>ORACLE</a:t>
            </a:r>
            <a:r>
              <a:rPr lang="zh-CN" altLang="zh-CN" sz="2000" dirty="0"/>
              <a:t>错误。对这种异常情况的处理，需要用户在程序中定义，然后由</a:t>
            </a:r>
            <a:r>
              <a:rPr lang="en-US" altLang="zh-CN" sz="2000" dirty="0"/>
              <a:t>ORACLE</a:t>
            </a:r>
            <a:r>
              <a:rPr lang="zh-CN" altLang="zh-CN" sz="2000" dirty="0"/>
              <a:t>自动将其引发</a:t>
            </a:r>
            <a:r>
              <a:rPr lang="zh-CN" altLang="zh-CN" sz="2000" dirty="0" smtClean="0"/>
              <a:t>。</a:t>
            </a:r>
            <a:endParaRPr lang="zh-CN" altLang="zh-CN" sz="2000" dirty="0"/>
          </a:p>
        </p:txBody>
      </p:sp>
    </p:spTree>
    <p:extLst>
      <p:ext uri="{BB962C8B-B14F-4D97-AF65-F5344CB8AC3E}">
        <p14:creationId xmlns:p14="http://schemas.microsoft.com/office/powerpoint/2010/main" val="387070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异常错误处理概念</a:t>
            </a:r>
            <a:endParaRPr lang="en-US" altLang="zh-CN" sz="2400" b="1" dirty="0" smtClean="0"/>
          </a:p>
        </p:txBody>
      </p:sp>
      <p:sp>
        <p:nvSpPr>
          <p:cNvPr id="6147" name="内容占位符 3"/>
          <p:cNvSpPr>
            <a:spLocks noGrp="1" noChangeArrowheads="1"/>
          </p:cNvSpPr>
          <p:nvPr>
            <p:ph idx="4294967295"/>
          </p:nvPr>
        </p:nvSpPr>
        <p:spPr>
          <a:xfrm>
            <a:off x="466119" y="1412076"/>
            <a:ext cx="8220680" cy="5445924"/>
          </a:xfrm>
        </p:spPr>
        <p:txBody>
          <a:bodyPr/>
          <a:lstStyle/>
          <a:p>
            <a:pPr lvl="0"/>
            <a:r>
              <a:rPr lang="en-US" altLang="zh-CN" sz="2000" dirty="0" smtClean="0"/>
              <a:t>3</a:t>
            </a:r>
            <a:r>
              <a:rPr lang="zh-CN" altLang="en-US" sz="2000" dirty="0" smtClean="0"/>
              <a:t>、</a:t>
            </a:r>
            <a:r>
              <a:rPr lang="zh-CN" altLang="zh-CN" sz="2000" dirty="0"/>
              <a:t>用户定义</a:t>
            </a:r>
            <a:r>
              <a:rPr lang="en-US" altLang="zh-CN" sz="2000" dirty="0"/>
              <a:t>(</a:t>
            </a:r>
            <a:r>
              <a:rPr lang="en-US" altLang="zh-CN" sz="2000" dirty="0" err="1"/>
              <a:t>User_define</a:t>
            </a:r>
            <a:r>
              <a:rPr lang="en-US" altLang="zh-CN" sz="2000" dirty="0"/>
              <a:t>) </a:t>
            </a:r>
            <a:r>
              <a:rPr lang="zh-CN" altLang="zh-CN" sz="2000" dirty="0"/>
              <a:t>错误</a:t>
            </a:r>
          </a:p>
          <a:p>
            <a:r>
              <a:rPr lang="zh-CN" altLang="zh-CN" sz="2000" dirty="0"/>
              <a:t>程序执行过程中，出现编程人员认为的非正常情况。对这种异常情况的处理，需要用户在程序中定义，然后显式地在程序中将其引发。</a:t>
            </a:r>
          </a:p>
          <a:p>
            <a:r>
              <a:rPr lang="en-US" altLang="zh-CN" sz="2000" dirty="0"/>
              <a:t> </a:t>
            </a:r>
            <a:endParaRPr lang="zh-CN" altLang="zh-CN" sz="2000" dirty="0"/>
          </a:p>
          <a:p>
            <a:r>
              <a:rPr lang="zh-CN" altLang="zh-CN" sz="2000" dirty="0"/>
              <a:t>异常处理部分一般放在</a:t>
            </a:r>
            <a:r>
              <a:rPr lang="en-US" altLang="zh-CN" sz="2000" dirty="0"/>
              <a:t> PL/SQL </a:t>
            </a:r>
            <a:r>
              <a:rPr lang="zh-CN" altLang="zh-CN" sz="2000" dirty="0"/>
              <a:t>程序体的后半部</a:t>
            </a:r>
            <a:r>
              <a:rPr lang="en-US" altLang="zh-CN" sz="2000" dirty="0"/>
              <a:t>,</a:t>
            </a:r>
            <a:r>
              <a:rPr lang="zh-CN" altLang="zh-CN" sz="2000" dirty="0"/>
              <a:t>结构为</a:t>
            </a:r>
            <a:r>
              <a:rPr lang="en-US" altLang="zh-CN" sz="2000" dirty="0"/>
              <a:t>:</a:t>
            </a:r>
            <a:endParaRPr lang="zh-CN" altLang="zh-CN" sz="2000" dirty="0"/>
          </a:p>
          <a:p>
            <a:r>
              <a:rPr lang="en-US" altLang="zh-CN" sz="2000" dirty="0"/>
              <a:t>EXCEPTION</a:t>
            </a:r>
            <a:endParaRPr lang="zh-CN" altLang="zh-CN" sz="2000" dirty="0"/>
          </a:p>
          <a:p>
            <a:r>
              <a:rPr lang="en-US" altLang="zh-CN" sz="2000" dirty="0"/>
              <a:t>   WHEN </a:t>
            </a:r>
            <a:r>
              <a:rPr lang="en-US" altLang="zh-CN" sz="2000" dirty="0" err="1"/>
              <a:t>first_exception</a:t>
            </a:r>
            <a:r>
              <a:rPr lang="en-US" altLang="zh-CN" sz="2000" dirty="0"/>
              <a:t> THEN  &lt;code to handle first exception &gt;</a:t>
            </a:r>
            <a:endParaRPr lang="zh-CN" altLang="zh-CN" sz="2000" dirty="0"/>
          </a:p>
          <a:p>
            <a:r>
              <a:rPr lang="en-US" altLang="zh-CN" sz="2000" dirty="0"/>
              <a:t>   WHEN </a:t>
            </a:r>
            <a:r>
              <a:rPr lang="en-US" altLang="zh-CN" sz="2000" dirty="0" err="1"/>
              <a:t>second_exception</a:t>
            </a:r>
            <a:r>
              <a:rPr lang="en-US" altLang="zh-CN" sz="2000" dirty="0"/>
              <a:t> THEN  &lt;code to handle second exception &gt;</a:t>
            </a:r>
            <a:endParaRPr lang="zh-CN" altLang="zh-CN" sz="2000" dirty="0"/>
          </a:p>
          <a:p>
            <a:r>
              <a:rPr lang="en-US" altLang="zh-CN" sz="2000" dirty="0"/>
              <a:t>   WHEN OTHERS THEN  &lt;code to handle others exception &gt;</a:t>
            </a:r>
            <a:endParaRPr lang="zh-CN" altLang="zh-CN" sz="2000" dirty="0"/>
          </a:p>
          <a:p>
            <a:r>
              <a:rPr lang="en-US" altLang="zh-CN" sz="2000" dirty="0"/>
              <a:t>END;</a:t>
            </a:r>
            <a:endParaRPr lang="zh-CN" altLang="zh-CN" sz="2000" dirty="0"/>
          </a:p>
          <a:p>
            <a:r>
              <a:rPr lang="zh-CN" altLang="zh-CN" sz="2000" dirty="0"/>
              <a:t>异常处理可以按任意次序排列</a:t>
            </a:r>
            <a:r>
              <a:rPr lang="en-US" altLang="zh-CN" sz="2000" dirty="0"/>
              <a:t>,</a:t>
            </a:r>
            <a:r>
              <a:rPr lang="zh-CN" altLang="zh-CN" sz="2000" dirty="0"/>
              <a:t>但</a:t>
            </a:r>
            <a:r>
              <a:rPr lang="en-US" altLang="zh-CN" sz="2000" dirty="0"/>
              <a:t> OTHERS </a:t>
            </a:r>
            <a:r>
              <a:rPr lang="zh-CN" altLang="zh-CN" sz="2000" dirty="0"/>
              <a:t>必须放在最后</a:t>
            </a:r>
            <a:r>
              <a:rPr lang="en-US" altLang="zh-CN" sz="2000" dirty="0"/>
              <a:t>.</a:t>
            </a:r>
            <a:endParaRPr lang="zh-CN" altLang="zh-CN" sz="2000" dirty="0"/>
          </a:p>
          <a:p>
            <a:endParaRPr lang="zh-CN" altLang="zh-CN" sz="2000" dirty="0"/>
          </a:p>
        </p:txBody>
      </p:sp>
    </p:spTree>
    <p:extLst>
      <p:ext uri="{BB962C8B-B14F-4D97-AF65-F5344CB8AC3E}">
        <p14:creationId xmlns:p14="http://schemas.microsoft.com/office/powerpoint/2010/main" val="33479807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异常错误处理概念</a:t>
            </a:r>
            <a:endParaRPr lang="en-US" altLang="zh-CN" sz="2400" b="1" dirty="0" smtClean="0"/>
          </a:p>
        </p:txBody>
      </p:sp>
      <p:sp>
        <p:nvSpPr>
          <p:cNvPr id="6147" name="内容占位符 3"/>
          <p:cNvSpPr>
            <a:spLocks noGrp="1" noChangeArrowheads="1"/>
          </p:cNvSpPr>
          <p:nvPr>
            <p:ph idx="4294967295"/>
          </p:nvPr>
        </p:nvSpPr>
        <p:spPr>
          <a:xfrm>
            <a:off x="466119" y="1412076"/>
            <a:ext cx="8220680" cy="5445924"/>
          </a:xfrm>
        </p:spPr>
        <p:txBody>
          <a:bodyPr/>
          <a:lstStyle/>
          <a:p>
            <a:r>
              <a:rPr lang="zh-CN" altLang="en-US" sz="2000" b="1" dirty="0"/>
              <a:t>预定</a:t>
            </a:r>
            <a:r>
              <a:rPr lang="zh-CN" altLang="en-US" sz="2000" b="1" dirty="0" smtClean="0"/>
              <a:t>义的异常处理</a:t>
            </a:r>
            <a:endParaRPr lang="en-US" altLang="zh-CN" sz="2000" b="1" dirty="0" smtClean="0"/>
          </a:p>
          <a:p>
            <a:endParaRPr lang="en-US" altLang="zh-CN" sz="2000" b="1" dirty="0" smtClean="0"/>
          </a:p>
          <a:p>
            <a:r>
              <a:rPr lang="zh-CN" altLang="en-US" sz="2000" b="1" dirty="0" smtClean="0"/>
              <a:t>非预定义的异常处理</a:t>
            </a:r>
            <a:endParaRPr lang="en-US" altLang="zh-CN" sz="2000" b="1" dirty="0" smtClean="0"/>
          </a:p>
          <a:p>
            <a:endParaRPr lang="en-US" altLang="zh-CN" sz="2000" b="1" dirty="0" smtClean="0"/>
          </a:p>
          <a:p>
            <a:r>
              <a:rPr lang="zh-CN" altLang="en-US" sz="2000" b="1" dirty="0" smtClean="0"/>
              <a:t>用户自定义的异常处理</a:t>
            </a:r>
            <a:endParaRPr lang="en-US" altLang="zh-CN" sz="2000" b="1" dirty="0" smtClean="0"/>
          </a:p>
          <a:p>
            <a:endParaRPr lang="en-US" altLang="zh-CN" sz="2000" b="1" dirty="0" smtClean="0"/>
          </a:p>
          <a:p>
            <a:r>
              <a:rPr lang="zh-CN" altLang="en-US" sz="2000" b="1" dirty="0" smtClean="0"/>
              <a:t>用户定义的异常处理</a:t>
            </a:r>
            <a:endParaRPr lang="en-US" altLang="zh-CN" sz="2000" b="1" dirty="0" smtClean="0"/>
          </a:p>
          <a:p>
            <a:pPr marL="0" indent="0">
              <a:buNone/>
            </a:pPr>
            <a:endParaRPr lang="zh-CN" altLang="zh-CN" sz="2000" dirty="0"/>
          </a:p>
        </p:txBody>
      </p:sp>
    </p:spTree>
    <p:extLst>
      <p:ext uri="{BB962C8B-B14F-4D97-AF65-F5344CB8AC3E}">
        <p14:creationId xmlns:p14="http://schemas.microsoft.com/office/powerpoint/2010/main" val="26184952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gn="l"/>
            <a:r>
              <a:rPr lang="zh-CN" altLang="en-US" sz="2400" b="1" dirty="0" smtClean="0"/>
              <a:t>异常错误传播</a:t>
            </a:r>
            <a:endParaRPr lang="en-US" altLang="zh-CN" sz="2400" b="1" dirty="0" smtClean="0"/>
          </a:p>
        </p:txBody>
      </p:sp>
      <p:sp>
        <p:nvSpPr>
          <p:cNvPr id="6147" name="内容占位符 3"/>
          <p:cNvSpPr>
            <a:spLocks noGrp="1" noChangeArrowheads="1"/>
          </p:cNvSpPr>
          <p:nvPr>
            <p:ph idx="4294967295"/>
          </p:nvPr>
        </p:nvSpPr>
        <p:spPr>
          <a:xfrm>
            <a:off x="466119" y="1412076"/>
            <a:ext cx="8220680" cy="5445924"/>
          </a:xfrm>
        </p:spPr>
        <p:txBody>
          <a:bodyPr/>
          <a:lstStyle/>
          <a:p>
            <a:r>
              <a:rPr lang="zh-CN" altLang="zh-CN" sz="2000" b="1" dirty="0"/>
              <a:t>在执行部分引发异常错误</a:t>
            </a:r>
            <a:endParaRPr lang="en-US" altLang="zh-CN" sz="2000" b="1" dirty="0" smtClean="0"/>
          </a:p>
          <a:p>
            <a:endParaRPr lang="en-US" altLang="zh-CN" sz="2000" b="1" dirty="0" smtClean="0"/>
          </a:p>
          <a:p>
            <a:r>
              <a:rPr lang="zh-CN" altLang="zh-CN" sz="2000" b="1" dirty="0"/>
              <a:t>在声明部分引发异常错误</a:t>
            </a:r>
            <a:endParaRPr lang="en-US" altLang="zh-CN" sz="2000" b="1" dirty="0" smtClean="0"/>
          </a:p>
          <a:p>
            <a:pPr marL="0" indent="0">
              <a:buNone/>
            </a:pPr>
            <a:endParaRPr lang="zh-CN" altLang="zh-CN" sz="2000" dirty="0"/>
          </a:p>
        </p:txBody>
      </p:sp>
    </p:spTree>
    <p:extLst>
      <p:ext uri="{BB962C8B-B14F-4D97-AF65-F5344CB8AC3E}">
        <p14:creationId xmlns:p14="http://schemas.microsoft.com/office/powerpoint/2010/main" val="29524590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0"/>
            <a:ext cx="9155113"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内容占位符 1"/>
          <p:cNvSpPr>
            <a:spLocks noGrp="1" noChangeArrowheads="1"/>
          </p:cNvSpPr>
          <p:nvPr>
            <p:ph idx="4294967295"/>
          </p:nvPr>
        </p:nvSpPr>
        <p:spPr>
          <a:xfrm>
            <a:off x="394085" y="2060374"/>
            <a:ext cx="8749913" cy="3241484"/>
          </a:xfrm>
        </p:spPr>
        <p:txBody>
          <a:bodyPr/>
          <a:lstStyle/>
          <a:p>
            <a:pPr marL="0" indent="0" algn="ctr" eaLnBrk="1" hangingPunct="1">
              <a:buFont typeface="Arial" pitchFamily="34" charset="0"/>
              <a:buNone/>
              <a:defRPr/>
            </a:pPr>
            <a:r>
              <a:rPr lang="zh-CN" altLang="en-US" sz="9600" b="1" dirty="0" smtClean="0">
                <a:solidFill>
                  <a:srgbClr val="0070C0"/>
                </a:solidFill>
              </a:rPr>
              <a:t>用爱成就梦想！</a:t>
            </a:r>
            <a:endParaRPr lang="zh-CN" altLang="zh-CN" sz="9600" b="1" dirty="0" smtClean="0">
              <a:solidFill>
                <a:srgbClr val="0070C0"/>
              </a:solidFill>
            </a:endParaRPr>
          </a:p>
        </p:txBody>
      </p:sp>
      <p:sp>
        <p:nvSpPr>
          <p:cNvPr id="7172"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zh-CN" altLang="en-US" sz="2400" b="1" dirty="0" smtClean="0"/>
              <a:t>未完待续。。。。</a:t>
            </a:r>
            <a:endParaRPr lang="zh-CN" altLang="zh-CN" sz="2400" b="1" dirty="0" smtClean="0"/>
          </a:p>
        </p:txBody>
      </p:sp>
      <p:pic>
        <p:nvPicPr>
          <p:cNvPr id="7173" name="Picture 2"/>
          <p:cNvPicPr>
            <a:picLocks noChangeAspect="1" noChangeArrowheads="1"/>
          </p:cNvPicPr>
          <p:nvPr/>
        </p:nvPicPr>
        <p:blipFill>
          <a:blip r:embed="rId4">
            <a:extLst>
              <a:ext uri="{28A0092B-C50C-407E-A947-70E740481C1C}">
                <a14:useLocalDpi xmlns:a14="http://schemas.microsoft.com/office/drawing/2010/main" val="0"/>
              </a:ext>
            </a:extLst>
          </a:blip>
          <a:srcRect l="2478" t="2263" r="88939" b="82140"/>
          <a:stretch>
            <a:fillRect/>
          </a:stretch>
        </p:blipFill>
        <p:spPr bwMode="auto">
          <a:xfrm>
            <a:off x="214313" y="142875"/>
            <a:ext cx="78581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908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1113"/>
            <a:ext cx="9155113"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标题 2"/>
          <p:cNvSpPr>
            <a:spLocks noGrp="1" noChangeArrowheads="1"/>
          </p:cNvSpPr>
          <p:nvPr>
            <p:ph type="ctrTitle" idx="4294967295"/>
          </p:nvPr>
        </p:nvSpPr>
        <p:spPr bwMode="auto">
          <a:xfrm>
            <a:off x="1619250" y="2643188"/>
            <a:ext cx="61229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r>
              <a:rPr lang="zh-CN" altLang="en-US" sz="3600" b="1" dirty="0" smtClean="0">
                <a:solidFill>
                  <a:schemeClr val="bg1"/>
                </a:solidFill>
              </a:rPr>
              <a:t>第二章 </a:t>
            </a:r>
            <a:r>
              <a:rPr lang="en-US" altLang="zh-CN" sz="3600" b="1" dirty="0">
                <a:solidFill>
                  <a:schemeClr val="bg1"/>
                </a:solidFill>
              </a:rPr>
              <a:t>PL/SQL</a:t>
            </a:r>
            <a:r>
              <a:rPr lang="zh-CN" altLang="zh-CN" sz="3600" b="1" dirty="0">
                <a:solidFill>
                  <a:schemeClr val="bg1"/>
                </a:solidFill>
              </a:rPr>
              <a:t>块结构和组成元素</a:t>
            </a:r>
            <a:endParaRPr lang="zh-CN" altLang="zh-CN" sz="3600" b="1" dirty="0">
              <a:solidFill>
                <a:schemeClr val="bg1"/>
              </a:solidFill>
            </a:endParaRPr>
          </a:p>
        </p:txBody>
      </p:sp>
    </p:spTree>
    <p:extLst>
      <p:ext uri="{BB962C8B-B14F-4D97-AF65-F5344CB8AC3E}">
        <p14:creationId xmlns:p14="http://schemas.microsoft.com/office/powerpoint/2010/main" val="133946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块</a:t>
            </a:r>
            <a:endParaRPr lang="zh-CN" altLang="zh-CN" sz="2400" b="1" dirty="0" smtClean="0"/>
          </a:p>
        </p:txBody>
      </p:sp>
      <p:sp>
        <p:nvSpPr>
          <p:cNvPr id="6147" name="内容占位符 3"/>
          <p:cNvSpPr>
            <a:spLocks noGrp="1" noChangeArrowheads="1"/>
          </p:cNvSpPr>
          <p:nvPr>
            <p:ph idx="4294967295"/>
          </p:nvPr>
        </p:nvSpPr>
        <p:spPr>
          <a:xfrm>
            <a:off x="457200" y="1412076"/>
            <a:ext cx="8229600" cy="4898244"/>
          </a:xfrm>
        </p:spPr>
        <p:txBody>
          <a:bodyPr/>
          <a:lstStyle/>
          <a:p>
            <a:pPr eaLnBrk="1" hangingPunct="1"/>
            <a:r>
              <a:rPr lang="en-US" altLang="zh-CN" sz="2000" b="1" dirty="0"/>
              <a:t>PL/SQL</a:t>
            </a:r>
            <a:r>
              <a:rPr lang="zh-CN" altLang="zh-CN" sz="2000" dirty="0"/>
              <a:t>程序由三个块组成，即声明部分、执行部分、异常处理部分。</a:t>
            </a:r>
          </a:p>
          <a:p>
            <a:r>
              <a:rPr lang="en-US" altLang="zh-CN" sz="2000" b="1" dirty="0"/>
              <a:t>PL/SQL</a:t>
            </a:r>
            <a:r>
              <a:rPr lang="zh-CN" altLang="zh-CN" sz="2000" b="1" dirty="0"/>
              <a:t>块的结构</a:t>
            </a:r>
            <a:r>
              <a:rPr lang="zh-CN" altLang="zh-CN" sz="2000" b="1" dirty="0" smtClean="0"/>
              <a:t>如下：</a:t>
            </a:r>
            <a:endParaRPr lang="zh-CN" altLang="zh-CN" sz="2000" dirty="0" smtClean="0"/>
          </a:p>
          <a:p>
            <a:r>
              <a:rPr lang="en-US" altLang="zh-CN" sz="2000" b="1" dirty="0" smtClean="0"/>
              <a:t>DECLARE  </a:t>
            </a:r>
            <a:endParaRPr lang="zh-CN" altLang="zh-CN" sz="2000" dirty="0"/>
          </a:p>
          <a:p>
            <a:r>
              <a:rPr lang="en-US" altLang="zh-CN" sz="2000" dirty="0"/>
              <a:t>/* </a:t>
            </a:r>
            <a:r>
              <a:rPr lang="zh-CN" altLang="zh-CN" sz="2000" dirty="0"/>
              <a:t>声明部分</a:t>
            </a:r>
            <a:r>
              <a:rPr lang="en-US" altLang="zh-CN" sz="2000" dirty="0"/>
              <a:t>: </a:t>
            </a:r>
            <a:r>
              <a:rPr lang="zh-CN" altLang="zh-CN" sz="2000" dirty="0"/>
              <a:t>在此声明</a:t>
            </a:r>
            <a:r>
              <a:rPr lang="en-US" altLang="zh-CN" sz="2000" dirty="0"/>
              <a:t>PL/SQL</a:t>
            </a:r>
            <a:r>
              <a:rPr lang="zh-CN" altLang="zh-CN" sz="2000" dirty="0"/>
              <a:t>用到的变量</a:t>
            </a:r>
            <a:r>
              <a:rPr lang="en-US" altLang="zh-CN" sz="2000" dirty="0"/>
              <a:t>,</a:t>
            </a:r>
            <a:r>
              <a:rPr lang="zh-CN" altLang="zh-CN" sz="2000" dirty="0"/>
              <a:t>类型及游标，以及局部的存储过程和函数</a:t>
            </a:r>
            <a:r>
              <a:rPr lang="en-US" altLang="zh-CN" sz="2000" dirty="0"/>
              <a:t> */</a:t>
            </a:r>
            <a:endParaRPr lang="zh-CN" altLang="zh-CN" sz="2000" dirty="0"/>
          </a:p>
          <a:p>
            <a:r>
              <a:rPr lang="en-US" altLang="zh-CN" sz="2000" b="1" dirty="0"/>
              <a:t>BEGIN</a:t>
            </a:r>
            <a:endParaRPr lang="zh-CN" altLang="zh-CN" sz="2000" dirty="0"/>
          </a:p>
          <a:p>
            <a:r>
              <a:rPr lang="en-US" altLang="zh-CN" sz="2000" dirty="0"/>
              <a:t>    /*  </a:t>
            </a:r>
            <a:r>
              <a:rPr lang="zh-CN" altLang="zh-CN" sz="2000" dirty="0"/>
              <a:t>执行部分</a:t>
            </a:r>
            <a:r>
              <a:rPr lang="en-US" altLang="zh-CN" sz="2000" dirty="0"/>
              <a:t>:  </a:t>
            </a:r>
            <a:r>
              <a:rPr lang="zh-CN" altLang="zh-CN" sz="2000" dirty="0"/>
              <a:t>过程及</a:t>
            </a:r>
            <a:r>
              <a:rPr lang="en-US" altLang="zh-CN" sz="2000" dirty="0"/>
              <a:t>SQL </a:t>
            </a:r>
            <a:r>
              <a:rPr lang="zh-CN" altLang="zh-CN" sz="2000" dirty="0"/>
              <a:t>语句</a:t>
            </a:r>
            <a:r>
              <a:rPr lang="en-US" altLang="zh-CN" sz="2000" dirty="0"/>
              <a:t>  , </a:t>
            </a:r>
            <a:r>
              <a:rPr lang="zh-CN" altLang="zh-CN" sz="2000" dirty="0"/>
              <a:t>即程序的主要部分</a:t>
            </a:r>
            <a:r>
              <a:rPr lang="en-US" altLang="zh-CN" sz="2000" dirty="0"/>
              <a:t>  */</a:t>
            </a:r>
            <a:endParaRPr lang="zh-CN" altLang="zh-CN" sz="2000" dirty="0"/>
          </a:p>
          <a:p>
            <a:r>
              <a:rPr lang="en-US" altLang="zh-CN" sz="2000" b="1" dirty="0"/>
              <a:t>EXCEPTION</a:t>
            </a:r>
            <a:endParaRPr lang="zh-CN" altLang="zh-CN" sz="2000" dirty="0"/>
          </a:p>
          <a:p>
            <a:r>
              <a:rPr lang="en-US" altLang="zh-CN" sz="2000" dirty="0"/>
              <a:t>   /* </a:t>
            </a:r>
            <a:r>
              <a:rPr lang="zh-CN" altLang="zh-CN" sz="2000" dirty="0"/>
              <a:t>执行异常部分</a:t>
            </a:r>
            <a:r>
              <a:rPr lang="en-US" altLang="zh-CN" sz="2000" dirty="0"/>
              <a:t>: </a:t>
            </a:r>
            <a:r>
              <a:rPr lang="zh-CN" altLang="zh-CN" sz="2000" dirty="0"/>
              <a:t>错误处理</a:t>
            </a:r>
            <a:r>
              <a:rPr lang="en-US" altLang="zh-CN" sz="2000" dirty="0"/>
              <a:t>  */</a:t>
            </a:r>
            <a:endParaRPr lang="zh-CN" altLang="zh-CN" sz="2000" dirty="0"/>
          </a:p>
          <a:p>
            <a:r>
              <a:rPr lang="en-US" altLang="zh-CN" sz="2000" b="1" dirty="0"/>
              <a:t>END</a:t>
            </a:r>
            <a:r>
              <a:rPr lang="en-US" altLang="zh-CN" sz="2000" b="1" dirty="0" smtClean="0"/>
              <a:t>;</a:t>
            </a:r>
            <a:endParaRPr lang="zh-CN" altLang="zh-CN" sz="2000" dirty="0"/>
          </a:p>
          <a:p>
            <a:r>
              <a:rPr lang="zh-CN" altLang="zh-CN" sz="2000" dirty="0"/>
              <a:t>其中 执行部分是必须的。</a:t>
            </a:r>
          </a:p>
          <a:p>
            <a:pPr eaLnBrk="1" hangingPunct="1"/>
            <a:endParaRPr lang="en-US" altLang="zh-CN" sz="2000" b="1" dirty="0" smtClean="0"/>
          </a:p>
        </p:txBody>
      </p:sp>
    </p:spTree>
    <p:extLst>
      <p:ext uri="{BB962C8B-B14F-4D97-AF65-F5344CB8AC3E}">
        <p14:creationId xmlns:p14="http://schemas.microsoft.com/office/powerpoint/2010/main" val="164031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noChangeArrowheads="1"/>
          </p:cNvSpPr>
          <p:nvPr>
            <p:ph type="ctrTitle" idx="4294967295"/>
          </p:nvPr>
        </p:nvSpPr>
        <p:spPr bwMode="auto">
          <a:xfrm>
            <a:off x="1143000" y="214313"/>
            <a:ext cx="5500688" cy="1071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l" eaLnBrk="1" hangingPunct="1"/>
            <a:r>
              <a:rPr lang="en-US" altLang="zh-CN" sz="2400" b="1" dirty="0" smtClean="0"/>
              <a:t>PL/SQL </a:t>
            </a:r>
            <a:r>
              <a:rPr lang="zh-CN" altLang="en-US" sz="2400" b="1" dirty="0" smtClean="0"/>
              <a:t>块</a:t>
            </a:r>
            <a:endParaRPr lang="zh-CN" altLang="zh-CN" sz="2400" b="1" dirty="0" smtClean="0"/>
          </a:p>
        </p:txBody>
      </p:sp>
      <p:sp>
        <p:nvSpPr>
          <p:cNvPr id="6147" name="内容占位符 3"/>
          <p:cNvSpPr>
            <a:spLocks noGrp="1" noChangeArrowheads="1"/>
          </p:cNvSpPr>
          <p:nvPr>
            <p:ph idx="4294967295"/>
          </p:nvPr>
        </p:nvSpPr>
        <p:spPr>
          <a:xfrm>
            <a:off x="457200" y="1412076"/>
            <a:ext cx="8229600" cy="4682145"/>
          </a:xfrm>
        </p:spPr>
        <p:txBody>
          <a:bodyPr/>
          <a:lstStyle/>
          <a:p>
            <a:pPr eaLnBrk="1" hangingPunct="1"/>
            <a:r>
              <a:rPr lang="en-US" altLang="zh-CN" sz="2000" b="1" dirty="0"/>
              <a:t>PL/SQL</a:t>
            </a:r>
            <a:r>
              <a:rPr lang="zh-CN" altLang="zh-CN" sz="2000" b="1" dirty="0"/>
              <a:t>块可以分为三类：</a:t>
            </a:r>
            <a:endParaRPr lang="zh-CN" altLang="zh-CN" sz="2000" dirty="0"/>
          </a:p>
          <a:p>
            <a:pPr lvl="0"/>
            <a:r>
              <a:rPr lang="en-US" altLang="zh-CN" sz="2000" dirty="0" smtClean="0"/>
              <a:t>1.</a:t>
            </a:r>
            <a:r>
              <a:rPr lang="zh-CN" altLang="zh-CN" sz="2000" dirty="0" smtClean="0"/>
              <a:t>无名</a:t>
            </a:r>
            <a:r>
              <a:rPr lang="zh-CN" altLang="zh-CN" sz="2000" dirty="0"/>
              <a:t>块：动态构造，只能执行一次。</a:t>
            </a:r>
          </a:p>
          <a:p>
            <a:pPr lvl="0"/>
            <a:r>
              <a:rPr lang="en-US" altLang="zh-CN" sz="2000" dirty="0" smtClean="0"/>
              <a:t>2.</a:t>
            </a:r>
            <a:r>
              <a:rPr lang="zh-CN" altLang="zh-CN" sz="2000" dirty="0" smtClean="0"/>
              <a:t>子程序</a:t>
            </a:r>
            <a:r>
              <a:rPr lang="zh-CN" altLang="zh-CN" sz="2000" dirty="0"/>
              <a:t>：存储在数据库中的存储过程、函数及包等。当在数据库上建立好后可以在其它程序中调用它们。</a:t>
            </a:r>
          </a:p>
          <a:p>
            <a:pPr lvl="0"/>
            <a:r>
              <a:rPr lang="en-US" altLang="zh-CN" sz="2000" dirty="0" smtClean="0"/>
              <a:t>3.</a:t>
            </a:r>
            <a:r>
              <a:rPr lang="zh-CN" altLang="zh-CN" sz="2000" dirty="0" smtClean="0"/>
              <a:t>触发器</a:t>
            </a:r>
            <a:r>
              <a:rPr lang="zh-CN" altLang="zh-CN" sz="2000" dirty="0"/>
              <a:t>：当数据库发生操作时，会触发一些事件，从而自动执行相应的程序。</a:t>
            </a:r>
          </a:p>
          <a:p>
            <a:pPr eaLnBrk="1" hangingPunct="1"/>
            <a:endParaRPr lang="en-US" altLang="zh-CN" sz="2000" b="1" dirty="0" smtClean="0"/>
          </a:p>
        </p:txBody>
      </p:sp>
    </p:spTree>
    <p:extLst>
      <p:ext uri="{BB962C8B-B14F-4D97-AF65-F5344CB8AC3E}">
        <p14:creationId xmlns:p14="http://schemas.microsoft.com/office/powerpoint/2010/main" val="3788210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157255497</TotalTime>
  <Pages>0</Pages>
  <Words>5542</Words>
  <Characters>0</Characters>
  <Application>Microsoft Office PowerPoint</Application>
  <DocSecurity>0</DocSecurity>
  <PresentationFormat>全屏显示(4:3)</PresentationFormat>
  <Lines>0</Lines>
  <Paragraphs>928</Paragraphs>
  <Slides>68</Slides>
  <Notes>59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68</vt:i4>
      </vt:variant>
    </vt:vector>
  </HeadingPairs>
  <TitlesOfParts>
    <vt:vector size="77" baseType="lpstr">
      <vt:lpstr>Arial</vt:lpstr>
      <vt:lpstr>宋体</vt:lpstr>
      <vt:lpstr>Calibri</vt:lpstr>
      <vt:lpstr>Franklin Gothic Medium</vt:lpstr>
      <vt:lpstr>微软雅黑</vt:lpstr>
      <vt:lpstr>Franklin Gothic Book</vt:lpstr>
      <vt:lpstr>黑体</vt:lpstr>
      <vt:lpstr>自定义设计方案</vt:lpstr>
      <vt:lpstr>Office 主题</vt:lpstr>
      <vt:lpstr>PLSQL</vt:lpstr>
      <vt:lpstr>第一章 PLSQL 程序设计简介 第二章 PLSQL块结构和组成元素 第三章PLSQL 流程控制语句 第四章 PLSQL 游标的使用 第五章 PLSQL 异常错误传播 第六章 PLSQL 存储函数和过程</vt:lpstr>
      <vt:lpstr>第一章 PLSQL 程序设计简介</vt:lpstr>
      <vt:lpstr>SQL 与 PLSQL</vt:lpstr>
      <vt:lpstr>SQL 与 PLSQL</vt:lpstr>
      <vt:lpstr>运行PL/SQL程序</vt:lpstr>
      <vt:lpstr>第二章 PL/SQL块结构和组成元素</vt:lpstr>
      <vt:lpstr>PL/SQL 块</vt:lpstr>
      <vt:lpstr>PL/SQL 块</vt:lpstr>
      <vt:lpstr> PL/SQL 结构</vt:lpstr>
      <vt:lpstr>标识符</vt:lpstr>
      <vt:lpstr>标识符</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PL/SQL 变量类型</vt:lpstr>
      <vt:lpstr>运算符和表达式(数据定义)</vt:lpstr>
      <vt:lpstr>运算符和表达式(数据定义)</vt:lpstr>
      <vt:lpstr>变量赋值</vt:lpstr>
      <vt:lpstr>变量赋值</vt:lpstr>
      <vt:lpstr>变量赋值</vt:lpstr>
      <vt:lpstr>变量赋值</vt:lpstr>
      <vt:lpstr>变量作用范围及可见性</vt:lpstr>
      <vt:lpstr>变量作用范围及可见性</vt:lpstr>
      <vt:lpstr>变量作用范围及可见性</vt:lpstr>
      <vt:lpstr>注释</vt:lpstr>
      <vt:lpstr>简单例子</vt:lpstr>
      <vt:lpstr>简单例子</vt:lpstr>
      <vt:lpstr>第三章  PL/SQL流程控制语句</vt:lpstr>
      <vt:lpstr>PL/SQL流程控制语句</vt:lpstr>
      <vt:lpstr>条件语句</vt:lpstr>
      <vt:lpstr>条件语句</vt:lpstr>
      <vt:lpstr>CASE 表达式</vt:lpstr>
      <vt:lpstr>CASE 表达式</vt:lpstr>
      <vt:lpstr>循环</vt:lpstr>
      <vt:lpstr>循环</vt:lpstr>
      <vt:lpstr>循环</vt:lpstr>
      <vt:lpstr>循环</vt:lpstr>
      <vt:lpstr>标号和GOTO </vt:lpstr>
      <vt:lpstr>标号和GOTO </vt:lpstr>
      <vt:lpstr>NULL 语句 </vt:lpstr>
      <vt:lpstr>第四章 游标的使用</vt:lpstr>
      <vt:lpstr>游标概念</vt:lpstr>
      <vt:lpstr>游标概念</vt:lpstr>
      <vt:lpstr>游标概念</vt:lpstr>
      <vt:lpstr>游标概念</vt:lpstr>
      <vt:lpstr>游标属性</vt:lpstr>
      <vt:lpstr>游标的FOR循环</vt:lpstr>
      <vt:lpstr>第四章 异常错误处理</vt:lpstr>
      <vt:lpstr>第四章 异常错误处理</vt:lpstr>
      <vt:lpstr>异常错误处理概念</vt:lpstr>
      <vt:lpstr>异常错误处理概念</vt:lpstr>
      <vt:lpstr>异常错误传播</vt:lpstr>
      <vt:lpstr>未完待续。。。。</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lidajun</cp:lastModifiedBy>
  <cp:revision>72</cp:revision>
  <cp:lastPrinted>1899-12-30T00:00:00Z</cp:lastPrinted>
  <dcterms:created xsi:type="dcterms:W3CDTF">2012-02-16T07:39:00Z</dcterms:created>
  <dcterms:modified xsi:type="dcterms:W3CDTF">2012-05-20T15:39:13Z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