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30" r:id="rId2"/>
    <p:sldId id="272" r:id="rId3"/>
    <p:sldId id="277" r:id="rId4"/>
    <p:sldId id="283" r:id="rId5"/>
    <p:sldId id="285" r:id="rId6"/>
    <p:sldId id="284" r:id="rId7"/>
    <p:sldId id="286" r:id="rId8"/>
    <p:sldId id="287" r:id="rId9"/>
    <p:sldId id="288" r:id="rId10"/>
    <p:sldId id="289" r:id="rId11"/>
    <p:sldId id="268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54" autoAdjust="0"/>
    <p:restoredTop sz="92878" autoAdjust="0"/>
  </p:normalViewPr>
  <p:slideViewPr>
    <p:cSldViewPr>
      <p:cViewPr varScale="1">
        <p:scale>
          <a:sx n="96" d="100"/>
          <a:sy n="96" d="100"/>
        </p:scale>
        <p:origin x="151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102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76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C7A218-67DC-4935-81F7-81262A683182}" type="doc">
      <dgm:prSet loTypeId="urn:microsoft.com/office/officeart/2005/8/layout/vList3#1" loCatId="list" qsTypeId="urn:microsoft.com/office/officeart/2005/8/quickstyle/simple1" qsCatId="simple" csTypeId="urn:microsoft.com/office/officeart/2005/8/colors/colorful5" csCatId="colorful" phldr="1"/>
      <dgm:spPr/>
    </dgm:pt>
    <dgm:pt modelId="{7BD593AB-0454-4860-97C8-C626E9B46388}">
      <dgm:prSet phldrT="[文本]"/>
      <dgm:spPr/>
      <dgm:t>
        <a:bodyPr/>
        <a:lstStyle/>
        <a:p>
          <a:r>
            <a:rPr lang="en-US" altLang="zh-CN" dirty="0" smtClean="0"/>
            <a:t>Oracle</a:t>
          </a:r>
          <a:r>
            <a:rPr lang="zh-CN" altLang="en-US" dirty="0" smtClean="0"/>
            <a:t>数据库概述</a:t>
          </a:r>
          <a:endParaRPr lang="zh-CN" altLang="en-US" dirty="0"/>
        </a:p>
      </dgm:t>
    </dgm:pt>
    <dgm:pt modelId="{83CEA084-9C64-4438-8365-844A02B41AB9}" type="parTrans" cxnId="{740E5230-7AC9-4B3D-8F40-8EBECB4825B1}">
      <dgm:prSet/>
      <dgm:spPr/>
      <dgm:t>
        <a:bodyPr/>
        <a:lstStyle/>
        <a:p>
          <a:endParaRPr lang="zh-CN" altLang="en-US"/>
        </a:p>
      </dgm:t>
    </dgm:pt>
    <dgm:pt modelId="{422A1E2D-20A8-4BC5-9251-71060FF462FF}" type="sibTrans" cxnId="{740E5230-7AC9-4B3D-8F40-8EBECB4825B1}">
      <dgm:prSet/>
      <dgm:spPr/>
      <dgm:t>
        <a:bodyPr/>
        <a:lstStyle/>
        <a:p>
          <a:endParaRPr lang="zh-CN" altLang="en-US"/>
        </a:p>
      </dgm:t>
    </dgm:pt>
    <dgm:pt modelId="{0DAA5D8C-481D-4849-9ADC-48C2F6CB03E4}">
      <dgm:prSet phldrT="[文本]"/>
      <dgm:spPr/>
      <dgm:t>
        <a:bodyPr/>
        <a:lstStyle/>
        <a:p>
          <a:r>
            <a:rPr lang="zh-CN" altLang="en-US" dirty="0" smtClean="0"/>
            <a:t>管理数据库操作</a:t>
          </a:r>
          <a:endParaRPr lang="zh-CN" altLang="en-US" dirty="0"/>
        </a:p>
      </dgm:t>
    </dgm:pt>
    <dgm:pt modelId="{4FED95F6-7040-47D1-9D75-AD8431464A2B}" type="parTrans" cxnId="{56BD48AD-77F2-4BF5-A3A4-C67C75E12F1B}">
      <dgm:prSet/>
      <dgm:spPr/>
      <dgm:t>
        <a:bodyPr/>
        <a:lstStyle/>
        <a:p>
          <a:endParaRPr lang="zh-CN" altLang="en-US"/>
        </a:p>
      </dgm:t>
    </dgm:pt>
    <dgm:pt modelId="{7A01B0CC-B00F-465C-8745-7659DDD29C9A}" type="sibTrans" cxnId="{56BD48AD-77F2-4BF5-A3A4-C67C75E12F1B}">
      <dgm:prSet/>
      <dgm:spPr/>
      <dgm:t>
        <a:bodyPr/>
        <a:lstStyle/>
        <a:p>
          <a:endParaRPr lang="zh-CN" altLang="en-US"/>
        </a:p>
      </dgm:t>
    </dgm:pt>
    <dgm:pt modelId="{42C720A8-EB12-4FF7-AF1D-944288085E3A}">
      <dgm:prSet/>
      <dgm:spPr/>
      <dgm:t>
        <a:bodyPr/>
        <a:lstStyle/>
        <a:p>
          <a:r>
            <a:rPr lang="en-US" altLang="zh-CN" dirty="0" smtClean="0"/>
            <a:t>SQL</a:t>
          </a:r>
          <a:r>
            <a:rPr lang="zh-CN" altLang="en-US" dirty="0" smtClean="0"/>
            <a:t>和</a:t>
          </a:r>
          <a:r>
            <a:rPr lang="en-US" altLang="zh-CN" dirty="0" smtClean="0"/>
            <a:t>PL/SQL</a:t>
          </a:r>
          <a:endParaRPr lang="zh-CN" altLang="en-US" dirty="0"/>
        </a:p>
      </dgm:t>
    </dgm:pt>
    <dgm:pt modelId="{ADDF0309-5062-47BD-B887-7216D113E36A}" type="parTrans" cxnId="{64A5A20D-E186-4DC2-8051-0C7DBC516708}">
      <dgm:prSet/>
      <dgm:spPr/>
      <dgm:t>
        <a:bodyPr/>
        <a:lstStyle/>
        <a:p>
          <a:endParaRPr lang="zh-CN" altLang="en-US"/>
        </a:p>
      </dgm:t>
    </dgm:pt>
    <dgm:pt modelId="{711881CD-32C1-40B4-BAFD-3A91D6B67F81}" type="sibTrans" cxnId="{64A5A20D-E186-4DC2-8051-0C7DBC516708}">
      <dgm:prSet/>
      <dgm:spPr/>
      <dgm:t>
        <a:bodyPr/>
        <a:lstStyle/>
        <a:p>
          <a:endParaRPr lang="zh-CN" altLang="en-US"/>
        </a:p>
      </dgm:t>
    </dgm:pt>
    <dgm:pt modelId="{3BDD5E66-816C-4124-85EC-E1CEF442A44C}">
      <dgm:prSet/>
      <dgm:spPr/>
      <dgm:t>
        <a:bodyPr/>
        <a:lstStyle/>
        <a:p>
          <a:r>
            <a:rPr lang="zh-CN" altLang="en-US" dirty="0" smtClean="0"/>
            <a:t>程序块、存储过程、函数</a:t>
          </a:r>
          <a:endParaRPr lang="zh-CN" altLang="en-US" dirty="0"/>
        </a:p>
      </dgm:t>
    </dgm:pt>
    <dgm:pt modelId="{B094BA82-EDD6-497F-820B-0A8495A12D6E}" type="parTrans" cxnId="{5F6A1D94-0D2D-4A02-80EA-F4483CB72F91}">
      <dgm:prSet/>
      <dgm:spPr/>
      <dgm:t>
        <a:bodyPr/>
        <a:lstStyle/>
        <a:p>
          <a:endParaRPr lang="zh-CN" altLang="en-US"/>
        </a:p>
      </dgm:t>
    </dgm:pt>
    <dgm:pt modelId="{9FFE0C48-AE49-43ED-9556-4441A5C5541A}" type="sibTrans" cxnId="{5F6A1D94-0D2D-4A02-80EA-F4483CB72F91}">
      <dgm:prSet/>
      <dgm:spPr/>
      <dgm:t>
        <a:bodyPr/>
        <a:lstStyle/>
        <a:p>
          <a:endParaRPr lang="zh-CN" altLang="en-US"/>
        </a:p>
      </dgm:t>
    </dgm:pt>
    <dgm:pt modelId="{7FDBC7EB-39A6-43DE-B695-D17D6507C1D2}">
      <dgm:prSet/>
      <dgm:spPr/>
      <dgm:t>
        <a:bodyPr/>
        <a:lstStyle/>
        <a:p>
          <a:r>
            <a:rPr lang="zh-CN" altLang="en-US" dirty="0" smtClean="0"/>
            <a:t>测试导入导出</a:t>
          </a:r>
          <a:endParaRPr lang="zh-CN" altLang="en-US" dirty="0"/>
        </a:p>
      </dgm:t>
    </dgm:pt>
    <dgm:pt modelId="{95D40E47-BC56-4B53-9301-D5C83C600200}" type="parTrans" cxnId="{B30F46D4-77B2-4BB9-82AB-D921CC64A5EA}">
      <dgm:prSet/>
      <dgm:spPr/>
      <dgm:t>
        <a:bodyPr/>
        <a:lstStyle/>
        <a:p>
          <a:endParaRPr lang="zh-CN" altLang="en-US"/>
        </a:p>
      </dgm:t>
    </dgm:pt>
    <dgm:pt modelId="{9A67421F-BE4A-43D0-BBAA-B881FBE28150}" type="sibTrans" cxnId="{B30F46D4-77B2-4BB9-82AB-D921CC64A5EA}">
      <dgm:prSet/>
      <dgm:spPr/>
      <dgm:t>
        <a:bodyPr/>
        <a:lstStyle/>
        <a:p>
          <a:endParaRPr lang="zh-CN" altLang="en-US"/>
        </a:p>
      </dgm:t>
    </dgm:pt>
    <dgm:pt modelId="{AF916D0D-287C-4019-8C2B-FC3C804B3E1D}" type="pres">
      <dgm:prSet presAssocID="{40C7A218-67DC-4935-81F7-81262A683182}" presName="linearFlow" presStyleCnt="0">
        <dgm:presLayoutVars>
          <dgm:dir/>
          <dgm:resizeHandles val="exact"/>
        </dgm:presLayoutVars>
      </dgm:prSet>
      <dgm:spPr/>
    </dgm:pt>
    <dgm:pt modelId="{F3100D76-2A51-4DD3-9BDE-D20E7671C513}" type="pres">
      <dgm:prSet presAssocID="{7BD593AB-0454-4860-97C8-C626E9B46388}" presName="composite" presStyleCnt="0"/>
      <dgm:spPr/>
    </dgm:pt>
    <dgm:pt modelId="{8A60F741-95D9-46C3-9685-06E608E0F979}" type="pres">
      <dgm:prSet presAssocID="{7BD593AB-0454-4860-97C8-C626E9B46388}" presName="imgShp" presStyleLbl="fgImgPlace1" presStyleIdx="0" presStyleCnt="5"/>
      <dgm:spPr/>
    </dgm:pt>
    <dgm:pt modelId="{85E666B8-429E-4976-AB8F-9CAF7CFA2BB7}" type="pres">
      <dgm:prSet presAssocID="{7BD593AB-0454-4860-97C8-C626E9B46388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AFA08A-BACF-4AD5-83C4-920171718E48}" type="pres">
      <dgm:prSet presAssocID="{422A1E2D-20A8-4BC5-9251-71060FF462FF}" presName="spacing" presStyleCnt="0"/>
      <dgm:spPr/>
    </dgm:pt>
    <dgm:pt modelId="{C56C5C24-15BE-47E4-831E-B7E4662F2489}" type="pres">
      <dgm:prSet presAssocID="{0DAA5D8C-481D-4849-9ADC-48C2F6CB03E4}" presName="composite" presStyleCnt="0"/>
      <dgm:spPr/>
    </dgm:pt>
    <dgm:pt modelId="{589F7678-C2E3-4C95-92AB-2A776D9EA28A}" type="pres">
      <dgm:prSet presAssocID="{0DAA5D8C-481D-4849-9ADC-48C2F6CB03E4}" presName="imgShp" presStyleLbl="fgImgPlace1" presStyleIdx="1" presStyleCnt="5"/>
      <dgm:spPr/>
    </dgm:pt>
    <dgm:pt modelId="{E2FA3BB2-AC78-402F-AFB8-575F80393C12}" type="pres">
      <dgm:prSet presAssocID="{0DAA5D8C-481D-4849-9ADC-48C2F6CB03E4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DAC898-3508-4CA9-86C6-AB6D34EB0226}" type="pres">
      <dgm:prSet presAssocID="{7A01B0CC-B00F-465C-8745-7659DDD29C9A}" presName="spacing" presStyleCnt="0"/>
      <dgm:spPr/>
    </dgm:pt>
    <dgm:pt modelId="{AF13344F-2237-46BE-925F-809E2167E758}" type="pres">
      <dgm:prSet presAssocID="{42C720A8-EB12-4FF7-AF1D-944288085E3A}" presName="composite" presStyleCnt="0"/>
      <dgm:spPr/>
    </dgm:pt>
    <dgm:pt modelId="{E2EA5D82-B26C-45CF-83C9-49418421C61F}" type="pres">
      <dgm:prSet presAssocID="{42C720A8-EB12-4FF7-AF1D-944288085E3A}" presName="imgShp" presStyleLbl="fgImgPlace1" presStyleIdx="2" presStyleCnt="5"/>
      <dgm:spPr/>
      <dgm:t>
        <a:bodyPr/>
        <a:lstStyle/>
        <a:p>
          <a:endParaRPr lang="zh-CN" altLang="en-US"/>
        </a:p>
      </dgm:t>
    </dgm:pt>
    <dgm:pt modelId="{8211FCA9-6A4B-4F38-82F1-36A2DBC445DF}" type="pres">
      <dgm:prSet presAssocID="{42C720A8-EB12-4FF7-AF1D-944288085E3A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1CB144-5CA2-4034-9B0D-D7F138788003}" type="pres">
      <dgm:prSet presAssocID="{711881CD-32C1-40B4-BAFD-3A91D6B67F81}" presName="spacing" presStyleCnt="0"/>
      <dgm:spPr/>
    </dgm:pt>
    <dgm:pt modelId="{5409DDE7-268B-4459-AE55-E5A9F16696BC}" type="pres">
      <dgm:prSet presAssocID="{3BDD5E66-816C-4124-85EC-E1CEF442A44C}" presName="composite" presStyleCnt="0"/>
      <dgm:spPr/>
    </dgm:pt>
    <dgm:pt modelId="{9AAB7569-AFFB-4979-8B69-7F9FE72039E2}" type="pres">
      <dgm:prSet presAssocID="{3BDD5E66-816C-4124-85EC-E1CEF442A44C}" presName="imgShp" presStyleLbl="fgImgPlace1" presStyleIdx="3" presStyleCnt="5"/>
      <dgm:spPr/>
    </dgm:pt>
    <dgm:pt modelId="{E1390B41-8516-45C4-8CF6-11BBF83DDCAC}" type="pres">
      <dgm:prSet presAssocID="{3BDD5E66-816C-4124-85EC-E1CEF442A44C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2F8155-F303-48C2-87EF-15F457D51997}" type="pres">
      <dgm:prSet presAssocID="{9FFE0C48-AE49-43ED-9556-4441A5C5541A}" presName="spacing" presStyleCnt="0"/>
      <dgm:spPr/>
    </dgm:pt>
    <dgm:pt modelId="{38DC3F67-3CB0-433F-891C-2AEB389E4A88}" type="pres">
      <dgm:prSet presAssocID="{7FDBC7EB-39A6-43DE-B695-D17D6507C1D2}" presName="composite" presStyleCnt="0"/>
      <dgm:spPr/>
    </dgm:pt>
    <dgm:pt modelId="{75C737B0-27B1-4C2B-8AF7-ECE60F1CF9D0}" type="pres">
      <dgm:prSet presAssocID="{7FDBC7EB-39A6-43DE-B695-D17D6507C1D2}" presName="imgShp" presStyleLbl="fgImgPlace1" presStyleIdx="4" presStyleCnt="5"/>
      <dgm:spPr/>
    </dgm:pt>
    <dgm:pt modelId="{5D649FA1-DF78-4AFA-ADEA-C3605374190C}" type="pres">
      <dgm:prSet presAssocID="{7FDBC7EB-39A6-43DE-B695-D17D6507C1D2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40E5230-7AC9-4B3D-8F40-8EBECB4825B1}" srcId="{40C7A218-67DC-4935-81F7-81262A683182}" destId="{7BD593AB-0454-4860-97C8-C626E9B46388}" srcOrd="0" destOrd="0" parTransId="{83CEA084-9C64-4438-8365-844A02B41AB9}" sibTransId="{422A1E2D-20A8-4BC5-9251-71060FF462FF}"/>
    <dgm:cxn modelId="{E9ED0F04-48DE-4BCB-842B-C3274059AF96}" type="presOf" srcId="{42C720A8-EB12-4FF7-AF1D-944288085E3A}" destId="{8211FCA9-6A4B-4F38-82F1-36A2DBC445DF}" srcOrd="0" destOrd="0" presId="urn:microsoft.com/office/officeart/2005/8/layout/vList3#1"/>
    <dgm:cxn modelId="{56BD48AD-77F2-4BF5-A3A4-C67C75E12F1B}" srcId="{40C7A218-67DC-4935-81F7-81262A683182}" destId="{0DAA5D8C-481D-4849-9ADC-48C2F6CB03E4}" srcOrd="1" destOrd="0" parTransId="{4FED95F6-7040-47D1-9D75-AD8431464A2B}" sibTransId="{7A01B0CC-B00F-465C-8745-7659DDD29C9A}"/>
    <dgm:cxn modelId="{5F6A1D94-0D2D-4A02-80EA-F4483CB72F91}" srcId="{40C7A218-67DC-4935-81F7-81262A683182}" destId="{3BDD5E66-816C-4124-85EC-E1CEF442A44C}" srcOrd="3" destOrd="0" parTransId="{B094BA82-EDD6-497F-820B-0A8495A12D6E}" sibTransId="{9FFE0C48-AE49-43ED-9556-4441A5C5541A}"/>
    <dgm:cxn modelId="{0CF86DEF-E96F-4A9B-B105-2DEB4FE7A330}" type="presOf" srcId="{7BD593AB-0454-4860-97C8-C626E9B46388}" destId="{85E666B8-429E-4976-AB8F-9CAF7CFA2BB7}" srcOrd="0" destOrd="0" presId="urn:microsoft.com/office/officeart/2005/8/layout/vList3#1"/>
    <dgm:cxn modelId="{106F2B00-F701-48E2-8250-3955761C2FB6}" type="presOf" srcId="{40C7A218-67DC-4935-81F7-81262A683182}" destId="{AF916D0D-287C-4019-8C2B-FC3C804B3E1D}" srcOrd="0" destOrd="0" presId="urn:microsoft.com/office/officeart/2005/8/layout/vList3#1"/>
    <dgm:cxn modelId="{64A5A20D-E186-4DC2-8051-0C7DBC516708}" srcId="{40C7A218-67DC-4935-81F7-81262A683182}" destId="{42C720A8-EB12-4FF7-AF1D-944288085E3A}" srcOrd="2" destOrd="0" parTransId="{ADDF0309-5062-47BD-B887-7216D113E36A}" sibTransId="{711881CD-32C1-40B4-BAFD-3A91D6B67F81}"/>
    <dgm:cxn modelId="{6B655607-CB2F-4AE6-ABA0-12F87DF0E4A1}" type="presOf" srcId="{3BDD5E66-816C-4124-85EC-E1CEF442A44C}" destId="{E1390B41-8516-45C4-8CF6-11BBF83DDCAC}" srcOrd="0" destOrd="0" presId="urn:microsoft.com/office/officeart/2005/8/layout/vList3#1"/>
    <dgm:cxn modelId="{B30F46D4-77B2-4BB9-82AB-D921CC64A5EA}" srcId="{40C7A218-67DC-4935-81F7-81262A683182}" destId="{7FDBC7EB-39A6-43DE-B695-D17D6507C1D2}" srcOrd="4" destOrd="0" parTransId="{95D40E47-BC56-4B53-9301-D5C83C600200}" sibTransId="{9A67421F-BE4A-43D0-BBAA-B881FBE28150}"/>
    <dgm:cxn modelId="{84C13F63-237D-4AAE-A58D-F4922AE344C0}" type="presOf" srcId="{0DAA5D8C-481D-4849-9ADC-48C2F6CB03E4}" destId="{E2FA3BB2-AC78-402F-AFB8-575F80393C12}" srcOrd="0" destOrd="0" presId="urn:microsoft.com/office/officeart/2005/8/layout/vList3#1"/>
    <dgm:cxn modelId="{967FCAEA-96BB-44AD-B9B7-E3D82D27E200}" type="presOf" srcId="{7FDBC7EB-39A6-43DE-B695-D17D6507C1D2}" destId="{5D649FA1-DF78-4AFA-ADEA-C3605374190C}" srcOrd="0" destOrd="0" presId="urn:microsoft.com/office/officeart/2005/8/layout/vList3#1"/>
    <dgm:cxn modelId="{0C8DBA1B-A98E-49C7-9A77-3EF6C52BAB9C}" type="presParOf" srcId="{AF916D0D-287C-4019-8C2B-FC3C804B3E1D}" destId="{F3100D76-2A51-4DD3-9BDE-D20E7671C513}" srcOrd="0" destOrd="0" presId="urn:microsoft.com/office/officeart/2005/8/layout/vList3#1"/>
    <dgm:cxn modelId="{75E453F8-C6FC-44EE-B392-8DB5F30FC503}" type="presParOf" srcId="{F3100D76-2A51-4DD3-9BDE-D20E7671C513}" destId="{8A60F741-95D9-46C3-9685-06E608E0F979}" srcOrd="0" destOrd="0" presId="urn:microsoft.com/office/officeart/2005/8/layout/vList3#1"/>
    <dgm:cxn modelId="{CED06F3F-B7A9-4844-A0C0-F8C8C64E8675}" type="presParOf" srcId="{F3100D76-2A51-4DD3-9BDE-D20E7671C513}" destId="{85E666B8-429E-4976-AB8F-9CAF7CFA2BB7}" srcOrd="1" destOrd="0" presId="urn:microsoft.com/office/officeart/2005/8/layout/vList3#1"/>
    <dgm:cxn modelId="{57AC6746-482B-4DEF-B979-F62933EA1681}" type="presParOf" srcId="{AF916D0D-287C-4019-8C2B-FC3C804B3E1D}" destId="{B8AFA08A-BACF-4AD5-83C4-920171718E48}" srcOrd="1" destOrd="0" presId="urn:microsoft.com/office/officeart/2005/8/layout/vList3#1"/>
    <dgm:cxn modelId="{3CEEA964-6523-4712-9EDC-419195F2937C}" type="presParOf" srcId="{AF916D0D-287C-4019-8C2B-FC3C804B3E1D}" destId="{C56C5C24-15BE-47E4-831E-B7E4662F2489}" srcOrd="2" destOrd="0" presId="urn:microsoft.com/office/officeart/2005/8/layout/vList3#1"/>
    <dgm:cxn modelId="{72DFDAD5-02FD-4DB8-8592-EFA71230612D}" type="presParOf" srcId="{C56C5C24-15BE-47E4-831E-B7E4662F2489}" destId="{589F7678-C2E3-4C95-92AB-2A776D9EA28A}" srcOrd="0" destOrd="0" presId="urn:microsoft.com/office/officeart/2005/8/layout/vList3#1"/>
    <dgm:cxn modelId="{85C9F7AF-1AC7-425F-9188-1F9286B798B8}" type="presParOf" srcId="{C56C5C24-15BE-47E4-831E-B7E4662F2489}" destId="{E2FA3BB2-AC78-402F-AFB8-575F80393C12}" srcOrd="1" destOrd="0" presId="urn:microsoft.com/office/officeart/2005/8/layout/vList3#1"/>
    <dgm:cxn modelId="{EDB680A3-0ADD-4295-A327-D6325E53932A}" type="presParOf" srcId="{AF916D0D-287C-4019-8C2B-FC3C804B3E1D}" destId="{A9DAC898-3508-4CA9-86C6-AB6D34EB0226}" srcOrd="3" destOrd="0" presId="urn:microsoft.com/office/officeart/2005/8/layout/vList3#1"/>
    <dgm:cxn modelId="{5E103ED3-95CC-44E9-9883-762EEA21AE11}" type="presParOf" srcId="{AF916D0D-287C-4019-8C2B-FC3C804B3E1D}" destId="{AF13344F-2237-46BE-925F-809E2167E758}" srcOrd="4" destOrd="0" presId="urn:microsoft.com/office/officeart/2005/8/layout/vList3#1"/>
    <dgm:cxn modelId="{302FDABA-C0B7-4A4C-905E-65527A872668}" type="presParOf" srcId="{AF13344F-2237-46BE-925F-809E2167E758}" destId="{E2EA5D82-B26C-45CF-83C9-49418421C61F}" srcOrd="0" destOrd="0" presId="urn:microsoft.com/office/officeart/2005/8/layout/vList3#1"/>
    <dgm:cxn modelId="{4B712A96-2CB3-4957-B9EA-0146538BC4AC}" type="presParOf" srcId="{AF13344F-2237-46BE-925F-809E2167E758}" destId="{8211FCA9-6A4B-4F38-82F1-36A2DBC445DF}" srcOrd="1" destOrd="0" presId="urn:microsoft.com/office/officeart/2005/8/layout/vList3#1"/>
    <dgm:cxn modelId="{9A1DE64D-171A-4693-8435-38B003C60F56}" type="presParOf" srcId="{AF916D0D-287C-4019-8C2B-FC3C804B3E1D}" destId="{971CB144-5CA2-4034-9B0D-D7F138788003}" srcOrd="5" destOrd="0" presId="urn:microsoft.com/office/officeart/2005/8/layout/vList3#1"/>
    <dgm:cxn modelId="{4CFC1268-808B-470F-90CB-80EB4C71C059}" type="presParOf" srcId="{AF916D0D-287C-4019-8C2B-FC3C804B3E1D}" destId="{5409DDE7-268B-4459-AE55-E5A9F16696BC}" srcOrd="6" destOrd="0" presId="urn:microsoft.com/office/officeart/2005/8/layout/vList3#1"/>
    <dgm:cxn modelId="{56A286B9-6FCD-4016-B94B-7769380891E8}" type="presParOf" srcId="{5409DDE7-268B-4459-AE55-E5A9F16696BC}" destId="{9AAB7569-AFFB-4979-8B69-7F9FE72039E2}" srcOrd="0" destOrd="0" presId="urn:microsoft.com/office/officeart/2005/8/layout/vList3#1"/>
    <dgm:cxn modelId="{32CEF33D-BE87-40D9-882C-BF1E6CAE515A}" type="presParOf" srcId="{5409DDE7-268B-4459-AE55-E5A9F16696BC}" destId="{E1390B41-8516-45C4-8CF6-11BBF83DDCAC}" srcOrd="1" destOrd="0" presId="urn:microsoft.com/office/officeart/2005/8/layout/vList3#1"/>
    <dgm:cxn modelId="{E1D4D3AC-DAD6-480E-859F-BD59628D0391}" type="presParOf" srcId="{AF916D0D-287C-4019-8C2B-FC3C804B3E1D}" destId="{9F2F8155-F303-48C2-87EF-15F457D51997}" srcOrd="7" destOrd="0" presId="urn:microsoft.com/office/officeart/2005/8/layout/vList3#1"/>
    <dgm:cxn modelId="{BDCA696E-E116-4FAC-9D2C-E9BF5C4AF74A}" type="presParOf" srcId="{AF916D0D-287C-4019-8C2B-FC3C804B3E1D}" destId="{38DC3F67-3CB0-433F-891C-2AEB389E4A88}" srcOrd="8" destOrd="0" presId="urn:microsoft.com/office/officeart/2005/8/layout/vList3#1"/>
    <dgm:cxn modelId="{A9831742-027A-46F8-B682-0BAEB5B25C05}" type="presParOf" srcId="{38DC3F67-3CB0-433F-891C-2AEB389E4A88}" destId="{75C737B0-27B1-4C2B-8AF7-ECE60F1CF9D0}" srcOrd="0" destOrd="0" presId="urn:microsoft.com/office/officeart/2005/8/layout/vList3#1"/>
    <dgm:cxn modelId="{762542BD-BB83-4008-8A66-9D63085193FC}" type="presParOf" srcId="{38DC3F67-3CB0-433F-891C-2AEB389E4A88}" destId="{5D649FA1-DF78-4AFA-ADEA-C3605374190C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E666B8-429E-4976-AB8F-9CAF7CFA2BB7}">
      <dsp:nvSpPr>
        <dsp:cNvPr id="0" name=""/>
        <dsp:cNvSpPr/>
      </dsp:nvSpPr>
      <dsp:spPr>
        <a:xfrm rot="10800000">
          <a:off x="1612035" y="2763"/>
          <a:ext cx="5602582" cy="803433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4292" tIns="129540" rIns="241808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400" kern="1200" dirty="0" smtClean="0"/>
            <a:t>Oracle</a:t>
          </a:r>
          <a:r>
            <a:rPr lang="zh-CN" altLang="en-US" sz="3400" kern="1200" dirty="0" smtClean="0"/>
            <a:t>数据库概述</a:t>
          </a:r>
          <a:endParaRPr lang="zh-CN" altLang="en-US" sz="3400" kern="1200" dirty="0"/>
        </a:p>
      </dsp:txBody>
      <dsp:txXfrm rot="10800000">
        <a:off x="1812893" y="2763"/>
        <a:ext cx="5401724" cy="803433"/>
      </dsp:txXfrm>
    </dsp:sp>
    <dsp:sp modelId="{8A60F741-95D9-46C3-9685-06E608E0F979}">
      <dsp:nvSpPr>
        <dsp:cNvPr id="0" name=""/>
        <dsp:cNvSpPr/>
      </dsp:nvSpPr>
      <dsp:spPr>
        <a:xfrm>
          <a:off x="1210318" y="2763"/>
          <a:ext cx="803433" cy="803433"/>
        </a:xfrm>
        <a:prstGeom prst="ellipse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FA3BB2-AC78-402F-AFB8-575F80393C12}">
      <dsp:nvSpPr>
        <dsp:cNvPr id="0" name=""/>
        <dsp:cNvSpPr/>
      </dsp:nvSpPr>
      <dsp:spPr>
        <a:xfrm rot="10800000">
          <a:off x="1612035" y="1046028"/>
          <a:ext cx="5602582" cy="803433"/>
        </a:xfrm>
        <a:prstGeom prst="homePlate">
          <a:avLst/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4292" tIns="129540" rIns="241808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管理数据库操作</a:t>
          </a:r>
          <a:endParaRPr lang="zh-CN" altLang="en-US" sz="3400" kern="1200" dirty="0"/>
        </a:p>
      </dsp:txBody>
      <dsp:txXfrm rot="10800000">
        <a:off x="1812893" y="1046028"/>
        <a:ext cx="5401724" cy="803433"/>
      </dsp:txXfrm>
    </dsp:sp>
    <dsp:sp modelId="{589F7678-C2E3-4C95-92AB-2A776D9EA28A}">
      <dsp:nvSpPr>
        <dsp:cNvPr id="0" name=""/>
        <dsp:cNvSpPr/>
      </dsp:nvSpPr>
      <dsp:spPr>
        <a:xfrm>
          <a:off x="1210318" y="1046028"/>
          <a:ext cx="803433" cy="803433"/>
        </a:xfrm>
        <a:prstGeom prst="ellipse">
          <a:avLst/>
        </a:prstGeom>
        <a:solidFill>
          <a:schemeClr val="accent5">
            <a:tint val="50000"/>
            <a:hueOff val="-2670591"/>
            <a:satOff val="11904"/>
            <a:lumOff val="10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11FCA9-6A4B-4F38-82F1-36A2DBC445DF}">
      <dsp:nvSpPr>
        <dsp:cNvPr id="0" name=""/>
        <dsp:cNvSpPr/>
      </dsp:nvSpPr>
      <dsp:spPr>
        <a:xfrm rot="10800000">
          <a:off x="1612035" y="2089292"/>
          <a:ext cx="5602582" cy="803433"/>
        </a:xfrm>
        <a:prstGeom prst="homePlate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4292" tIns="129540" rIns="241808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400" kern="1200" dirty="0" smtClean="0"/>
            <a:t>SQL</a:t>
          </a:r>
          <a:r>
            <a:rPr lang="zh-CN" altLang="en-US" sz="3400" kern="1200" dirty="0" smtClean="0"/>
            <a:t>和</a:t>
          </a:r>
          <a:r>
            <a:rPr lang="en-US" altLang="zh-CN" sz="3400" kern="1200" dirty="0" smtClean="0"/>
            <a:t>PL/SQL</a:t>
          </a:r>
          <a:endParaRPr lang="zh-CN" altLang="en-US" sz="3400" kern="1200" dirty="0"/>
        </a:p>
      </dsp:txBody>
      <dsp:txXfrm rot="10800000">
        <a:off x="1812893" y="2089292"/>
        <a:ext cx="5401724" cy="803433"/>
      </dsp:txXfrm>
    </dsp:sp>
    <dsp:sp modelId="{E2EA5D82-B26C-45CF-83C9-49418421C61F}">
      <dsp:nvSpPr>
        <dsp:cNvPr id="0" name=""/>
        <dsp:cNvSpPr/>
      </dsp:nvSpPr>
      <dsp:spPr>
        <a:xfrm>
          <a:off x="1210318" y="2089292"/>
          <a:ext cx="803433" cy="803433"/>
        </a:xfrm>
        <a:prstGeom prst="ellipse">
          <a:avLst/>
        </a:prstGeom>
        <a:solidFill>
          <a:schemeClr val="accent5">
            <a:tint val="50000"/>
            <a:hueOff val="-5341183"/>
            <a:satOff val="23809"/>
            <a:lumOff val="210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90B41-8516-45C4-8CF6-11BBF83DDCAC}">
      <dsp:nvSpPr>
        <dsp:cNvPr id="0" name=""/>
        <dsp:cNvSpPr/>
      </dsp:nvSpPr>
      <dsp:spPr>
        <a:xfrm rot="10800000">
          <a:off x="1612035" y="3132557"/>
          <a:ext cx="5602582" cy="803433"/>
        </a:xfrm>
        <a:prstGeom prst="homePlate">
          <a:avLst/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4292" tIns="129540" rIns="241808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程序块、存储过程、函数</a:t>
          </a:r>
          <a:endParaRPr lang="zh-CN" altLang="en-US" sz="3400" kern="1200" dirty="0"/>
        </a:p>
      </dsp:txBody>
      <dsp:txXfrm rot="10800000">
        <a:off x="1812893" y="3132557"/>
        <a:ext cx="5401724" cy="803433"/>
      </dsp:txXfrm>
    </dsp:sp>
    <dsp:sp modelId="{9AAB7569-AFFB-4979-8B69-7F9FE72039E2}">
      <dsp:nvSpPr>
        <dsp:cNvPr id="0" name=""/>
        <dsp:cNvSpPr/>
      </dsp:nvSpPr>
      <dsp:spPr>
        <a:xfrm>
          <a:off x="1210318" y="3132557"/>
          <a:ext cx="803433" cy="803433"/>
        </a:xfrm>
        <a:prstGeom prst="ellipse">
          <a:avLst/>
        </a:prstGeom>
        <a:solidFill>
          <a:schemeClr val="accent5">
            <a:tint val="50000"/>
            <a:hueOff val="-8011774"/>
            <a:satOff val="35713"/>
            <a:lumOff val="315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649FA1-DF78-4AFA-ADEA-C3605374190C}">
      <dsp:nvSpPr>
        <dsp:cNvPr id="0" name=""/>
        <dsp:cNvSpPr/>
      </dsp:nvSpPr>
      <dsp:spPr>
        <a:xfrm rot="10800000">
          <a:off x="1612035" y="4175821"/>
          <a:ext cx="5602582" cy="803433"/>
        </a:xfrm>
        <a:prstGeom prst="homePlate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4292" tIns="129540" rIns="241808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测试导入导出</a:t>
          </a:r>
          <a:endParaRPr lang="zh-CN" altLang="en-US" sz="3400" kern="1200" dirty="0"/>
        </a:p>
      </dsp:txBody>
      <dsp:txXfrm rot="10800000">
        <a:off x="1812893" y="4175821"/>
        <a:ext cx="5401724" cy="803433"/>
      </dsp:txXfrm>
    </dsp:sp>
    <dsp:sp modelId="{75C737B0-27B1-4C2B-8AF7-ECE60F1CF9D0}">
      <dsp:nvSpPr>
        <dsp:cNvPr id="0" name=""/>
        <dsp:cNvSpPr/>
      </dsp:nvSpPr>
      <dsp:spPr>
        <a:xfrm>
          <a:off x="1210318" y="4175821"/>
          <a:ext cx="803433" cy="803433"/>
        </a:xfrm>
        <a:prstGeom prst="ellipse">
          <a:avLst/>
        </a:prstGeom>
        <a:solidFill>
          <a:schemeClr val="accent5">
            <a:tint val="50000"/>
            <a:hueOff val="-10682366"/>
            <a:satOff val="47617"/>
            <a:lumOff val="420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4F14F-1D45-4ECA-89A5-93485CE5DA01}" type="datetimeFigureOut">
              <a:rPr lang="zh-CN" altLang="en-US" smtClean="0"/>
              <a:pPr/>
              <a:t>2016/8/19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DBA24-2E71-4C83-AD3A-92837AEE42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765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DBA24-2E71-4C83-AD3A-92837AEE42B4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301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DBA24-2E71-4C83-AD3A-92837AEE42B4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865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32E5C-7318-4EEA-8813-D6590EF51B8B}" type="datetimeFigureOut">
              <a:rPr lang="zh-CN" altLang="en-US" smtClean="0"/>
              <a:pPr/>
              <a:t>2016/8/19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1F86-F8F8-4A7F-9737-A134F6A55A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307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32E5C-7318-4EEA-8813-D6590EF51B8B}" type="datetimeFigureOut">
              <a:rPr lang="zh-CN" altLang="en-US" smtClean="0"/>
              <a:pPr/>
              <a:t>2016/8/19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1F86-F8F8-4A7F-9737-A134F6A55A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879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32E5C-7318-4EEA-8813-D6590EF51B8B}" type="datetimeFigureOut">
              <a:rPr lang="zh-CN" altLang="en-US" smtClean="0"/>
              <a:pPr/>
              <a:t>2016/8/19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1F86-F8F8-4A7F-9737-A134F6A55A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250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32E5C-7318-4EEA-8813-D6590EF51B8B}" type="datetimeFigureOut">
              <a:rPr lang="zh-CN" altLang="en-US" smtClean="0"/>
              <a:pPr/>
              <a:t>2016/8/19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1F86-F8F8-4A7F-9737-A134F6A55A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460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32E5C-7318-4EEA-8813-D6590EF51B8B}" type="datetimeFigureOut">
              <a:rPr lang="zh-CN" altLang="en-US" smtClean="0"/>
              <a:pPr/>
              <a:t>2016/8/19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1F86-F8F8-4A7F-9737-A134F6A55A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808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32E5C-7318-4EEA-8813-D6590EF51B8B}" type="datetimeFigureOut">
              <a:rPr lang="zh-CN" altLang="en-US" smtClean="0"/>
              <a:pPr/>
              <a:t>2016/8/19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1F86-F8F8-4A7F-9737-A134F6A55A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786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32E5C-7318-4EEA-8813-D6590EF51B8B}" type="datetimeFigureOut">
              <a:rPr lang="zh-CN" altLang="en-US" smtClean="0"/>
              <a:pPr/>
              <a:t>2016/8/19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1F86-F8F8-4A7F-9737-A134F6A55A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507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32E5C-7318-4EEA-8813-D6590EF51B8B}" type="datetimeFigureOut">
              <a:rPr lang="zh-CN" altLang="en-US" smtClean="0"/>
              <a:pPr/>
              <a:t>2016/8/19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1F86-F8F8-4A7F-9737-A134F6A55A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836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32E5C-7318-4EEA-8813-D6590EF51B8B}" type="datetimeFigureOut">
              <a:rPr lang="zh-CN" altLang="en-US" smtClean="0"/>
              <a:pPr/>
              <a:t>2016/8/19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1F86-F8F8-4A7F-9737-A134F6A55A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499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32E5C-7318-4EEA-8813-D6590EF51B8B}" type="datetimeFigureOut">
              <a:rPr lang="zh-CN" altLang="en-US" smtClean="0"/>
              <a:pPr/>
              <a:t>2016/8/19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1F86-F8F8-4A7F-9737-A134F6A55A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761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32E5C-7318-4EEA-8813-D6590EF51B8B}" type="datetimeFigureOut">
              <a:rPr lang="zh-CN" altLang="en-US" smtClean="0"/>
              <a:pPr/>
              <a:t>2016/8/19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1F86-F8F8-4A7F-9737-A134F6A55A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905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32E5C-7318-4EEA-8813-D6590EF51B8B}" type="datetimeFigureOut">
              <a:rPr lang="zh-CN" altLang="en-US" smtClean="0"/>
              <a:pPr/>
              <a:t>2016/8/19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21F86-F8F8-4A7F-9737-A134F6A55A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954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Microsoft_Word_97_-_2003___3.doc"/><Relationship Id="rId4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1.doc"/><Relationship Id="rId3" Type="http://schemas.openxmlformats.org/officeDocument/2006/relationships/image" Target="../media/image4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package" Target="../embeddings/Microsoft_Word___1.docx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Microsoft_Word_97_-_2003___2.doc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2000" spc="3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春之翼测试实习生系列课程</a:t>
            </a:r>
            <a:r>
              <a:rPr lang="en-US" altLang="zh-CN" sz="3600" spc="3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3600" spc="3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3600" spc="3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第七课：</a:t>
            </a:r>
            <a:r>
              <a:rPr lang="en-US" altLang="zh-CN" sz="3600" spc="3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Oracle</a:t>
            </a:r>
            <a:r>
              <a:rPr lang="zh-CN" altLang="en-US" sz="3600" spc="3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数据库基础知识</a:t>
            </a:r>
            <a:endParaRPr lang="zh-CN" altLang="en-US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478904"/>
          </a:xfrm>
        </p:spPr>
        <p:txBody>
          <a:bodyPr/>
          <a:lstStyle/>
          <a:p>
            <a:r>
              <a:rPr lang="zh-CN" altLang="en-US" sz="2400" b="1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研发二部  唐晓文</a:t>
            </a:r>
            <a:endParaRPr lang="en-US" altLang="zh-CN" sz="2400" b="1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791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数据库导入导出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99592" y="1916832"/>
            <a:ext cx="74888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导出：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、先授权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、导出：按表、按用户、按全数据库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导入：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、先授权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、导入：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按表、按用户、按全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（注意字符集是否一致）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增量导出导入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0349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395536" y="29969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600" b="1" dirty="0" smtClean="0"/>
              <a:t>答疑，谢谢</a:t>
            </a:r>
            <a:endParaRPr lang="en-US" altLang="zh-CN" sz="6600" b="1" dirty="0" smtClean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323528" y="1600200"/>
            <a:ext cx="8363272" cy="5069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2699792" y="4509120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培训中的详细内容请参见以下附件</a:t>
            </a:r>
            <a:endParaRPr lang="zh-CN" altLang="en-US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9557226"/>
              </p:ext>
            </p:extLst>
          </p:nvPr>
        </p:nvGraphicFramePr>
        <p:xfrm>
          <a:off x="4047964" y="5267295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Document" showAsIcon="1" r:id="rId5" imgW="914400" imgH="828720" progId="Word.Document.8">
                  <p:embed/>
                </p:oleObj>
              </mc:Choice>
              <mc:Fallback>
                <p:oleObj name="Document" showAsIcon="1" r:id="rId5" imgW="914400" imgH="828720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47964" y="5267295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735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3406406594"/>
              </p:ext>
            </p:extLst>
          </p:nvPr>
        </p:nvGraphicFramePr>
        <p:xfrm>
          <a:off x="323528" y="1484784"/>
          <a:ext cx="8424936" cy="49820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480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Oracle</a:t>
            </a:r>
            <a:r>
              <a:rPr lang="zh-CN" altLang="en-US" dirty="0" smtClean="0"/>
              <a:t>数据库概念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数据库、表空间、数据文件、实例</a:t>
            </a:r>
            <a:endParaRPr lang="en-US" altLang="zh-CN" dirty="0"/>
          </a:p>
          <a:p>
            <a:r>
              <a:rPr lang="zh-CN" altLang="en-US" dirty="0" smtClean="0"/>
              <a:t>逻辑结构：表空间、范围、段、数据块</a:t>
            </a:r>
            <a:endParaRPr lang="en-US" altLang="zh-CN" dirty="0"/>
          </a:p>
          <a:p>
            <a:r>
              <a:rPr lang="zh-CN" altLang="en-US" dirty="0" smtClean="0"/>
              <a:t>存储管理：表、视图、索引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3067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管理数据库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数据字典：数据库当前自身情况</a:t>
            </a:r>
            <a:endParaRPr lang="en-US" altLang="zh-CN" dirty="0"/>
          </a:p>
          <a:p>
            <a:r>
              <a:rPr lang="zh-CN" altLang="en-US" dirty="0" smtClean="0"/>
              <a:t>事物管理：提交、回滚、保存点</a:t>
            </a:r>
            <a:endParaRPr lang="en-US" altLang="zh-CN" dirty="0" smtClean="0"/>
          </a:p>
          <a:p>
            <a:r>
              <a:rPr lang="zh-CN" altLang="en-US" dirty="0" smtClean="0"/>
              <a:t>数据库状态</a:t>
            </a:r>
            <a:r>
              <a:rPr lang="en-US" altLang="zh-CN" dirty="0" smtClean="0"/>
              <a:t>4</a:t>
            </a:r>
            <a:r>
              <a:rPr lang="zh-CN" altLang="en-US" dirty="0" smtClean="0"/>
              <a:t>种</a:t>
            </a:r>
            <a:endParaRPr lang="en-US" altLang="zh-CN" dirty="0" smtClean="0"/>
          </a:p>
          <a:p>
            <a:r>
              <a:rPr lang="zh-CN" altLang="en-US" dirty="0"/>
              <a:t>数据库</a:t>
            </a:r>
            <a:r>
              <a:rPr lang="zh-CN" altLang="en-US" dirty="0" smtClean="0"/>
              <a:t>开启和关闭</a:t>
            </a:r>
            <a:endParaRPr lang="en-US" altLang="zh-CN" dirty="0" smtClean="0"/>
          </a:p>
          <a:p>
            <a:r>
              <a:rPr lang="zh-CN" altLang="en-US" dirty="0" smtClean="0"/>
              <a:t>用户授权管理：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100" dirty="0"/>
              <a:t>CREATE USERS  </a:t>
            </a:r>
            <a:r>
              <a:rPr lang="zh-CN" altLang="en-US" sz="2100" dirty="0"/>
              <a:t>用户名  </a:t>
            </a:r>
            <a:r>
              <a:rPr lang="en-US" altLang="zh-CN" sz="2100" dirty="0"/>
              <a:t>IDENTIFIED BY  </a:t>
            </a:r>
            <a:r>
              <a:rPr lang="zh-CN" altLang="en-US" sz="2100" dirty="0"/>
              <a:t>密码</a:t>
            </a:r>
          </a:p>
          <a:p>
            <a:pPr marL="0" indent="0">
              <a:buNone/>
            </a:pPr>
            <a:r>
              <a:rPr lang="en-US" altLang="zh-CN" sz="2100" dirty="0"/>
              <a:t>ALTER  USER  </a:t>
            </a:r>
            <a:r>
              <a:rPr lang="zh-CN" altLang="en-US" sz="2100" dirty="0"/>
              <a:t>用户名  </a:t>
            </a:r>
            <a:r>
              <a:rPr lang="en-US" altLang="zh-CN" sz="2100" dirty="0"/>
              <a:t>IDENTIFIED BY    </a:t>
            </a:r>
            <a:r>
              <a:rPr lang="zh-CN" altLang="en-US" sz="2100" dirty="0"/>
              <a:t>密码</a:t>
            </a:r>
          </a:p>
          <a:p>
            <a:pPr marL="0" indent="0">
              <a:buNone/>
            </a:pPr>
            <a:r>
              <a:rPr lang="en-US" altLang="zh-CN" sz="2100" dirty="0"/>
              <a:t>Drop user </a:t>
            </a:r>
            <a:r>
              <a:rPr lang="zh-CN" altLang="en-US" sz="2100" dirty="0"/>
              <a:t>用户名</a:t>
            </a:r>
            <a:r>
              <a:rPr lang="en-US" altLang="zh-CN" sz="2100" dirty="0"/>
              <a:t>;</a:t>
            </a:r>
          </a:p>
          <a:p>
            <a:pPr marL="0" indent="0">
              <a:buNone/>
            </a:pPr>
            <a:r>
              <a:rPr lang="en-US" altLang="zh-CN" sz="2100" dirty="0"/>
              <a:t>Grant  </a:t>
            </a:r>
            <a:r>
              <a:rPr lang="zh-CN" altLang="en-US" sz="2100" dirty="0"/>
              <a:t>权限</a:t>
            </a:r>
            <a:r>
              <a:rPr lang="en-US" altLang="zh-CN" sz="2100" dirty="0"/>
              <a:t>...   to </a:t>
            </a:r>
            <a:r>
              <a:rPr lang="zh-CN" altLang="en-US" sz="2100" dirty="0"/>
              <a:t>用户名</a:t>
            </a:r>
            <a:r>
              <a:rPr lang="en-US" altLang="zh-CN" sz="2100" dirty="0"/>
              <a:t>;</a:t>
            </a:r>
          </a:p>
          <a:p>
            <a:pPr marL="0" indent="0">
              <a:buNone/>
            </a:pPr>
            <a:r>
              <a:rPr lang="en-US" altLang="zh-CN" sz="2100" dirty="0"/>
              <a:t>revoke   </a:t>
            </a:r>
            <a:r>
              <a:rPr lang="zh-CN" altLang="en-US" sz="2100" dirty="0"/>
              <a:t>权限</a:t>
            </a:r>
            <a:r>
              <a:rPr lang="en-US" altLang="zh-CN" sz="2100" dirty="0"/>
              <a:t>...   from </a:t>
            </a:r>
            <a:r>
              <a:rPr lang="zh-CN" altLang="en-US" sz="2100" dirty="0"/>
              <a:t>用户名</a:t>
            </a:r>
            <a:r>
              <a:rPr lang="en-US" altLang="zh-CN" sz="2100" dirty="0"/>
              <a:t>;</a:t>
            </a:r>
            <a:endParaRPr lang="en-US" altLang="zh-CN" sz="2100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73329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SQL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pic>
        <p:nvPicPr>
          <p:cNvPr id="5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95" y="1466627"/>
            <a:ext cx="8786811" cy="433863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4151" y="6165304"/>
            <a:ext cx="5006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详见右侧参考资料</a:t>
            </a:r>
            <a:r>
              <a:rPr lang="en-US" altLang="zh-CN" dirty="0"/>
              <a:t>【</a:t>
            </a:r>
            <a:r>
              <a:rPr lang="zh-CN" altLang="en-US" dirty="0"/>
              <a:t>重要</a:t>
            </a:r>
            <a:r>
              <a:rPr lang="en-US" altLang="zh-CN" dirty="0"/>
              <a:t>】50</a:t>
            </a:r>
            <a:r>
              <a:rPr lang="zh-CN" altLang="en-US" dirty="0"/>
              <a:t>个常用</a:t>
            </a:r>
            <a:r>
              <a:rPr lang="en-US" altLang="zh-CN" dirty="0" err="1"/>
              <a:t>sql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.doc</a:t>
            </a:r>
            <a:endParaRPr lang="zh-CN" altLang="en-US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0944117"/>
              </p:ext>
            </p:extLst>
          </p:nvPr>
        </p:nvGraphicFramePr>
        <p:xfrm>
          <a:off x="1525588" y="1393825"/>
          <a:ext cx="6091237" cy="407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6" name="文档" r:id="rId5" imgW="6090539" imgH="4069867" progId="Word.Document.12">
                  <p:embed/>
                </p:oleObj>
              </mc:Choice>
              <mc:Fallback>
                <p:oleObj name="文档" r:id="rId5" imgW="6090539" imgH="406986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5588" y="1393825"/>
                        <a:ext cx="6091237" cy="4070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9824399"/>
              </p:ext>
            </p:extLst>
          </p:nvPr>
        </p:nvGraphicFramePr>
        <p:xfrm>
          <a:off x="5364088" y="5935632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7" name="Document" showAsIcon="1" r:id="rId8" imgW="914400" imgH="828720" progId="Word.Document.8">
                  <p:embed/>
                </p:oleObj>
              </mc:Choice>
              <mc:Fallback>
                <p:oleObj name="Document" showAsIcon="1" r:id="rId8" imgW="914400" imgH="828720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364088" y="5935632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5062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PL/SQL</a:t>
            </a:r>
            <a:r>
              <a:rPr lang="zh-CN" altLang="en-US" b="1" dirty="0" smtClean="0"/>
              <a:t>语句</a:t>
            </a:r>
            <a:endParaRPr lang="zh-CN" altLang="zh-CN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145039"/>
              </p:ext>
            </p:extLst>
          </p:nvPr>
        </p:nvGraphicFramePr>
        <p:xfrm>
          <a:off x="611560" y="1844826"/>
          <a:ext cx="8075240" cy="2595997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376046"/>
                <a:gridCol w="5699194"/>
              </a:tblGrid>
              <a:tr h="669221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dirty="0">
                          <a:effectLst/>
                          <a:latin typeface="+mn-ea"/>
                          <a:ea typeface="+mn-ea"/>
                        </a:rPr>
                        <a:t>DDL</a:t>
                      </a:r>
                      <a:r>
                        <a:rPr lang="zh-CN" sz="1800" dirty="0">
                          <a:effectLst/>
                          <a:latin typeface="+mn-ea"/>
                          <a:ea typeface="+mn-ea"/>
                        </a:rPr>
                        <a:t>（数据定义语言）</a:t>
                      </a:r>
                      <a:endParaRPr lang="zh-CN" sz="18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dirty="0">
                          <a:effectLst/>
                          <a:latin typeface="+mn-ea"/>
                          <a:ea typeface="+mn-ea"/>
                        </a:rPr>
                        <a:t>create</a:t>
                      </a:r>
                      <a:r>
                        <a:rPr lang="zh-CN" sz="1800" dirty="0">
                          <a:effectLst/>
                          <a:latin typeface="+mn-ea"/>
                          <a:ea typeface="+mn-ea"/>
                        </a:rPr>
                        <a:t>（创建）、</a:t>
                      </a:r>
                      <a:r>
                        <a:rPr lang="en-US" sz="1800" dirty="0">
                          <a:effectLst/>
                          <a:latin typeface="+mn-ea"/>
                          <a:ea typeface="+mn-ea"/>
                        </a:rPr>
                        <a:t>alter</a:t>
                      </a:r>
                      <a:r>
                        <a:rPr lang="zh-CN" sz="1800" dirty="0">
                          <a:effectLst/>
                          <a:latin typeface="+mn-ea"/>
                          <a:ea typeface="+mn-ea"/>
                        </a:rPr>
                        <a:t>（修改结构）、</a:t>
                      </a:r>
                      <a:r>
                        <a:rPr lang="en-US" sz="1800" dirty="0">
                          <a:effectLst/>
                          <a:latin typeface="+mn-ea"/>
                          <a:ea typeface="+mn-ea"/>
                        </a:rPr>
                        <a:t>drop</a:t>
                      </a:r>
                      <a:r>
                        <a:rPr lang="zh-CN" sz="1800" dirty="0">
                          <a:effectLst/>
                          <a:latin typeface="+mn-ea"/>
                          <a:ea typeface="+mn-ea"/>
                        </a:rPr>
                        <a:t>（删除）、</a:t>
                      </a:r>
                      <a:r>
                        <a:rPr lang="en-US" sz="1800" dirty="0">
                          <a:effectLst/>
                          <a:latin typeface="+mn-ea"/>
                          <a:ea typeface="+mn-ea"/>
                        </a:rPr>
                        <a:t>truncate</a:t>
                      </a:r>
                      <a:r>
                        <a:rPr lang="zh-CN" sz="1800" dirty="0">
                          <a:effectLst/>
                          <a:latin typeface="+mn-ea"/>
                          <a:ea typeface="+mn-ea"/>
                        </a:rPr>
                        <a:t>（截 断）、（其他：</a:t>
                      </a:r>
                      <a:r>
                        <a:rPr lang="en-US" sz="1800" dirty="0">
                          <a:effectLst/>
                          <a:latin typeface="+mn-ea"/>
                          <a:ea typeface="+mn-ea"/>
                        </a:rPr>
                        <a:t>rename</a:t>
                      </a:r>
                      <a:r>
                        <a:rPr lang="zh-CN" sz="1800" dirty="0">
                          <a:effectLst/>
                          <a:latin typeface="+mn-ea"/>
                          <a:ea typeface="+mn-ea"/>
                        </a:rPr>
                        <a:t>）。</a:t>
                      </a:r>
                      <a:endParaRPr lang="zh-CN" sz="18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69221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800" dirty="0" smtClean="0">
                          <a:effectLst/>
                          <a:latin typeface="+mn-ea"/>
                          <a:ea typeface="+mn-ea"/>
                        </a:rPr>
                        <a:t>DQL</a:t>
                      </a:r>
                      <a:r>
                        <a:rPr lang="zh-CN" altLang="en-US" sz="18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（数据查询语言）</a:t>
                      </a:r>
                      <a:endParaRPr lang="zh-CN" sz="18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800" dirty="0" smtClean="0">
                          <a:effectLst/>
                          <a:latin typeface="+mn-ea"/>
                          <a:ea typeface="+mn-ea"/>
                        </a:rPr>
                        <a:t>select</a:t>
                      </a:r>
                      <a:r>
                        <a:rPr lang="zh-CN" altLang="zh-CN" sz="1800" dirty="0" smtClean="0">
                          <a:effectLst/>
                          <a:latin typeface="+mn-ea"/>
                          <a:ea typeface="+mn-ea"/>
                        </a:rPr>
                        <a:t>（查询）</a:t>
                      </a:r>
                      <a:endParaRPr lang="zh-CN" sz="18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69221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dirty="0">
                          <a:effectLst/>
                          <a:latin typeface="+mn-ea"/>
                          <a:ea typeface="+mn-ea"/>
                        </a:rPr>
                        <a:t>DML</a:t>
                      </a:r>
                      <a:r>
                        <a:rPr lang="zh-CN" sz="1800" dirty="0">
                          <a:effectLst/>
                          <a:latin typeface="+mn-ea"/>
                          <a:ea typeface="+mn-ea"/>
                        </a:rPr>
                        <a:t>（数据操纵语言）</a:t>
                      </a:r>
                      <a:r>
                        <a:rPr lang="en-US" sz="180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zh-CN" sz="18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dirty="0">
                          <a:effectLst/>
                          <a:latin typeface="+mn-ea"/>
                          <a:ea typeface="+mn-ea"/>
                        </a:rPr>
                        <a:t>insert</a:t>
                      </a:r>
                      <a:r>
                        <a:rPr lang="zh-CN" sz="1800" dirty="0">
                          <a:effectLst/>
                          <a:latin typeface="+mn-ea"/>
                          <a:ea typeface="+mn-ea"/>
                        </a:rPr>
                        <a:t>（增）、</a:t>
                      </a:r>
                      <a:r>
                        <a:rPr lang="en-US" sz="1800" dirty="0">
                          <a:effectLst/>
                          <a:latin typeface="+mn-ea"/>
                          <a:ea typeface="+mn-ea"/>
                        </a:rPr>
                        <a:t>delete</a:t>
                      </a:r>
                      <a:r>
                        <a:rPr lang="zh-CN" sz="1800" dirty="0">
                          <a:effectLst/>
                          <a:latin typeface="+mn-ea"/>
                          <a:ea typeface="+mn-ea"/>
                        </a:rPr>
                        <a:t>（删</a:t>
                      </a:r>
                      <a:r>
                        <a:rPr lang="zh-CN" sz="1800" dirty="0" smtClean="0">
                          <a:effectLst/>
                          <a:latin typeface="+mn-ea"/>
                          <a:ea typeface="+mn-ea"/>
                        </a:rPr>
                        <a:t>）、</a:t>
                      </a:r>
                      <a:r>
                        <a:rPr lang="en-US" sz="1800" dirty="0">
                          <a:effectLst/>
                          <a:latin typeface="+mn-ea"/>
                          <a:ea typeface="+mn-ea"/>
                        </a:rPr>
                        <a:t>update</a:t>
                      </a:r>
                      <a:r>
                        <a:rPr lang="zh-CN" sz="1800" dirty="0">
                          <a:effectLst/>
                          <a:latin typeface="+mn-ea"/>
                          <a:ea typeface="+mn-ea"/>
                        </a:rPr>
                        <a:t>（改）。</a:t>
                      </a:r>
                      <a:endParaRPr lang="zh-CN" sz="18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88334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dirty="0">
                          <a:effectLst/>
                          <a:latin typeface="+mn-ea"/>
                          <a:ea typeface="+mn-ea"/>
                        </a:rPr>
                        <a:t>DCL</a:t>
                      </a:r>
                      <a:r>
                        <a:rPr lang="zh-CN" sz="1800" dirty="0">
                          <a:effectLst/>
                          <a:latin typeface="+mn-ea"/>
                          <a:ea typeface="+mn-ea"/>
                        </a:rPr>
                        <a:t>（数据控制语言）</a:t>
                      </a:r>
                      <a:r>
                        <a:rPr lang="en-US" sz="180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zh-CN" sz="18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dirty="0">
                          <a:effectLst/>
                          <a:latin typeface="+mn-ea"/>
                          <a:ea typeface="+mn-ea"/>
                        </a:rPr>
                        <a:t>grant</a:t>
                      </a:r>
                      <a:r>
                        <a:rPr lang="zh-CN" sz="1800" dirty="0">
                          <a:effectLst/>
                          <a:latin typeface="+mn-ea"/>
                          <a:ea typeface="+mn-ea"/>
                        </a:rPr>
                        <a:t>（授权）、</a:t>
                      </a:r>
                      <a:r>
                        <a:rPr lang="en-US" sz="1800" dirty="0">
                          <a:effectLst/>
                          <a:latin typeface="+mn-ea"/>
                          <a:ea typeface="+mn-ea"/>
                        </a:rPr>
                        <a:t>revoke</a:t>
                      </a:r>
                      <a:r>
                        <a:rPr lang="zh-CN" sz="1800" dirty="0">
                          <a:effectLst/>
                          <a:latin typeface="+mn-ea"/>
                          <a:ea typeface="+mn-ea"/>
                        </a:rPr>
                        <a:t>（回收权限）、</a:t>
                      </a:r>
                      <a:r>
                        <a:rPr lang="en-US" sz="1800" dirty="0">
                          <a:effectLst/>
                          <a:latin typeface="+mn-ea"/>
                          <a:ea typeface="+mn-ea"/>
                        </a:rPr>
                        <a:t>set role</a:t>
                      </a:r>
                      <a:r>
                        <a:rPr lang="zh-CN" sz="1800" dirty="0">
                          <a:effectLst/>
                          <a:latin typeface="+mn-ea"/>
                          <a:ea typeface="+mn-ea"/>
                        </a:rPr>
                        <a:t>（角色</a:t>
                      </a:r>
                      <a:r>
                        <a:rPr lang="zh-CN" sz="1800" dirty="0" smtClean="0">
                          <a:effectLst/>
                          <a:latin typeface="+mn-ea"/>
                          <a:ea typeface="+mn-ea"/>
                        </a:rPr>
                        <a:t>）</a:t>
                      </a:r>
                      <a:r>
                        <a:rPr lang="zh-CN" altLang="en-US" sz="1800" dirty="0" smtClean="0"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zh-CN" sz="1800" dirty="0" smtClean="0">
                          <a:effectLst/>
                          <a:latin typeface="+mn-ea"/>
                          <a:ea typeface="+mn-ea"/>
                        </a:rPr>
                        <a:t>commit</a:t>
                      </a:r>
                      <a:r>
                        <a:rPr lang="zh-CN" altLang="zh-CN" sz="1800" dirty="0" smtClean="0"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zh-CN" sz="1800" dirty="0" smtClean="0">
                          <a:effectLst/>
                          <a:latin typeface="+mn-ea"/>
                          <a:ea typeface="+mn-ea"/>
                        </a:rPr>
                        <a:t>rollback</a:t>
                      </a:r>
                      <a:r>
                        <a:rPr lang="zh-CN" altLang="zh-CN" sz="1800" dirty="0" smtClean="0"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zh-CN" sz="1800" dirty="0" err="1" smtClean="0">
                          <a:effectLst/>
                          <a:latin typeface="+mn-ea"/>
                          <a:ea typeface="+mn-ea"/>
                        </a:rPr>
                        <a:t>savepoint</a:t>
                      </a:r>
                      <a:endParaRPr lang="zh-CN" sz="18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39552" y="479715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详见右侧参考资料</a:t>
            </a:r>
            <a:endParaRPr lang="zh-CN" altLang="en-US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2915052"/>
              </p:ext>
            </p:extLst>
          </p:nvPr>
        </p:nvGraphicFramePr>
        <p:xfrm>
          <a:off x="2915816" y="4567480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Document" showAsIcon="1" r:id="rId4" imgW="914400" imgH="828720" progId="Word.Document.8">
                  <p:embed/>
                </p:oleObj>
              </mc:Choice>
              <mc:Fallback>
                <p:oleObj name="Document" showAsIcon="1" r:id="rId4" imgW="914400" imgH="828720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15816" y="4567480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833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zh-CN" sz="1600" dirty="0">
                <a:latin typeface="+mn-ea"/>
              </a:rPr>
              <a:t>分三部分：</a:t>
            </a:r>
          </a:p>
          <a:p>
            <a:pPr marL="0" lvl="0" indent="0">
              <a:buNone/>
            </a:pPr>
            <a:r>
              <a:rPr lang="en-US" altLang="zh-CN" sz="1600" dirty="0" smtClean="0">
                <a:latin typeface="+mn-ea"/>
              </a:rPr>
              <a:t>1</a:t>
            </a:r>
            <a:r>
              <a:rPr lang="zh-CN" altLang="en-US" sz="1600" dirty="0" smtClean="0">
                <a:latin typeface="+mn-ea"/>
              </a:rPr>
              <a:t>）</a:t>
            </a:r>
            <a:r>
              <a:rPr lang="zh-CN" altLang="zh-CN" sz="1600" dirty="0" smtClean="0">
                <a:latin typeface="+mn-ea"/>
              </a:rPr>
              <a:t>声明</a:t>
            </a:r>
            <a:r>
              <a:rPr lang="zh-CN" altLang="zh-CN" sz="1600" dirty="0">
                <a:latin typeface="+mn-ea"/>
              </a:rPr>
              <a:t>部分（</a:t>
            </a:r>
            <a:r>
              <a:rPr lang="en-US" altLang="zh-CN" sz="1600" dirty="0">
                <a:latin typeface="+mn-ea"/>
              </a:rPr>
              <a:t>declarative section</a:t>
            </a:r>
            <a:r>
              <a:rPr lang="zh-CN" altLang="zh-CN" sz="1600" dirty="0">
                <a:latin typeface="+mn-ea"/>
              </a:rPr>
              <a:t>）（可选）。</a:t>
            </a:r>
          </a:p>
          <a:p>
            <a:pPr marL="0" lvl="0" indent="0">
              <a:buNone/>
            </a:pPr>
            <a:r>
              <a:rPr lang="en-US" altLang="zh-CN" sz="1600" dirty="0" smtClean="0">
                <a:latin typeface="+mn-ea"/>
              </a:rPr>
              <a:t>2</a:t>
            </a:r>
            <a:r>
              <a:rPr lang="zh-CN" altLang="en-US" sz="1600" dirty="0" smtClean="0">
                <a:latin typeface="+mn-ea"/>
              </a:rPr>
              <a:t>）</a:t>
            </a:r>
            <a:r>
              <a:rPr lang="zh-CN" altLang="zh-CN" sz="1600" dirty="0" smtClean="0">
                <a:latin typeface="+mn-ea"/>
              </a:rPr>
              <a:t>执行</a:t>
            </a:r>
            <a:r>
              <a:rPr lang="zh-CN" altLang="zh-CN" sz="1600" dirty="0">
                <a:latin typeface="+mn-ea"/>
              </a:rPr>
              <a:t>部分（</a:t>
            </a:r>
            <a:r>
              <a:rPr lang="en-US" altLang="zh-CN" sz="1600" dirty="0">
                <a:latin typeface="+mn-ea"/>
              </a:rPr>
              <a:t>executable section</a:t>
            </a:r>
            <a:r>
              <a:rPr lang="zh-CN" altLang="zh-CN" sz="1600" dirty="0">
                <a:latin typeface="+mn-ea"/>
              </a:rPr>
              <a:t>）（必须）。</a:t>
            </a:r>
          </a:p>
          <a:p>
            <a:pPr marL="0" lvl="0" indent="0">
              <a:buNone/>
            </a:pPr>
            <a:r>
              <a:rPr lang="en-US" altLang="zh-CN" sz="1600" dirty="0" smtClean="0">
                <a:latin typeface="+mn-ea"/>
              </a:rPr>
              <a:t>3</a:t>
            </a:r>
            <a:r>
              <a:rPr lang="zh-CN" altLang="en-US" sz="1600" dirty="0" smtClean="0">
                <a:latin typeface="+mn-ea"/>
              </a:rPr>
              <a:t>）</a:t>
            </a:r>
            <a:r>
              <a:rPr lang="zh-CN" altLang="zh-CN" sz="1600" dirty="0" smtClean="0">
                <a:latin typeface="+mn-ea"/>
              </a:rPr>
              <a:t>异常处理</a:t>
            </a:r>
            <a:r>
              <a:rPr lang="zh-CN" altLang="zh-CN" sz="1600" dirty="0">
                <a:latin typeface="+mn-ea"/>
              </a:rPr>
              <a:t>部分（</a:t>
            </a:r>
            <a:r>
              <a:rPr lang="en-US" altLang="zh-CN" sz="1600" dirty="0">
                <a:latin typeface="+mn-ea"/>
              </a:rPr>
              <a:t>exception section</a:t>
            </a:r>
            <a:r>
              <a:rPr lang="zh-CN" altLang="zh-CN" sz="1600" dirty="0">
                <a:latin typeface="+mn-ea"/>
              </a:rPr>
              <a:t>）（可选）</a:t>
            </a:r>
            <a:r>
              <a:rPr lang="zh-CN" altLang="zh-CN" sz="1600" dirty="0" smtClean="0">
                <a:latin typeface="+mn-ea"/>
              </a:rPr>
              <a:t>。</a:t>
            </a:r>
            <a:endParaRPr lang="en-US" altLang="zh-CN" sz="1600" dirty="0" smtClean="0">
              <a:latin typeface="+mn-ea"/>
            </a:endParaRPr>
          </a:p>
          <a:p>
            <a:pPr marL="0" lvl="0" indent="0">
              <a:buNone/>
            </a:pPr>
            <a:r>
              <a:rPr lang="en-US" altLang="zh-CN" sz="1600" dirty="0" smtClean="0">
                <a:latin typeface="+mn-ea"/>
              </a:rPr>
              <a:t>【</a:t>
            </a:r>
            <a:r>
              <a:rPr lang="zh-CN" altLang="en-US" sz="1600" dirty="0" smtClean="0">
                <a:latin typeface="+mn-ea"/>
              </a:rPr>
              <a:t>示例如下</a:t>
            </a:r>
            <a:r>
              <a:rPr lang="en-US" altLang="zh-CN" sz="1600" dirty="0" smtClean="0">
                <a:latin typeface="+mn-ea"/>
              </a:rPr>
              <a:t>】</a:t>
            </a:r>
            <a:endParaRPr lang="zh-CN" altLang="zh-CN" sz="1600" dirty="0">
              <a:latin typeface="+mn-ea"/>
            </a:endParaRPr>
          </a:p>
          <a:p>
            <a:pPr marL="0" indent="0">
              <a:buNone/>
            </a:pPr>
            <a:r>
              <a:rPr lang="en-US" altLang="zh-CN" sz="2100" dirty="0" smtClean="0"/>
              <a:t>DECLARE</a:t>
            </a:r>
            <a:endParaRPr lang="en-US" altLang="zh-CN" sz="2100" dirty="0"/>
          </a:p>
          <a:p>
            <a:pPr marL="0" indent="0">
              <a:buNone/>
            </a:pPr>
            <a:r>
              <a:rPr lang="en-US" altLang="zh-CN" sz="2100" dirty="0" smtClean="0"/>
              <a:t>         </a:t>
            </a:r>
            <a:r>
              <a:rPr lang="en-US" altLang="zh-CN" sz="2100" dirty="0" err="1"/>
              <a:t>tmp_dt</a:t>
            </a:r>
            <a:r>
              <a:rPr lang="en-US" altLang="zh-CN" sz="2100" dirty="0"/>
              <a:t>   date; </a:t>
            </a:r>
            <a:endParaRPr lang="zh-CN" altLang="zh-CN" sz="2100" dirty="0"/>
          </a:p>
          <a:p>
            <a:pPr marL="0" indent="0">
              <a:buNone/>
            </a:pPr>
            <a:r>
              <a:rPr lang="en-US" altLang="zh-CN" sz="2100" dirty="0"/>
              <a:t>          .....</a:t>
            </a:r>
            <a:endParaRPr lang="zh-CN" altLang="zh-CN" sz="2100" dirty="0"/>
          </a:p>
          <a:p>
            <a:pPr marL="0" indent="0">
              <a:buNone/>
            </a:pPr>
            <a:r>
              <a:rPr lang="en-US" altLang="zh-CN" sz="2100" dirty="0"/>
              <a:t>   BEGIN</a:t>
            </a:r>
            <a:endParaRPr lang="zh-CN" altLang="zh-CN" sz="2100" dirty="0"/>
          </a:p>
          <a:p>
            <a:pPr marL="0" indent="0">
              <a:buNone/>
            </a:pPr>
            <a:r>
              <a:rPr lang="en-US" altLang="zh-CN" sz="2100" dirty="0"/>
              <a:t>            select </a:t>
            </a:r>
            <a:r>
              <a:rPr lang="en-US" altLang="zh-CN" sz="2100" dirty="0" err="1"/>
              <a:t>sysdate</a:t>
            </a:r>
            <a:r>
              <a:rPr lang="en-US" altLang="zh-CN" sz="2100" dirty="0"/>
              <a:t> into </a:t>
            </a:r>
            <a:r>
              <a:rPr lang="en-US" altLang="zh-CN" sz="2100" dirty="0" err="1"/>
              <a:t>tmp_dt</a:t>
            </a:r>
            <a:r>
              <a:rPr lang="en-US" altLang="zh-CN" sz="2100" dirty="0"/>
              <a:t> from dual;</a:t>
            </a:r>
            <a:endParaRPr lang="zh-CN" altLang="zh-CN" sz="2100" dirty="0"/>
          </a:p>
          <a:p>
            <a:pPr marL="0" indent="0">
              <a:buNone/>
            </a:pPr>
            <a:r>
              <a:rPr lang="en-US" altLang="zh-CN" sz="2100" dirty="0"/>
              <a:t>             …</a:t>
            </a:r>
            <a:endParaRPr lang="zh-CN" altLang="zh-CN" sz="2100" dirty="0"/>
          </a:p>
          <a:p>
            <a:pPr marL="0" indent="0">
              <a:buNone/>
            </a:pPr>
            <a:r>
              <a:rPr lang="en-US" altLang="zh-CN" sz="2100" dirty="0"/>
              <a:t>    EXCEPTION</a:t>
            </a:r>
            <a:endParaRPr lang="zh-CN" altLang="zh-CN" sz="2100" dirty="0"/>
          </a:p>
          <a:p>
            <a:pPr marL="0" indent="0">
              <a:buNone/>
            </a:pPr>
            <a:r>
              <a:rPr lang="en-US" altLang="zh-CN" sz="2100" dirty="0"/>
              <a:t>               </a:t>
            </a:r>
            <a:r>
              <a:rPr lang="en-US" altLang="zh-CN" sz="2100" dirty="0" smtClean="0"/>
              <a:t>…</a:t>
            </a:r>
            <a:endParaRPr lang="en-US" altLang="zh-CN" sz="2100" dirty="0"/>
          </a:p>
          <a:p>
            <a:pPr marL="0" indent="0">
              <a:buNone/>
            </a:pPr>
            <a:r>
              <a:rPr lang="en-US" altLang="zh-CN" sz="2100" dirty="0" smtClean="0"/>
              <a:t>   </a:t>
            </a:r>
            <a:r>
              <a:rPr lang="en-US" altLang="zh-CN" sz="2100" dirty="0"/>
              <a:t>END;</a:t>
            </a:r>
            <a:endParaRPr lang="zh-CN" altLang="en-US" sz="2100" dirty="0"/>
          </a:p>
        </p:txBody>
      </p:sp>
    </p:spTree>
    <p:extLst>
      <p:ext uri="{BB962C8B-B14F-4D97-AF65-F5344CB8AC3E}">
        <p14:creationId xmlns:p14="http://schemas.microsoft.com/office/powerpoint/2010/main" val="2358543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kumimoji="1" lang="en-US" altLang="zh-CN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CREATE</a:t>
            </a:r>
            <a:r>
              <a:rPr kumimoji="1"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kumimoji="1" lang="en-US" altLang="zh-CN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OR REPLACE</a:t>
            </a:r>
            <a:r>
              <a:rPr kumimoji="1"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] </a:t>
            </a:r>
            <a:r>
              <a:rPr kumimoji="1" lang="en-US" altLang="zh-CN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PROCEDURE</a:t>
            </a:r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＜过程名＞</a:t>
            </a:r>
          </a:p>
          <a:p>
            <a:pPr marL="0" indent="0">
              <a:lnSpc>
                <a:spcPct val="120000"/>
              </a:lnSpc>
              <a:buNone/>
            </a:pPr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＜参数</a:t>
            </a:r>
            <a:r>
              <a:rPr kumimoji="1" lang="en-US" altLang="zh-CN" dirty="0">
                <a:solidFill>
                  <a:srgbClr val="CC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&gt;[</a:t>
            </a:r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方式</a:t>
            </a:r>
            <a:r>
              <a:rPr kumimoji="1" lang="en-US" altLang="zh-CN" dirty="0">
                <a:solidFill>
                  <a:srgbClr val="CC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r>
              <a:rPr kumimoji="1"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＜数据类型</a:t>
            </a:r>
            <a:r>
              <a:rPr kumimoji="1" lang="en-US" altLang="zh-CN" dirty="0">
                <a:solidFill>
                  <a:srgbClr val="CC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&gt;</a:t>
            </a:r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</a:p>
          <a:p>
            <a:pPr marL="0" indent="0">
              <a:lnSpc>
                <a:spcPct val="120000"/>
              </a:lnSpc>
              <a:buNone/>
            </a:pPr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＜参数</a:t>
            </a:r>
            <a:r>
              <a:rPr kumimoji="1" lang="en-US" altLang="zh-CN" dirty="0">
                <a:solidFill>
                  <a:srgbClr val="CC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&gt;[</a:t>
            </a:r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方式</a:t>
            </a:r>
            <a:r>
              <a:rPr kumimoji="1" lang="en-US" altLang="zh-CN" dirty="0">
                <a:solidFill>
                  <a:srgbClr val="CC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＜数据类型</a:t>
            </a:r>
            <a:r>
              <a:rPr kumimoji="1" lang="en-US" altLang="zh-CN" dirty="0">
                <a:solidFill>
                  <a:srgbClr val="CC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&gt;</a:t>
            </a:r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</a:p>
          <a:p>
            <a:pPr marL="0" indent="0">
              <a:lnSpc>
                <a:spcPct val="120000"/>
              </a:lnSpc>
              <a:buNone/>
            </a:pPr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kumimoji="1"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……)</a:t>
            </a:r>
          </a:p>
          <a:p>
            <a:pPr marL="0" indent="0">
              <a:lnSpc>
                <a:spcPct val="120000"/>
              </a:lnSpc>
              <a:buNone/>
            </a:pPr>
            <a:r>
              <a:rPr kumimoji="1" lang="en-US" altLang="zh-CN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IS</a:t>
            </a:r>
            <a:r>
              <a:rPr kumimoji="1"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|</a:t>
            </a:r>
            <a:r>
              <a:rPr kumimoji="1" lang="en-US" altLang="zh-CN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AS</a:t>
            </a:r>
            <a:r>
              <a:rPr kumimoji="1"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kumimoji="1"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is</a:t>
            </a:r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kumimoji="1"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as</a:t>
            </a:r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完全等价）</a:t>
            </a:r>
          </a:p>
          <a:p>
            <a:pPr marL="0" indent="0">
              <a:lnSpc>
                <a:spcPct val="120000"/>
              </a:lnSpc>
              <a:buNone/>
            </a:pPr>
            <a:r>
              <a:rPr kumimoji="1" lang="en-US" altLang="zh-CN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BEGIN</a:t>
            </a:r>
          </a:p>
          <a:p>
            <a:pPr marL="0" indent="0">
              <a:lnSpc>
                <a:spcPct val="120000"/>
              </a:lnSpc>
              <a:buNone/>
            </a:pPr>
            <a:r>
              <a:rPr kumimoji="1"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PL/SQL</a:t>
            </a:r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过程体</a:t>
            </a:r>
          </a:p>
          <a:p>
            <a:pPr marL="0" indent="0">
              <a:lnSpc>
                <a:spcPct val="120000"/>
              </a:lnSpc>
              <a:buNone/>
            </a:pPr>
            <a:r>
              <a:rPr kumimoji="1" lang="en-US" altLang="zh-CN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</a:t>
            </a:r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＜过程名＞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4932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第三步：对每一个场景生成相应的测试用例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7200" y="1417638"/>
            <a:ext cx="8147248" cy="4505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CREATE</a:t>
            </a:r>
            <a:r>
              <a:rPr kumimoji="1"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kumimoji="1" lang="en-US" altLang="zh-CN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OR REPLACE</a:t>
            </a:r>
            <a:r>
              <a:rPr kumimoji="1"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] </a:t>
            </a:r>
            <a:r>
              <a:rPr kumimoji="1" lang="en-US" altLang="zh-CN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FUNCTION</a:t>
            </a:r>
            <a:r>
              <a:rPr kumimoji="1"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＜函数名</a:t>
            </a:r>
            <a:r>
              <a:rPr kumimoji="1"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＞</a:t>
            </a:r>
          </a:p>
          <a:p>
            <a:pPr>
              <a:lnSpc>
                <a:spcPct val="120000"/>
              </a:lnSpc>
            </a:pPr>
            <a:r>
              <a:rPr kumimoji="1"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  ＜参数</a:t>
            </a:r>
            <a:r>
              <a:rPr kumimoji="1" lang="en-US" altLang="zh-CN" sz="3200" dirty="0">
                <a:solidFill>
                  <a:srgbClr val="CC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&gt;[</a:t>
            </a:r>
            <a:r>
              <a:rPr kumimoji="1"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方式</a:t>
            </a:r>
            <a:r>
              <a:rPr kumimoji="1" lang="en-US" altLang="zh-CN" sz="3200" dirty="0">
                <a:solidFill>
                  <a:srgbClr val="CC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r>
              <a:rPr kumimoji="1"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r>
              <a:rPr kumimoji="1"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＜数据类型</a:t>
            </a:r>
            <a:r>
              <a:rPr kumimoji="1" lang="en-US" altLang="zh-CN" sz="3200" dirty="0">
                <a:solidFill>
                  <a:srgbClr val="CC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&gt;</a:t>
            </a:r>
            <a:r>
              <a:rPr kumimoji="1"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</a:p>
          <a:p>
            <a:pPr>
              <a:lnSpc>
                <a:spcPct val="120000"/>
              </a:lnSpc>
            </a:pPr>
            <a:r>
              <a:rPr kumimoji="1" lang="en-US" altLang="zh-CN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RETURN DATE IS</a:t>
            </a:r>
            <a:endParaRPr kumimoji="1" lang="zh-CN" altLang="en-US" sz="32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  ＜参数</a:t>
            </a:r>
            <a:r>
              <a:rPr kumimoji="1" lang="en-US" altLang="zh-CN" sz="3200" dirty="0">
                <a:solidFill>
                  <a:srgbClr val="CC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&gt;[</a:t>
            </a:r>
            <a:r>
              <a:rPr kumimoji="1"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方式</a:t>
            </a:r>
            <a:r>
              <a:rPr kumimoji="1" lang="en-US" altLang="zh-CN" sz="3200" dirty="0">
                <a:solidFill>
                  <a:srgbClr val="CC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r>
              <a:rPr kumimoji="1"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＜数据类型</a:t>
            </a:r>
            <a:r>
              <a:rPr kumimoji="1" lang="en-US" altLang="zh-CN" sz="3200" dirty="0">
                <a:solidFill>
                  <a:srgbClr val="CC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&gt;</a:t>
            </a:r>
            <a:r>
              <a:rPr kumimoji="1"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  <a:endParaRPr kumimoji="1"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32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BEGIN</a:t>
            </a:r>
            <a:endParaRPr kumimoji="1" lang="en-US" altLang="zh-CN" sz="32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PL/SQL</a:t>
            </a:r>
            <a:r>
              <a:rPr kumimoji="1"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过程体</a:t>
            </a:r>
          </a:p>
          <a:p>
            <a:pPr>
              <a:lnSpc>
                <a:spcPct val="120000"/>
              </a:lnSpc>
            </a:pPr>
            <a:r>
              <a:rPr kumimoji="1" lang="en-US" altLang="zh-CN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</a:t>
            </a:r>
            <a:r>
              <a:rPr kumimoji="1"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＜</a:t>
            </a:r>
            <a:r>
              <a:rPr kumimoji="1"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函数</a:t>
            </a:r>
            <a:r>
              <a:rPr kumimoji="1"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名</a:t>
            </a:r>
            <a:r>
              <a:rPr kumimoji="1"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＞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7955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7289</TotalTime>
  <Words>481</Words>
  <Application>Microsoft Office PowerPoint</Application>
  <PresentationFormat>全屏显示(4:3)</PresentationFormat>
  <Paragraphs>91</Paragraphs>
  <Slides>11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黑体</vt:lpstr>
      <vt:lpstr>宋体</vt:lpstr>
      <vt:lpstr>微软雅黑</vt:lpstr>
      <vt:lpstr>Arial</vt:lpstr>
      <vt:lpstr>Calibri</vt:lpstr>
      <vt:lpstr>Times New Roman</vt:lpstr>
      <vt:lpstr>Office 主题​​</vt:lpstr>
      <vt:lpstr>文档</vt:lpstr>
      <vt:lpstr>Document</vt:lpstr>
      <vt:lpstr>春之翼测试实习生系列课程 第七课：Oracle数据库基础知识</vt:lpstr>
      <vt:lpstr>PowerPoint 演示文稿</vt:lpstr>
      <vt:lpstr>Oracle数据库概念</vt:lpstr>
      <vt:lpstr>管理数据库</vt:lpstr>
      <vt:lpstr>SQL语句</vt:lpstr>
      <vt:lpstr>PL/SQL语句</vt:lpstr>
      <vt:lpstr>程序块</vt:lpstr>
      <vt:lpstr>存储过程</vt:lpstr>
      <vt:lpstr>函数</vt:lpstr>
      <vt:lpstr>数据库导入导出</vt:lpstr>
      <vt:lpstr>PowerPoint 演示文稿</vt:lpstr>
    </vt:vector>
  </TitlesOfParts>
  <Company>SPRING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001978</dc:creator>
  <cp:lastModifiedBy>AutoBVT</cp:lastModifiedBy>
  <cp:revision>954</cp:revision>
  <dcterms:created xsi:type="dcterms:W3CDTF">2013-12-05T06:33:05Z</dcterms:created>
  <dcterms:modified xsi:type="dcterms:W3CDTF">2016-08-19T10:41:45Z</dcterms:modified>
</cp:coreProperties>
</file>