
<file path=[Content_Types].xml><?xml version="1.0" encoding="utf-8"?>
<Types xmlns="http://schemas.openxmlformats.org/package/2006/content-types">
  <Default Extension="png" ContentType="image/png"/>
  <Default Extension="tmp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22"/>
  </p:notesMasterIdLst>
  <p:handoutMasterIdLst>
    <p:handoutMasterId r:id="rId23"/>
  </p:handoutMasterIdLst>
  <p:sldIdLst>
    <p:sldId id="261" r:id="rId3"/>
    <p:sldId id="264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</p:sldIdLst>
  <p:sldSz cx="9144000" cy="6858000" type="screen4x3"/>
  <p:notesSz cx="6761163" cy="9931400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0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00FF"/>
    <a:srgbClr val="990000"/>
    <a:srgbClr val="FF0066"/>
    <a:srgbClr val="CC0000"/>
    <a:srgbClr val="080808"/>
    <a:srgbClr val="00FF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10"/>
    <p:restoredTop sz="94772"/>
  </p:normalViewPr>
  <p:slideViewPr>
    <p:cSldViewPr showGuides="1">
      <p:cViewPr varScale="1">
        <p:scale>
          <a:sx n="98" d="100"/>
          <a:sy n="98" d="100"/>
        </p:scale>
        <p:origin x="90" y="264"/>
      </p:cViewPr>
      <p:guideLst>
        <p:guide orient="horz" pos="2160"/>
        <p:guide pos="290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0525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9050" y="0"/>
            <a:ext cx="2930525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9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2925"/>
            <a:ext cx="2930525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9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9050" y="9432925"/>
            <a:ext cx="2930525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  <a:t>‹#›</a:t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51950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052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29050" y="0"/>
            <a:ext cx="293052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98525" y="744538"/>
            <a:ext cx="4964113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6275" y="4718050"/>
            <a:ext cx="5408613" cy="44688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2925"/>
            <a:ext cx="2930525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29050" y="9432925"/>
            <a:ext cx="2930525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t>‹#›</a:t>
            </a:fld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8017814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/>
          <p:nvPr/>
        </p:nvGrpSpPr>
        <p:grpSpPr>
          <a:xfrm>
            <a:off x="0" y="0"/>
            <a:ext cx="5867400" cy="6858000"/>
            <a:chOff x="0" y="0"/>
            <a:chExt cx="3696" cy="4320"/>
          </a:xfrm>
        </p:grpSpPr>
        <p:sp>
          <p:nvSpPr>
            <p:cNvPr id="1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2880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" name="AutoShape 4"/>
            <p:cNvSpPr>
              <a:spLocks noChangeArrowheads="1"/>
            </p:cNvSpPr>
            <p:nvPr/>
          </p:nvSpPr>
          <p:spPr bwMode="white">
            <a:xfrm>
              <a:off x="432" y="624"/>
              <a:ext cx="3264" cy="12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075" name="Group 5"/>
          <p:cNvGrpSpPr/>
          <p:nvPr/>
        </p:nvGrpSpPr>
        <p:grpSpPr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18" name="AutoShape 6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" name="AutoShape 7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hlink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29384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4013200" cy="1822450"/>
          </a:xfrm>
        </p:spPr>
        <p:txBody>
          <a:bodyPr anchor="b"/>
          <a:lstStyle>
            <a:lvl1pPr marL="0" indent="0">
              <a:buFont typeface="Wingdings" panose="05000000000000000000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229388" name="AutoShape 1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90600"/>
            <a:ext cx="8229600" cy="1905000"/>
          </a:xfrm>
          <a:prstGeom prst="roundRect">
            <a:avLst>
              <a:gd name="adj" fmla="val 50000"/>
            </a:avLst>
          </a:prstGeo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20" name="Rectangle 9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2438400" y="6248400"/>
            <a:ext cx="2130425" cy="474663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1200" y="6248400"/>
            <a:ext cx="2897188" cy="474663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" y="6248400"/>
            <a:ext cx="587375" cy="4889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5600" y="762000"/>
            <a:ext cx="1981200" cy="53244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62000" y="762000"/>
            <a:ext cx="5791200" cy="53244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2362200"/>
            <a:ext cx="3770313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60913" y="2362200"/>
            <a:ext cx="3770312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/>
          <p:nvPr/>
        </p:nvGrpSpPr>
        <p:grpSpPr>
          <a:xfrm>
            <a:off x="0" y="0"/>
            <a:ext cx="7620000" cy="6858000"/>
            <a:chOff x="0" y="0"/>
            <a:chExt cx="4800" cy="4320"/>
          </a:xfrm>
        </p:grpSpPr>
        <p:grpSp>
          <p:nvGrpSpPr>
            <p:cNvPr id="1032" name="Group 3"/>
            <p:cNvGrpSpPr/>
            <p:nvPr userDrawn="1"/>
          </p:nvGrpSpPr>
          <p:grpSpPr>
            <a:xfrm>
              <a:off x="0" y="0"/>
              <a:ext cx="2016" cy="4320"/>
              <a:chOff x="0" y="0"/>
              <a:chExt cx="2016" cy="4320"/>
            </a:xfrm>
          </p:grpSpPr>
          <p:sp>
            <p:nvSpPr>
              <p:cNvPr id="228356" name="Rectangle 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80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8357" name="Freeform 5"/>
              <p:cNvSpPr/>
              <p:nvPr/>
            </p:nvSpPr>
            <p:spPr bwMode="auto">
              <a:xfrm>
                <a:off x="288" y="0"/>
                <a:ext cx="1728" cy="735"/>
              </a:xfrm>
              <a:custGeom>
                <a:avLst/>
                <a:gdLst/>
                <a:ahLst/>
                <a:cxnLst>
                  <a:cxn ang="0">
                    <a:pos x="1728" y="0"/>
                  </a:cxn>
                  <a:cxn ang="0">
                    <a:pos x="1728" y="480"/>
                  </a:cxn>
                  <a:cxn ang="0">
                    <a:pos x="380" y="482"/>
                  </a:cxn>
                  <a:cxn ang="0">
                    <a:pos x="354" y="480"/>
                  </a:cxn>
                  <a:cxn ang="0">
                    <a:pos x="308" y="489"/>
                  </a:cxn>
                  <a:cxn ang="0">
                    <a:pos x="246" y="531"/>
                  </a:cxn>
                  <a:cxn ang="0">
                    <a:pos x="206" y="597"/>
                  </a:cxn>
                  <a:cxn ang="0">
                    <a:pos x="192" y="666"/>
                  </a:cxn>
                  <a:cxn ang="0">
                    <a:pos x="192" y="735"/>
                  </a:cxn>
                  <a:cxn ang="0">
                    <a:pos x="0" y="735"/>
                  </a:cxn>
                  <a:cxn ang="0">
                    <a:pos x="0" y="480"/>
                  </a:cxn>
                  <a:cxn ang="0">
                    <a:pos x="0" y="0"/>
                  </a:cxn>
                  <a:cxn ang="0">
                    <a:pos x="1728" y="0"/>
                  </a:cxn>
                </a:cxnLst>
                <a:rect l="0" t="0" r="r" b="b"/>
                <a:pathLst>
                  <a:path w="1728" h="735">
                    <a:moveTo>
                      <a:pt x="1728" y="0"/>
                    </a:moveTo>
                    <a:lnTo>
                      <a:pt x="1728" y="480"/>
                    </a:lnTo>
                    <a:lnTo>
                      <a:pt x="380" y="482"/>
                    </a:lnTo>
                    <a:lnTo>
                      <a:pt x="354" y="480"/>
                    </a:lnTo>
                    <a:lnTo>
                      <a:pt x="308" y="489"/>
                    </a:lnTo>
                    <a:cubicBezTo>
                      <a:pt x="290" y="498"/>
                      <a:pt x="263" y="513"/>
                      <a:pt x="246" y="531"/>
                    </a:cubicBezTo>
                    <a:cubicBezTo>
                      <a:pt x="229" y="549"/>
                      <a:pt x="215" y="574"/>
                      <a:pt x="206" y="597"/>
                    </a:cubicBezTo>
                    <a:cubicBezTo>
                      <a:pt x="197" y="620"/>
                      <a:pt x="194" y="643"/>
                      <a:pt x="192" y="666"/>
                    </a:cubicBezTo>
                    <a:lnTo>
                      <a:pt x="192" y="735"/>
                    </a:lnTo>
                    <a:lnTo>
                      <a:pt x="0" y="735"/>
                    </a:lnTo>
                    <a:lnTo>
                      <a:pt x="0" y="480"/>
                    </a:lnTo>
                    <a:lnTo>
                      <a:pt x="0" y="0"/>
                    </a:lnTo>
                    <a:lnTo>
                      <a:pt x="172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033" name="Group 6"/>
            <p:cNvGrpSpPr/>
            <p:nvPr/>
          </p:nvGrpSpPr>
          <p:grpSpPr>
            <a:xfrm>
              <a:off x="144" y="1248"/>
              <a:ext cx="4656" cy="201"/>
              <a:chOff x="144" y="1248"/>
              <a:chExt cx="4656" cy="201"/>
            </a:xfrm>
          </p:grpSpPr>
          <p:sp>
            <p:nvSpPr>
              <p:cNvPr id="228359" name="AutoShape 7"/>
              <p:cNvSpPr>
                <a:spLocks noChangeArrowheads="1"/>
              </p:cNvSpPr>
              <p:nvPr/>
            </p:nvSpPr>
            <p:spPr bwMode="auto">
              <a:xfrm>
                <a:off x="384" y="1248"/>
                <a:ext cx="4416" cy="200"/>
              </a:xfrm>
              <a:prstGeom prst="roundRect">
                <a:avLst>
                  <a:gd name="adj" fmla="val 0"/>
                </a:avLst>
              </a:prstGeom>
              <a:solidFill>
                <a:schemeClr val="hlink"/>
              </a:soli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8360" name="AutoShape 8"/>
              <p:cNvSpPr>
                <a:spLocks noChangeArrowheads="1"/>
              </p:cNvSpPr>
              <p:nvPr/>
            </p:nvSpPr>
            <p:spPr bwMode="auto">
              <a:xfrm flipH="1">
                <a:off x="144" y="1248"/>
                <a:ext cx="248" cy="201"/>
              </a:xfrm>
              <a:prstGeom prst="flowChartDelay">
                <a:avLst/>
              </a:prstGeom>
              <a:solidFill>
                <a:schemeClr val="hlink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1027" name="AutoShape 9"/>
          <p:cNvSpPr>
            <a:spLocks noGrp="1"/>
          </p:cNvSpPr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name="adj" fmla="val 21667"/>
            </a:avLst>
          </a:prstGeom>
          <a:noFill/>
          <a:ln w="9525">
            <a:noFill/>
          </a:ln>
        </p:spPr>
        <p:txBody>
          <a:bodyPr anchor="b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8" name="Rectangle 10"/>
          <p:cNvSpPr>
            <a:spLocks noGrp="1"/>
          </p:cNvSpPr>
          <p:nvPr>
            <p:ph type="body" idx="1"/>
          </p:nvPr>
        </p:nvSpPr>
        <p:spPr>
          <a:xfrm>
            <a:off x="838200" y="2362200"/>
            <a:ext cx="7693025" cy="37242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2836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38400" y="6248400"/>
            <a:ext cx="2130425" cy="474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836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1200" y="6248400"/>
            <a:ext cx="2897188" cy="474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>
              <a:defRPr sz="1400"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836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1" compatLnSpc="1"/>
          <a:lstStyle>
            <a:lvl1pPr>
              <a:defRPr sz="2600" b="1">
                <a:solidFill>
                  <a:schemeClr val="bg1"/>
                </a:solidFill>
              </a:defRPr>
            </a:lvl1pPr>
          </a:lstStyle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l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l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l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l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2051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471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71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71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12.tmp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11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18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AutoShape 2"/>
          <p:cNvSpPr>
            <a:spLocks noGrp="1" noChangeArrowheads="1"/>
          </p:cNvSpPr>
          <p:nvPr>
            <p:ph type="title"/>
          </p:nvPr>
        </p:nvSpPr>
        <p:spPr>
          <a:xfrm>
            <a:off x="1000125" y="3589338"/>
            <a:ext cx="7643813" cy="911225"/>
          </a:xfrm>
        </p:spPr>
        <p:txBody>
          <a:bodyPr vert="horz" wrap="square" lIns="91440" tIns="45720" rIns="91440" bIns="45720" numCol="1" anchor="b" anchorCtr="0" compatLnSpc="1"/>
          <a:lstStyle/>
          <a:p>
            <a:pPr marL="914400" marR="0" lvl="0" indent="-9144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zh-CN" alt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第</a:t>
            </a:r>
            <a:r>
              <a:rPr kumimoji="0" lang="en-US" altLang="zh-CN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6</a:t>
            </a:r>
            <a:r>
              <a:rPr kumimoji="0" lang="zh-CN" alt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章  微型机系统通用接口</a:t>
            </a:r>
          </a:p>
        </p:txBody>
      </p:sp>
      <p:sp>
        <p:nvSpPr>
          <p:cNvPr id="4099" name="AutoShape 7"/>
          <p:cNvSpPr/>
          <p:nvPr/>
        </p:nvSpPr>
        <p:spPr>
          <a:xfrm>
            <a:off x="611188" y="1089025"/>
            <a:ext cx="6697662" cy="911225"/>
          </a:xfrm>
          <a:prstGeom prst="roundRect">
            <a:avLst>
              <a:gd name="adj" fmla="val 25079"/>
            </a:avLst>
          </a:prstGeom>
          <a:noFill/>
          <a:ln w="9525">
            <a:noFill/>
          </a:ln>
        </p:spPr>
        <p:txBody>
          <a:bodyPr anchor="b"/>
          <a:lstStyle/>
          <a:p>
            <a:pPr marL="914400" indent="-914400">
              <a:lnSpc>
                <a:spcPct val="90000"/>
              </a:lnSpc>
            </a:pPr>
            <a:r>
              <a:rPr lang="zh-CN" altLang="en-US" sz="3600" b="1" dirty="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zh-CN" altLang="en-US" sz="5400" b="1" dirty="0">
                <a:solidFill>
                  <a:srgbClr val="FF0066"/>
                </a:solidFill>
                <a:latin typeface="华文行楷" pitchFamily="2" charset="-122"/>
                <a:ea typeface="华文行楷" pitchFamily="2" charset="-122"/>
              </a:rPr>
              <a:t>汇编与接口技术</a:t>
            </a:r>
            <a:endParaRPr lang="en-US" altLang="zh-CN" sz="5400" b="1" dirty="0">
              <a:solidFill>
                <a:srgbClr val="FF0066"/>
              </a:solidFill>
              <a:latin typeface="华文行楷" pitchFamily="2" charset="-122"/>
              <a:ea typeface="华文行楷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4186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375" y="1989138"/>
            <a:ext cx="4321175" cy="3538537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</p:pic>
      <p:sp>
        <p:nvSpPr>
          <p:cNvPr id="15363" name="Rectangle 5"/>
          <p:cNvSpPr>
            <a:spLocks noChangeArrowheads="1"/>
          </p:cNvSpPr>
          <p:nvPr/>
        </p:nvSpPr>
        <p:spPr bwMode="auto">
          <a:xfrm>
            <a:off x="714375" y="373063"/>
            <a:ext cx="2579688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（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）方式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输入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34182" name="Rectangle 6"/>
          <p:cNvSpPr>
            <a:spLocks noChangeArrowheads="1"/>
          </p:cNvSpPr>
          <p:nvPr/>
        </p:nvSpPr>
        <p:spPr bwMode="auto">
          <a:xfrm>
            <a:off x="1143000" y="966788"/>
            <a:ext cx="750570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①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端口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占用端口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PC3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、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PC4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、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PC5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三个引脚作为联络信号。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2" name="Group 13"/>
          <p:cNvGrpSpPr/>
          <p:nvPr/>
        </p:nvGrpSpPr>
        <p:grpSpPr>
          <a:xfrm>
            <a:off x="1500188" y="3619500"/>
            <a:ext cx="6265862" cy="1368425"/>
            <a:chOff x="1065" y="2280"/>
            <a:chExt cx="3947" cy="862"/>
          </a:xfrm>
        </p:grpSpPr>
        <p:sp>
          <p:nvSpPr>
            <p:cNvPr id="15396" name="AutoShape 11"/>
            <p:cNvSpPr>
              <a:spLocks noChangeArrowheads="1"/>
            </p:cNvSpPr>
            <p:nvPr/>
          </p:nvSpPr>
          <p:spPr bwMode="auto">
            <a:xfrm>
              <a:off x="1065" y="2280"/>
              <a:ext cx="3947" cy="862"/>
            </a:xfrm>
            <a:prstGeom prst="wedgeRectCallout">
              <a:avLst>
                <a:gd name="adj1" fmla="val -620"/>
                <a:gd name="adj2" fmla="val -85847"/>
              </a:avLst>
            </a:prstGeom>
            <a:solidFill>
              <a:srgbClr val="0000FF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5397" name="Rectangle 12"/>
            <p:cNvSpPr>
              <a:spLocks noChangeArrowheads="1"/>
            </p:cNvSpPr>
            <p:nvPr/>
          </p:nvSpPr>
          <p:spPr bwMode="auto">
            <a:xfrm>
              <a:off x="1065" y="2326"/>
              <a:ext cx="3901" cy="73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选通信号，输入，低电平有效。</a:t>
              </a:r>
            </a:p>
            <a:p>
              <a:pPr marL="0" marR="0" lvl="0" indent="0" algn="l" defTabSz="914400" rtl="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由外设提供，</a:t>
              </a: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STB</a:t>
              </a:r>
              <a:r>
                <a: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为低电平时，就把输入的数据送人端口</a:t>
              </a: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A </a:t>
              </a:r>
              <a:r>
                <a: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的数据锁存器。 </a:t>
              </a:r>
            </a:p>
          </p:txBody>
        </p:sp>
      </p:grpSp>
      <p:grpSp>
        <p:nvGrpSpPr>
          <p:cNvPr id="3" name="Group 16"/>
          <p:cNvGrpSpPr/>
          <p:nvPr/>
        </p:nvGrpSpPr>
        <p:grpSpPr>
          <a:xfrm>
            <a:off x="1547813" y="4149725"/>
            <a:ext cx="5040312" cy="1368425"/>
            <a:chOff x="930" y="2614"/>
            <a:chExt cx="3175" cy="862"/>
          </a:xfrm>
        </p:grpSpPr>
        <p:sp>
          <p:nvSpPr>
            <p:cNvPr id="15394" name="AutoShape 14"/>
            <p:cNvSpPr>
              <a:spLocks noChangeArrowheads="1"/>
            </p:cNvSpPr>
            <p:nvPr/>
          </p:nvSpPr>
          <p:spPr bwMode="auto">
            <a:xfrm>
              <a:off x="930" y="2614"/>
              <a:ext cx="3175" cy="862"/>
            </a:xfrm>
            <a:prstGeom prst="wedgeRectCallout">
              <a:avLst>
                <a:gd name="adj1" fmla="val 2819"/>
                <a:gd name="adj2" fmla="val -87704"/>
              </a:avLst>
            </a:prstGeom>
            <a:solidFill>
              <a:srgbClr val="0000FF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5395" name="Rectangle 15"/>
            <p:cNvSpPr>
              <a:spLocks noChangeArrowheads="1"/>
            </p:cNvSpPr>
            <p:nvPr/>
          </p:nvSpPr>
          <p:spPr bwMode="auto">
            <a:xfrm>
              <a:off x="1021" y="2660"/>
              <a:ext cx="2874" cy="73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输入缓冲器满信号，输入，高电平有效。</a:t>
              </a:r>
            </a:p>
            <a:p>
              <a:pPr marL="0" marR="0" lvl="0" indent="0" algn="l" defTabSz="914400" rtl="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由</a:t>
              </a: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8255A</a:t>
              </a:r>
              <a:r>
                <a: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输出，用以通知外部设备输入的数据已写人缓冲器。</a:t>
              </a:r>
            </a:p>
          </p:txBody>
        </p:sp>
      </p:grpSp>
      <p:grpSp>
        <p:nvGrpSpPr>
          <p:cNvPr id="4" name="Group 19"/>
          <p:cNvGrpSpPr/>
          <p:nvPr/>
        </p:nvGrpSpPr>
        <p:grpSpPr>
          <a:xfrm>
            <a:off x="2170113" y="5178425"/>
            <a:ext cx="4706937" cy="720725"/>
            <a:chOff x="1367" y="3262"/>
            <a:chExt cx="2965" cy="454"/>
          </a:xfrm>
        </p:grpSpPr>
        <p:sp>
          <p:nvSpPr>
            <p:cNvPr id="15392" name="AutoShape 17"/>
            <p:cNvSpPr>
              <a:spLocks noChangeArrowheads="1"/>
            </p:cNvSpPr>
            <p:nvPr/>
          </p:nvSpPr>
          <p:spPr bwMode="auto">
            <a:xfrm>
              <a:off x="1367" y="3262"/>
              <a:ext cx="2586" cy="454"/>
            </a:xfrm>
            <a:prstGeom prst="wedgeRectCallout">
              <a:avLst>
                <a:gd name="adj1" fmla="val 1856"/>
                <a:gd name="adj2" fmla="val -107491"/>
              </a:avLst>
            </a:prstGeom>
            <a:solidFill>
              <a:srgbClr val="0000FF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5393" name="Rectangle 18"/>
            <p:cNvSpPr>
              <a:spLocks noChangeArrowheads="1"/>
            </p:cNvSpPr>
            <p:nvPr/>
          </p:nvSpPr>
          <p:spPr bwMode="auto">
            <a:xfrm>
              <a:off x="1458" y="3308"/>
              <a:ext cx="2874" cy="28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中断请求信号，输出，高电平有效。</a:t>
              </a:r>
              <a:r>
                <a: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 </a:t>
              </a:r>
            </a:p>
          </p:txBody>
        </p:sp>
      </p:grpSp>
      <p:grpSp>
        <p:nvGrpSpPr>
          <p:cNvPr id="5" name="Group 22"/>
          <p:cNvGrpSpPr/>
          <p:nvPr/>
        </p:nvGrpSpPr>
        <p:grpSpPr>
          <a:xfrm>
            <a:off x="2051050" y="3776663"/>
            <a:ext cx="4249738" cy="1008062"/>
            <a:chOff x="1020" y="2387"/>
            <a:chExt cx="2677" cy="635"/>
          </a:xfrm>
        </p:grpSpPr>
        <p:sp>
          <p:nvSpPr>
            <p:cNvPr id="15390" name="AutoShape 20"/>
            <p:cNvSpPr>
              <a:spLocks noChangeArrowheads="1"/>
            </p:cNvSpPr>
            <p:nvPr/>
          </p:nvSpPr>
          <p:spPr bwMode="auto">
            <a:xfrm>
              <a:off x="1020" y="2387"/>
              <a:ext cx="2586" cy="635"/>
            </a:xfrm>
            <a:prstGeom prst="wedgeRectCallout">
              <a:avLst>
                <a:gd name="adj1" fmla="val -37741"/>
                <a:gd name="adj2" fmla="val -88583"/>
              </a:avLst>
            </a:prstGeom>
            <a:solidFill>
              <a:srgbClr val="0000FF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5391" name="Rectangle 21"/>
            <p:cNvSpPr>
              <a:spLocks noChangeArrowheads="1"/>
            </p:cNvSpPr>
            <p:nvPr/>
          </p:nvSpPr>
          <p:spPr bwMode="auto">
            <a:xfrm>
              <a:off x="1066" y="2433"/>
              <a:ext cx="2631" cy="50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中断允许标志。</a:t>
              </a:r>
            </a:p>
            <a:p>
              <a:pPr marL="0" marR="0" lvl="0" indent="0" algn="l" defTabSz="914400" rtl="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端口</a:t>
              </a: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A</a:t>
              </a:r>
              <a:r>
                <a: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的</a:t>
              </a: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INTE</a:t>
              </a:r>
              <a:r>
                <a: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用</a:t>
              </a: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PC4</a:t>
              </a:r>
              <a:r>
                <a: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的置位</a:t>
              </a: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/</a:t>
              </a:r>
              <a:r>
                <a: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复位控制； </a:t>
              </a:r>
            </a:p>
          </p:txBody>
        </p:sp>
      </p:grpSp>
      <p:sp>
        <p:nvSpPr>
          <p:cNvPr id="434199" name="Rectangle 23"/>
          <p:cNvSpPr>
            <a:spLocks noChangeArrowheads="1"/>
          </p:cNvSpPr>
          <p:nvPr/>
        </p:nvSpPr>
        <p:spPr bwMode="auto">
          <a:xfrm>
            <a:off x="4932363" y="2301875"/>
            <a:ext cx="708025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数 据</a:t>
            </a:r>
          </a:p>
        </p:txBody>
      </p:sp>
      <p:grpSp>
        <p:nvGrpSpPr>
          <p:cNvPr id="6" name="Group 24"/>
          <p:cNvGrpSpPr/>
          <p:nvPr/>
        </p:nvGrpSpPr>
        <p:grpSpPr>
          <a:xfrm>
            <a:off x="4140200" y="2852738"/>
            <a:ext cx="936625" cy="431800"/>
            <a:chOff x="2789" y="3067"/>
            <a:chExt cx="590" cy="272"/>
          </a:xfrm>
        </p:grpSpPr>
        <p:sp>
          <p:nvSpPr>
            <p:cNvPr id="15385" name="Line 25"/>
            <p:cNvSpPr>
              <a:spLocks noChangeShapeType="1"/>
            </p:cNvSpPr>
            <p:nvPr/>
          </p:nvSpPr>
          <p:spPr bwMode="auto">
            <a:xfrm>
              <a:off x="2789" y="3067"/>
              <a:ext cx="182" cy="0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5386" name="Line 26"/>
            <p:cNvSpPr>
              <a:spLocks noChangeShapeType="1"/>
            </p:cNvSpPr>
            <p:nvPr/>
          </p:nvSpPr>
          <p:spPr bwMode="auto">
            <a:xfrm>
              <a:off x="2971" y="3067"/>
              <a:ext cx="0" cy="272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5387" name="Line 27"/>
            <p:cNvSpPr>
              <a:spLocks noChangeShapeType="1"/>
            </p:cNvSpPr>
            <p:nvPr/>
          </p:nvSpPr>
          <p:spPr bwMode="auto">
            <a:xfrm>
              <a:off x="2971" y="3339"/>
              <a:ext cx="227" cy="0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5388" name="Line 28"/>
            <p:cNvSpPr>
              <a:spLocks noChangeShapeType="1"/>
            </p:cNvSpPr>
            <p:nvPr/>
          </p:nvSpPr>
          <p:spPr bwMode="auto">
            <a:xfrm flipV="1">
              <a:off x="3198" y="3067"/>
              <a:ext cx="0" cy="272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5389" name="Line 29"/>
            <p:cNvSpPr>
              <a:spLocks noChangeShapeType="1"/>
            </p:cNvSpPr>
            <p:nvPr/>
          </p:nvSpPr>
          <p:spPr bwMode="auto">
            <a:xfrm>
              <a:off x="3198" y="3067"/>
              <a:ext cx="181" cy="0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" name="Group 30"/>
          <p:cNvGrpSpPr/>
          <p:nvPr/>
        </p:nvGrpSpPr>
        <p:grpSpPr>
          <a:xfrm>
            <a:off x="4067175" y="3429000"/>
            <a:ext cx="1008063" cy="431800"/>
            <a:chOff x="3697" y="2568"/>
            <a:chExt cx="635" cy="272"/>
          </a:xfrm>
        </p:grpSpPr>
        <p:sp>
          <p:nvSpPr>
            <p:cNvPr id="15381" name="Line 31"/>
            <p:cNvSpPr>
              <a:spLocks noChangeShapeType="1"/>
            </p:cNvSpPr>
            <p:nvPr/>
          </p:nvSpPr>
          <p:spPr bwMode="auto">
            <a:xfrm>
              <a:off x="3697" y="2840"/>
              <a:ext cx="227" cy="0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grpSp>
          <p:nvGrpSpPr>
            <p:cNvPr id="18454" name="Group 32"/>
            <p:cNvGrpSpPr/>
            <p:nvPr/>
          </p:nvGrpSpPr>
          <p:grpSpPr>
            <a:xfrm>
              <a:off x="3924" y="2568"/>
              <a:ext cx="408" cy="272"/>
              <a:chOff x="3924" y="2568"/>
              <a:chExt cx="408" cy="272"/>
            </a:xfrm>
          </p:grpSpPr>
          <p:sp>
            <p:nvSpPr>
              <p:cNvPr id="15383" name="Line 33"/>
              <p:cNvSpPr>
                <a:spLocks noChangeShapeType="1"/>
              </p:cNvSpPr>
              <p:nvPr/>
            </p:nvSpPr>
            <p:spPr bwMode="auto">
              <a:xfrm flipV="1">
                <a:off x="3924" y="2568"/>
                <a:ext cx="0" cy="272"/>
              </a:xfrm>
              <a:prstGeom prst="line">
                <a:avLst/>
              </a:prstGeom>
              <a:noFill/>
              <a:ln w="25400">
                <a:solidFill>
                  <a:srgbClr val="008000"/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384" name="Line 34"/>
              <p:cNvSpPr>
                <a:spLocks noChangeShapeType="1"/>
              </p:cNvSpPr>
              <p:nvPr/>
            </p:nvSpPr>
            <p:spPr bwMode="auto">
              <a:xfrm>
                <a:off x="3924" y="2568"/>
                <a:ext cx="408" cy="0"/>
              </a:xfrm>
              <a:prstGeom prst="line">
                <a:avLst/>
              </a:prstGeom>
              <a:noFill/>
              <a:ln w="25400">
                <a:solidFill>
                  <a:srgbClr val="008000"/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434211" name="Rectangle 35"/>
          <p:cNvSpPr>
            <a:spLocks noChangeArrowheads="1"/>
          </p:cNvSpPr>
          <p:nvPr/>
        </p:nvSpPr>
        <p:spPr bwMode="auto">
          <a:xfrm>
            <a:off x="2555875" y="3063875"/>
            <a:ext cx="301625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 b="1" dirty="0">
              <a:solidFill>
                <a:srgbClr val="FF33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9" name="Group 36"/>
          <p:cNvGrpSpPr/>
          <p:nvPr/>
        </p:nvGrpSpPr>
        <p:grpSpPr>
          <a:xfrm>
            <a:off x="4067175" y="4508500"/>
            <a:ext cx="1008063" cy="431800"/>
            <a:chOff x="3697" y="2568"/>
            <a:chExt cx="635" cy="272"/>
          </a:xfrm>
        </p:grpSpPr>
        <p:sp>
          <p:nvSpPr>
            <p:cNvPr id="15377" name="Line 37"/>
            <p:cNvSpPr>
              <a:spLocks noChangeShapeType="1"/>
            </p:cNvSpPr>
            <p:nvPr/>
          </p:nvSpPr>
          <p:spPr bwMode="auto">
            <a:xfrm>
              <a:off x="3697" y="2840"/>
              <a:ext cx="227" cy="0"/>
            </a:xfrm>
            <a:prstGeom prst="line">
              <a:avLst/>
            </a:prstGeom>
            <a:noFill/>
            <a:ln w="25400">
              <a:solidFill>
                <a:srgbClr val="FF0066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grpSp>
          <p:nvGrpSpPr>
            <p:cNvPr id="18450" name="Group 38"/>
            <p:cNvGrpSpPr/>
            <p:nvPr/>
          </p:nvGrpSpPr>
          <p:grpSpPr>
            <a:xfrm>
              <a:off x="3924" y="2568"/>
              <a:ext cx="408" cy="272"/>
              <a:chOff x="3924" y="2568"/>
              <a:chExt cx="408" cy="272"/>
            </a:xfrm>
          </p:grpSpPr>
          <p:sp>
            <p:nvSpPr>
              <p:cNvPr id="15379" name="Line 39"/>
              <p:cNvSpPr>
                <a:spLocks noChangeShapeType="1"/>
              </p:cNvSpPr>
              <p:nvPr/>
            </p:nvSpPr>
            <p:spPr bwMode="auto">
              <a:xfrm flipV="1">
                <a:off x="3924" y="2568"/>
                <a:ext cx="0" cy="272"/>
              </a:xfrm>
              <a:prstGeom prst="line">
                <a:avLst/>
              </a:prstGeom>
              <a:noFill/>
              <a:ln w="25400">
                <a:solidFill>
                  <a:srgbClr val="FF0066"/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380" name="Line 40"/>
              <p:cNvSpPr>
                <a:spLocks noChangeShapeType="1"/>
              </p:cNvSpPr>
              <p:nvPr/>
            </p:nvSpPr>
            <p:spPr bwMode="auto">
              <a:xfrm>
                <a:off x="3924" y="2568"/>
                <a:ext cx="408" cy="0"/>
              </a:xfrm>
              <a:prstGeom prst="line">
                <a:avLst/>
              </a:prstGeom>
              <a:noFill/>
              <a:ln w="25400">
                <a:solidFill>
                  <a:srgbClr val="FF0066"/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1" name="Group 41"/>
          <p:cNvGrpSpPr/>
          <p:nvPr/>
        </p:nvGrpSpPr>
        <p:grpSpPr>
          <a:xfrm>
            <a:off x="5075238" y="3429000"/>
            <a:ext cx="360362" cy="431800"/>
            <a:chOff x="2971" y="3067"/>
            <a:chExt cx="227" cy="272"/>
          </a:xfrm>
        </p:grpSpPr>
        <p:sp>
          <p:nvSpPr>
            <p:cNvPr id="15375" name="Line 42"/>
            <p:cNvSpPr>
              <a:spLocks noChangeShapeType="1"/>
            </p:cNvSpPr>
            <p:nvPr/>
          </p:nvSpPr>
          <p:spPr bwMode="auto">
            <a:xfrm>
              <a:off x="2971" y="3067"/>
              <a:ext cx="0" cy="272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prstDash val="dash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5376" name="Line 43"/>
            <p:cNvSpPr>
              <a:spLocks noChangeShapeType="1"/>
            </p:cNvSpPr>
            <p:nvPr/>
          </p:nvSpPr>
          <p:spPr bwMode="auto">
            <a:xfrm>
              <a:off x="2971" y="3339"/>
              <a:ext cx="227" cy="0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prstDash val="dash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4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34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34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34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500"/>
                                        <p:tgtEl>
                                          <p:spTgt spid="434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4182" grpId="0"/>
      <p:bldP spid="434199" grpId="0"/>
      <p:bldP spid="4342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838" y="1693863"/>
            <a:ext cx="4319587" cy="35353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387" name="Rectangle 6"/>
          <p:cNvSpPr>
            <a:spLocks noChangeArrowheads="1"/>
          </p:cNvSpPr>
          <p:nvPr/>
        </p:nvSpPr>
        <p:spPr bwMode="auto">
          <a:xfrm>
            <a:off x="971550" y="511175"/>
            <a:ext cx="7497763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②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端口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占用端口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PC0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、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PC1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、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PC2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三个引脚作为联络信号。 </a:t>
            </a:r>
          </a:p>
        </p:txBody>
      </p:sp>
      <p:grpSp>
        <p:nvGrpSpPr>
          <p:cNvPr id="2" name="Group 7"/>
          <p:cNvGrpSpPr/>
          <p:nvPr/>
        </p:nvGrpSpPr>
        <p:grpSpPr>
          <a:xfrm>
            <a:off x="2266950" y="3429000"/>
            <a:ext cx="4249738" cy="1008063"/>
            <a:chOff x="1020" y="2387"/>
            <a:chExt cx="2677" cy="635"/>
          </a:xfrm>
        </p:grpSpPr>
        <p:sp>
          <p:nvSpPr>
            <p:cNvPr id="16389" name="AutoShape 8"/>
            <p:cNvSpPr>
              <a:spLocks noChangeArrowheads="1"/>
            </p:cNvSpPr>
            <p:nvPr/>
          </p:nvSpPr>
          <p:spPr bwMode="auto">
            <a:xfrm>
              <a:off x="1020" y="2387"/>
              <a:ext cx="2586" cy="635"/>
            </a:xfrm>
            <a:prstGeom prst="wedgeRectCallout">
              <a:avLst>
                <a:gd name="adj1" fmla="val -37741"/>
                <a:gd name="adj2" fmla="val -88583"/>
              </a:avLst>
            </a:prstGeom>
            <a:solidFill>
              <a:srgbClr val="0000FF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6390" name="Rectangle 9"/>
            <p:cNvSpPr>
              <a:spLocks noChangeArrowheads="1"/>
            </p:cNvSpPr>
            <p:nvPr/>
          </p:nvSpPr>
          <p:spPr bwMode="auto">
            <a:xfrm>
              <a:off x="1066" y="2433"/>
              <a:ext cx="2631" cy="48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中断允许标志。</a:t>
              </a:r>
            </a:p>
            <a:p>
              <a:pPr marL="0" marR="0" lvl="0" indent="0" algn="l" defTabSz="914400" rtl="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端口</a:t>
              </a: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B</a:t>
              </a:r>
              <a:r>
                <a: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的</a:t>
              </a: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INTE</a:t>
              </a:r>
              <a:r>
                <a: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用</a:t>
              </a: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PC2</a:t>
              </a:r>
              <a:r>
                <a: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的置位</a:t>
              </a: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/</a:t>
              </a:r>
              <a:r>
                <a: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复位控制；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6229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788" y="1700213"/>
            <a:ext cx="4314825" cy="35337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</p:pic>
      <p:sp>
        <p:nvSpPr>
          <p:cNvPr id="17411" name="Rectangle 4"/>
          <p:cNvSpPr>
            <a:spLocks noChangeArrowheads="1"/>
          </p:cNvSpPr>
          <p:nvPr/>
        </p:nvSpPr>
        <p:spPr bwMode="auto">
          <a:xfrm>
            <a:off x="660400" y="379413"/>
            <a:ext cx="2560638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（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）方式 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 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输出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36230" name="Rectangle 6"/>
          <p:cNvSpPr>
            <a:spLocks noChangeArrowheads="1"/>
          </p:cNvSpPr>
          <p:nvPr/>
        </p:nvSpPr>
        <p:spPr bwMode="auto">
          <a:xfrm>
            <a:off x="1187450" y="966788"/>
            <a:ext cx="750570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①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端口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占用端口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PC3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、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PC6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、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PC7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三个引脚作为联络信号。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2" name="Group 9"/>
          <p:cNvGrpSpPr/>
          <p:nvPr/>
        </p:nvGrpSpPr>
        <p:grpSpPr>
          <a:xfrm>
            <a:off x="1906588" y="3749675"/>
            <a:ext cx="4537075" cy="720725"/>
            <a:chOff x="1247" y="2725"/>
            <a:chExt cx="2677" cy="454"/>
          </a:xfrm>
        </p:grpSpPr>
        <p:sp>
          <p:nvSpPr>
            <p:cNvPr id="17443" name="AutoShape 7"/>
            <p:cNvSpPr>
              <a:spLocks noChangeArrowheads="1"/>
            </p:cNvSpPr>
            <p:nvPr/>
          </p:nvSpPr>
          <p:spPr bwMode="auto">
            <a:xfrm>
              <a:off x="1247" y="2725"/>
              <a:ext cx="2586" cy="454"/>
            </a:xfrm>
            <a:prstGeom prst="wedgeRectCallout">
              <a:avLst>
                <a:gd name="adj1" fmla="val 1856"/>
                <a:gd name="adj2" fmla="val -107491"/>
              </a:avLst>
            </a:prstGeom>
            <a:solidFill>
              <a:srgbClr val="0000FF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7444" name="Rectangle 8"/>
            <p:cNvSpPr>
              <a:spLocks noChangeArrowheads="1"/>
            </p:cNvSpPr>
            <p:nvPr/>
          </p:nvSpPr>
          <p:spPr bwMode="auto">
            <a:xfrm>
              <a:off x="1293" y="2771"/>
              <a:ext cx="2631" cy="28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输出缓冲器满信号，输出，低电平有效。</a:t>
              </a:r>
              <a:r>
                <a: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 </a:t>
              </a:r>
            </a:p>
          </p:txBody>
        </p:sp>
      </p:grpSp>
      <p:grpSp>
        <p:nvGrpSpPr>
          <p:cNvPr id="3" name="Group 12"/>
          <p:cNvGrpSpPr/>
          <p:nvPr/>
        </p:nvGrpSpPr>
        <p:grpSpPr>
          <a:xfrm>
            <a:off x="2266950" y="3238500"/>
            <a:ext cx="4249738" cy="720725"/>
            <a:chOff x="1383" y="2267"/>
            <a:chExt cx="2677" cy="454"/>
          </a:xfrm>
        </p:grpSpPr>
        <p:sp>
          <p:nvSpPr>
            <p:cNvPr id="17441" name="AutoShape 10"/>
            <p:cNvSpPr>
              <a:spLocks noChangeArrowheads="1"/>
            </p:cNvSpPr>
            <p:nvPr/>
          </p:nvSpPr>
          <p:spPr bwMode="auto">
            <a:xfrm>
              <a:off x="1383" y="2267"/>
              <a:ext cx="2586" cy="454"/>
            </a:xfrm>
            <a:prstGeom prst="wedgeRectCallout">
              <a:avLst>
                <a:gd name="adj1" fmla="val 1856"/>
                <a:gd name="adj2" fmla="val -107491"/>
              </a:avLst>
            </a:prstGeom>
            <a:solidFill>
              <a:srgbClr val="0000FF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7442" name="Rectangle 11"/>
            <p:cNvSpPr>
              <a:spLocks noChangeArrowheads="1"/>
            </p:cNvSpPr>
            <p:nvPr/>
          </p:nvSpPr>
          <p:spPr bwMode="auto">
            <a:xfrm>
              <a:off x="1429" y="2313"/>
              <a:ext cx="2631" cy="28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外设的响应信号，输入，低电平有效。 </a:t>
              </a:r>
            </a:p>
          </p:txBody>
        </p:sp>
      </p:grpSp>
      <p:grpSp>
        <p:nvGrpSpPr>
          <p:cNvPr id="4" name="Group 15"/>
          <p:cNvGrpSpPr/>
          <p:nvPr/>
        </p:nvGrpSpPr>
        <p:grpSpPr>
          <a:xfrm>
            <a:off x="2087563" y="4894263"/>
            <a:ext cx="4249737" cy="720725"/>
            <a:chOff x="1270" y="3310"/>
            <a:chExt cx="2677" cy="454"/>
          </a:xfrm>
        </p:grpSpPr>
        <p:sp>
          <p:nvSpPr>
            <p:cNvPr id="17439" name="AutoShape 13"/>
            <p:cNvSpPr>
              <a:spLocks noChangeArrowheads="1"/>
            </p:cNvSpPr>
            <p:nvPr/>
          </p:nvSpPr>
          <p:spPr bwMode="auto">
            <a:xfrm>
              <a:off x="1270" y="3310"/>
              <a:ext cx="2586" cy="454"/>
            </a:xfrm>
            <a:prstGeom prst="wedgeRectCallout">
              <a:avLst>
                <a:gd name="adj1" fmla="val 1856"/>
                <a:gd name="adj2" fmla="val -107491"/>
              </a:avLst>
            </a:prstGeom>
            <a:solidFill>
              <a:srgbClr val="0000FF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7440" name="Rectangle 14"/>
            <p:cNvSpPr>
              <a:spLocks noChangeArrowheads="1"/>
            </p:cNvSpPr>
            <p:nvPr/>
          </p:nvSpPr>
          <p:spPr bwMode="auto">
            <a:xfrm>
              <a:off x="1316" y="3356"/>
              <a:ext cx="2631" cy="28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中断请求信号，输出，高电平有效。</a:t>
              </a:r>
              <a:r>
                <a: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 </a:t>
              </a:r>
            </a:p>
          </p:txBody>
        </p:sp>
      </p:grpSp>
      <p:grpSp>
        <p:nvGrpSpPr>
          <p:cNvPr id="5" name="Group 16"/>
          <p:cNvGrpSpPr/>
          <p:nvPr/>
        </p:nvGrpSpPr>
        <p:grpSpPr>
          <a:xfrm>
            <a:off x="2266950" y="3429000"/>
            <a:ext cx="4249738" cy="1008063"/>
            <a:chOff x="1020" y="2387"/>
            <a:chExt cx="2677" cy="635"/>
          </a:xfrm>
        </p:grpSpPr>
        <p:sp>
          <p:nvSpPr>
            <p:cNvPr id="17437" name="AutoShape 17"/>
            <p:cNvSpPr>
              <a:spLocks noChangeArrowheads="1"/>
            </p:cNvSpPr>
            <p:nvPr/>
          </p:nvSpPr>
          <p:spPr bwMode="auto">
            <a:xfrm>
              <a:off x="1020" y="2387"/>
              <a:ext cx="2586" cy="635"/>
            </a:xfrm>
            <a:prstGeom prst="wedgeRectCallout">
              <a:avLst>
                <a:gd name="adj1" fmla="val -37741"/>
                <a:gd name="adj2" fmla="val -88583"/>
              </a:avLst>
            </a:prstGeom>
            <a:solidFill>
              <a:srgbClr val="0000FF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7438" name="Rectangle 18"/>
            <p:cNvSpPr>
              <a:spLocks noChangeArrowheads="1"/>
            </p:cNvSpPr>
            <p:nvPr/>
          </p:nvSpPr>
          <p:spPr bwMode="auto">
            <a:xfrm>
              <a:off x="1066" y="2433"/>
              <a:ext cx="2631" cy="50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中断允许标志。</a:t>
              </a:r>
            </a:p>
            <a:p>
              <a:pPr marL="0" marR="0" lvl="0" indent="0" algn="l" defTabSz="914400" rtl="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端口</a:t>
              </a: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A</a:t>
              </a:r>
              <a:r>
                <a: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的</a:t>
              </a: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INTE</a:t>
              </a:r>
              <a:r>
                <a: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用</a:t>
              </a: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PC6</a:t>
              </a:r>
              <a:r>
                <a: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的置位</a:t>
              </a: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/</a:t>
              </a:r>
              <a:r>
                <a: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复位控制； </a:t>
              </a:r>
            </a:p>
          </p:txBody>
        </p:sp>
      </p:grpSp>
      <p:sp>
        <p:nvSpPr>
          <p:cNvPr id="436243" name="Rectangle 19"/>
          <p:cNvSpPr>
            <a:spLocks noChangeArrowheads="1"/>
          </p:cNvSpPr>
          <p:nvPr/>
        </p:nvSpPr>
        <p:spPr bwMode="auto">
          <a:xfrm>
            <a:off x="4859338" y="1989138"/>
            <a:ext cx="708025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数 据</a:t>
            </a:r>
          </a:p>
        </p:txBody>
      </p:sp>
      <p:grpSp>
        <p:nvGrpSpPr>
          <p:cNvPr id="6" name="Group 20"/>
          <p:cNvGrpSpPr/>
          <p:nvPr/>
        </p:nvGrpSpPr>
        <p:grpSpPr>
          <a:xfrm>
            <a:off x="4140200" y="3141663"/>
            <a:ext cx="649288" cy="431800"/>
            <a:chOff x="2789" y="3067"/>
            <a:chExt cx="409" cy="272"/>
          </a:xfrm>
        </p:grpSpPr>
        <p:sp>
          <p:nvSpPr>
            <p:cNvPr id="17434" name="Line 21"/>
            <p:cNvSpPr>
              <a:spLocks noChangeShapeType="1"/>
            </p:cNvSpPr>
            <p:nvPr/>
          </p:nvSpPr>
          <p:spPr bwMode="auto">
            <a:xfrm>
              <a:off x="2789" y="3067"/>
              <a:ext cx="182" cy="0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7435" name="Line 22"/>
            <p:cNvSpPr>
              <a:spLocks noChangeShapeType="1"/>
            </p:cNvSpPr>
            <p:nvPr/>
          </p:nvSpPr>
          <p:spPr bwMode="auto">
            <a:xfrm>
              <a:off x="2971" y="3067"/>
              <a:ext cx="0" cy="272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7436" name="Line 23"/>
            <p:cNvSpPr>
              <a:spLocks noChangeShapeType="1"/>
            </p:cNvSpPr>
            <p:nvPr/>
          </p:nvSpPr>
          <p:spPr bwMode="auto">
            <a:xfrm>
              <a:off x="2971" y="3339"/>
              <a:ext cx="227" cy="0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" name="Group 24"/>
          <p:cNvGrpSpPr/>
          <p:nvPr/>
        </p:nvGrpSpPr>
        <p:grpSpPr>
          <a:xfrm>
            <a:off x="4067175" y="2636838"/>
            <a:ext cx="936625" cy="431800"/>
            <a:chOff x="2789" y="3067"/>
            <a:chExt cx="590" cy="272"/>
          </a:xfrm>
        </p:grpSpPr>
        <p:sp>
          <p:nvSpPr>
            <p:cNvPr id="17429" name="Line 25"/>
            <p:cNvSpPr>
              <a:spLocks noChangeShapeType="1"/>
            </p:cNvSpPr>
            <p:nvPr/>
          </p:nvSpPr>
          <p:spPr bwMode="auto">
            <a:xfrm>
              <a:off x="2789" y="3067"/>
              <a:ext cx="182" cy="0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7430" name="Line 26"/>
            <p:cNvSpPr>
              <a:spLocks noChangeShapeType="1"/>
            </p:cNvSpPr>
            <p:nvPr/>
          </p:nvSpPr>
          <p:spPr bwMode="auto">
            <a:xfrm>
              <a:off x="2971" y="3067"/>
              <a:ext cx="0" cy="272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7431" name="Line 27"/>
            <p:cNvSpPr>
              <a:spLocks noChangeShapeType="1"/>
            </p:cNvSpPr>
            <p:nvPr/>
          </p:nvSpPr>
          <p:spPr bwMode="auto">
            <a:xfrm>
              <a:off x="2971" y="3339"/>
              <a:ext cx="227" cy="0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7432" name="Line 28"/>
            <p:cNvSpPr>
              <a:spLocks noChangeShapeType="1"/>
            </p:cNvSpPr>
            <p:nvPr/>
          </p:nvSpPr>
          <p:spPr bwMode="auto">
            <a:xfrm flipV="1">
              <a:off x="3198" y="3067"/>
              <a:ext cx="0" cy="272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7433" name="Line 29"/>
            <p:cNvSpPr>
              <a:spLocks noChangeShapeType="1"/>
            </p:cNvSpPr>
            <p:nvPr/>
          </p:nvSpPr>
          <p:spPr bwMode="auto">
            <a:xfrm>
              <a:off x="3198" y="3067"/>
              <a:ext cx="181" cy="0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" name="Group 30"/>
          <p:cNvGrpSpPr/>
          <p:nvPr/>
        </p:nvGrpSpPr>
        <p:grpSpPr>
          <a:xfrm>
            <a:off x="4787900" y="3141663"/>
            <a:ext cx="287338" cy="431800"/>
            <a:chOff x="3198" y="3067"/>
            <a:chExt cx="181" cy="272"/>
          </a:xfrm>
        </p:grpSpPr>
        <p:sp>
          <p:nvSpPr>
            <p:cNvPr id="17427" name="Line 31"/>
            <p:cNvSpPr>
              <a:spLocks noChangeShapeType="1"/>
            </p:cNvSpPr>
            <p:nvPr/>
          </p:nvSpPr>
          <p:spPr bwMode="auto">
            <a:xfrm flipV="1">
              <a:off x="3198" y="3067"/>
              <a:ext cx="0" cy="272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prstDash val="dash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7428" name="Line 32"/>
            <p:cNvSpPr>
              <a:spLocks noChangeShapeType="1"/>
            </p:cNvSpPr>
            <p:nvPr/>
          </p:nvSpPr>
          <p:spPr bwMode="auto">
            <a:xfrm>
              <a:off x="3198" y="3067"/>
              <a:ext cx="181" cy="0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prstDash val="dash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sp>
        <p:nvSpPr>
          <p:cNvPr id="436257" name="Rectangle 33"/>
          <p:cNvSpPr>
            <a:spLocks noChangeArrowheads="1"/>
          </p:cNvSpPr>
          <p:nvPr/>
        </p:nvSpPr>
        <p:spPr bwMode="auto">
          <a:xfrm>
            <a:off x="2555875" y="2774950"/>
            <a:ext cx="301625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 b="1" dirty="0">
              <a:solidFill>
                <a:srgbClr val="FF33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9" name="Group 34"/>
          <p:cNvGrpSpPr/>
          <p:nvPr/>
        </p:nvGrpSpPr>
        <p:grpSpPr>
          <a:xfrm>
            <a:off x="4067175" y="4221163"/>
            <a:ext cx="1008063" cy="431800"/>
            <a:chOff x="3697" y="2568"/>
            <a:chExt cx="635" cy="272"/>
          </a:xfrm>
        </p:grpSpPr>
        <p:sp>
          <p:nvSpPr>
            <p:cNvPr id="17423" name="Line 35"/>
            <p:cNvSpPr>
              <a:spLocks noChangeShapeType="1"/>
            </p:cNvSpPr>
            <p:nvPr/>
          </p:nvSpPr>
          <p:spPr bwMode="auto">
            <a:xfrm>
              <a:off x="3697" y="2840"/>
              <a:ext cx="227" cy="0"/>
            </a:xfrm>
            <a:prstGeom prst="line">
              <a:avLst/>
            </a:prstGeom>
            <a:noFill/>
            <a:ln w="25400">
              <a:solidFill>
                <a:srgbClr val="FF0066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grpSp>
          <p:nvGrpSpPr>
            <p:cNvPr id="20496" name="Group 36"/>
            <p:cNvGrpSpPr/>
            <p:nvPr/>
          </p:nvGrpSpPr>
          <p:grpSpPr>
            <a:xfrm>
              <a:off x="3924" y="2568"/>
              <a:ext cx="408" cy="272"/>
              <a:chOff x="3924" y="2568"/>
              <a:chExt cx="408" cy="272"/>
            </a:xfrm>
          </p:grpSpPr>
          <p:sp>
            <p:nvSpPr>
              <p:cNvPr id="17425" name="Line 37"/>
              <p:cNvSpPr>
                <a:spLocks noChangeShapeType="1"/>
              </p:cNvSpPr>
              <p:nvPr/>
            </p:nvSpPr>
            <p:spPr bwMode="auto">
              <a:xfrm flipV="1">
                <a:off x="3924" y="2568"/>
                <a:ext cx="0" cy="272"/>
              </a:xfrm>
              <a:prstGeom prst="line">
                <a:avLst/>
              </a:prstGeom>
              <a:noFill/>
              <a:ln w="25400">
                <a:solidFill>
                  <a:srgbClr val="FF0066"/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426" name="Line 38"/>
              <p:cNvSpPr>
                <a:spLocks noChangeShapeType="1"/>
              </p:cNvSpPr>
              <p:nvPr/>
            </p:nvSpPr>
            <p:spPr bwMode="auto">
              <a:xfrm>
                <a:off x="3924" y="2568"/>
                <a:ext cx="408" cy="0"/>
              </a:xfrm>
              <a:prstGeom prst="line">
                <a:avLst/>
              </a:prstGeom>
              <a:noFill/>
              <a:ln w="25400">
                <a:solidFill>
                  <a:srgbClr val="FF0066"/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6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36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36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36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0" dur="500"/>
                                        <p:tgtEl>
                                          <p:spTgt spid="436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6230" grpId="0"/>
      <p:bldP spid="436243" grpId="0"/>
      <p:bldP spid="43625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ChangeArrowheads="1"/>
          </p:cNvSpPr>
          <p:nvPr/>
        </p:nvSpPr>
        <p:spPr bwMode="auto">
          <a:xfrm>
            <a:off x="827088" y="584200"/>
            <a:ext cx="7462838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②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端口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占用端口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PC0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、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PC1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、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PC2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三个引脚作为联络信号。 </a:t>
            </a:r>
          </a:p>
        </p:txBody>
      </p:sp>
      <p:pic>
        <p:nvPicPr>
          <p:cNvPr id="21507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275" y="1557338"/>
            <a:ext cx="4318000" cy="3535362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" name="Group 6"/>
          <p:cNvGrpSpPr/>
          <p:nvPr/>
        </p:nvGrpSpPr>
        <p:grpSpPr>
          <a:xfrm>
            <a:off x="2266950" y="3284538"/>
            <a:ext cx="4249738" cy="1008062"/>
            <a:chOff x="1020" y="2387"/>
            <a:chExt cx="2677" cy="635"/>
          </a:xfrm>
        </p:grpSpPr>
        <p:sp>
          <p:nvSpPr>
            <p:cNvPr id="18437" name="AutoShape 7"/>
            <p:cNvSpPr>
              <a:spLocks noChangeArrowheads="1"/>
            </p:cNvSpPr>
            <p:nvPr/>
          </p:nvSpPr>
          <p:spPr bwMode="auto">
            <a:xfrm>
              <a:off x="1020" y="2387"/>
              <a:ext cx="2586" cy="635"/>
            </a:xfrm>
            <a:prstGeom prst="wedgeRectCallout">
              <a:avLst>
                <a:gd name="adj1" fmla="val -37741"/>
                <a:gd name="adj2" fmla="val -88583"/>
              </a:avLst>
            </a:prstGeom>
            <a:solidFill>
              <a:srgbClr val="0000FF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8438" name="Rectangle 8"/>
            <p:cNvSpPr>
              <a:spLocks noChangeArrowheads="1"/>
            </p:cNvSpPr>
            <p:nvPr/>
          </p:nvSpPr>
          <p:spPr bwMode="auto">
            <a:xfrm>
              <a:off x="1066" y="2433"/>
              <a:ext cx="2631" cy="48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中断允许标志。</a:t>
              </a:r>
            </a:p>
            <a:p>
              <a:pPr marL="0" marR="0" lvl="0" indent="0" algn="l" defTabSz="914400" rtl="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端口</a:t>
              </a: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B</a:t>
              </a:r>
              <a:r>
                <a: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的</a:t>
              </a: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INTE</a:t>
              </a:r>
              <a:r>
                <a: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用</a:t>
              </a: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PC2</a:t>
              </a:r>
              <a:r>
                <a: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的置位</a:t>
              </a: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/</a:t>
              </a:r>
              <a:r>
                <a: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复位控制；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8277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313" y="1916113"/>
            <a:ext cx="4608512" cy="43878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9459" name="Rectangle 6"/>
          <p:cNvSpPr>
            <a:spLocks noChangeArrowheads="1"/>
          </p:cNvSpPr>
          <p:nvPr/>
        </p:nvSpPr>
        <p:spPr bwMode="auto">
          <a:xfrm>
            <a:off x="611188" y="333375"/>
            <a:ext cx="3403600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3.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方式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2--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双向传输方式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38279" name="Rectangle 7"/>
          <p:cNvSpPr>
            <a:spLocks noChangeArrowheads="1"/>
          </p:cNvSpPr>
          <p:nvPr/>
        </p:nvSpPr>
        <p:spPr bwMode="auto">
          <a:xfrm>
            <a:off x="900113" y="1341438"/>
            <a:ext cx="5707063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（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）占用端口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位作为联络信号。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38280" name="Rectangle 8"/>
          <p:cNvSpPr>
            <a:spLocks noChangeArrowheads="1"/>
          </p:cNvSpPr>
          <p:nvPr/>
        </p:nvSpPr>
        <p:spPr bwMode="auto">
          <a:xfrm>
            <a:off x="912813" y="871538"/>
            <a:ext cx="3051175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（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）只限于端口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使用。</a:t>
            </a:r>
          </a:p>
        </p:txBody>
      </p:sp>
      <p:grpSp>
        <p:nvGrpSpPr>
          <p:cNvPr id="2" name="Group 13"/>
          <p:cNvGrpSpPr/>
          <p:nvPr/>
        </p:nvGrpSpPr>
        <p:grpSpPr>
          <a:xfrm>
            <a:off x="6130925" y="4083050"/>
            <a:ext cx="1249363" cy="503238"/>
            <a:chOff x="3651" y="2659"/>
            <a:chExt cx="787" cy="317"/>
          </a:xfrm>
        </p:grpSpPr>
        <p:sp>
          <p:nvSpPr>
            <p:cNvPr id="19477" name="AutoShape 9"/>
            <p:cNvSpPr/>
            <p:nvPr/>
          </p:nvSpPr>
          <p:spPr bwMode="auto">
            <a:xfrm>
              <a:off x="3651" y="2659"/>
              <a:ext cx="91" cy="317"/>
            </a:xfrm>
            <a:prstGeom prst="rightBrace">
              <a:avLst>
                <a:gd name="adj1" fmla="val 29029"/>
                <a:gd name="adj2" fmla="val 50000"/>
              </a:avLst>
            </a:prstGeom>
            <a:noFill/>
            <a:ln w="25400">
              <a:solidFill>
                <a:srgbClr val="FF33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9478" name="Rectangle 10"/>
            <p:cNvSpPr>
              <a:spLocks noChangeArrowheads="1"/>
            </p:cNvSpPr>
            <p:nvPr/>
          </p:nvSpPr>
          <p:spPr bwMode="auto">
            <a:xfrm>
              <a:off x="3742" y="2704"/>
              <a:ext cx="696" cy="2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用于输出</a:t>
              </a: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" name="Group 14"/>
          <p:cNvGrpSpPr/>
          <p:nvPr/>
        </p:nvGrpSpPr>
        <p:grpSpPr>
          <a:xfrm>
            <a:off x="6130925" y="5162550"/>
            <a:ext cx="1249363" cy="504825"/>
            <a:chOff x="3651" y="3339"/>
            <a:chExt cx="787" cy="318"/>
          </a:xfrm>
        </p:grpSpPr>
        <p:sp>
          <p:nvSpPr>
            <p:cNvPr id="19475" name="Rectangle 11"/>
            <p:cNvSpPr>
              <a:spLocks noChangeArrowheads="1"/>
            </p:cNvSpPr>
            <p:nvPr/>
          </p:nvSpPr>
          <p:spPr bwMode="auto">
            <a:xfrm>
              <a:off x="3742" y="3385"/>
              <a:ext cx="696" cy="2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用于输入</a:t>
              </a:r>
            </a:p>
          </p:txBody>
        </p:sp>
        <p:sp>
          <p:nvSpPr>
            <p:cNvPr id="19476" name="AutoShape 12"/>
            <p:cNvSpPr/>
            <p:nvPr/>
          </p:nvSpPr>
          <p:spPr bwMode="auto">
            <a:xfrm>
              <a:off x="3651" y="3339"/>
              <a:ext cx="91" cy="318"/>
            </a:xfrm>
            <a:prstGeom prst="rightBrace">
              <a:avLst>
                <a:gd name="adj1" fmla="val 29121"/>
                <a:gd name="adj2" fmla="val 50000"/>
              </a:avLst>
            </a:prstGeom>
            <a:noFill/>
            <a:ln w="25400">
              <a:solidFill>
                <a:srgbClr val="0000FF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" name="Group 19"/>
          <p:cNvGrpSpPr/>
          <p:nvPr/>
        </p:nvGrpSpPr>
        <p:grpSpPr>
          <a:xfrm>
            <a:off x="1449388" y="3217863"/>
            <a:ext cx="2520950" cy="936625"/>
            <a:chOff x="567" y="2069"/>
            <a:chExt cx="1588" cy="590"/>
          </a:xfrm>
        </p:grpSpPr>
        <p:sp>
          <p:nvSpPr>
            <p:cNvPr id="19473" name="AutoShape 15"/>
            <p:cNvSpPr>
              <a:spLocks noChangeArrowheads="1"/>
            </p:cNvSpPr>
            <p:nvPr/>
          </p:nvSpPr>
          <p:spPr bwMode="auto">
            <a:xfrm>
              <a:off x="567" y="2069"/>
              <a:ext cx="1497" cy="590"/>
            </a:xfrm>
            <a:prstGeom prst="wedgeRectCallout">
              <a:avLst>
                <a:gd name="adj1" fmla="val 38713"/>
                <a:gd name="adj2" fmla="val 80676"/>
              </a:avLst>
            </a:prstGeom>
            <a:solidFill>
              <a:srgbClr val="0000FF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9474" name="Rectangle 16"/>
            <p:cNvSpPr>
              <a:spLocks noChangeArrowheads="1"/>
            </p:cNvSpPr>
            <p:nvPr/>
          </p:nvSpPr>
          <p:spPr bwMode="auto">
            <a:xfrm>
              <a:off x="567" y="2115"/>
              <a:ext cx="1588" cy="50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输出中断允许标志，</a:t>
              </a:r>
            </a:p>
            <a:p>
              <a:pPr marL="0" marR="0" lvl="0" indent="0" algn="l" defTabSz="914400" rtl="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用</a:t>
              </a: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PC6</a:t>
              </a:r>
              <a:r>
                <a: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置位</a:t>
              </a: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/</a:t>
              </a:r>
              <a:r>
                <a: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复位控制。</a:t>
              </a:r>
              <a:r>
                <a: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 </a:t>
              </a:r>
            </a:p>
          </p:txBody>
        </p:sp>
      </p:grpSp>
      <p:grpSp>
        <p:nvGrpSpPr>
          <p:cNvPr id="5" name="Group 20"/>
          <p:cNvGrpSpPr/>
          <p:nvPr/>
        </p:nvGrpSpPr>
        <p:grpSpPr>
          <a:xfrm>
            <a:off x="1377950" y="5378450"/>
            <a:ext cx="2520950" cy="936625"/>
            <a:chOff x="657" y="3475"/>
            <a:chExt cx="1588" cy="590"/>
          </a:xfrm>
        </p:grpSpPr>
        <p:sp>
          <p:nvSpPr>
            <p:cNvPr id="19471" name="AutoShape 17"/>
            <p:cNvSpPr>
              <a:spLocks noChangeArrowheads="1"/>
            </p:cNvSpPr>
            <p:nvPr/>
          </p:nvSpPr>
          <p:spPr bwMode="auto">
            <a:xfrm>
              <a:off x="657" y="3475"/>
              <a:ext cx="1542" cy="590"/>
            </a:xfrm>
            <a:prstGeom prst="wedgeRectCallout">
              <a:avLst>
                <a:gd name="adj1" fmla="val 39431"/>
                <a:gd name="adj2" fmla="val -77968"/>
              </a:avLst>
            </a:prstGeom>
            <a:solidFill>
              <a:srgbClr val="0000FF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9472" name="Rectangle 18"/>
            <p:cNvSpPr>
              <a:spLocks noChangeArrowheads="1"/>
            </p:cNvSpPr>
            <p:nvPr/>
          </p:nvSpPr>
          <p:spPr bwMode="auto">
            <a:xfrm>
              <a:off x="657" y="3521"/>
              <a:ext cx="1588" cy="50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输入中断允许标志，</a:t>
              </a:r>
            </a:p>
            <a:p>
              <a:pPr marL="0" marR="0" lvl="0" indent="0" algn="l" defTabSz="914400" rtl="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用</a:t>
              </a: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PC4</a:t>
              </a:r>
              <a:r>
                <a: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置位</a:t>
              </a: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/</a:t>
              </a:r>
              <a:r>
                <a: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复位控制。</a:t>
              </a:r>
              <a:r>
                <a: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 </a:t>
              </a:r>
            </a:p>
          </p:txBody>
        </p:sp>
      </p:grpSp>
      <p:grpSp>
        <p:nvGrpSpPr>
          <p:cNvPr id="6" name="Group 26"/>
          <p:cNvGrpSpPr/>
          <p:nvPr/>
        </p:nvGrpSpPr>
        <p:grpSpPr>
          <a:xfrm>
            <a:off x="755650" y="765175"/>
            <a:ext cx="8208963" cy="5327650"/>
            <a:chOff x="476" y="482"/>
            <a:chExt cx="5171" cy="3356"/>
          </a:xfrm>
        </p:grpSpPr>
        <p:grpSp>
          <p:nvGrpSpPr>
            <p:cNvPr id="22539" name="Group 24"/>
            <p:cNvGrpSpPr/>
            <p:nvPr/>
          </p:nvGrpSpPr>
          <p:grpSpPr>
            <a:xfrm>
              <a:off x="476" y="482"/>
              <a:ext cx="5171" cy="635"/>
              <a:chOff x="476" y="482"/>
              <a:chExt cx="5171" cy="680"/>
            </a:xfrm>
          </p:grpSpPr>
          <p:sp>
            <p:nvSpPr>
              <p:cNvPr id="19469" name="Rectangle 22"/>
              <p:cNvSpPr>
                <a:spLocks noChangeArrowheads="1"/>
              </p:cNvSpPr>
              <p:nvPr/>
            </p:nvSpPr>
            <p:spPr bwMode="auto">
              <a:xfrm>
                <a:off x="476" y="482"/>
                <a:ext cx="5171" cy="68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470" name="Rectangle 21"/>
              <p:cNvSpPr>
                <a:spLocks noChangeArrowheads="1"/>
              </p:cNvSpPr>
              <p:nvPr/>
            </p:nvSpPr>
            <p:spPr bwMode="auto">
              <a:xfrm>
                <a:off x="1973" y="653"/>
                <a:ext cx="3495" cy="30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400" b="1" i="1" u="none" strike="noStrike" kern="120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方式</a:t>
                </a:r>
                <a:r>
                  <a:rPr kumimoji="0" lang="en-US" altLang="zh-CN" sz="2400" b="1" i="1" u="none" strike="noStrike" kern="120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2</a:t>
                </a:r>
                <a:r>
                  <a:rPr kumimoji="0" lang="zh-CN" altLang="en-US" sz="2400" b="1" i="1" u="none" strike="noStrike" kern="120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是方式</a:t>
                </a:r>
                <a:r>
                  <a:rPr kumimoji="0" lang="en-US" altLang="zh-CN" sz="2400" b="1" i="1" u="none" strike="noStrike" kern="120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1</a:t>
                </a:r>
                <a:r>
                  <a:rPr kumimoji="0" lang="zh-CN" altLang="en-US" sz="2400" b="1" i="1" u="none" strike="noStrike" kern="120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输入和方式</a:t>
                </a:r>
                <a:r>
                  <a:rPr kumimoji="0" lang="en-US" altLang="zh-CN" sz="2400" b="1" i="1" u="none" strike="noStrike" kern="120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1</a:t>
                </a:r>
                <a:r>
                  <a:rPr kumimoji="0" lang="zh-CN" altLang="en-US" sz="2400" b="1" i="1" u="none" strike="noStrike" kern="120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输出的组合。</a:t>
                </a:r>
                <a:endPara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9468" name="AutoShape 25"/>
            <p:cNvSpPr>
              <a:spLocks noChangeArrowheads="1"/>
            </p:cNvSpPr>
            <p:nvPr/>
          </p:nvSpPr>
          <p:spPr bwMode="auto">
            <a:xfrm>
              <a:off x="657" y="1570"/>
              <a:ext cx="4083" cy="2268"/>
            </a:xfrm>
            <a:prstGeom prst="wedgeEllipseCallout">
              <a:avLst>
                <a:gd name="adj1" fmla="val 24625"/>
                <a:gd name="adj2" fmla="val -74602"/>
              </a:avLst>
            </a:prstGeom>
            <a:noFill/>
            <a:ln w="25400">
              <a:solidFill>
                <a:srgbClr val="FF3300"/>
              </a:solidFill>
              <a:miter lim="800000"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8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8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38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8279" grpId="0"/>
      <p:bldP spid="43828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9313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013" y="1052513"/>
            <a:ext cx="6480175" cy="42735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483" name="Rectangle 5"/>
          <p:cNvSpPr>
            <a:spLocks noChangeArrowheads="1"/>
          </p:cNvSpPr>
          <p:nvPr/>
        </p:nvSpPr>
        <p:spPr bwMode="auto">
          <a:xfrm>
            <a:off x="611188" y="317500"/>
            <a:ext cx="2938463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五、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8255A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的应用</a:t>
            </a:r>
          </a:p>
        </p:txBody>
      </p:sp>
      <p:grpSp>
        <p:nvGrpSpPr>
          <p:cNvPr id="2" name="Group 7"/>
          <p:cNvGrpSpPr/>
          <p:nvPr/>
        </p:nvGrpSpPr>
        <p:grpSpPr>
          <a:xfrm>
            <a:off x="5291138" y="692150"/>
            <a:ext cx="2741612" cy="647700"/>
            <a:chOff x="1020" y="1616"/>
            <a:chExt cx="1727" cy="408"/>
          </a:xfrm>
        </p:grpSpPr>
        <p:sp>
          <p:nvSpPr>
            <p:cNvPr id="20492" name="AutoShape 8"/>
            <p:cNvSpPr>
              <a:spLocks noChangeArrowheads="1"/>
            </p:cNvSpPr>
            <p:nvPr/>
          </p:nvSpPr>
          <p:spPr bwMode="auto">
            <a:xfrm>
              <a:off x="1020" y="1616"/>
              <a:ext cx="1724" cy="408"/>
            </a:xfrm>
            <a:prstGeom prst="wedgeRectCallout">
              <a:avLst>
                <a:gd name="adj1" fmla="val -48319"/>
                <a:gd name="adj2" fmla="val 98282"/>
              </a:avLst>
            </a:prstGeom>
            <a:solidFill>
              <a:srgbClr val="0000FF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0493" name="Rectangle 9"/>
            <p:cNvSpPr>
              <a:spLocks noChangeArrowheads="1"/>
            </p:cNvSpPr>
            <p:nvPr/>
          </p:nvSpPr>
          <p:spPr bwMode="auto">
            <a:xfrm>
              <a:off x="1020" y="1706"/>
              <a:ext cx="1727" cy="23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端口</a:t>
              </a: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A</a:t>
              </a:r>
              <a:r>
                <a: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作为数据输出端口</a:t>
              </a:r>
              <a:r>
                <a: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 </a:t>
              </a:r>
            </a:p>
          </p:txBody>
        </p:sp>
      </p:grpSp>
      <p:grpSp>
        <p:nvGrpSpPr>
          <p:cNvPr id="3" name="Group 12"/>
          <p:cNvGrpSpPr/>
          <p:nvPr/>
        </p:nvGrpSpPr>
        <p:grpSpPr>
          <a:xfrm>
            <a:off x="5362575" y="4076700"/>
            <a:ext cx="3049588" cy="1082675"/>
            <a:chOff x="3424" y="2704"/>
            <a:chExt cx="1921" cy="682"/>
          </a:xfrm>
        </p:grpSpPr>
        <p:sp>
          <p:nvSpPr>
            <p:cNvPr id="20490" name="AutoShape 10"/>
            <p:cNvSpPr>
              <a:spLocks noChangeArrowheads="1"/>
            </p:cNvSpPr>
            <p:nvPr/>
          </p:nvSpPr>
          <p:spPr bwMode="auto">
            <a:xfrm>
              <a:off x="3424" y="2706"/>
              <a:ext cx="1860" cy="680"/>
            </a:xfrm>
            <a:prstGeom prst="wedgeRectCallout">
              <a:avLst>
                <a:gd name="adj1" fmla="val -41991"/>
                <a:gd name="adj2" fmla="val -83384"/>
              </a:avLst>
            </a:prstGeom>
            <a:solidFill>
              <a:srgbClr val="0000FF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0491" name="Rectangle 11"/>
            <p:cNvSpPr>
              <a:spLocks noChangeArrowheads="1"/>
            </p:cNvSpPr>
            <p:nvPr/>
          </p:nvSpPr>
          <p:spPr bwMode="auto">
            <a:xfrm>
              <a:off x="3515" y="2704"/>
              <a:ext cx="1830" cy="68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PC6</a:t>
              </a:r>
              <a:r>
                <a: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接收外设的状态信号，</a:t>
              </a: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BUSY=0</a:t>
              </a:r>
              <a:r>
                <a: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，外设空闲；</a:t>
              </a: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BUSY=1</a:t>
              </a:r>
              <a:r>
                <a: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，外设忙。</a:t>
              </a:r>
            </a:p>
          </p:txBody>
        </p:sp>
      </p:grpSp>
      <p:grpSp>
        <p:nvGrpSpPr>
          <p:cNvPr id="4" name="Group 15"/>
          <p:cNvGrpSpPr/>
          <p:nvPr/>
        </p:nvGrpSpPr>
        <p:grpSpPr>
          <a:xfrm>
            <a:off x="3633788" y="3646488"/>
            <a:ext cx="4321175" cy="719137"/>
            <a:chOff x="2335" y="2433"/>
            <a:chExt cx="2722" cy="453"/>
          </a:xfrm>
        </p:grpSpPr>
        <p:sp>
          <p:nvSpPr>
            <p:cNvPr id="20488" name="AutoShape 13"/>
            <p:cNvSpPr>
              <a:spLocks noChangeArrowheads="1"/>
            </p:cNvSpPr>
            <p:nvPr/>
          </p:nvSpPr>
          <p:spPr bwMode="auto">
            <a:xfrm>
              <a:off x="2335" y="2433"/>
              <a:ext cx="2540" cy="453"/>
            </a:xfrm>
            <a:prstGeom prst="wedgeRectCallout">
              <a:avLst>
                <a:gd name="adj1" fmla="val -2875"/>
                <a:gd name="adj2" fmla="val -112472"/>
              </a:avLst>
            </a:prstGeom>
            <a:solidFill>
              <a:srgbClr val="0000FF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0489" name="Rectangle 14"/>
            <p:cNvSpPr>
              <a:spLocks noChangeArrowheads="1"/>
            </p:cNvSpPr>
            <p:nvPr/>
          </p:nvSpPr>
          <p:spPr bwMode="auto">
            <a:xfrm>
              <a:off x="2426" y="2523"/>
              <a:ext cx="2631" cy="26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PC2</a:t>
              </a:r>
              <a:r>
                <a: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输出外设的选通信号（负脉冲）。</a:t>
              </a:r>
              <a:r>
                <a: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 </a:t>
              </a:r>
            </a:p>
          </p:txBody>
        </p:sp>
      </p:grpSp>
      <p:sp>
        <p:nvSpPr>
          <p:cNvPr id="439312" name="Rectangle 16"/>
          <p:cNvSpPr>
            <a:spLocks noChangeArrowheads="1"/>
          </p:cNvSpPr>
          <p:nvPr/>
        </p:nvSpPr>
        <p:spPr bwMode="auto">
          <a:xfrm>
            <a:off x="928688" y="5448300"/>
            <a:ext cx="7600950" cy="10525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marL="0" marR="0" lvl="0" indent="714375" algn="just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采用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查询方式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进行数据传送，并要求将内存中以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BUFFER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为首地址的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1K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缓冲区的数据输出到该外设。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39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39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93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5"/>
          <p:cNvSpPr>
            <a:spLocks noChangeArrowheads="1"/>
          </p:cNvSpPr>
          <p:nvPr/>
        </p:nvSpPr>
        <p:spPr bwMode="auto">
          <a:xfrm>
            <a:off x="684213" y="333375"/>
            <a:ext cx="3497263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1.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确定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8255A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的端口地址</a:t>
            </a:r>
          </a:p>
        </p:txBody>
      </p:sp>
      <p:pic>
        <p:nvPicPr>
          <p:cNvPr id="24579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113" y="908050"/>
            <a:ext cx="6624637" cy="43688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" name="Group 125"/>
          <p:cNvGrpSpPr/>
          <p:nvPr/>
        </p:nvGrpSpPr>
        <p:grpSpPr>
          <a:xfrm>
            <a:off x="1476375" y="3673475"/>
            <a:ext cx="7416800" cy="3068638"/>
            <a:chOff x="1020" y="2314"/>
            <a:chExt cx="4672" cy="1933"/>
          </a:xfrm>
        </p:grpSpPr>
        <p:sp>
          <p:nvSpPr>
            <p:cNvPr id="21550" name="AutoShape 61"/>
            <p:cNvSpPr>
              <a:spLocks noChangeArrowheads="1"/>
            </p:cNvSpPr>
            <p:nvPr/>
          </p:nvSpPr>
          <p:spPr bwMode="auto">
            <a:xfrm>
              <a:off x="1202" y="2314"/>
              <a:ext cx="4490" cy="1933"/>
            </a:xfrm>
            <a:prstGeom prst="wedgeRectCallout">
              <a:avLst>
                <a:gd name="adj1" fmla="val -37727"/>
                <a:gd name="adj2" fmla="val -66296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grpSp>
          <p:nvGrpSpPr>
            <p:cNvPr id="24623" name="Group 62"/>
            <p:cNvGrpSpPr/>
            <p:nvPr/>
          </p:nvGrpSpPr>
          <p:grpSpPr>
            <a:xfrm>
              <a:off x="1020" y="2342"/>
              <a:ext cx="3991" cy="1860"/>
              <a:chOff x="1520" y="2296"/>
              <a:chExt cx="3991" cy="1860"/>
            </a:xfrm>
          </p:grpSpPr>
          <p:grpSp>
            <p:nvGrpSpPr>
              <p:cNvPr id="24624" name="Group 63"/>
              <p:cNvGrpSpPr/>
              <p:nvPr/>
            </p:nvGrpSpPr>
            <p:grpSpPr>
              <a:xfrm>
                <a:off x="1520" y="2296"/>
                <a:ext cx="3991" cy="1860"/>
                <a:chOff x="1520" y="2296"/>
                <a:chExt cx="3991" cy="1860"/>
              </a:xfrm>
            </p:grpSpPr>
            <p:sp>
              <p:nvSpPr>
                <p:cNvPr id="21554" name="AutoShape 64"/>
                <p:cNvSpPr>
                  <a:spLocks noChangeArrowheads="1"/>
                </p:cNvSpPr>
                <p:nvPr/>
              </p:nvSpPr>
              <p:spPr bwMode="auto">
                <a:xfrm>
                  <a:off x="1520" y="2296"/>
                  <a:ext cx="3991" cy="1860"/>
                </a:xfrm>
                <a:prstGeom prst="wedgeRectCallout">
                  <a:avLst>
                    <a:gd name="adj1" fmla="val -44565"/>
                    <a:gd name="adj2" fmla="val -64407"/>
                  </a:avLst>
                </a:prstGeom>
                <a:noFill/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555" name="Rectangle 65"/>
                <p:cNvSpPr>
                  <a:spLocks noChangeArrowheads="1"/>
                </p:cNvSpPr>
                <p:nvPr/>
              </p:nvSpPr>
              <p:spPr bwMode="auto">
                <a:xfrm>
                  <a:off x="4257" y="2523"/>
                  <a:ext cx="347" cy="318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anchor="ctr"/>
                <a:lstStyle/>
                <a:p>
                  <a:pPr marL="342900" marR="0" lvl="0" indent="-34290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33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A</a:t>
                  </a:r>
                  <a:r>
                    <a:rPr kumimoji="0" lang="en-US" altLang="zh-CN" sz="1800" b="1" i="0" u="none" strike="noStrike" kern="1200" cap="none" spc="0" normalizeH="0" baseline="-30000" noProof="0">
                      <a:ln>
                        <a:noFill/>
                      </a:ln>
                      <a:solidFill>
                        <a:srgbClr val="FF33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0</a:t>
                  </a:r>
                  <a:endParaRPr kumimoji="0" lang="en-US" altLang="zh-CN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556" name="Rectangle 66"/>
                <p:cNvSpPr>
                  <a:spLocks noChangeArrowheads="1"/>
                </p:cNvSpPr>
                <p:nvPr/>
              </p:nvSpPr>
              <p:spPr bwMode="auto">
                <a:xfrm>
                  <a:off x="3910" y="2523"/>
                  <a:ext cx="347" cy="318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anchor="ctr"/>
                <a:lstStyle/>
                <a:p>
                  <a:pPr marL="342900" marR="0" lvl="0" indent="-34290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33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A</a:t>
                  </a:r>
                  <a:r>
                    <a:rPr kumimoji="0" lang="en-US" altLang="zh-CN" sz="1800" b="1" i="0" u="none" strike="noStrike" kern="1200" cap="none" spc="0" normalizeH="0" baseline="-30000" noProof="0">
                      <a:ln>
                        <a:noFill/>
                      </a:ln>
                      <a:solidFill>
                        <a:srgbClr val="FF33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1</a:t>
                  </a:r>
                  <a:endParaRPr kumimoji="0" lang="en-US" altLang="zh-CN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557" name="Rectangle 67"/>
                <p:cNvSpPr>
                  <a:spLocks noChangeArrowheads="1"/>
                </p:cNvSpPr>
                <p:nvPr/>
              </p:nvSpPr>
              <p:spPr bwMode="auto">
                <a:xfrm>
                  <a:off x="3563" y="2523"/>
                  <a:ext cx="347" cy="318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anchor="ctr"/>
                <a:lstStyle/>
                <a:p>
                  <a:pPr marL="342900" marR="0" lvl="0" indent="-34290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33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A</a:t>
                  </a:r>
                  <a:r>
                    <a:rPr kumimoji="0" lang="en-US" altLang="zh-CN" sz="1800" b="1" i="0" u="none" strike="noStrike" kern="1200" cap="none" spc="0" normalizeH="0" baseline="-30000" noProof="0">
                      <a:ln>
                        <a:noFill/>
                      </a:ln>
                      <a:solidFill>
                        <a:srgbClr val="FF33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2</a:t>
                  </a:r>
                  <a:endParaRPr kumimoji="0" lang="en-US" altLang="zh-CN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558" name="Rectangle 68"/>
                <p:cNvSpPr>
                  <a:spLocks noChangeArrowheads="1"/>
                </p:cNvSpPr>
                <p:nvPr/>
              </p:nvSpPr>
              <p:spPr bwMode="auto">
                <a:xfrm>
                  <a:off x="3216" y="2523"/>
                  <a:ext cx="347" cy="318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anchor="ctr"/>
                <a:lstStyle/>
                <a:p>
                  <a:pPr marL="342900" marR="0" lvl="0" indent="-34290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33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A</a:t>
                  </a:r>
                  <a:r>
                    <a:rPr kumimoji="0" lang="en-US" altLang="zh-CN" sz="1800" b="1" i="0" u="none" strike="noStrike" kern="1200" cap="none" spc="0" normalizeH="0" baseline="-30000" noProof="0">
                      <a:ln>
                        <a:noFill/>
                      </a:ln>
                      <a:solidFill>
                        <a:srgbClr val="FF33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3</a:t>
                  </a:r>
                  <a:endParaRPr kumimoji="0" lang="en-US" altLang="zh-CN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559" name="Rectangle 69"/>
                <p:cNvSpPr>
                  <a:spLocks noChangeArrowheads="1"/>
                </p:cNvSpPr>
                <p:nvPr/>
              </p:nvSpPr>
              <p:spPr bwMode="auto">
                <a:xfrm>
                  <a:off x="2869" y="2523"/>
                  <a:ext cx="347" cy="318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anchor="ctr"/>
                <a:lstStyle/>
                <a:p>
                  <a:pPr marL="342900" marR="0" lvl="0" indent="-34290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33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A</a:t>
                  </a:r>
                  <a:r>
                    <a:rPr kumimoji="0" lang="en-US" altLang="zh-CN" sz="1800" b="1" i="0" u="none" strike="noStrike" kern="1200" cap="none" spc="0" normalizeH="0" baseline="-30000" noProof="0">
                      <a:ln>
                        <a:noFill/>
                      </a:ln>
                      <a:solidFill>
                        <a:srgbClr val="FF33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4</a:t>
                  </a:r>
                  <a:endParaRPr kumimoji="0" lang="en-US" altLang="zh-CN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560" name="Rectangle 70"/>
                <p:cNvSpPr>
                  <a:spLocks noChangeArrowheads="1"/>
                </p:cNvSpPr>
                <p:nvPr/>
              </p:nvSpPr>
              <p:spPr bwMode="auto">
                <a:xfrm>
                  <a:off x="2522" y="2523"/>
                  <a:ext cx="347" cy="318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anchor="ctr"/>
                <a:lstStyle/>
                <a:p>
                  <a:pPr marL="342900" marR="0" lvl="0" indent="-34290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33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A</a:t>
                  </a:r>
                  <a:r>
                    <a:rPr kumimoji="0" lang="en-US" altLang="zh-CN" sz="1800" b="1" i="0" u="none" strike="noStrike" kern="1200" cap="none" spc="0" normalizeH="0" baseline="-30000" noProof="0">
                      <a:ln>
                        <a:noFill/>
                      </a:ln>
                      <a:solidFill>
                        <a:srgbClr val="FF33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5</a:t>
                  </a:r>
                  <a:endParaRPr kumimoji="0" lang="en-US" altLang="zh-CN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561" name="Rectangle 71"/>
                <p:cNvSpPr>
                  <a:spLocks noChangeArrowheads="1"/>
                </p:cNvSpPr>
                <p:nvPr/>
              </p:nvSpPr>
              <p:spPr bwMode="auto">
                <a:xfrm>
                  <a:off x="2174" y="2523"/>
                  <a:ext cx="348" cy="318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anchor="ctr"/>
                <a:lstStyle/>
                <a:p>
                  <a:pPr marL="342900" marR="0" lvl="0" indent="-34290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33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A</a:t>
                  </a:r>
                  <a:r>
                    <a:rPr kumimoji="0" lang="en-US" altLang="zh-CN" sz="1800" b="1" i="0" u="none" strike="noStrike" kern="1200" cap="none" spc="0" normalizeH="0" baseline="-30000" noProof="0">
                      <a:ln>
                        <a:noFill/>
                      </a:ln>
                      <a:solidFill>
                        <a:srgbClr val="FF33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6</a:t>
                  </a:r>
                  <a:endParaRPr kumimoji="0" lang="en-US" altLang="zh-CN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562" name="Rectangle 72"/>
                <p:cNvSpPr>
                  <a:spLocks noChangeArrowheads="1"/>
                </p:cNvSpPr>
                <p:nvPr/>
              </p:nvSpPr>
              <p:spPr bwMode="auto">
                <a:xfrm>
                  <a:off x="1837" y="2523"/>
                  <a:ext cx="337" cy="318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anchor="ctr"/>
                <a:lstStyle/>
                <a:p>
                  <a:pPr marL="342900" marR="0" lvl="0" indent="-34290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33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A</a:t>
                  </a:r>
                  <a:r>
                    <a:rPr kumimoji="0" lang="en-US" altLang="zh-CN" sz="1800" b="1" i="0" u="none" strike="noStrike" kern="1200" cap="none" spc="0" normalizeH="0" baseline="-30000" noProof="0">
                      <a:ln>
                        <a:noFill/>
                      </a:ln>
                      <a:solidFill>
                        <a:srgbClr val="FF33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7</a:t>
                  </a:r>
                  <a:endParaRPr kumimoji="0" lang="en-US" altLang="zh-CN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4635" name="Group 73"/>
                <p:cNvGrpSpPr/>
                <p:nvPr/>
              </p:nvGrpSpPr>
              <p:grpSpPr>
                <a:xfrm>
                  <a:off x="1837" y="2523"/>
                  <a:ext cx="3402" cy="1452"/>
                  <a:chOff x="884" y="1434"/>
                  <a:chExt cx="3402" cy="1452"/>
                </a:xfrm>
              </p:grpSpPr>
              <p:sp>
                <p:nvSpPr>
                  <p:cNvPr id="21564" name="Line 74"/>
                  <p:cNvSpPr>
                    <a:spLocks noChangeShapeType="1"/>
                  </p:cNvSpPr>
                  <p:nvPr/>
                </p:nvSpPr>
                <p:spPr bwMode="auto">
                  <a:xfrm>
                    <a:off x="884" y="1434"/>
                    <a:ext cx="3357" cy="0"/>
                  </a:xfrm>
                  <a:prstGeom prst="line">
                    <a:avLst/>
                  </a:prstGeom>
                  <a:noFill/>
                  <a:ln w="25400" cap="rnd">
                    <a:solidFill>
                      <a:schemeClr val="tx1"/>
                    </a:solidFill>
                    <a:round/>
                  </a:ln>
                </p:spPr>
                <p:txBody>
                  <a:bodyPr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565" name="Line 75"/>
                  <p:cNvSpPr>
                    <a:spLocks noChangeShapeType="1"/>
                  </p:cNvSpPr>
                  <p:nvPr/>
                </p:nvSpPr>
                <p:spPr bwMode="auto">
                  <a:xfrm>
                    <a:off x="884" y="1797"/>
                    <a:ext cx="3357" cy="0"/>
                  </a:xfrm>
                  <a:prstGeom prst="line">
                    <a:avLst/>
                  </a:prstGeom>
                  <a:noFill/>
                  <a:ln w="25400" cap="rnd">
                    <a:solidFill>
                      <a:schemeClr val="tx1"/>
                    </a:solidFill>
                    <a:round/>
                  </a:ln>
                </p:spPr>
                <p:txBody>
                  <a:bodyPr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566" name="Line 7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565" y="1434"/>
                    <a:ext cx="0" cy="1452"/>
                  </a:xfrm>
                  <a:prstGeom prst="line">
                    <a:avLst/>
                  </a:prstGeom>
                  <a:noFill/>
                  <a:ln w="25400" cap="rnd">
                    <a:solidFill>
                      <a:schemeClr val="tx1"/>
                    </a:solidFill>
                    <a:round/>
                  </a:ln>
                </p:spPr>
                <p:txBody>
                  <a:bodyPr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567" name="Line 77"/>
                  <p:cNvSpPr>
                    <a:spLocks noChangeShapeType="1"/>
                  </p:cNvSpPr>
                  <p:nvPr/>
                </p:nvSpPr>
                <p:spPr bwMode="auto">
                  <a:xfrm>
                    <a:off x="2608" y="1434"/>
                    <a:ext cx="0" cy="1452"/>
                  </a:xfrm>
                  <a:prstGeom prst="line">
                    <a:avLst/>
                  </a:prstGeom>
                  <a:noFill/>
                  <a:ln w="25400" cap="rnd">
                    <a:solidFill>
                      <a:schemeClr val="tx1"/>
                    </a:solidFill>
                    <a:round/>
                  </a:ln>
                </p:spPr>
                <p:txBody>
                  <a:bodyPr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568" name="Line 78"/>
                  <p:cNvSpPr>
                    <a:spLocks noChangeShapeType="1"/>
                  </p:cNvSpPr>
                  <p:nvPr/>
                </p:nvSpPr>
                <p:spPr bwMode="auto">
                  <a:xfrm>
                    <a:off x="3288" y="1434"/>
                    <a:ext cx="0" cy="1452"/>
                  </a:xfrm>
                  <a:prstGeom prst="line">
                    <a:avLst/>
                  </a:prstGeom>
                  <a:noFill/>
                  <a:ln w="25400" cap="rnd">
                    <a:solidFill>
                      <a:schemeClr val="tx1"/>
                    </a:solidFill>
                    <a:round/>
                  </a:ln>
                </p:spPr>
                <p:txBody>
                  <a:bodyPr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569" name="Line 79"/>
                  <p:cNvSpPr>
                    <a:spLocks noChangeShapeType="1"/>
                  </p:cNvSpPr>
                  <p:nvPr/>
                </p:nvSpPr>
                <p:spPr bwMode="auto">
                  <a:xfrm>
                    <a:off x="884" y="2886"/>
                    <a:ext cx="3402" cy="0"/>
                  </a:xfrm>
                  <a:prstGeom prst="line">
                    <a:avLst/>
                  </a:prstGeom>
                  <a:noFill/>
                  <a:ln w="25400" cap="rnd">
                    <a:solidFill>
                      <a:schemeClr val="tx1"/>
                    </a:solidFill>
                    <a:round/>
                  </a:ln>
                </p:spPr>
                <p:txBody>
                  <a:bodyPr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570" name="Line 80"/>
                  <p:cNvSpPr>
                    <a:spLocks noChangeShapeType="1"/>
                  </p:cNvSpPr>
                  <p:nvPr/>
                </p:nvSpPr>
                <p:spPr bwMode="auto">
                  <a:xfrm>
                    <a:off x="3696" y="1434"/>
                    <a:ext cx="0" cy="1452"/>
                  </a:xfrm>
                  <a:prstGeom prst="line">
                    <a:avLst/>
                  </a:prstGeom>
                  <a:noFill/>
                  <a:ln w="25400" cap="rnd">
                    <a:solidFill>
                      <a:schemeClr val="tx1"/>
                    </a:solidFill>
                    <a:round/>
                  </a:ln>
                </p:spPr>
                <p:txBody>
                  <a:bodyPr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571" name="Line 81"/>
                  <p:cNvSpPr>
                    <a:spLocks noChangeShapeType="1"/>
                  </p:cNvSpPr>
                  <p:nvPr/>
                </p:nvSpPr>
                <p:spPr bwMode="auto">
                  <a:xfrm>
                    <a:off x="2608" y="2069"/>
                    <a:ext cx="1633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</a:ln>
                </p:spPr>
                <p:txBody>
                  <a:bodyPr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572" name="Line 82"/>
                  <p:cNvSpPr>
                    <a:spLocks noChangeShapeType="1"/>
                  </p:cNvSpPr>
                  <p:nvPr/>
                </p:nvSpPr>
                <p:spPr bwMode="auto">
                  <a:xfrm>
                    <a:off x="2608" y="2341"/>
                    <a:ext cx="1633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</a:ln>
                </p:spPr>
                <p:txBody>
                  <a:bodyPr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573" name="Line 83"/>
                  <p:cNvSpPr>
                    <a:spLocks noChangeShapeType="1"/>
                  </p:cNvSpPr>
                  <p:nvPr/>
                </p:nvSpPr>
                <p:spPr bwMode="auto">
                  <a:xfrm>
                    <a:off x="2608" y="2614"/>
                    <a:ext cx="1633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</a:ln>
                </p:spPr>
                <p:txBody>
                  <a:bodyPr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21553" name="Rectangle 84"/>
              <p:cNvSpPr>
                <a:spLocks noChangeArrowheads="1"/>
              </p:cNvSpPr>
              <p:nvPr/>
            </p:nvSpPr>
            <p:spPr bwMode="auto">
              <a:xfrm>
                <a:off x="4695" y="2547"/>
                <a:ext cx="544" cy="31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anchor="ctr"/>
              <a:lstStyle/>
              <a:p>
                <a:pPr marL="342900" marR="0" lvl="0" indent="-34290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端 口</a:t>
                </a:r>
              </a:p>
            </p:txBody>
          </p:sp>
        </p:grpSp>
      </p:grpSp>
      <p:sp>
        <p:nvSpPr>
          <p:cNvPr id="440405" name="Rectangle 85"/>
          <p:cNvSpPr>
            <a:spLocks noChangeArrowheads="1"/>
          </p:cNvSpPr>
          <p:nvPr/>
        </p:nvSpPr>
        <p:spPr bwMode="auto">
          <a:xfrm>
            <a:off x="5795963" y="4583113"/>
            <a:ext cx="550863" cy="5048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L="342900" indent="-342900"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altLang="zh-CN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6" name="Group 86"/>
          <p:cNvGrpSpPr/>
          <p:nvPr/>
        </p:nvGrpSpPr>
        <p:grpSpPr>
          <a:xfrm>
            <a:off x="1978025" y="5230813"/>
            <a:ext cx="1087438" cy="504825"/>
            <a:chOff x="884" y="1797"/>
            <a:chExt cx="685" cy="318"/>
          </a:xfrm>
        </p:grpSpPr>
        <p:sp>
          <p:nvSpPr>
            <p:cNvPr id="21548" name="Rectangle 87"/>
            <p:cNvSpPr>
              <a:spLocks noChangeArrowheads="1"/>
            </p:cNvSpPr>
            <p:nvPr/>
          </p:nvSpPr>
          <p:spPr bwMode="auto">
            <a:xfrm>
              <a:off x="1221" y="1797"/>
              <a:ext cx="348" cy="31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anchor="ctr"/>
            <a:lstStyle/>
            <a:p>
              <a:pPr marL="342900" indent="-342900" algn="ctr"/>
              <a:r>
                <a:rPr lang="en-US" altLang="zh-CN" b="1" dirty="0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b="1" dirty="0">
                <a:solidFill>
                  <a:srgbClr val="FF3300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1549" name="Rectangle 88"/>
            <p:cNvSpPr>
              <a:spLocks noChangeArrowheads="1"/>
            </p:cNvSpPr>
            <p:nvPr/>
          </p:nvSpPr>
          <p:spPr bwMode="auto">
            <a:xfrm>
              <a:off x="884" y="1797"/>
              <a:ext cx="337" cy="31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anchor="ctr"/>
            <a:lstStyle/>
            <a:p>
              <a:pPr marL="342900" indent="-342900" algn="ctr"/>
              <a:r>
                <a:rPr lang="en-US" altLang="zh-CN" b="1" dirty="0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zh-CN" b="1" dirty="0">
                <a:solidFill>
                  <a:srgbClr val="FF3300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7" name="Group 89"/>
          <p:cNvGrpSpPr/>
          <p:nvPr/>
        </p:nvGrpSpPr>
        <p:grpSpPr>
          <a:xfrm>
            <a:off x="3059113" y="5230813"/>
            <a:ext cx="1652587" cy="504825"/>
            <a:chOff x="1565" y="1797"/>
            <a:chExt cx="1041" cy="318"/>
          </a:xfrm>
        </p:grpSpPr>
        <p:sp>
          <p:nvSpPr>
            <p:cNvPr id="21545" name="Rectangle 90"/>
            <p:cNvSpPr>
              <a:spLocks noChangeArrowheads="1"/>
            </p:cNvSpPr>
            <p:nvPr/>
          </p:nvSpPr>
          <p:spPr bwMode="auto">
            <a:xfrm>
              <a:off x="2259" y="1797"/>
              <a:ext cx="347" cy="31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anchor="ctr"/>
            <a:lstStyle/>
            <a:p>
              <a:pPr marL="342900" indent="-342900" algn="ctr"/>
              <a:r>
                <a:rPr lang="en-US" altLang="zh-CN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1546" name="Rectangle 91"/>
            <p:cNvSpPr>
              <a:spLocks noChangeArrowheads="1"/>
            </p:cNvSpPr>
            <p:nvPr/>
          </p:nvSpPr>
          <p:spPr bwMode="auto">
            <a:xfrm>
              <a:off x="1912" y="1797"/>
              <a:ext cx="347" cy="31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anchor="ctr"/>
            <a:lstStyle/>
            <a:p>
              <a:pPr marL="342900" indent="-342900" algn="ctr"/>
              <a:r>
                <a:rPr lang="en-US" altLang="zh-CN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1547" name="Rectangle 92"/>
            <p:cNvSpPr>
              <a:spLocks noChangeArrowheads="1"/>
            </p:cNvSpPr>
            <p:nvPr/>
          </p:nvSpPr>
          <p:spPr bwMode="auto">
            <a:xfrm>
              <a:off x="1565" y="1797"/>
              <a:ext cx="347" cy="31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anchor="ctr"/>
            <a:lstStyle/>
            <a:p>
              <a:pPr marL="342900" indent="-342900" algn="ctr"/>
              <a:r>
                <a:rPr lang="en-US" altLang="zh-CN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8" name="Group 93"/>
          <p:cNvGrpSpPr/>
          <p:nvPr/>
        </p:nvGrpSpPr>
        <p:grpSpPr>
          <a:xfrm>
            <a:off x="4714875" y="4583113"/>
            <a:ext cx="1087438" cy="504825"/>
            <a:chOff x="884" y="1797"/>
            <a:chExt cx="685" cy="318"/>
          </a:xfrm>
        </p:grpSpPr>
        <p:sp>
          <p:nvSpPr>
            <p:cNvPr id="21543" name="Rectangle 94"/>
            <p:cNvSpPr>
              <a:spLocks noChangeArrowheads="1"/>
            </p:cNvSpPr>
            <p:nvPr/>
          </p:nvSpPr>
          <p:spPr bwMode="auto">
            <a:xfrm>
              <a:off x="1221" y="1797"/>
              <a:ext cx="348" cy="31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anchor="ctr"/>
            <a:lstStyle/>
            <a:p>
              <a:pPr marL="342900" indent="-342900" algn="ctr"/>
              <a:r>
                <a:rPr lang="en-US" altLang="zh-CN" b="1" dirty="0">
                  <a:solidFill>
                    <a:srgbClr val="008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b="1" dirty="0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1544" name="Rectangle 95"/>
            <p:cNvSpPr>
              <a:spLocks noChangeArrowheads="1"/>
            </p:cNvSpPr>
            <p:nvPr/>
          </p:nvSpPr>
          <p:spPr bwMode="auto">
            <a:xfrm>
              <a:off x="884" y="1797"/>
              <a:ext cx="337" cy="31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anchor="ctr"/>
            <a:lstStyle/>
            <a:p>
              <a:pPr marL="342900" indent="-342900" algn="ctr"/>
              <a:r>
                <a:rPr lang="en-US" altLang="zh-CN" b="1" dirty="0">
                  <a:solidFill>
                    <a:srgbClr val="008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b="1" dirty="0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9" name="Group 96"/>
          <p:cNvGrpSpPr/>
          <p:nvPr/>
        </p:nvGrpSpPr>
        <p:grpSpPr>
          <a:xfrm>
            <a:off x="4714875" y="5013325"/>
            <a:ext cx="1087438" cy="504825"/>
            <a:chOff x="884" y="1797"/>
            <a:chExt cx="685" cy="318"/>
          </a:xfrm>
        </p:grpSpPr>
        <p:sp>
          <p:nvSpPr>
            <p:cNvPr id="21541" name="Rectangle 97"/>
            <p:cNvSpPr>
              <a:spLocks noChangeArrowheads="1"/>
            </p:cNvSpPr>
            <p:nvPr/>
          </p:nvSpPr>
          <p:spPr bwMode="auto">
            <a:xfrm>
              <a:off x="1221" y="1797"/>
              <a:ext cx="348" cy="31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anchor="ctr"/>
            <a:lstStyle/>
            <a:p>
              <a:pPr marL="342900" indent="-342900" algn="ctr"/>
              <a:r>
                <a:rPr lang="en-US" altLang="zh-CN" b="1" dirty="0">
                  <a:solidFill>
                    <a:srgbClr val="008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zh-CN" b="1" dirty="0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1542" name="Rectangle 98"/>
            <p:cNvSpPr>
              <a:spLocks noChangeArrowheads="1"/>
            </p:cNvSpPr>
            <p:nvPr/>
          </p:nvSpPr>
          <p:spPr bwMode="auto">
            <a:xfrm>
              <a:off x="884" y="1797"/>
              <a:ext cx="337" cy="31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anchor="ctr"/>
            <a:lstStyle/>
            <a:p>
              <a:pPr marL="342900" indent="-342900" algn="ctr"/>
              <a:r>
                <a:rPr lang="en-US" altLang="zh-CN" b="1" dirty="0">
                  <a:solidFill>
                    <a:srgbClr val="008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b="1" dirty="0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10" name="Group 99"/>
          <p:cNvGrpSpPr/>
          <p:nvPr/>
        </p:nvGrpSpPr>
        <p:grpSpPr>
          <a:xfrm>
            <a:off x="4714875" y="5446713"/>
            <a:ext cx="1087438" cy="504825"/>
            <a:chOff x="884" y="1797"/>
            <a:chExt cx="685" cy="318"/>
          </a:xfrm>
        </p:grpSpPr>
        <p:sp>
          <p:nvSpPr>
            <p:cNvPr id="21539" name="Rectangle 100"/>
            <p:cNvSpPr>
              <a:spLocks noChangeArrowheads="1"/>
            </p:cNvSpPr>
            <p:nvPr/>
          </p:nvSpPr>
          <p:spPr bwMode="auto">
            <a:xfrm>
              <a:off x="1221" y="1797"/>
              <a:ext cx="348" cy="31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anchor="ctr"/>
            <a:lstStyle/>
            <a:p>
              <a:pPr marL="342900" indent="-342900" algn="ctr"/>
              <a:r>
                <a:rPr lang="en-US" altLang="zh-CN" b="1" dirty="0">
                  <a:solidFill>
                    <a:srgbClr val="008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b="1" dirty="0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1540" name="Rectangle 101"/>
            <p:cNvSpPr>
              <a:spLocks noChangeArrowheads="1"/>
            </p:cNvSpPr>
            <p:nvPr/>
          </p:nvSpPr>
          <p:spPr bwMode="auto">
            <a:xfrm>
              <a:off x="884" y="1797"/>
              <a:ext cx="337" cy="31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anchor="ctr"/>
            <a:lstStyle/>
            <a:p>
              <a:pPr marL="342900" indent="-342900" algn="ctr"/>
              <a:r>
                <a:rPr lang="en-US" altLang="zh-CN" b="1" dirty="0">
                  <a:solidFill>
                    <a:srgbClr val="008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zh-CN" b="1" dirty="0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11" name="Group 102"/>
          <p:cNvGrpSpPr/>
          <p:nvPr/>
        </p:nvGrpSpPr>
        <p:grpSpPr>
          <a:xfrm>
            <a:off x="4714875" y="5878513"/>
            <a:ext cx="1087438" cy="504825"/>
            <a:chOff x="884" y="1797"/>
            <a:chExt cx="685" cy="318"/>
          </a:xfrm>
        </p:grpSpPr>
        <p:sp>
          <p:nvSpPr>
            <p:cNvPr id="21537" name="Rectangle 103"/>
            <p:cNvSpPr>
              <a:spLocks noChangeArrowheads="1"/>
            </p:cNvSpPr>
            <p:nvPr/>
          </p:nvSpPr>
          <p:spPr bwMode="auto">
            <a:xfrm>
              <a:off x="1221" y="1797"/>
              <a:ext cx="348" cy="31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anchor="ctr"/>
            <a:lstStyle/>
            <a:p>
              <a:pPr marL="342900" indent="-342900" algn="ctr"/>
              <a:r>
                <a:rPr lang="en-US" altLang="zh-CN" b="1" dirty="0">
                  <a:solidFill>
                    <a:srgbClr val="008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zh-CN" b="1" dirty="0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1538" name="Rectangle 104"/>
            <p:cNvSpPr>
              <a:spLocks noChangeArrowheads="1"/>
            </p:cNvSpPr>
            <p:nvPr/>
          </p:nvSpPr>
          <p:spPr bwMode="auto">
            <a:xfrm>
              <a:off x="884" y="1797"/>
              <a:ext cx="337" cy="31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anchor="ctr"/>
            <a:lstStyle/>
            <a:p>
              <a:pPr marL="342900" indent="-342900" algn="ctr"/>
              <a:r>
                <a:rPr lang="en-US" altLang="zh-CN" b="1" dirty="0">
                  <a:solidFill>
                    <a:srgbClr val="008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zh-CN" b="1" dirty="0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sp>
        <p:nvSpPr>
          <p:cNvPr id="440425" name="Rectangle 105"/>
          <p:cNvSpPr>
            <a:spLocks noChangeArrowheads="1"/>
          </p:cNvSpPr>
          <p:nvPr/>
        </p:nvSpPr>
        <p:spPr bwMode="auto">
          <a:xfrm>
            <a:off x="6515100" y="4581525"/>
            <a:ext cx="863600" cy="5048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PA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口</a:t>
            </a:r>
          </a:p>
        </p:txBody>
      </p:sp>
      <p:sp>
        <p:nvSpPr>
          <p:cNvPr id="440426" name="Rectangle 106"/>
          <p:cNvSpPr>
            <a:spLocks noChangeArrowheads="1"/>
          </p:cNvSpPr>
          <p:nvPr/>
        </p:nvSpPr>
        <p:spPr bwMode="auto">
          <a:xfrm>
            <a:off x="6515100" y="5013325"/>
            <a:ext cx="863600" cy="5048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PB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口</a:t>
            </a:r>
          </a:p>
        </p:txBody>
      </p:sp>
      <p:sp>
        <p:nvSpPr>
          <p:cNvPr id="440427" name="Rectangle 107"/>
          <p:cNvSpPr>
            <a:spLocks noChangeArrowheads="1"/>
          </p:cNvSpPr>
          <p:nvPr/>
        </p:nvSpPr>
        <p:spPr bwMode="auto">
          <a:xfrm>
            <a:off x="5795963" y="5014913"/>
            <a:ext cx="550863" cy="5048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L="342900" indent="-342900"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altLang="zh-CN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40428" name="Rectangle 108"/>
          <p:cNvSpPr>
            <a:spLocks noChangeArrowheads="1"/>
          </p:cNvSpPr>
          <p:nvPr/>
        </p:nvSpPr>
        <p:spPr bwMode="auto">
          <a:xfrm>
            <a:off x="5795963" y="5446713"/>
            <a:ext cx="550863" cy="5048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L="342900" indent="-342900"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altLang="zh-CN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40429" name="Rectangle 109"/>
          <p:cNvSpPr>
            <a:spLocks noChangeArrowheads="1"/>
          </p:cNvSpPr>
          <p:nvPr/>
        </p:nvSpPr>
        <p:spPr bwMode="auto">
          <a:xfrm>
            <a:off x="5795963" y="5878513"/>
            <a:ext cx="550863" cy="5048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L="342900" indent="-342900"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altLang="zh-CN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40430" name="Rectangle 110"/>
          <p:cNvSpPr>
            <a:spLocks noChangeArrowheads="1"/>
          </p:cNvSpPr>
          <p:nvPr/>
        </p:nvSpPr>
        <p:spPr bwMode="auto">
          <a:xfrm>
            <a:off x="6515100" y="5446713"/>
            <a:ext cx="863600" cy="5048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PC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口</a:t>
            </a:r>
          </a:p>
        </p:txBody>
      </p:sp>
      <p:sp>
        <p:nvSpPr>
          <p:cNvPr id="440431" name="Rectangle 111"/>
          <p:cNvSpPr>
            <a:spLocks noChangeArrowheads="1"/>
          </p:cNvSpPr>
          <p:nvPr/>
        </p:nvSpPr>
        <p:spPr bwMode="auto">
          <a:xfrm>
            <a:off x="6515100" y="5878513"/>
            <a:ext cx="936625" cy="5048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控制口</a:t>
            </a:r>
          </a:p>
        </p:txBody>
      </p:sp>
      <p:grpSp>
        <p:nvGrpSpPr>
          <p:cNvPr id="12" name="Group 126"/>
          <p:cNvGrpSpPr/>
          <p:nvPr/>
        </p:nvGrpSpPr>
        <p:grpSpPr>
          <a:xfrm>
            <a:off x="7307263" y="4078288"/>
            <a:ext cx="1422400" cy="2303462"/>
            <a:chOff x="4694" y="2569"/>
            <a:chExt cx="896" cy="1451"/>
          </a:xfrm>
        </p:grpSpPr>
        <p:grpSp>
          <p:nvGrpSpPr>
            <p:cNvPr id="24596" name="Group 112"/>
            <p:cNvGrpSpPr/>
            <p:nvPr/>
          </p:nvGrpSpPr>
          <p:grpSpPr>
            <a:xfrm>
              <a:off x="4694" y="2569"/>
              <a:ext cx="817" cy="1451"/>
              <a:chOff x="4286" y="618"/>
              <a:chExt cx="544" cy="1451"/>
            </a:xfrm>
          </p:grpSpPr>
          <p:sp>
            <p:nvSpPr>
              <p:cNvPr id="21530" name="Line 113"/>
              <p:cNvSpPr>
                <a:spLocks noChangeShapeType="1"/>
              </p:cNvSpPr>
              <p:nvPr/>
            </p:nvSpPr>
            <p:spPr bwMode="auto">
              <a:xfrm>
                <a:off x="4286" y="618"/>
                <a:ext cx="54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531" name="Line 114"/>
              <p:cNvSpPr>
                <a:spLocks noChangeShapeType="1"/>
              </p:cNvSpPr>
              <p:nvPr/>
            </p:nvSpPr>
            <p:spPr bwMode="auto">
              <a:xfrm>
                <a:off x="4286" y="981"/>
                <a:ext cx="54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532" name="Line 115"/>
              <p:cNvSpPr>
                <a:spLocks noChangeShapeType="1"/>
              </p:cNvSpPr>
              <p:nvPr/>
            </p:nvSpPr>
            <p:spPr bwMode="auto">
              <a:xfrm>
                <a:off x="4286" y="1253"/>
                <a:ext cx="54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533" name="Line 116"/>
              <p:cNvSpPr>
                <a:spLocks noChangeShapeType="1"/>
              </p:cNvSpPr>
              <p:nvPr/>
            </p:nvSpPr>
            <p:spPr bwMode="auto">
              <a:xfrm>
                <a:off x="4286" y="1525"/>
                <a:ext cx="54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534" name="Line 117"/>
              <p:cNvSpPr>
                <a:spLocks noChangeShapeType="1"/>
              </p:cNvSpPr>
              <p:nvPr/>
            </p:nvSpPr>
            <p:spPr bwMode="auto">
              <a:xfrm>
                <a:off x="4286" y="1797"/>
                <a:ext cx="54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535" name="Line 118"/>
              <p:cNvSpPr>
                <a:spLocks noChangeShapeType="1"/>
              </p:cNvSpPr>
              <p:nvPr/>
            </p:nvSpPr>
            <p:spPr bwMode="auto">
              <a:xfrm>
                <a:off x="4286" y="2069"/>
                <a:ext cx="54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536" name="Line 119"/>
              <p:cNvSpPr>
                <a:spLocks noChangeShapeType="1"/>
              </p:cNvSpPr>
              <p:nvPr/>
            </p:nvSpPr>
            <p:spPr bwMode="auto">
              <a:xfrm>
                <a:off x="4377" y="618"/>
                <a:ext cx="0" cy="145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1525" name="Rectangle 120"/>
            <p:cNvSpPr>
              <a:spLocks noChangeArrowheads="1"/>
            </p:cNvSpPr>
            <p:nvPr/>
          </p:nvSpPr>
          <p:spPr bwMode="auto">
            <a:xfrm>
              <a:off x="4830" y="2598"/>
              <a:ext cx="760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端口地址</a:t>
              </a:r>
            </a:p>
          </p:txBody>
        </p:sp>
        <p:sp>
          <p:nvSpPr>
            <p:cNvPr id="21526" name="Rectangle 121"/>
            <p:cNvSpPr>
              <a:spLocks noChangeArrowheads="1"/>
            </p:cNvSpPr>
            <p:nvPr/>
          </p:nvSpPr>
          <p:spPr bwMode="auto">
            <a:xfrm>
              <a:off x="5012" y="2932"/>
              <a:ext cx="375" cy="23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90H</a:t>
              </a:r>
            </a:p>
          </p:txBody>
        </p:sp>
        <p:sp>
          <p:nvSpPr>
            <p:cNvPr id="21527" name="Rectangle 122"/>
            <p:cNvSpPr>
              <a:spLocks noChangeArrowheads="1"/>
            </p:cNvSpPr>
            <p:nvPr/>
          </p:nvSpPr>
          <p:spPr bwMode="auto">
            <a:xfrm>
              <a:off x="5012" y="3204"/>
              <a:ext cx="375" cy="23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92H</a:t>
              </a:r>
            </a:p>
          </p:txBody>
        </p:sp>
        <p:sp>
          <p:nvSpPr>
            <p:cNvPr id="21528" name="Rectangle 123"/>
            <p:cNvSpPr>
              <a:spLocks noChangeArrowheads="1"/>
            </p:cNvSpPr>
            <p:nvPr/>
          </p:nvSpPr>
          <p:spPr bwMode="auto">
            <a:xfrm>
              <a:off x="5012" y="3476"/>
              <a:ext cx="375" cy="23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94H</a:t>
              </a:r>
            </a:p>
          </p:txBody>
        </p:sp>
        <p:sp>
          <p:nvSpPr>
            <p:cNvPr id="21529" name="Rectangle 124"/>
            <p:cNvSpPr>
              <a:spLocks noChangeArrowheads="1"/>
            </p:cNvSpPr>
            <p:nvPr/>
          </p:nvSpPr>
          <p:spPr bwMode="auto">
            <a:xfrm>
              <a:off x="5012" y="3744"/>
              <a:ext cx="375" cy="23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96H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404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404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404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404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404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404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404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404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404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40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404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404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404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40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404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404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405" grpId="0"/>
      <p:bldP spid="440426" grpId="0"/>
      <p:bldP spid="440427" grpId="0"/>
      <p:bldP spid="440428" grpId="0"/>
      <p:bldP spid="440429" grpId="0"/>
      <p:bldP spid="440430" grpId="0"/>
      <p:bldP spid="44043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/>
          <p:nvPr/>
        </p:nvGrpSpPr>
        <p:grpSpPr>
          <a:xfrm>
            <a:off x="2424113" y="1052513"/>
            <a:ext cx="1111250" cy="650875"/>
            <a:chOff x="2051" y="389"/>
            <a:chExt cx="576" cy="312"/>
          </a:xfrm>
        </p:grpSpPr>
        <p:sp>
          <p:nvSpPr>
            <p:cNvPr id="22582" name="AutoShape 5"/>
            <p:cNvSpPr>
              <a:spLocks noChangeArrowheads="1"/>
            </p:cNvSpPr>
            <p:nvPr/>
          </p:nvSpPr>
          <p:spPr bwMode="auto">
            <a:xfrm>
              <a:off x="2051" y="389"/>
              <a:ext cx="576" cy="192"/>
            </a:xfrm>
            <a:prstGeom prst="flowChartTerminator">
              <a:avLst/>
            </a:prstGeom>
            <a:noFill/>
            <a:ln w="19050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开始</a:t>
              </a:r>
            </a:p>
          </p:txBody>
        </p:sp>
        <p:sp>
          <p:nvSpPr>
            <p:cNvPr id="22583" name="Line 6"/>
            <p:cNvSpPr>
              <a:spLocks noChangeShapeType="1"/>
            </p:cNvSpPr>
            <p:nvPr/>
          </p:nvSpPr>
          <p:spPr bwMode="auto">
            <a:xfrm>
              <a:off x="2339" y="576"/>
              <a:ext cx="0" cy="125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tailEnd type="triangl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" name="Group 7"/>
          <p:cNvGrpSpPr/>
          <p:nvPr/>
        </p:nvGrpSpPr>
        <p:grpSpPr>
          <a:xfrm>
            <a:off x="2279650" y="1700213"/>
            <a:ext cx="1441450" cy="660400"/>
            <a:chOff x="2051" y="701"/>
            <a:chExt cx="576" cy="312"/>
          </a:xfrm>
        </p:grpSpPr>
        <p:sp>
          <p:nvSpPr>
            <p:cNvPr id="22580" name="AutoShape 8"/>
            <p:cNvSpPr>
              <a:spLocks noChangeArrowheads="1"/>
            </p:cNvSpPr>
            <p:nvPr/>
          </p:nvSpPr>
          <p:spPr bwMode="auto">
            <a:xfrm>
              <a:off x="2051" y="701"/>
              <a:ext cx="576" cy="187"/>
            </a:xfrm>
            <a:prstGeom prst="flowChartProcess">
              <a:avLst/>
            </a:prstGeom>
            <a:noFill/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8255</a:t>
              </a:r>
              <a:r>
                <a: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初始化</a:t>
              </a:r>
            </a:p>
          </p:txBody>
        </p:sp>
        <p:sp>
          <p:nvSpPr>
            <p:cNvPr id="22581" name="Line 9"/>
            <p:cNvSpPr>
              <a:spLocks noChangeShapeType="1"/>
            </p:cNvSpPr>
            <p:nvPr/>
          </p:nvSpPr>
          <p:spPr bwMode="auto">
            <a:xfrm>
              <a:off x="2339" y="888"/>
              <a:ext cx="0" cy="125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tailEnd type="triangl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" name="Group 20"/>
          <p:cNvGrpSpPr/>
          <p:nvPr/>
        </p:nvGrpSpPr>
        <p:grpSpPr>
          <a:xfrm>
            <a:off x="2063750" y="3068638"/>
            <a:ext cx="1820863" cy="892175"/>
            <a:chOff x="2051" y="1326"/>
            <a:chExt cx="576" cy="373"/>
          </a:xfrm>
        </p:grpSpPr>
        <p:sp>
          <p:nvSpPr>
            <p:cNvPr id="22578" name="AutoShape 21"/>
            <p:cNvSpPr>
              <a:spLocks noChangeArrowheads="1"/>
            </p:cNvSpPr>
            <p:nvPr/>
          </p:nvSpPr>
          <p:spPr bwMode="auto">
            <a:xfrm>
              <a:off x="2051" y="1326"/>
              <a:ext cx="576" cy="187"/>
            </a:xfrm>
            <a:prstGeom prst="flowChartProcess">
              <a:avLst/>
            </a:prstGeom>
            <a:noFill/>
            <a:ln w="9525">
              <a:solidFill>
                <a:srgbClr val="000000"/>
              </a:solidFill>
              <a:miter lim="800000"/>
            </a:ln>
          </p:spPr>
          <p:txBody>
            <a:bodyPr lIns="0" rIns="0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设置数据块长度</a:t>
              </a:r>
            </a:p>
          </p:txBody>
        </p:sp>
        <p:sp>
          <p:nvSpPr>
            <p:cNvPr id="22579" name="Line 22"/>
            <p:cNvSpPr>
              <a:spLocks noChangeShapeType="1"/>
            </p:cNvSpPr>
            <p:nvPr/>
          </p:nvSpPr>
          <p:spPr bwMode="auto">
            <a:xfrm>
              <a:off x="2339" y="1512"/>
              <a:ext cx="0" cy="18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tailEnd type="triangl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" name="Group 23"/>
          <p:cNvGrpSpPr/>
          <p:nvPr/>
        </p:nvGrpSpPr>
        <p:grpSpPr>
          <a:xfrm>
            <a:off x="2187575" y="2349500"/>
            <a:ext cx="1603375" cy="719138"/>
            <a:chOff x="2051" y="1013"/>
            <a:chExt cx="576" cy="312"/>
          </a:xfrm>
        </p:grpSpPr>
        <p:sp>
          <p:nvSpPr>
            <p:cNvPr id="22576" name="AutoShape 24"/>
            <p:cNvSpPr>
              <a:spLocks noChangeArrowheads="1"/>
            </p:cNvSpPr>
            <p:nvPr/>
          </p:nvSpPr>
          <p:spPr bwMode="auto">
            <a:xfrm>
              <a:off x="2051" y="1013"/>
              <a:ext cx="576" cy="187"/>
            </a:xfrm>
            <a:prstGeom prst="flowChartProcess">
              <a:avLst/>
            </a:prstGeom>
            <a:noFill/>
            <a:ln w="9525">
              <a:solidFill>
                <a:srgbClr val="000000"/>
              </a:solidFill>
              <a:miter lim="800000"/>
            </a:ln>
          </p:spPr>
          <p:txBody>
            <a:bodyPr lIns="0" rIns="0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设置地址初值</a:t>
              </a:r>
            </a:p>
          </p:txBody>
        </p:sp>
        <p:sp>
          <p:nvSpPr>
            <p:cNvPr id="22577" name="Line 25"/>
            <p:cNvSpPr>
              <a:spLocks noChangeShapeType="1"/>
            </p:cNvSpPr>
            <p:nvPr/>
          </p:nvSpPr>
          <p:spPr bwMode="auto">
            <a:xfrm>
              <a:off x="2339" y="1200"/>
              <a:ext cx="0" cy="125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tailEnd type="triangl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" name="Group 26"/>
          <p:cNvGrpSpPr/>
          <p:nvPr/>
        </p:nvGrpSpPr>
        <p:grpSpPr>
          <a:xfrm>
            <a:off x="2206625" y="3932238"/>
            <a:ext cx="1512888" cy="649287"/>
            <a:chOff x="2051" y="1701"/>
            <a:chExt cx="576" cy="310"/>
          </a:xfrm>
        </p:grpSpPr>
        <p:sp>
          <p:nvSpPr>
            <p:cNvPr id="22574" name="AutoShape 27"/>
            <p:cNvSpPr>
              <a:spLocks noChangeArrowheads="1"/>
            </p:cNvSpPr>
            <p:nvPr/>
          </p:nvSpPr>
          <p:spPr bwMode="auto">
            <a:xfrm>
              <a:off x="2051" y="1701"/>
              <a:ext cx="576" cy="187"/>
            </a:xfrm>
            <a:prstGeom prst="flowChartProcess">
              <a:avLst/>
            </a:prstGeom>
            <a:noFill/>
            <a:ln w="9525">
              <a:solidFill>
                <a:srgbClr val="000000"/>
              </a:solidFill>
              <a:miter lim="800000"/>
            </a:ln>
          </p:spPr>
          <p:txBody>
            <a:bodyPr lIns="0" rIns="0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读状态信息</a:t>
              </a:r>
            </a:p>
          </p:txBody>
        </p:sp>
        <p:sp>
          <p:nvSpPr>
            <p:cNvPr id="22575" name="Line 28"/>
            <p:cNvSpPr>
              <a:spLocks noChangeShapeType="1"/>
            </p:cNvSpPr>
            <p:nvPr/>
          </p:nvSpPr>
          <p:spPr bwMode="auto">
            <a:xfrm>
              <a:off x="2339" y="1887"/>
              <a:ext cx="0" cy="124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tailEnd type="triangl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sp>
        <p:nvSpPr>
          <p:cNvPr id="431133" name="AutoShape 29"/>
          <p:cNvSpPr>
            <a:spLocks noChangeArrowheads="1"/>
          </p:cNvSpPr>
          <p:nvPr/>
        </p:nvSpPr>
        <p:spPr bwMode="auto">
          <a:xfrm>
            <a:off x="1919288" y="4581525"/>
            <a:ext cx="2089150" cy="719138"/>
          </a:xfrm>
          <a:prstGeom prst="flowChartDecision">
            <a:avLst/>
          </a:prstGeom>
          <a:noFill/>
          <a:ln w="9525">
            <a:solidFill>
              <a:srgbClr val="000000"/>
            </a:solidFill>
            <a:miter lim="800000"/>
          </a:ln>
        </p:spPr>
        <p:txBody>
          <a:bodyPr lIns="0" r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BUSY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＝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0?</a:t>
            </a:r>
          </a:p>
        </p:txBody>
      </p:sp>
      <p:grpSp>
        <p:nvGrpSpPr>
          <p:cNvPr id="7" name="Group 39"/>
          <p:cNvGrpSpPr/>
          <p:nvPr/>
        </p:nvGrpSpPr>
        <p:grpSpPr>
          <a:xfrm>
            <a:off x="5580063" y="2551113"/>
            <a:ext cx="1727200" cy="720725"/>
            <a:chOff x="2051" y="2698"/>
            <a:chExt cx="576" cy="312"/>
          </a:xfrm>
        </p:grpSpPr>
        <p:sp>
          <p:nvSpPr>
            <p:cNvPr id="22572" name="AutoShape 40"/>
            <p:cNvSpPr>
              <a:spLocks noChangeArrowheads="1"/>
            </p:cNvSpPr>
            <p:nvPr/>
          </p:nvSpPr>
          <p:spPr bwMode="auto">
            <a:xfrm>
              <a:off x="2051" y="2698"/>
              <a:ext cx="576" cy="187"/>
            </a:xfrm>
            <a:prstGeom prst="flowChartProcess">
              <a:avLst/>
            </a:prstGeom>
            <a:noFill/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修改地址指针</a:t>
              </a:r>
            </a:p>
          </p:txBody>
        </p:sp>
        <p:sp>
          <p:nvSpPr>
            <p:cNvPr id="22573" name="Line 41"/>
            <p:cNvSpPr>
              <a:spLocks noChangeShapeType="1"/>
            </p:cNvSpPr>
            <p:nvPr/>
          </p:nvSpPr>
          <p:spPr bwMode="auto">
            <a:xfrm>
              <a:off x="2339" y="2885"/>
              <a:ext cx="0" cy="125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tailEnd type="triangl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" name="Group 42"/>
          <p:cNvGrpSpPr/>
          <p:nvPr/>
        </p:nvGrpSpPr>
        <p:grpSpPr>
          <a:xfrm>
            <a:off x="5580063" y="3271838"/>
            <a:ext cx="1727200" cy="701675"/>
            <a:chOff x="2051" y="2698"/>
            <a:chExt cx="576" cy="312"/>
          </a:xfrm>
        </p:grpSpPr>
        <p:sp>
          <p:nvSpPr>
            <p:cNvPr id="22570" name="AutoShape 43"/>
            <p:cNvSpPr>
              <a:spLocks noChangeArrowheads="1"/>
            </p:cNvSpPr>
            <p:nvPr/>
          </p:nvSpPr>
          <p:spPr bwMode="auto">
            <a:xfrm>
              <a:off x="2051" y="2698"/>
              <a:ext cx="576" cy="187"/>
            </a:xfrm>
            <a:prstGeom prst="flowChartProcess">
              <a:avLst/>
            </a:prstGeom>
            <a:noFill/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修改计数指针</a:t>
              </a:r>
            </a:p>
          </p:txBody>
        </p:sp>
        <p:sp>
          <p:nvSpPr>
            <p:cNvPr id="22571" name="Line 44"/>
            <p:cNvSpPr>
              <a:spLocks noChangeShapeType="1"/>
            </p:cNvSpPr>
            <p:nvPr/>
          </p:nvSpPr>
          <p:spPr bwMode="auto">
            <a:xfrm>
              <a:off x="2339" y="2885"/>
              <a:ext cx="0" cy="125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tailEnd type="triangl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" name="Group 68"/>
          <p:cNvGrpSpPr/>
          <p:nvPr/>
        </p:nvGrpSpPr>
        <p:grpSpPr>
          <a:xfrm>
            <a:off x="5507038" y="3990975"/>
            <a:ext cx="1873250" cy="892175"/>
            <a:chOff x="3378" y="2477"/>
            <a:chExt cx="1180" cy="562"/>
          </a:xfrm>
        </p:grpSpPr>
        <p:sp>
          <p:nvSpPr>
            <p:cNvPr id="22568" name="AutoShape 45"/>
            <p:cNvSpPr>
              <a:spLocks noChangeArrowheads="1"/>
            </p:cNvSpPr>
            <p:nvPr/>
          </p:nvSpPr>
          <p:spPr bwMode="auto">
            <a:xfrm>
              <a:off x="3378" y="2477"/>
              <a:ext cx="1180" cy="562"/>
            </a:xfrm>
            <a:prstGeom prst="flowChartDecision">
              <a:avLst/>
            </a:prstGeom>
            <a:noFill/>
            <a:ln w="9525">
              <a:solidFill>
                <a:srgbClr val="000000"/>
              </a:solidFill>
              <a:miter lim="800000"/>
            </a:ln>
          </p:spPr>
          <p:txBody>
            <a:bodyPr lIns="0" tIns="0" rIns="0" bIns="0"/>
            <a:lstStyle/>
            <a:p>
              <a:pPr marL="457200" marR="0" lvl="1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2569" name="Rectangle 48"/>
            <p:cNvSpPr>
              <a:spLocks noChangeArrowheads="1"/>
            </p:cNvSpPr>
            <p:nvPr/>
          </p:nvSpPr>
          <p:spPr bwMode="auto">
            <a:xfrm>
              <a:off x="3605" y="2655"/>
              <a:ext cx="848" cy="23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传送结束？</a:t>
              </a:r>
            </a:p>
          </p:txBody>
        </p:sp>
      </p:grpSp>
      <p:grpSp>
        <p:nvGrpSpPr>
          <p:cNvPr id="10" name="Group 65"/>
          <p:cNvGrpSpPr/>
          <p:nvPr/>
        </p:nvGrpSpPr>
        <p:grpSpPr>
          <a:xfrm>
            <a:off x="2555875" y="1184275"/>
            <a:ext cx="4556125" cy="4476750"/>
            <a:chOff x="1519" y="709"/>
            <a:chExt cx="2870" cy="2820"/>
          </a:xfrm>
        </p:grpSpPr>
        <p:grpSp>
          <p:nvGrpSpPr>
            <p:cNvPr id="25629" name="Group 36"/>
            <p:cNvGrpSpPr/>
            <p:nvPr/>
          </p:nvGrpSpPr>
          <p:grpSpPr>
            <a:xfrm>
              <a:off x="3560" y="1162"/>
              <a:ext cx="829" cy="408"/>
              <a:chOff x="2051" y="2386"/>
              <a:chExt cx="576" cy="312"/>
            </a:xfrm>
          </p:grpSpPr>
          <p:sp>
            <p:nvSpPr>
              <p:cNvPr id="22566" name="AutoShape 37"/>
              <p:cNvSpPr>
                <a:spLocks noChangeArrowheads="1"/>
              </p:cNvSpPr>
              <p:nvPr/>
            </p:nvSpPr>
            <p:spPr bwMode="auto">
              <a:xfrm>
                <a:off x="2051" y="2386"/>
                <a:ext cx="576" cy="187"/>
              </a:xfrm>
              <a:prstGeom prst="flowChartProcess">
                <a:avLst/>
              </a:prstGeom>
              <a:noFill/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传送数据</a:t>
                </a:r>
              </a:p>
            </p:txBody>
          </p:sp>
          <p:sp>
            <p:nvSpPr>
              <p:cNvPr id="22567" name="Line 38"/>
              <p:cNvSpPr>
                <a:spLocks noChangeShapeType="1"/>
              </p:cNvSpPr>
              <p:nvPr/>
            </p:nvSpPr>
            <p:spPr bwMode="auto">
              <a:xfrm>
                <a:off x="2339" y="2573"/>
                <a:ext cx="0" cy="125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tailEnd type="triangle" w="med" len="med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5630" name="Group 64"/>
            <p:cNvGrpSpPr/>
            <p:nvPr/>
          </p:nvGrpSpPr>
          <p:grpSpPr>
            <a:xfrm>
              <a:off x="1519" y="709"/>
              <a:ext cx="2450" cy="2820"/>
              <a:chOff x="1519" y="709"/>
              <a:chExt cx="2450" cy="2820"/>
            </a:xfrm>
          </p:grpSpPr>
          <p:sp>
            <p:nvSpPr>
              <p:cNvPr id="22559" name="Line 30"/>
              <p:cNvSpPr>
                <a:spLocks noChangeShapeType="1"/>
              </p:cNvSpPr>
              <p:nvPr/>
            </p:nvSpPr>
            <p:spPr bwMode="auto">
              <a:xfrm>
                <a:off x="1776" y="3302"/>
                <a:ext cx="0" cy="227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tailEnd type="triangle" w="med" len="med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632" name="Group 56"/>
              <p:cNvGrpSpPr/>
              <p:nvPr/>
            </p:nvGrpSpPr>
            <p:grpSpPr>
              <a:xfrm>
                <a:off x="1791" y="709"/>
                <a:ext cx="2178" cy="2812"/>
                <a:chOff x="1791" y="709"/>
                <a:chExt cx="2178" cy="2812"/>
              </a:xfrm>
            </p:grpSpPr>
            <p:sp>
              <p:nvSpPr>
                <p:cNvPr id="22562" name="Line 52"/>
                <p:cNvSpPr>
                  <a:spLocks noChangeShapeType="1"/>
                </p:cNvSpPr>
                <p:nvPr/>
              </p:nvSpPr>
              <p:spPr bwMode="auto">
                <a:xfrm>
                  <a:off x="1791" y="3521"/>
                  <a:ext cx="908" cy="0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</a:ln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563" name="Line 53"/>
                <p:cNvSpPr>
                  <a:spLocks noChangeShapeType="1"/>
                </p:cNvSpPr>
                <p:nvPr/>
              </p:nvSpPr>
              <p:spPr bwMode="auto">
                <a:xfrm flipV="1">
                  <a:off x="2699" y="709"/>
                  <a:ext cx="0" cy="2812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</a:ln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564" name="Line 54"/>
                <p:cNvSpPr>
                  <a:spLocks noChangeShapeType="1"/>
                </p:cNvSpPr>
                <p:nvPr/>
              </p:nvSpPr>
              <p:spPr bwMode="auto">
                <a:xfrm>
                  <a:off x="2699" y="709"/>
                  <a:ext cx="1270" cy="0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</a:ln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565" name="Line 55"/>
                <p:cNvSpPr>
                  <a:spLocks noChangeShapeType="1"/>
                </p:cNvSpPr>
                <p:nvPr/>
              </p:nvSpPr>
              <p:spPr bwMode="auto">
                <a:xfrm>
                  <a:off x="3969" y="709"/>
                  <a:ext cx="0" cy="453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tailEnd type="triangle" w="med" len="med"/>
                </a:ln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2561" name="Rectangle 61"/>
              <p:cNvSpPr>
                <a:spLocks noChangeArrowheads="1"/>
              </p:cNvSpPr>
              <p:nvPr/>
            </p:nvSpPr>
            <p:spPr bwMode="auto">
              <a:xfrm>
                <a:off x="1519" y="3294"/>
                <a:ext cx="221" cy="23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Y</a:t>
                </a: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4" name="Group 63"/>
          <p:cNvGrpSpPr/>
          <p:nvPr/>
        </p:nvGrpSpPr>
        <p:grpSpPr>
          <a:xfrm>
            <a:off x="1416050" y="3716338"/>
            <a:ext cx="1582738" cy="1223962"/>
            <a:chOff x="801" y="2304"/>
            <a:chExt cx="997" cy="771"/>
          </a:xfrm>
        </p:grpSpPr>
        <p:grpSp>
          <p:nvGrpSpPr>
            <p:cNvPr id="25624" name="Group 35"/>
            <p:cNvGrpSpPr/>
            <p:nvPr/>
          </p:nvGrpSpPr>
          <p:grpSpPr>
            <a:xfrm>
              <a:off x="801" y="2304"/>
              <a:ext cx="997" cy="771"/>
              <a:chOff x="295" y="2205"/>
              <a:chExt cx="997" cy="771"/>
            </a:xfrm>
          </p:grpSpPr>
          <p:sp>
            <p:nvSpPr>
              <p:cNvPr id="22554" name="Line 32"/>
              <p:cNvSpPr>
                <a:spLocks noChangeShapeType="1"/>
              </p:cNvSpPr>
              <p:nvPr/>
            </p:nvSpPr>
            <p:spPr bwMode="auto">
              <a:xfrm flipH="1">
                <a:off x="295" y="2976"/>
                <a:ext cx="317" cy="0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555" name="Line 33"/>
              <p:cNvSpPr>
                <a:spLocks noChangeShapeType="1"/>
              </p:cNvSpPr>
              <p:nvPr/>
            </p:nvSpPr>
            <p:spPr bwMode="auto">
              <a:xfrm flipV="1">
                <a:off x="295" y="2205"/>
                <a:ext cx="0" cy="771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556" name="Line 34"/>
              <p:cNvSpPr>
                <a:spLocks noChangeShapeType="1"/>
              </p:cNvSpPr>
              <p:nvPr/>
            </p:nvSpPr>
            <p:spPr bwMode="auto">
              <a:xfrm>
                <a:off x="295" y="2205"/>
                <a:ext cx="997" cy="0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tailEnd type="triangle" w="med" len="med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2553" name="Rectangle 62"/>
            <p:cNvSpPr>
              <a:spLocks noChangeArrowheads="1"/>
            </p:cNvSpPr>
            <p:nvPr/>
          </p:nvSpPr>
          <p:spPr bwMode="auto">
            <a:xfrm>
              <a:off x="884" y="2840"/>
              <a:ext cx="221" cy="23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lang="en-US" altLang="zh-CN" dirty="0">
                <a:solidFill>
                  <a:srgbClr val="FF3300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16" name="Group 71"/>
          <p:cNvGrpSpPr/>
          <p:nvPr/>
        </p:nvGrpSpPr>
        <p:grpSpPr>
          <a:xfrm>
            <a:off x="5722938" y="4856163"/>
            <a:ext cx="1439862" cy="792162"/>
            <a:chOff x="3514" y="3022"/>
            <a:chExt cx="907" cy="499"/>
          </a:xfrm>
        </p:grpSpPr>
        <p:sp>
          <p:nvSpPr>
            <p:cNvPr id="22549" name="Line 46"/>
            <p:cNvSpPr>
              <a:spLocks noChangeShapeType="1"/>
            </p:cNvSpPr>
            <p:nvPr/>
          </p:nvSpPr>
          <p:spPr bwMode="auto">
            <a:xfrm>
              <a:off x="3968" y="3039"/>
              <a:ext cx="0" cy="21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tailEnd type="triangl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2550" name="AutoShape 50"/>
            <p:cNvSpPr>
              <a:spLocks noChangeArrowheads="1"/>
            </p:cNvSpPr>
            <p:nvPr/>
          </p:nvSpPr>
          <p:spPr bwMode="auto">
            <a:xfrm>
              <a:off x="3514" y="3249"/>
              <a:ext cx="907" cy="272"/>
            </a:xfrm>
            <a:prstGeom prst="flowChartTerminator">
              <a:avLst/>
            </a:prstGeom>
            <a:noFill/>
            <a:ln w="9525">
              <a:solidFill>
                <a:srgbClr val="000000"/>
              </a:solidFill>
              <a:miter lim="800000"/>
            </a:ln>
          </p:spPr>
          <p:txBody>
            <a:bodyPr tIns="0" bIns="0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结  束</a:t>
              </a:r>
            </a:p>
          </p:txBody>
        </p:sp>
        <p:sp>
          <p:nvSpPr>
            <p:cNvPr id="22551" name="Rectangle 66"/>
            <p:cNvSpPr>
              <a:spLocks noChangeArrowheads="1"/>
            </p:cNvSpPr>
            <p:nvPr/>
          </p:nvSpPr>
          <p:spPr bwMode="auto">
            <a:xfrm>
              <a:off x="3696" y="3022"/>
              <a:ext cx="221" cy="23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Y</a:t>
              </a: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" name="Group 69"/>
          <p:cNvGrpSpPr/>
          <p:nvPr/>
        </p:nvGrpSpPr>
        <p:grpSpPr>
          <a:xfrm>
            <a:off x="2987675" y="3716338"/>
            <a:ext cx="2520950" cy="720725"/>
            <a:chOff x="1791" y="2304"/>
            <a:chExt cx="1588" cy="454"/>
          </a:xfrm>
        </p:grpSpPr>
        <p:grpSp>
          <p:nvGrpSpPr>
            <p:cNvPr id="25616" name="Group 60"/>
            <p:cNvGrpSpPr/>
            <p:nvPr/>
          </p:nvGrpSpPr>
          <p:grpSpPr>
            <a:xfrm>
              <a:off x="1791" y="2304"/>
              <a:ext cx="1588" cy="454"/>
              <a:chOff x="1791" y="2296"/>
              <a:chExt cx="1588" cy="454"/>
            </a:xfrm>
          </p:grpSpPr>
          <p:sp>
            <p:nvSpPr>
              <p:cNvPr id="22546" name="Line 57"/>
              <p:cNvSpPr>
                <a:spLocks noChangeShapeType="1"/>
              </p:cNvSpPr>
              <p:nvPr/>
            </p:nvSpPr>
            <p:spPr bwMode="auto">
              <a:xfrm>
                <a:off x="1791" y="2296"/>
                <a:ext cx="1270" cy="0"/>
              </a:xfrm>
              <a:prstGeom prst="line">
                <a:avLst/>
              </a:prstGeom>
              <a:noFill/>
              <a:ln w="19050">
                <a:solidFill>
                  <a:srgbClr val="FF0066"/>
                </a:solidFill>
                <a:round/>
                <a:headEnd type="triangle" w="med" len="med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547" name="Line 58"/>
              <p:cNvSpPr>
                <a:spLocks noChangeShapeType="1"/>
              </p:cNvSpPr>
              <p:nvPr/>
            </p:nvSpPr>
            <p:spPr bwMode="auto">
              <a:xfrm>
                <a:off x="3061" y="2296"/>
                <a:ext cx="0" cy="454"/>
              </a:xfrm>
              <a:prstGeom prst="line">
                <a:avLst/>
              </a:prstGeom>
              <a:noFill/>
              <a:ln w="19050">
                <a:solidFill>
                  <a:srgbClr val="FF0066"/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548" name="Line 59"/>
              <p:cNvSpPr>
                <a:spLocks noChangeShapeType="1"/>
              </p:cNvSpPr>
              <p:nvPr/>
            </p:nvSpPr>
            <p:spPr bwMode="auto">
              <a:xfrm>
                <a:off x="3061" y="2750"/>
                <a:ext cx="318" cy="0"/>
              </a:xfrm>
              <a:prstGeom prst="line">
                <a:avLst/>
              </a:prstGeom>
              <a:noFill/>
              <a:ln w="19050">
                <a:solidFill>
                  <a:srgbClr val="FF0066"/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2545" name="Rectangle 67"/>
            <p:cNvSpPr>
              <a:spLocks noChangeArrowheads="1"/>
            </p:cNvSpPr>
            <p:nvPr/>
          </p:nvSpPr>
          <p:spPr bwMode="auto">
            <a:xfrm>
              <a:off x="3114" y="2523"/>
              <a:ext cx="221" cy="23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N</a:t>
              </a: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sp>
        <p:nvSpPr>
          <p:cNvPr id="22543" name="Rectangle 72"/>
          <p:cNvSpPr>
            <a:spLocks noChangeArrowheads="1"/>
          </p:cNvSpPr>
          <p:nvPr/>
        </p:nvSpPr>
        <p:spPr bwMode="auto">
          <a:xfrm>
            <a:off x="1042988" y="333375"/>
            <a:ext cx="1806575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2.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程序流程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31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113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ChangeArrowheads="1"/>
          </p:cNvSpPr>
          <p:nvPr/>
        </p:nvSpPr>
        <p:spPr bwMode="auto">
          <a:xfrm>
            <a:off x="395288" y="706438"/>
            <a:ext cx="7488238" cy="60356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marL="0" marR="0" lvl="0" indent="81280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INIT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： 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MOV  AL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88H</a:t>
            </a:r>
          </a:p>
          <a:p>
            <a:pPr marL="0" marR="0" lvl="0" indent="81280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OUT 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96H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AL                                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；写方式选择控制字</a:t>
            </a:r>
          </a:p>
          <a:p>
            <a:pPr marL="0" marR="0" lvl="0" indent="81280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MOV  AL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05H</a:t>
            </a:r>
          </a:p>
          <a:p>
            <a:pPr marL="0" marR="0" lvl="0" indent="81280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OUT 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96H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AL                                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；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PC2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置位</a:t>
            </a:r>
          </a:p>
          <a:p>
            <a:pPr marL="0" marR="0" lvl="0" indent="81280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MOV  BX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OFFSET BUFFER      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；取缓冲区首地址</a:t>
            </a:r>
          </a:p>
          <a:p>
            <a:pPr marL="0" marR="0" lvl="0" indent="81280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MOV  DI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                                      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；设置地址指针</a:t>
            </a: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          MOV  CX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400H                              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；设置字节数初值    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TRAN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：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IN  AL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94H</a:t>
            </a:r>
          </a:p>
          <a:p>
            <a:pPr marL="0" marR="0" lvl="0" indent="81280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TEST  AL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40H                                 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；查询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PC6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的状态</a:t>
            </a:r>
          </a:p>
          <a:p>
            <a:pPr marL="0" marR="0" lvl="0" indent="81280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JNZ  TRAN</a:t>
            </a:r>
          </a:p>
          <a:p>
            <a:pPr marL="0" marR="0" lvl="0" indent="81280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MOV  AL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[BX+DI]</a:t>
            </a:r>
          </a:p>
          <a:p>
            <a:pPr marL="0" marR="0" lvl="0" indent="81280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OUT 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90H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AL                                   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；将数据送到端口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</a:t>
            </a:r>
          </a:p>
          <a:p>
            <a:pPr marL="0" marR="0" lvl="0" indent="81280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MOV  AL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04H</a:t>
            </a:r>
          </a:p>
          <a:p>
            <a:pPr marL="0" marR="0" lvl="0" indent="81280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OUT 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96H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AL</a:t>
            </a:r>
          </a:p>
          <a:p>
            <a:pPr marL="0" marR="0" lvl="0" indent="81280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INC  AL</a:t>
            </a:r>
          </a:p>
          <a:p>
            <a:pPr marL="0" marR="0" lvl="0" indent="81280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OUT 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96H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AL                                   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；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PC2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输出选通脉冲</a:t>
            </a:r>
          </a:p>
          <a:p>
            <a:pPr marL="0" marR="0" lvl="0" indent="81280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INC  DI</a:t>
            </a:r>
          </a:p>
          <a:p>
            <a:pPr marL="0" marR="0" lvl="0" indent="81280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LOOP  TRAN</a:t>
            </a:r>
          </a:p>
        </p:txBody>
      </p:sp>
      <p:sp>
        <p:nvSpPr>
          <p:cNvPr id="26627" name="Rectangle 5"/>
          <p:cNvSpPr/>
          <p:nvPr/>
        </p:nvSpPr>
        <p:spPr>
          <a:xfrm>
            <a:off x="825500" y="182563"/>
            <a:ext cx="1730375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3. 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具体程序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914400" y="486951"/>
            <a:ext cx="7315200" cy="781809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完成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8255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的初始化。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6" name="圆角矩形 5"/>
          <p:cNvSpPr/>
          <p:nvPr>
            <p:custDataLst>
              <p:tags r:id="rId3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矩形 11"/>
          <p:cNvSpPr/>
          <p:nvPr>
            <p:custDataLst>
              <p:tags r:id="rId4"/>
            </p:custDataLst>
          </p:nvPr>
        </p:nvSpPr>
        <p:spPr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zh-CN" altLang="en-US" sz="1200" smtClean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正常使用主观题需</a:t>
            </a:r>
            <a:r>
              <a:rPr lang="en-US" altLang="zh-CN" sz="1200" smtClean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2.0</a:t>
            </a:r>
            <a:r>
              <a:rPr lang="zh-CN" altLang="en-US" sz="1200" smtClean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  <a:endParaRPr lang="zh-CN" altLang="en-US" sz="1200">
              <a:solidFill>
                <a:srgbClr val="F84F4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47586"/>
            <a:ext cx="5876925" cy="5170685"/>
          </a:xfrm>
          <a:prstGeom prst="rect">
            <a:avLst/>
          </a:prstGeom>
        </p:spPr>
      </p:pic>
      <p:grpSp>
        <p:nvGrpSpPr>
          <p:cNvPr id="11" name="组合 10"/>
          <p:cNvGrpSpPr/>
          <p:nvPr>
            <p:custDataLst>
              <p:tags r:id="rId5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7" name="TitleBackground"/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ColorBlock"/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TypeText"/>
            <p:cNvSpPr txBox="1"/>
            <p:nvPr>
              <p:custDataLst>
                <p:tags r:id="rId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  <a:endPara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10" name="TipText"/>
            <p:cNvSpPr txBox="1"/>
            <p:nvPr>
              <p:custDataLst>
                <p:tags r:id="rId10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5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4" name="图片 3"/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736306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/>
          <p:cNvSpPr>
            <a:spLocks noChangeArrowheads="1"/>
          </p:cNvSpPr>
          <p:nvPr/>
        </p:nvSpPr>
        <p:spPr bwMode="auto">
          <a:xfrm>
            <a:off x="285750" y="142875"/>
            <a:ext cx="7704138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§6.1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并行通信与并行接口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</a:t>
            </a:r>
          </a:p>
        </p:txBody>
      </p:sp>
      <p:sp>
        <p:nvSpPr>
          <p:cNvPr id="3" name="Rectangle 46"/>
          <p:cNvSpPr>
            <a:spLocks noChangeArrowheads="1"/>
          </p:cNvSpPr>
          <p:nvPr/>
        </p:nvSpPr>
        <p:spPr bwMode="auto">
          <a:xfrm>
            <a:off x="674688" y="714375"/>
            <a:ext cx="1803400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6.1.1 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概述</a:t>
            </a:r>
          </a:p>
        </p:txBody>
      </p:sp>
      <p:sp>
        <p:nvSpPr>
          <p:cNvPr id="4" name="Rectangle 47"/>
          <p:cNvSpPr>
            <a:spLocks noChangeArrowheads="1"/>
          </p:cNvSpPr>
          <p:nvPr/>
        </p:nvSpPr>
        <p:spPr bwMode="auto">
          <a:xfrm>
            <a:off x="817563" y="1266825"/>
            <a:ext cx="2327275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一、并行通信</a:t>
            </a:r>
          </a:p>
        </p:txBody>
      </p:sp>
      <p:sp>
        <p:nvSpPr>
          <p:cNvPr id="5" name="Rectangle 48"/>
          <p:cNvSpPr>
            <a:spLocks noChangeArrowheads="1"/>
          </p:cNvSpPr>
          <p:nvPr/>
        </p:nvSpPr>
        <p:spPr bwMode="auto">
          <a:xfrm>
            <a:off x="1555750" y="1860550"/>
            <a:ext cx="6532563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将构成数据的各位同时进行传送，如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8/16/32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6" name="Rectangle 49"/>
          <p:cNvSpPr>
            <a:spLocks noChangeArrowheads="1"/>
          </p:cNvSpPr>
          <p:nvPr/>
        </p:nvSpPr>
        <p:spPr bwMode="auto">
          <a:xfrm>
            <a:off x="1603375" y="2357438"/>
            <a:ext cx="1341438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特点：</a:t>
            </a:r>
          </a:p>
        </p:txBody>
      </p:sp>
      <p:sp>
        <p:nvSpPr>
          <p:cNvPr id="7" name="Rectangle 50"/>
          <p:cNvSpPr>
            <a:spLocks noChangeArrowheads="1"/>
          </p:cNvSpPr>
          <p:nvPr/>
        </p:nvSpPr>
        <p:spPr bwMode="auto">
          <a:xfrm>
            <a:off x="1670050" y="2747963"/>
            <a:ext cx="4205288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1.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与串行通信相比较速率快。</a:t>
            </a:r>
          </a:p>
        </p:txBody>
      </p:sp>
      <p:sp>
        <p:nvSpPr>
          <p:cNvPr id="8" name="Rectangle 51"/>
          <p:cNvSpPr>
            <a:spLocks noChangeArrowheads="1"/>
          </p:cNvSpPr>
          <p:nvPr/>
        </p:nvSpPr>
        <p:spPr bwMode="auto">
          <a:xfrm>
            <a:off x="1709738" y="3197225"/>
            <a:ext cx="3276600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2.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不适合远距离传输。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817563" y="3786188"/>
            <a:ext cx="2327275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二、并行接口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524000" y="4252913"/>
            <a:ext cx="4208463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实现并行通信的接口电路。  </a:t>
            </a: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1500188" y="4695825"/>
            <a:ext cx="1960563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硬件要求：</a:t>
            </a: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1582738" y="5191125"/>
            <a:ext cx="5132388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1.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具有锁存和缓冲功能的数据端口。</a:t>
            </a: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1573213" y="5641975"/>
            <a:ext cx="7070725" cy="1001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266700" marR="0" lvl="0" indent="-26670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2.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提供与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CPU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、外设相联系的信号线，如各种控制线、反馈线等。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5"/>
          <p:cNvSpPr>
            <a:spLocks noChangeArrowheads="1"/>
          </p:cNvSpPr>
          <p:nvPr/>
        </p:nvSpPr>
        <p:spPr bwMode="auto">
          <a:xfrm>
            <a:off x="642938" y="63500"/>
            <a:ext cx="304165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三、并行接口分类</a:t>
            </a:r>
          </a:p>
        </p:txBody>
      </p:sp>
      <p:sp>
        <p:nvSpPr>
          <p:cNvPr id="423943" name="Rectangle 7"/>
          <p:cNvSpPr>
            <a:spLocks noChangeArrowheads="1"/>
          </p:cNvSpPr>
          <p:nvPr/>
        </p:nvSpPr>
        <p:spPr bwMode="auto">
          <a:xfrm>
            <a:off x="3286125" y="635000"/>
            <a:ext cx="2022475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简单并行接口</a:t>
            </a:r>
          </a:p>
        </p:txBody>
      </p:sp>
      <p:sp>
        <p:nvSpPr>
          <p:cNvPr id="423944" name="Rectangle 8"/>
          <p:cNvSpPr>
            <a:spLocks noChangeArrowheads="1"/>
          </p:cNvSpPr>
          <p:nvPr/>
        </p:nvSpPr>
        <p:spPr bwMode="auto">
          <a:xfrm>
            <a:off x="3286125" y="1377950"/>
            <a:ext cx="232886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可编程并行接口</a:t>
            </a:r>
          </a:p>
        </p:txBody>
      </p:sp>
      <p:grpSp>
        <p:nvGrpSpPr>
          <p:cNvPr id="3" name="Group 10"/>
          <p:cNvGrpSpPr/>
          <p:nvPr/>
        </p:nvGrpSpPr>
        <p:grpSpPr>
          <a:xfrm>
            <a:off x="1458913" y="881063"/>
            <a:ext cx="1804987" cy="720725"/>
            <a:chOff x="655" y="1253"/>
            <a:chExt cx="1137" cy="631"/>
          </a:xfrm>
        </p:grpSpPr>
        <p:sp>
          <p:nvSpPr>
            <p:cNvPr id="8204" name="Rectangle 6"/>
            <p:cNvSpPr>
              <a:spLocks noChangeArrowheads="1"/>
            </p:cNvSpPr>
            <p:nvPr/>
          </p:nvSpPr>
          <p:spPr bwMode="auto">
            <a:xfrm>
              <a:off x="655" y="1342"/>
              <a:ext cx="1016" cy="4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并行接口</a:t>
              </a:r>
            </a:p>
          </p:txBody>
        </p:sp>
        <p:sp>
          <p:nvSpPr>
            <p:cNvPr id="8205" name="AutoShape 9"/>
            <p:cNvSpPr/>
            <p:nvPr/>
          </p:nvSpPr>
          <p:spPr bwMode="auto">
            <a:xfrm>
              <a:off x="1701" y="1253"/>
              <a:ext cx="91" cy="631"/>
            </a:xfrm>
            <a:prstGeom prst="leftBrace">
              <a:avLst>
                <a:gd name="adj1" fmla="val 88909"/>
                <a:gd name="adj2" fmla="val 50000"/>
              </a:avLst>
            </a:prstGeom>
            <a:noFill/>
            <a:ln w="25400">
              <a:solidFill>
                <a:srgbClr val="0000FF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" name="Group 13"/>
          <p:cNvGrpSpPr/>
          <p:nvPr/>
        </p:nvGrpSpPr>
        <p:grpSpPr>
          <a:xfrm>
            <a:off x="3911600" y="1600200"/>
            <a:ext cx="2882900" cy="865188"/>
            <a:chOff x="2200" y="1706"/>
            <a:chExt cx="1816" cy="545"/>
          </a:xfrm>
        </p:grpSpPr>
        <p:sp>
          <p:nvSpPr>
            <p:cNvPr id="8202" name="AutoShape 11"/>
            <p:cNvSpPr>
              <a:spLocks noChangeArrowheads="1"/>
            </p:cNvSpPr>
            <p:nvPr/>
          </p:nvSpPr>
          <p:spPr bwMode="auto">
            <a:xfrm>
              <a:off x="2200" y="1706"/>
              <a:ext cx="1814" cy="545"/>
            </a:xfrm>
            <a:prstGeom prst="wedgeRoundRectCallout">
              <a:avLst>
                <a:gd name="adj1" fmla="val -33903"/>
                <a:gd name="adj2" fmla="val -113852"/>
                <a:gd name="adj3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8203" name="Rectangle 12"/>
            <p:cNvSpPr>
              <a:spLocks noChangeArrowheads="1"/>
            </p:cNvSpPr>
            <p:nvPr/>
          </p:nvSpPr>
          <p:spPr bwMode="auto">
            <a:xfrm>
              <a:off x="2290" y="1872"/>
              <a:ext cx="1726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不可编程，功能单一；</a:t>
              </a:r>
            </a:p>
          </p:txBody>
        </p:sp>
      </p:grpSp>
      <p:grpSp>
        <p:nvGrpSpPr>
          <p:cNvPr id="5" name="Group 14"/>
          <p:cNvGrpSpPr/>
          <p:nvPr/>
        </p:nvGrpSpPr>
        <p:grpSpPr>
          <a:xfrm>
            <a:off x="3911600" y="2420938"/>
            <a:ext cx="3303588" cy="865187"/>
            <a:chOff x="2200" y="1706"/>
            <a:chExt cx="1814" cy="545"/>
          </a:xfrm>
        </p:grpSpPr>
        <p:sp>
          <p:nvSpPr>
            <p:cNvPr id="8200" name="AutoShape 15"/>
            <p:cNvSpPr>
              <a:spLocks noChangeArrowheads="1"/>
            </p:cNvSpPr>
            <p:nvPr/>
          </p:nvSpPr>
          <p:spPr bwMode="auto">
            <a:xfrm>
              <a:off x="2200" y="1706"/>
              <a:ext cx="1814" cy="545"/>
            </a:xfrm>
            <a:prstGeom prst="wedgeRoundRectCallout">
              <a:avLst>
                <a:gd name="adj1" fmla="val -33903"/>
                <a:gd name="adj2" fmla="val -113852"/>
                <a:gd name="adj3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8201" name="Rectangle 16"/>
            <p:cNvSpPr>
              <a:spLocks noChangeArrowheads="1"/>
            </p:cNvSpPr>
            <p:nvPr/>
          </p:nvSpPr>
          <p:spPr bwMode="auto">
            <a:xfrm>
              <a:off x="2290" y="1872"/>
              <a:ext cx="1645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控制灵活，应用范围广；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3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23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3943" grpId="0"/>
      <p:bldP spid="42394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813" y="1928813"/>
            <a:ext cx="5595937" cy="42862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219" name="Rectangle 4"/>
          <p:cNvSpPr>
            <a:spLocks noChangeArrowheads="1"/>
          </p:cNvSpPr>
          <p:nvPr/>
        </p:nvSpPr>
        <p:spPr bwMode="auto">
          <a:xfrm>
            <a:off x="1011873" y="286703"/>
            <a:ext cx="4275455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6.2 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可编程并行接口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8255A</a:t>
            </a:r>
          </a:p>
        </p:txBody>
      </p:sp>
      <p:sp>
        <p:nvSpPr>
          <p:cNvPr id="424965" name="Rectangle 5"/>
          <p:cNvSpPr>
            <a:spLocks noChangeArrowheads="1"/>
          </p:cNvSpPr>
          <p:nvPr/>
        </p:nvSpPr>
        <p:spPr bwMode="auto">
          <a:xfrm>
            <a:off x="1084263" y="952500"/>
            <a:ext cx="3652838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一、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8255A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的内部结构</a:t>
            </a:r>
          </a:p>
        </p:txBody>
      </p:sp>
      <p:grpSp>
        <p:nvGrpSpPr>
          <p:cNvPr id="2" name="Group 9"/>
          <p:cNvGrpSpPr/>
          <p:nvPr/>
        </p:nvGrpSpPr>
        <p:grpSpPr>
          <a:xfrm>
            <a:off x="2379663" y="3286125"/>
            <a:ext cx="5192712" cy="2662238"/>
            <a:chOff x="1111" y="1888"/>
            <a:chExt cx="3271" cy="1677"/>
          </a:xfrm>
        </p:grpSpPr>
        <p:sp>
          <p:nvSpPr>
            <p:cNvPr id="41" name="AutoShape 7"/>
            <p:cNvSpPr>
              <a:spLocks noChangeArrowheads="1"/>
            </p:cNvSpPr>
            <p:nvPr/>
          </p:nvSpPr>
          <p:spPr bwMode="auto">
            <a:xfrm>
              <a:off x="1111" y="2069"/>
              <a:ext cx="1089" cy="1496"/>
            </a:xfrm>
            <a:prstGeom prst="wedgeEllipseCallout">
              <a:avLst>
                <a:gd name="adj1" fmla="val 68639"/>
                <a:gd name="adj2" fmla="val -51403"/>
              </a:avLst>
            </a:prstGeom>
            <a:noFill/>
            <a:ln w="31750">
              <a:solidFill>
                <a:srgbClr val="FF3300"/>
              </a:solidFill>
              <a:miter lim="800000"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2" name="Rectangle 8"/>
            <p:cNvSpPr>
              <a:spLocks noChangeArrowheads="1"/>
            </p:cNvSpPr>
            <p:nvPr/>
          </p:nvSpPr>
          <p:spPr bwMode="auto">
            <a:xfrm>
              <a:off x="2439" y="1888"/>
              <a:ext cx="1943" cy="29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与系统总线接口部分</a:t>
              </a:r>
              <a:r>
                <a: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 </a:t>
              </a:r>
            </a:p>
          </p:txBody>
        </p:sp>
      </p:grpSp>
      <p:grpSp>
        <p:nvGrpSpPr>
          <p:cNvPr id="3" name="Group 12"/>
          <p:cNvGrpSpPr/>
          <p:nvPr/>
        </p:nvGrpSpPr>
        <p:grpSpPr>
          <a:xfrm>
            <a:off x="3879850" y="1824038"/>
            <a:ext cx="3692525" cy="4176712"/>
            <a:chOff x="2109" y="1071"/>
            <a:chExt cx="2326" cy="2631"/>
          </a:xfrm>
        </p:grpSpPr>
        <p:sp>
          <p:nvSpPr>
            <p:cNvPr id="44" name="AutoShape 10"/>
            <p:cNvSpPr>
              <a:spLocks noChangeArrowheads="1"/>
            </p:cNvSpPr>
            <p:nvPr/>
          </p:nvSpPr>
          <p:spPr bwMode="auto">
            <a:xfrm>
              <a:off x="2109" y="1071"/>
              <a:ext cx="680" cy="2631"/>
            </a:xfrm>
            <a:prstGeom prst="wedgeEllipseCallout">
              <a:avLst>
                <a:gd name="adj1" fmla="val 84560"/>
                <a:gd name="adj2" fmla="val 13130"/>
              </a:avLst>
            </a:prstGeom>
            <a:noFill/>
            <a:ln w="31750">
              <a:solidFill>
                <a:srgbClr val="FF3300"/>
              </a:solidFill>
              <a:miter lim="800000"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5" name="Rectangle 11"/>
            <p:cNvSpPr>
              <a:spLocks noChangeArrowheads="1"/>
            </p:cNvSpPr>
            <p:nvPr/>
          </p:nvSpPr>
          <p:spPr bwMode="auto">
            <a:xfrm>
              <a:off x="3107" y="2586"/>
              <a:ext cx="1328" cy="29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内部控制逻辑 </a:t>
              </a:r>
            </a:p>
          </p:txBody>
        </p:sp>
      </p:grpSp>
      <p:grpSp>
        <p:nvGrpSpPr>
          <p:cNvPr id="4" name="Group 15"/>
          <p:cNvGrpSpPr/>
          <p:nvPr/>
        </p:nvGrpSpPr>
        <p:grpSpPr>
          <a:xfrm>
            <a:off x="2214563" y="1714500"/>
            <a:ext cx="4392612" cy="4248150"/>
            <a:chOff x="1156" y="1026"/>
            <a:chExt cx="2767" cy="2676"/>
          </a:xfrm>
        </p:grpSpPr>
        <p:sp>
          <p:nvSpPr>
            <p:cNvPr id="47" name="AutoShape 13"/>
            <p:cNvSpPr>
              <a:spLocks noChangeArrowheads="1"/>
            </p:cNvSpPr>
            <p:nvPr/>
          </p:nvSpPr>
          <p:spPr bwMode="auto">
            <a:xfrm>
              <a:off x="3152" y="1026"/>
              <a:ext cx="771" cy="2676"/>
            </a:xfrm>
            <a:prstGeom prst="wedgeEllipseCallout">
              <a:avLst>
                <a:gd name="adj1" fmla="val -107069"/>
                <a:gd name="adj2" fmla="val -16106"/>
              </a:avLst>
            </a:prstGeom>
            <a:noFill/>
            <a:ln w="31750">
              <a:solidFill>
                <a:srgbClr val="FF3300"/>
              </a:solidFill>
              <a:miter lim="800000"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8" name="Rectangle 14"/>
            <p:cNvSpPr>
              <a:spLocks noChangeArrowheads="1"/>
            </p:cNvSpPr>
            <p:nvPr/>
          </p:nvSpPr>
          <p:spPr bwMode="auto">
            <a:xfrm>
              <a:off x="1156" y="1781"/>
              <a:ext cx="1553" cy="29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与外设接口部分</a:t>
              </a:r>
              <a:r>
                <a: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 </a:t>
              </a:r>
            </a:p>
          </p:txBody>
        </p:sp>
      </p:grpSp>
      <p:grpSp>
        <p:nvGrpSpPr>
          <p:cNvPr id="5" name="Group 18"/>
          <p:cNvGrpSpPr/>
          <p:nvPr/>
        </p:nvGrpSpPr>
        <p:grpSpPr>
          <a:xfrm>
            <a:off x="3071813" y="2643188"/>
            <a:ext cx="2581275" cy="720725"/>
            <a:chOff x="1474" y="1525"/>
            <a:chExt cx="1626" cy="454"/>
          </a:xfrm>
        </p:grpSpPr>
        <p:sp>
          <p:nvSpPr>
            <p:cNvPr id="50" name="AutoShape 17"/>
            <p:cNvSpPr>
              <a:spLocks noChangeArrowheads="1"/>
            </p:cNvSpPr>
            <p:nvPr/>
          </p:nvSpPr>
          <p:spPr bwMode="auto">
            <a:xfrm>
              <a:off x="1474" y="1525"/>
              <a:ext cx="1497" cy="454"/>
            </a:xfrm>
            <a:prstGeom prst="wedgeRoundRectCallout">
              <a:avLst>
                <a:gd name="adj1" fmla="val -34704"/>
                <a:gd name="adj2" fmla="val 88769"/>
                <a:gd name="adj3" fmla="val 16667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51" name="Rectangle 16"/>
            <p:cNvSpPr>
              <a:spLocks noChangeArrowheads="1"/>
            </p:cNvSpPr>
            <p:nvPr/>
          </p:nvSpPr>
          <p:spPr bwMode="auto">
            <a:xfrm>
              <a:off x="1519" y="1616"/>
              <a:ext cx="1581" cy="23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8</a:t>
              </a:r>
              <a:r>
                <a: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位三态双向缓冲器。 </a:t>
              </a:r>
            </a:p>
          </p:txBody>
        </p:sp>
      </p:grpSp>
      <p:grpSp>
        <p:nvGrpSpPr>
          <p:cNvPr id="6" name="Group 22"/>
          <p:cNvGrpSpPr/>
          <p:nvPr/>
        </p:nvGrpSpPr>
        <p:grpSpPr>
          <a:xfrm>
            <a:off x="2928938" y="3929063"/>
            <a:ext cx="2808287" cy="865187"/>
            <a:chOff x="1429" y="2296"/>
            <a:chExt cx="1769" cy="545"/>
          </a:xfrm>
        </p:grpSpPr>
        <p:sp>
          <p:nvSpPr>
            <p:cNvPr id="53" name="AutoShape 20"/>
            <p:cNvSpPr>
              <a:spLocks noChangeArrowheads="1"/>
            </p:cNvSpPr>
            <p:nvPr/>
          </p:nvSpPr>
          <p:spPr bwMode="auto">
            <a:xfrm>
              <a:off x="1429" y="2296"/>
              <a:ext cx="1723" cy="545"/>
            </a:xfrm>
            <a:prstGeom prst="wedgeRoundRectCallout">
              <a:avLst>
                <a:gd name="adj1" fmla="val -36708"/>
                <a:gd name="adj2" fmla="val 82292"/>
                <a:gd name="adj3" fmla="val 16667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54" name="Rectangle 21"/>
            <p:cNvSpPr>
              <a:spLocks noChangeArrowheads="1"/>
            </p:cNvSpPr>
            <p:nvPr/>
          </p:nvSpPr>
          <p:spPr bwMode="auto">
            <a:xfrm>
              <a:off x="1474" y="2296"/>
              <a:ext cx="1724" cy="48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用来管理数据信息、</a:t>
              </a:r>
            </a:p>
            <a:p>
              <a:pPr marL="0" marR="0" lvl="0" indent="0" algn="l" defTabSz="914400" rtl="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控制字和状态字的传送。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 </a:t>
              </a:r>
            </a:p>
          </p:txBody>
        </p:sp>
      </p:grpSp>
      <p:grpSp>
        <p:nvGrpSpPr>
          <p:cNvPr id="7" name="Group 28"/>
          <p:cNvGrpSpPr/>
          <p:nvPr/>
        </p:nvGrpSpPr>
        <p:grpSpPr>
          <a:xfrm>
            <a:off x="1249363" y="2357438"/>
            <a:ext cx="4465637" cy="3167062"/>
            <a:chOff x="430" y="1344"/>
            <a:chExt cx="2813" cy="1995"/>
          </a:xfrm>
        </p:grpSpPr>
        <p:sp>
          <p:nvSpPr>
            <p:cNvPr id="56" name="AutoShape 23"/>
            <p:cNvSpPr/>
            <p:nvPr/>
          </p:nvSpPr>
          <p:spPr bwMode="auto">
            <a:xfrm>
              <a:off x="3107" y="1344"/>
              <a:ext cx="136" cy="1995"/>
            </a:xfrm>
            <a:prstGeom prst="leftBrace">
              <a:avLst>
                <a:gd name="adj1" fmla="val 122243"/>
                <a:gd name="adj2" fmla="val 50000"/>
              </a:avLst>
            </a:prstGeom>
            <a:noFill/>
            <a:ln w="31750">
              <a:solidFill>
                <a:srgbClr val="0000FF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grpSp>
          <p:nvGrpSpPr>
            <p:cNvPr id="12314" name="Group 27"/>
            <p:cNvGrpSpPr/>
            <p:nvPr/>
          </p:nvGrpSpPr>
          <p:grpSpPr>
            <a:xfrm>
              <a:off x="430" y="1888"/>
              <a:ext cx="2314" cy="726"/>
              <a:chOff x="385" y="1888"/>
              <a:chExt cx="2314" cy="726"/>
            </a:xfrm>
          </p:grpSpPr>
          <p:sp>
            <p:nvSpPr>
              <p:cNvPr id="58" name="AutoShape 24"/>
              <p:cNvSpPr>
                <a:spLocks noChangeArrowheads="1"/>
              </p:cNvSpPr>
              <p:nvPr/>
            </p:nvSpPr>
            <p:spPr bwMode="auto">
              <a:xfrm>
                <a:off x="385" y="1888"/>
                <a:ext cx="2177" cy="726"/>
              </a:xfrm>
              <a:prstGeom prst="wedgeRoundRectCallout">
                <a:avLst>
                  <a:gd name="adj1" fmla="val 73014"/>
                  <a:gd name="adj2" fmla="val 11296"/>
                  <a:gd name="adj3" fmla="val 16667"/>
                </a:avLst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" name="Rectangle 26"/>
              <p:cNvSpPr>
                <a:spLocks noChangeArrowheads="1"/>
              </p:cNvSpPr>
              <p:nvPr/>
            </p:nvSpPr>
            <p:spPr bwMode="auto">
              <a:xfrm>
                <a:off x="386" y="1979"/>
                <a:ext cx="2313" cy="48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均对应一个</a:t>
                </a:r>
                <a:r>
                  <a:rPr kumimoji="0" lang="en-US" altLang="zh-CN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8</a:t>
                </a:r>
                <a:r>
                  <a: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位数据输入锁存器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和一个</a:t>
                </a:r>
                <a:r>
                  <a:rPr kumimoji="0" lang="en-US" altLang="zh-CN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8</a:t>
                </a:r>
                <a:r>
                  <a: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位数据输出锁存</a:t>
                </a:r>
                <a:r>
                  <a:rPr kumimoji="0" lang="en-US" altLang="zh-CN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/</a:t>
                </a:r>
                <a:r>
                  <a: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缓冲器。</a:t>
                </a:r>
              </a:p>
            </p:txBody>
          </p:sp>
        </p:grpSp>
      </p:grpSp>
      <p:grpSp>
        <p:nvGrpSpPr>
          <p:cNvPr id="9" name="Group 36"/>
          <p:cNvGrpSpPr/>
          <p:nvPr/>
        </p:nvGrpSpPr>
        <p:grpSpPr>
          <a:xfrm>
            <a:off x="714375" y="2428875"/>
            <a:ext cx="5041900" cy="1512888"/>
            <a:chOff x="158" y="1480"/>
            <a:chExt cx="3176" cy="953"/>
          </a:xfrm>
        </p:grpSpPr>
        <p:grpSp>
          <p:nvGrpSpPr>
            <p:cNvPr id="12307" name="Group 31"/>
            <p:cNvGrpSpPr/>
            <p:nvPr/>
          </p:nvGrpSpPr>
          <p:grpSpPr>
            <a:xfrm>
              <a:off x="2653" y="1480"/>
              <a:ext cx="681" cy="453"/>
              <a:chOff x="2653" y="1480"/>
              <a:chExt cx="681" cy="453"/>
            </a:xfrm>
          </p:grpSpPr>
          <p:sp>
            <p:nvSpPr>
              <p:cNvPr id="65" name="Line 29"/>
              <p:cNvSpPr>
                <a:spLocks noChangeShapeType="1"/>
              </p:cNvSpPr>
              <p:nvPr/>
            </p:nvSpPr>
            <p:spPr bwMode="auto">
              <a:xfrm>
                <a:off x="2653" y="1480"/>
                <a:ext cx="681" cy="0"/>
              </a:xfrm>
              <a:prstGeom prst="line">
                <a:avLst/>
              </a:prstGeom>
              <a:noFill/>
              <a:ln w="31750">
                <a:solidFill>
                  <a:srgbClr val="FF3300"/>
                </a:solidFill>
                <a:round/>
                <a:tailEnd type="triangle" w="med" len="med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" name="Line 30"/>
              <p:cNvSpPr>
                <a:spLocks noChangeShapeType="1"/>
              </p:cNvSpPr>
              <p:nvPr/>
            </p:nvSpPr>
            <p:spPr bwMode="auto">
              <a:xfrm>
                <a:off x="2653" y="1525"/>
                <a:ext cx="681" cy="408"/>
              </a:xfrm>
              <a:prstGeom prst="line">
                <a:avLst/>
              </a:prstGeom>
              <a:noFill/>
              <a:ln w="31750">
                <a:solidFill>
                  <a:srgbClr val="FF3300"/>
                </a:solidFill>
                <a:round/>
                <a:tailEnd type="triangle" w="med" len="med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308" name="Group 35"/>
            <p:cNvGrpSpPr/>
            <p:nvPr/>
          </p:nvGrpSpPr>
          <p:grpSpPr>
            <a:xfrm>
              <a:off x="158" y="1888"/>
              <a:ext cx="2868" cy="545"/>
              <a:chOff x="158" y="1888"/>
              <a:chExt cx="2868" cy="545"/>
            </a:xfrm>
          </p:grpSpPr>
          <p:sp>
            <p:nvSpPr>
              <p:cNvPr id="63" name="AutoShape 32"/>
              <p:cNvSpPr>
                <a:spLocks noChangeArrowheads="1"/>
              </p:cNvSpPr>
              <p:nvPr/>
            </p:nvSpPr>
            <p:spPr bwMode="auto">
              <a:xfrm>
                <a:off x="158" y="1888"/>
                <a:ext cx="2767" cy="545"/>
              </a:xfrm>
              <a:prstGeom prst="wedgeRoundRectCallout">
                <a:avLst>
                  <a:gd name="adj1" fmla="val 34028"/>
                  <a:gd name="adj2" fmla="val -91653"/>
                  <a:gd name="adj3" fmla="val 16667"/>
                </a:avLst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" name="Rectangle 33"/>
              <p:cNvSpPr>
                <a:spLocks noChangeArrowheads="1"/>
              </p:cNvSpPr>
              <p:nvPr/>
            </p:nvSpPr>
            <p:spPr bwMode="auto">
              <a:xfrm>
                <a:off x="204" y="2025"/>
                <a:ext cx="2822" cy="23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控制</a:t>
                </a:r>
                <a:r>
                  <a:rPr kumimoji="0" lang="en-US" altLang="zh-CN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PA</a:t>
                </a:r>
                <a:r>
                  <a: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口和</a:t>
                </a:r>
                <a:r>
                  <a:rPr kumimoji="0" lang="en-US" altLang="zh-CN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PC</a:t>
                </a:r>
                <a:r>
                  <a: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口的高</a:t>
                </a:r>
                <a:r>
                  <a:rPr kumimoji="0" lang="en-US" altLang="zh-CN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4</a:t>
                </a:r>
                <a:r>
                  <a: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位（</a:t>
                </a:r>
                <a:r>
                  <a:rPr kumimoji="0" lang="en-US" altLang="zh-CN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PC4~PC7</a:t>
                </a:r>
                <a:r>
                  <a: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）。</a:t>
                </a:r>
                <a:r>
                  <a: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 </a:t>
                </a:r>
              </a:p>
            </p:txBody>
          </p:sp>
        </p:grpSp>
      </p:grpSp>
      <p:grpSp>
        <p:nvGrpSpPr>
          <p:cNvPr id="12" name="Group 46"/>
          <p:cNvGrpSpPr/>
          <p:nvPr/>
        </p:nvGrpSpPr>
        <p:grpSpPr>
          <a:xfrm>
            <a:off x="785813" y="3989388"/>
            <a:ext cx="5116512" cy="1725612"/>
            <a:chOff x="204" y="2341"/>
            <a:chExt cx="3223" cy="1087"/>
          </a:xfrm>
        </p:grpSpPr>
        <p:grpSp>
          <p:nvGrpSpPr>
            <p:cNvPr id="12301" name="Group 45"/>
            <p:cNvGrpSpPr/>
            <p:nvPr/>
          </p:nvGrpSpPr>
          <p:grpSpPr>
            <a:xfrm>
              <a:off x="2583" y="2913"/>
              <a:ext cx="844" cy="515"/>
              <a:chOff x="2583" y="2913"/>
              <a:chExt cx="844" cy="515"/>
            </a:xfrm>
          </p:grpSpPr>
          <p:sp>
            <p:nvSpPr>
              <p:cNvPr id="72" name="Line 39"/>
              <p:cNvSpPr>
                <a:spLocks noChangeShapeType="1"/>
              </p:cNvSpPr>
              <p:nvPr/>
            </p:nvSpPr>
            <p:spPr bwMode="auto">
              <a:xfrm rot="-2210239">
                <a:off x="2583" y="2913"/>
                <a:ext cx="844" cy="128"/>
              </a:xfrm>
              <a:prstGeom prst="line">
                <a:avLst/>
              </a:prstGeom>
              <a:noFill/>
              <a:ln w="31750">
                <a:solidFill>
                  <a:srgbClr val="FF3300"/>
                </a:solidFill>
                <a:round/>
                <a:tailEnd type="triangle" w="med" len="med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" name="Line 40"/>
              <p:cNvSpPr>
                <a:spLocks noChangeShapeType="1"/>
              </p:cNvSpPr>
              <p:nvPr/>
            </p:nvSpPr>
            <p:spPr bwMode="auto">
              <a:xfrm rot="-2210239">
                <a:off x="2727" y="3003"/>
                <a:ext cx="563" cy="425"/>
              </a:xfrm>
              <a:prstGeom prst="line">
                <a:avLst/>
              </a:prstGeom>
              <a:noFill/>
              <a:ln w="31750">
                <a:solidFill>
                  <a:srgbClr val="FF3300"/>
                </a:solidFill>
                <a:round/>
                <a:tailEnd type="triangle" w="med" len="med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302" name="Group 44"/>
            <p:cNvGrpSpPr/>
            <p:nvPr/>
          </p:nvGrpSpPr>
          <p:grpSpPr>
            <a:xfrm>
              <a:off x="204" y="2341"/>
              <a:ext cx="2871" cy="545"/>
              <a:chOff x="204" y="3067"/>
              <a:chExt cx="2871" cy="545"/>
            </a:xfrm>
          </p:grpSpPr>
          <p:sp>
            <p:nvSpPr>
              <p:cNvPr id="70" name="AutoShape 42"/>
              <p:cNvSpPr>
                <a:spLocks noChangeArrowheads="1"/>
              </p:cNvSpPr>
              <p:nvPr/>
            </p:nvSpPr>
            <p:spPr bwMode="auto">
              <a:xfrm>
                <a:off x="204" y="3067"/>
                <a:ext cx="2767" cy="545"/>
              </a:xfrm>
              <a:prstGeom prst="wedgeRoundRectCallout">
                <a:avLst>
                  <a:gd name="adj1" fmla="val 32870"/>
                  <a:gd name="adj2" fmla="val 88898"/>
                  <a:gd name="adj3" fmla="val 16667"/>
                </a:avLst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Rectangle 43"/>
              <p:cNvSpPr>
                <a:spLocks noChangeArrowheads="1"/>
              </p:cNvSpPr>
              <p:nvPr/>
            </p:nvSpPr>
            <p:spPr bwMode="auto">
              <a:xfrm>
                <a:off x="250" y="3204"/>
                <a:ext cx="2825" cy="23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控制</a:t>
                </a:r>
                <a:r>
                  <a:rPr kumimoji="0" lang="en-US" altLang="zh-CN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PB</a:t>
                </a:r>
                <a:r>
                  <a: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口和</a:t>
                </a:r>
                <a:r>
                  <a:rPr kumimoji="0" lang="en-US" altLang="zh-CN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PC</a:t>
                </a:r>
                <a:r>
                  <a: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口的低</a:t>
                </a:r>
                <a:r>
                  <a:rPr kumimoji="0" lang="en-US" altLang="zh-CN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4</a:t>
                </a:r>
                <a:r>
                  <a: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位（</a:t>
                </a:r>
                <a:r>
                  <a:rPr kumimoji="0" lang="en-US" altLang="zh-CN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PC0~PC3</a:t>
                </a:r>
                <a:r>
                  <a: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）。</a:t>
                </a:r>
                <a:r>
                  <a: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 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4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496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875" y="1519238"/>
            <a:ext cx="4214813" cy="45005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25988" name="Rectangle 4"/>
          <p:cNvSpPr>
            <a:spLocks noChangeArrowheads="1"/>
          </p:cNvSpPr>
          <p:nvPr/>
        </p:nvSpPr>
        <p:spPr bwMode="auto">
          <a:xfrm>
            <a:off x="1331913" y="836613"/>
            <a:ext cx="689768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采用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40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个引脚的双列直插式封装形式（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DIP40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）。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0244" name="Rectangle 5"/>
          <p:cNvSpPr>
            <a:spLocks noChangeArrowheads="1"/>
          </p:cNvSpPr>
          <p:nvPr/>
        </p:nvSpPr>
        <p:spPr bwMode="auto">
          <a:xfrm>
            <a:off x="611188" y="260350"/>
            <a:ext cx="3652838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二、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8255A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的引脚功能</a:t>
            </a:r>
          </a:p>
        </p:txBody>
      </p:sp>
      <p:grpSp>
        <p:nvGrpSpPr>
          <p:cNvPr id="2" name="Group 9"/>
          <p:cNvGrpSpPr/>
          <p:nvPr/>
        </p:nvGrpSpPr>
        <p:grpSpPr>
          <a:xfrm>
            <a:off x="3000375" y="1357313"/>
            <a:ext cx="2436813" cy="1104900"/>
            <a:chOff x="1844" y="981"/>
            <a:chExt cx="1535" cy="696"/>
          </a:xfrm>
        </p:grpSpPr>
        <p:sp>
          <p:nvSpPr>
            <p:cNvPr id="10289" name="AutoShape 7"/>
            <p:cNvSpPr>
              <a:spLocks noChangeArrowheads="1"/>
            </p:cNvSpPr>
            <p:nvPr/>
          </p:nvSpPr>
          <p:spPr bwMode="auto">
            <a:xfrm>
              <a:off x="1844" y="981"/>
              <a:ext cx="1535" cy="696"/>
            </a:xfrm>
            <a:prstGeom prst="wedgeRectCallout">
              <a:avLst>
                <a:gd name="adj1" fmla="val -42245"/>
                <a:gd name="adj2" fmla="val 83907"/>
              </a:avLst>
            </a:prstGeom>
            <a:solidFill>
              <a:srgbClr val="0000FF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290" name="Rectangle 8"/>
            <p:cNvSpPr>
              <a:spLocks noChangeArrowheads="1"/>
            </p:cNvSpPr>
            <p:nvPr/>
          </p:nvSpPr>
          <p:spPr bwMode="auto">
            <a:xfrm>
              <a:off x="1890" y="1062"/>
              <a:ext cx="1421" cy="50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输入，低电平有效，</a:t>
              </a:r>
            </a:p>
            <a:p>
              <a:pPr marL="0" marR="0" lvl="0" indent="0" algn="l" defTabSz="914400" rtl="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片选信号。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" name="Group 12"/>
          <p:cNvGrpSpPr/>
          <p:nvPr/>
        </p:nvGrpSpPr>
        <p:grpSpPr>
          <a:xfrm>
            <a:off x="3000375" y="1304925"/>
            <a:ext cx="2376488" cy="935038"/>
            <a:chOff x="3061" y="1480"/>
            <a:chExt cx="1497" cy="589"/>
          </a:xfrm>
        </p:grpSpPr>
        <p:sp>
          <p:nvSpPr>
            <p:cNvPr id="10287" name="AutoShape 10"/>
            <p:cNvSpPr>
              <a:spLocks noChangeArrowheads="1"/>
            </p:cNvSpPr>
            <p:nvPr/>
          </p:nvSpPr>
          <p:spPr bwMode="auto">
            <a:xfrm>
              <a:off x="3061" y="1480"/>
              <a:ext cx="1497" cy="589"/>
            </a:xfrm>
            <a:prstGeom prst="wedgeRectCallout">
              <a:avLst>
                <a:gd name="adj1" fmla="val -42051"/>
                <a:gd name="adj2" fmla="val 90069"/>
              </a:avLst>
            </a:prstGeom>
            <a:solidFill>
              <a:srgbClr val="0000FF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288" name="Rectangle 11"/>
            <p:cNvSpPr>
              <a:spLocks noChangeArrowheads="1"/>
            </p:cNvSpPr>
            <p:nvPr/>
          </p:nvSpPr>
          <p:spPr bwMode="auto">
            <a:xfrm>
              <a:off x="3107" y="1525"/>
              <a:ext cx="1421" cy="50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输入，低电平有效，</a:t>
              </a:r>
            </a:p>
            <a:p>
              <a:pPr marL="0" marR="0" lvl="0" indent="0" algn="l" defTabSz="914400" rtl="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读控制信号。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" name="Group 16"/>
          <p:cNvGrpSpPr/>
          <p:nvPr/>
        </p:nvGrpSpPr>
        <p:grpSpPr>
          <a:xfrm>
            <a:off x="5500688" y="2876550"/>
            <a:ext cx="2328862" cy="1008063"/>
            <a:chOff x="3454" y="994"/>
            <a:chExt cx="1467" cy="635"/>
          </a:xfrm>
        </p:grpSpPr>
        <p:sp>
          <p:nvSpPr>
            <p:cNvPr id="10285" name="AutoShape 13"/>
            <p:cNvSpPr>
              <a:spLocks noChangeArrowheads="1"/>
            </p:cNvSpPr>
            <p:nvPr/>
          </p:nvSpPr>
          <p:spPr bwMode="auto">
            <a:xfrm>
              <a:off x="3454" y="994"/>
              <a:ext cx="1452" cy="635"/>
            </a:xfrm>
            <a:prstGeom prst="wedgeRectCallout">
              <a:avLst>
                <a:gd name="adj1" fmla="val -39051"/>
                <a:gd name="adj2" fmla="val -75829"/>
              </a:avLst>
            </a:prstGeom>
            <a:solidFill>
              <a:srgbClr val="0000FF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286" name="Rectangle 14"/>
            <p:cNvSpPr>
              <a:spLocks noChangeArrowheads="1"/>
            </p:cNvSpPr>
            <p:nvPr/>
          </p:nvSpPr>
          <p:spPr bwMode="auto">
            <a:xfrm>
              <a:off x="3500" y="1039"/>
              <a:ext cx="1421" cy="50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输入，低电平有效，</a:t>
              </a:r>
            </a:p>
            <a:p>
              <a:pPr marL="0" marR="0" lvl="0" indent="0" algn="l" defTabSz="914400" rtl="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写控制信号。</a:t>
              </a:r>
            </a:p>
          </p:txBody>
        </p:sp>
      </p:grpSp>
      <p:grpSp>
        <p:nvGrpSpPr>
          <p:cNvPr id="5" name="Group 21"/>
          <p:cNvGrpSpPr/>
          <p:nvPr/>
        </p:nvGrpSpPr>
        <p:grpSpPr>
          <a:xfrm>
            <a:off x="1054100" y="1866900"/>
            <a:ext cx="2089150" cy="1593850"/>
            <a:chOff x="294" y="1298"/>
            <a:chExt cx="1316" cy="1004"/>
          </a:xfrm>
        </p:grpSpPr>
        <p:grpSp>
          <p:nvGrpSpPr>
            <p:cNvPr id="13353" name="Group 20"/>
            <p:cNvGrpSpPr/>
            <p:nvPr/>
          </p:nvGrpSpPr>
          <p:grpSpPr>
            <a:xfrm>
              <a:off x="294" y="1298"/>
              <a:ext cx="1316" cy="725"/>
              <a:chOff x="-23" y="1344"/>
              <a:chExt cx="1316" cy="725"/>
            </a:xfrm>
          </p:grpSpPr>
          <p:sp>
            <p:nvSpPr>
              <p:cNvPr id="10283" name="AutoShape 17"/>
              <p:cNvSpPr>
                <a:spLocks noChangeArrowheads="1"/>
              </p:cNvSpPr>
              <p:nvPr/>
            </p:nvSpPr>
            <p:spPr bwMode="auto">
              <a:xfrm>
                <a:off x="-23" y="1344"/>
                <a:ext cx="1316" cy="725"/>
              </a:xfrm>
              <a:prstGeom prst="wedgeRectCallout">
                <a:avLst>
                  <a:gd name="adj1" fmla="val 44148"/>
                  <a:gd name="adj2" fmla="val 81449"/>
                </a:avLst>
              </a:prstGeom>
              <a:solidFill>
                <a:srgbClr val="0000FF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84" name="Rectangle 18"/>
              <p:cNvSpPr>
                <a:spLocks noChangeArrowheads="1"/>
              </p:cNvSpPr>
              <p:nvPr/>
            </p:nvSpPr>
            <p:spPr bwMode="auto">
              <a:xfrm>
                <a:off x="23" y="1389"/>
                <a:ext cx="1214" cy="51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输入，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端口选择信号 。</a:t>
                </a:r>
                <a:r>
                  <a: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 </a:t>
                </a:r>
              </a:p>
            </p:txBody>
          </p:sp>
        </p:grpSp>
        <p:sp>
          <p:nvSpPr>
            <p:cNvPr id="10282" name="AutoShape 19"/>
            <p:cNvSpPr/>
            <p:nvPr/>
          </p:nvSpPr>
          <p:spPr bwMode="auto">
            <a:xfrm>
              <a:off x="1519" y="2166"/>
              <a:ext cx="91" cy="136"/>
            </a:xfrm>
            <a:prstGeom prst="leftBrace">
              <a:avLst>
                <a:gd name="adj1" fmla="val 11091"/>
                <a:gd name="adj2" fmla="val 50000"/>
              </a:avLst>
            </a:prstGeom>
            <a:noFill/>
            <a:ln w="25400">
              <a:solidFill>
                <a:srgbClr val="0000FF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" name="Group 33"/>
          <p:cNvGrpSpPr/>
          <p:nvPr/>
        </p:nvGrpSpPr>
        <p:grpSpPr>
          <a:xfrm>
            <a:off x="785813" y="3071813"/>
            <a:ext cx="4248150" cy="1943100"/>
            <a:chOff x="521" y="2614"/>
            <a:chExt cx="2676" cy="1224"/>
          </a:xfrm>
        </p:grpSpPr>
        <p:sp>
          <p:nvSpPr>
            <p:cNvPr id="10273" name="AutoShape 31"/>
            <p:cNvSpPr>
              <a:spLocks noChangeArrowheads="1"/>
            </p:cNvSpPr>
            <p:nvPr/>
          </p:nvSpPr>
          <p:spPr bwMode="auto">
            <a:xfrm>
              <a:off x="521" y="2614"/>
              <a:ext cx="2676" cy="1224"/>
            </a:xfrm>
            <a:prstGeom prst="wedgeEllipseCallout">
              <a:avLst>
                <a:gd name="adj1" fmla="val -24329"/>
                <a:gd name="adj2" fmla="val -7025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274" name="Rectangle 32"/>
            <p:cNvSpPr>
              <a:spLocks noChangeArrowheads="1"/>
            </p:cNvSpPr>
            <p:nvPr/>
          </p:nvSpPr>
          <p:spPr bwMode="auto">
            <a:xfrm>
              <a:off x="1020" y="2750"/>
              <a:ext cx="1814" cy="95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A1A0=00</a:t>
              </a: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，选择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PA</a:t>
              </a: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口；</a:t>
              </a:r>
            </a:p>
            <a:p>
              <a:pPr marL="0" marR="0" lvl="0" indent="0" algn="l" defTabSz="914400" rtl="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A1A0=01</a:t>
              </a: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，选择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PB</a:t>
              </a: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口；</a:t>
              </a:r>
              <a:endPara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A1A0=10</a:t>
              </a: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，选择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PC</a:t>
              </a: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口；</a:t>
              </a:r>
            </a:p>
            <a:p>
              <a:pPr marL="0" marR="0" lvl="0" indent="0" algn="l" defTabSz="914400" rtl="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A1A0=11</a:t>
              </a: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，选择控制口；</a:t>
              </a:r>
            </a:p>
          </p:txBody>
        </p:sp>
      </p:grpSp>
      <p:grpSp>
        <p:nvGrpSpPr>
          <p:cNvPr id="8" name="Group 44"/>
          <p:cNvGrpSpPr/>
          <p:nvPr/>
        </p:nvGrpSpPr>
        <p:grpSpPr>
          <a:xfrm>
            <a:off x="3071813" y="1785938"/>
            <a:ext cx="2952750" cy="2016125"/>
            <a:chOff x="1973" y="1253"/>
            <a:chExt cx="1860" cy="1270"/>
          </a:xfrm>
        </p:grpSpPr>
        <p:grpSp>
          <p:nvGrpSpPr>
            <p:cNvPr id="13343" name="Group 41"/>
            <p:cNvGrpSpPr/>
            <p:nvPr/>
          </p:nvGrpSpPr>
          <p:grpSpPr>
            <a:xfrm>
              <a:off x="1973" y="1253"/>
              <a:ext cx="1711" cy="576"/>
              <a:chOff x="1973" y="1253"/>
              <a:chExt cx="1711" cy="576"/>
            </a:xfrm>
          </p:grpSpPr>
          <p:sp>
            <p:nvSpPr>
              <p:cNvPr id="10268" name="AutoShape 34"/>
              <p:cNvSpPr/>
              <p:nvPr/>
            </p:nvSpPr>
            <p:spPr bwMode="auto">
              <a:xfrm>
                <a:off x="1973" y="1253"/>
                <a:ext cx="91" cy="386"/>
              </a:xfrm>
              <a:prstGeom prst="rightBrace">
                <a:avLst>
                  <a:gd name="adj1" fmla="val 37363"/>
                  <a:gd name="adj2" fmla="val 50000"/>
                </a:avLst>
              </a:prstGeom>
              <a:noFill/>
              <a:ln w="25400">
                <a:solidFill>
                  <a:srgbClr val="0000FF"/>
                </a:solidFill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69" name="AutoShape 36"/>
              <p:cNvSpPr/>
              <p:nvPr/>
            </p:nvSpPr>
            <p:spPr bwMode="auto">
              <a:xfrm>
                <a:off x="3593" y="1253"/>
                <a:ext cx="91" cy="386"/>
              </a:xfrm>
              <a:prstGeom prst="leftBrace">
                <a:avLst>
                  <a:gd name="adj1" fmla="val 37363"/>
                  <a:gd name="adj2" fmla="val 50000"/>
                </a:avLst>
              </a:prstGeom>
              <a:noFill/>
              <a:ln w="25400">
                <a:solidFill>
                  <a:srgbClr val="0000FF"/>
                </a:solidFill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348" name="Group 40"/>
              <p:cNvGrpSpPr/>
              <p:nvPr/>
            </p:nvGrpSpPr>
            <p:grpSpPr>
              <a:xfrm>
                <a:off x="2064" y="1466"/>
                <a:ext cx="1542" cy="363"/>
                <a:chOff x="2064" y="1434"/>
                <a:chExt cx="1542" cy="363"/>
              </a:xfrm>
            </p:grpSpPr>
            <p:sp>
              <p:nvSpPr>
                <p:cNvPr id="10271" name="Line 37"/>
                <p:cNvSpPr>
                  <a:spLocks noChangeShapeType="1"/>
                </p:cNvSpPr>
                <p:nvPr/>
              </p:nvSpPr>
              <p:spPr bwMode="auto">
                <a:xfrm>
                  <a:off x="2064" y="1434"/>
                  <a:ext cx="816" cy="363"/>
                </a:xfrm>
                <a:prstGeom prst="line">
                  <a:avLst/>
                </a:prstGeom>
                <a:noFill/>
                <a:ln w="25400">
                  <a:solidFill>
                    <a:srgbClr val="0000FF"/>
                  </a:solidFill>
                  <a:round/>
                </a:ln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272" name="Line 38"/>
                <p:cNvSpPr>
                  <a:spLocks noChangeShapeType="1"/>
                </p:cNvSpPr>
                <p:nvPr/>
              </p:nvSpPr>
              <p:spPr bwMode="auto">
                <a:xfrm flipH="1">
                  <a:off x="2880" y="1434"/>
                  <a:ext cx="726" cy="363"/>
                </a:xfrm>
                <a:prstGeom prst="line">
                  <a:avLst/>
                </a:prstGeom>
                <a:noFill/>
                <a:ln w="25400">
                  <a:solidFill>
                    <a:srgbClr val="0000FF"/>
                  </a:solidFill>
                  <a:round/>
                </a:ln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10266" name="AutoShape 42"/>
            <p:cNvSpPr>
              <a:spLocks noChangeArrowheads="1"/>
            </p:cNvSpPr>
            <p:nvPr/>
          </p:nvSpPr>
          <p:spPr bwMode="auto">
            <a:xfrm>
              <a:off x="1973" y="1842"/>
              <a:ext cx="1860" cy="681"/>
            </a:xfrm>
            <a:prstGeom prst="wedgeRectCallout">
              <a:avLst>
                <a:gd name="adj1" fmla="val 699"/>
                <a:gd name="adj2" fmla="val -49708"/>
              </a:avLst>
            </a:prstGeom>
            <a:solidFill>
              <a:srgbClr val="0000FF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267" name="Rectangle 43"/>
            <p:cNvSpPr>
              <a:spLocks noChangeArrowheads="1"/>
            </p:cNvSpPr>
            <p:nvPr/>
          </p:nvSpPr>
          <p:spPr bwMode="auto">
            <a:xfrm>
              <a:off x="2064" y="1933"/>
              <a:ext cx="1632" cy="50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双向，</a:t>
              </a:r>
            </a:p>
            <a:p>
              <a:pPr marL="0" marR="0" lvl="0" indent="0" algn="l" defTabSz="914400" rtl="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端口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A</a:t>
              </a: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的外设数据线 。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 </a:t>
              </a:r>
            </a:p>
          </p:txBody>
        </p:sp>
      </p:grpSp>
      <p:grpSp>
        <p:nvGrpSpPr>
          <p:cNvPr id="11" name="Group 30"/>
          <p:cNvGrpSpPr/>
          <p:nvPr/>
        </p:nvGrpSpPr>
        <p:grpSpPr>
          <a:xfrm>
            <a:off x="5624513" y="1295400"/>
            <a:ext cx="2233612" cy="1150938"/>
            <a:chOff x="3613" y="944"/>
            <a:chExt cx="1407" cy="725"/>
          </a:xfrm>
        </p:grpSpPr>
        <p:sp>
          <p:nvSpPr>
            <p:cNvPr id="10275" name="AutoShape 28"/>
            <p:cNvSpPr>
              <a:spLocks noChangeArrowheads="1"/>
            </p:cNvSpPr>
            <p:nvPr/>
          </p:nvSpPr>
          <p:spPr bwMode="auto">
            <a:xfrm>
              <a:off x="3613" y="944"/>
              <a:ext cx="1407" cy="725"/>
            </a:xfrm>
            <a:prstGeom prst="wedgeRectCallout">
              <a:avLst>
                <a:gd name="adj1" fmla="val -41542"/>
                <a:gd name="adj2" fmla="val 82551"/>
              </a:avLst>
            </a:prstGeom>
            <a:solidFill>
              <a:srgbClr val="0000FF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276" name="Rectangle 29"/>
            <p:cNvSpPr>
              <a:spLocks noChangeArrowheads="1"/>
            </p:cNvSpPr>
            <p:nvPr/>
          </p:nvSpPr>
          <p:spPr bwMode="auto">
            <a:xfrm>
              <a:off x="3659" y="1025"/>
              <a:ext cx="1361" cy="51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输入，高电平有效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,</a:t>
              </a:r>
            </a:p>
            <a:p>
              <a:pPr marL="0" marR="0" lvl="0" indent="0" algn="l" defTabSz="914400" rtl="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复位信号。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 </a:t>
              </a:r>
            </a:p>
          </p:txBody>
        </p:sp>
      </p:grpSp>
      <p:grpSp>
        <p:nvGrpSpPr>
          <p:cNvPr id="12" name="Group 27"/>
          <p:cNvGrpSpPr/>
          <p:nvPr/>
        </p:nvGrpSpPr>
        <p:grpSpPr>
          <a:xfrm>
            <a:off x="6357938" y="2286000"/>
            <a:ext cx="2452687" cy="2174875"/>
            <a:chOff x="4053" y="1573"/>
            <a:chExt cx="1545" cy="1370"/>
          </a:xfrm>
        </p:grpSpPr>
        <p:grpSp>
          <p:nvGrpSpPr>
            <p:cNvPr id="13337" name="Group 26"/>
            <p:cNvGrpSpPr/>
            <p:nvPr/>
          </p:nvGrpSpPr>
          <p:grpSpPr>
            <a:xfrm>
              <a:off x="4262" y="1573"/>
              <a:ext cx="1336" cy="725"/>
              <a:chOff x="4286" y="1549"/>
              <a:chExt cx="1336" cy="725"/>
            </a:xfrm>
          </p:grpSpPr>
          <p:sp>
            <p:nvSpPr>
              <p:cNvPr id="10279" name="AutoShape 22"/>
              <p:cNvSpPr>
                <a:spLocks noChangeArrowheads="1"/>
              </p:cNvSpPr>
              <p:nvPr/>
            </p:nvSpPr>
            <p:spPr bwMode="auto">
              <a:xfrm>
                <a:off x="4286" y="1549"/>
                <a:ext cx="1316" cy="725"/>
              </a:xfrm>
              <a:prstGeom prst="wedgeRectCallout">
                <a:avLst>
                  <a:gd name="adj1" fmla="val -50685"/>
                  <a:gd name="adj2" fmla="val 79241"/>
                </a:avLst>
              </a:prstGeom>
              <a:solidFill>
                <a:srgbClr val="0000FF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80" name="Rectangle 23"/>
              <p:cNvSpPr>
                <a:spLocks noChangeArrowheads="1"/>
              </p:cNvSpPr>
              <p:nvPr/>
            </p:nvSpPr>
            <p:spPr bwMode="auto">
              <a:xfrm>
                <a:off x="4332" y="1652"/>
                <a:ext cx="1290" cy="51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双向，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8255A</a:t>
                </a:r>
                <a:r>
                  <a:rPr kumimoji="0" lang="zh-CN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的数据线。</a:t>
                </a: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 </a:t>
                </a:r>
              </a:p>
            </p:txBody>
          </p:sp>
        </p:grpSp>
        <p:sp>
          <p:nvSpPr>
            <p:cNvPr id="10278" name="AutoShape 25"/>
            <p:cNvSpPr/>
            <p:nvPr/>
          </p:nvSpPr>
          <p:spPr bwMode="auto">
            <a:xfrm>
              <a:off x="4053" y="2036"/>
              <a:ext cx="227" cy="907"/>
            </a:xfrm>
            <a:prstGeom prst="rightBrace">
              <a:avLst>
                <a:gd name="adj1" fmla="val 34949"/>
                <a:gd name="adj2" fmla="val 50000"/>
              </a:avLst>
            </a:prstGeom>
            <a:noFill/>
            <a:ln w="25400">
              <a:solidFill>
                <a:srgbClr val="0000FF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" name="Group 52"/>
          <p:cNvGrpSpPr/>
          <p:nvPr/>
        </p:nvGrpSpPr>
        <p:grpSpPr>
          <a:xfrm>
            <a:off x="3000375" y="3756025"/>
            <a:ext cx="2952750" cy="2011363"/>
            <a:chOff x="1927" y="2477"/>
            <a:chExt cx="1860" cy="1267"/>
          </a:xfrm>
        </p:grpSpPr>
        <p:grpSp>
          <p:nvGrpSpPr>
            <p:cNvPr id="13330" name="Group 49"/>
            <p:cNvGrpSpPr/>
            <p:nvPr/>
          </p:nvGrpSpPr>
          <p:grpSpPr>
            <a:xfrm>
              <a:off x="1973" y="3158"/>
              <a:ext cx="1718" cy="586"/>
              <a:chOff x="1973" y="3158"/>
              <a:chExt cx="1718" cy="586"/>
            </a:xfrm>
          </p:grpSpPr>
          <p:sp>
            <p:nvSpPr>
              <p:cNvPr id="10261" name="AutoShape 45"/>
              <p:cNvSpPr/>
              <p:nvPr/>
            </p:nvSpPr>
            <p:spPr bwMode="auto">
              <a:xfrm>
                <a:off x="1973" y="3471"/>
                <a:ext cx="113" cy="273"/>
              </a:xfrm>
              <a:prstGeom prst="rightBrace">
                <a:avLst>
                  <a:gd name="adj1" fmla="val 16728"/>
                  <a:gd name="adj2" fmla="val 50000"/>
                </a:avLst>
              </a:prstGeom>
              <a:noFill/>
              <a:ln w="25400">
                <a:solidFill>
                  <a:srgbClr val="0000FF"/>
                </a:solidFill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62" name="AutoShape 46"/>
              <p:cNvSpPr/>
              <p:nvPr/>
            </p:nvSpPr>
            <p:spPr bwMode="auto">
              <a:xfrm>
                <a:off x="3555" y="3229"/>
                <a:ext cx="136" cy="499"/>
              </a:xfrm>
              <a:prstGeom prst="leftBrace">
                <a:avLst>
                  <a:gd name="adj1" fmla="val 30576"/>
                  <a:gd name="adj2" fmla="val 50000"/>
                </a:avLst>
              </a:prstGeom>
              <a:noFill/>
              <a:ln w="25400">
                <a:solidFill>
                  <a:srgbClr val="0000FF"/>
                </a:solidFill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63" name="Line 47"/>
              <p:cNvSpPr>
                <a:spLocks noChangeShapeType="1"/>
              </p:cNvSpPr>
              <p:nvPr/>
            </p:nvSpPr>
            <p:spPr bwMode="auto">
              <a:xfrm flipV="1">
                <a:off x="2087" y="3158"/>
                <a:ext cx="703" cy="454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64" name="Line 48"/>
              <p:cNvSpPr>
                <a:spLocks noChangeShapeType="1"/>
              </p:cNvSpPr>
              <p:nvPr/>
            </p:nvSpPr>
            <p:spPr bwMode="auto">
              <a:xfrm flipH="1" flipV="1">
                <a:off x="2789" y="3158"/>
                <a:ext cx="794" cy="317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259" name="AutoShape 50"/>
            <p:cNvSpPr>
              <a:spLocks noChangeArrowheads="1"/>
            </p:cNvSpPr>
            <p:nvPr/>
          </p:nvSpPr>
          <p:spPr bwMode="auto">
            <a:xfrm>
              <a:off x="1927" y="2477"/>
              <a:ext cx="1860" cy="681"/>
            </a:xfrm>
            <a:prstGeom prst="wedgeRectCallout">
              <a:avLst>
                <a:gd name="adj1" fmla="val 699"/>
                <a:gd name="adj2" fmla="val -49708"/>
              </a:avLst>
            </a:prstGeom>
            <a:solidFill>
              <a:srgbClr val="0000FF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260" name="Rectangle 51"/>
            <p:cNvSpPr>
              <a:spLocks noChangeArrowheads="1"/>
            </p:cNvSpPr>
            <p:nvPr/>
          </p:nvSpPr>
          <p:spPr bwMode="auto">
            <a:xfrm>
              <a:off x="2018" y="2568"/>
              <a:ext cx="1632" cy="50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双向，</a:t>
              </a:r>
            </a:p>
            <a:p>
              <a:pPr marL="0" marR="0" lvl="0" indent="0" algn="l" defTabSz="914400" rtl="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端口</a:t>
              </a: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B</a:t>
              </a:r>
              <a:r>
                <a: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的外设数据线 。</a:t>
              </a:r>
              <a:r>
                <a: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 </a:t>
              </a:r>
            </a:p>
          </p:txBody>
        </p:sp>
      </p:grpSp>
      <p:grpSp>
        <p:nvGrpSpPr>
          <p:cNvPr id="16" name="Group 56"/>
          <p:cNvGrpSpPr/>
          <p:nvPr/>
        </p:nvGrpSpPr>
        <p:grpSpPr>
          <a:xfrm>
            <a:off x="3132138" y="3500438"/>
            <a:ext cx="3575050" cy="1619250"/>
            <a:chOff x="1973" y="2327"/>
            <a:chExt cx="2252" cy="1020"/>
          </a:xfrm>
        </p:grpSpPr>
        <p:sp>
          <p:nvSpPr>
            <p:cNvPr id="10255" name="AutoShape 53"/>
            <p:cNvSpPr/>
            <p:nvPr/>
          </p:nvSpPr>
          <p:spPr bwMode="auto">
            <a:xfrm>
              <a:off x="1973" y="2440"/>
              <a:ext cx="182" cy="907"/>
            </a:xfrm>
            <a:prstGeom prst="rightBrace">
              <a:avLst>
                <a:gd name="adj1" fmla="val 41529"/>
                <a:gd name="adj2" fmla="val 50000"/>
              </a:avLst>
            </a:prstGeom>
            <a:noFill/>
            <a:ln w="25400">
              <a:solidFill>
                <a:srgbClr val="0000FF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256" name="AutoShape 54"/>
            <p:cNvSpPr>
              <a:spLocks noChangeArrowheads="1"/>
            </p:cNvSpPr>
            <p:nvPr/>
          </p:nvSpPr>
          <p:spPr bwMode="auto">
            <a:xfrm>
              <a:off x="2365" y="2327"/>
              <a:ext cx="1860" cy="681"/>
            </a:xfrm>
            <a:prstGeom prst="wedgeRectCallout">
              <a:avLst>
                <a:gd name="adj1" fmla="val -62958"/>
                <a:gd name="adj2" fmla="val 34875"/>
              </a:avLst>
            </a:prstGeom>
            <a:solidFill>
              <a:srgbClr val="0000FF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257" name="Rectangle 55"/>
            <p:cNvSpPr>
              <a:spLocks noChangeArrowheads="1"/>
            </p:cNvSpPr>
            <p:nvPr/>
          </p:nvSpPr>
          <p:spPr bwMode="auto">
            <a:xfrm>
              <a:off x="2456" y="2418"/>
              <a:ext cx="1632" cy="50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双向，</a:t>
              </a:r>
            </a:p>
            <a:p>
              <a:pPr marL="0" marR="0" lvl="0" indent="0" algn="l" defTabSz="914400" rtl="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端口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C</a:t>
              </a: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的外设数据线 。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5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598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" y="1571625"/>
            <a:ext cx="7858125" cy="1874838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" name="Group 16"/>
          <p:cNvGrpSpPr/>
          <p:nvPr/>
        </p:nvGrpSpPr>
        <p:grpSpPr>
          <a:xfrm>
            <a:off x="682625" y="3213100"/>
            <a:ext cx="3457575" cy="1441450"/>
            <a:chOff x="430" y="2024"/>
            <a:chExt cx="2178" cy="908"/>
          </a:xfrm>
        </p:grpSpPr>
        <p:sp>
          <p:nvSpPr>
            <p:cNvPr id="11288" name="AutoShape 14"/>
            <p:cNvSpPr>
              <a:spLocks noChangeArrowheads="1"/>
            </p:cNvSpPr>
            <p:nvPr/>
          </p:nvSpPr>
          <p:spPr bwMode="auto">
            <a:xfrm>
              <a:off x="430" y="2024"/>
              <a:ext cx="2178" cy="908"/>
            </a:xfrm>
            <a:prstGeom prst="wedgeRectCallout">
              <a:avLst>
                <a:gd name="adj1" fmla="val -23968"/>
                <a:gd name="adj2" fmla="val -60352"/>
              </a:avLst>
            </a:prstGeom>
            <a:solidFill>
              <a:srgbClr val="0000FF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1289" name="Rectangle 15"/>
            <p:cNvSpPr>
              <a:spLocks noChangeArrowheads="1"/>
            </p:cNvSpPr>
            <p:nvPr/>
          </p:nvSpPr>
          <p:spPr bwMode="auto">
            <a:xfrm>
              <a:off x="476" y="2227"/>
              <a:ext cx="2132" cy="50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D4=0</a:t>
              </a:r>
              <a:r>
                <a: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，端口</a:t>
              </a: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A</a:t>
              </a:r>
              <a:r>
                <a: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设置为输出口；</a:t>
              </a:r>
            </a:p>
            <a:p>
              <a:pPr marL="0" marR="0" lvl="0" indent="0" algn="l" defTabSz="914400" rtl="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D4=1</a:t>
              </a:r>
              <a:r>
                <a: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，端口</a:t>
              </a: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A</a:t>
              </a:r>
              <a:r>
                <a: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设置为输入口。</a:t>
              </a:r>
              <a:r>
                <a: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 </a:t>
              </a:r>
            </a:p>
          </p:txBody>
        </p:sp>
      </p:grpSp>
      <p:grpSp>
        <p:nvGrpSpPr>
          <p:cNvPr id="3" name="Group 13"/>
          <p:cNvGrpSpPr/>
          <p:nvPr/>
        </p:nvGrpSpPr>
        <p:grpSpPr>
          <a:xfrm>
            <a:off x="755650" y="2838450"/>
            <a:ext cx="3457575" cy="1657350"/>
            <a:chOff x="476" y="1788"/>
            <a:chExt cx="2178" cy="1044"/>
          </a:xfrm>
        </p:grpSpPr>
        <p:sp>
          <p:nvSpPr>
            <p:cNvPr id="11286" name="AutoShape 11"/>
            <p:cNvSpPr>
              <a:spLocks noChangeArrowheads="1"/>
            </p:cNvSpPr>
            <p:nvPr/>
          </p:nvSpPr>
          <p:spPr bwMode="auto">
            <a:xfrm>
              <a:off x="476" y="1788"/>
              <a:ext cx="2178" cy="1044"/>
            </a:xfrm>
            <a:prstGeom prst="wedgeRectCallout">
              <a:avLst>
                <a:gd name="adj1" fmla="val -15611"/>
                <a:gd name="adj2" fmla="val -59005"/>
              </a:avLst>
            </a:prstGeom>
            <a:solidFill>
              <a:srgbClr val="0000FF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1287" name="Rectangle 12"/>
            <p:cNvSpPr>
              <a:spLocks noChangeArrowheads="1"/>
            </p:cNvSpPr>
            <p:nvPr/>
          </p:nvSpPr>
          <p:spPr bwMode="auto">
            <a:xfrm>
              <a:off x="703" y="1954"/>
              <a:ext cx="1814" cy="73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D6D5=00</a:t>
              </a:r>
              <a:r>
                <a: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，设置为方式</a:t>
              </a: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0</a:t>
              </a:r>
              <a:r>
                <a: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；</a:t>
              </a: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D6D5=01</a:t>
              </a:r>
              <a:r>
                <a: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，设置为方式</a:t>
              </a: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1</a:t>
              </a:r>
              <a:r>
                <a: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；</a:t>
              </a: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D6D5=1X</a:t>
              </a:r>
              <a:r>
                <a: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，设置为方式</a:t>
              </a: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2</a:t>
              </a:r>
              <a:r>
                <a: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。</a:t>
              </a:r>
            </a:p>
          </p:txBody>
        </p:sp>
      </p:grpSp>
      <p:sp>
        <p:nvSpPr>
          <p:cNvPr id="11269" name="Rectangle 4"/>
          <p:cNvSpPr>
            <a:spLocks noChangeArrowheads="1"/>
          </p:cNvSpPr>
          <p:nvPr/>
        </p:nvSpPr>
        <p:spPr bwMode="auto">
          <a:xfrm>
            <a:off x="674688" y="184150"/>
            <a:ext cx="4545013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三、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8255A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的控制字与编程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28038" name="Rectangle 6"/>
          <p:cNvSpPr>
            <a:spLocks noChangeArrowheads="1"/>
          </p:cNvSpPr>
          <p:nvPr/>
        </p:nvSpPr>
        <p:spPr bwMode="auto">
          <a:xfrm>
            <a:off x="1042988" y="765175"/>
            <a:ext cx="2657475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1.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方式选择控制字</a:t>
            </a:r>
          </a:p>
        </p:txBody>
      </p:sp>
      <p:grpSp>
        <p:nvGrpSpPr>
          <p:cNvPr id="4" name="Group 10"/>
          <p:cNvGrpSpPr/>
          <p:nvPr/>
        </p:nvGrpSpPr>
        <p:grpSpPr>
          <a:xfrm>
            <a:off x="827088" y="2476500"/>
            <a:ext cx="2376487" cy="576263"/>
            <a:chOff x="521" y="2115"/>
            <a:chExt cx="1497" cy="363"/>
          </a:xfrm>
        </p:grpSpPr>
        <p:sp>
          <p:nvSpPr>
            <p:cNvPr id="11284" name="AutoShape 8"/>
            <p:cNvSpPr>
              <a:spLocks noChangeArrowheads="1"/>
            </p:cNvSpPr>
            <p:nvPr/>
          </p:nvSpPr>
          <p:spPr bwMode="auto">
            <a:xfrm>
              <a:off x="521" y="2115"/>
              <a:ext cx="1497" cy="363"/>
            </a:xfrm>
            <a:prstGeom prst="wedgeRectCallout">
              <a:avLst>
                <a:gd name="adj1" fmla="val -30292"/>
                <a:gd name="adj2" fmla="val -75894"/>
              </a:avLst>
            </a:prstGeom>
            <a:solidFill>
              <a:srgbClr val="0000FF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1285" name="Rectangle 9"/>
            <p:cNvSpPr>
              <a:spLocks noChangeArrowheads="1"/>
            </p:cNvSpPr>
            <p:nvPr/>
          </p:nvSpPr>
          <p:spPr bwMode="auto">
            <a:xfrm>
              <a:off x="612" y="2161"/>
              <a:ext cx="1361" cy="28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该位必须设置为</a:t>
              </a: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1</a:t>
              </a:r>
              <a:r>
                <a: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。</a:t>
              </a:r>
              <a:r>
                <a: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 </a:t>
              </a:r>
            </a:p>
          </p:txBody>
        </p:sp>
      </p:grpSp>
      <p:grpSp>
        <p:nvGrpSpPr>
          <p:cNvPr id="5" name="Group 20"/>
          <p:cNvGrpSpPr/>
          <p:nvPr/>
        </p:nvGrpSpPr>
        <p:grpSpPr>
          <a:xfrm>
            <a:off x="4572000" y="3643313"/>
            <a:ext cx="2808288" cy="1154112"/>
            <a:chOff x="1882" y="2295"/>
            <a:chExt cx="1769" cy="727"/>
          </a:xfrm>
        </p:grpSpPr>
        <p:sp>
          <p:nvSpPr>
            <p:cNvPr id="11282" name="AutoShape 17"/>
            <p:cNvSpPr>
              <a:spLocks noChangeArrowheads="1"/>
            </p:cNvSpPr>
            <p:nvPr/>
          </p:nvSpPr>
          <p:spPr bwMode="auto">
            <a:xfrm>
              <a:off x="1882" y="2295"/>
              <a:ext cx="1769" cy="727"/>
            </a:xfrm>
            <a:prstGeom prst="wedgeRectCallout">
              <a:avLst>
                <a:gd name="adj1" fmla="val 34681"/>
                <a:gd name="adj2" fmla="val -71731"/>
              </a:avLst>
            </a:prstGeom>
            <a:solidFill>
              <a:srgbClr val="0000FF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1283" name="Rectangle 18"/>
            <p:cNvSpPr>
              <a:spLocks noChangeArrowheads="1"/>
            </p:cNvSpPr>
            <p:nvPr/>
          </p:nvSpPr>
          <p:spPr bwMode="auto">
            <a:xfrm>
              <a:off x="1927" y="2386"/>
              <a:ext cx="1606" cy="50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D3=0</a:t>
              </a:r>
              <a:r>
                <a: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，设置为输出口；</a:t>
              </a:r>
            </a:p>
            <a:p>
              <a:pPr marL="0" marR="0" lvl="0" indent="0" algn="l" defTabSz="914400" rtl="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D3=1</a:t>
              </a:r>
              <a:r>
                <a: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，设置为输入口。</a:t>
              </a:r>
            </a:p>
          </p:txBody>
        </p:sp>
      </p:grpSp>
      <p:grpSp>
        <p:nvGrpSpPr>
          <p:cNvPr id="6" name="Group 23"/>
          <p:cNvGrpSpPr/>
          <p:nvPr/>
        </p:nvGrpSpPr>
        <p:grpSpPr>
          <a:xfrm>
            <a:off x="5219700" y="3141663"/>
            <a:ext cx="3097213" cy="1295400"/>
            <a:chOff x="3288" y="1979"/>
            <a:chExt cx="1905" cy="816"/>
          </a:xfrm>
        </p:grpSpPr>
        <p:sp>
          <p:nvSpPr>
            <p:cNvPr id="11280" name="AutoShape 21"/>
            <p:cNvSpPr>
              <a:spLocks noChangeArrowheads="1"/>
            </p:cNvSpPr>
            <p:nvPr/>
          </p:nvSpPr>
          <p:spPr bwMode="auto">
            <a:xfrm>
              <a:off x="3288" y="1979"/>
              <a:ext cx="1905" cy="816"/>
            </a:xfrm>
            <a:prstGeom prst="wedgeRectCallout">
              <a:avLst>
                <a:gd name="adj1" fmla="val -14620"/>
                <a:gd name="adj2" fmla="val -58333"/>
              </a:avLst>
            </a:prstGeom>
            <a:solidFill>
              <a:srgbClr val="0000FF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1281" name="Rectangle 22"/>
            <p:cNvSpPr>
              <a:spLocks noChangeArrowheads="1"/>
            </p:cNvSpPr>
            <p:nvPr/>
          </p:nvSpPr>
          <p:spPr bwMode="auto">
            <a:xfrm>
              <a:off x="3379" y="2115"/>
              <a:ext cx="1573" cy="50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D2=0</a:t>
              </a:r>
              <a:r>
                <a: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，设置为方式</a:t>
              </a: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0</a:t>
              </a:r>
              <a:r>
                <a: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；</a:t>
              </a:r>
            </a:p>
            <a:p>
              <a:pPr marL="0" marR="0" lvl="0" indent="0" algn="l" defTabSz="914400" rtl="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D2=1</a:t>
              </a:r>
              <a:r>
                <a: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，设置为方式</a:t>
              </a: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1</a:t>
              </a:r>
              <a:r>
                <a: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。</a:t>
              </a:r>
              <a:r>
                <a: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 </a:t>
              </a:r>
            </a:p>
          </p:txBody>
        </p:sp>
      </p:grpSp>
      <p:grpSp>
        <p:nvGrpSpPr>
          <p:cNvPr id="7" name="Group 24"/>
          <p:cNvGrpSpPr/>
          <p:nvPr/>
        </p:nvGrpSpPr>
        <p:grpSpPr>
          <a:xfrm>
            <a:off x="5435600" y="2816225"/>
            <a:ext cx="3097213" cy="1295400"/>
            <a:chOff x="3288" y="1979"/>
            <a:chExt cx="1905" cy="816"/>
          </a:xfrm>
        </p:grpSpPr>
        <p:sp>
          <p:nvSpPr>
            <p:cNvPr id="11278" name="AutoShape 25"/>
            <p:cNvSpPr>
              <a:spLocks noChangeArrowheads="1"/>
            </p:cNvSpPr>
            <p:nvPr/>
          </p:nvSpPr>
          <p:spPr bwMode="auto">
            <a:xfrm>
              <a:off x="3288" y="1979"/>
              <a:ext cx="1905" cy="816"/>
            </a:xfrm>
            <a:prstGeom prst="wedgeRectCallout">
              <a:avLst>
                <a:gd name="adj1" fmla="val -14620"/>
                <a:gd name="adj2" fmla="val -58333"/>
              </a:avLst>
            </a:prstGeom>
            <a:solidFill>
              <a:srgbClr val="0000FF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1279" name="Rectangle 26"/>
            <p:cNvSpPr>
              <a:spLocks noChangeArrowheads="1"/>
            </p:cNvSpPr>
            <p:nvPr/>
          </p:nvSpPr>
          <p:spPr bwMode="auto">
            <a:xfrm>
              <a:off x="3379" y="2115"/>
              <a:ext cx="1573" cy="50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D1=0</a:t>
              </a:r>
              <a:r>
                <a: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，设置为输出口；</a:t>
              </a: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D1=1</a:t>
              </a:r>
              <a:r>
                <a: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，设置为输入口。</a:t>
              </a:r>
              <a:r>
                <a: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 </a:t>
              </a:r>
            </a:p>
          </p:txBody>
        </p:sp>
      </p:grpSp>
      <p:grpSp>
        <p:nvGrpSpPr>
          <p:cNvPr id="8" name="Group 31"/>
          <p:cNvGrpSpPr/>
          <p:nvPr/>
        </p:nvGrpSpPr>
        <p:grpSpPr>
          <a:xfrm>
            <a:off x="5435600" y="2438400"/>
            <a:ext cx="3097213" cy="1295400"/>
            <a:chOff x="3288" y="1979"/>
            <a:chExt cx="1905" cy="816"/>
          </a:xfrm>
        </p:grpSpPr>
        <p:sp>
          <p:nvSpPr>
            <p:cNvPr id="11276" name="AutoShape 32"/>
            <p:cNvSpPr>
              <a:spLocks noChangeArrowheads="1"/>
            </p:cNvSpPr>
            <p:nvPr/>
          </p:nvSpPr>
          <p:spPr bwMode="auto">
            <a:xfrm>
              <a:off x="3288" y="1979"/>
              <a:ext cx="1905" cy="816"/>
            </a:xfrm>
            <a:prstGeom prst="wedgeRectCallout">
              <a:avLst>
                <a:gd name="adj1" fmla="val -14620"/>
                <a:gd name="adj2" fmla="val -58333"/>
              </a:avLst>
            </a:prstGeom>
            <a:solidFill>
              <a:srgbClr val="0000FF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1277" name="Rectangle 33"/>
            <p:cNvSpPr>
              <a:spLocks noChangeArrowheads="1"/>
            </p:cNvSpPr>
            <p:nvPr/>
          </p:nvSpPr>
          <p:spPr bwMode="auto">
            <a:xfrm>
              <a:off x="3379" y="2115"/>
              <a:ext cx="1573" cy="50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D0=0</a:t>
              </a:r>
              <a:r>
                <a: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，设置为输出口；</a:t>
              </a: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D0=1</a:t>
              </a:r>
              <a:r>
                <a: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，设置为输入口。</a:t>
              </a:r>
              <a:r>
                <a: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8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3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03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938" y="1357313"/>
            <a:ext cx="6675437" cy="12144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363" name="Rectangle 5"/>
          <p:cNvSpPr/>
          <p:nvPr/>
        </p:nvSpPr>
        <p:spPr>
          <a:xfrm>
            <a:off x="900113" y="379413"/>
            <a:ext cx="3894137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2. 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端口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C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按位置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/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复位控制字</a:t>
            </a:r>
          </a:p>
        </p:txBody>
      </p:sp>
      <p:grpSp>
        <p:nvGrpSpPr>
          <p:cNvPr id="2" name="Group 7"/>
          <p:cNvGrpSpPr/>
          <p:nvPr/>
        </p:nvGrpSpPr>
        <p:grpSpPr>
          <a:xfrm>
            <a:off x="971550" y="2349500"/>
            <a:ext cx="2376488" cy="576263"/>
            <a:chOff x="521" y="2115"/>
            <a:chExt cx="1497" cy="363"/>
          </a:xfrm>
        </p:grpSpPr>
        <p:sp>
          <p:nvSpPr>
            <p:cNvPr id="15401" name="AutoShape 8"/>
            <p:cNvSpPr/>
            <p:nvPr/>
          </p:nvSpPr>
          <p:spPr>
            <a:xfrm>
              <a:off x="521" y="2115"/>
              <a:ext cx="1497" cy="363"/>
            </a:xfrm>
            <a:prstGeom prst="wedgeRectCallout">
              <a:avLst>
                <a:gd name="adj1" fmla="val -30292"/>
                <a:gd name="adj2" fmla="val -75894"/>
              </a:avLst>
            </a:prstGeom>
            <a:solidFill>
              <a:srgbClr val="0000FF"/>
            </a:solidFill>
            <a:ln w="9525">
              <a:noFill/>
            </a:ln>
          </p:spPr>
          <p:txBody>
            <a:bodyPr/>
            <a:lstStyle/>
            <a:p>
              <a:pPr algn="ctr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5402" name="Rectangle 9"/>
            <p:cNvSpPr/>
            <p:nvPr/>
          </p:nvSpPr>
          <p:spPr>
            <a:xfrm>
              <a:off x="612" y="2161"/>
              <a:ext cx="1361" cy="28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b="1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该位必须设置为</a:t>
              </a:r>
              <a:r>
                <a:rPr lang="en-US" altLang="zh-CN" b="1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0</a:t>
              </a:r>
              <a:r>
                <a:rPr lang="zh-CN" altLang="en-US" b="1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。</a:t>
              </a:r>
              <a:r>
                <a:rPr lang="zh-CN" altLang="en-US" dirty="0">
                  <a:latin typeface="Times New Roman" panose="02020603050405020304" pitchFamily="18" charset="0"/>
                </a:rPr>
                <a:t> </a:t>
              </a:r>
            </a:p>
          </p:txBody>
        </p:sp>
      </p:grpSp>
      <p:grpSp>
        <p:nvGrpSpPr>
          <p:cNvPr id="3" name="Group 97"/>
          <p:cNvGrpSpPr/>
          <p:nvPr/>
        </p:nvGrpSpPr>
        <p:grpSpPr>
          <a:xfrm>
            <a:off x="5291138" y="2781300"/>
            <a:ext cx="1944687" cy="3240088"/>
            <a:chOff x="2381" y="1888"/>
            <a:chExt cx="1225" cy="2041"/>
          </a:xfrm>
        </p:grpSpPr>
        <p:sp>
          <p:nvSpPr>
            <p:cNvPr id="15369" name="AutoShape 96"/>
            <p:cNvSpPr/>
            <p:nvPr/>
          </p:nvSpPr>
          <p:spPr>
            <a:xfrm>
              <a:off x="2381" y="1888"/>
              <a:ext cx="1225" cy="2041"/>
            </a:xfrm>
            <a:prstGeom prst="wedgeRectCallout">
              <a:avLst>
                <a:gd name="adj1" fmla="val 32449"/>
                <a:gd name="adj2" fmla="val -57347"/>
              </a:avLst>
            </a:prstGeom>
            <a:solidFill>
              <a:srgbClr val="0000FF"/>
            </a:solidFill>
            <a:ln w="9525">
              <a:noFill/>
            </a:ln>
          </p:spPr>
          <p:txBody>
            <a:bodyPr/>
            <a:lstStyle/>
            <a:p>
              <a:pPr algn="ctr"/>
              <a:endParaRPr lang="zh-CN" altLang="en-US" dirty="0">
                <a:latin typeface="Arial" panose="020B0604020202020204" pitchFamily="34" charset="0"/>
              </a:endParaRPr>
            </a:p>
          </p:txBody>
        </p:sp>
        <p:grpSp>
          <p:nvGrpSpPr>
            <p:cNvPr id="15370" name="Group 95"/>
            <p:cNvGrpSpPr/>
            <p:nvPr/>
          </p:nvGrpSpPr>
          <p:grpSpPr>
            <a:xfrm>
              <a:off x="2546" y="1933"/>
              <a:ext cx="908" cy="1955"/>
              <a:chOff x="2426" y="2251"/>
              <a:chExt cx="908" cy="1955"/>
            </a:xfrm>
          </p:grpSpPr>
          <p:grpSp>
            <p:nvGrpSpPr>
              <p:cNvPr id="15371" name="Group 79"/>
              <p:cNvGrpSpPr/>
              <p:nvPr/>
            </p:nvGrpSpPr>
            <p:grpSpPr>
              <a:xfrm>
                <a:off x="2426" y="2251"/>
                <a:ext cx="908" cy="981"/>
                <a:chOff x="2426" y="2251"/>
                <a:chExt cx="908" cy="981"/>
              </a:xfrm>
            </p:grpSpPr>
            <p:grpSp>
              <p:nvGrpSpPr>
                <p:cNvPr id="15387" name="Group 71"/>
                <p:cNvGrpSpPr/>
                <p:nvPr/>
              </p:nvGrpSpPr>
              <p:grpSpPr>
                <a:xfrm>
                  <a:off x="2426" y="2251"/>
                  <a:ext cx="908" cy="490"/>
                  <a:chOff x="2426" y="2251"/>
                  <a:chExt cx="908" cy="490"/>
                </a:xfrm>
              </p:grpSpPr>
              <p:grpSp>
                <p:nvGrpSpPr>
                  <p:cNvPr id="15395" name="Group 67"/>
                  <p:cNvGrpSpPr/>
                  <p:nvPr/>
                </p:nvGrpSpPr>
                <p:grpSpPr>
                  <a:xfrm>
                    <a:off x="2426" y="2251"/>
                    <a:ext cx="908" cy="247"/>
                    <a:chOff x="2426" y="2251"/>
                    <a:chExt cx="908" cy="247"/>
                  </a:xfrm>
                </p:grpSpPr>
                <p:sp>
                  <p:nvSpPr>
                    <p:cNvPr id="15399" name="Text Box 65"/>
                    <p:cNvSpPr txBox="1"/>
                    <p:nvPr/>
                  </p:nvSpPr>
                  <p:spPr>
                    <a:xfrm>
                      <a:off x="2426" y="2251"/>
                      <a:ext cx="454" cy="247"/>
                    </a:xfrm>
                    <a:prstGeom prst="rect">
                      <a:avLst/>
                    </a:prstGeom>
                    <a:noFill/>
                    <a:ln w="25400" cap="flat" cmpd="sng">
                      <a:solidFill>
                        <a:srgbClr val="FFFF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>
                  </p:spPr>
                  <p:txBody>
                    <a:bodyPr>
                      <a:spAutoFit/>
                    </a:bodyPr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en-US" altLang="zh-CN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</a:rPr>
                        <a:t>0 0 0</a:t>
                      </a:r>
                    </a:p>
                  </p:txBody>
                </p:sp>
                <p:sp>
                  <p:nvSpPr>
                    <p:cNvPr id="15400" name="Text Box 66"/>
                    <p:cNvSpPr txBox="1"/>
                    <p:nvPr/>
                  </p:nvSpPr>
                  <p:spPr>
                    <a:xfrm>
                      <a:off x="2880" y="2251"/>
                      <a:ext cx="454" cy="247"/>
                    </a:xfrm>
                    <a:prstGeom prst="rect">
                      <a:avLst/>
                    </a:prstGeom>
                    <a:noFill/>
                    <a:ln w="25400" cap="flat" cmpd="sng">
                      <a:solidFill>
                        <a:srgbClr val="FFFF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>
                  </p:spPr>
                  <p:txBody>
                    <a:bodyPr>
                      <a:spAutoFit/>
                    </a:bodyPr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en-US" altLang="zh-CN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</a:rPr>
                        <a:t>PC0 </a:t>
                      </a:r>
                    </a:p>
                  </p:txBody>
                </p:sp>
              </p:grpSp>
              <p:grpSp>
                <p:nvGrpSpPr>
                  <p:cNvPr id="15396" name="Group 68"/>
                  <p:cNvGrpSpPr/>
                  <p:nvPr/>
                </p:nvGrpSpPr>
                <p:grpSpPr>
                  <a:xfrm>
                    <a:off x="2426" y="2494"/>
                    <a:ext cx="908" cy="247"/>
                    <a:chOff x="2426" y="2251"/>
                    <a:chExt cx="908" cy="247"/>
                  </a:xfrm>
                </p:grpSpPr>
                <p:sp>
                  <p:nvSpPr>
                    <p:cNvPr id="15397" name="Text Box 69"/>
                    <p:cNvSpPr txBox="1"/>
                    <p:nvPr/>
                  </p:nvSpPr>
                  <p:spPr>
                    <a:xfrm>
                      <a:off x="2426" y="2251"/>
                      <a:ext cx="454" cy="247"/>
                    </a:xfrm>
                    <a:prstGeom prst="rect">
                      <a:avLst/>
                    </a:prstGeom>
                    <a:noFill/>
                    <a:ln w="25400" cap="flat" cmpd="sng">
                      <a:solidFill>
                        <a:srgbClr val="FFFF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>
                  </p:spPr>
                  <p:txBody>
                    <a:bodyPr>
                      <a:spAutoFit/>
                    </a:bodyPr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en-US" altLang="zh-CN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</a:rPr>
                        <a:t>0 0 1</a:t>
                      </a:r>
                    </a:p>
                  </p:txBody>
                </p:sp>
                <p:sp>
                  <p:nvSpPr>
                    <p:cNvPr id="15398" name="Text Box 70"/>
                    <p:cNvSpPr txBox="1"/>
                    <p:nvPr/>
                  </p:nvSpPr>
                  <p:spPr>
                    <a:xfrm>
                      <a:off x="2880" y="2251"/>
                      <a:ext cx="454" cy="247"/>
                    </a:xfrm>
                    <a:prstGeom prst="rect">
                      <a:avLst/>
                    </a:prstGeom>
                    <a:noFill/>
                    <a:ln w="25400" cap="flat" cmpd="sng">
                      <a:solidFill>
                        <a:srgbClr val="FFFF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>
                  </p:spPr>
                  <p:txBody>
                    <a:bodyPr>
                      <a:spAutoFit/>
                    </a:bodyPr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en-US" altLang="zh-CN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</a:rPr>
                        <a:t>PC1 </a:t>
                      </a:r>
                    </a:p>
                  </p:txBody>
                </p:sp>
              </p:grpSp>
            </p:grpSp>
            <p:grpSp>
              <p:nvGrpSpPr>
                <p:cNvPr id="15388" name="Group 72"/>
                <p:cNvGrpSpPr/>
                <p:nvPr/>
              </p:nvGrpSpPr>
              <p:grpSpPr>
                <a:xfrm>
                  <a:off x="2426" y="2742"/>
                  <a:ext cx="908" cy="490"/>
                  <a:chOff x="2426" y="2251"/>
                  <a:chExt cx="908" cy="490"/>
                </a:xfrm>
              </p:grpSpPr>
              <p:grpSp>
                <p:nvGrpSpPr>
                  <p:cNvPr id="15389" name="Group 73"/>
                  <p:cNvGrpSpPr/>
                  <p:nvPr/>
                </p:nvGrpSpPr>
                <p:grpSpPr>
                  <a:xfrm>
                    <a:off x="2426" y="2251"/>
                    <a:ext cx="908" cy="247"/>
                    <a:chOff x="2426" y="2251"/>
                    <a:chExt cx="908" cy="247"/>
                  </a:xfrm>
                </p:grpSpPr>
                <p:sp>
                  <p:nvSpPr>
                    <p:cNvPr id="15393" name="Text Box 74"/>
                    <p:cNvSpPr txBox="1"/>
                    <p:nvPr/>
                  </p:nvSpPr>
                  <p:spPr>
                    <a:xfrm>
                      <a:off x="2426" y="2251"/>
                      <a:ext cx="454" cy="247"/>
                    </a:xfrm>
                    <a:prstGeom prst="rect">
                      <a:avLst/>
                    </a:prstGeom>
                    <a:noFill/>
                    <a:ln w="25400" cap="flat" cmpd="sng">
                      <a:solidFill>
                        <a:srgbClr val="FFFF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>
                  </p:spPr>
                  <p:txBody>
                    <a:bodyPr>
                      <a:spAutoFit/>
                    </a:bodyPr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en-US" altLang="zh-CN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</a:rPr>
                        <a:t>0 1 0</a:t>
                      </a:r>
                    </a:p>
                  </p:txBody>
                </p:sp>
                <p:sp>
                  <p:nvSpPr>
                    <p:cNvPr id="15394" name="Text Box 75"/>
                    <p:cNvSpPr txBox="1"/>
                    <p:nvPr/>
                  </p:nvSpPr>
                  <p:spPr>
                    <a:xfrm>
                      <a:off x="2880" y="2251"/>
                      <a:ext cx="454" cy="247"/>
                    </a:xfrm>
                    <a:prstGeom prst="rect">
                      <a:avLst/>
                    </a:prstGeom>
                    <a:noFill/>
                    <a:ln w="25400" cap="flat" cmpd="sng">
                      <a:solidFill>
                        <a:srgbClr val="FFFF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>
                  </p:spPr>
                  <p:txBody>
                    <a:bodyPr>
                      <a:spAutoFit/>
                    </a:bodyPr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en-US" altLang="zh-CN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</a:rPr>
                        <a:t>PC2 </a:t>
                      </a:r>
                    </a:p>
                  </p:txBody>
                </p:sp>
              </p:grpSp>
              <p:grpSp>
                <p:nvGrpSpPr>
                  <p:cNvPr id="15390" name="Group 76"/>
                  <p:cNvGrpSpPr/>
                  <p:nvPr/>
                </p:nvGrpSpPr>
                <p:grpSpPr>
                  <a:xfrm>
                    <a:off x="2426" y="2494"/>
                    <a:ext cx="908" cy="247"/>
                    <a:chOff x="2426" y="2251"/>
                    <a:chExt cx="908" cy="247"/>
                  </a:xfrm>
                </p:grpSpPr>
                <p:sp>
                  <p:nvSpPr>
                    <p:cNvPr id="15391" name="Text Box 77"/>
                    <p:cNvSpPr txBox="1"/>
                    <p:nvPr/>
                  </p:nvSpPr>
                  <p:spPr>
                    <a:xfrm>
                      <a:off x="2426" y="2251"/>
                      <a:ext cx="454" cy="247"/>
                    </a:xfrm>
                    <a:prstGeom prst="rect">
                      <a:avLst/>
                    </a:prstGeom>
                    <a:noFill/>
                    <a:ln w="25400" cap="flat" cmpd="sng">
                      <a:solidFill>
                        <a:srgbClr val="FFFF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>
                  </p:spPr>
                  <p:txBody>
                    <a:bodyPr>
                      <a:spAutoFit/>
                    </a:bodyPr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en-US" altLang="zh-CN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</a:rPr>
                        <a:t>0 1 1</a:t>
                      </a:r>
                    </a:p>
                  </p:txBody>
                </p:sp>
                <p:sp>
                  <p:nvSpPr>
                    <p:cNvPr id="15392" name="Text Box 78"/>
                    <p:cNvSpPr txBox="1"/>
                    <p:nvPr/>
                  </p:nvSpPr>
                  <p:spPr>
                    <a:xfrm>
                      <a:off x="2880" y="2251"/>
                      <a:ext cx="454" cy="247"/>
                    </a:xfrm>
                    <a:prstGeom prst="rect">
                      <a:avLst/>
                    </a:prstGeom>
                    <a:noFill/>
                    <a:ln w="25400" cap="flat" cmpd="sng">
                      <a:solidFill>
                        <a:srgbClr val="FFFF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>
                  </p:spPr>
                  <p:txBody>
                    <a:bodyPr>
                      <a:spAutoFit/>
                    </a:bodyPr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en-US" altLang="zh-CN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</a:rPr>
                        <a:t>PC3 </a:t>
                      </a:r>
                    </a:p>
                  </p:txBody>
                </p:sp>
              </p:grpSp>
            </p:grpSp>
          </p:grpSp>
          <p:grpSp>
            <p:nvGrpSpPr>
              <p:cNvPr id="15372" name="Group 80"/>
              <p:cNvGrpSpPr/>
              <p:nvPr/>
            </p:nvGrpSpPr>
            <p:grpSpPr>
              <a:xfrm>
                <a:off x="2426" y="3225"/>
                <a:ext cx="908" cy="981"/>
                <a:chOff x="2426" y="2251"/>
                <a:chExt cx="908" cy="981"/>
              </a:xfrm>
            </p:grpSpPr>
            <p:grpSp>
              <p:nvGrpSpPr>
                <p:cNvPr id="15373" name="Group 81"/>
                <p:cNvGrpSpPr/>
                <p:nvPr/>
              </p:nvGrpSpPr>
              <p:grpSpPr>
                <a:xfrm>
                  <a:off x="2426" y="2251"/>
                  <a:ext cx="908" cy="490"/>
                  <a:chOff x="2426" y="2251"/>
                  <a:chExt cx="908" cy="490"/>
                </a:xfrm>
              </p:grpSpPr>
              <p:grpSp>
                <p:nvGrpSpPr>
                  <p:cNvPr id="15381" name="Group 82"/>
                  <p:cNvGrpSpPr/>
                  <p:nvPr/>
                </p:nvGrpSpPr>
                <p:grpSpPr>
                  <a:xfrm>
                    <a:off x="2426" y="2251"/>
                    <a:ext cx="908" cy="247"/>
                    <a:chOff x="2426" y="2251"/>
                    <a:chExt cx="908" cy="247"/>
                  </a:xfrm>
                </p:grpSpPr>
                <p:sp>
                  <p:nvSpPr>
                    <p:cNvPr id="15385" name="Text Box 83"/>
                    <p:cNvSpPr txBox="1"/>
                    <p:nvPr/>
                  </p:nvSpPr>
                  <p:spPr>
                    <a:xfrm>
                      <a:off x="2426" y="2251"/>
                      <a:ext cx="454" cy="247"/>
                    </a:xfrm>
                    <a:prstGeom prst="rect">
                      <a:avLst/>
                    </a:prstGeom>
                    <a:noFill/>
                    <a:ln w="25400" cap="flat" cmpd="sng">
                      <a:solidFill>
                        <a:srgbClr val="FFFF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>
                  </p:spPr>
                  <p:txBody>
                    <a:bodyPr>
                      <a:spAutoFit/>
                    </a:bodyPr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en-US" altLang="zh-CN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</a:rPr>
                        <a:t>1 0 0</a:t>
                      </a:r>
                    </a:p>
                  </p:txBody>
                </p:sp>
                <p:sp>
                  <p:nvSpPr>
                    <p:cNvPr id="15386" name="Text Box 84"/>
                    <p:cNvSpPr txBox="1"/>
                    <p:nvPr/>
                  </p:nvSpPr>
                  <p:spPr>
                    <a:xfrm>
                      <a:off x="2880" y="2251"/>
                      <a:ext cx="454" cy="247"/>
                    </a:xfrm>
                    <a:prstGeom prst="rect">
                      <a:avLst/>
                    </a:prstGeom>
                    <a:noFill/>
                    <a:ln w="25400" cap="flat" cmpd="sng">
                      <a:solidFill>
                        <a:srgbClr val="FFFF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>
                  </p:spPr>
                  <p:txBody>
                    <a:bodyPr>
                      <a:spAutoFit/>
                    </a:bodyPr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en-US" altLang="zh-CN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</a:rPr>
                        <a:t>PC4</a:t>
                      </a:r>
                    </a:p>
                  </p:txBody>
                </p:sp>
              </p:grpSp>
              <p:grpSp>
                <p:nvGrpSpPr>
                  <p:cNvPr id="15382" name="Group 85"/>
                  <p:cNvGrpSpPr/>
                  <p:nvPr/>
                </p:nvGrpSpPr>
                <p:grpSpPr>
                  <a:xfrm>
                    <a:off x="2426" y="2494"/>
                    <a:ext cx="908" cy="247"/>
                    <a:chOff x="2426" y="2251"/>
                    <a:chExt cx="908" cy="247"/>
                  </a:xfrm>
                </p:grpSpPr>
                <p:sp>
                  <p:nvSpPr>
                    <p:cNvPr id="15383" name="Text Box 86"/>
                    <p:cNvSpPr txBox="1"/>
                    <p:nvPr/>
                  </p:nvSpPr>
                  <p:spPr>
                    <a:xfrm>
                      <a:off x="2426" y="2251"/>
                      <a:ext cx="454" cy="247"/>
                    </a:xfrm>
                    <a:prstGeom prst="rect">
                      <a:avLst/>
                    </a:prstGeom>
                    <a:noFill/>
                    <a:ln w="25400" cap="flat" cmpd="sng">
                      <a:solidFill>
                        <a:srgbClr val="FFFF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>
                  </p:spPr>
                  <p:txBody>
                    <a:bodyPr>
                      <a:spAutoFit/>
                    </a:bodyPr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en-US" altLang="zh-CN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</a:rPr>
                        <a:t>1 0 1</a:t>
                      </a:r>
                    </a:p>
                  </p:txBody>
                </p:sp>
                <p:sp>
                  <p:nvSpPr>
                    <p:cNvPr id="15384" name="Text Box 87"/>
                    <p:cNvSpPr txBox="1"/>
                    <p:nvPr/>
                  </p:nvSpPr>
                  <p:spPr>
                    <a:xfrm>
                      <a:off x="2880" y="2251"/>
                      <a:ext cx="454" cy="247"/>
                    </a:xfrm>
                    <a:prstGeom prst="rect">
                      <a:avLst/>
                    </a:prstGeom>
                    <a:noFill/>
                    <a:ln w="25400" cap="flat" cmpd="sng">
                      <a:solidFill>
                        <a:srgbClr val="FFFF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>
                  </p:spPr>
                  <p:txBody>
                    <a:bodyPr>
                      <a:spAutoFit/>
                    </a:bodyPr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en-US" altLang="zh-CN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</a:rPr>
                        <a:t>PC5</a:t>
                      </a:r>
                      <a:r>
                        <a:rPr lang="en-US" altLang="zh-CN" b="1" dirty="0">
                          <a:latin typeface="Times New Roman" panose="02020603050405020304" pitchFamily="18" charset="0"/>
                        </a:rPr>
                        <a:t> </a:t>
                      </a:r>
                    </a:p>
                  </p:txBody>
                </p:sp>
              </p:grpSp>
            </p:grpSp>
            <p:grpSp>
              <p:nvGrpSpPr>
                <p:cNvPr id="15374" name="Group 88"/>
                <p:cNvGrpSpPr/>
                <p:nvPr/>
              </p:nvGrpSpPr>
              <p:grpSpPr>
                <a:xfrm>
                  <a:off x="2426" y="2742"/>
                  <a:ext cx="908" cy="490"/>
                  <a:chOff x="2426" y="2251"/>
                  <a:chExt cx="908" cy="490"/>
                </a:xfrm>
              </p:grpSpPr>
              <p:grpSp>
                <p:nvGrpSpPr>
                  <p:cNvPr id="15375" name="Group 89"/>
                  <p:cNvGrpSpPr/>
                  <p:nvPr/>
                </p:nvGrpSpPr>
                <p:grpSpPr>
                  <a:xfrm>
                    <a:off x="2426" y="2251"/>
                    <a:ext cx="908" cy="247"/>
                    <a:chOff x="2426" y="2251"/>
                    <a:chExt cx="908" cy="247"/>
                  </a:xfrm>
                </p:grpSpPr>
                <p:sp>
                  <p:nvSpPr>
                    <p:cNvPr id="15379" name="Text Box 90"/>
                    <p:cNvSpPr txBox="1"/>
                    <p:nvPr/>
                  </p:nvSpPr>
                  <p:spPr>
                    <a:xfrm>
                      <a:off x="2426" y="2251"/>
                      <a:ext cx="454" cy="247"/>
                    </a:xfrm>
                    <a:prstGeom prst="rect">
                      <a:avLst/>
                    </a:prstGeom>
                    <a:noFill/>
                    <a:ln w="25400" cap="flat" cmpd="sng">
                      <a:solidFill>
                        <a:srgbClr val="FFFF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>
                  </p:spPr>
                  <p:txBody>
                    <a:bodyPr>
                      <a:spAutoFit/>
                    </a:bodyPr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en-US" altLang="zh-CN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</a:rPr>
                        <a:t>1 1 0</a:t>
                      </a:r>
                    </a:p>
                  </p:txBody>
                </p:sp>
                <p:sp>
                  <p:nvSpPr>
                    <p:cNvPr id="15380" name="Text Box 91"/>
                    <p:cNvSpPr txBox="1"/>
                    <p:nvPr/>
                  </p:nvSpPr>
                  <p:spPr>
                    <a:xfrm>
                      <a:off x="2880" y="2251"/>
                      <a:ext cx="454" cy="247"/>
                    </a:xfrm>
                    <a:prstGeom prst="rect">
                      <a:avLst/>
                    </a:prstGeom>
                    <a:noFill/>
                    <a:ln w="25400" cap="flat" cmpd="sng">
                      <a:solidFill>
                        <a:srgbClr val="FFFF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>
                  </p:spPr>
                  <p:txBody>
                    <a:bodyPr>
                      <a:spAutoFit/>
                    </a:bodyPr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en-US" altLang="zh-CN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</a:rPr>
                        <a:t>PC6 </a:t>
                      </a:r>
                    </a:p>
                  </p:txBody>
                </p:sp>
              </p:grpSp>
              <p:grpSp>
                <p:nvGrpSpPr>
                  <p:cNvPr id="15376" name="Group 92"/>
                  <p:cNvGrpSpPr/>
                  <p:nvPr/>
                </p:nvGrpSpPr>
                <p:grpSpPr>
                  <a:xfrm>
                    <a:off x="2426" y="2494"/>
                    <a:ext cx="908" cy="247"/>
                    <a:chOff x="2426" y="2251"/>
                    <a:chExt cx="908" cy="247"/>
                  </a:xfrm>
                </p:grpSpPr>
                <p:sp>
                  <p:nvSpPr>
                    <p:cNvPr id="15377" name="Text Box 93"/>
                    <p:cNvSpPr txBox="1"/>
                    <p:nvPr/>
                  </p:nvSpPr>
                  <p:spPr>
                    <a:xfrm>
                      <a:off x="2426" y="2251"/>
                      <a:ext cx="454" cy="247"/>
                    </a:xfrm>
                    <a:prstGeom prst="rect">
                      <a:avLst/>
                    </a:prstGeom>
                    <a:noFill/>
                    <a:ln w="25400" cap="flat" cmpd="sng">
                      <a:solidFill>
                        <a:srgbClr val="FFFF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>
                  </p:spPr>
                  <p:txBody>
                    <a:bodyPr>
                      <a:spAutoFit/>
                    </a:bodyPr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en-US" altLang="zh-CN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</a:rPr>
                        <a:t>1 1 1</a:t>
                      </a:r>
                    </a:p>
                  </p:txBody>
                </p:sp>
                <p:sp>
                  <p:nvSpPr>
                    <p:cNvPr id="15378" name="Text Box 94"/>
                    <p:cNvSpPr txBox="1"/>
                    <p:nvPr/>
                  </p:nvSpPr>
                  <p:spPr>
                    <a:xfrm>
                      <a:off x="2880" y="2251"/>
                      <a:ext cx="454" cy="247"/>
                    </a:xfrm>
                    <a:prstGeom prst="rect">
                      <a:avLst/>
                    </a:prstGeom>
                    <a:noFill/>
                    <a:ln w="25400" cap="flat" cmpd="sng">
                      <a:solidFill>
                        <a:srgbClr val="FFFF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>
                  </p:spPr>
                  <p:txBody>
                    <a:bodyPr>
                      <a:spAutoFit/>
                    </a:bodyPr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en-US" altLang="zh-CN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</a:rPr>
                        <a:t>PC7</a:t>
                      </a:r>
                      <a:r>
                        <a:rPr lang="en-US" altLang="zh-CN" b="1" dirty="0">
                          <a:latin typeface="Times New Roman" panose="02020603050405020304" pitchFamily="18" charset="0"/>
                        </a:rPr>
                        <a:t> </a:t>
                      </a:r>
                    </a:p>
                  </p:txBody>
                </p:sp>
              </p:grpSp>
            </p:grpSp>
          </p:grpSp>
        </p:grpSp>
      </p:grpSp>
      <p:grpSp>
        <p:nvGrpSpPr>
          <p:cNvPr id="19" name="Group 98"/>
          <p:cNvGrpSpPr/>
          <p:nvPr/>
        </p:nvGrpSpPr>
        <p:grpSpPr>
          <a:xfrm>
            <a:off x="4643438" y="2420938"/>
            <a:ext cx="2592387" cy="1152525"/>
            <a:chOff x="1882" y="1071"/>
            <a:chExt cx="1633" cy="726"/>
          </a:xfrm>
        </p:grpSpPr>
        <p:sp>
          <p:nvSpPr>
            <p:cNvPr id="15367" name="AutoShape 99"/>
            <p:cNvSpPr/>
            <p:nvPr/>
          </p:nvSpPr>
          <p:spPr>
            <a:xfrm>
              <a:off x="1882" y="1071"/>
              <a:ext cx="1633" cy="726"/>
            </a:xfrm>
            <a:prstGeom prst="wedgeRectCallout">
              <a:avLst>
                <a:gd name="adj1" fmla="val 32917"/>
                <a:gd name="adj2" fmla="val -71764"/>
              </a:avLst>
            </a:prstGeom>
            <a:solidFill>
              <a:srgbClr val="0000FF"/>
            </a:solidFill>
            <a:ln w="9525">
              <a:noFill/>
            </a:ln>
          </p:spPr>
          <p:txBody>
            <a:bodyPr/>
            <a:lstStyle/>
            <a:p>
              <a:pPr algn="ctr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5368" name="Rectangle 100"/>
            <p:cNvSpPr/>
            <p:nvPr/>
          </p:nvSpPr>
          <p:spPr>
            <a:xfrm>
              <a:off x="1927" y="1162"/>
              <a:ext cx="1573" cy="50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b="1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D0=0</a:t>
              </a:r>
              <a:r>
                <a:rPr lang="zh-CN" altLang="en-US" b="1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，将指定位置</a:t>
              </a:r>
              <a:r>
                <a:rPr lang="en-US" altLang="zh-CN" b="1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0</a:t>
              </a:r>
              <a:r>
                <a:rPr lang="zh-CN" altLang="en-US" b="1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； </a:t>
              </a:r>
            </a:p>
            <a:p>
              <a:pPr>
                <a:lnSpc>
                  <a:spcPct val="130000"/>
                </a:lnSpc>
              </a:pPr>
              <a:r>
                <a:rPr lang="en-US" altLang="zh-CN" b="1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D0=1</a:t>
              </a:r>
              <a:r>
                <a:rPr lang="zh-CN" altLang="en-US" b="1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，将指定位置</a:t>
              </a:r>
              <a:r>
                <a:rPr lang="en-US" altLang="zh-CN" b="1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1</a:t>
              </a:r>
              <a:r>
                <a:rPr lang="zh-CN" altLang="en-US" b="1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。</a:t>
              </a:r>
              <a:r>
                <a:rPr lang="zh-CN" altLang="en-US" dirty="0">
                  <a:latin typeface="Arial" panose="020B0604020202020204" pitchFamily="34" charset="0"/>
                </a:rPr>
                <a:t>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5"/>
          <p:cNvSpPr>
            <a:spLocks noChangeArrowheads="1"/>
          </p:cNvSpPr>
          <p:nvPr/>
        </p:nvSpPr>
        <p:spPr bwMode="auto">
          <a:xfrm>
            <a:off x="611188" y="317500"/>
            <a:ext cx="3652838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四、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8255A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的工作方式</a:t>
            </a:r>
          </a:p>
        </p:txBody>
      </p:sp>
      <p:sp>
        <p:nvSpPr>
          <p:cNvPr id="432134" name="Rectangle 6"/>
          <p:cNvSpPr>
            <a:spLocks noChangeArrowheads="1"/>
          </p:cNvSpPr>
          <p:nvPr/>
        </p:nvSpPr>
        <p:spPr bwMode="auto">
          <a:xfrm>
            <a:off x="971550" y="868363"/>
            <a:ext cx="4030663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1.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方式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0--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基本输入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/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输出方式</a:t>
            </a:r>
          </a:p>
        </p:txBody>
      </p:sp>
      <p:sp>
        <p:nvSpPr>
          <p:cNvPr id="432135" name="Rectangle 7"/>
          <p:cNvSpPr>
            <a:spLocks noChangeArrowheads="1"/>
          </p:cNvSpPr>
          <p:nvPr/>
        </p:nvSpPr>
        <p:spPr bwMode="auto">
          <a:xfrm>
            <a:off x="1258888" y="1466850"/>
            <a:ext cx="1341438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特点：</a:t>
            </a:r>
          </a:p>
        </p:txBody>
      </p:sp>
      <p:sp>
        <p:nvSpPr>
          <p:cNvPr id="432136" name="Rectangle 8"/>
          <p:cNvSpPr>
            <a:spLocks noChangeArrowheads="1"/>
          </p:cNvSpPr>
          <p:nvPr/>
        </p:nvSpPr>
        <p:spPr bwMode="auto">
          <a:xfrm>
            <a:off x="1257300" y="1989138"/>
            <a:ext cx="7056438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（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）每一个端口都定义为输入口或输出口；</a:t>
            </a:r>
          </a:p>
        </p:txBody>
      </p:sp>
      <p:sp>
        <p:nvSpPr>
          <p:cNvPr id="432137" name="Rectangle 9"/>
          <p:cNvSpPr>
            <a:spLocks noChangeArrowheads="1"/>
          </p:cNvSpPr>
          <p:nvPr/>
        </p:nvSpPr>
        <p:spPr bwMode="auto">
          <a:xfrm>
            <a:off x="1257300" y="2420938"/>
            <a:ext cx="7600950" cy="1001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714375" marR="0" lvl="0" indent="-714375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（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）端口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可作为两个独立的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位端口使用，并可定义为输入口或输出口。</a:t>
            </a:r>
          </a:p>
        </p:txBody>
      </p:sp>
      <p:sp>
        <p:nvSpPr>
          <p:cNvPr id="432138" name="Rectangle 10"/>
          <p:cNvSpPr>
            <a:spLocks noChangeArrowheads="1"/>
          </p:cNvSpPr>
          <p:nvPr/>
        </p:nvSpPr>
        <p:spPr bwMode="auto">
          <a:xfrm>
            <a:off x="1270000" y="3763963"/>
            <a:ext cx="250983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适用场合：</a:t>
            </a:r>
          </a:p>
        </p:txBody>
      </p:sp>
      <p:sp>
        <p:nvSpPr>
          <p:cNvPr id="432139" name="Rectangle 11"/>
          <p:cNvSpPr>
            <a:spLocks noChangeArrowheads="1"/>
          </p:cNvSpPr>
          <p:nvPr/>
        </p:nvSpPr>
        <p:spPr bwMode="auto">
          <a:xfrm>
            <a:off x="1306513" y="4365625"/>
            <a:ext cx="2813050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（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）无条件传送；</a:t>
            </a:r>
          </a:p>
        </p:txBody>
      </p:sp>
      <p:sp>
        <p:nvSpPr>
          <p:cNvPr id="432140" name="Rectangle 12"/>
          <p:cNvSpPr>
            <a:spLocks noChangeArrowheads="1"/>
          </p:cNvSpPr>
          <p:nvPr/>
        </p:nvSpPr>
        <p:spPr bwMode="auto">
          <a:xfrm>
            <a:off x="1306513" y="4941888"/>
            <a:ext cx="3122613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（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）查询方式传送；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2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2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2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2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32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32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32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2134" grpId="0"/>
      <p:bldP spid="432135" grpId="0"/>
      <p:bldP spid="432136" grpId="0"/>
      <p:bldP spid="432137" grpId="0"/>
      <p:bldP spid="432138" grpId="0"/>
      <p:bldP spid="432139" grpId="0"/>
      <p:bldP spid="43214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ChangeArrowheads="1"/>
          </p:cNvSpPr>
          <p:nvPr/>
        </p:nvSpPr>
        <p:spPr bwMode="auto">
          <a:xfrm>
            <a:off x="4479925" y="2971800"/>
            <a:ext cx="184150" cy="12001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4339" name="Rectangle 5"/>
          <p:cNvSpPr>
            <a:spLocks noChangeArrowheads="1"/>
          </p:cNvSpPr>
          <p:nvPr/>
        </p:nvSpPr>
        <p:spPr bwMode="auto">
          <a:xfrm>
            <a:off x="622300" y="309563"/>
            <a:ext cx="4030663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2.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方式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1--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选通输入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/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输出方式</a:t>
            </a:r>
          </a:p>
        </p:txBody>
      </p:sp>
      <p:sp>
        <p:nvSpPr>
          <p:cNvPr id="433158" name="Rectangle 6"/>
          <p:cNvSpPr>
            <a:spLocks noChangeArrowheads="1"/>
          </p:cNvSpPr>
          <p:nvPr/>
        </p:nvSpPr>
        <p:spPr bwMode="auto">
          <a:xfrm>
            <a:off x="1020763" y="1004888"/>
            <a:ext cx="1341438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特点：</a:t>
            </a:r>
          </a:p>
        </p:txBody>
      </p:sp>
      <p:sp>
        <p:nvSpPr>
          <p:cNvPr id="433159" name="Rectangle 7"/>
          <p:cNvSpPr>
            <a:spLocks noChangeArrowheads="1"/>
          </p:cNvSpPr>
          <p:nvPr/>
        </p:nvSpPr>
        <p:spPr bwMode="auto">
          <a:xfrm>
            <a:off x="939800" y="1550988"/>
            <a:ext cx="7561263" cy="10525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714375" marR="0" lvl="0" indent="-714375" algn="just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（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）端口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和端口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可工作在方式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，每一个端口都定义为输入口或输出口；</a:t>
            </a:r>
          </a:p>
        </p:txBody>
      </p:sp>
      <p:sp>
        <p:nvSpPr>
          <p:cNvPr id="433160" name="Rectangle 8"/>
          <p:cNvSpPr>
            <a:spLocks noChangeArrowheads="1"/>
          </p:cNvSpPr>
          <p:nvPr/>
        </p:nvSpPr>
        <p:spPr bwMode="auto">
          <a:xfrm>
            <a:off x="971550" y="2614613"/>
            <a:ext cx="7529513" cy="1001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714375" marR="0" lvl="0" indent="-714375" algn="just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（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）端口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的某些引脚分别作为端口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和端口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的联络信号，有确定的意义，不能用软件重定义。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3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33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33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3158" grpId="0"/>
      <p:bldP spid="433159" grpId="0"/>
      <p:bldP spid="43316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VOICEALLOWED" val="False"/>
  <p:tag name="PROBLEMSCORE" val="5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heme/theme1.xml><?xml version="1.0" encoding="utf-8"?>
<a:theme xmlns:a="http://schemas.openxmlformats.org/drawingml/2006/main" name="Capsules">
  <a:themeElements>
    <a:clrScheme name="Capsules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Capsules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1264</Words>
  <Application>Microsoft Office PowerPoint</Application>
  <PresentationFormat>全屏显示(4:3)</PresentationFormat>
  <Paragraphs>220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28" baseType="lpstr">
      <vt:lpstr>Microsoft Yahei</vt:lpstr>
      <vt:lpstr>华文行楷</vt:lpstr>
      <vt:lpstr>宋体</vt:lpstr>
      <vt:lpstr>Arial</vt:lpstr>
      <vt:lpstr>Calibri</vt:lpstr>
      <vt:lpstr>Times New Roman</vt:lpstr>
      <vt:lpstr>Wingdings</vt:lpstr>
      <vt:lpstr>Capsules</vt:lpstr>
      <vt:lpstr>默认设计模板</vt:lpstr>
      <vt:lpstr> 第6章  微型机系统通用接口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hh mb</dc:creator>
  <cp:lastModifiedBy>hh mb</cp:lastModifiedBy>
  <cp:revision>512</cp:revision>
  <dcterms:created xsi:type="dcterms:W3CDTF">2019-03-17T08:44:09Z</dcterms:created>
  <dcterms:modified xsi:type="dcterms:W3CDTF">2020-05-26T01:53:23Z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2052-11.1.0.7989</vt:lpwstr>
  </property>
</Properties>
</file>