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1" r:id="rId2"/>
    <p:sldId id="282" r:id="rId3"/>
    <p:sldId id="258" r:id="rId4"/>
    <p:sldId id="277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4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3" r:id="rId28"/>
    <p:sldId id="27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35" autoAdjust="0"/>
  </p:normalViewPr>
  <p:slideViewPr>
    <p:cSldViewPr snapToGrid="0">
      <p:cViewPr varScale="1">
        <p:scale>
          <a:sx n="61" d="100"/>
          <a:sy n="61" d="100"/>
        </p:scale>
        <p:origin x="103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E825F-E14A-4611-9EF5-209149071FBD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A8B06-9546-4343-8E66-2B1B557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举个例子，酒店、餐馆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8B06-9546-4343-8E66-2B1B55778C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简单介绍，直接下一页上图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8B06-9546-4343-8E66-2B1B55778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6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8B06-9546-4343-8E66-2B1B55778C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6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选定三个点之后的剪枝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8B06-9546-4343-8E66-2B1B55778C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7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8B06-9546-4343-8E66-2B1B55778C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4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9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9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1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2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5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5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0121-E752-41B5-A811-CE2FACD6D9D9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2ED-3399-4C7F-9B90-233305D7F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2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Collective Spatial Keyword Queries: A Distance</a:t>
            </a:r>
            <a:br>
              <a:rPr lang="en-US" altLang="zh-CN" dirty="0"/>
            </a:br>
            <a:r>
              <a:rPr lang="en-US" altLang="zh-CN" dirty="0"/>
              <a:t>Owner-Driven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——SIGMOD’13</a:t>
            </a:r>
            <a:r>
              <a:rPr lang="en-US" altLang="zh-CN" dirty="0"/>
              <a:t>, June 22–27, 2013, New York, New York, USA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Present by HZS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23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Distance Owner-Driven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维护变量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，该变量存储着当前发现的最好的可行集，初始化时将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设为可行集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构造</a:t>
            </a:r>
            <a:r>
              <a:rPr lang="en-US" altLang="zh-CN" dirty="0" smtClean="0"/>
              <a:t>S'</a:t>
            </a:r>
          </a:p>
          <a:p>
            <a:pPr marL="0" indent="0">
              <a:buNone/>
            </a:pPr>
            <a:r>
              <a:rPr lang="en-US" altLang="zh-CN" dirty="0" smtClean="0"/>
              <a:t>Step1</a:t>
            </a:r>
            <a:r>
              <a:rPr lang="zh-CN" altLang="en-US" dirty="0" smtClean="0"/>
              <a:t>：选定</a:t>
            </a:r>
            <a:r>
              <a:rPr lang="en-US" altLang="zh-CN" dirty="0" smtClean="0"/>
              <a:t>S'</a:t>
            </a:r>
            <a:r>
              <a:rPr lang="zh-CN" altLang="en-US" dirty="0" smtClean="0"/>
              <a:t>的查询距离拥有者</a:t>
            </a:r>
            <a:r>
              <a:rPr lang="en-US" altLang="zh-CN" dirty="0" smtClean="0"/>
              <a:t>o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Step2</a:t>
            </a:r>
            <a:r>
              <a:rPr lang="zh-CN" altLang="en-US" dirty="0" smtClean="0"/>
              <a:t>：选定</a:t>
            </a:r>
            <a:r>
              <a:rPr lang="en-US" altLang="zh-CN" dirty="0" smtClean="0"/>
              <a:t>S'</a:t>
            </a:r>
            <a:r>
              <a:rPr lang="zh-CN" altLang="en-US" dirty="0" smtClean="0"/>
              <a:t>的成对距离拥有者</a:t>
            </a:r>
            <a:r>
              <a:rPr lang="en-US" altLang="zh-CN" dirty="0" smtClean="0"/>
              <a:t>o1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o2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Step3</a:t>
            </a:r>
            <a:r>
              <a:rPr lang="zh-CN" altLang="en-US" dirty="0" smtClean="0"/>
              <a:t>：找到一个</a:t>
            </a:r>
            <a:r>
              <a:rPr lang="en-US" altLang="zh-CN" dirty="0" smtClean="0"/>
              <a:t>(o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o2)-owner consistent</a:t>
            </a:r>
            <a:r>
              <a:rPr lang="zh-CN" altLang="en-US" dirty="0" smtClean="0"/>
              <a:t>的可行集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cost(S') &lt; cost(S)</a:t>
            </a:r>
            <a:r>
              <a:rPr lang="zh-CN" altLang="en-US" dirty="0" smtClean="0"/>
              <a:t>，更新</a:t>
            </a:r>
            <a:r>
              <a:rPr lang="en-US" altLang="zh-CN" dirty="0" smtClean="0"/>
              <a:t>S</a:t>
            </a:r>
          </a:p>
          <a:p>
            <a:pPr marL="0" indent="0">
              <a:buNone/>
            </a:pPr>
            <a:r>
              <a:rPr lang="en-US" altLang="zh-CN" dirty="0" smtClean="0"/>
              <a:t>Step4</a:t>
            </a:r>
            <a:r>
              <a:rPr lang="zh-CN" altLang="en-US" dirty="0" smtClean="0"/>
              <a:t>：重复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步骤，直到</a:t>
            </a:r>
            <a:r>
              <a:rPr lang="zh-CN" altLang="en-US" b="1" dirty="0" smtClean="0">
                <a:solidFill>
                  <a:srgbClr val="FF0000"/>
                </a:solidFill>
              </a:rPr>
              <a:t>所有</a:t>
            </a:r>
            <a:r>
              <a:rPr lang="en-US" altLang="zh-CN" b="1" dirty="0" smtClean="0">
                <a:solidFill>
                  <a:srgbClr val="FF0000"/>
                </a:solidFill>
              </a:rPr>
              <a:t>(o, o1, o2)</a:t>
            </a:r>
            <a:r>
              <a:rPr lang="zh-CN" altLang="en-US" b="1" dirty="0" smtClean="0">
                <a:solidFill>
                  <a:srgbClr val="FF0000"/>
                </a:solidFill>
              </a:rPr>
              <a:t>距离拥有者</a:t>
            </a:r>
            <a:r>
              <a:rPr lang="zh-CN" altLang="en-US" dirty="0" smtClean="0"/>
              <a:t>组被遍历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2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 </a:t>
            </a:r>
            <a:r>
              <a:rPr lang="en-US" altLang="zh-CN" dirty="0" smtClean="0"/>
              <a:t>for S’ objects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直接实现上述方法将要枚举所有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距离拥有者组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剪枝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/>
                  <a:t>：可行集</a:t>
                </a:r>
                <a:r>
                  <a:rPr lang="en-US" altLang="zh-CN" dirty="0" smtClean="0"/>
                  <a:t>S‘</a:t>
                </a:r>
                <a:r>
                  <a:rPr lang="zh-CN" altLang="en-US" dirty="0" smtClean="0"/>
                  <a:t>的所有对象均在区域</a:t>
                </a:r>
                <a:r>
                  <a:rPr lang="en-US" altLang="zh-CN" dirty="0" smtClean="0"/>
                  <a:t>D(q, d(q, o))</a:t>
                </a:r>
                <a:r>
                  <a:rPr lang="zh-CN" altLang="en-US" dirty="0" smtClean="0"/>
                  <a:t>内；</a:t>
                </a:r>
              </a:p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剪枝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 smtClean="0"/>
                  <a:t>：可行集</a:t>
                </a:r>
                <a:r>
                  <a:rPr lang="en-US" altLang="zh-CN" dirty="0" smtClean="0"/>
                  <a:t>S‘</a:t>
                </a:r>
                <a:r>
                  <a:rPr lang="zh-CN" altLang="en-US" dirty="0" smtClean="0"/>
                  <a:t>的所有对象均在区域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/>
                      <m:t>D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dirty="0" smtClean="0"/>
                      <m:t>q</m:t>
                    </m:r>
                    <m:r>
                      <m:rPr>
                        <m:nor/>
                      </m:rPr>
                      <a:rPr lang="en-US" altLang="zh-CN" dirty="0" smtClean="0"/>
                      <m:t>, </m:t>
                    </m:r>
                    <m:r>
                      <m:rPr>
                        <m:nor/>
                      </m:rPr>
                      <a:rPr lang="en-US" altLang="zh-CN" dirty="0" smtClean="0"/>
                      <m:t>d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dirty="0" smtClean="0"/>
                      <m:t>q</m:t>
                    </m:r>
                    <m:r>
                      <m:rPr>
                        <m:nor/>
                      </m:rPr>
                      <a:rPr lang="en-US" altLang="zh-CN" dirty="0" smtClean="0"/>
                      <m:t>, </m:t>
                    </m:r>
                    <m:r>
                      <m:rPr>
                        <m:nor/>
                      </m:rPr>
                      <a:rPr lang="en-US" altLang="zh-CN" dirty="0" smtClean="0"/>
                      <m:t>o</m:t>
                    </m:r>
                    <m:r>
                      <m:rPr>
                        <m:nor/>
                      </m:rPr>
                      <a:rPr lang="en-US" altLang="zh-CN" dirty="0" smtClean="0"/>
                      <m:t>))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altLang="zh-CN" dirty="0" smtClean="0"/>
                      <m:t> </m:t>
                    </m:r>
                    <m:r>
                      <m:rPr>
                        <m:nor/>
                      </m:rPr>
                      <a:rPr lang="en-US" altLang="zh-CN" dirty="0" smtClean="0"/>
                      <m:t>D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dirty="0" smtClean="0"/>
                      <m:t>o</m:t>
                    </m:r>
                    <m:r>
                      <m:rPr>
                        <m:nor/>
                      </m:rPr>
                      <a:rPr lang="en-US" altLang="zh-CN" dirty="0" smtClean="0"/>
                      <m:t>1, </m:t>
                    </m:r>
                    <m:r>
                      <m:rPr>
                        <m:nor/>
                      </m:rPr>
                      <a:rPr lang="en-US" altLang="zh-CN" dirty="0" smtClean="0"/>
                      <m:t>d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dirty="0" smtClean="0"/>
                      <m:t>o</m:t>
                    </m:r>
                    <m:r>
                      <m:rPr>
                        <m:nor/>
                      </m:rPr>
                      <a:rPr lang="en-US" altLang="zh-CN" dirty="0" smtClean="0"/>
                      <m:t>1, </m:t>
                    </m:r>
                    <m:r>
                      <m:rPr>
                        <m:nor/>
                      </m:rPr>
                      <a:rPr lang="en-US" altLang="zh-CN" dirty="0" smtClean="0"/>
                      <m:t>o</m:t>
                    </m:r>
                    <m:r>
                      <m:rPr>
                        <m:nor/>
                      </m:rPr>
                      <a:rPr lang="en-US" altLang="zh-CN" dirty="0" smtClean="0"/>
                      <m:t>2))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altLang="zh-CN" dirty="0" smtClean="0"/>
                      <m:t> </m:t>
                    </m:r>
                    <m:r>
                      <m:rPr>
                        <m:nor/>
                      </m:rPr>
                      <a:rPr lang="en-US" altLang="zh-CN" dirty="0" smtClean="0"/>
                      <m:t>D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dirty="0" smtClean="0"/>
                      <m:t>o</m:t>
                    </m:r>
                    <m:r>
                      <m:rPr>
                        <m:nor/>
                      </m:rPr>
                      <a:rPr lang="en-US" altLang="zh-CN" dirty="0" smtClean="0"/>
                      <m:t>2, </m:t>
                    </m:r>
                    <m:r>
                      <m:rPr>
                        <m:nor/>
                      </m:rPr>
                      <a:rPr lang="en-US" altLang="zh-CN" dirty="0" smtClean="0"/>
                      <m:t>d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dirty="0" smtClean="0"/>
                      <m:t>o</m:t>
                    </m:r>
                    <m:r>
                      <m:rPr>
                        <m:nor/>
                      </m:rPr>
                      <a:rPr lang="en-US" altLang="zh-CN" dirty="0" smtClean="0"/>
                      <m:t>1, </m:t>
                    </m:r>
                    <m:r>
                      <m:rPr>
                        <m:nor/>
                      </m:rPr>
                      <a:rPr lang="en-US" altLang="zh-CN" dirty="0" smtClean="0"/>
                      <m:t>o</m:t>
                    </m:r>
                    <m:r>
                      <m:rPr>
                        <m:nor/>
                      </m:rPr>
                      <a:rPr lang="en-US" altLang="zh-CN" dirty="0" smtClean="0"/>
                      <m:t>2))</m:t>
                    </m:r>
                  </m:oMath>
                </a14:m>
                <a:r>
                  <a:rPr lang="zh-CN" altLang="en-US" dirty="0" smtClean="0"/>
                  <a:t>内；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9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17409" y="1760560"/>
            <a:ext cx="3152633" cy="32533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78529" y="327504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q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6197847" y="2369150"/>
            <a:ext cx="1144725" cy="110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87641" y="2109622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 query distance owner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>
          <a:xfrm flipH="1" flipV="1">
            <a:off x="6185023" y="2184485"/>
            <a:ext cx="12824" cy="129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6197847" y="3475096"/>
            <a:ext cx="760713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95627" y="221942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o1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93410" y="36549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o2</a:t>
            </a:r>
            <a:endParaRPr lang="zh-CN" altLang="en-US" sz="2000" dirty="0"/>
          </a:p>
        </p:txBody>
      </p:sp>
      <p:sp>
        <p:nvSpPr>
          <p:cNvPr id="23" name="椭圆 22"/>
          <p:cNvSpPr/>
          <p:nvPr/>
        </p:nvSpPr>
        <p:spPr>
          <a:xfrm rot="21197432">
            <a:off x="5478916" y="2061192"/>
            <a:ext cx="2828989" cy="279703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197432">
            <a:off x="4804646" y="1036199"/>
            <a:ext cx="2828989" cy="279703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36505" y="319123"/>
            <a:ext cx="802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如果确定了</a:t>
            </a:r>
            <a:r>
              <a:rPr lang="en-US" altLang="zh-CN" sz="2800" dirty="0" smtClean="0"/>
              <a:t>(o, o1, o2)</a:t>
            </a:r>
            <a:r>
              <a:rPr lang="zh-CN" altLang="en-US" sz="2800" dirty="0" smtClean="0"/>
              <a:t>，可行集</a:t>
            </a:r>
            <a:r>
              <a:rPr lang="en-US" altLang="zh-CN" sz="2800" dirty="0" smtClean="0"/>
              <a:t>S’</a:t>
            </a:r>
            <a:r>
              <a:rPr lang="zh-CN" altLang="en-US" sz="2800" dirty="0" smtClean="0"/>
              <a:t>的对象区间在哪？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88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4" grpId="0"/>
      <p:bldP spid="15" grpId="0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 </a:t>
            </a:r>
            <a:r>
              <a:rPr lang="en-US" altLang="zh-CN" dirty="0" smtClean="0"/>
              <a:t>for query distance owner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观察：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𝛰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中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NN(q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 = Nearest </a:t>
                </a:r>
                <a:r>
                  <a:rPr lang="en-US" altLang="zh-CN" dirty="0"/>
                  <a:t>N</a:t>
                </a:r>
                <a:r>
                  <a:rPr lang="en-US" altLang="zh-CN" dirty="0" smtClean="0"/>
                  <a:t>eighbor of q </a:t>
                </a:r>
                <a:r>
                  <a:rPr lang="zh-CN" altLang="en-US" dirty="0" smtClean="0"/>
                  <a:t>一般不会是</a:t>
                </a:r>
                <a:r>
                  <a:rPr lang="en-US" altLang="zh-CN" dirty="0" smtClean="0"/>
                  <a:t>query distance owner</a:t>
                </a:r>
                <a:r>
                  <a:rPr lang="zh-CN" altLang="en-US" dirty="0" smtClean="0"/>
                  <a:t>，如果是，可行集对象只可能在</a:t>
                </a:r>
                <a:r>
                  <a:rPr lang="en-US" altLang="zh-CN" dirty="0" smtClean="0"/>
                  <a:t>D(q, d(q, NN(q))</a:t>
                </a:r>
                <a:r>
                  <a:rPr lang="zh-CN" altLang="en-US" dirty="0" smtClean="0"/>
                  <a:t>边上；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基于上述观察考虑：</a:t>
                </a:r>
                <a:r>
                  <a:rPr lang="en-US" altLang="zh-CN" dirty="0" smtClean="0"/>
                  <a:t>closest possible query distance owner = o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在区域</a:t>
                </a:r>
                <a:r>
                  <a:rPr lang="en-US" altLang="zh-CN" dirty="0" smtClean="0"/>
                  <a:t>D(q, d(o, q))</a:t>
                </a:r>
                <a:r>
                  <a:rPr lang="zh-CN" altLang="en-US" dirty="0" smtClean="0"/>
                  <a:t>存在一个可行集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同时又不想选太远的对象作为可行集，考虑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f</a:t>
                </a:r>
                <a:r>
                  <a:rPr lang="en-US" altLang="zh-CN" dirty="0" smtClean="0"/>
                  <a:t>arthest possible query distance owner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0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losest poss. query distance owner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，当且仅当</a:t>
                </a:r>
                <a:r>
                  <a:rPr lang="en-US" altLang="zh-CN" dirty="0" smtClean="0"/>
                  <a:t>radius(D) 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时，在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中存在可行集；在</a:t>
                </a:r>
                <a:r>
                  <a:rPr lang="en-US" altLang="zh-CN" dirty="0" smtClean="0"/>
                  <a:t>D(q,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边上的对象即为</a:t>
                </a:r>
                <a:r>
                  <a:rPr lang="en-US" altLang="zh-CN" dirty="0" smtClean="0"/>
                  <a:t>Closest poss. Query distance owner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36979" y="375926"/>
                <a:ext cx="916827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3})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" y="375926"/>
                <a:ext cx="9168279" cy="490199"/>
              </a:xfrm>
              <a:prstGeom prst="rect">
                <a:avLst/>
              </a:prstGeom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/>
          <p:cNvSpPr/>
          <p:nvPr/>
        </p:nvSpPr>
        <p:spPr>
          <a:xfrm>
            <a:off x="2988860" y="1228299"/>
            <a:ext cx="5431809" cy="5363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612398" y="3725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4" idx="1"/>
            <a:endCxn id="33" idx="2"/>
          </p:cNvCxnSpPr>
          <p:nvPr/>
        </p:nvCxnSpPr>
        <p:spPr>
          <a:xfrm flipH="1">
            <a:off x="2988860" y="3910084"/>
            <a:ext cx="262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5"/>
          <p:cNvSpPr txBox="1"/>
          <p:nvPr/>
        </p:nvSpPr>
        <p:spPr>
          <a:xfrm>
            <a:off x="1448054" y="372541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O1 = NN(q, t1)</a:t>
            </a:r>
            <a:endParaRPr lang="zh-CN" altLang="en-US" dirty="0"/>
          </a:p>
        </p:txBody>
      </p:sp>
      <p:sp>
        <p:nvSpPr>
          <p:cNvPr id="39" name="文本框 5"/>
          <p:cNvSpPr txBox="1"/>
          <p:nvPr/>
        </p:nvSpPr>
        <p:spPr>
          <a:xfrm>
            <a:off x="3242039" y="456092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O3 = NN(q, t3)</a:t>
            </a:r>
            <a:endParaRPr lang="zh-CN" altLang="en-US" dirty="0"/>
          </a:p>
        </p:txBody>
      </p:sp>
      <p:sp>
        <p:nvSpPr>
          <p:cNvPr id="40" name="文本框 5"/>
          <p:cNvSpPr txBox="1"/>
          <p:nvPr/>
        </p:nvSpPr>
        <p:spPr>
          <a:xfrm>
            <a:off x="3167487" y="315004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O2 = NN(q, t2)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4" idx="1"/>
          </p:cNvCxnSpPr>
          <p:nvPr/>
        </p:nvCxnSpPr>
        <p:spPr>
          <a:xfrm flipH="1" flipV="1">
            <a:off x="3821373" y="3519376"/>
            <a:ext cx="1791025" cy="39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4" idx="1"/>
          </p:cNvCxnSpPr>
          <p:nvPr/>
        </p:nvCxnSpPr>
        <p:spPr>
          <a:xfrm flipH="1">
            <a:off x="4203510" y="3910084"/>
            <a:ext cx="1408888" cy="64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3737921" y="1869743"/>
            <a:ext cx="3921979" cy="4080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169"/>
          </a:xfrm>
        </p:spPr>
        <p:txBody>
          <a:bodyPr/>
          <a:lstStyle/>
          <a:p>
            <a:r>
              <a:rPr lang="en-US" altLang="zh-CN" dirty="0" smtClean="0"/>
              <a:t>Farthest poss. query distance owner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9788"/>
                <a:ext cx="10515600" cy="1094996"/>
              </a:xfrm>
            </p:spPr>
            <p:txBody>
              <a:bodyPr/>
              <a:lstStyle/>
              <a:p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为一个可行集且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radius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；对于包含至少一个在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之外的对象的任意可行集</a:t>
                </a:r>
                <a:r>
                  <a:rPr lang="en-US" altLang="zh-CN" dirty="0" smtClean="0"/>
                  <a:t>S’</a:t>
                </a:r>
                <a:r>
                  <a:rPr lang="zh-CN" altLang="en-US" dirty="0" smtClean="0"/>
                  <a:t>，有</a:t>
                </a:r>
                <a:r>
                  <a:rPr lang="en-US" altLang="zh-CN" dirty="0" smtClean="0"/>
                  <a:t>cost(S’) &gt; cost(S)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9788"/>
                <a:ext cx="10515600" cy="1094996"/>
              </a:xfrm>
              <a:blipFill rotWithShape="0">
                <a:blip r:embed="rId2"/>
                <a:stretch>
                  <a:fillRect l="-1043" t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3916908" y="3055558"/>
            <a:ext cx="3166280" cy="3220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7682" y="44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58195" y="46659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d(q, o)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4" idx="2"/>
          </p:cNvCxnSpPr>
          <p:nvPr/>
        </p:nvCxnSpPr>
        <p:spPr>
          <a:xfrm flipH="1">
            <a:off x="3916908" y="4665994"/>
            <a:ext cx="149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93827" y="2659773"/>
            <a:ext cx="4012442" cy="4012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/>
          <p:cNvCxnSpPr>
            <a:stCxn id="4" idx="2"/>
            <a:endCxn id="12" idx="2"/>
          </p:cNvCxnSpPr>
          <p:nvPr/>
        </p:nvCxnSpPr>
        <p:spPr>
          <a:xfrm flipH="1">
            <a:off x="3493827" y="4665994"/>
            <a:ext cx="4230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98502" y="466599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d(o1, o2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4058381" y="3212560"/>
            <a:ext cx="784746" cy="1913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44072" y="3361650"/>
            <a:ext cx="81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ost(S)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42602" y="55819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082755" y="62764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o3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1"/>
            <a:endCxn id="21" idx="0"/>
          </p:cNvCxnSpPr>
          <p:nvPr/>
        </p:nvCxnSpPr>
        <p:spPr>
          <a:xfrm>
            <a:off x="5407682" y="4665994"/>
            <a:ext cx="1886830" cy="16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17017" y="1534330"/>
            <a:ext cx="3316637" cy="319265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35830" y="968642"/>
            <a:ext cx="4463512" cy="438602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074627" y="2505513"/>
                <a:ext cx="712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627" y="2505513"/>
                <a:ext cx="712183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195983" y="2136181"/>
                <a:ext cx="73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983" y="2136181"/>
                <a:ext cx="739626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902050" y="29308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q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880529" y="63543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R(S)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01342" y="127541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stCxn id="8" idx="0"/>
            <a:endCxn id="10" idx="1"/>
          </p:cNvCxnSpPr>
          <p:nvPr/>
        </p:nvCxnSpPr>
        <p:spPr>
          <a:xfrm flipV="1">
            <a:off x="6075335" y="1506245"/>
            <a:ext cx="826007" cy="142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368490"/>
            <a:ext cx="10263116" cy="6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677469" y="3234519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69" y="3234519"/>
                <a:ext cx="72648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414558" y="941696"/>
                <a:ext cx="3252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𝒒𝒖𝒆𝒓𝒚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𝒅𝒊𝒔𝒕𝒂𝒏𝒄𝒆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𝒐𝒘𝒏𝒆𝒓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558" y="941696"/>
                <a:ext cx="325230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4" idx="0"/>
            <a:endCxn id="5" idx="2"/>
          </p:cNvCxnSpPr>
          <p:nvPr/>
        </p:nvCxnSpPr>
        <p:spPr>
          <a:xfrm flipH="1" flipV="1">
            <a:off x="6040709" y="1341806"/>
            <a:ext cx="1" cy="189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921923" y="3234519"/>
                <a:ext cx="8130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𝚿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923" y="3234519"/>
                <a:ext cx="8130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4092243" y="1341806"/>
            <a:ext cx="3896929" cy="3957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96503" y="5946607"/>
                <a:ext cx="43293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Pairwise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𝒅𝒊𝒔𝒕𝒂𝒏𝒄𝒆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𝒐𝒘𝒏𝒆𝒓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𝒂𝒍𝒍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𝒑𝒂𝒊𝒓𝒔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03" y="5946607"/>
                <a:ext cx="4329390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549" t="-4274" b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369853" y="1744504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53" y="1744504"/>
                <a:ext cx="48923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22329" y="1744504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329" y="1744504"/>
                <a:ext cx="4892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/>
          <p:cNvSpPr/>
          <p:nvPr/>
        </p:nvSpPr>
        <p:spPr>
          <a:xfrm>
            <a:off x="4790364" y="1141751"/>
            <a:ext cx="1613586" cy="1560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555148" y="1171237"/>
            <a:ext cx="1613586" cy="1560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414558" y="1639754"/>
            <a:ext cx="3252302" cy="332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822715" y="1070030"/>
            <a:ext cx="4435983" cy="4467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328848" y="3119103"/>
                <a:ext cx="659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48" y="3119103"/>
                <a:ext cx="65902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041428" y="2547077"/>
                <a:ext cx="684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28" y="2547077"/>
                <a:ext cx="68454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9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2" grpId="0"/>
      <p:bldP spid="13" grpId="0"/>
      <p:bldP spid="14" grpId="0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</a:p>
          <a:p>
            <a:r>
              <a:rPr lang="en-US" altLang="zh-CN" dirty="0" smtClean="0"/>
              <a:t>Cost Definition(1)</a:t>
            </a:r>
          </a:p>
          <a:p>
            <a:r>
              <a:rPr lang="en-US" altLang="zh-CN" dirty="0" smtClean="0"/>
              <a:t>Distance Owner-driven Approach</a:t>
            </a:r>
          </a:p>
          <a:p>
            <a:r>
              <a:rPr lang="en-US" altLang="zh-CN" dirty="0" smtClean="0"/>
              <a:t>Pruning</a:t>
            </a:r>
          </a:p>
          <a:p>
            <a:r>
              <a:rPr lang="en-US" altLang="zh-CN" dirty="0" smtClean="0"/>
              <a:t>Cost Definition(2)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3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24585" y="286603"/>
                <a:ext cx="7525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𝒂𝒍𝒍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𝒑𝒂𝒊𝒓𝒔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pairs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85" y="286603"/>
                <a:ext cx="752552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0363" y="1021983"/>
                <a:ext cx="88609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 smtClean="0"/>
                  <a:t>Triangle Inequality: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400" i="1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Lower bound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3" y="1021983"/>
                <a:ext cx="886095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32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40776" y="42635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414447" y="250635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o2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669809" y="250635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o1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40891" y="16899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stCxn id="7" idx="0"/>
            <a:endCxn id="9" idx="2"/>
          </p:cNvCxnSpPr>
          <p:nvPr/>
        </p:nvCxnSpPr>
        <p:spPr>
          <a:xfrm flipH="1" flipV="1">
            <a:off x="4920840" y="2968022"/>
            <a:ext cx="893221" cy="129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0"/>
            <a:endCxn id="8" idx="2"/>
          </p:cNvCxnSpPr>
          <p:nvPr/>
        </p:nvCxnSpPr>
        <p:spPr>
          <a:xfrm flipV="1">
            <a:off x="5814061" y="2968021"/>
            <a:ext cx="851417" cy="129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0"/>
          </p:cNvCxnSpPr>
          <p:nvPr/>
        </p:nvCxnSpPr>
        <p:spPr>
          <a:xfrm flipV="1">
            <a:off x="4920840" y="1920797"/>
            <a:ext cx="720051" cy="58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8" idx="0"/>
          </p:cNvCxnSpPr>
          <p:nvPr/>
        </p:nvCxnSpPr>
        <p:spPr>
          <a:xfrm>
            <a:off x="5987461" y="1920797"/>
            <a:ext cx="678017" cy="58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2"/>
            <a:endCxn id="7" idx="0"/>
          </p:cNvCxnSpPr>
          <p:nvPr/>
        </p:nvCxnSpPr>
        <p:spPr>
          <a:xfrm flipH="1">
            <a:off x="5814061" y="2151629"/>
            <a:ext cx="115" cy="211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577038" y="4958913"/>
                <a:ext cx="507312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38" y="4958913"/>
                <a:ext cx="5073120" cy="1477328"/>
              </a:xfrm>
              <a:prstGeom prst="rect">
                <a:avLst/>
              </a:prstGeom>
              <a:blipFill rotWithShape="0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026090" y="5527343"/>
            <a:ext cx="4189862" cy="559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65004" y="4958913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Specially</a:t>
            </a:r>
          </a:p>
          <a:p>
            <a:r>
              <a:rPr lang="en-US" altLang="zh-CN" sz="2400" i="1" dirty="0" smtClean="0"/>
              <a:t>When o1 == o (o2 == o) :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394506" y="424713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00732" y="2506356"/>
            <a:ext cx="5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o2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15952" y="253888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</a:t>
            </a:r>
            <a:r>
              <a:rPr lang="en-US" altLang="zh-CN" sz="2400" dirty="0" smtClean="0"/>
              <a:t>(o1)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17" idx="0"/>
            <a:endCxn id="24" idx="2"/>
          </p:cNvCxnSpPr>
          <p:nvPr/>
        </p:nvCxnSpPr>
        <p:spPr>
          <a:xfrm flipH="1" flipV="1">
            <a:off x="8640909" y="3000552"/>
            <a:ext cx="926882" cy="124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0"/>
            <a:endCxn id="19" idx="2"/>
          </p:cNvCxnSpPr>
          <p:nvPr/>
        </p:nvCxnSpPr>
        <p:spPr>
          <a:xfrm flipV="1">
            <a:off x="9567791" y="2968021"/>
            <a:ext cx="903691" cy="127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4" idx="3"/>
            <a:endCxn id="19" idx="1"/>
          </p:cNvCxnSpPr>
          <p:nvPr/>
        </p:nvCxnSpPr>
        <p:spPr>
          <a:xfrm flipV="1">
            <a:off x="9065865" y="2737189"/>
            <a:ext cx="1134867" cy="3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24585" y="286603"/>
                <a:ext cx="7525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𝒂𝒍𝒍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𝒑𝒂𝒊𝒓𝒔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pairs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85" y="286603"/>
                <a:ext cx="752552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914399" y="1296537"/>
            <a:ext cx="238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Best Known Set: S</a:t>
            </a:r>
            <a:endParaRPr lang="zh-CN" altLang="en-US" sz="2400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914399" y="1992573"/>
            <a:ext cx="10760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Let S’ be a feasible set whose query distance owner is o and </a:t>
            </a:r>
          </a:p>
          <a:p>
            <a:r>
              <a:rPr lang="en-US" altLang="zh-CN" sz="2400" dirty="0" smtClean="0"/>
              <a:t>pairwise distance owner is (o1, o2), cost(S’) &lt;= cost(S) </a:t>
            </a:r>
            <a:r>
              <a:rPr lang="en-US" altLang="zh-CN" sz="2400" dirty="0" err="1" smtClean="0"/>
              <a:t>iff</a:t>
            </a:r>
            <a:r>
              <a:rPr lang="en-US" altLang="zh-CN" sz="2400" dirty="0" smtClean="0"/>
              <a:t> d(o1, o2) &lt;= cost(S) – d(o, q)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14399" y="3057941"/>
            <a:ext cx="490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d(o1, o2) + d(o, q) = cost(S’) &lt;= cost(S)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399" y="4006320"/>
            <a:ext cx="1115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一句话：如果选择</a:t>
            </a:r>
            <a:r>
              <a:rPr lang="en-US" altLang="zh-CN" sz="2400" dirty="0" smtClean="0"/>
              <a:t>o1, o2</a:t>
            </a:r>
            <a:r>
              <a:rPr lang="zh-CN" altLang="en-US" sz="2400" dirty="0" smtClean="0"/>
              <a:t>作为成对距离拥有者后，以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(o, o1, o2)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作为拥有者的可行集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的代价不能大于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已找到的最优可行集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）的代价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14399" y="5324031"/>
                <a:ext cx="89028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𝒖𝒑𝒑𝒆𝒓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𝒃𝒐𝒖𝒏𝒅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𝒅𝒆𝒏𝒐𝒕𝒆𝒅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𝒄𝒐𝒔𝒕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 smtClean="0"/>
                  <a:t>注意</a:t>
                </a:r>
                <a:r>
                  <a:rPr lang="en-US" altLang="zh-CN" sz="2400" dirty="0" smtClean="0"/>
                  <a:t>o</a:t>
                </a:r>
                <a:r>
                  <a:rPr lang="zh-CN" altLang="en-US" sz="2400" dirty="0"/>
                  <a:t>不是最优可行</a:t>
                </a:r>
                <a:r>
                  <a:rPr lang="zh-CN" altLang="en-US" sz="2400" dirty="0" smtClean="0"/>
                  <a:t>集的</a:t>
                </a:r>
                <a:r>
                  <a:rPr lang="en-US" altLang="zh-CN" sz="2400" dirty="0" smtClean="0"/>
                  <a:t>query distance owner</a:t>
                </a:r>
                <a:r>
                  <a:rPr lang="zh-CN" altLang="en-US" sz="2400" dirty="0" smtClean="0"/>
                  <a:t>，而是当前</a:t>
                </a:r>
                <a:r>
                  <a:rPr lang="zh-CN" altLang="en-US" sz="2400" dirty="0"/>
                  <a:t>可行</a:t>
                </a:r>
                <a:r>
                  <a:rPr lang="zh-CN" altLang="en-US" sz="2400" dirty="0" smtClean="0"/>
                  <a:t>集的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324031"/>
                <a:ext cx="8902822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27" r="-68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Pruning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query distance owner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For pairwise distance owner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2, 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)↓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38200" y="5616563"/>
            <a:ext cx="621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Consider a pair (o1, o2) in P at previous iteration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3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43907" y="491320"/>
            <a:ext cx="7293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i="1" dirty="0" smtClean="0"/>
              <a:t>How to construct the next iteration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P’</a:t>
            </a:r>
            <a:r>
              <a:rPr lang="en-US" altLang="zh-CN" sz="2800" i="1" dirty="0" smtClean="0"/>
              <a:t> efficiently?</a:t>
            </a:r>
            <a:endParaRPr lang="zh-CN" altLang="en-US" sz="2800" i="1" dirty="0"/>
          </a:p>
        </p:txBody>
      </p:sp>
      <p:sp>
        <p:nvSpPr>
          <p:cNvPr id="5" name="椭圆 4"/>
          <p:cNvSpPr/>
          <p:nvPr/>
        </p:nvSpPr>
        <p:spPr>
          <a:xfrm>
            <a:off x="4073368" y="1436464"/>
            <a:ext cx="3992423" cy="4067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61693" y="3759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0"/>
            <a:endCxn id="5" idx="7"/>
          </p:cNvCxnSpPr>
          <p:nvPr/>
        </p:nvCxnSpPr>
        <p:spPr>
          <a:xfrm flipV="1">
            <a:off x="6014940" y="2032067"/>
            <a:ext cx="1466174" cy="172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86379" y="17163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86266" y="2545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o’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0"/>
            <a:endCxn id="10" idx="1"/>
          </p:cNvCxnSpPr>
          <p:nvPr/>
        </p:nvCxnSpPr>
        <p:spPr>
          <a:xfrm flipV="1">
            <a:off x="6014940" y="2729885"/>
            <a:ext cx="2271326" cy="1029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214718" y="38644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96721" y="30600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36270" y="3935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899420" y="25452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o4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0" idx="1"/>
            <a:endCxn id="17" idx="3"/>
          </p:cNvCxnSpPr>
          <p:nvPr/>
        </p:nvCxnSpPr>
        <p:spPr>
          <a:xfrm flipH="1">
            <a:off x="6322934" y="2729885"/>
            <a:ext cx="19633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1"/>
            <a:endCxn id="14" idx="3"/>
          </p:cNvCxnSpPr>
          <p:nvPr/>
        </p:nvCxnSpPr>
        <p:spPr>
          <a:xfrm flipH="1">
            <a:off x="5420235" y="2729885"/>
            <a:ext cx="2866031" cy="514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1"/>
            <a:endCxn id="13" idx="0"/>
          </p:cNvCxnSpPr>
          <p:nvPr/>
        </p:nvCxnSpPr>
        <p:spPr>
          <a:xfrm flipH="1">
            <a:off x="7426475" y="2729885"/>
            <a:ext cx="859791" cy="1134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1"/>
            <a:endCxn id="16" idx="0"/>
          </p:cNvCxnSpPr>
          <p:nvPr/>
        </p:nvCxnSpPr>
        <p:spPr>
          <a:xfrm flipH="1">
            <a:off x="6748027" y="2729885"/>
            <a:ext cx="1538239" cy="1205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657598" y="1123723"/>
            <a:ext cx="4746403" cy="47448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0722"/>
            <a:ext cx="10515600" cy="107187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MaxSum-Appro</a:t>
            </a:r>
            <a:r>
              <a:rPr lang="en-US" altLang="zh-CN" dirty="0" smtClean="0"/>
              <a:t> : </a:t>
            </a:r>
            <a:br>
              <a:rPr lang="en-US" altLang="zh-CN" dirty="0" smtClean="0"/>
            </a:br>
            <a:r>
              <a:rPr lang="en-US" altLang="zh-CN" dirty="0" smtClean="0"/>
              <a:t>o-nearest neighborhood feasible set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09167" y="409994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82838" y="2507080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o2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38200" y="250708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o1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822930" y="169068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82452" y="2093654"/>
            <a:ext cx="115" cy="211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>
            <a:off x="1002365" y="1937977"/>
            <a:ext cx="1867336" cy="2006290"/>
          </a:xfrm>
          <a:custGeom>
            <a:avLst/>
            <a:gdLst>
              <a:gd name="connsiteX0" fmla="*/ 48513 w 1867336"/>
              <a:gd name="connsiteY0" fmla="*/ 955348 h 2006290"/>
              <a:gd name="connsiteX1" fmla="*/ 239581 w 1867336"/>
              <a:gd name="connsiteY1" fmla="*/ 1596793 h 2006290"/>
              <a:gd name="connsiteX2" fmla="*/ 935617 w 1867336"/>
              <a:gd name="connsiteY2" fmla="*/ 2006226 h 2006290"/>
              <a:gd name="connsiteX3" fmla="*/ 1686244 w 1867336"/>
              <a:gd name="connsiteY3" fmla="*/ 1569498 h 2006290"/>
              <a:gd name="connsiteX4" fmla="*/ 1822722 w 1867336"/>
              <a:gd name="connsiteY4" fmla="*/ 968996 h 2006290"/>
              <a:gd name="connsiteX5" fmla="*/ 1058447 w 1867336"/>
              <a:gd name="connsiteY5" fmla="*/ 5 h 2006290"/>
              <a:gd name="connsiteX6" fmla="*/ 48513 w 1867336"/>
              <a:gd name="connsiteY6" fmla="*/ 955348 h 20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7336" h="2006290">
                <a:moveTo>
                  <a:pt x="48513" y="955348"/>
                </a:moveTo>
                <a:cubicBezTo>
                  <a:pt x="-87965" y="1221479"/>
                  <a:pt x="91730" y="1421647"/>
                  <a:pt x="239581" y="1596793"/>
                </a:cubicBezTo>
                <a:cubicBezTo>
                  <a:pt x="387432" y="1771939"/>
                  <a:pt x="694507" y="2010775"/>
                  <a:pt x="935617" y="2006226"/>
                </a:cubicBezTo>
                <a:cubicBezTo>
                  <a:pt x="1176727" y="2001677"/>
                  <a:pt x="1538393" y="1742370"/>
                  <a:pt x="1686244" y="1569498"/>
                </a:cubicBezTo>
                <a:cubicBezTo>
                  <a:pt x="1834095" y="1396626"/>
                  <a:pt x="1927355" y="1230578"/>
                  <a:pt x="1822722" y="968996"/>
                </a:cubicBezTo>
                <a:cubicBezTo>
                  <a:pt x="1718089" y="707414"/>
                  <a:pt x="1356423" y="2280"/>
                  <a:pt x="1058447" y="5"/>
                </a:cubicBezTo>
                <a:cubicBezTo>
                  <a:pt x="760471" y="-2270"/>
                  <a:pt x="184991" y="689217"/>
                  <a:pt x="48513" y="95534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977366" y="381775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963719" y="161827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cxnSp>
        <p:nvCxnSpPr>
          <p:cNvPr id="34" name="直接连接符 33"/>
          <p:cNvCxnSpPr>
            <a:stCxn id="33" idx="2"/>
            <a:endCxn id="30" idx="0"/>
          </p:cNvCxnSpPr>
          <p:nvPr/>
        </p:nvCxnSpPr>
        <p:spPr>
          <a:xfrm>
            <a:off x="7137004" y="2079942"/>
            <a:ext cx="13647" cy="17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355971" y="2093654"/>
            <a:ext cx="3562065" cy="3646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3" idx="2"/>
          </p:cNvCxnSpPr>
          <p:nvPr/>
        </p:nvCxnSpPr>
        <p:spPr>
          <a:xfrm flipH="1">
            <a:off x="6209731" y="2079942"/>
            <a:ext cx="927273" cy="6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2"/>
          </p:cNvCxnSpPr>
          <p:nvPr/>
        </p:nvCxnSpPr>
        <p:spPr>
          <a:xfrm flipH="1">
            <a:off x="6537278" y="2079942"/>
            <a:ext cx="599726" cy="11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</p:cNvCxnSpPr>
          <p:nvPr/>
        </p:nvCxnSpPr>
        <p:spPr>
          <a:xfrm>
            <a:off x="7137004" y="2093654"/>
            <a:ext cx="860584" cy="85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73966" y="274476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Oa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362192" y="32870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883577" y="294884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936263" y="5913539"/>
                <a:ext cx="4940455" cy="497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In D(q, d(o, q))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263" y="5913539"/>
                <a:ext cx="4940455" cy="497893"/>
              </a:xfrm>
              <a:prstGeom prst="rect">
                <a:avLst/>
              </a:prstGeom>
              <a:blipFill rotWithShape="0">
                <a:blip r:embed="rId2"/>
                <a:stretch>
                  <a:fillRect l="-1975" t="-8537" r="-123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1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</a:t>
            </a:r>
            <a:r>
              <a:rPr lang="zh-CN" altLang="en-US" dirty="0"/>
              <a:t>的定义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Cost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定义（一）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MaxSum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Cost</a:t>
                </a:r>
                <a:r>
                  <a:rPr lang="zh-CN" alt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定义</a:t>
                </a:r>
                <a:r>
                  <a:rPr lang="zh-CN" altLang="en-US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（二）</a:t>
                </a:r>
                <a:endParaRPr lang="en-US" altLang="zh-CN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𝐷𝑖𝑎𝑚𝑒𝑡𝑒𝑟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2)}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68573" y="1720242"/>
                <a:ext cx="5836693" cy="3444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For query distance owner </a:t>
                </a: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For pairwise distance owner </a:t>
                </a: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)↓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3" y="1720242"/>
                <a:ext cx="5836693" cy="3444854"/>
              </a:xfrm>
              <a:prstGeom prst="rect">
                <a:avLst/>
              </a:prstGeom>
              <a:blipFill rotWithShape="0">
                <a:blip r:embed="rId2"/>
                <a:stretch>
                  <a:fillRect l="-1672" t="-1416" b="-1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46293" y="1720242"/>
                <a:ext cx="5481850" cy="3444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For query distance owner </a:t>
                </a:r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For pairwise distance owner </a:t>
                </a: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93" y="1720242"/>
                <a:ext cx="5481850" cy="3444854"/>
              </a:xfrm>
              <a:prstGeom prst="rect">
                <a:avLst/>
              </a:prstGeom>
              <a:blipFill rotWithShape="0">
                <a:blip r:embed="rId3"/>
                <a:stretch>
                  <a:fillRect l="-1667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6305266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1537" y="734421"/>
                <a:ext cx="5892703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MaxSum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7" y="734421"/>
                <a:ext cx="5892703" cy="4759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353397" y="734421"/>
                <a:ext cx="543039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𝐷𝑖𝑎𝑚𝑒𝑡𝑒𝑟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⁡{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2)}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97" y="734421"/>
                <a:ext cx="5430397" cy="4759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6214" y="2088108"/>
            <a:ext cx="3698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141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46155" y="2893328"/>
            <a:ext cx="2770496" cy="2620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2"/>
            <a:endCxn id="4" idx="6"/>
          </p:cNvCxnSpPr>
          <p:nvPr/>
        </p:nvCxnSpPr>
        <p:spPr>
          <a:xfrm>
            <a:off x="846155" y="4203512"/>
            <a:ext cx="2770496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77666" y="1323833"/>
            <a:ext cx="3507474" cy="3534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" idx="0"/>
          </p:cNvCxnSpPr>
          <p:nvPr/>
        </p:nvCxnSpPr>
        <p:spPr>
          <a:xfrm>
            <a:off x="2231403" y="2893328"/>
            <a:ext cx="0" cy="131018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74454" y="40934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78156" y="2523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4" idx="0"/>
          </p:cNvCxnSpPr>
          <p:nvPr/>
        </p:nvCxnSpPr>
        <p:spPr>
          <a:xfrm flipH="1">
            <a:off x="846155" y="2893328"/>
            <a:ext cx="1385248" cy="13101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46413" y="3464848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13" y="3464848"/>
                <a:ext cx="42319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43751" y="403636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51" y="4036368"/>
                <a:ext cx="42851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stCxn id="4" idx="1"/>
          </p:cNvCxnSpPr>
          <p:nvPr/>
        </p:nvCxnSpPr>
        <p:spPr>
          <a:xfrm>
            <a:off x="1251885" y="3277072"/>
            <a:ext cx="17351" cy="12949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19612" y="3016155"/>
            <a:ext cx="13648" cy="171961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88603" y="3016155"/>
            <a:ext cx="0" cy="171961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7"/>
          </p:cNvCxnSpPr>
          <p:nvPr/>
        </p:nvCxnSpPr>
        <p:spPr>
          <a:xfrm flipH="1">
            <a:off x="3207218" y="3277072"/>
            <a:ext cx="3703" cy="12949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066302" y="3438326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02" y="3438326"/>
                <a:ext cx="4285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>
            <a:stCxn id="7" idx="4"/>
          </p:cNvCxnSpPr>
          <p:nvPr/>
        </p:nvCxnSpPr>
        <p:spPr>
          <a:xfrm flipH="1" flipV="1">
            <a:off x="2227701" y="4221034"/>
            <a:ext cx="3702" cy="63756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658008" y="435118"/>
                <a:ext cx="119532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08" y="435118"/>
                <a:ext cx="1195327" cy="4019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4666267" y="2866030"/>
            <a:ext cx="2770496" cy="2620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连接符 40"/>
          <p:cNvCxnSpPr>
            <a:stCxn id="40" idx="2"/>
            <a:endCxn id="40" idx="6"/>
          </p:cNvCxnSpPr>
          <p:nvPr/>
        </p:nvCxnSpPr>
        <p:spPr>
          <a:xfrm>
            <a:off x="4666267" y="4176214"/>
            <a:ext cx="2770496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516149" y="1514898"/>
            <a:ext cx="3084394" cy="29206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0" idx="0"/>
          </p:cNvCxnSpPr>
          <p:nvPr/>
        </p:nvCxnSpPr>
        <p:spPr>
          <a:xfrm>
            <a:off x="6051515" y="2866030"/>
            <a:ext cx="0" cy="131018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894566" y="4066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98268" y="24966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40" idx="0"/>
            <a:endCxn id="42" idx="3"/>
          </p:cNvCxnSpPr>
          <p:nvPr/>
        </p:nvCxnSpPr>
        <p:spPr>
          <a:xfrm flipH="1">
            <a:off x="4967848" y="2866030"/>
            <a:ext cx="1083667" cy="11417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266525" y="343755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25" y="3437550"/>
                <a:ext cx="42319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263863" y="400907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3" y="4009070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886414" y="341102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14" y="3411028"/>
                <a:ext cx="42851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5453851" y="421043"/>
                <a:ext cx="119532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51" y="421043"/>
                <a:ext cx="1195327" cy="4019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9206818" y="435118"/>
                <a:ext cx="119532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818" y="435118"/>
                <a:ext cx="1195327" cy="4019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椭圆 64"/>
          <p:cNvSpPr/>
          <p:nvPr/>
        </p:nvSpPr>
        <p:spPr>
          <a:xfrm>
            <a:off x="8534145" y="2893328"/>
            <a:ext cx="2770496" cy="2620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/>
          <p:cNvCxnSpPr>
            <a:stCxn id="65" idx="2"/>
            <a:endCxn id="65" idx="6"/>
          </p:cNvCxnSpPr>
          <p:nvPr/>
        </p:nvCxnSpPr>
        <p:spPr>
          <a:xfrm>
            <a:off x="8534145" y="4203512"/>
            <a:ext cx="2770496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8008707" y="1323833"/>
            <a:ext cx="3782959" cy="3862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65" idx="0"/>
          </p:cNvCxnSpPr>
          <p:nvPr/>
        </p:nvCxnSpPr>
        <p:spPr>
          <a:xfrm>
            <a:off x="9919393" y="2893328"/>
            <a:ext cx="0" cy="131018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762444" y="40934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766146" y="2523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65" idx="0"/>
            <a:endCxn id="67" idx="1"/>
          </p:cNvCxnSpPr>
          <p:nvPr/>
        </p:nvCxnSpPr>
        <p:spPr>
          <a:xfrm flipH="1" flipV="1">
            <a:off x="8562709" y="1889456"/>
            <a:ext cx="1356684" cy="100387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8972140" y="216366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140" y="2163664"/>
                <a:ext cx="42319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9131741" y="403636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741" y="4036368"/>
                <a:ext cx="42851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/>
          <p:cNvCxnSpPr>
            <a:stCxn id="65" idx="1"/>
          </p:cNvCxnSpPr>
          <p:nvPr/>
        </p:nvCxnSpPr>
        <p:spPr>
          <a:xfrm flipH="1">
            <a:off x="8929553" y="3277072"/>
            <a:ext cx="10322" cy="16096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9407603" y="3016155"/>
            <a:ext cx="6130" cy="20744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0402145" y="2975212"/>
            <a:ext cx="0" cy="21154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5" idx="7"/>
          </p:cNvCxnSpPr>
          <p:nvPr/>
        </p:nvCxnSpPr>
        <p:spPr>
          <a:xfrm flipH="1">
            <a:off x="10884897" y="3277072"/>
            <a:ext cx="14014" cy="158153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9754292" y="3438326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292" y="3438326"/>
                <a:ext cx="42851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连接符 78"/>
          <p:cNvCxnSpPr>
            <a:stCxn id="67" idx="4"/>
          </p:cNvCxnSpPr>
          <p:nvPr/>
        </p:nvCxnSpPr>
        <p:spPr>
          <a:xfrm flipV="1">
            <a:off x="9900187" y="4221035"/>
            <a:ext cx="15504" cy="96511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sz="3100" dirty="0" smtClean="0"/>
                  <a:t>问题定义：已知</a:t>
                </a:r>
                <a:r>
                  <a:rPr lang="zh-CN" altLang="en-US" sz="3100" b="1" dirty="0" smtClean="0">
                    <a:solidFill>
                      <a:srgbClr val="FF0000"/>
                    </a:solidFill>
                  </a:rPr>
                  <a:t>图对象集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𝜪</m:t>
                    </m:r>
                  </m:oMath>
                </a14:m>
                <a:r>
                  <a:rPr lang="zh-CN" altLang="en-US" sz="3100" dirty="0" smtClean="0"/>
                  <a:t>，在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𝛰</m:t>
                    </m:r>
                  </m:oMath>
                </a14:m>
                <a:r>
                  <a:rPr lang="zh-CN" altLang="en-US" sz="3100" dirty="0" smtClean="0"/>
                  <a:t>中给定一个查询</a:t>
                </a:r>
                <a:r>
                  <a:rPr lang="en-US" altLang="zh-CN" sz="3100" dirty="0" smtClean="0"/>
                  <a:t>q = (q.</a:t>
                </a:r>
                <a:r>
                  <a:rPr lang="zh-CN" altLang="zh-CN" sz="3100" dirty="0" smtClean="0"/>
                  <a:t>λ</a:t>
                </a:r>
                <a:r>
                  <a:rPr lang="en-US" altLang="zh-CN" sz="3100" dirty="0" smtClean="0"/>
                  <a:t>, q.</a:t>
                </a:r>
                <a:r>
                  <a:rPr lang="zh-CN" altLang="zh-CN" sz="3100" dirty="0" smtClean="0"/>
                  <a:t>ψ</a:t>
                </a:r>
                <a:r>
                  <a:rPr lang="en-US" altLang="zh-CN" sz="3100" dirty="0" smtClean="0"/>
                  <a:t>)</a:t>
                </a:r>
                <a:r>
                  <a:rPr lang="zh-CN" altLang="en-US" sz="3100" dirty="0"/>
                  <a:t>，</a:t>
                </a:r>
                <a:r>
                  <a:rPr lang="en-US" altLang="zh-CN" sz="3100" dirty="0" smtClean="0"/>
                  <a:t>q.</a:t>
                </a:r>
                <a:r>
                  <a:rPr lang="zh-CN" altLang="zh-CN" sz="3100" dirty="0" smtClean="0"/>
                  <a:t>λ </a:t>
                </a:r>
                <a:r>
                  <a:rPr lang="zh-CN" altLang="en-US" sz="3100" dirty="0" smtClean="0"/>
                  <a:t>为查询起始位置，</a:t>
                </a:r>
                <a:r>
                  <a:rPr lang="en-US" altLang="zh-CN" sz="3100" dirty="0" smtClean="0"/>
                  <a:t>q.</a:t>
                </a:r>
                <a:r>
                  <a:rPr lang="zh-CN" altLang="zh-CN" sz="3100" dirty="0" smtClean="0"/>
                  <a:t>ψ</a:t>
                </a:r>
                <a:r>
                  <a:rPr lang="zh-CN" altLang="en-US" sz="3100" dirty="0" smtClean="0"/>
                  <a:t>为查询关键词；求包含</a:t>
                </a:r>
                <a:r>
                  <a:rPr lang="en-US" altLang="zh-CN" sz="3100" dirty="0" smtClean="0"/>
                  <a:t>(cover)</a:t>
                </a:r>
                <a:r>
                  <a:rPr lang="zh-CN" altLang="en-US" sz="3100" dirty="0" smtClean="0"/>
                  <a:t>所有查询关键词且</a:t>
                </a:r>
                <a:r>
                  <a:rPr lang="en-US" altLang="zh-CN" sz="3100" dirty="0" smtClean="0"/>
                  <a:t>cost</a:t>
                </a:r>
                <a:r>
                  <a:rPr lang="zh-CN" altLang="en-US" sz="3100" dirty="0" smtClean="0"/>
                  <a:t>最小的对象集</a:t>
                </a:r>
                <a:r>
                  <a:rPr lang="en-US" altLang="zh-CN" sz="3100" dirty="0" smtClean="0"/>
                  <a:t>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17" t="-6912" r="-754" b="-11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759410" y="1934359"/>
            <a:ext cx="4380931" cy="42426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q.</a:t>
            </a:r>
            <a:r>
              <a:rPr lang="zh-CN" altLang="zh-CN" dirty="0" smtClean="0">
                <a:solidFill>
                  <a:schemeClr val="tx1"/>
                </a:solidFill>
              </a:rPr>
              <a:t>λ</a:t>
            </a:r>
            <a:r>
              <a:rPr lang="en-US" altLang="zh-CN" dirty="0" smtClean="0">
                <a:solidFill>
                  <a:schemeClr val="tx1"/>
                </a:solidFill>
              </a:rPr>
              <a:t>=(x, y)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  q.</a:t>
            </a:r>
            <a:r>
              <a:rPr lang="zh-CN" altLang="zh-CN" dirty="0" smtClean="0">
                <a:solidFill>
                  <a:schemeClr val="tx1"/>
                </a:solidFill>
              </a:rPr>
              <a:t>ψ</a:t>
            </a:r>
            <a:r>
              <a:rPr lang="en-US" altLang="zh-CN" dirty="0" smtClean="0">
                <a:solidFill>
                  <a:schemeClr val="tx1"/>
                </a:solidFill>
              </a:rPr>
              <a:t>={</a:t>
            </a:r>
            <a:r>
              <a:rPr lang="zh-CN" altLang="en-US" dirty="0" smtClean="0">
                <a:solidFill>
                  <a:schemeClr val="tx1"/>
                </a:solidFill>
              </a:rPr>
              <a:t>酒店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餐馆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922225" y="2502924"/>
            <a:ext cx="1438735" cy="13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360960" y="2165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餐馆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28820" y="300440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酒店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922225" y="3243594"/>
            <a:ext cx="1250629" cy="63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387138" y="369054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餐馆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76976" y="43283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酒店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5062659" y="3885312"/>
            <a:ext cx="859566" cy="44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5813946" y="3700646"/>
            <a:ext cx="282054" cy="30064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对象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，包含位置（</a:t>
                </a:r>
                <a:r>
                  <a:rPr lang="en-US" altLang="zh-CN" dirty="0" smtClean="0"/>
                  <a:t>o.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）、关键词（</a:t>
                </a:r>
                <a:r>
                  <a:rPr lang="en-US" altLang="zh-CN" dirty="0" smtClean="0"/>
                  <a:t>o.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d(o1</a:t>
                </a:r>
                <a:r>
                  <a:rPr lang="en-US" altLang="zh-CN" dirty="0"/>
                  <a:t>, o2)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2.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之间的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欧几里得距离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给定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个对象</a:t>
                </a:r>
                <a:r>
                  <a:rPr lang="en-US" altLang="zh-CN" dirty="0" smtClean="0"/>
                  <a:t>q</a:t>
                </a:r>
                <a:r>
                  <a:rPr lang="zh-CN" altLang="en-US" dirty="0"/>
                  <a:t>和一个关键词</a:t>
                </a:r>
                <a:r>
                  <a:rPr lang="en-US" altLang="zh-CN" dirty="0"/>
                  <a:t>t</a:t>
                </a:r>
                <a:r>
                  <a:rPr lang="zh-CN" altLang="en-US" dirty="0" smtClean="0"/>
                  <a:t>，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距离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最近</a:t>
                </a:r>
                <a:r>
                  <a:rPr lang="zh-CN" altLang="en-US" dirty="0"/>
                  <a:t>的带关键词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的对象记为</a:t>
                </a:r>
                <a:r>
                  <a:rPr lang="en-US" altLang="zh-CN" dirty="0"/>
                  <a:t>NN(q, t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：在图对象集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zh-CN" altLang="en-US" dirty="0"/>
                  <a:t>中，至少有一个属于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/>
                  <a:t>的关键词的对象组成的对象集</a:t>
                </a:r>
                <a:endParaRPr lang="en-US" altLang="zh-CN" dirty="0"/>
              </a:p>
              <a:p>
                <a:r>
                  <a:rPr lang="en-US" altLang="zh-CN" dirty="0"/>
                  <a:t>D(q, r)</a:t>
                </a:r>
                <a:r>
                  <a:rPr lang="zh-CN" altLang="en-US" dirty="0"/>
                  <a:t>：以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为圆心，半径为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的圆形</a:t>
                </a:r>
                <a:r>
                  <a:rPr lang="zh-CN" altLang="en-US" dirty="0" smtClean="0"/>
                  <a:t>区域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2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</a:t>
            </a:r>
            <a:r>
              <a:rPr lang="zh-CN" altLang="en-US" dirty="0" smtClean="0"/>
              <a:t>的定义（一）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距离查询起始位置要近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查询结果对象集要近可能密集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MaxSum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limLow>
                              <m:limLow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</m:func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Cao-Approach[4]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Cao-Exact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IR-tree, R-tree + Index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基本是一个在</a:t>
                </a:r>
                <a:r>
                  <a:rPr lang="en-US" altLang="zh-CN" dirty="0" smtClean="0"/>
                  <a:t>IR-tree</a:t>
                </a:r>
                <a:r>
                  <a:rPr lang="zh-CN" altLang="en-US" dirty="0" smtClean="0"/>
                  <a:t>上包含一些剪枝技术的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穷举法</a:t>
                </a:r>
                <a:r>
                  <a:rPr lang="zh-CN" altLang="en-US" dirty="0" smtClean="0"/>
                  <a:t>，最坏时间复杂度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𝛰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Cao-Appro1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 smtClean="0"/>
                  <a:t>中的每一个关键词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，寻找距离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最近</a:t>
                </a:r>
                <a:r>
                  <a:rPr lang="en-US" altLang="zh-CN" dirty="0" smtClean="0"/>
                  <a:t>(NN)</a:t>
                </a:r>
                <a:r>
                  <a:rPr lang="zh-CN" altLang="en-US" dirty="0" smtClean="0"/>
                  <a:t>的带有关键词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的对象，将这些对象作为查询结果对象集</a:t>
                </a:r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Cao-Approach[4]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Cao-Appro2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首先使用</a:t>
                </a:r>
                <a:r>
                  <a:rPr lang="en-US" altLang="zh-CN" dirty="0" smtClean="0"/>
                  <a:t>Cao-Appro1</a:t>
                </a:r>
                <a:r>
                  <a:rPr lang="zh-CN" altLang="en-US" dirty="0" smtClean="0"/>
                  <a:t>得到近似解记为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为在</m:t>
                    </m:r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中距离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最远的对象，令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中所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特有的关键词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对所有在对象集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中，带有关键词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的对象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，求</a:t>
                </a:r>
                <a:r>
                  <a:rPr lang="en-US" altLang="zh-CN" dirty="0" smtClean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取所有</a:t>
                </a:r>
                <a:r>
                  <a:rPr lang="en-US" altLang="zh-CN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𝑡𝑓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 smtClean="0"/>
                  <a:t>中，</a:t>
                </a:r>
                <a:r>
                  <a:rPr lang="en-US" altLang="zh-CN" dirty="0" smtClean="0"/>
                  <a:t>cost</a:t>
                </a:r>
                <a:r>
                  <a:rPr lang="zh-CN" altLang="en-US" dirty="0" smtClean="0"/>
                  <a:t>最小的</a:t>
                </a:r>
                <a:r>
                  <a:rPr lang="en-US" altLang="zh-CN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𝑡𝑓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 smtClean="0"/>
                  <a:t>作为查询结果集；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Cao-Appro1                                           Cao-Appro2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87108" y="1514901"/>
            <a:ext cx="2306471" cy="2279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q.</a:t>
            </a:r>
            <a:r>
              <a:rPr lang="zh-CN" altLang="zh-CN" dirty="0">
                <a:solidFill>
                  <a:schemeClr val="tx1"/>
                </a:solidFill>
              </a:rPr>
              <a:t>λ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48259" y="1550368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59" y="1550368"/>
                <a:ext cx="4849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17764" y="2777739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64" y="2777739"/>
                <a:ext cx="4902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85935" y="2160976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35" y="2160976"/>
                <a:ext cx="49026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V="1">
            <a:off x="2134689" y="1866670"/>
            <a:ext cx="243060" cy="61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2"/>
          </p:cNvCxnSpPr>
          <p:nvPr/>
        </p:nvCxnSpPr>
        <p:spPr>
          <a:xfrm flipH="1" flipV="1">
            <a:off x="1131066" y="2530308"/>
            <a:ext cx="805157" cy="6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2217764" y="2654489"/>
            <a:ext cx="245131" cy="1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847793" y="1514901"/>
            <a:ext cx="2306471" cy="2279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q.</a:t>
            </a:r>
            <a:r>
              <a:rPr lang="zh-CN" altLang="zh-CN" dirty="0">
                <a:solidFill>
                  <a:schemeClr val="tx1"/>
                </a:solidFill>
              </a:rPr>
              <a:t>λ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385492" y="1596282"/>
                <a:ext cx="4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92" y="1596282"/>
                <a:ext cx="4849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140361" y="2860255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361" y="2860255"/>
                <a:ext cx="490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47793" y="2225004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93" y="2225004"/>
                <a:ext cx="49026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endCxn id="26" idx="2"/>
          </p:cNvCxnSpPr>
          <p:nvPr/>
        </p:nvCxnSpPr>
        <p:spPr>
          <a:xfrm flipH="1" flipV="1">
            <a:off x="6092924" y="2594336"/>
            <a:ext cx="805162" cy="6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5" idx="0"/>
          </p:cNvCxnSpPr>
          <p:nvPr/>
        </p:nvCxnSpPr>
        <p:spPr>
          <a:xfrm>
            <a:off x="7140361" y="2737005"/>
            <a:ext cx="245131" cy="1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000155" y="1919700"/>
            <a:ext cx="525733" cy="61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680667" y="3500944"/>
            <a:ext cx="10502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9218134" y="2716114"/>
                <a:ext cx="1943161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2}</m:t>
                      </m:r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3}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    NN(q, t1)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 NN(q, t2)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  <a:p>
                <a:r>
                  <a:rPr lang="en-US" altLang="zh-CN" dirty="0" smtClean="0"/>
                  <a:t>     NN(q, t3)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q = (q.</a:t>
                </a:r>
                <a:r>
                  <a:rPr lang="zh-CN" altLang="zh-CN" dirty="0" smtClean="0"/>
                  <a:t>λ</a:t>
                </a:r>
                <a:r>
                  <a:rPr lang="en-US" altLang="zh-CN" dirty="0" smtClean="0"/>
                  <a:t>, {t1, t2, t3}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134" y="2716114"/>
                <a:ext cx="1943161" cy="2862322"/>
              </a:xfrm>
              <a:prstGeom prst="rect">
                <a:avLst/>
              </a:prstGeom>
              <a:blipFill rotWithShape="0">
                <a:blip r:embed="rId9"/>
                <a:stretch>
                  <a:fillRect l="-2508" r="-1881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953385" y="3500944"/>
                <a:ext cx="480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85" y="3500944"/>
                <a:ext cx="48038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965617" y="3500944"/>
                <a:ext cx="480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617" y="3500944"/>
                <a:ext cx="48038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流程图: 联系 38"/>
          <p:cNvSpPr/>
          <p:nvPr/>
        </p:nvSpPr>
        <p:spPr>
          <a:xfrm>
            <a:off x="7000155" y="1173708"/>
            <a:ext cx="1256742" cy="1193966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7632605" y="3188014"/>
            <a:ext cx="1146412" cy="1067262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103976" y="1576590"/>
            <a:ext cx="10502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30" grpId="0" animBg="1"/>
      <p:bldP spid="37" grpId="0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MaxSum</a:t>
            </a:r>
            <a:r>
              <a:rPr lang="en-US" altLang="zh-CN" dirty="0" smtClean="0"/>
              <a:t>-Exact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MaxSum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limLow>
                              <m:limLow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观察上式</a:t>
                </a:r>
                <a:r>
                  <a:rPr lang="zh-CN" altLang="en-US" dirty="0"/>
                  <a:t>：</a:t>
                </a:r>
                <a:r>
                  <a:rPr lang="zh-CN" altLang="en-US" dirty="0" smtClean="0"/>
                  <a:t>发现可行集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的代价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至多只与三个对象</a:t>
                </a:r>
                <a:r>
                  <a:rPr lang="zh-CN" altLang="en-US" dirty="0" smtClean="0"/>
                  <a:t>有关，即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，称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 smtClean="0"/>
                  <a:t>为查询距离拥有者</a:t>
                </a:r>
                <a:r>
                  <a:rPr lang="en-US" altLang="zh-CN" dirty="0" smtClean="0"/>
                  <a:t>(query distance owner)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1,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2)</a:t>
                </a:r>
                <a:r>
                  <a:rPr lang="zh-CN" altLang="en-US" dirty="0" smtClean="0"/>
                  <a:t>为成对距离拥有者</a:t>
                </a:r>
                <a:r>
                  <a:rPr lang="en-US" altLang="zh-CN" dirty="0" smtClean="0"/>
                  <a:t>(pairwise distance owners)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为距离拥有者组</a:t>
                </a:r>
                <a:r>
                  <a:rPr lang="en-US" altLang="zh-CN" dirty="0" smtClean="0"/>
                  <a:t>(distance owner group)</a:t>
                </a:r>
                <a:r>
                  <a:rPr lang="zh-CN" altLang="en-US" dirty="0" smtClean="0"/>
                  <a:t>；任意可行集以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 smtClean="0"/>
                  <a:t>作为查询距离拥有者，以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1,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2)</a:t>
                </a:r>
                <a:r>
                  <a:rPr lang="zh-CN" altLang="en-US" dirty="0" smtClean="0"/>
                  <a:t>作为成对距离拥有者称为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1,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 smtClean="0"/>
                  <a:t>2)-owner consistent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基于上述观察得到</a:t>
                </a:r>
                <a:r>
                  <a:rPr lang="en-US" altLang="zh-CN" dirty="0" smtClean="0"/>
                  <a:t>Distance Owner-Driven Approach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753</Words>
  <Application>Microsoft Office PowerPoint</Application>
  <PresentationFormat>宽屏</PresentationFormat>
  <Paragraphs>236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Office 主题</vt:lpstr>
      <vt:lpstr>Collective Spatial Keyword Queries: A Distance Owner-Driven Approach</vt:lpstr>
      <vt:lpstr>Outline</vt:lpstr>
      <vt:lpstr>问题定义：已知图对象集Ο，在Ο中给定一个查询q = (q.λ, q.ψ)，q.λ 为查询起始位置，q.ψ为查询关键词；求包含(cover)所有查询关键词且cost最小的对象集S</vt:lpstr>
      <vt:lpstr>Notion</vt:lpstr>
      <vt:lpstr>Cost的定义（一）</vt:lpstr>
      <vt:lpstr>Cao-Approach[4]</vt:lpstr>
      <vt:lpstr>Cao-Approach[4]</vt:lpstr>
      <vt:lpstr>PowerPoint 演示文稿</vt:lpstr>
      <vt:lpstr>MaxSum-Exact</vt:lpstr>
      <vt:lpstr>Distance Owner-Driven Approach</vt:lpstr>
      <vt:lpstr>剪枝 for S’ objects</vt:lpstr>
      <vt:lpstr>PowerPoint 演示文稿</vt:lpstr>
      <vt:lpstr>剪枝 for query distance owner</vt:lpstr>
      <vt:lpstr>Closest poss. query distance owner</vt:lpstr>
      <vt:lpstr>PowerPoint 演示文稿</vt:lpstr>
      <vt:lpstr>Farthest poss. query distance owner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Review Pruning</vt:lpstr>
      <vt:lpstr>PowerPoint 演示文稿</vt:lpstr>
      <vt:lpstr>MaxSum-Appro :  o-nearest neighborhood feasible set</vt:lpstr>
      <vt:lpstr>Cost的定义（二）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Hzs</dc:creator>
  <cp:lastModifiedBy>Hzs</cp:lastModifiedBy>
  <cp:revision>246</cp:revision>
  <dcterms:created xsi:type="dcterms:W3CDTF">2013-10-28T10:45:29Z</dcterms:created>
  <dcterms:modified xsi:type="dcterms:W3CDTF">2013-11-05T09:10:57Z</dcterms:modified>
</cp:coreProperties>
</file>