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Neural Networks only understand math, specifically vectors</a:t>
            </a:r>
          </a:p>
          <a:p>
            <a:pPr/>
            <a:r>
              <a:t>If there are Out-of-Bag words that have not been seen by the tokenizer, that’s a problem. </a:t>
            </a:r>
          </a:p>
          <a:p>
            <a:pPr/>
            <a:r>
              <a:t>Poor tokenization can lead to:</a:t>
            </a:r>
          </a:p>
          <a:p>
            <a:pPr/>
            <a:r>
              <a:t>Loss of meaning Increased computational load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Each axis describes some attribute, aspect or category of a word</a:t>
            </a:r>
          </a:p>
          <a:p>
            <a:pPr/>
            <a:r>
              <a:t>Down projected to 3D, very simple example</a:t>
            </a:r>
          </a:p>
          <a:p>
            <a:pPr/>
            <a:r>
              <a:t>Usually 1000s of dimensions for embedding vectors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distance from king to queen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Shape 2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Different NLP Tasks: </a:t>
            </a:r>
          </a:p>
          <a:p>
            <a:pPr marL="279400" indent="-279400">
              <a:buSzPct val="123000"/>
              <a:buChar char="-"/>
            </a:pPr>
            <a:r>
              <a:t>Text Classification</a:t>
            </a:r>
          </a:p>
          <a:p>
            <a:pPr marL="279400" indent="-279400">
              <a:buSzPct val="123000"/>
              <a:buChar char="-"/>
            </a:pPr>
            <a:r>
              <a:t>Machine Translation</a:t>
            </a:r>
          </a:p>
          <a:p>
            <a:pPr marL="279400" indent="-279400">
              <a:buSzPct val="123000"/>
              <a:buChar char="-"/>
            </a:pPr>
            <a:r>
              <a:t>Question Answering</a:t>
            </a:r>
          </a:p>
          <a:p>
            <a:pPr marL="279400" indent="-279400">
              <a:buSzPct val="123000"/>
              <a:buChar char="-"/>
            </a:pPr>
            <a:r>
              <a:t>Information Retrieval and Search Engines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Similar Words: They help computers figure out which words mean similar things.</a:t>
            </a:r>
          </a:p>
          <a:p>
            <a:pPr/>
            <a:r>
              <a:t>Sorting Texts: They make it easier for computers to organize and classify different types of text.</a:t>
            </a:r>
          </a:p>
          <a:p>
            <a:pPr/>
            <a:r>
              <a:t>Spotting Names and Places: Word embeddings help computers find names of people, organizations, or locations in a text.</a:t>
            </a:r>
          </a:p>
          <a:p>
            <a:pPr/>
            <a:r>
              <a:t>Translating Languages: They assist in translating words from one language to another more accurately.</a:t>
            </a:r>
          </a:p>
          <a:p>
            <a:pPr/>
            <a:r>
              <a:t>Answering Questions: They help systems find relevant answers by understanding the meaning of words in questions and documents.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6" name="Shape 2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OOB - Out-of-Bag - when (sub-)words are not yet in the vocab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7" name="Shape 2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 in the beginning: Going through all possible word pairs. </a:t>
            </a:r>
          </a:p>
          <a:p>
            <a:pPr/>
            <a:r>
              <a:t>X_ij: The Co-Occurence Matrix</a:t>
            </a:r>
          </a:p>
          <a:p>
            <a:pPr/>
            <a:r>
              <a:t>f(X_ij) = min(1,(X_ij/x_max)^alpha) is the : Weighted Matrix to reduce influence of rare/often occurring pairs</a:t>
            </a:r>
          </a:p>
          <a:p>
            <a:pPr/>
            <a:r>
              <a:t>alpha and x_max: hyperparameters which control the scaling of the weighting</a:t>
            </a:r>
          </a:p>
          <a:p>
            <a:pPr/>
            <a:r>
              <a:t>u_j and v_i: the embeddings for the words j and i</a:t>
            </a:r>
          </a:p>
          <a:p>
            <a:pPr/>
            <a:r>
              <a:t>u^T_j*v_i: prediction for the logarithmized co-occurence matrix</a:t>
            </a:r>
          </a:p>
          <a:p>
            <a:pPr/>
          </a:p>
          <a:p>
            <a:pPr/>
            <a:r>
              <a:t>So u^T_jv_i - log(X_ij))^2 is the squared difference between prediction and actual log value. This is then done for all entries in the matrix and backpropagated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2" name="Shape 2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Word2Vec creates word embeddings in a continuous vector space</a:t>
            </a:r>
          </a:p>
          <a:p>
            <a:pPr/>
          </a:p>
          <a:p>
            <a:pPr/>
            <a:r>
              <a:t>calculates the average of all the left and right context words and then gives that to a NN</a:t>
            </a:r>
          </a:p>
          <a:p>
            <a:pPr/>
            <a:r>
              <a:t>Skip-Gram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7" name="Shape 2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Word2Vec creates word embeddings in a continuous vector space</a:t>
            </a:r>
          </a:p>
          <a:p>
            <a:pPr/>
          </a:p>
          <a:p>
            <a:pPr/>
            <a:r>
              <a:t>calculates the average of all the left and right context words and then gives that to a NN</a:t>
            </a:r>
          </a:p>
          <a:p>
            <a:pPr/>
            <a:r>
              <a:t>Skip-Gram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2" name="Shape 3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Makes the model aware of the contextually relevant words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1" name="Shape 3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Neural Networks only understand math, specifically vectors</a:t>
            </a:r>
          </a:p>
          <a:p>
            <a:pPr/>
            <a:r>
              <a:t>If there are Out-of-Bag words that have not been seen by the tokenizer, that’s a problem. </a:t>
            </a:r>
          </a:p>
          <a:p>
            <a:pPr/>
            <a:r>
              <a:t>Poor tokenization can lead to:</a:t>
            </a:r>
          </a:p>
          <a:p>
            <a:pPr/>
            <a:r>
              <a:t>Loss of meaning Increased computational load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Neural Networks only understand math, specifically vectors</a:t>
            </a:r>
          </a:p>
          <a:p>
            <a:pPr/>
            <a:r>
              <a:t>If there are Out-of-Bag words that have not been seen by the tokenizer, that’s a problem. </a:t>
            </a:r>
          </a:p>
          <a:p>
            <a:pPr/>
            <a:r>
              <a:t>Poor tokenization can lead to:</a:t>
            </a:r>
          </a:p>
          <a:p>
            <a:pPr/>
            <a:r>
              <a:t>Loss of meaning Increased computational load due to an increased token count, sequence length, memory usage and suboptimal context representation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Sometimes the exclamation mark is included</a:t>
            </a:r>
          </a:p>
          <a:p>
            <a:pPr/>
            <a:r>
              <a:t>Why are the whitespaces included in the token?</a:t>
            </a:r>
          </a:p>
          <a:p>
            <a:pPr/>
            <a:r>
              <a:t>Separation between words and word parts</a:t>
            </a:r>
          </a:p>
          <a:p>
            <a:pPr/>
            <a:r>
              <a:t>Separation between word as subword and singular word</a:t>
            </a:r>
          </a:p>
          <a:p>
            <a:pPr/>
            <a:r>
              <a:t>Reconstruction more easily done in inference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OOB - Out-Of-Bag - example will be shown later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OOB - Out-of-Bag - when (sub-)words are not yet in the vocab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 estate transfer authorisation ordinance</a:t>
            </a:r>
          </a:p>
          <a:p>
            <a:pPr/>
            <a:r>
              <a:t>8</a:t>
            </a:r>
          </a:p>
          <a:p>
            <a:pPr/>
            <a:r>
              <a:t>Pneumonoultramicroscopicsilicovolcanoconiosis</a:t>
            </a:r>
          </a:p>
          <a:p>
            <a:pPr/>
            <a:r>
              <a:t>80 characters</a:t>
            </a:r>
          </a:p>
          <a:p>
            <a:pPr/>
          </a:p>
          <a:p>
            <a:pPr/>
            <a:r>
              <a:t>Show both Words in Tiktokenizer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100 for the embedding dimension later</a:t>
            </a:r>
          </a:p>
          <a:p>
            <a:pPr/>
            <a:r>
              <a:t>But today’s embeddings go up to 12288 for GPT-4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One-Hot Encoding did not work well with bigger and bigger vocab sizes</a:t>
            </a:r>
          </a:p>
          <a:p>
            <a:pPr/>
            <a:r>
              <a:t>Therefore more sophisticated word embeddings like Word2Vec, GloVe came into play.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Facilitates Mathematical operations with vectors for simple addition and multiplication with vectors and matrices</a:t>
            </a:r>
          </a:p>
          <a:p>
            <a:pPr/>
            <a:r>
              <a:t>Can be calculated in parallel by </a:t>
            </a:r>
          </a:p>
          <a:p>
            <a:pPr/>
            <a:r>
              <a:t>GPUs with CUDA by NVIDIA, </a:t>
            </a:r>
          </a:p>
          <a:p>
            <a:pPr/>
            <a:r>
              <a:t>TPUs (Google, 2016) as well as </a:t>
            </a:r>
          </a:p>
          <a:p>
            <a:pPr/>
            <a:r>
              <a:t>NPUs (generally developed for efficient calculation of neural networks) on smaller devices, phones</a:t>
            </a:r>
          </a:p>
          <a:p>
            <a:pPr/>
            <a:r>
              <a:t>We have NO IDEA which dimension represents what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itre de la pré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10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10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re de l’ordre du jour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109" name="Sous-titre de l’ordre du jour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110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 niveau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 niveau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Données clés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Données clés</a:t>
            </a:r>
          </a:p>
        </p:txBody>
      </p:sp>
      <p:sp>
        <p:nvSpPr>
          <p:cNvPr id="12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Texte niveau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l de salade avec du riz frit, des œufs durs et des baguette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l avec des beignets de saumon, de la salade et du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l de pâtes pappardelle avec du beurre maître d’hôtel, des noisettes grillées et des lamelles de parmesa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l de salade avec du riz frit, des œufs durs et des baguette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ts et citrons vert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re de la pré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3" name="Auteur et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24" name="Texte niveau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l avec des beignets de saumon, de la salade et du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1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l de pâtes pappardelle avec du beurre maître d’hôtel, des noisettes grillées et des lamelles de parmesan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, vidéo direct, pet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72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7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, vidéo direct, g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2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re de sectio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92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rthur Nürnberg, 04/11/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Arthur Nürnberg, 04/11/2024</a:t>
            </a:r>
          </a:p>
        </p:txBody>
      </p:sp>
      <p:sp>
        <p:nvSpPr>
          <p:cNvPr id="172" name="E3 - Word Representati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E3 - Word Representations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Word-Level Tokeniza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pc="-200" sz="10000"/>
            </a:pPr>
            <a:r>
              <a:t>Word-Level Tokenization</a:t>
            </a:r>
          </a:p>
          <a:p>
            <a:pPr>
              <a:defRPr spc="-200" sz="10000"/>
            </a:pPr>
            <a:r>
              <a:t>Notebook Exercise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[N][e][u][r][a][l][ ][N][e][t][w][o][r][k][s][ ][a][r][e][ ][a][w][e][s][o][m][e][!]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6" sz="5800"/>
            </a:lvl1pPr>
          </a:lstStyle>
          <a:p>
            <a:pPr/>
            <a:r>
              <a:t>[N][e][u][r][a][l][ ][N][e][t][w][o][r][k][s][ ][a][r][e][ ][a][w][e][s][o][m][e][!]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haracter-Level Token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Character-Level Tokenization</a:t>
            </a:r>
          </a:p>
        </p:txBody>
      </p:sp>
      <p:sp>
        <p:nvSpPr>
          <p:cNvPr id="208" name="Every character is known, eliminating OOB issues.…"/>
          <p:cNvSpPr txBox="1"/>
          <p:nvPr>
            <p:ph type="body" idx="1"/>
          </p:nvPr>
        </p:nvSpPr>
        <p:spPr>
          <a:xfrm>
            <a:off x="1206500" y="3255271"/>
            <a:ext cx="21971000" cy="9249245"/>
          </a:xfrm>
          <a:prstGeom prst="rect">
            <a:avLst/>
          </a:prstGeom>
        </p:spPr>
        <p:txBody>
          <a:bodyPr/>
          <a:lstStyle/>
          <a:p>
            <a:pPr lvl="1"/>
            <a:r>
              <a:t>Every character is known, eliminating OOB issues. </a:t>
            </a:r>
          </a:p>
          <a:p>
            <a:pPr lvl="1"/>
            <a:r>
              <a:t>Useful for complex languages</a:t>
            </a:r>
          </a:p>
          <a:p>
            <a:pPr lvl="1"/>
            <a:r>
              <a:t>Higher computational costs</a:t>
            </a:r>
          </a:p>
          <a:p>
            <a:pPr lvl="1"/>
            <a:r>
              <a:t>Loss of meaning in word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haracter-Level Tokeniza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pc="-200" sz="10000"/>
            </a:pPr>
            <a:r>
              <a:t>Character-Level Tokenization</a:t>
            </a:r>
          </a:p>
          <a:p>
            <a:pPr>
              <a:defRPr spc="-200" sz="10000"/>
            </a:pPr>
            <a:r>
              <a:t>Notebook Exercise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rundstücksverkehrsgenehmigungszuständigkeitsübertragungsverordnung…"/>
          <p:cNvSpPr txBox="1"/>
          <p:nvPr>
            <p:ph type="body" sz="half" idx="1"/>
          </p:nvPr>
        </p:nvSpPr>
        <p:spPr>
          <a:xfrm>
            <a:off x="-563282" y="4920843"/>
            <a:ext cx="25510564" cy="3874314"/>
          </a:xfrm>
          <a:prstGeom prst="rect">
            <a:avLst/>
          </a:prstGeom>
        </p:spPr>
        <p:txBody>
          <a:bodyPr/>
          <a:lstStyle/>
          <a:p>
            <a:pPr>
              <a:defRPr spc="-110" sz="5500"/>
            </a:pPr>
            <a:r>
              <a:t>Grundstücks­verkehrs­genehmigungs­zuständigkeits­übertragungs­verordnung</a:t>
            </a:r>
          </a:p>
          <a:p>
            <a:pPr>
              <a:defRPr spc="-110" sz="5500"/>
            </a:pPr>
          </a:p>
          <a:p>
            <a:pPr>
              <a:defRPr spc="-110" sz="5500"/>
            </a:pPr>
            <a:r>
              <a:t>or</a:t>
            </a:r>
          </a:p>
          <a:p>
            <a:pPr>
              <a:defRPr spc="-110" sz="5500"/>
            </a:pPr>
          </a:p>
          <a:p>
            <a:pPr>
              <a:defRPr spc="-110" sz="5500"/>
            </a:pPr>
            <a:r>
              <a:t>Pneumonoultramicroscopicsilicovolcanoconiosis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olution: Subword-Level Token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Solution: Subword-Level Tokenization</a:t>
            </a:r>
          </a:p>
        </p:txBody>
      </p:sp>
      <p:sp>
        <p:nvSpPr>
          <p:cNvPr id="219" name="Compromise between Word and Character Tokenization…"/>
          <p:cNvSpPr txBox="1"/>
          <p:nvPr>
            <p:ph type="body" idx="1"/>
          </p:nvPr>
        </p:nvSpPr>
        <p:spPr>
          <a:xfrm>
            <a:off x="1206500" y="3255271"/>
            <a:ext cx="21971000" cy="9249245"/>
          </a:xfrm>
          <a:prstGeom prst="rect">
            <a:avLst/>
          </a:prstGeom>
        </p:spPr>
        <p:txBody>
          <a:bodyPr/>
          <a:lstStyle/>
          <a:p>
            <a:pPr lvl="1"/>
            <a:r>
              <a:t>Compromise between Word and Character Tokenization</a:t>
            </a:r>
          </a:p>
          <a:p>
            <a:pPr lvl="1"/>
            <a:r>
              <a:t>Subword tokenization techniques like Byte Pair Encoding</a:t>
            </a:r>
          </a:p>
          <a:p>
            <a:pPr lvl="1"/>
            <a:r>
              <a:t>Handle OOV words and morphological complexity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he BPE Token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BPE Tokenization</a:t>
            </a:r>
          </a:p>
        </p:txBody>
      </p:sp>
      <p:sp>
        <p:nvSpPr>
          <p:cNvPr id="222" name="Tokenizes text into most most common subwords…"/>
          <p:cNvSpPr txBox="1"/>
          <p:nvPr>
            <p:ph type="body" idx="1"/>
          </p:nvPr>
        </p:nvSpPr>
        <p:spPr>
          <a:xfrm>
            <a:off x="1206500" y="3255271"/>
            <a:ext cx="21971000" cy="9249245"/>
          </a:xfrm>
          <a:prstGeom prst="rect">
            <a:avLst/>
          </a:prstGeom>
        </p:spPr>
        <p:txBody>
          <a:bodyPr/>
          <a:lstStyle/>
          <a:p>
            <a:pPr lvl="1"/>
            <a:r>
              <a:t>Tokenizes text into most most common subwords</a:t>
            </a:r>
          </a:p>
          <a:p>
            <a:pPr lvl="1" marL="1778000" indent="-889000">
              <a:buSzPct val="100000"/>
              <a:buAutoNum type="arabicPeriod" startAt="1"/>
            </a:pPr>
            <a:r>
              <a:t>Starting with simple character tokenization</a:t>
            </a:r>
          </a:p>
          <a:p>
            <a:pPr lvl="1" marL="1778000" indent="-889000">
              <a:buSzPct val="100000"/>
              <a:buAutoNum type="arabicPeriod" startAt="1"/>
            </a:pPr>
            <a:r>
              <a:t>Searching for the most common pair</a:t>
            </a:r>
          </a:p>
          <a:p>
            <a:pPr lvl="1" marL="1778000" indent="-889000">
              <a:buSzPct val="100000"/>
              <a:buAutoNum type="arabicPeriod" startAt="1"/>
            </a:pPr>
            <a:r>
              <a:t>Combining the most common pair into a new token</a:t>
            </a:r>
          </a:p>
          <a:p>
            <a:pPr lvl="1" marL="1778000" indent="-889000">
              <a:buSzPct val="100000"/>
              <a:buAutoNum type="arabicPeriod" startAt="1"/>
            </a:pPr>
            <a:r>
              <a:t>Repeat 3. And 4. until a certain stopping criterion, e. g. maximum vocabulary size or a certain minimum amount of pairs</a:t>
            </a:r>
          </a:p>
          <a:p>
            <a:pPr lvl="1"/>
            <a:r>
              <a:t>Compact Representation, Flexibility and multilingual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Byte-Pair-Encoding Tokeniza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pc="-200" sz="10000"/>
            </a:pPr>
            <a:r>
              <a:t>Byte-Pair-Encoding Tokenization</a:t>
            </a:r>
          </a:p>
          <a:p>
            <a:pPr>
              <a:defRPr spc="-200" sz="10000"/>
            </a:pPr>
            <a:r>
              <a:t>Notebook Exercise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vidéo-collée.png" descr="vidéo-collé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2393" y="0"/>
            <a:ext cx="18059214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https://tiktokenizer.vercel.app"/>
          <p:cNvSpPr txBox="1"/>
          <p:nvPr/>
        </p:nvSpPr>
        <p:spPr>
          <a:xfrm>
            <a:off x="4552004" y="13147764"/>
            <a:ext cx="1527999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5E5E5E"/>
                </a:solidFill>
              </a:defRPr>
            </a:lvl1pPr>
          </a:lstStyle>
          <a:p>
            <a:pPr/>
            <a:r>
              <a:t>https://tiktokenizer.vercel.app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Understanding Tokenization improves our ability to design and train effective language models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1950671">
              <a:defRPr spc="-185" sz="9280"/>
            </a:lvl1pPr>
          </a:lstStyle>
          <a:p>
            <a:pPr/>
            <a:r>
              <a:t>Understanding Tokenization improves our ability to design and train effective language models.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oday’s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175" name="Understand:…"/>
          <p:cNvSpPr txBox="1"/>
          <p:nvPr>
            <p:ph type="body" idx="1"/>
          </p:nvPr>
        </p:nvSpPr>
        <p:spPr>
          <a:xfrm>
            <a:off x="1206500" y="3255271"/>
            <a:ext cx="21971000" cy="924924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Understand:</a:t>
            </a:r>
          </a:p>
          <a:p>
            <a:pPr lvl="1"/>
            <a:r>
              <a:t>what Tokenization is</a:t>
            </a:r>
          </a:p>
          <a:p>
            <a:pPr lvl="1"/>
            <a:r>
              <a:t>how the BPE Tokenization works</a:t>
            </a:r>
          </a:p>
          <a:p>
            <a:pPr lvl="1"/>
            <a:r>
              <a:t>how words are represented in Natural Language Processing</a:t>
            </a:r>
          </a:p>
          <a:p>
            <a:pPr lvl="1"/>
            <a:r>
              <a:t>how different Embedding models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Word Embedding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Word Embeddings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How are Word Embeddings represent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are Word Embeddings represented?</a:t>
            </a:r>
          </a:p>
        </p:txBody>
      </p:sp>
      <p:sp>
        <p:nvSpPr>
          <p:cNvPr id="234" name="Each Token has a unique id in the vocabulary…"/>
          <p:cNvSpPr txBox="1"/>
          <p:nvPr>
            <p:ph type="body" idx="1"/>
          </p:nvPr>
        </p:nvSpPr>
        <p:spPr>
          <a:xfrm>
            <a:off x="1206500" y="3255271"/>
            <a:ext cx="21971000" cy="9249245"/>
          </a:xfrm>
          <a:prstGeom prst="rect">
            <a:avLst/>
          </a:prstGeom>
        </p:spPr>
        <p:txBody>
          <a:bodyPr/>
          <a:lstStyle/>
          <a:p>
            <a:pPr lvl="1"/>
            <a:r>
              <a:t>Each Token has a unique id in the vocabulary</a:t>
            </a:r>
          </a:p>
          <a:p>
            <a:pPr lvl="1"/>
            <a:r>
              <a:t>Multi-dimensional vector with up to thousands of dimensions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ne-Hot En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One-Hot Encoding</a:t>
            </a:r>
          </a:p>
        </p:txBody>
      </p:sp>
      <p:sp>
        <p:nvSpPr>
          <p:cNvPr id="239" name="Binary vectors which represent categorical data…"/>
          <p:cNvSpPr txBox="1"/>
          <p:nvPr>
            <p:ph type="body" idx="1"/>
          </p:nvPr>
        </p:nvSpPr>
        <p:spPr>
          <a:xfrm>
            <a:off x="1206500" y="3255271"/>
            <a:ext cx="21971000" cy="9249245"/>
          </a:xfrm>
          <a:prstGeom prst="rect">
            <a:avLst/>
          </a:prstGeom>
        </p:spPr>
        <p:txBody>
          <a:bodyPr/>
          <a:lstStyle/>
          <a:p>
            <a:pPr lvl="1"/>
            <a:r>
              <a:t>Binary vectors which represent categorical data</a:t>
            </a:r>
          </a:p>
          <a:p>
            <a:pPr lvl="1"/>
            <a:r>
              <a:t>Each category is represented by a vector of length equal to the number of unique categories, with one element set to 1 and all other set to 0</a:t>
            </a:r>
          </a:p>
          <a:p>
            <a:pPr lvl="1"/>
            <a:r>
              <a:t>Example: [„cat“,“dog“,“fish“,“bird“] -&gt; [1,0,0,0], [0,1,0,0], [0,0,1,0], [0,0,0,1]</a:t>
            </a:r>
          </a:p>
          <a:p>
            <a:pPr lvl="1"/>
            <a:r>
              <a:t>Usage in NLP models for CBOW, n-grams and NNs</a:t>
            </a:r>
          </a:p>
          <a:p>
            <a:pPr lvl="1"/>
            <a:r>
              <a:t>Very simple and efficient for </a:t>
            </a:r>
            <a:r>
              <a:rPr b="1"/>
              <a:t>small</a:t>
            </a:r>
            <a:r>
              <a:t> datasets and categories</a:t>
            </a:r>
          </a:p>
          <a:p>
            <a:pPr lvl="1"/>
            <a:r>
              <a:t>High dimensionality with increasingly vocabulary size</a:t>
            </a:r>
          </a:p>
          <a:p>
            <a:pPr lvl="1"/>
            <a:r>
              <a:t>No semantic information, relationship or similarities encoded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Word Embeddings are high dimensional vectors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18888">
              <a:defRPr spc="-154" sz="7735"/>
            </a:lvl1pPr>
          </a:lstStyle>
          <a:p>
            <a:pPr/>
            <a:r>
              <a:t>Word Embeddings are high dimensional vectors.</a:t>
            </a:r>
          </a:p>
        </p:txBody>
      </p:sp>
      <p:sp>
        <p:nvSpPr>
          <p:cNvPr id="244" name="Each dimension represents an “aspect“ or a “category“ of a word…"/>
          <p:cNvSpPr txBox="1"/>
          <p:nvPr>
            <p:ph type="body" idx="1"/>
          </p:nvPr>
        </p:nvSpPr>
        <p:spPr>
          <a:xfrm>
            <a:off x="1206500" y="3255271"/>
            <a:ext cx="21971000" cy="9249245"/>
          </a:xfrm>
          <a:prstGeom prst="rect">
            <a:avLst/>
          </a:prstGeom>
        </p:spPr>
        <p:txBody>
          <a:bodyPr/>
          <a:lstStyle/>
          <a:p>
            <a:pPr lvl="1"/>
            <a:r>
              <a:t>Each dimension represents an “aspect“ or a “category“ of a word</a:t>
            </a:r>
          </a:p>
          <a:p>
            <a:pPr lvl="1"/>
            <a:r>
              <a:t>Or semantic (meaning) as well as syntactic (structure) properties</a:t>
            </a:r>
          </a:p>
          <a:p>
            <a:pPr lvl="1"/>
            <a:r>
              <a:t>ALSO: Encoding </a:t>
            </a:r>
            <a:r>
              <a:rPr b="1"/>
              <a:t>attention</a:t>
            </a:r>
            <a:r>
              <a:t> and contextual relationship between tokens</a:t>
            </a:r>
          </a:p>
          <a:p>
            <a:pPr lvl="1"/>
            <a:r>
              <a:t>Analogy: Each dimension is a sensory channel like (color, texture, shape)</a:t>
            </a:r>
          </a:p>
          <a:p>
            <a:pPr lvl="1"/>
            <a:r>
              <a:t>Facilitating mathematical operations</a:t>
            </a:r>
          </a:p>
          <a:p>
            <a:pPr lvl="1"/>
            <a:r>
              <a:t>Increasing embedding size -&gt; model can learn more complex patterns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1*sAJdxEsDjsPMioHyzlN3_A.png" descr="1*sAJdxEsDjsPMioHyzlN3_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2218" y="989362"/>
            <a:ext cx="15719564" cy="11737276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https://medium.com/@hari4om/word-embedding-d816f643140"/>
          <p:cNvSpPr txBox="1"/>
          <p:nvPr/>
        </p:nvSpPr>
        <p:spPr>
          <a:xfrm>
            <a:off x="4552004" y="13147764"/>
            <a:ext cx="1527999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5E5E5E"/>
                </a:solidFill>
              </a:defRPr>
            </a:lvl1pPr>
          </a:lstStyle>
          <a:p>
            <a:pPr/>
            <a:r>
              <a:t>https://medium.com/@hari4om/word-embedding-d816f643140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embeddings_3D_tangyuan.png" descr="embeddings_3D_tangyua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31258" y="609489"/>
            <a:ext cx="16521484" cy="1249702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https://developers.google.com/machine-learning/crash-course/embeddings/embedding-space?hl=en"/>
          <p:cNvSpPr txBox="1"/>
          <p:nvPr/>
        </p:nvSpPr>
        <p:spPr>
          <a:xfrm>
            <a:off x="4552004" y="13144499"/>
            <a:ext cx="1527999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5E5E5E"/>
                </a:solidFill>
              </a:defRPr>
            </a:lvl1pPr>
          </a:lstStyle>
          <a:p>
            <a:pPr/>
            <a:r>
              <a:t>https://developers.google.com/machine-learning/crash-course/embeddings/embedding-space?hl=en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linear_relationships.svg" descr="linear_relationships.svg"/>
          <p:cNvPicPr>
            <a:picLocks noChangeAspect="1"/>
          </p:cNvPicPr>
          <p:nvPr/>
        </p:nvPicPr>
        <p:blipFill>
          <a:blip r:embed="rId3">
            <a:extLst/>
          </a:blip>
          <a:srcRect l="31953" t="0" r="0" b="0"/>
          <a:stretch>
            <a:fillRect/>
          </a:stretch>
        </p:blipFill>
        <p:spPr>
          <a:xfrm>
            <a:off x="1967507" y="1133948"/>
            <a:ext cx="20448991" cy="11448118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https://developers.google.com/machine-learning/crash-course/embeddings/embedding-space?hl=en"/>
          <p:cNvSpPr txBox="1"/>
          <p:nvPr/>
        </p:nvSpPr>
        <p:spPr>
          <a:xfrm>
            <a:off x="4552004" y="13147764"/>
            <a:ext cx="1527999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5E5E5E"/>
                </a:solidFill>
              </a:defRPr>
            </a:lvl1pPr>
          </a:lstStyle>
          <a:p>
            <a:pPr/>
            <a:r>
              <a:t>https://developers.google.com/machine-learning/crash-course/embeddings/embedding-space?hl=en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Why do we need Word Embedding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we need Word Embeddings?</a:t>
            </a:r>
          </a:p>
        </p:txBody>
      </p:sp>
      <p:sp>
        <p:nvSpPr>
          <p:cNvPr id="262" name="Numerical Representation of Words for ML models…"/>
          <p:cNvSpPr txBox="1"/>
          <p:nvPr>
            <p:ph type="body" idx="1"/>
          </p:nvPr>
        </p:nvSpPr>
        <p:spPr>
          <a:xfrm>
            <a:off x="1206500" y="3255271"/>
            <a:ext cx="21971000" cy="9249245"/>
          </a:xfrm>
          <a:prstGeom prst="rect">
            <a:avLst/>
          </a:prstGeom>
        </p:spPr>
        <p:txBody>
          <a:bodyPr/>
          <a:lstStyle/>
          <a:p>
            <a:pPr lvl="1"/>
            <a:r>
              <a:t>Numerical Representation of Words for ML models</a:t>
            </a:r>
          </a:p>
          <a:p>
            <a:pPr lvl="1"/>
            <a:r>
              <a:t>Capturing semantic relationships</a:t>
            </a:r>
          </a:p>
          <a:p>
            <a:pPr lvl="1"/>
            <a:r>
              <a:t>Dimensionality Reduction from One-Hot Encodings</a:t>
            </a:r>
          </a:p>
          <a:p>
            <a:pPr lvl="1"/>
            <a:r>
              <a:t>Flexibility and Transferability across different NLP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What are Word Embeddings used f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Word Embeddings used for?</a:t>
            </a:r>
          </a:p>
        </p:txBody>
      </p:sp>
      <p:sp>
        <p:nvSpPr>
          <p:cNvPr id="267" name="Understanding similar words…"/>
          <p:cNvSpPr txBox="1"/>
          <p:nvPr>
            <p:ph type="body" idx="1"/>
          </p:nvPr>
        </p:nvSpPr>
        <p:spPr>
          <a:xfrm>
            <a:off x="1206500" y="3255271"/>
            <a:ext cx="21971000" cy="9249245"/>
          </a:xfrm>
          <a:prstGeom prst="rect">
            <a:avLst/>
          </a:prstGeom>
        </p:spPr>
        <p:txBody>
          <a:bodyPr/>
          <a:lstStyle/>
          <a:p>
            <a:pPr lvl="1"/>
            <a:r>
              <a:t>Understanding similar words</a:t>
            </a:r>
          </a:p>
          <a:p>
            <a:pPr lvl="1"/>
            <a:r>
              <a:t>Sorting texts</a:t>
            </a:r>
          </a:p>
          <a:p>
            <a:pPr lvl="1"/>
            <a:r>
              <a:t>Spotting Names and Places</a:t>
            </a:r>
          </a:p>
          <a:p>
            <a:pPr lvl="1"/>
            <a:r>
              <a:t>Translating Languages</a:t>
            </a:r>
          </a:p>
          <a:p>
            <a:pPr lvl="1"/>
            <a:r>
              <a:t>Answering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Word Embedding Technique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Word Embedding Techniques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okeniza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Tokenization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Lobal Vectors for Word Representation…"/>
          <p:cNvSpPr txBox="1"/>
          <p:nvPr>
            <p:ph type="body" idx="1"/>
          </p:nvPr>
        </p:nvSpPr>
        <p:spPr>
          <a:xfrm>
            <a:off x="1206500" y="3255271"/>
            <a:ext cx="21971000" cy="9249245"/>
          </a:xfrm>
          <a:prstGeom prst="rect">
            <a:avLst/>
          </a:prstGeom>
        </p:spPr>
        <p:txBody>
          <a:bodyPr/>
          <a:lstStyle/>
          <a:p>
            <a:pPr lvl="1">
              <a:defRPr b="1"/>
            </a:pPr>
            <a:r>
              <a:t>GLo</a:t>
            </a:r>
            <a:r>
              <a:rPr b="0"/>
              <a:t>bal </a:t>
            </a:r>
            <a:r>
              <a:t>Ve</a:t>
            </a:r>
            <a:r>
              <a:rPr b="0"/>
              <a:t>ctors for Word Representation</a:t>
            </a:r>
            <a:endParaRPr b="0"/>
          </a:p>
          <a:p>
            <a:pPr lvl="1">
              <a:defRPr b="1"/>
            </a:pPr>
            <a:r>
              <a:rPr b="0"/>
              <a:t>Instead of local, global contextual information is used</a:t>
            </a:r>
            <a:endParaRPr b="0"/>
          </a:p>
          <a:p>
            <a:pPr lvl="1">
              <a:defRPr b="1"/>
            </a:pPr>
            <a:r>
              <a:rPr b="0"/>
              <a:t>Co-Occurence Matrix is used to describe how often words occur together</a:t>
            </a:r>
            <a:endParaRPr b="0"/>
          </a:p>
          <a:p>
            <a:pPr lvl="1">
              <a:defRPr b="1"/>
            </a:pPr>
            <a:r>
              <a:rPr b="0"/>
              <a:t>Less amount of weight to more distant words</a:t>
            </a:r>
            <a:endParaRPr b="0"/>
          </a:p>
          <a:p>
            <a:pPr lvl="1">
              <a:defRPr b="1"/>
            </a:pPr>
            <a:r>
              <a:rPr b="0"/>
              <a:t>Backpropagating with loss function</a:t>
            </a:r>
          </a:p>
        </p:txBody>
      </p:sp>
      <p:sp>
        <p:nvSpPr>
          <p:cNvPr id="274" name="How does GloVe work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GloVe work?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cooccurrence_matrix.png"/>
          <p:cNvGrpSpPr/>
          <p:nvPr/>
        </p:nvGrpSpPr>
        <p:grpSpPr>
          <a:xfrm>
            <a:off x="2460992" y="181020"/>
            <a:ext cx="19462016" cy="9739672"/>
            <a:chOff x="0" y="0"/>
            <a:chExt cx="19462015" cy="9739670"/>
          </a:xfrm>
        </p:grpSpPr>
        <p:pic>
          <p:nvPicPr>
            <p:cNvPr id="279" name="cooccurrence_matrix.png" descr="cooccurrence_matrix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355600"/>
              <a:ext cx="19436616" cy="926977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78" name="cooccurrence_matrix.png" descr="cooccurrence_matrix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9462016" cy="9739671"/>
            </a:xfrm>
            <a:prstGeom prst="rect">
              <a:avLst/>
            </a:prstGeom>
            <a:effectLst/>
          </p:spPr>
        </p:pic>
      </p:grpSp>
      <p:sp>
        <p:nvSpPr>
          <p:cNvPr id="281" name="https://jramkiss.github.io/2019/08/21/word-embeddings/"/>
          <p:cNvSpPr txBox="1"/>
          <p:nvPr/>
        </p:nvSpPr>
        <p:spPr>
          <a:xfrm>
            <a:off x="8267395" y="13147393"/>
            <a:ext cx="784921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5E5E5E"/>
                </a:solidFill>
              </a:defRPr>
            </a:lvl1pPr>
          </a:lstStyle>
          <a:p>
            <a:pPr/>
            <a:r>
              <a:t>https://jramkiss.github.io/2019/08/21/word-embeddings/</a:t>
            </a:r>
          </a:p>
        </p:txBody>
      </p:sp>
      <p:grpSp>
        <p:nvGrpSpPr>
          <p:cNvPr id="284" name="Capture d’écran 2024-10-20 à 12.17.45.png"/>
          <p:cNvGrpSpPr/>
          <p:nvPr/>
        </p:nvGrpSpPr>
        <p:grpSpPr>
          <a:xfrm>
            <a:off x="6027538" y="10063815"/>
            <a:ext cx="12328805" cy="2940455"/>
            <a:chOff x="0" y="0"/>
            <a:chExt cx="12328804" cy="2940453"/>
          </a:xfrm>
        </p:grpSpPr>
        <p:pic>
          <p:nvPicPr>
            <p:cNvPr id="283" name="Capture d’écran 2024-10-20 à 12.17.45.png" descr="Capture d’écran 2024-10-20 à 12.17.45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5141" t="13627" r="2223" b="13627"/>
            <a:stretch>
              <a:fillRect/>
            </a:stretch>
          </p:blipFill>
          <p:spPr>
            <a:xfrm>
              <a:off x="12700" y="355600"/>
              <a:ext cx="12303405" cy="247055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82" name="Capture d’écran 2024-10-20 à 12.17.45.png" descr="Capture d’écran 2024-10-20 à 12.17.45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12328805" cy="2940454"/>
            </a:xfrm>
            <a:prstGeom prst="rect">
              <a:avLst/>
            </a:prstGeom>
            <a:effectLst/>
          </p:spPr>
        </p:pic>
      </p:grpSp>
      <p:sp>
        <p:nvSpPr>
          <p:cNvPr id="285" name="Loss Function:"/>
          <p:cNvSpPr txBox="1"/>
          <p:nvPr/>
        </p:nvSpPr>
        <p:spPr>
          <a:xfrm>
            <a:off x="1050462" y="11244429"/>
            <a:ext cx="4551579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Loss Function: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How does Word2Vec work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Word2Vec work?</a:t>
            </a:r>
          </a:p>
        </p:txBody>
      </p:sp>
      <p:sp>
        <p:nvSpPr>
          <p:cNvPr id="290" name="Algorithm for creating word embeddings in a continuous vector space…"/>
          <p:cNvSpPr txBox="1"/>
          <p:nvPr>
            <p:ph type="body" idx="1"/>
          </p:nvPr>
        </p:nvSpPr>
        <p:spPr>
          <a:xfrm>
            <a:off x="1206500" y="3255271"/>
            <a:ext cx="21971000" cy="9249245"/>
          </a:xfrm>
          <a:prstGeom prst="rect">
            <a:avLst/>
          </a:prstGeom>
        </p:spPr>
        <p:txBody>
          <a:bodyPr/>
          <a:lstStyle/>
          <a:p>
            <a:pPr lvl="1"/>
            <a:r>
              <a:t>Algorithm for creating word embeddings in a continuous vector space</a:t>
            </a:r>
          </a:p>
          <a:p>
            <a:pPr lvl="1"/>
            <a:r>
              <a:t>Similar words are closer in space</a:t>
            </a:r>
          </a:p>
          <a:p>
            <a:pPr lvl="1"/>
            <a:r>
              <a:t>Two Architectures - CBOW and Skip-Gram</a:t>
            </a:r>
          </a:p>
          <a:p>
            <a:pPr lvl="1"/>
            <a:r>
              <a:t>Delivering meaningful vector representations; very efficient and scalable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How does Continuous Bag of Words (CBOW) work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72588">
              <a:defRPr spc="-144" sz="7225"/>
            </a:lvl1pPr>
          </a:lstStyle>
          <a:p>
            <a:pPr/>
            <a:r>
              <a:t>How does Continuous Bag of Words (CBOW) work?</a:t>
            </a:r>
          </a:p>
        </p:txBody>
      </p:sp>
      <p:sp>
        <p:nvSpPr>
          <p:cNvPr id="295" name="CBOW combines context words from left and right to an average vector which serves as input for target word prediction…"/>
          <p:cNvSpPr txBox="1"/>
          <p:nvPr>
            <p:ph type="body" idx="1"/>
          </p:nvPr>
        </p:nvSpPr>
        <p:spPr>
          <a:xfrm>
            <a:off x="1206500" y="3255271"/>
            <a:ext cx="21971000" cy="9249245"/>
          </a:xfrm>
          <a:prstGeom prst="rect">
            <a:avLst/>
          </a:prstGeom>
        </p:spPr>
        <p:txBody>
          <a:bodyPr/>
          <a:lstStyle/>
          <a:p>
            <a:pPr lvl="1"/>
            <a:r>
              <a:t>CBOW combines context words from left and right to an average vector which serves as input for target word prediction</a:t>
            </a:r>
          </a:p>
          <a:p>
            <a:pPr lvl="1"/>
            <a:r>
              <a:t>The context words are first passed as an input to an embedding layer</a:t>
            </a:r>
          </a:p>
          <a:p>
            <a:pPr lvl="1"/>
            <a:r>
              <a:t>The word embeddings are then passed to a lambda layer where we average out the word embeddings</a:t>
            </a:r>
          </a:p>
          <a:p>
            <a:pPr lvl="1"/>
            <a:r>
              <a:t>embeddings are passed into a dense Softmax Layer predicting target word</a:t>
            </a:r>
          </a:p>
          <a:p>
            <a:pPr lvl="1"/>
            <a:r>
              <a:t>Loss is computed and backpropagated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How does Skip-Gram work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Skip-Gram work?</a:t>
            </a:r>
          </a:p>
        </p:txBody>
      </p:sp>
      <p:sp>
        <p:nvSpPr>
          <p:cNvPr id="300" name="Given a target word, the context words are predicted…"/>
          <p:cNvSpPr txBox="1"/>
          <p:nvPr>
            <p:ph type="body" idx="1"/>
          </p:nvPr>
        </p:nvSpPr>
        <p:spPr>
          <a:xfrm>
            <a:off x="1206500" y="3255271"/>
            <a:ext cx="21971000" cy="9249245"/>
          </a:xfrm>
          <a:prstGeom prst="rect">
            <a:avLst/>
          </a:prstGeom>
        </p:spPr>
        <p:txBody>
          <a:bodyPr/>
          <a:lstStyle/>
          <a:p>
            <a:pPr lvl="1"/>
            <a:r>
              <a:t>Given a target word, the context words are predicted</a:t>
            </a:r>
          </a:p>
          <a:p>
            <a:pPr lvl="1"/>
            <a:r>
              <a:t>Positive and negative input samples are input</a:t>
            </a:r>
          </a:p>
          <a:p>
            <a:pPr lvl="1"/>
            <a:r>
              <a:t>Skip-Gram inputs one-hot-encoded embedding with vocab size length</a:t>
            </a:r>
          </a:p>
          <a:p>
            <a:pPr lvl="1"/>
            <a:r>
              <a:t>Multiplied with embedding matrix (vocab x embed_dim)</a:t>
            </a:r>
          </a:p>
          <a:p>
            <a:pPr lvl="1"/>
            <a:r>
              <a:t>Multiplied with second embedding matrix (embed_dim x vocab)</a:t>
            </a:r>
          </a:p>
          <a:p>
            <a:pPr lvl="1"/>
            <a:r>
              <a:t>Output: Probability Distribution of embeddings being in context</a:t>
            </a:r>
          </a:p>
          <a:p>
            <a:pPr lvl="1"/>
            <a:r>
              <a:t>Cross-Entropy Loss and Backpropagation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Word2Vec Embedding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pc="-200" sz="10000"/>
            </a:pPr>
            <a:r>
              <a:t>Word2Vec Embeddings</a:t>
            </a:r>
          </a:p>
          <a:p>
            <a:pPr>
              <a:defRPr spc="-200" sz="10000"/>
            </a:pPr>
            <a:r>
              <a:t>Notebook Exercise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Word embeddings convert words into high-dimensional vectors that capture their meaning for ML models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1950671">
              <a:defRPr spc="-185" sz="9280"/>
            </a:lvl1pPr>
          </a:lstStyle>
          <a:p>
            <a:pPr/>
            <a:r>
              <a:t>Word embeddings convert words into high-dimensional vectors that capture their meaning for ML models.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okenization splits text into characters, subwords, or words, called tokens.…"/>
          <p:cNvSpPr txBox="1"/>
          <p:nvPr>
            <p:ph type="body" idx="1"/>
          </p:nvPr>
        </p:nvSpPr>
        <p:spPr>
          <a:xfrm>
            <a:off x="1206499" y="2812560"/>
            <a:ext cx="21971001" cy="8090880"/>
          </a:xfrm>
          <a:prstGeom prst="rect">
            <a:avLst/>
          </a:prstGeom>
        </p:spPr>
        <p:txBody>
          <a:bodyPr/>
          <a:lstStyle/>
          <a:p>
            <a:pPr lvl="1" marL="0" indent="457200" algn="ctr">
              <a:buSzTx/>
              <a:buNone/>
              <a:defRPr sz="6000"/>
            </a:pPr>
            <a:r>
              <a:rPr b="1"/>
              <a:t>Tokenization</a:t>
            </a:r>
            <a:r>
              <a:t> splits text into characters, subwords, or words, called tokens. </a:t>
            </a:r>
          </a:p>
          <a:p>
            <a:pPr lvl="1" marL="0" indent="457200" algn="ctr">
              <a:buSzTx/>
              <a:buNone/>
              <a:defRPr sz="6000"/>
            </a:pPr>
            <a:r>
              <a:t>The </a:t>
            </a:r>
            <a:r>
              <a:rPr b="1"/>
              <a:t>Byte-Pair Encoding</a:t>
            </a:r>
            <a:r>
              <a:t> subword tokenization that converts the most frequent pairs of characters into new tokens, improving model efficiency and flexibility. </a:t>
            </a:r>
          </a:p>
          <a:p>
            <a:pPr lvl="1" marL="0" indent="457200" algn="ctr">
              <a:buSzTx/>
              <a:buNone/>
              <a:defRPr sz="6000"/>
            </a:pPr>
            <a:r>
              <a:rPr b="1"/>
              <a:t>Word Embeddings</a:t>
            </a:r>
            <a:r>
              <a:t> are high-dimensional vectors that represent word meanings in a compressed format for Machine Learning. </a:t>
            </a:r>
          </a:p>
        </p:txBody>
      </p:sp>
      <p:sp>
        <p:nvSpPr>
          <p:cNvPr id="309" name="Main Ideas"/>
          <p:cNvSpPr txBox="1"/>
          <p:nvPr>
            <p:ph type="title"/>
          </p:nvPr>
        </p:nvSpPr>
        <p:spPr>
          <a:xfrm>
            <a:off x="1206500" y="774742"/>
            <a:ext cx="21971000" cy="14331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Main Ideas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What is Tokenizat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Tokenization?</a:t>
            </a:r>
          </a:p>
        </p:txBody>
      </p:sp>
      <p:sp>
        <p:nvSpPr>
          <p:cNvPr id="180" name="Breaking down text into smaller units called tokens…"/>
          <p:cNvSpPr txBox="1"/>
          <p:nvPr>
            <p:ph type="body" idx="1"/>
          </p:nvPr>
        </p:nvSpPr>
        <p:spPr>
          <a:xfrm>
            <a:off x="1206500" y="3255271"/>
            <a:ext cx="21971000" cy="9249245"/>
          </a:xfrm>
          <a:prstGeom prst="rect">
            <a:avLst/>
          </a:prstGeom>
        </p:spPr>
        <p:txBody>
          <a:bodyPr/>
          <a:lstStyle/>
          <a:p>
            <a:pPr lvl="1"/>
            <a:r>
              <a:t>Breaking down text into smaller units called tokens</a:t>
            </a:r>
          </a:p>
          <a:p>
            <a:pPr lvl="1"/>
            <a:r>
              <a:t>Words, subwords, characters or symbols</a:t>
            </a:r>
          </a:p>
          <a:p>
            <a:pPr lvl="1"/>
            <a:r>
              <a:t>Learned from a large corpora of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ole of Tokenization in Language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Role of Tokenization in Language Models</a:t>
            </a:r>
          </a:p>
        </p:txBody>
      </p:sp>
      <p:sp>
        <p:nvSpPr>
          <p:cNvPr id="183" name="Foundation for Language Understanding…"/>
          <p:cNvSpPr txBox="1"/>
          <p:nvPr>
            <p:ph type="body" idx="1"/>
          </p:nvPr>
        </p:nvSpPr>
        <p:spPr>
          <a:xfrm>
            <a:off x="1206500" y="3255271"/>
            <a:ext cx="21971000" cy="9249245"/>
          </a:xfrm>
          <a:prstGeom prst="rect">
            <a:avLst/>
          </a:prstGeom>
        </p:spPr>
        <p:txBody>
          <a:bodyPr/>
          <a:lstStyle/>
          <a:p>
            <a:pPr lvl="1"/>
            <a:r>
              <a:t>Foundation for Language Understanding</a:t>
            </a:r>
          </a:p>
          <a:p>
            <a:pPr lvl="1"/>
            <a:r>
              <a:t>Impacts Handling of unknown words</a:t>
            </a:r>
          </a:p>
          <a:p>
            <a:pPr lvl="1"/>
            <a:r>
              <a:t>Influences Embedding Quality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oor Tokenization leads 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Poor Tokenization leads to</a:t>
            </a:r>
          </a:p>
        </p:txBody>
      </p:sp>
      <p:sp>
        <p:nvSpPr>
          <p:cNvPr id="188" name="Loss of Meaning…"/>
          <p:cNvSpPr txBox="1"/>
          <p:nvPr>
            <p:ph type="body" idx="1"/>
          </p:nvPr>
        </p:nvSpPr>
        <p:spPr>
          <a:xfrm>
            <a:off x="1206500" y="3255271"/>
            <a:ext cx="21971000" cy="9249245"/>
          </a:xfrm>
          <a:prstGeom prst="rect">
            <a:avLst/>
          </a:prstGeom>
        </p:spPr>
        <p:txBody>
          <a:bodyPr/>
          <a:lstStyle/>
          <a:p>
            <a:pPr lvl="1"/>
            <a:r>
              <a:t>Loss of Meaning</a:t>
            </a:r>
          </a:p>
          <a:p>
            <a:pPr lvl="1"/>
            <a:r>
              <a:t>Increased computational load</a:t>
            </a:r>
          </a:p>
          <a:p>
            <a:pPr lvl="1"/>
            <a:r>
              <a:t>Reduced model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Neural Networks are awesome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Neural Networks are awesome!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[Neural][ Networks] [ are] [ awesome][!]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[Neural][ Networks] [ are] [ awesome][!]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Word-Level Token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Word-Level Tokenization</a:t>
            </a:r>
          </a:p>
        </p:txBody>
      </p:sp>
      <p:sp>
        <p:nvSpPr>
          <p:cNvPr id="199" name="Easy to implement using basic string operations (regex)…"/>
          <p:cNvSpPr txBox="1"/>
          <p:nvPr>
            <p:ph type="body" idx="1"/>
          </p:nvPr>
        </p:nvSpPr>
        <p:spPr>
          <a:xfrm>
            <a:off x="1206500" y="3255271"/>
            <a:ext cx="21971000" cy="9249245"/>
          </a:xfrm>
          <a:prstGeom prst="rect">
            <a:avLst/>
          </a:prstGeom>
        </p:spPr>
        <p:txBody>
          <a:bodyPr/>
          <a:lstStyle/>
          <a:p>
            <a:pPr lvl="1"/>
            <a:r>
              <a:t>Easy to implement using basic string operations (regex)</a:t>
            </a:r>
          </a:p>
          <a:p>
            <a:pPr lvl="1"/>
            <a:r>
              <a:t>Tokens are meaningful words, better to interpret</a:t>
            </a:r>
          </a:p>
          <a:p>
            <a:pPr lvl="1"/>
            <a:r>
              <a:t>May not handle contractions well</a:t>
            </a:r>
          </a:p>
          <a:p>
            <a:pPr lvl="1"/>
            <a:r>
              <a:t>Struggles with OOB-Words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