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TfcRhybZp83WWvQLFMNdQ==" hashData="2cV9a/MdC764+2smcSROBpzYWsgnvfQANo49HFqNges75D8GX7j9GMnLThpjIMLorex2eFUrGKiyt2GQLcBE8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6">
            <a:extLst>
              <a:ext uri="{FF2B5EF4-FFF2-40B4-BE49-F238E27FC236}">
                <a16:creationId xmlns:a16="http://schemas.microsoft.com/office/drawing/2014/main" id="{FBC195D6-AE7F-44CF-8AEA-25C66965EBB5}"/>
              </a:ext>
            </a:extLst>
          </p:cNvPr>
          <p:cNvSpPr txBox="1"/>
          <p:nvPr userDrawn="1"/>
        </p:nvSpPr>
        <p:spPr>
          <a:xfrm>
            <a:off x="10855235" y="6618557"/>
            <a:ext cx="142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名副其实举世无双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3B5CA-8165-48BE-8CE6-BD08C30E0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NCRE</a:t>
            </a:r>
            <a:r>
              <a:rPr lang="zh-CN" altLang="en-US" dirty="0"/>
              <a:t>三级网络技术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1D2C63-FD32-42E2-8D27-2D90D1F0C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3953" y="3663725"/>
            <a:ext cx="8637072" cy="977621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技巧、套路</a:t>
            </a:r>
          </a:p>
        </p:txBody>
      </p:sp>
    </p:spTree>
    <p:extLst>
      <p:ext uri="{BB962C8B-B14F-4D97-AF65-F5344CB8AC3E}">
        <p14:creationId xmlns:p14="http://schemas.microsoft.com/office/powerpoint/2010/main" val="217059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8A018-E7C4-418E-A669-815D8836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ITU</a:t>
            </a:r>
            <a:r>
              <a:rPr lang="zh-CN" altLang="en-US" dirty="0"/>
              <a:t>标准</a:t>
            </a:r>
            <a:br>
              <a:rPr lang="en-US" altLang="zh-CN" dirty="0"/>
            </a:b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）、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F238047-3604-4AD0-A06A-49E91820D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2767"/>
              </p:ext>
            </p:extLst>
          </p:nvPr>
        </p:nvGraphicFramePr>
        <p:xfrm>
          <a:off x="1917148" y="2444917"/>
          <a:ext cx="8357704" cy="2166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78852">
                  <a:extLst>
                    <a:ext uri="{9D8B030D-6E8A-4147-A177-3AD203B41FA5}">
                      <a16:colId xmlns:a16="http://schemas.microsoft.com/office/drawing/2014/main" val="215966331"/>
                    </a:ext>
                  </a:extLst>
                </a:gridCol>
                <a:gridCol w="4178852">
                  <a:extLst>
                    <a:ext uri="{9D8B030D-6E8A-4147-A177-3AD203B41FA5}">
                      <a16:colId xmlns:a16="http://schemas.microsoft.com/office/drawing/2014/main" val="3069883879"/>
                    </a:ext>
                  </a:extLst>
                </a:gridCol>
              </a:tblGrid>
              <a:tr h="722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ITU</a:t>
                      </a:r>
                      <a:r>
                        <a:rPr lang="zh-CN" altLang="en-US" sz="2800" dirty="0"/>
                        <a:t>标准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传输速率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645770"/>
                  </a:ext>
                </a:extLst>
              </a:tr>
              <a:tr h="722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OC-3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155.52Mbps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898088"/>
                  </a:ext>
                </a:extLst>
              </a:tr>
              <a:tr h="722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OC-12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622.08Mpps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45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2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7CBD38-F9F1-4C0B-98B0-ECF1D902CA74}"/>
              </a:ext>
            </a:extLst>
          </p:cNvPr>
          <p:cNvSpPr txBox="1"/>
          <p:nvPr/>
        </p:nvSpPr>
        <p:spPr>
          <a:xfrm>
            <a:off x="777170" y="292104"/>
            <a:ext cx="18862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例题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3F7DD2-D92F-460E-84E7-FAE0CAEE5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806" y="0"/>
            <a:ext cx="5400360" cy="14442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D7915A-041E-459E-B2F0-8FBCB79F09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837" y="1476998"/>
            <a:ext cx="4323098" cy="23129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5FFD17-D0ED-48C3-8ACA-B9167F0858E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6986" y="1622976"/>
            <a:ext cx="5744646" cy="2166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8F0DB8-E070-4A32-83E1-A16D10A981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539" y="3851382"/>
            <a:ext cx="5261113" cy="21586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85EC66-029A-4CED-87D5-BC3770B75B7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3682212"/>
            <a:ext cx="4028040" cy="243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7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44EF2-D3F7-4F50-8F2B-A98A206D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45493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CN" dirty="0"/>
              <a:t>4.IPv6 </a:t>
            </a:r>
            <a:r>
              <a:rPr lang="zh-CN" altLang="en-US" dirty="0"/>
              <a:t>正误判断</a:t>
            </a:r>
            <a:br>
              <a:rPr lang="en-US" altLang="zh-CN" dirty="0"/>
            </a:b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B37B7-1919-4E7C-A38B-35C72BE9B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4" y="2015732"/>
            <a:ext cx="10336695" cy="3629694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个位段         如     </a:t>
            </a:r>
            <a:r>
              <a:rPr lang="en-US" altLang="zh-CN" dirty="0"/>
              <a:t>615A : 0000 : 0000 : 0000 : 02EA : 000F : FE0C : 9C5B</a:t>
            </a:r>
          </a:p>
          <a:p>
            <a:r>
              <a:rPr lang="zh-CN" altLang="en-US" dirty="0"/>
              <a:t>前导零压缩法    </a:t>
            </a:r>
            <a:r>
              <a:rPr lang="en-US" altLang="zh-CN" dirty="0"/>
              <a:t>615A : 0 : 0 : 0 : 2EA : F : FE0C : 9C5B </a:t>
            </a:r>
            <a:r>
              <a:rPr lang="zh-CN" altLang="en-US" dirty="0"/>
              <a:t>（每段至少有一个数字）</a:t>
            </a:r>
            <a:endParaRPr lang="en-US" altLang="zh-CN" dirty="0"/>
          </a:p>
          <a:p>
            <a:r>
              <a:rPr lang="zh-CN" altLang="en-US" dirty="0"/>
              <a:t>双冒号压缩（省略连续位段的</a:t>
            </a:r>
            <a:r>
              <a:rPr lang="en-US" altLang="zh-CN" dirty="0"/>
              <a:t>0</a:t>
            </a:r>
            <a:r>
              <a:rPr lang="zh-CN" altLang="en-US" dirty="0"/>
              <a:t>）    </a:t>
            </a:r>
            <a:r>
              <a:rPr lang="en-US" altLang="zh-CN" dirty="0"/>
              <a:t>615A : : 02EA : 000F : FE0C : 9C5B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注意：只能省略前导零，在一个地址中双冒号只能出现一次 ，有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段。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同时使用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</a:rPr>
              <a:t>615A : : 2EA : F : FE0C : 9C5B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98B902-75CF-4ABF-9FED-D96157ABDD2D}"/>
              </a:ext>
            </a:extLst>
          </p:cNvPr>
          <p:cNvCxnSpPr/>
          <p:nvPr/>
        </p:nvCxnSpPr>
        <p:spPr>
          <a:xfrm>
            <a:off x="4240695" y="2411896"/>
            <a:ext cx="1855305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3B423A0-4F41-4C40-B6AA-DD29D6F03208}"/>
              </a:ext>
            </a:extLst>
          </p:cNvPr>
          <p:cNvCxnSpPr>
            <a:cxnSpLocks/>
          </p:cNvCxnSpPr>
          <p:nvPr/>
        </p:nvCxnSpPr>
        <p:spPr>
          <a:xfrm>
            <a:off x="5168347" y="2411896"/>
            <a:ext cx="834887" cy="755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80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8B50D6E-50DC-497C-8B4C-AE0109120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42" y="469788"/>
            <a:ext cx="1291621" cy="769448"/>
          </a:xfrm>
        </p:spPr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8894AF1F-F6ED-4781-AA51-DA16B88AA66D}"/>
              </a:ext>
            </a:extLst>
          </p:cNvPr>
          <p:cNvSpPr txBox="1">
            <a:spLocks/>
          </p:cNvSpPr>
          <p:nvPr/>
        </p:nvSpPr>
        <p:spPr>
          <a:xfrm>
            <a:off x="881953" y="1239236"/>
            <a:ext cx="10710505" cy="76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FF0000"/>
                </a:solidFill>
              </a:rPr>
              <a:t>只能省略前导零；在一个地址中双冒号只能出现一次 ；</a:t>
            </a:r>
            <a:r>
              <a:rPr lang="en-US" altLang="zh-CN" sz="2800" dirty="0">
                <a:solidFill>
                  <a:srgbClr val="FF0000"/>
                </a:solidFill>
              </a:rPr>
              <a:t>8</a:t>
            </a:r>
            <a:r>
              <a:rPr lang="zh-CN" altLang="en-US" sz="2800" dirty="0">
                <a:solidFill>
                  <a:srgbClr val="FF0000"/>
                </a:solidFill>
              </a:rPr>
              <a:t>个位段不多不少。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C8FDC2-4F60-40F5-95EB-B52D7A2DECC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1883" y="1872120"/>
            <a:ext cx="3550716" cy="22443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96B61A-C4F1-450F-B9D5-B7C16CF20D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1238" y="1891170"/>
            <a:ext cx="6931961" cy="22443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C7E221-22C5-4C72-99E5-7F90B256BA7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813" y="3883425"/>
            <a:ext cx="7147328" cy="22485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4B25EB-F728-483A-ADF7-28A50078E8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1" y="3376009"/>
            <a:ext cx="5875014" cy="2756013"/>
          </a:xfrm>
          <a:prstGeom prst="rect">
            <a:avLst/>
          </a:prstGeom>
        </p:spPr>
      </p:pic>
      <p:pic>
        <p:nvPicPr>
          <p:cNvPr id="11" name="图形 10" descr="鱼缸">
            <a:extLst>
              <a:ext uri="{FF2B5EF4-FFF2-40B4-BE49-F238E27FC236}">
                <a16:creationId xmlns:a16="http://schemas.microsoft.com/office/drawing/2014/main" id="{E59292CA-C96D-4687-A164-FDB88BDCFA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1492" y="3568361"/>
            <a:ext cx="567128" cy="567128"/>
          </a:xfrm>
          <a:prstGeom prst="rect">
            <a:avLst/>
          </a:prstGeom>
        </p:spPr>
      </p:pic>
      <p:pic>
        <p:nvPicPr>
          <p:cNvPr id="12" name="图形 11" descr="鱼缸">
            <a:extLst>
              <a:ext uri="{FF2B5EF4-FFF2-40B4-BE49-F238E27FC236}">
                <a16:creationId xmlns:a16="http://schemas.microsoft.com/office/drawing/2014/main" id="{9A6ED9A2-D581-4EF3-A7C9-4B69635A41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824" y="5707617"/>
            <a:ext cx="567128" cy="567128"/>
          </a:xfrm>
          <a:prstGeom prst="rect">
            <a:avLst/>
          </a:prstGeom>
        </p:spPr>
      </p:pic>
      <p:pic>
        <p:nvPicPr>
          <p:cNvPr id="13" name="图形 12" descr="鱼缸">
            <a:extLst>
              <a:ext uri="{FF2B5EF4-FFF2-40B4-BE49-F238E27FC236}">
                <a16:creationId xmlns:a16="http://schemas.microsoft.com/office/drawing/2014/main" id="{2B6A001D-0E3D-4530-9287-B4621BC06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5219250"/>
            <a:ext cx="567128" cy="5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B772FD1-185A-4081-BFE5-1529357626B4}"/>
              </a:ext>
            </a:extLst>
          </p:cNvPr>
          <p:cNvSpPr/>
          <p:nvPr/>
        </p:nvSpPr>
        <p:spPr>
          <a:xfrm>
            <a:off x="-2029458" y="1916270"/>
            <a:ext cx="11603965" cy="1107996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欢迎关注、投币、点赞、收藏</a:t>
            </a:r>
          </a:p>
        </p:txBody>
      </p:sp>
    </p:spTree>
    <p:extLst>
      <p:ext uri="{BB962C8B-B14F-4D97-AF65-F5344CB8AC3E}">
        <p14:creationId xmlns:p14="http://schemas.microsoft.com/office/powerpoint/2010/main" val="1327479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16AE2-650D-4AA2-9858-D184A144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一、高频选择题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D14EA1-6264-48DE-A11E-39B25130A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几乎每套题都有的选择题</a:t>
            </a:r>
          </a:p>
        </p:txBody>
      </p:sp>
    </p:spTree>
    <p:extLst>
      <p:ext uri="{BB962C8B-B14F-4D97-AF65-F5344CB8AC3E}">
        <p14:creationId xmlns:p14="http://schemas.microsoft.com/office/powerpoint/2010/main" val="392426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F1A02-7E49-4D04-B3F8-3564702A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停机时间与系统可用性</a:t>
            </a:r>
            <a:br>
              <a:rPr lang="en-US" altLang="zh-CN" dirty="0"/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9318FFE-F31B-493B-B1E5-0A1B19B27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669374"/>
              </p:ext>
            </p:extLst>
          </p:nvPr>
        </p:nvGraphicFramePr>
        <p:xfrm>
          <a:off x="2014329" y="2186609"/>
          <a:ext cx="7646505" cy="306125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803375">
                  <a:extLst>
                    <a:ext uri="{9D8B030D-6E8A-4147-A177-3AD203B41FA5}">
                      <a16:colId xmlns:a16="http://schemas.microsoft.com/office/drawing/2014/main" val="4066778301"/>
                    </a:ext>
                  </a:extLst>
                </a:gridCol>
                <a:gridCol w="3843130">
                  <a:extLst>
                    <a:ext uri="{9D8B030D-6E8A-4147-A177-3AD203B41FA5}">
                      <a16:colId xmlns:a16="http://schemas.microsoft.com/office/drawing/2014/main" val="618159017"/>
                    </a:ext>
                  </a:extLst>
                </a:gridCol>
              </a:tblGrid>
              <a:tr h="738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FF0000"/>
                          </a:solidFill>
                        </a:rPr>
                        <a:t>可用性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FF0000"/>
                          </a:solidFill>
                        </a:rPr>
                        <a:t>停机时间（年）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89785"/>
                  </a:ext>
                </a:extLst>
              </a:tr>
              <a:tr h="774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99.9%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&lt;=8.8</a:t>
                      </a:r>
                      <a:r>
                        <a:rPr lang="zh-CN" altLang="en-US" sz="2400" dirty="0"/>
                        <a:t>小时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830691"/>
                  </a:ext>
                </a:extLst>
              </a:tr>
              <a:tr h="774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99.99%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&lt;=53</a:t>
                      </a:r>
                      <a:r>
                        <a:rPr lang="zh-CN" altLang="en-US" sz="2400" dirty="0"/>
                        <a:t>分钟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4859"/>
                  </a:ext>
                </a:extLst>
              </a:tr>
              <a:tr h="774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99.999%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&lt;=5</a:t>
                      </a:r>
                      <a:r>
                        <a:rPr lang="zh-CN" altLang="en-US" sz="2400" dirty="0"/>
                        <a:t>分钟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4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6702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2BE81-B62C-4BB6-8F3B-0948A2FAF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973" y="276812"/>
            <a:ext cx="966887" cy="1344436"/>
          </a:xfrm>
        </p:spPr>
        <p:txBody>
          <a:bodyPr vert="eaVert">
            <a:normAutofit/>
          </a:bodyPr>
          <a:lstStyle/>
          <a:p>
            <a:pPr algn="ctr"/>
            <a:r>
              <a:rPr lang="zh-CN" altLang="en-US" sz="3600" dirty="0"/>
              <a:t>例题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31800709-2054-4DD5-9AAC-AB3CA6731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959" y="2171806"/>
            <a:ext cx="6162675" cy="1924050"/>
          </a:xfrm>
          <a:prstGeom prst="rect">
            <a:avLst/>
          </a:prstGeom>
        </p:spPr>
      </p:pic>
      <p:graphicFrame>
        <p:nvGraphicFramePr>
          <p:cNvPr id="11" name="内容占位符 3">
            <a:extLst>
              <a:ext uri="{FF2B5EF4-FFF2-40B4-BE49-F238E27FC236}">
                <a16:creationId xmlns:a16="http://schemas.microsoft.com/office/drawing/2014/main" id="{0A648A2D-3251-411C-99CD-3915649572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2446520"/>
              </p:ext>
            </p:extLst>
          </p:nvPr>
        </p:nvGraphicFramePr>
        <p:xfrm>
          <a:off x="2743402" y="195815"/>
          <a:ext cx="6162675" cy="15064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065317">
                  <a:extLst>
                    <a:ext uri="{9D8B030D-6E8A-4147-A177-3AD203B41FA5}">
                      <a16:colId xmlns:a16="http://schemas.microsoft.com/office/drawing/2014/main" val="4066778301"/>
                    </a:ext>
                  </a:extLst>
                </a:gridCol>
                <a:gridCol w="3097358">
                  <a:extLst>
                    <a:ext uri="{9D8B030D-6E8A-4147-A177-3AD203B41FA5}">
                      <a16:colId xmlns:a16="http://schemas.microsoft.com/office/drawing/2014/main" val="618159017"/>
                    </a:ext>
                  </a:extLst>
                </a:gridCol>
              </a:tblGrid>
              <a:tr h="4091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可用性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停机时间（年）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089785"/>
                  </a:ext>
                </a:extLst>
              </a:tr>
              <a:tr h="361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99.9%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&lt;=8.8</a:t>
                      </a:r>
                      <a:r>
                        <a:rPr lang="zh-CN" altLang="en-US" sz="1800" dirty="0"/>
                        <a:t>小时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830691"/>
                  </a:ext>
                </a:extLst>
              </a:tr>
              <a:tr h="361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99.99%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&lt;=53</a:t>
                      </a:r>
                      <a:r>
                        <a:rPr lang="zh-CN" altLang="en-US" sz="1800" dirty="0"/>
                        <a:t>分钟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4859"/>
                  </a:ext>
                </a:extLst>
              </a:tr>
              <a:tr h="3610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99.999%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&lt;=5</a:t>
                      </a:r>
                      <a:r>
                        <a:rPr lang="zh-CN" altLang="en-US" sz="1800" dirty="0"/>
                        <a:t>分钟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49891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89B0AC27-88CA-4E5B-8E79-1F58FE71F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59" y="4095856"/>
            <a:ext cx="5200650" cy="19240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3320B80-1F78-490E-B14E-0BDA9265D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139" y="3133831"/>
            <a:ext cx="53435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2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690DA-E979-4168-9BF5-5143356A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IP</a:t>
            </a:r>
            <a:r>
              <a:rPr lang="zh-CN" altLang="en-US" dirty="0"/>
              <a:t>地址块转子网掩码</a:t>
            </a:r>
            <a:br>
              <a:rPr lang="en-US" altLang="zh-CN" dirty="0"/>
            </a:b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37644-4481-45D6-9BA0-BFEA4A9C8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子网掩码：</a:t>
            </a:r>
            <a:r>
              <a:rPr lang="en-US" altLang="zh-CN" dirty="0"/>
              <a:t>4</a:t>
            </a:r>
            <a:r>
              <a:rPr lang="zh-CN" altLang="en-US" dirty="0"/>
              <a:t>段，可转化为有</a:t>
            </a:r>
            <a:r>
              <a:rPr lang="en-US" altLang="zh-CN" dirty="0"/>
              <a:t>4</a:t>
            </a:r>
            <a:r>
              <a:rPr lang="zh-CN" altLang="en-US" dirty="0"/>
              <a:t>段每段</a:t>
            </a:r>
            <a:r>
              <a:rPr lang="en-US" altLang="zh-CN" dirty="0"/>
              <a:t>8</a:t>
            </a:r>
            <a:r>
              <a:rPr lang="zh-CN" altLang="en-US" dirty="0"/>
              <a:t>位的</a:t>
            </a:r>
            <a:r>
              <a:rPr lang="en-US" altLang="zh-CN" dirty="0"/>
              <a:t>2</a:t>
            </a:r>
            <a:r>
              <a:rPr lang="zh-CN" altLang="en-US" dirty="0"/>
              <a:t>进制，共</a:t>
            </a:r>
            <a:r>
              <a:rPr lang="en-US" altLang="zh-CN" dirty="0"/>
              <a:t>32</a:t>
            </a:r>
            <a:r>
              <a:rPr lang="zh-CN" altLang="en-US" dirty="0"/>
              <a:t>位。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11111111 11111111 11111111 11111111                 255.255.255.255</a:t>
            </a:r>
          </a:p>
          <a:p>
            <a:pPr marL="0" indent="0">
              <a:buNone/>
            </a:pPr>
            <a:r>
              <a:rPr lang="en-US" altLang="zh-CN" dirty="0"/>
              <a:t>11111111 11111111 11111111 11100000                 255.255.255.224</a:t>
            </a:r>
          </a:p>
          <a:p>
            <a:pPr marL="0" indent="0">
              <a:buNone/>
            </a:pPr>
            <a:r>
              <a:rPr lang="en-US" altLang="zh-CN" dirty="0"/>
              <a:t>255.255.192.0                 11111111 11111111 11000000 00000000</a:t>
            </a:r>
          </a:p>
          <a:p>
            <a:pPr marL="0" indent="0">
              <a:buNone/>
            </a:pPr>
            <a:r>
              <a:rPr lang="en-US" altLang="zh-CN" dirty="0"/>
              <a:t>255.224.0.0                     11111111 11100000 00000000 00000000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D53FE3-3CFC-4AA9-BDD3-1B395C6C09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62122" y="4305866"/>
            <a:ext cx="3829878" cy="1773092"/>
          </a:xfrm>
          <a:prstGeom prst="rect">
            <a:avLst/>
          </a:prstGeom>
        </p:spPr>
      </p:pic>
      <p:sp>
        <p:nvSpPr>
          <p:cNvPr id="5" name="箭头: 左右 4">
            <a:extLst>
              <a:ext uri="{FF2B5EF4-FFF2-40B4-BE49-F238E27FC236}">
                <a16:creationId xmlns:a16="http://schemas.microsoft.com/office/drawing/2014/main" id="{0F0CE9CB-BB94-4A23-AD59-B4B8CB2D7E7D}"/>
              </a:ext>
            </a:extLst>
          </p:cNvPr>
          <p:cNvSpPr/>
          <p:nvPr/>
        </p:nvSpPr>
        <p:spPr>
          <a:xfrm>
            <a:off x="5870713" y="2659823"/>
            <a:ext cx="1020417" cy="16289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2156638A-539F-4A0D-A752-D2FEA1DCCE4A}"/>
              </a:ext>
            </a:extLst>
          </p:cNvPr>
          <p:cNvSpPr/>
          <p:nvPr/>
        </p:nvSpPr>
        <p:spPr>
          <a:xfrm>
            <a:off x="5870713" y="3094125"/>
            <a:ext cx="1020417" cy="16289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左右 10">
            <a:extLst>
              <a:ext uri="{FF2B5EF4-FFF2-40B4-BE49-F238E27FC236}">
                <a16:creationId xmlns:a16="http://schemas.microsoft.com/office/drawing/2014/main" id="{41DC84E8-47CC-4296-8889-013633B12AFA}"/>
              </a:ext>
            </a:extLst>
          </p:cNvPr>
          <p:cNvSpPr/>
          <p:nvPr/>
        </p:nvSpPr>
        <p:spPr>
          <a:xfrm>
            <a:off x="3074504" y="3654641"/>
            <a:ext cx="1020417" cy="16289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左右 15">
            <a:extLst>
              <a:ext uri="{FF2B5EF4-FFF2-40B4-BE49-F238E27FC236}">
                <a16:creationId xmlns:a16="http://schemas.microsoft.com/office/drawing/2014/main" id="{51A9CA22-695B-44B3-83F9-97ED09EDEB24}"/>
              </a:ext>
            </a:extLst>
          </p:cNvPr>
          <p:cNvSpPr/>
          <p:nvPr/>
        </p:nvSpPr>
        <p:spPr>
          <a:xfrm>
            <a:off x="3074503" y="4095163"/>
            <a:ext cx="1020417" cy="16289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10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C09074-F396-4C15-BE3E-1EEF535DB091}"/>
              </a:ext>
            </a:extLst>
          </p:cNvPr>
          <p:cNvSpPr txBox="1"/>
          <p:nvPr/>
        </p:nvSpPr>
        <p:spPr>
          <a:xfrm>
            <a:off x="662609" y="278296"/>
            <a:ext cx="302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1A529B-8D27-4C5E-B591-E5C21277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824" y="0"/>
            <a:ext cx="6244014" cy="2893325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7D9064D3-76C4-4516-B2C2-305878517A26}"/>
              </a:ext>
            </a:extLst>
          </p:cNvPr>
          <p:cNvSpPr/>
          <p:nvPr/>
        </p:nvSpPr>
        <p:spPr>
          <a:xfrm>
            <a:off x="4838319" y="94836"/>
            <a:ext cx="278295" cy="58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爆炸形: 14 pt  4">
            <a:extLst>
              <a:ext uri="{FF2B5EF4-FFF2-40B4-BE49-F238E27FC236}">
                <a16:creationId xmlns:a16="http://schemas.microsoft.com/office/drawing/2014/main" id="{BD3F4600-157D-4FE8-B797-11D317C779B5}"/>
              </a:ext>
            </a:extLst>
          </p:cNvPr>
          <p:cNvSpPr/>
          <p:nvPr/>
        </p:nvSpPr>
        <p:spPr>
          <a:xfrm>
            <a:off x="4691269" y="584775"/>
            <a:ext cx="4161183" cy="3510147"/>
          </a:xfrm>
          <a:prstGeom prst="irregularSeal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网络号为前</a:t>
            </a:r>
            <a:r>
              <a:rPr lang="en-US" altLang="zh-CN" sz="1400" dirty="0"/>
              <a:t>27</a:t>
            </a:r>
            <a:r>
              <a:rPr lang="zh-CN" altLang="en-US" sz="1400" dirty="0"/>
              <a:t>位</a:t>
            </a:r>
            <a:endParaRPr lang="en-US" altLang="zh-CN" sz="1400" dirty="0"/>
          </a:p>
          <a:p>
            <a:pPr algn="ctr"/>
            <a:r>
              <a:rPr lang="zh-CN" altLang="en-US" sz="2400" dirty="0"/>
              <a:t>前</a:t>
            </a:r>
            <a:r>
              <a:rPr lang="en-US" altLang="zh-CN" sz="2400" dirty="0"/>
              <a:t>27</a:t>
            </a:r>
            <a:r>
              <a:rPr lang="zh-CN" altLang="en-US" sz="2400" dirty="0"/>
              <a:t>位为</a:t>
            </a:r>
            <a:r>
              <a:rPr lang="en-US" altLang="zh-CN" sz="2400" dirty="0"/>
              <a:t>1</a:t>
            </a:r>
            <a:r>
              <a:rPr lang="zh-CN" altLang="en-US" sz="2400" dirty="0"/>
              <a:t>，后</a:t>
            </a:r>
            <a:r>
              <a:rPr lang="en-US" altLang="zh-CN" sz="2400" dirty="0"/>
              <a:t>5</a:t>
            </a:r>
            <a:r>
              <a:rPr lang="zh-CN" altLang="en-US" sz="2400" dirty="0"/>
              <a:t>位为</a:t>
            </a:r>
            <a:r>
              <a:rPr lang="en-US" altLang="zh-CN" sz="2400" dirty="0"/>
              <a:t>0</a:t>
            </a:r>
            <a:r>
              <a:rPr lang="zh-CN" altLang="en-US" sz="2400" dirty="0"/>
              <a:t>（</a:t>
            </a:r>
            <a:r>
              <a:rPr lang="en-US" altLang="zh-CN" sz="2400" dirty="0"/>
              <a:t>32-27</a:t>
            </a:r>
            <a:r>
              <a:rPr lang="zh-CN" altLang="en-US" sz="2400" dirty="0"/>
              <a:t>）</a:t>
            </a:r>
          </a:p>
        </p:txBody>
      </p:sp>
      <p:sp>
        <p:nvSpPr>
          <p:cNvPr id="6" name="缺角矩形 5">
            <a:extLst>
              <a:ext uri="{FF2B5EF4-FFF2-40B4-BE49-F238E27FC236}">
                <a16:creationId xmlns:a16="http://schemas.microsoft.com/office/drawing/2014/main" id="{FA9DD771-DC21-4E07-B09C-F207BDDAFFF7}"/>
              </a:ext>
            </a:extLst>
          </p:cNvPr>
          <p:cNvSpPr/>
          <p:nvPr/>
        </p:nvSpPr>
        <p:spPr>
          <a:xfrm>
            <a:off x="278297" y="4292473"/>
            <a:ext cx="4810538" cy="1123973"/>
          </a:xfrm>
          <a:prstGeom prst="plaqu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11111111 11111111 11111111 11100000 </a:t>
            </a:r>
            <a:endParaRPr lang="zh-CN" altLang="en-US" sz="20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41D22A6-13E1-428E-8385-F92F8AC3B99D}"/>
              </a:ext>
            </a:extLst>
          </p:cNvPr>
          <p:cNvSpPr/>
          <p:nvPr/>
        </p:nvSpPr>
        <p:spPr>
          <a:xfrm>
            <a:off x="5314124" y="4677638"/>
            <a:ext cx="2451650" cy="35364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缺角矩形 7">
            <a:extLst>
              <a:ext uri="{FF2B5EF4-FFF2-40B4-BE49-F238E27FC236}">
                <a16:creationId xmlns:a16="http://schemas.microsoft.com/office/drawing/2014/main" id="{E2E06E4B-6C3B-4371-A43E-32DF0C26ABC9}"/>
              </a:ext>
            </a:extLst>
          </p:cNvPr>
          <p:cNvSpPr/>
          <p:nvPr/>
        </p:nvSpPr>
        <p:spPr>
          <a:xfrm>
            <a:off x="7858541" y="4344252"/>
            <a:ext cx="3670850" cy="1020417"/>
          </a:xfrm>
          <a:prstGeom prst="plaqu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255.255.255.224</a:t>
            </a:r>
            <a:endParaRPr lang="zh-CN" altLang="en-US" sz="28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94C5E1F-A1DA-4737-B65E-60878403EC09}"/>
              </a:ext>
            </a:extLst>
          </p:cNvPr>
          <p:cNvCxnSpPr>
            <a:cxnSpLocks/>
          </p:cNvCxnSpPr>
          <p:nvPr/>
        </p:nvCxnSpPr>
        <p:spPr>
          <a:xfrm>
            <a:off x="1936093" y="1835129"/>
            <a:ext cx="28744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2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C09074-F396-4C15-BE3E-1EEF535DB091}"/>
              </a:ext>
            </a:extLst>
          </p:cNvPr>
          <p:cNvSpPr txBox="1"/>
          <p:nvPr/>
        </p:nvSpPr>
        <p:spPr>
          <a:xfrm>
            <a:off x="464024" y="139999"/>
            <a:ext cx="127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例题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D9064D3-76C4-4516-B2C2-305878517A26}"/>
              </a:ext>
            </a:extLst>
          </p:cNvPr>
          <p:cNvSpPr/>
          <p:nvPr/>
        </p:nvSpPr>
        <p:spPr>
          <a:xfrm>
            <a:off x="5314124" y="94836"/>
            <a:ext cx="400729" cy="5847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爆炸形: 14 pt  4">
            <a:extLst>
              <a:ext uri="{FF2B5EF4-FFF2-40B4-BE49-F238E27FC236}">
                <a16:creationId xmlns:a16="http://schemas.microsoft.com/office/drawing/2014/main" id="{BD3F4600-157D-4FE8-B797-11D317C779B5}"/>
              </a:ext>
            </a:extLst>
          </p:cNvPr>
          <p:cNvSpPr/>
          <p:nvPr/>
        </p:nvSpPr>
        <p:spPr>
          <a:xfrm>
            <a:off x="5088835" y="679611"/>
            <a:ext cx="4161183" cy="3510147"/>
          </a:xfrm>
          <a:prstGeom prst="irregularSeal2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前</a:t>
            </a:r>
            <a:r>
              <a:rPr lang="en-US" altLang="zh-CN" sz="2400" dirty="0"/>
              <a:t>11</a:t>
            </a:r>
            <a:r>
              <a:rPr lang="zh-CN" altLang="en-US" sz="2400" dirty="0"/>
              <a:t>位为</a:t>
            </a:r>
            <a:r>
              <a:rPr lang="en-US" altLang="zh-CN" sz="2400" dirty="0"/>
              <a:t>1</a:t>
            </a:r>
            <a:r>
              <a:rPr lang="zh-CN" altLang="en-US" sz="2400" dirty="0"/>
              <a:t>，后</a:t>
            </a:r>
            <a:r>
              <a:rPr lang="en-US" altLang="zh-CN" sz="2400" dirty="0"/>
              <a:t>21</a:t>
            </a:r>
            <a:r>
              <a:rPr lang="zh-CN" altLang="en-US" sz="2400" dirty="0"/>
              <a:t>位为</a:t>
            </a:r>
            <a:r>
              <a:rPr lang="en-US" altLang="zh-CN" sz="2400" dirty="0"/>
              <a:t>0</a:t>
            </a:r>
            <a:r>
              <a:rPr lang="zh-CN" altLang="en-US" sz="2400" dirty="0"/>
              <a:t>（</a:t>
            </a:r>
            <a:r>
              <a:rPr lang="en-US" altLang="zh-CN" sz="2400" dirty="0"/>
              <a:t>32-11</a:t>
            </a:r>
            <a:r>
              <a:rPr lang="zh-CN" altLang="en-US" sz="2400" dirty="0"/>
              <a:t>）</a:t>
            </a:r>
          </a:p>
        </p:txBody>
      </p:sp>
      <p:sp>
        <p:nvSpPr>
          <p:cNvPr id="6" name="缺角矩形 5">
            <a:extLst>
              <a:ext uri="{FF2B5EF4-FFF2-40B4-BE49-F238E27FC236}">
                <a16:creationId xmlns:a16="http://schemas.microsoft.com/office/drawing/2014/main" id="{FA9DD771-DC21-4E07-B09C-F207BDDAFFF7}"/>
              </a:ext>
            </a:extLst>
          </p:cNvPr>
          <p:cNvSpPr/>
          <p:nvPr/>
        </p:nvSpPr>
        <p:spPr>
          <a:xfrm>
            <a:off x="278297" y="4292473"/>
            <a:ext cx="4810538" cy="1123973"/>
          </a:xfrm>
          <a:prstGeom prst="plaqu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11111111 11100000 00000000 00000000 </a:t>
            </a:r>
            <a:endParaRPr lang="zh-CN" altLang="en-US" sz="20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41D22A6-13E1-428E-8385-F92F8AC3B99D}"/>
              </a:ext>
            </a:extLst>
          </p:cNvPr>
          <p:cNvSpPr/>
          <p:nvPr/>
        </p:nvSpPr>
        <p:spPr>
          <a:xfrm>
            <a:off x="5314124" y="4677638"/>
            <a:ext cx="2451650" cy="353644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缺角矩形 7">
            <a:extLst>
              <a:ext uri="{FF2B5EF4-FFF2-40B4-BE49-F238E27FC236}">
                <a16:creationId xmlns:a16="http://schemas.microsoft.com/office/drawing/2014/main" id="{E2E06E4B-6C3B-4371-A43E-32DF0C26ABC9}"/>
              </a:ext>
            </a:extLst>
          </p:cNvPr>
          <p:cNvSpPr/>
          <p:nvPr/>
        </p:nvSpPr>
        <p:spPr>
          <a:xfrm>
            <a:off x="7858541" y="4344252"/>
            <a:ext cx="3670850" cy="1020417"/>
          </a:xfrm>
          <a:prstGeom prst="plaqu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255.224.0.0</a:t>
            </a:r>
            <a:endParaRPr lang="zh-CN" altLang="en-US" sz="28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94C5E1F-A1DA-4737-B65E-60878403EC09}"/>
              </a:ext>
            </a:extLst>
          </p:cNvPr>
          <p:cNvCxnSpPr>
            <a:cxnSpLocks/>
          </p:cNvCxnSpPr>
          <p:nvPr/>
        </p:nvCxnSpPr>
        <p:spPr>
          <a:xfrm>
            <a:off x="1853400" y="2494589"/>
            <a:ext cx="28744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83DCF0EE-A2FF-490C-8087-35412E47ED4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597" y="94836"/>
            <a:ext cx="6620476" cy="307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4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9416B-7DFC-42B3-8B2D-C6C1C311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技巧：二进制和十进制的转换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BD033-3276-40DD-BDC3-AFACFA39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395" y="3436244"/>
            <a:ext cx="5978981" cy="1885259"/>
          </a:xfrm>
        </p:spPr>
        <p:txBody>
          <a:bodyPr>
            <a:normAutofit fontScale="92500"/>
          </a:bodyPr>
          <a:lstStyle/>
          <a:p>
            <a:r>
              <a:rPr lang="en-US" altLang="zh-CN" sz="2400" dirty="0"/>
              <a:t>1001 0010 </a:t>
            </a:r>
            <a:r>
              <a:rPr lang="zh-CN" altLang="en-US" sz="2400" dirty="0"/>
              <a:t>转十进制？ </a:t>
            </a:r>
            <a:r>
              <a:rPr lang="en-US" altLang="zh-CN" sz="2400" dirty="0"/>
              <a:t>128+16+2=146</a:t>
            </a:r>
          </a:p>
          <a:p>
            <a:r>
              <a:rPr lang="en-US" altLang="zh-CN" sz="2400" dirty="0"/>
              <a:t>150</a:t>
            </a:r>
            <a:r>
              <a:rPr lang="zh-CN" altLang="en-US" sz="2400" dirty="0"/>
              <a:t>转二进制？</a:t>
            </a:r>
            <a:r>
              <a:rPr lang="en-US" altLang="zh-CN" sz="2400" dirty="0"/>
              <a:t>128+16+4+2=150    1001 0110</a:t>
            </a:r>
          </a:p>
          <a:p>
            <a:r>
              <a:rPr lang="en-US" altLang="zh-CN" sz="2400" dirty="0"/>
              <a:t>87</a:t>
            </a:r>
            <a:r>
              <a:rPr lang="zh-CN" altLang="en-US" sz="2400" dirty="0"/>
              <a:t>转二进制？  </a:t>
            </a:r>
            <a:r>
              <a:rPr lang="en-US" altLang="zh-CN" sz="2400" dirty="0"/>
              <a:t>64+16+4+2+1     0101 0111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BD1ECB-CDCC-461B-8630-4C9635591F35}"/>
              </a:ext>
            </a:extLst>
          </p:cNvPr>
          <p:cNvGrpSpPr/>
          <p:nvPr/>
        </p:nvGrpSpPr>
        <p:grpSpPr>
          <a:xfrm>
            <a:off x="1547113" y="2585830"/>
            <a:ext cx="5249472" cy="560400"/>
            <a:chOff x="1192271" y="2770496"/>
            <a:chExt cx="5249472" cy="56040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A675D2D-DFCB-4709-A21C-6FE6FA393336}"/>
                </a:ext>
              </a:extLst>
            </p:cNvPr>
            <p:cNvCxnSpPr>
              <a:cxnSpLocks/>
            </p:cNvCxnSpPr>
            <p:nvPr/>
          </p:nvCxnSpPr>
          <p:spPr>
            <a:xfrm>
              <a:off x="1192271" y="2770496"/>
              <a:ext cx="51861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0226D7B-C0A5-4FD7-AAD3-9DA9228A754A}"/>
                </a:ext>
              </a:extLst>
            </p:cNvPr>
            <p:cNvCxnSpPr>
              <a:cxnSpLocks/>
            </p:cNvCxnSpPr>
            <p:nvPr/>
          </p:nvCxnSpPr>
          <p:spPr>
            <a:xfrm>
              <a:off x="1847363" y="2770496"/>
              <a:ext cx="51861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3DF70FB-8FF6-40BD-B199-5FA273D2CF86}"/>
                </a:ext>
              </a:extLst>
            </p:cNvPr>
            <p:cNvCxnSpPr>
              <a:cxnSpLocks/>
            </p:cNvCxnSpPr>
            <p:nvPr/>
          </p:nvCxnSpPr>
          <p:spPr>
            <a:xfrm>
              <a:off x="2488807" y="2770496"/>
              <a:ext cx="51861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772AFC7-FAFC-4E9C-8DC3-3463CBA8ECF2}"/>
                </a:ext>
              </a:extLst>
            </p:cNvPr>
            <p:cNvCxnSpPr>
              <a:cxnSpLocks/>
            </p:cNvCxnSpPr>
            <p:nvPr/>
          </p:nvCxnSpPr>
          <p:spPr>
            <a:xfrm>
              <a:off x="3075661" y="2770496"/>
              <a:ext cx="51861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C06F17F-6B57-4E7D-B090-66FB374E4945}"/>
                </a:ext>
              </a:extLst>
            </p:cNvPr>
            <p:cNvCxnSpPr>
              <a:cxnSpLocks/>
            </p:cNvCxnSpPr>
            <p:nvPr/>
          </p:nvCxnSpPr>
          <p:spPr>
            <a:xfrm>
              <a:off x="3867232" y="2770496"/>
              <a:ext cx="51861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A8B1433-0800-470F-83CB-98DF0768A4E4}"/>
                </a:ext>
              </a:extLst>
            </p:cNvPr>
            <p:cNvCxnSpPr>
              <a:cxnSpLocks/>
            </p:cNvCxnSpPr>
            <p:nvPr/>
          </p:nvCxnSpPr>
          <p:spPr>
            <a:xfrm>
              <a:off x="4522324" y="2770496"/>
              <a:ext cx="51861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D02620E-1C85-42BA-95F9-2FDC57A9ECDD}"/>
                </a:ext>
              </a:extLst>
            </p:cNvPr>
            <p:cNvCxnSpPr>
              <a:cxnSpLocks/>
            </p:cNvCxnSpPr>
            <p:nvPr/>
          </p:nvCxnSpPr>
          <p:spPr>
            <a:xfrm>
              <a:off x="5163768" y="2770496"/>
              <a:ext cx="51861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E92D128-7F22-4C3E-AF1C-3044F6141B14}"/>
                </a:ext>
              </a:extLst>
            </p:cNvPr>
            <p:cNvCxnSpPr>
              <a:cxnSpLocks/>
            </p:cNvCxnSpPr>
            <p:nvPr/>
          </p:nvCxnSpPr>
          <p:spPr>
            <a:xfrm>
              <a:off x="5750622" y="2770496"/>
              <a:ext cx="51861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96F8E2D-BF81-41DB-A461-FFE873ED60BA}"/>
                </a:ext>
              </a:extLst>
            </p:cNvPr>
            <p:cNvSpPr txBox="1"/>
            <p:nvPr/>
          </p:nvSpPr>
          <p:spPr>
            <a:xfrm>
              <a:off x="1192271" y="2961564"/>
              <a:ext cx="5249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128     64       32      16          8        4         2        1 </a:t>
              </a:r>
              <a:endParaRPr lang="zh-CN" altLang="en-US" dirty="0"/>
            </a:p>
          </p:txBody>
        </p:sp>
      </p:grp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C2C05E0-EB2E-434B-B34A-3A8DA2A6FCAE}"/>
              </a:ext>
            </a:extLst>
          </p:cNvPr>
          <p:cNvSpPr txBox="1">
            <a:spLocks/>
          </p:cNvSpPr>
          <p:nvPr/>
        </p:nvSpPr>
        <p:spPr>
          <a:xfrm>
            <a:off x="1511084" y="4438706"/>
            <a:ext cx="7010118" cy="1199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2AE69C-B945-4CA0-8546-8FD62A86ADD9}"/>
              </a:ext>
            </a:extLst>
          </p:cNvPr>
          <p:cNvSpPr txBox="1"/>
          <p:nvPr/>
        </p:nvSpPr>
        <p:spPr>
          <a:xfrm>
            <a:off x="8643666" y="2066393"/>
            <a:ext cx="2743200" cy="310854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记住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sz="2800" dirty="0"/>
              <a:t>0000 0000        0</a:t>
            </a:r>
          </a:p>
          <a:p>
            <a:pPr algn="ctr"/>
            <a:r>
              <a:rPr lang="en-US" altLang="zh-CN" sz="2800" dirty="0"/>
              <a:t>1000 0000     128</a:t>
            </a:r>
          </a:p>
          <a:p>
            <a:pPr algn="ctr"/>
            <a:r>
              <a:rPr lang="en-US" altLang="zh-CN" sz="2800" dirty="0"/>
              <a:t>1100 0000     192</a:t>
            </a:r>
          </a:p>
          <a:p>
            <a:pPr algn="ctr"/>
            <a:r>
              <a:rPr lang="en-US" altLang="zh-CN" sz="2800" dirty="0"/>
              <a:t>1110 0000     224</a:t>
            </a:r>
          </a:p>
          <a:p>
            <a:pPr algn="ctr"/>
            <a:r>
              <a:rPr lang="en-US" altLang="zh-CN" sz="2800" dirty="0"/>
              <a:t>1111 0000     240</a:t>
            </a:r>
          </a:p>
          <a:p>
            <a:pPr algn="ctr"/>
            <a:r>
              <a:rPr lang="en-US" altLang="zh-CN" sz="2800" dirty="0"/>
              <a:t>1111 1111     255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9665503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C30F-1B57-4A35-97DD-FD27E09C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07" y="123845"/>
            <a:ext cx="2062351" cy="837019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例题</a:t>
            </a:r>
            <a:r>
              <a:rPr lang="en-US" altLang="zh-CN" sz="4800" dirty="0"/>
              <a:t>3</a:t>
            </a:r>
            <a:endParaRPr lang="zh-CN" altLang="en-US" sz="4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F5345F-73B9-42EB-B9F3-767695FE55D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0358" y="1764623"/>
            <a:ext cx="7571284" cy="33287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2BE646E-1DD4-4B8E-BA9F-2ABF83FE78FC}"/>
              </a:ext>
            </a:extLst>
          </p:cNvPr>
          <p:cNvSpPr txBox="1"/>
          <p:nvPr/>
        </p:nvSpPr>
        <p:spPr>
          <a:xfrm>
            <a:off x="3942412" y="932377"/>
            <a:ext cx="5831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1100 0000       192</a:t>
            </a:r>
            <a:endParaRPr lang="zh-CN" altLang="en-US" sz="40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AD212C4-E089-4316-9F34-DA4BB4AE1E61}"/>
              </a:ext>
            </a:extLst>
          </p:cNvPr>
          <p:cNvCxnSpPr/>
          <p:nvPr/>
        </p:nvCxnSpPr>
        <p:spPr>
          <a:xfrm>
            <a:off x="2428407" y="4347148"/>
            <a:ext cx="32378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E3E89E53-65D7-4C15-A845-928881504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970" y="2840113"/>
            <a:ext cx="3003030" cy="63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0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510</Words>
  <Application>Microsoft Office PowerPoint</Application>
  <PresentationFormat>宽屏</PresentationFormat>
  <Paragraphs>70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仿宋</vt:lpstr>
      <vt:lpstr>宋体</vt:lpstr>
      <vt:lpstr>Arial</vt:lpstr>
      <vt:lpstr>Gill Sans MT</vt:lpstr>
      <vt:lpstr>Wingdings</vt:lpstr>
      <vt:lpstr>画廊</vt:lpstr>
      <vt:lpstr>NCRE三级网络技术</vt:lpstr>
      <vt:lpstr>一、高频选择题</vt:lpstr>
      <vt:lpstr>1. 停机时间与系统可用性 1（7）、4（7）、5（7）、6（7）、7（8）……</vt:lpstr>
      <vt:lpstr>例题</vt:lpstr>
      <vt:lpstr>2. IP地址块转子网掩码 1（8）、2（8）、3（8）、4（8）、5（8）、6（8）、7（6）……</vt:lpstr>
      <vt:lpstr>PowerPoint 演示文稿</vt:lpstr>
      <vt:lpstr>PowerPoint 演示文稿</vt:lpstr>
      <vt:lpstr>技巧：二进制和十进制的转换</vt:lpstr>
      <vt:lpstr>例题3</vt:lpstr>
      <vt:lpstr>3. ITU标准 1（3）、2（3）、3（3）、4（1）、5（4）、6（3）……</vt:lpstr>
      <vt:lpstr>PowerPoint 演示文稿</vt:lpstr>
      <vt:lpstr>4.IPv6 正误判断 1（11）、2（11）、3（11）、4（11）、5（11）、6（11）、7（11）……</vt:lpstr>
      <vt:lpstr>例题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NCRE三级网络技术</dc:title>
  <dc:creator/>
  <cp:lastModifiedBy/>
  <cp:revision>15</cp:revision>
  <dcterms:created xsi:type="dcterms:W3CDTF">2019-07-23T03:21:02Z</dcterms:created>
  <dcterms:modified xsi:type="dcterms:W3CDTF">2020-06-15T09:35:36Z</dcterms:modified>
</cp:coreProperties>
</file>