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1219" r:id="rId2"/>
    <p:sldId id="1420" r:id="rId3"/>
    <p:sldId id="1231" r:id="rId4"/>
    <p:sldId id="1232" r:id="rId5"/>
    <p:sldId id="1233" r:id="rId6"/>
    <p:sldId id="1234" r:id="rId7"/>
    <p:sldId id="1235" r:id="rId8"/>
    <p:sldId id="1236" r:id="rId9"/>
    <p:sldId id="1237" r:id="rId10"/>
    <p:sldId id="1238" r:id="rId11"/>
    <p:sldId id="1239" r:id="rId12"/>
    <p:sldId id="1240" r:id="rId13"/>
    <p:sldId id="1241" r:id="rId14"/>
    <p:sldId id="1242" r:id="rId15"/>
    <p:sldId id="1243" r:id="rId16"/>
    <p:sldId id="1244" r:id="rId17"/>
    <p:sldId id="1245" r:id="rId18"/>
    <p:sldId id="1246" r:id="rId19"/>
    <p:sldId id="1247" r:id="rId20"/>
    <p:sldId id="1248" r:id="rId21"/>
    <p:sldId id="1249" r:id="rId22"/>
    <p:sldId id="1250" r:id="rId23"/>
    <p:sldId id="1251" r:id="rId24"/>
    <p:sldId id="1252" r:id="rId25"/>
    <p:sldId id="1253" r:id="rId26"/>
    <p:sldId id="1254" r:id="rId27"/>
    <p:sldId id="1255" r:id="rId28"/>
    <p:sldId id="1256" r:id="rId29"/>
    <p:sldId id="1257" r:id="rId30"/>
    <p:sldId id="1258" r:id="rId31"/>
    <p:sldId id="1259" r:id="rId32"/>
    <p:sldId id="1260" r:id="rId33"/>
    <p:sldId id="1261" r:id="rId34"/>
    <p:sldId id="1262" r:id="rId35"/>
    <p:sldId id="1263" r:id="rId36"/>
    <p:sldId id="1264" r:id="rId37"/>
    <p:sldId id="1265" r:id="rId38"/>
    <p:sldId id="1266" r:id="rId39"/>
    <p:sldId id="1267" r:id="rId40"/>
  </p:sldIdLst>
  <p:sldSz cx="9144000" cy="6858000" type="screen4x3"/>
  <p:notesSz cx="6797675" cy="9928225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823B"/>
    <a:srgbClr val="FF66FF"/>
    <a:srgbClr val="FFCC00"/>
    <a:srgbClr val="FFFFCC"/>
    <a:srgbClr val="FFCCCC"/>
    <a:srgbClr val="99FF33"/>
    <a:srgbClr val="99CC00"/>
    <a:srgbClr val="FF0066"/>
    <a:srgbClr val="A8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427" autoAdjust="0"/>
    <p:restoredTop sz="85207" autoAdjust="0"/>
  </p:normalViewPr>
  <p:slideViewPr>
    <p:cSldViewPr>
      <p:cViewPr varScale="1">
        <p:scale>
          <a:sx n="83" d="100"/>
          <a:sy n="83" d="100"/>
        </p:scale>
        <p:origin x="1507" y="67"/>
      </p:cViewPr>
      <p:guideLst>
        <p:guide orient="horz" pos="213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/>
          <a:lstStyle>
            <a:lvl1pPr algn="r">
              <a:defRPr sz="1200"/>
            </a:lvl1pPr>
          </a:lstStyle>
          <a:p>
            <a:fld id="{4523BF5F-1E37-4708-B5F9-FC9328F09BE4}" type="datetimeFigureOut">
              <a:rPr lang="en-US" smtClean="0"/>
              <a:t>12/2/2022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30813"/>
            <a:ext cx="2945862" cy="495872"/>
          </a:xfrm>
          <a:prstGeom prst="rect">
            <a:avLst/>
          </a:prstGeom>
        </p:spPr>
        <p:txBody>
          <a:bodyPr vert="horz" lIns="88230" tIns="44115" rIns="88230" bIns="44115" rtlCol="0" anchor="b"/>
          <a:lstStyle>
            <a:lvl1pPr algn="r">
              <a:defRPr sz="1200"/>
            </a:lvl1pPr>
          </a:lstStyle>
          <a:p>
            <a:fld id="{ADF84BE1-498E-4881-B9B2-116C26D19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/>
          <a:lstStyle>
            <a:lvl1pPr algn="r">
              <a:defRPr sz="1300"/>
            </a:lvl1pPr>
          </a:lstStyle>
          <a:p>
            <a:fld id="{92112A11-B874-47A7-8515-B50CC98B5C7E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1" tIns="47786" rIns="95571" bIns="47786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vert="horz" lIns="95571" tIns="47786" rIns="95571" bIns="47786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6412"/>
          </a:xfrm>
          <a:prstGeom prst="rect">
            <a:avLst/>
          </a:prstGeom>
        </p:spPr>
        <p:txBody>
          <a:bodyPr vert="horz" lIns="95571" tIns="47786" rIns="95571" bIns="47786" rtlCol="0" anchor="b"/>
          <a:lstStyle>
            <a:lvl1pPr algn="r">
              <a:defRPr sz="1300"/>
            </a:lvl1pPr>
          </a:lstStyle>
          <a:p>
            <a:fld id="{B267870B-A8BC-4B7C-94AB-E17DF4DCC17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67870B-A8BC-4B7C-94AB-E17DF4DCC17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Dijkstra</a:t>
            </a:r>
            <a:r>
              <a:rPr lang="zh-CN" altLang="en-US" dirty="0"/>
              <a:t>用于求解单源点最短路径</a:t>
            </a:r>
            <a:r>
              <a:rPr lang="zh-CN" altLang="en-US"/>
              <a:t>树，即从根节点到任意其他点的距离最短，可用</a:t>
            </a:r>
            <a:r>
              <a:rPr lang="zh-CN" altLang="en-US" dirty="0"/>
              <a:t>于有向图，但是要求权重非负；</a:t>
            </a:r>
            <a:r>
              <a:rPr lang="en-US" altLang="zh-CN" dirty="0"/>
              <a:t>Prim</a:t>
            </a:r>
            <a:r>
              <a:rPr lang="zh-CN" altLang="en-US" dirty="0"/>
              <a:t>用于最小生成树，即树的所有边权重之和最小，仅用于无向图。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图片挡住了代码，能否调整一下？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sz="1600" kern="12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27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29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30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31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32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33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34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35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为什么这样定义</a:t>
            </a:r>
            <a:r>
              <a:rPr lang="en-US" altLang="zh-CN" dirty="0"/>
              <a:t>MAX</a:t>
            </a:r>
            <a:r>
              <a:rPr lang="zh-CN" altLang="en-US" dirty="0"/>
              <a:t>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36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38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31C1AC4-AB1F-4C0D-B8F0-A387DC546C99}" type="slidenum">
              <a:rPr kumimoji="0" lang="en-US" altLang="zh-CN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39</a:t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31C1AC4-AB1F-4C0D-B8F0-A387DC546C99}" type="slidenum">
              <a:rPr lang="en-US" altLang="zh-CN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CC637B9-159B-42F5-B10C-40EC1698F571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7" name="Picture 11" descr="02_02"/>
          <p:cNvPicPr>
            <a:picLocks noChangeAspect="1" noChangeArrowheads="1"/>
          </p:cNvPicPr>
          <p:nvPr/>
        </p:nvPicPr>
        <p:blipFill>
          <a:blip r:embed="rId2" cstate="print"/>
          <a:srcRect l="7144"/>
          <a:stretch>
            <a:fillRect/>
          </a:stretch>
        </p:blipFill>
        <p:spPr bwMode="auto">
          <a:xfrm>
            <a:off x="0" y="1"/>
            <a:ext cx="3419872" cy="110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图片 10" descr="屏幕快照 2015-05-26 上午10.28.17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730286"/>
            <a:ext cx="9144000" cy="274778"/>
          </a:xfrm>
          <a:prstGeom prst="rect">
            <a:avLst/>
          </a:prstGeom>
        </p:spPr>
      </p:pic>
      <p:sp>
        <p:nvSpPr>
          <p:cNvPr id="12" name="Rectangle 6"/>
          <p:cNvSpPr txBox="1">
            <a:spLocks noChangeArrowheads="1"/>
          </p:cNvSpPr>
          <p:nvPr userDrawn="1"/>
        </p:nvSpPr>
        <p:spPr bwMode="auto">
          <a:xfrm>
            <a:off x="323527" y="1844336"/>
            <a:ext cx="8353425" cy="14700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sz="4800" b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黑体" panose="02010609060101010101" pitchFamily="2" charset="-122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anose="020B0604020202020204" pitchFamily="34" charset="0"/>
                <a:ea typeface="黑体" panose="02010609060101010101" pitchFamily="2" charset="-122"/>
              </a:defRPr>
            </a:lvl9pPr>
          </a:lstStyle>
          <a:p>
            <a:endParaRPr lang="zh-CN" altLang="en-US" kern="0" dirty="0"/>
          </a:p>
        </p:txBody>
      </p:sp>
      <p:sp>
        <p:nvSpPr>
          <p:cNvPr id="13" name="Rectangle 7"/>
          <p:cNvSpPr txBox="1">
            <a:spLocks noChangeArrowheads="1"/>
          </p:cNvSpPr>
          <p:nvPr userDrawn="1"/>
        </p:nvSpPr>
        <p:spPr bwMode="auto">
          <a:xfrm>
            <a:off x="1299840" y="3933056"/>
            <a:ext cx="6400800" cy="1752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endParaRPr lang="zh-CN" altLang="en-US" kern="0" dirty="0"/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53200" y="228600"/>
            <a:ext cx="1981200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28600"/>
            <a:ext cx="5791200" cy="5791200"/>
          </a:xfrm>
        </p:spPr>
        <p:txBody>
          <a:bodyPr vert="eaVert"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428604"/>
            <a:ext cx="7599362" cy="71439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188" y="228600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886200"/>
            <a:ext cx="3886200" cy="2133600"/>
          </a:xfrm>
        </p:spPr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61070" y="66328"/>
            <a:ext cx="7599362" cy="914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>
                <a:latin typeface="黑体" panose="02010609060101010101" pitchFamily="2" charset="-122"/>
                <a:ea typeface="黑体" panose="0201060906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18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>
              <a:defRPr sz="2800">
                <a:latin typeface="黑体" panose="02010609060101010101" pitchFamily="2" charset="-122"/>
                <a:ea typeface="黑体" panose="02010609060101010101" pitchFamily="2" charset="-122"/>
              </a:defRPr>
            </a:lvl2pPr>
            <a:lvl3pPr>
              <a:defRPr sz="2400">
                <a:latin typeface="黑体" panose="02010609060101010101" pitchFamily="2" charset="-122"/>
                <a:ea typeface="黑体" panose="02010609060101010101" pitchFamily="2" charset="-122"/>
              </a:defRPr>
            </a:lvl3pPr>
            <a:lvl4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4pPr>
            <a:lvl5pPr>
              <a:defRPr sz="2000">
                <a:latin typeface="黑体" panose="02010609060101010101" pitchFamily="2" charset="-122"/>
                <a:ea typeface="黑体" panose="02010609060101010101" pitchFamily="2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 dirty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黑体" panose="02010609060101010101" pitchFamily="2" charset="-122"/>
                <a:ea typeface="黑体" panose="02010609060101010101" pitchFamily="2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042988" y="188913"/>
            <a:ext cx="7058025" cy="7191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7924800" cy="49688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C7746BA2-C982-429C-BD07-93D1DCED6268}" type="datetimeFigureOut">
              <a:rPr lang="zh-CN" altLang="en-US" smtClean="0"/>
              <a:t>2022/12/2</a:t>
            </a:fld>
            <a:endParaRPr lang="zh-CN" altLang="en-US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lnSpc>
                <a:spcPct val="100000"/>
              </a:lnSpc>
              <a:defRPr sz="12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defRPr sz="1200" b="0"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fld id="{BE253BD6-34BD-4A26-BB5C-970B27E6CA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Line 12"/>
          <p:cNvSpPr>
            <a:spLocks noChangeShapeType="1"/>
          </p:cNvSpPr>
          <p:nvPr/>
        </p:nvSpPr>
        <p:spPr bwMode="auto">
          <a:xfrm>
            <a:off x="250825" y="1052513"/>
            <a:ext cx="8610600" cy="0"/>
          </a:xfrm>
          <a:prstGeom prst="line">
            <a:avLst/>
          </a:prstGeom>
          <a:noFill/>
          <a:ln w="76200">
            <a:solidFill>
              <a:srgbClr val="800080"/>
            </a:solidFill>
            <a:miter lim="800000"/>
          </a:ln>
          <a:effectLst/>
        </p:spPr>
        <p:txBody>
          <a:bodyPr wrap="none"/>
          <a:lstStyle/>
          <a:p>
            <a:pPr>
              <a:defRPr/>
            </a:pPr>
            <a:endParaRPr lang="zh-CN" altLang="en-US" sz="1800" b="1">
              <a:ea typeface="宋体" panose="02010600030101010101" pitchFamily="2" charset="-122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8382000" y="115888"/>
            <a:ext cx="762000" cy="366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  <a:fld id="{2DA611CA-1120-4AFF-89CB-0A6D969AB097}" type="slidenum">
              <a:rPr lang="en-US" altLang="zh-CN" sz="180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‹#›</a:t>
            </a:fld>
            <a:r>
              <a:rPr lang="en-US" altLang="zh-CN" sz="1800" dirty="0">
                <a:solidFill>
                  <a:srgbClr val="7030A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-</a:t>
            </a:r>
          </a:p>
        </p:txBody>
      </p:sp>
      <p:pic>
        <p:nvPicPr>
          <p:cNvPr id="1033" name="图片 6" descr="THBell.gif"/>
          <p:cNvPicPr>
            <a:picLocks noChangeAspect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755650" cy="75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>
    <p:zoom/>
  </p:transition>
  <p:txStyles>
    <p:titleStyle>
      <a:lvl1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黑体" panose="02010609060101010101" pitchFamily="2" charset="-122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000" b="1">
          <a:solidFill>
            <a:srgbClr val="FF0000"/>
          </a:solidFill>
          <a:effectLst>
            <a:outerShdw blurRad="38100" dist="38100" dir="2700000" algn="tl">
              <a:srgbClr val="C0C0C0"/>
            </a:outerShdw>
          </a:effectLst>
          <a:latin typeface="Arial" panose="020B0604020202020204" pitchFamily="34" charset="0"/>
          <a:ea typeface="黑体" panose="02010609060101010101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90000"/>
        <a:buFont typeface="Wingdings" panose="05000000000000000000" pitchFamily="2" charset="2"/>
        <a:buChar char="p"/>
        <a:defRPr sz="3200">
          <a:solidFill>
            <a:schemeClr val="tx1"/>
          </a:solidFill>
          <a:latin typeface="Courier New" panose="02070309020205020404" pitchFamily="49" charset="0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C00000"/>
        </a:buClr>
        <a:buSzPct val="8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Courier New" panose="02070309020205020404" pitchFamily="49" charset="0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990099"/>
        </a:buClr>
        <a:buSzPct val="65000"/>
        <a:buFont typeface="Wingdings" panose="05000000000000000000" pitchFamily="2" charset="2"/>
        <a:buChar char="p"/>
        <a:defRPr sz="2400">
          <a:solidFill>
            <a:schemeClr val="tx1"/>
          </a:solidFill>
          <a:latin typeface="Courier New" panose="02070309020205020404" pitchFamily="49" charset="0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Courier New" panose="02070309020205020404" pitchFamily="49" charset="0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1.bin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2"/>
          <p:cNvSpPr txBox="1"/>
          <p:nvPr/>
        </p:nvSpPr>
        <p:spPr bwMode="auto">
          <a:xfrm>
            <a:off x="179512" y="1732899"/>
            <a:ext cx="8712968" cy="22721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None/>
              <a:defRPr sz="3200" baseline="0" smtClean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r" eaLnBrk="1" hangingPunct="1">
              <a:spcBef>
                <a:spcPts val="0"/>
              </a:spcBef>
              <a:spcAft>
                <a:spcPts val="1200"/>
              </a:spcAft>
              <a:defRPr/>
            </a:pPr>
            <a:r>
              <a:rPr lang="zh-CN" altLang="en-US" sz="54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数据结构 第十二讲</a:t>
            </a:r>
          </a:p>
          <a:p>
            <a:pPr eaLnBrk="1" hangingPunct="1">
              <a:spcBef>
                <a:spcPts val="0"/>
              </a:spcBef>
              <a:defRPr/>
            </a:pPr>
            <a:r>
              <a:rPr lang="zh-CN" altLang="en-US" sz="4800" b="1" dirty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                          图</a:t>
            </a:r>
            <a:endParaRPr lang="en-US" altLang="zh-CN" sz="4800" b="1" dirty="0">
              <a:solidFill>
                <a:srgbClr val="0000C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eaLnBrk="1" hangingPunct="1">
              <a:defRPr/>
            </a:pPr>
            <a:endParaRPr lang="en-US" altLang="zh-CN" sz="3600" b="1" dirty="0">
              <a:solidFill>
                <a:srgbClr val="002060"/>
              </a:solidFill>
              <a:latin typeface="黑体" panose="02010609060101010101" pitchFamily="2" charset="-122"/>
            </a:endParaRPr>
          </a:p>
        </p:txBody>
      </p:sp>
      <p:sp>
        <p:nvSpPr>
          <p:cNvPr id="5" name="副标题 2"/>
          <p:cNvSpPr txBox="1"/>
          <p:nvPr/>
        </p:nvSpPr>
        <p:spPr>
          <a:xfrm>
            <a:off x="1331640" y="4221088"/>
            <a:ext cx="6400800" cy="23042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90000"/>
              <a:buFont typeface="Wingdings" panose="05000000000000000000" pitchFamily="2" charset="2"/>
              <a:buChar char="p"/>
              <a:defRPr sz="3200">
                <a:solidFill>
                  <a:schemeClr val="tx1"/>
                </a:solidFill>
                <a:latin typeface="Courier New" panose="02070309020205020404" pitchFamily="49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Pct val="8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99"/>
              </a:buClr>
              <a:buSzPct val="65000"/>
              <a:buFont typeface="Wingdings" panose="05000000000000000000" pitchFamily="2" charset="2"/>
              <a:buChar char="p"/>
              <a:defRPr sz="24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Courier New" panose="02070309020205020404" pitchFamily="49" charset="0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ctr">
              <a:buNone/>
              <a:defRPr/>
            </a:pPr>
            <a:r>
              <a:rPr lang="zh-CN" altLang="en-US" sz="3600" b="1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贾庆山</a:t>
            </a:r>
            <a:endParaRPr lang="en-US" altLang="zh-CN" sz="3600" b="1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marL="0" indent="0" algn="ctr">
              <a:buNone/>
              <a:defRPr/>
            </a:pPr>
            <a:r>
              <a:rPr lang="zh-CN" altLang="en-US" sz="2400" kern="0" dirty="0">
                <a:latin typeface="微软雅黑" panose="020B0503020204020204" charset="-122"/>
                <a:ea typeface="微软雅黑" panose="020B0503020204020204" charset="-122"/>
                <a:cs typeface="Baoli SC" charset="-122"/>
              </a:rPr>
              <a:t>清华大学自动化系</a:t>
            </a:r>
            <a:endParaRPr lang="en-US" altLang="zh-CN" sz="2400" kern="0" dirty="0">
              <a:latin typeface="微软雅黑" panose="020B0503020204020204" charset="-122"/>
              <a:ea typeface="微软雅黑" panose="020B0503020204020204" charset="-122"/>
              <a:cs typeface="Baoli SC" charset="-122"/>
            </a:endParaRPr>
          </a:p>
          <a:p>
            <a:pPr algn="ctr">
              <a:defRPr/>
            </a:pPr>
            <a:endParaRPr lang="en-US" altLang="zh-CN" kern="0" dirty="0">
              <a:solidFill>
                <a:srgbClr val="00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indent="0" algn="ctr">
              <a:buNone/>
              <a:defRPr/>
            </a:pP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2022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年</a:t>
            </a:r>
            <a:r>
              <a:rPr lang="en-US" altLang="zh-CN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12</a:t>
            </a:r>
            <a:r>
              <a:rPr lang="zh-CN" altLang="en-US" sz="2000" kern="0" dirty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月</a:t>
            </a:r>
            <a:r>
              <a:rPr lang="en-US" altLang="zh-CN" sz="20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2000" kern="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日</a:t>
            </a:r>
            <a:endParaRPr lang="zh-CN" altLang="en-US" sz="2000" kern="0" dirty="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34236" y="630526"/>
            <a:ext cx="522048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的实现（非教材版本）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0144" y="1102568"/>
            <a:ext cx="880802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min,i,j,k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bool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当前每个节点的最短路径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每个节点的前驱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节点的初始最短距离为与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的直接距离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false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初始都未用过该点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-1;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else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v0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为起始顶点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v0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次加新节点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++j)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保存当前节点号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更新最小长度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true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进入最短路径树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加入最短路径树，并输出其前驱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0; j &lt; 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的所有邻域节点进行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((!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inTree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的邻域节点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 &lt;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通过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点找更短的路径 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mindist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+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的最短路径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记录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的前驱顶点为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262438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148482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373428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179210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293166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184482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298438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391428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166482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166482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391428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293166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179210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184482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31968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392815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1868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0998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0665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264776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1764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0997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13086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184482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28389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3177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1247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272126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1657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355713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2746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03923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28236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19416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3352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13804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26239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383911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166482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152071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148666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2554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36327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15159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239040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399297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179394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257255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372961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24193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35671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293166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1936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262577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391481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26772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184482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37550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373481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37390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31697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148482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4009204" y="6439592"/>
            <a:ext cx="5132743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，可通过优先级队列降低</a:t>
            </a:r>
            <a:endParaRPr lang="zh-CN" altLang="en-US" sz="2000" dirty="0"/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ldLvl="0" animBg="1"/>
      <p:bldP spid="206" grpId="0" bldLvl="0" animBg="1"/>
      <p:bldP spid="208" grpId="0" bldLvl="0" animBg="1"/>
      <p:bldP spid="210" grpId="0" bldLvl="0" animBg="1"/>
      <p:bldP spid="212" grpId="0" bldLvl="0" animBg="1"/>
      <p:bldP spid="217" grpId="0" bldLvl="0" animBg="1"/>
      <p:bldP spid="223" grpId="0" bldLvl="0" animBg="1"/>
      <p:bldP spid="224" grpId="0" bldLvl="0" animBg="1"/>
      <p:bldP spid="225" grpId="0" bldLvl="0" animBg="1"/>
      <p:bldP spid="226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8" grpId="0" bldLvl="0" animBg="1"/>
      <p:bldP spid="239" grpId="0" bldLvl="0" animBg="1"/>
      <p:bldP spid="240" grpId="0" bldLvl="0" animBg="1"/>
      <p:bldP spid="240" grpId="1" bldLvl="0" animBg="1"/>
      <p:bldP spid="244" grpId="0" bldLvl="0" animBg="1"/>
      <p:bldP spid="246" grpId="0" bldLvl="0" animBg="1"/>
      <p:bldP spid="246" grpId="1" bldLvl="0" animBg="1"/>
      <p:bldP spid="247" grpId="0" bldLvl="0" animBg="1"/>
      <p:bldP spid="209" grpId="0" bldLvl="0" animBg="1"/>
      <p:bldP spid="250" grpId="0" bldLvl="0" animBg="1"/>
      <p:bldP spid="250" grpId="1" bldLvl="0" animBg="1"/>
      <p:bldP spid="251" grpId="0" bldLvl="0" animBg="1"/>
      <p:bldP spid="255" grpId="0" bldLvl="0" animBg="1"/>
      <p:bldP spid="256" grpId="0" bldLvl="0" animBg="1"/>
      <p:bldP spid="257" grpId="0" bldLvl="0" animBg="1"/>
      <p:bldP spid="261" grpId="0" bldLvl="0" animBg="1"/>
      <p:bldP spid="213" grpId="0" bldLvl="0" animBg="1"/>
      <p:bldP spid="265" grpId="0" bldLvl="0" animBg="1"/>
      <p:bldP spid="216" grpId="0" bldLvl="0" animBg="1"/>
      <p:bldP spid="269" grpId="0" bldLvl="0" animBg="1"/>
      <p:bldP spid="82" grpId="0" bldLvl="0" animBg="1"/>
      <p:bldP spid="249" grpId="0" bldLvl="0" animBg="1"/>
      <p:bldP spid="221" grpId="0" bldLvl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与最小支撑树</a:t>
            </a:r>
          </a:p>
        </p:txBody>
      </p:sp>
      <p:sp>
        <p:nvSpPr>
          <p:cNvPr id="3" name="矩形 2"/>
          <p:cNvSpPr/>
          <p:nvPr/>
        </p:nvSpPr>
        <p:spPr>
          <a:xfrm>
            <a:off x="198276" y="1412776"/>
            <a:ext cx="9270267" cy="2693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&gt;::prim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与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唯一不同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选出下一极短跨边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6268" y="4180344"/>
            <a:ext cx="10062355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template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typename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最短路径</a:t>
            </a:r>
            <a:r>
              <a:rPr lang="en-US" altLang="zh-CN" sz="1300" b="1" kern="0" dirty="0" err="1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Dijkstra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算法：适用于一般的有向图</a:t>
            </a:r>
          </a:p>
          <a:p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Graph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Tv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3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&gt;::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dijkstra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//assert: 0 &lt;= s &lt; n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reset();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0;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0;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 ) {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共需引入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个顶点和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n-1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条边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status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VISITED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-1 !=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) type ( parent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),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TREE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引入当前的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firstNbr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); -1 &lt; j; j =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nextNbr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枚举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s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的所有邻居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priority ( j ) &gt; priority 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 + weight(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j)))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priority ( j ) = priority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+ weight (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); parent ( j ) =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} </a:t>
            </a:r>
            <a:endParaRPr lang="zh-CN" altLang="en-US" sz="13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</a:t>
            </a:r>
            <a:r>
              <a:rPr lang="en-US" altLang="zh-CN" sz="13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shortest = </a:t>
            </a:r>
            <a:r>
              <a:rPr lang="en-US" altLang="zh-CN" sz="13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INT_MAX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j = 0; j &lt; n; </a:t>
            </a:r>
            <a:r>
              <a:rPr lang="en-US" altLang="zh-CN" sz="13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</a:t>
            </a:r>
            <a:r>
              <a:rPr lang="en-US" altLang="zh-CN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3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选出下一最近顶点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</a:t>
            </a:r>
            <a:r>
              <a:rPr lang="en-US" altLang="zh-CN" sz="13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 ( status ( j ) == </a:t>
            </a:r>
            <a:r>
              <a:rPr lang="en-US" altLang="zh-CN" sz="1300" dirty="0">
                <a:solidFill>
                  <a:srgbClr val="2F4F4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UNDISCOVERED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) &amp;&amp; ( shortest &gt; priority ( j ) ) )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{ shortest = priority ( j ); </a:t>
            </a:r>
            <a:r>
              <a:rPr lang="en-US" altLang="zh-CN" sz="13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s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j; }</a:t>
            </a:r>
          </a:p>
          <a:p>
            <a:r>
              <a:rPr lang="zh-CN" altLang="en-US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</a:t>
            </a:r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</a:p>
          <a:p>
            <a:r>
              <a:rPr lang="en-US" altLang="zh-CN" sz="13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300" dirty="0">
              <a:latin typeface="Consolas" panose="020B0609020204030204" pitchFamily="49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94772" y="3861048"/>
            <a:ext cx="81181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迪杰斯特拉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b="1" dirty="0" err="1"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算法实现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39926" y="1108501"/>
            <a:ext cx="73844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普里姆</a:t>
            </a:r>
            <a:r>
              <a:rPr lang="en-US" altLang="zh-CN" b="1" dirty="0">
                <a:latin typeface="微软雅黑" panose="020B0503020204020204" charset="-122"/>
                <a:ea typeface="微软雅黑" panose="020B0503020204020204" charset="-122"/>
              </a:rPr>
              <a:t>(Prim)</a:t>
            </a:r>
            <a:r>
              <a:rPr lang="zh-CN" altLang="en-US" b="1" dirty="0">
                <a:latin typeface="微软雅黑" panose="020B0503020204020204" charset="-122"/>
                <a:ea typeface="微软雅黑" panose="020B0503020204020204" charset="-122"/>
              </a:rPr>
              <a:t> 算法实现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 advTm="157"/>
    </mc:Choice>
    <mc:Fallback>
      <p:transition spd="slow" advTm="15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minSpanTreePrim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MGraph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sv-SE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int</a:t>
            </a:r>
            <a:r>
              <a:rPr kumimoji="0" lang="sv-SE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min, i, j, k;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MAXVEX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MAXVEX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[0] = 0;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[0] = 0;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(i = 1; i&lt;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.numVertexes; i++){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.arc[0][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0;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1;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++){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min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INFINITY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(j = 1; j&lt;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j++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     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 != 0 &amp;&amp;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[j]&lt;min){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min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k = j;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"(%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d,%d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[k], k);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[k] = 0;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(j = 1; j&lt;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j++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 != 0 &amp;&amp;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.arc[k][j]&lt;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cutcost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.arc[k][j];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 = k;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Prim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的实现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非教材版本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回顾：最小支撑树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98176" y="4542786"/>
            <a:ext cx="4983139" cy="1714112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858902" y="6243319"/>
            <a:ext cx="189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邻域优先级更新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398176" y="3216185"/>
            <a:ext cx="4964615" cy="1237122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>
          <a:xfrm>
            <a:off x="4036073" y="2617400"/>
            <a:ext cx="1361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选取优先级最高顶点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0" grpId="0" bldLvl="0" animBg="1"/>
      <p:bldP spid="43" grpId="0" bldLvl="0" animBg="1"/>
      <p:bldP spid="46" grpId="0" bldLvl="0" animBg="1"/>
      <p:bldP spid="49" grpId="0" bldLvl="0" animBg="1"/>
      <p:bldP spid="52" grpId="0" bldLvl="0" animBg="1"/>
      <p:bldP spid="55" grpId="0" bldLvl="0" animBg="1"/>
      <p:bldP spid="58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8" grpId="0" bldLvl="0" animBg="1"/>
      <p:bldP spid="69" grpId="0" bldLvl="0" animBg="1"/>
      <p:bldP spid="69" grpId="1" bldLvl="0" animBg="1"/>
      <p:bldP spid="70" grpId="0" bldLvl="0" animBg="1"/>
      <p:bldP spid="71" grpId="0" bldLvl="0" animBg="1"/>
      <p:bldP spid="71" grpId="1" bldLvl="0" animBg="1"/>
      <p:bldP spid="72" grpId="0" bldLvl="0" animBg="1"/>
      <p:bldP spid="73" grpId="0" bldLvl="0" animBg="1"/>
      <p:bldP spid="73" grpId="1" bldLvl="0" animBg="1"/>
      <p:bldP spid="74" grpId="0" bldLvl="0" animBg="1"/>
      <p:bldP spid="75" grpId="0" bldLvl="0" animBg="1"/>
      <p:bldP spid="75" grpId="1" bldLvl="0" animBg="1"/>
      <p:bldP spid="76" grpId="0" bldLvl="0" animBg="1"/>
      <p:bldP spid="76" grpId="1" bldLvl="0" animBg="1"/>
      <p:bldP spid="77" grpId="0" bldLvl="0" animBg="1"/>
      <p:bldP spid="78" grpId="0" bldLvl="0" animBg="1"/>
      <p:bldP spid="79" grpId="0" bldLvl="0" animBg="1"/>
      <p:bldP spid="79" grpId="1" bldLvl="0" animBg="1"/>
      <p:bldP spid="80" grpId="0" bldLvl="0" animBg="1"/>
      <p:bldP spid="80" grpId="1" bldLvl="0" animBg="1"/>
      <p:bldP spid="81" grpId="0" bldLvl="0" animBg="1"/>
      <p:bldP spid="82" grpId="0" bldLvl="0" animBg="1"/>
      <p:bldP spid="83" grpId="0"/>
      <p:bldP spid="84" grpId="0" bldLvl="0" animBg="1"/>
      <p:bldP spid="8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55548" y="1104373"/>
            <a:ext cx="5220480" cy="46166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的实现（非教材版本）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-14498" y="1464761"/>
            <a:ext cx="880802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Dijkstra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MGraph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min,i,j,k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bool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inTree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MAXVEX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MAXVEX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MAXVEX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++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.arc[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inTree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false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INFINITY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else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设置前驱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inTree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节点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v0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为起始顶点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v0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0;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1;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++){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循环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nV-1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次加新节点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min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INFINITY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(j = 0; j &lt;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++j)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((!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inTree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[j]) &amp;&amp;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[j]&lt;min){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k = j;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保存当前节点号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min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[j];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更新最小长度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inTree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[k] =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true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设置节点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进入最短路径树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"(%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d,%d,%d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)"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[k], k,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[k]);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//k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加入最短路径树，并输出其前驱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(j = 0; j &lt;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.numVertexes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j++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循环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的所有邻域节点进行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((!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inTree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[j]) &amp;&amp;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.arc[k][j]&lt;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INFINITY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//k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的邻域节点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if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[k] 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.arc[k][j] &lt;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[j]){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通过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k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点找更短的路径 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 =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mindist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[k] +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.arc[k][j];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j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的最短路径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pred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[j] = k;   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记录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j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的前驱顶点为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k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099782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632142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099782" y="327245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372276" y="327245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72276" y="213289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632142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372276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6279782" y="2492896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6099782" y="43823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6279782" y="3632454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407061" y="2440175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407061" y="3579733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552276" y="2492896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552276" y="3632454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459782" y="456235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459782" y="2312896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732276" y="2312896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732276" y="456235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679555" y="3579733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679555" y="2440175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812142" y="2492896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6279782" y="1967759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3" name="弧形 202"/>
          <p:cNvSpPr/>
          <p:nvPr/>
        </p:nvSpPr>
        <p:spPr bwMode="auto">
          <a:xfrm flipV="1">
            <a:off x="6292529" y="4576223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6135104" y="383490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423470" y="274790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8054166" y="271459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528428" y="32958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8037531" y="38244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401284" y="474780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399434" y="17789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6279781" y="2492896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843060" y="19319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675656" y="19658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834932" y="177281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748177" y="3369339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771123" y="48137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716012" y="420520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746787" y="33943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905756" y="468730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841712" y="193044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6105022" y="25896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755075" y="32022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7182657" y="19832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841808" y="20284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6098883" y="32719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808220" y="44871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459822" y="2312896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733863" y="21687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377516" y="213474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712825" y="32022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841712" y="428082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947598" y="21640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525973" y="303847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891157" y="464104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407061" y="2442019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784604" y="32206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6103700" y="4377689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7208244" y="30674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7191740" y="421526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410979" y="3579733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813612" y="384173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375404" y="327385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461814" y="4562888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401284" y="391579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367412" y="43828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814478" y="2492896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982854" y="44031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634478" y="438288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836459" y="438709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6290828" y="196504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9" name="椭圆 248"/>
          <p:cNvSpPr/>
          <p:nvPr/>
        </p:nvSpPr>
        <p:spPr bwMode="auto">
          <a:xfrm>
            <a:off x="8638995" y="213289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6098434" y="213289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椭圆 77"/>
          <p:cNvSpPr/>
          <p:nvPr/>
        </p:nvSpPr>
        <p:spPr bwMode="auto">
          <a:xfrm>
            <a:off x="398176" y="5151028"/>
            <a:ext cx="4983139" cy="1269398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4387344" y="6265870"/>
            <a:ext cx="189512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邻域优先级更新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0" name="椭圆 79"/>
          <p:cNvSpPr/>
          <p:nvPr/>
        </p:nvSpPr>
        <p:spPr bwMode="auto">
          <a:xfrm>
            <a:off x="398176" y="3379712"/>
            <a:ext cx="4964615" cy="1278769"/>
          </a:xfrm>
          <a:prstGeom prst="ellipse">
            <a:avLst/>
          </a:prstGeom>
          <a:noFill/>
          <a:ln w="12700" algn="ctr">
            <a:solidFill>
              <a:schemeClr val="accent2">
                <a:lumMod val="50000"/>
              </a:schemeClr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4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425696" y="3694573"/>
            <a:ext cx="13614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选取优先级最高顶点</a:t>
            </a:r>
            <a:endParaRPr kumimoji="0" lang="en-US" altLang="zh-CN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ldLvl="0" animBg="1"/>
      <p:bldP spid="206" grpId="0" bldLvl="0" animBg="1"/>
      <p:bldP spid="208" grpId="0" bldLvl="0" animBg="1"/>
      <p:bldP spid="210" grpId="0" bldLvl="0" animBg="1"/>
      <p:bldP spid="212" grpId="0" bldLvl="0" animBg="1"/>
      <p:bldP spid="217" grpId="0" bldLvl="0" animBg="1"/>
      <p:bldP spid="223" grpId="0" bldLvl="0" animBg="1"/>
      <p:bldP spid="224" grpId="0" bldLvl="0" animBg="1"/>
      <p:bldP spid="225" grpId="0" bldLvl="0" animBg="1"/>
      <p:bldP spid="226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8" grpId="0" bldLvl="0" animBg="1"/>
      <p:bldP spid="239" grpId="0" bldLvl="0" animBg="1"/>
      <p:bldP spid="240" grpId="0" bldLvl="0" animBg="1"/>
      <p:bldP spid="240" grpId="1" bldLvl="0" animBg="1"/>
      <p:bldP spid="244" grpId="0" bldLvl="0" animBg="1"/>
      <p:bldP spid="246" grpId="0" bldLvl="0" animBg="1"/>
      <p:bldP spid="246" grpId="1" bldLvl="0" animBg="1"/>
      <p:bldP spid="247" grpId="0" bldLvl="0" animBg="1"/>
      <p:bldP spid="209" grpId="0" bldLvl="0" animBg="1"/>
      <p:bldP spid="250" grpId="0" bldLvl="0" animBg="1"/>
      <p:bldP spid="250" grpId="1" bldLvl="0" animBg="1"/>
      <p:bldP spid="251" grpId="0" bldLvl="0" animBg="1"/>
      <p:bldP spid="255" grpId="0" bldLvl="0" animBg="1"/>
      <p:bldP spid="256" grpId="0" bldLvl="0" animBg="1"/>
      <p:bldP spid="257" grpId="0" bldLvl="0" animBg="1"/>
      <p:bldP spid="261" grpId="0" bldLvl="0" animBg="1"/>
      <p:bldP spid="213" grpId="0" bldLvl="0" animBg="1"/>
      <p:bldP spid="265" grpId="0" bldLvl="0" animBg="1"/>
      <p:bldP spid="216" grpId="0" bldLvl="0" animBg="1"/>
      <p:bldP spid="269" grpId="0" bldLvl="0" animBg="1"/>
      <p:bldP spid="82" grpId="0" bldLvl="0" animBg="1"/>
      <p:bldP spid="249" grpId="0" bldLvl="0" animBg="1"/>
      <p:bldP spid="221" grpId="0" bldLvl="0" animBg="1"/>
      <p:bldP spid="78" grpId="0" bldLvl="0" animBg="1"/>
      <p:bldP spid="79" grpId="0"/>
      <p:bldP spid="80" grpId="0" bldLvl="0" animBg="1"/>
      <p:bldP spid="8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矩形 46"/>
          <p:cNvSpPr/>
          <p:nvPr/>
        </p:nvSpPr>
        <p:spPr bwMode="auto">
          <a:xfrm>
            <a:off x="395536" y="4980933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选取最高优先级顶点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图搜索的统一框架</a:t>
            </a:r>
          </a:p>
        </p:txBody>
      </p:sp>
      <p:sp>
        <p:nvSpPr>
          <p:cNvPr id="44" name="矩形 43"/>
          <p:cNvSpPr/>
          <p:nvPr/>
        </p:nvSpPr>
        <p:spPr bwMode="auto">
          <a:xfrm>
            <a:off x="395536" y="2276872"/>
            <a:ext cx="5082461" cy="1224136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顶点邻域优先级更新</a:t>
            </a:r>
            <a:endParaRPr kumimoji="0" lang="en-US" altLang="zh-CN" sz="4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" name="上下箭头 44"/>
          <p:cNvSpPr/>
          <p:nvPr/>
        </p:nvSpPr>
        <p:spPr bwMode="auto">
          <a:xfrm>
            <a:off x="2324698" y="3326098"/>
            <a:ext cx="1224139" cy="1904547"/>
          </a:xfrm>
          <a:prstGeom prst="upDownArrow">
            <a:avLst>
              <a:gd name="adj1" fmla="val 52896"/>
              <a:gd name="adj2" fmla="val 50499"/>
            </a:avLst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vert="eaVert"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迭代</a:t>
            </a:r>
          </a:p>
        </p:txBody>
      </p:sp>
      <p:sp>
        <p:nvSpPr>
          <p:cNvPr id="3" name="矩形 2"/>
          <p:cNvSpPr/>
          <p:nvPr/>
        </p:nvSpPr>
        <p:spPr>
          <a:xfrm>
            <a:off x="1151664" y="1252381"/>
            <a:ext cx="35702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图的遍历搜索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6976801" y="297379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969579" y="441899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113579" y="322213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399911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6252993" y="402561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7423528" y="420296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5998594" y="5404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504400" y="526082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6837297" y="5743970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7066686" y="4808722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736518" y="4639077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" name="椭圆 20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8454941" y="5394891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椭圆 22"/>
          <p:cNvSpPr/>
          <p:nvPr/>
        </p:nvSpPr>
        <p:spPr bwMode="auto">
          <a:xfrm>
            <a:off x="8019932" y="4245706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椭圆 23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8455740" y="3891109"/>
            <a:ext cx="288000" cy="288000"/>
          </a:xfrm>
          <a:prstGeom prst="ellipse">
            <a:avLst/>
          </a:prstGeom>
          <a:solidFill>
            <a:schemeClr val="tx2">
              <a:lumMod val="7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椭圆 25"/>
          <p:cNvSpPr/>
          <p:nvPr/>
        </p:nvSpPr>
        <p:spPr bwMode="auto">
          <a:xfrm>
            <a:off x="7418942" y="4202966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8" name="椭圆 27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9" name="椭圆 28"/>
          <p:cNvSpPr/>
          <p:nvPr/>
        </p:nvSpPr>
        <p:spPr bwMode="auto">
          <a:xfrm>
            <a:off x="7066149" y="4811816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7735981" y="463907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椭圆 30"/>
          <p:cNvSpPr/>
          <p:nvPr/>
        </p:nvSpPr>
        <p:spPr bwMode="auto">
          <a:xfrm>
            <a:off x="8019932" y="4240887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椭圆 31"/>
          <p:cNvSpPr/>
          <p:nvPr/>
        </p:nvSpPr>
        <p:spPr bwMode="auto">
          <a:xfrm>
            <a:off x="7429661" y="3478750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椭圆 32"/>
          <p:cNvSpPr/>
          <p:nvPr/>
        </p:nvSpPr>
        <p:spPr bwMode="auto">
          <a:xfrm>
            <a:off x="6976801" y="2973467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椭圆 33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椭圆 34"/>
          <p:cNvSpPr/>
          <p:nvPr/>
        </p:nvSpPr>
        <p:spPr bwMode="auto">
          <a:xfrm>
            <a:off x="6804099" y="3627217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stCxn id="26" idx="0"/>
            <a:endCxn id="32" idx="4"/>
          </p:cNvCxnSpPr>
          <p:nvPr/>
        </p:nvCxnSpPr>
        <p:spPr bwMode="auto">
          <a:xfrm flipV="1">
            <a:off x="7562942" y="3766750"/>
            <a:ext cx="10719" cy="43621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39" name="椭圆 38"/>
          <p:cNvSpPr/>
          <p:nvPr/>
        </p:nvSpPr>
        <p:spPr bwMode="auto">
          <a:xfrm>
            <a:off x="7879981" y="3439121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endCxn id="39" idx="2"/>
          </p:cNvCxnSpPr>
          <p:nvPr/>
        </p:nvCxnSpPr>
        <p:spPr bwMode="auto">
          <a:xfrm flipV="1">
            <a:off x="7706942" y="3583121"/>
            <a:ext cx="173039" cy="284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43" name="椭圆 42"/>
          <p:cNvSpPr/>
          <p:nvPr/>
        </p:nvSpPr>
        <p:spPr bwMode="auto">
          <a:xfrm>
            <a:off x="8454941" y="3893406"/>
            <a:ext cx="288000" cy="288000"/>
          </a:xfrm>
          <a:prstGeom prst="ellipse">
            <a:avLst/>
          </a:prstGeom>
          <a:solidFill>
            <a:schemeClr val="accent4">
              <a:lumMod val="75000"/>
              <a:lumOff val="2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chemeClr val="accent4">
              <a:lumMod val="65000"/>
              <a:lumOff val="35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椭圆 47"/>
          <p:cNvSpPr/>
          <p:nvPr/>
        </p:nvSpPr>
        <p:spPr bwMode="auto">
          <a:xfrm>
            <a:off x="8232470" y="2858599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 bwMode="auto">
          <a:xfrm flipV="1">
            <a:off x="8109774" y="3122286"/>
            <a:ext cx="198158" cy="3411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50" name="椭圆 49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椭圆 50"/>
          <p:cNvSpPr/>
          <p:nvPr/>
        </p:nvSpPr>
        <p:spPr bwMode="auto">
          <a:xfrm>
            <a:off x="7668344" y="2420888"/>
            <a:ext cx="288000" cy="288000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2" name="直接箭头连接符 51"/>
          <p:cNvCxnSpPr>
            <a:endCxn id="51" idx="5"/>
          </p:cNvCxnSpPr>
          <p:nvPr/>
        </p:nvCxnSpPr>
        <p:spPr bwMode="auto">
          <a:xfrm flipH="1" flipV="1">
            <a:off x="7914167" y="2666711"/>
            <a:ext cx="363224" cy="2496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ldLvl="0" animBg="1"/>
      <p:bldP spid="27" grpId="0" bldLvl="0" animBg="1"/>
      <p:bldP spid="28" grpId="0" bldLvl="0" animBg="1"/>
      <p:bldP spid="29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9" grpId="0" bldLvl="0" animBg="1"/>
      <p:bldP spid="43" grpId="0" bldLvl="0" animBg="1"/>
      <p:bldP spid="46" grpId="0" bldLvl="0" animBg="1"/>
      <p:bldP spid="48" grpId="0" bldLvl="0" animBg="1"/>
      <p:bldP spid="50" grpId="0" bldLvl="0" animBg="1"/>
      <p:bldP spid="51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06408" y="1933575"/>
            <a:ext cx="694699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&gt;::BFS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&amp; clock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Q;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Q.enqueue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dTime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v ) = ++clock;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v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Q.dequeue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v 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-1 &lt; u;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v, u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u )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status ( u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Q.enqueue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(u);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parent ( u ) = v;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dTime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u ) = ++clock;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 ( v, u ) = TREE; 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}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else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 ( v, u ) = CROSS;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</a:srgbClr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status ( v ) = VISITED;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lumMod val="85000"/>
                </a:srgbClr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cxnSp>
        <p:nvCxnSpPr>
          <p:cNvPr id="21" name="直接箭头连接符 20"/>
          <p:cNvCxnSpPr>
            <a:stCxn id="6" idx="3"/>
          </p:cNvCxnSpPr>
          <p:nvPr/>
        </p:nvCxnSpPr>
        <p:spPr bwMode="auto">
          <a:xfrm flipH="1">
            <a:off x="6740201" y="2365247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回顾：广度优先搜索</a:t>
            </a:r>
          </a:p>
        </p:txBody>
      </p:sp>
      <p:sp>
        <p:nvSpPr>
          <p:cNvPr id="6" name="椭圆 5"/>
          <p:cNvSpPr/>
          <p:nvPr/>
        </p:nvSpPr>
        <p:spPr bwMode="auto">
          <a:xfrm>
            <a:off x="7082923" y="19965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5765456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7803003" y="285580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" name="直接箭头连接符 10"/>
          <p:cNvCxnSpPr>
            <a:stCxn id="18" idx="6"/>
            <a:endCxn id="19" idx="2"/>
          </p:cNvCxnSpPr>
          <p:nvPr/>
        </p:nvCxnSpPr>
        <p:spPr bwMode="auto">
          <a:xfrm>
            <a:off x="6866827" y="4697865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29" name="椭圆 28"/>
          <p:cNvSpPr/>
          <p:nvPr/>
        </p:nvSpPr>
        <p:spPr bwMode="auto">
          <a:xfrm>
            <a:off x="8523035" y="368977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椭圆 29"/>
          <p:cNvSpPr/>
          <p:nvPr/>
        </p:nvSpPr>
        <p:spPr bwMode="auto">
          <a:xfrm>
            <a:off x="6434827" y="285580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7082875" y="368982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6434827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椭圆 18"/>
          <p:cNvSpPr/>
          <p:nvPr/>
        </p:nvSpPr>
        <p:spPr bwMode="auto">
          <a:xfrm>
            <a:off x="7803003" y="448186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8" idx="3"/>
          </p:cNvCxnSpPr>
          <p:nvPr/>
        </p:nvCxnSpPr>
        <p:spPr bwMode="auto">
          <a:xfrm flipH="1">
            <a:off x="6116362" y="3224539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8" name="直接箭头连接符 27"/>
          <p:cNvCxnSpPr>
            <a:endCxn id="6" idx="5"/>
          </p:cNvCxnSpPr>
          <p:nvPr/>
        </p:nvCxnSpPr>
        <p:spPr bwMode="auto">
          <a:xfrm flipH="1" flipV="1">
            <a:off x="7451658" y="2365247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H="1" flipV="1">
            <a:off x="8162947" y="3216154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4" name="直接箭头连接符 33"/>
          <p:cNvCxnSpPr>
            <a:stCxn id="19" idx="0"/>
            <a:endCxn id="9" idx="4"/>
          </p:cNvCxnSpPr>
          <p:nvPr/>
        </p:nvCxnSpPr>
        <p:spPr bwMode="auto">
          <a:xfrm flipV="1">
            <a:off x="8019003" y="3287804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39" name="直接箭头连接符 38"/>
          <p:cNvCxnSpPr>
            <a:endCxn id="8" idx="5"/>
          </p:cNvCxnSpPr>
          <p:nvPr/>
        </p:nvCxnSpPr>
        <p:spPr bwMode="auto">
          <a:xfrm flipH="1" flipV="1">
            <a:off x="6803562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2" name="直接箭头连接符 41"/>
          <p:cNvCxnSpPr/>
          <p:nvPr/>
        </p:nvCxnSpPr>
        <p:spPr bwMode="auto">
          <a:xfrm flipH="1" flipV="1">
            <a:off x="6113853" y="404963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3" name="直接箭头连接符 42"/>
          <p:cNvCxnSpPr>
            <a:endCxn id="18" idx="7"/>
          </p:cNvCxnSpPr>
          <p:nvPr/>
        </p:nvCxnSpPr>
        <p:spPr bwMode="auto">
          <a:xfrm flipH="1">
            <a:off x="6803562" y="4058315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44" name="直接箭头连接符 43"/>
          <p:cNvCxnSpPr/>
          <p:nvPr/>
        </p:nvCxnSpPr>
        <p:spPr bwMode="auto">
          <a:xfrm flipH="1">
            <a:off x="8209429" y="4067450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5" name="直接箭头连接符 44"/>
          <p:cNvCxnSpPr>
            <a:endCxn id="6" idx="4"/>
          </p:cNvCxnSpPr>
          <p:nvPr/>
        </p:nvCxnSpPr>
        <p:spPr bwMode="auto">
          <a:xfrm flipV="1">
            <a:off x="7298875" y="2428512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46" name="直接连接符 45"/>
          <p:cNvCxnSpPr/>
          <p:nvPr/>
        </p:nvCxnSpPr>
        <p:spPr bwMode="auto">
          <a:xfrm>
            <a:off x="321818" y="1268760"/>
            <a:ext cx="3737775" cy="4706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9" name="直接连接符 48"/>
          <p:cNvCxnSpPr/>
          <p:nvPr/>
        </p:nvCxnSpPr>
        <p:spPr bwMode="auto">
          <a:xfrm>
            <a:off x="321818" y="1801456"/>
            <a:ext cx="3737775" cy="9739"/>
          </a:xfrm>
          <a:prstGeom prst="line">
            <a:avLst/>
          </a:prstGeom>
          <a:solidFill>
            <a:schemeClr val="accent1"/>
          </a:solidFill>
          <a:ln w="22225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52" name="直接箭头连接符 51"/>
          <p:cNvCxnSpPr/>
          <p:nvPr/>
        </p:nvCxnSpPr>
        <p:spPr bwMode="auto">
          <a:xfrm flipH="1" flipV="1">
            <a:off x="6792334" y="3224539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70" name="椭圆 69"/>
          <p:cNvSpPr/>
          <p:nvPr/>
        </p:nvSpPr>
        <p:spPr bwMode="auto">
          <a:xfrm>
            <a:off x="7083571" y="368776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椭圆 70"/>
          <p:cNvSpPr/>
          <p:nvPr/>
        </p:nvSpPr>
        <p:spPr bwMode="auto">
          <a:xfrm>
            <a:off x="6434827" y="448047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椭圆 71"/>
          <p:cNvSpPr/>
          <p:nvPr/>
        </p:nvSpPr>
        <p:spPr bwMode="auto">
          <a:xfrm>
            <a:off x="5765456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椭圆 72"/>
          <p:cNvSpPr/>
          <p:nvPr/>
        </p:nvSpPr>
        <p:spPr bwMode="auto">
          <a:xfrm>
            <a:off x="7801760" y="44854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椭圆 74"/>
          <p:cNvSpPr/>
          <p:nvPr/>
        </p:nvSpPr>
        <p:spPr bwMode="auto">
          <a:xfrm>
            <a:off x="7079917" y="198884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椭圆 49"/>
          <p:cNvSpPr/>
          <p:nvPr/>
        </p:nvSpPr>
        <p:spPr bwMode="auto">
          <a:xfrm>
            <a:off x="7803636" y="285222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椭圆 73"/>
          <p:cNvSpPr/>
          <p:nvPr/>
        </p:nvSpPr>
        <p:spPr bwMode="auto">
          <a:xfrm>
            <a:off x="8523035" y="3687284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椭圆 75"/>
          <p:cNvSpPr/>
          <p:nvPr/>
        </p:nvSpPr>
        <p:spPr bwMode="auto">
          <a:xfrm>
            <a:off x="3555537" y="132146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7" name="直接箭头连接符 76"/>
          <p:cNvCxnSpPr/>
          <p:nvPr/>
        </p:nvCxnSpPr>
        <p:spPr bwMode="auto">
          <a:xfrm flipH="1" flipV="1">
            <a:off x="6381852" y="2489706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1" name="椭圆 80"/>
          <p:cNvSpPr/>
          <p:nvPr/>
        </p:nvSpPr>
        <p:spPr bwMode="auto">
          <a:xfrm>
            <a:off x="3555537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椭圆 81"/>
          <p:cNvSpPr/>
          <p:nvPr/>
        </p:nvSpPr>
        <p:spPr bwMode="auto">
          <a:xfrm>
            <a:off x="3059434" y="1327699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2559526" y="132311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2061521" y="133068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561613" y="1338852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0" name="椭圆 89"/>
          <p:cNvSpPr/>
          <p:nvPr/>
        </p:nvSpPr>
        <p:spPr bwMode="auto">
          <a:xfrm>
            <a:off x="1061705" y="1337400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561797" y="1321461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3" name="任意多边形 92"/>
          <p:cNvSpPr/>
          <p:nvPr/>
        </p:nvSpPr>
        <p:spPr bwMode="auto">
          <a:xfrm>
            <a:off x="5961112" y="2377823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4" name="任意多边形 93"/>
          <p:cNvSpPr/>
          <p:nvPr/>
        </p:nvSpPr>
        <p:spPr bwMode="auto">
          <a:xfrm>
            <a:off x="5580112" y="2317952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0" name="任意多边形 99"/>
          <p:cNvSpPr/>
          <p:nvPr/>
        </p:nvSpPr>
        <p:spPr bwMode="auto">
          <a:xfrm>
            <a:off x="6134046" y="3063623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91" name="椭圆 90"/>
          <p:cNvSpPr/>
          <p:nvPr/>
        </p:nvSpPr>
        <p:spPr bwMode="auto">
          <a:xfrm>
            <a:off x="6623039" y="591483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2" name="椭圆 91"/>
          <p:cNvSpPr/>
          <p:nvPr/>
        </p:nvSpPr>
        <p:spPr bwMode="auto">
          <a:xfrm>
            <a:off x="6623039" y="544522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7077508" y="596858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23B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7057753" y="5481425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23B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14077" y="3596030"/>
            <a:ext cx="5367188" cy="1417146"/>
            <a:chOff x="414077" y="3315373"/>
            <a:chExt cx="5367188" cy="1417146"/>
          </a:xfrm>
        </p:grpSpPr>
        <p:sp>
          <p:nvSpPr>
            <p:cNvPr id="53" name="椭圆 52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邻域优先级更新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-9903" y="3053103"/>
            <a:ext cx="5477387" cy="714870"/>
            <a:chOff x="-9903" y="2772446"/>
            <a:chExt cx="5477387" cy="714870"/>
          </a:xfrm>
        </p:grpSpPr>
        <p:sp>
          <p:nvSpPr>
            <p:cNvPr id="56" name="椭圆 55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选取优先级最高顶点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sp>
        <p:nvSpPr>
          <p:cNvPr id="58" name="文本框 57"/>
          <p:cNvSpPr txBox="1"/>
          <p:nvPr/>
        </p:nvSpPr>
        <p:spPr>
          <a:xfrm>
            <a:off x="236729" y="5750922"/>
            <a:ext cx="5640279" cy="461665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借助队列实现隐式、高效的优先级更新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4.07407E-6 L 0.52066 -0.00138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2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96296E-6 L 0.46441 -0.00185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77556E-17 L 0.46337 -0.00139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60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4.44444E-6 L 0.46424 -0.00139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12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94444E-6 -2.96296E-6 L 0.46372 -0.00162 " pathEditMode="relative" rAng="0" ptsTypes="AA">
                                      <p:cBhvr>
                                        <p:cTn id="80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77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3.7037E-7 L 0.46303 -0.0037 " pathEditMode="relative" rAng="0" ptsTypes="AA">
                                      <p:cBhvr>
                                        <p:cTn id="10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142" y="-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1.11111E-6 L 0.46545 -0.00417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64" y="-2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4.07407E-6 L 0.46597 -0.0004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299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6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1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300"/>
                            </p:stCondLst>
                            <p:childTnLst>
                              <p:par>
                                <p:cTn id="126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2100"/>
                            </p:stCondLst>
                            <p:childTnLst>
                              <p:par>
                                <p:cTn id="131" presetID="2" presetClass="entr" presetSubtype="4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70" grpId="0" bldLvl="0" animBg="1"/>
      <p:bldP spid="71" grpId="0" bldLvl="0" animBg="1"/>
      <p:bldP spid="72" grpId="0" bldLvl="0" animBg="1"/>
      <p:bldP spid="73" grpId="0" bldLvl="0" animBg="1"/>
      <p:bldP spid="75" grpId="0" bldLvl="0" animBg="1"/>
      <p:bldP spid="50" grpId="0" bldLvl="0" animBg="1"/>
      <p:bldP spid="74" grpId="0" bldLvl="0" animBg="1"/>
      <p:bldP spid="76" grpId="0" bldLvl="0" animBg="1"/>
      <p:bldP spid="76" grpId="1" bldLvl="0" animBg="1"/>
      <p:bldP spid="81" grpId="0" bldLvl="0" animBg="1"/>
      <p:bldP spid="81" grpId="1" bldLvl="0" animBg="1"/>
      <p:bldP spid="82" grpId="0" bldLvl="0" animBg="1"/>
      <p:bldP spid="82" grpId="1" bldLvl="0" animBg="1"/>
      <p:bldP spid="83" grpId="0" bldLvl="0" animBg="1"/>
      <p:bldP spid="83" grpId="1" bldLvl="0" animBg="1"/>
      <p:bldP spid="86" grpId="0" bldLvl="0" animBg="1"/>
      <p:bldP spid="86" grpId="1" bldLvl="0" animBg="1"/>
      <p:bldP spid="88" grpId="0" bldLvl="0" animBg="1"/>
      <p:bldP spid="88" grpId="1" bldLvl="0" animBg="1"/>
      <p:bldP spid="90" grpId="0" bldLvl="0" animBg="1"/>
      <p:bldP spid="90" grpId="1" bldLvl="0" animBg="1"/>
      <p:bldP spid="95" grpId="0" bldLvl="0" animBg="1"/>
      <p:bldP spid="95" grpId="1" bldLvl="0" animBg="1"/>
      <p:bldP spid="93" grpId="0" bldLvl="0" animBg="1"/>
      <p:bldP spid="94" grpId="0" bldLvl="0" animBg="1"/>
      <p:bldP spid="100" grpId="0" bldLvl="0" animBg="1"/>
      <p:bldP spid="58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540157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栈实现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82770" y="1802500"/>
            <a:ext cx="604737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&gt;::DFS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Stack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S;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v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S.pop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v 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-1 &lt; u;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v, u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u )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(u);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status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1445762" y="538646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1445762" y="49168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9" name="矩形 88"/>
          <p:cNvSpPr/>
          <p:nvPr/>
        </p:nvSpPr>
        <p:spPr>
          <a:xfrm>
            <a:off x="1900231" y="5440215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23B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1880476" y="4953060"/>
            <a:ext cx="20507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823B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</p:txBody>
      </p:sp>
      <p:cxnSp>
        <p:nvCxnSpPr>
          <p:cNvPr id="91" name="直接箭头连接符 90"/>
          <p:cNvCxnSpPr>
            <a:stCxn id="93" idx="3"/>
          </p:cNvCxnSpPr>
          <p:nvPr/>
        </p:nvCxnSpPr>
        <p:spPr bwMode="auto">
          <a:xfrm flipH="1">
            <a:off x="6564727" y="3638002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3" name="椭圆 92"/>
          <p:cNvSpPr/>
          <p:nvPr/>
        </p:nvSpPr>
        <p:spPr bwMode="auto">
          <a:xfrm>
            <a:off x="6907449" y="3269267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4" name="椭圆 93"/>
          <p:cNvSpPr/>
          <p:nvPr/>
        </p:nvSpPr>
        <p:spPr bwMode="auto">
          <a:xfrm>
            <a:off x="5589982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5" name="椭圆 94"/>
          <p:cNvSpPr/>
          <p:nvPr/>
        </p:nvSpPr>
        <p:spPr bwMode="auto">
          <a:xfrm>
            <a:off x="6259353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6" name="椭圆 95"/>
          <p:cNvSpPr/>
          <p:nvPr/>
        </p:nvSpPr>
        <p:spPr bwMode="auto">
          <a:xfrm>
            <a:off x="7627529" y="412855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7" name="直接箭头连接符 96"/>
          <p:cNvCxnSpPr>
            <a:stCxn id="101" idx="6"/>
            <a:endCxn id="102" idx="2"/>
          </p:cNvCxnSpPr>
          <p:nvPr/>
        </p:nvCxnSpPr>
        <p:spPr bwMode="auto">
          <a:xfrm>
            <a:off x="6691353" y="5970620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98" name="椭圆 97"/>
          <p:cNvSpPr/>
          <p:nvPr/>
        </p:nvSpPr>
        <p:spPr bwMode="auto">
          <a:xfrm>
            <a:off x="8347561" y="496253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9" name="椭圆 98"/>
          <p:cNvSpPr/>
          <p:nvPr/>
        </p:nvSpPr>
        <p:spPr bwMode="auto">
          <a:xfrm>
            <a:off x="6259353" y="412449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0" name="椭圆 99"/>
          <p:cNvSpPr/>
          <p:nvPr/>
        </p:nvSpPr>
        <p:spPr bwMode="auto">
          <a:xfrm>
            <a:off x="6907401" y="496258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6259353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03" name="直接箭头连接符 102"/>
          <p:cNvCxnSpPr>
            <a:stCxn id="95" idx="3"/>
          </p:cNvCxnSpPr>
          <p:nvPr/>
        </p:nvCxnSpPr>
        <p:spPr bwMode="auto">
          <a:xfrm flipH="1">
            <a:off x="5940888" y="4497294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04" name="直接箭头连接符 103"/>
          <p:cNvCxnSpPr>
            <a:endCxn id="93" idx="5"/>
          </p:cNvCxnSpPr>
          <p:nvPr/>
        </p:nvCxnSpPr>
        <p:spPr bwMode="auto">
          <a:xfrm flipH="1" flipV="1">
            <a:off x="7276184" y="363800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5" name="直接箭头连接符 104"/>
          <p:cNvCxnSpPr/>
          <p:nvPr/>
        </p:nvCxnSpPr>
        <p:spPr bwMode="auto">
          <a:xfrm flipH="1" flipV="1">
            <a:off x="7987473" y="4488909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6" name="直接箭头连接符 105"/>
          <p:cNvCxnSpPr>
            <a:stCxn id="102" idx="0"/>
            <a:endCxn id="96" idx="4"/>
          </p:cNvCxnSpPr>
          <p:nvPr/>
        </p:nvCxnSpPr>
        <p:spPr bwMode="auto">
          <a:xfrm flipV="1">
            <a:off x="7843529" y="4560559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7" name="直接箭头连接符 106"/>
          <p:cNvCxnSpPr>
            <a:endCxn id="95" idx="5"/>
          </p:cNvCxnSpPr>
          <p:nvPr/>
        </p:nvCxnSpPr>
        <p:spPr bwMode="auto">
          <a:xfrm flipH="1" flipV="1">
            <a:off x="6628088" y="4497294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8" name="直接箭头连接符 107"/>
          <p:cNvCxnSpPr/>
          <p:nvPr/>
        </p:nvCxnSpPr>
        <p:spPr bwMode="auto">
          <a:xfrm flipH="1" flipV="1">
            <a:off x="5938379" y="5322392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09" name="直接箭头连接符 108"/>
          <p:cNvCxnSpPr>
            <a:endCxn id="101" idx="7"/>
          </p:cNvCxnSpPr>
          <p:nvPr/>
        </p:nvCxnSpPr>
        <p:spPr bwMode="auto">
          <a:xfrm flipH="1">
            <a:off x="6628088" y="5331070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10" name="直接箭头连接符 109"/>
          <p:cNvCxnSpPr/>
          <p:nvPr/>
        </p:nvCxnSpPr>
        <p:spPr bwMode="auto">
          <a:xfrm flipH="1">
            <a:off x="8033955" y="5340205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111" name="直接箭头连接符 110"/>
          <p:cNvCxnSpPr>
            <a:endCxn id="93" idx="4"/>
          </p:cNvCxnSpPr>
          <p:nvPr/>
        </p:nvCxnSpPr>
        <p:spPr bwMode="auto">
          <a:xfrm flipV="1">
            <a:off x="7123401" y="3701267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17" name="椭圆 116"/>
          <p:cNvSpPr/>
          <p:nvPr/>
        </p:nvSpPr>
        <p:spPr bwMode="auto">
          <a:xfrm>
            <a:off x="6258110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/>
          <p:nvPr/>
        </p:nvCxnSpPr>
        <p:spPr bwMode="auto">
          <a:xfrm flipH="1" flipV="1">
            <a:off x="6206378" y="3762461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30" name="椭圆 129"/>
          <p:cNvSpPr/>
          <p:nvPr/>
        </p:nvSpPr>
        <p:spPr bwMode="auto">
          <a:xfrm>
            <a:off x="6906220" y="326645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2" name="椭圆 131"/>
          <p:cNvSpPr/>
          <p:nvPr/>
        </p:nvSpPr>
        <p:spPr bwMode="auto">
          <a:xfrm>
            <a:off x="6906220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椭圆 133"/>
          <p:cNvSpPr/>
          <p:nvPr/>
        </p:nvSpPr>
        <p:spPr bwMode="auto">
          <a:xfrm>
            <a:off x="5585201" y="496605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627689" y="4128359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8347561" y="495936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椭圆 140"/>
          <p:cNvSpPr/>
          <p:nvPr/>
        </p:nvSpPr>
        <p:spPr bwMode="auto">
          <a:xfrm>
            <a:off x="7627529" y="5754620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144" name="组合 143"/>
          <p:cNvGrpSpPr/>
          <p:nvPr/>
        </p:nvGrpSpPr>
        <p:grpSpPr>
          <a:xfrm>
            <a:off x="5820047" y="1340768"/>
            <a:ext cx="2952328" cy="576064"/>
            <a:chOff x="683568" y="6165304"/>
            <a:chExt cx="3943201" cy="576064"/>
          </a:xfrm>
        </p:grpSpPr>
        <p:sp>
          <p:nvSpPr>
            <p:cNvPr id="145" name="矩形 144"/>
            <p:cNvSpPr/>
            <p:nvPr/>
          </p:nvSpPr>
          <p:spPr bwMode="auto">
            <a:xfrm>
              <a:off x="683568" y="6165304"/>
              <a:ext cx="3741582" cy="576064"/>
            </a:xfrm>
            <a:prstGeom prst="rect">
              <a:avLst/>
            </a:prstGeom>
            <a:noFill/>
            <a:ln w="31750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46" name="矩形 145"/>
            <p:cNvSpPr/>
            <p:nvPr/>
          </p:nvSpPr>
          <p:spPr bwMode="auto">
            <a:xfrm>
              <a:off x="4194721" y="6181009"/>
              <a:ext cx="432048" cy="544653"/>
            </a:xfrm>
            <a:prstGeom prst="rect">
              <a:avLst/>
            </a:prstGeom>
            <a:solidFill>
              <a:schemeClr val="bg1"/>
            </a:solidFill>
            <a:ln w="31750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sp>
        <p:nvSpPr>
          <p:cNvPr id="147" name="椭圆 146"/>
          <p:cNvSpPr/>
          <p:nvPr/>
        </p:nvSpPr>
        <p:spPr bwMode="auto">
          <a:xfrm>
            <a:off x="5937581" y="1406314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椭圆 147"/>
          <p:cNvSpPr/>
          <p:nvPr/>
        </p:nvSpPr>
        <p:spPr bwMode="auto">
          <a:xfrm>
            <a:off x="5293945" y="2060848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椭圆 148"/>
          <p:cNvSpPr/>
          <p:nvPr/>
        </p:nvSpPr>
        <p:spPr bwMode="auto">
          <a:xfrm>
            <a:off x="5942540" y="140496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椭圆 149"/>
          <p:cNvSpPr/>
          <p:nvPr/>
        </p:nvSpPr>
        <p:spPr bwMode="auto">
          <a:xfrm>
            <a:off x="6403001" y="1404961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6868222" y="1412799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5759048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6864495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7335652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6229976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7335652" y="140636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7812787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6690220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171608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339081" y="141138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7639623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8107976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3" name="椭圆 162"/>
          <p:cNvSpPr/>
          <p:nvPr/>
        </p:nvSpPr>
        <p:spPr bwMode="auto">
          <a:xfrm>
            <a:off x="8579220" y="2060848"/>
            <a:ext cx="432000" cy="432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321007" y="6018686"/>
            <a:ext cx="537929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借助栈，实现隐式、高效的优先级更新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4077" y="3235990"/>
            <a:ext cx="5367188" cy="1417146"/>
            <a:chOff x="414077" y="3315373"/>
            <a:chExt cx="5367188" cy="1417146"/>
          </a:xfrm>
        </p:grpSpPr>
        <p:sp>
          <p:nvSpPr>
            <p:cNvPr id="60" name="椭圆 59"/>
            <p:cNvSpPr/>
            <p:nvPr/>
          </p:nvSpPr>
          <p:spPr bwMode="auto">
            <a:xfrm>
              <a:off x="414077" y="3429035"/>
              <a:ext cx="4863354" cy="1303484"/>
            </a:xfrm>
            <a:prstGeom prst="ellipse">
              <a:avLst/>
            </a:prstGeom>
            <a:solidFill>
              <a:srgbClr val="FF0000">
                <a:alpha val="45000"/>
              </a:srgb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3980772" y="3315373"/>
              <a:ext cx="180049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邻域优先级更新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-9903" y="2693063"/>
            <a:ext cx="5477387" cy="714870"/>
            <a:chOff x="-9903" y="2772446"/>
            <a:chExt cx="5477387" cy="714870"/>
          </a:xfrm>
        </p:grpSpPr>
        <p:sp>
          <p:nvSpPr>
            <p:cNvPr id="63" name="椭圆 62"/>
            <p:cNvSpPr/>
            <p:nvPr/>
          </p:nvSpPr>
          <p:spPr bwMode="auto">
            <a:xfrm>
              <a:off x="-9903" y="2916012"/>
              <a:ext cx="4863354" cy="571304"/>
            </a:xfrm>
            <a:prstGeom prst="ellipse">
              <a:avLst/>
            </a:prstGeom>
            <a:solidFill>
              <a:schemeClr val="accent1">
                <a:alpha val="45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4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64" name="矩形 63"/>
            <p:cNvSpPr/>
            <p:nvPr/>
          </p:nvSpPr>
          <p:spPr>
            <a:xfrm>
              <a:off x="3205326" y="2772446"/>
              <a:ext cx="226215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C00000"/>
                </a:buClr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选取优先级最高顶点</a:t>
              </a:r>
              <a:endPara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300"/>
                            </p:stCondLst>
                            <p:childTnLst>
                              <p:par>
                                <p:cTn id="128" presetID="12" presetClass="entr" presetSubtype="1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bldLvl="0" animBg="1"/>
      <p:bldP spid="117" grpId="0" bldLvl="0" animBg="1"/>
      <p:bldP spid="130" grpId="0" bldLvl="0" animBg="1"/>
      <p:bldP spid="132" grpId="0" bldLvl="0" animBg="1"/>
      <p:bldP spid="134" grpId="0" bldLvl="0" animBg="1"/>
      <p:bldP spid="137" grpId="0" bldLvl="0" animBg="1"/>
      <p:bldP spid="140" grpId="0" bldLvl="0" animBg="1"/>
      <p:bldP spid="141" grpId="0" bldLvl="0" animBg="1"/>
      <p:bldP spid="147" grpId="0" bldLvl="0" animBg="1"/>
      <p:bldP spid="147" grpId="1" bldLvl="0" animBg="1"/>
      <p:bldP spid="148" grpId="0" bldLvl="0" animBg="1"/>
      <p:bldP spid="149" grpId="0" bldLvl="0" animBg="1"/>
      <p:bldP spid="149" grpId="1" bldLvl="0" animBg="1"/>
      <p:bldP spid="150" grpId="0" bldLvl="0" animBg="1"/>
      <p:bldP spid="150" grpId="1" bldLvl="0" animBg="1"/>
      <p:bldP spid="151" grpId="0" bldLvl="0" animBg="1"/>
      <p:bldP spid="151" grpId="1" bldLvl="0" animBg="1"/>
      <p:bldP spid="152" grpId="0" bldLvl="0" animBg="1"/>
      <p:bldP spid="153" grpId="0" bldLvl="0" animBg="1"/>
      <p:bldP spid="153" grpId="1" bldLvl="0" animBg="1"/>
      <p:bldP spid="154" grpId="0" bldLvl="0" animBg="1"/>
      <p:bldP spid="154" grpId="1" bldLvl="0" animBg="1"/>
      <p:bldP spid="155" grpId="0" bldLvl="0" animBg="1"/>
      <p:bldP spid="156" grpId="0" bldLvl="0" animBg="1"/>
      <p:bldP spid="156" grpId="1" bldLvl="0" animBg="1"/>
      <p:bldP spid="157" grpId="0" bldLvl="0" animBg="1"/>
      <p:bldP spid="157" grpId="1" bldLvl="0" animBg="1"/>
      <p:bldP spid="158" grpId="0" bldLvl="0" animBg="1"/>
      <p:bldP spid="159" grpId="0" bldLvl="0" animBg="1"/>
      <p:bldP spid="160" grpId="0" bldLvl="0" animBg="1"/>
      <p:bldP spid="160" grpId="1" bldLvl="0" animBg="1"/>
      <p:bldP spid="161" grpId="0" bldLvl="0" animBg="1"/>
      <p:bldP spid="162" grpId="0" bldLvl="0" animBg="1"/>
      <p:bldP spid="163" grpId="0" bldLvl="0" animBg="1"/>
      <p:bldP spid="58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回顾：深度优先搜索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82770" y="1139702"/>
            <a:ext cx="8953726" cy="186204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应用：迷宫寻径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使用前一页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PPT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算法进行深度优先遍历搜索（找可行解）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红色和蓝色为算法从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开始执行找到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前所得到的生成树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红色路径为最后的迷宫问题可行解，蓝色为途经的回溯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 bwMode="auto">
          <a:xfrm>
            <a:off x="132928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1565164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1801040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2" name="矩形 81"/>
          <p:cNvSpPr/>
          <p:nvPr/>
        </p:nvSpPr>
        <p:spPr bwMode="auto">
          <a:xfrm>
            <a:off x="2036916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3" name="矩形 82"/>
          <p:cNvSpPr/>
          <p:nvPr/>
        </p:nvSpPr>
        <p:spPr bwMode="auto">
          <a:xfrm>
            <a:off x="2272792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4" name="矩形 83"/>
          <p:cNvSpPr/>
          <p:nvPr/>
        </p:nvSpPr>
        <p:spPr bwMode="auto">
          <a:xfrm>
            <a:off x="250866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5" name="矩形 84"/>
          <p:cNvSpPr/>
          <p:nvPr/>
        </p:nvSpPr>
        <p:spPr bwMode="auto">
          <a:xfrm>
            <a:off x="2744544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6" name="矩形 85"/>
          <p:cNvSpPr/>
          <p:nvPr/>
        </p:nvSpPr>
        <p:spPr bwMode="auto">
          <a:xfrm>
            <a:off x="2980420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7" name="矩形 86"/>
          <p:cNvSpPr/>
          <p:nvPr/>
        </p:nvSpPr>
        <p:spPr bwMode="auto">
          <a:xfrm>
            <a:off x="3216296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8" name="矩形 87"/>
          <p:cNvSpPr/>
          <p:nvPr/>
        </p:nvSpPr>
        <p:spPr bwMode="auto">
          <a:xfrm>
            <a:off x="3452172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9" name="矩形 88"/>
          <p:cNvSpPr/>
          <p:nvPr/>
        </p:nvSpPr>
        <p:spPr bwMode="auto">
          <a:xfrm>
            <a:off x="368804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0" name="矩形 89"/>
          <p:cNvSpPr/>
          <p:nvPr/>
        </p:nvSpPr>
        <p:spPr bwMode="auto">
          <a:xfrm>
            <a:off x="3923928" y="3194385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2" name="矩形 91"/>
          <p:cNvSpPr/>
          <p:nvPr/>
        </p:nvSpPr>
        <p:spPr bwMode="auto">
          <a:xfrm>
            <a:off x="1329288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3" name="矩形 92"/>
          <p:cNvSpPr/>
          <p:nvPr/>
        </p:nvSpPr>
        <p:spPr bwMode="auto">
          <a:xfrm>
            <a:off x="1565164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4" name="矩形 93"/>
          <p:cNvSpPr/>
          <p:nvPr/>
        </p:nvSpPr>
        <p:spPr bwMode="auto">
          <a:xfrm>
            <a:off x="1801040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5" name="矩形 94"/>
          <p:cNvSpPr/>
          <p:nvPr/>
        </p:nvSpPr>
        <p:spPr bwMode="auto">
          <a:xfrm>
            <a:off x="2036916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6" name="矩形 95"/>
          <p:cNvSpPr/>
          <p:nvPr/>
        </p:nvSpPr>
        <p:spPr bwMode="auto">
          <a:xfrm>
            <a:off x="2272792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7" name="矩形 96"/>
          <p:cNvSpPr/>
          <p:nvPr/>
        </p:nvSpPr>
        <p:spPr bwMode="auto">
          <a:xfrm>
            <a:off x="2508668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8" name="矩形 97"/>
          <p:cNvSpPr/>
          <p:nvPr/>
        </p:nvSpPr>
        <p:spPr bwMode="auto">
          <a:xfrm>
            <a:off x="2744544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9" name="矩形 98"/>
          <p:cNvSpPr/>
          <p:nvPr/>
        </p:nvSpPr>
        <p:spPr bwMode="auto">
          <a:xfrm>
            <a:off x="2980420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 bwMode="auto">
          <a:xfrm>
            <a:off x="3216296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 bwMode="auto">
          <a:xfrm>
            <a:off x="3452172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 bwMode="auto">
          <a:xfrm>
            <a:off x="3688048" y="344435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 bwMode="auto">
          <a:xfrm>
            <a:off x="3923928" y="344435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 bwMode="auto">
          <a:xfrm>
            <a:off x="1329288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5" name="矩形 104"/>
          <p:cNvSpPr/>
          <p:nvPr/>
        </p:nvSpPr>
        <p:spPr bwMode="auto">
          <a:xfrm>
            <a:off x="1565164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1801040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2036916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2272792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2508668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744544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2980420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3216296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3" name="矩形 112"/>
          <p:cNvSpPr/>
          <p:nvPr/>
        </p:nvSpPr>
        <p:spPr bwMode="auto">
          <a:xfrm>
            <a:off x="3452172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688048" y="36960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3923928" y="36960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132928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1565164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8" name="矩形 117"/>
          <p:cNvSpPr/>
          <p:nvPr/>
        </p:nvSpPr>
        <p:spPr bwMode="auto">
          <a:xfrm>
            <a:off x="1801040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19" name="矩形 118"/>
          <p:cNvSpPr/>
          <p:nvPr/>
        </p:nvSpPr>
        <p:spPr bwMode="auto">
          <a:xfrm>
            <a:off x="2036916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0" name="矩形 119"/>
          <p:cNvSpPr/>
          <p:nvPr/>
        </p:nvSpPr>
        <p:spPr bwMode="auto">
          <a:xfrm>
            <a:off x="2272792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1" name="矩形 120"/>
          <p:cNvSpPr/>
          <p:nvPr/>
        </p:nvSpPr>
        <p:spPr bwMode="auto">
          <a:xfrm>
            <a:off x="250866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2" name="矩形 121"/>
          <p:cNvSpPr/>
          <p:nvPr/>
        </p:nvSpPr>
        <p:spPr bwMode="auto">
          <a:xfrm>
            <a:off x="2744544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3" name="矩形 122"/>
          <p:cNvSpPr/>
          <p:nvPr/>
        </p:nvSpPr>
        <p:spPr bwMode="auto">
          <a:xfrm>
            <a:off x="2980420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5" name="矩形 124"/>
          <p:cNvSpPr/>
          <p:nvPr/>
        </p:nvSpPr>
        <p:spPr bwMode="auto">
          <a:xfrm>
            <a:off x="3216296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6" name="矩形 125"/>
          <p:cNvSpPr/>
          <p:nvPr/>
        </p:nvSpPr>
        <p:spPr bwMode="auto">
          <a:xfrm>
            <a:off x="3452172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7" name="矩形 126"/>
          <p:cNvSpPr/>
          <p:nvPr/>
        </p:nvSpPr>
        <p:spPr bwMode="auto">
          <a:xfrm>
            <a:off x="3688048" y="39460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8" name="矩形 127"/>
          <p:cNvSpPr/>
          <p:nvPr/>
        </p:nvSpPr>
        <p:spPr bwMode="auto">
          <a:xfrm>
            <a:off x="3923928" y="39460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29" name="矩形 128"/>
          <p:cNvSpPr/>
          <p:nvPr/>
        </p:nvSpPr>
        <p:spPr bwMode="auto">
          <a:xfrm>
            <a:off x="132875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0" name="矩形 129"/>
          <p:cNvSpPr/>
          <p:nvPr/>
        </p:nvSpPr>
        <p:spPr bwMode="auto">
          <a:xfrm>
            <a:off x="1564629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2" charset="-122"/>
                <a:cs typeface="+mn-cs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1800505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2" name="矩形 131"/>
          <p:cNvSpPr/>
          <p:nvPr/>
        </p:nvSpPr>
        <p:spPr bwMode="auto">
          <a:xfrm>
            <a:off x="2036381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3" name="矩形 132"/>
          <p:cNvSpPr/>
          <p:nvPr/>
        </p:nvSpPr>
        <p:spPr bwMode="auto">
          <a:xfrm>
            <a:off x="2272257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250813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 bwMode="auto">
          <a:xfrm>
            <a:off x="2744009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 bwMode="auto">
          <a:xfrm>
            <a:off x="2979885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7" name="矩形 136"/>
          <p:cNvSpPr/>
          <p:nvPr/>
        </p:nvSpPr>
        <p:spPr bwMode="auto">
          <a:xfrm>
            <a:off x="3215761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8" name="矩形 137"/>
          <p:cNvSpPr/>
          <p:nvPr/>
        </p:nvSpPr>
        <p:spPr bwMode="auto">
          <a:xfrm>
            <a:off x="3451637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2" charset="-122"/>
                <a:cs typeface="+mn-cs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9" name="矩形 138"/>
          <p:cNvSpPr/>
          <p:nvPr/>
        </p:nvSpPr>
        <p:spPr bwMode="auto">
          <a:xfrm>
            <a:off x="3687513" y="4195992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0" name="矩形 139"/>
          <p:cNvSpPr/>
          <p:nvPr/>
        </p:nvSpPr>
        <p:spPr bwMode="auto">
          <a:xfrm>
            <a:off x="3923393" y="4195992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 bwMode="auto">
          <a:xfrm>
            <a:off x="132875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 bwMode="auto">
          <a:xfrm>
            <a:off x="1564629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1800505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036381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272257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250813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2744009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2979885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3215761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3451637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3687513" y="444596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2" name="矩形 151"/>
          <p:cNvSpPr/>
          <p:nvPr/>
        </p:nvSpPr>
        <p:spPr bwMode="auto">
          <a:xfrm>
            <a:off x="3923393" y="444596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3" name="矩形 152"/>
          <p:cNvSpPr/>
          <p:nvPr/>
        </p:nvSpPr>
        <p:spPr bwMode="auto">
          <a:xfrm>
            <a:off x="132875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4" name="矩形 153"/>
          <p:cNvSpPr/>
          <p:nvPr/>
        </p:nvSpPr>
        <p:spPr bwMode="auto">
          <a:xfrm>
            <a:off x="1564629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5" name="矩形 154"/>
          <p:cNvSpPr/>
          <p:nvPr/>
        </p:nvSpPr>
        <p:spPr bwMode="auto">
          <a:xfrm>
            <a:off x="1800505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6" name="矩形 155"/>
          <p:cNvSpPr/>
          <p:nvPr/>
        </p:nvSpPr>
        <p:spPr bwMode="auto">
          <a:xfrm>
            <a:off x="2036381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7" name="矩形 156"/>
          <p:cNvSpPr/>
          <p:nvPr/>
        </p:nvSpPr>
        <p:spPr bwMode="auto">
          <a:xfrm>
            <a:off x="2272257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8" name="矩形 157"/>
          <p:cNvSpPr/>
          <p:nvPr/>
        </p:nvSpPr>
        <p:spPr bwMode="auto">
          <a:xfrm>
            <a:off x="250813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59" name="矩形 158"/>
          <p:cNvSpPr/>
          <p:nvPr/>
        </p:nvSpPr>
        <p:spPr bwMode="auto">
          <a:xfrm>
            <a:off x="2744009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0" name="矩形 159"/>
          <p:cNvSpPr/>
          <p:nvPr/>
        </p:nvSpPr>
        <p:spPr bwMode="auto">
          <a:xfrm>
            <a:off x="2979885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1" name="矩形 160"/>
          <p:cNvSpPr/>
          <p:nvPr/>
        </p:nvSpPr>
        <p:spPr bwMode="auto">
          <a:xfrm>
            <a:off x="3215761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2" name="矩形 161"/>
          <p:cNvSpPr/>
          <p:nvPr/>
        </p:nvSpPr>
        <p:spPr bwMode="auto">
          <a:xfrm>
            <a:off x="3451637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3" name="矩形 162"/>
          <p:cNvSpPr/>
          <p:nvPr/>
        </p:nvSpPr>
        <p:spPr bwMode="auto">
          <a:xfrm>
            <a:off x="3687513" y="46976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4" name="矩形 163"/>
          <p:cNvSpPr/>
          <p:nvPr/>
        </p:nvSpPr>
        <p:spPr bwMode="auto">
          <a:xfrm>
            <a:off x="3923393" y="46976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5" name="矩形 164"/>
          <p:cNvSpPr/>
          <p:nvPr/>
        </p:nvSpPr>
        <p:spPr bwMode="auto">
          <a:xfrm>
            <a:off x="1328753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6" name="矩形 165"/>
          <p:cNvSpPr/>
          <p:nvPr/>
        </p:nvSpPr>
        <p:spPr bwMode="auto">
          <a:xfrm>
            <a:off x="1564629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7" name="矩形 166"/>
          <p:cNvSpPr/>
          <p:nvPr/>
        </p:nvSpPr>
        <p:spPr bwMode="auto">
          <a:xfrm>
            <a:off x="1800505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8" name="矩形 167"/>
          <p:cNvSpPr/>
          <p:nvPr/>
        </p:nvSpPr>
        <p:spPr bwMode="auto">
          <a:xfrm>
            <a:off x="2036381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2272257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2508133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1" name="矩形 170"/>
          <p:cNvSpPr/>
          <p:nvPr/>
        </p:nvSpPr>
        <p:spPr bwMode="auto">
          <a:xfrm>
            <a:off x="2744009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2979885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3" name="矩形 172"/>
          <p:cNvSpPr/>
          <p:nvPr/>
        </p:nvSpPr>
        <p:spPr bwMode="auto">
          <a:xfrm>
            <a:off x="3215761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4" name="矩形 173"/>
          <p:cNvSpPr/>
          <p:nvPr/>
        </p:nvSpPr>
        <p:spPr bwMode="auto">
          <a:xfrm>
            <a:off x="3451637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5" name="矩形 174"/>
          <p:cNvSpPr/>
          <p:nvPr/>
        </p:nvSpPr>
        <p:spPr bwMode="auto">
          <a:xfrm>
            <a:off x="3687513" y="49476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6" name="矩形 175"/>
          <p:cNvSpPr/>
          <p:nvPr/>
        </p:nvSpPr>
        <p:spPr bwMode="auto">
          <a:xfrm>
            <a:off x="3923393" y="49476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7" name="矩形 176"/>
          <p:cNvSpPr/>
          <p:nvPr/>
        </p:nvSpPr>
        <p:spPr bwMode="auto">
          <a:xfrm>
            <a:off x="1328753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8" name="矩形 177"/>
          <p:cNvSpPr/>
          <p:nvPr/>
        </p:nvSpPr>
        <p:spPr bwMode="auto">
          <a:xfrm>
            <a:off x="1564629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79" name="矩形 178"/>
          <p:cNvSpPr/>
          <p:nvPr/>
        </p:nvSpPr>
        <p:spPr bwMode="auto">
          <a:xfrm>
            <a:off x="1800505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2036381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2272257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2" name="矩形 181"/>
          <p:cNvSpPr/>
          <p:nvPr/>
        </p:nvSpPr>
        <p:spPr bwMode="auto">
          <a:xfrm>
            <a:off x="2508133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3" name="矩形 182"/>
          <p:cNvSpPr/>
          <p:nvPr/>
        </p:nvSpPr>
        <p:spPr bwMode="auto">
          <a:xfrm>
            <a:off x="2744009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4" name="矩形 183"/>
          <p:cNvSpPr/>
          <p:nvPr/>
        </p:nvSpPr>
        <p:spPr bwMode="auto">
          <a:xfrm>
            <a:off x="2979885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5" name="矩形 184"/>
          <p:cNvSpPr/>
          <p:nvPr/>
        </p:nvSpPr>
        <p:spPr bwMode="auto">
          <a:xfrm>
            <a:off x="3215761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3451637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7" name="矩形 186"/>
          <p:cNvSpPr/>
          <p:nvPr/>
        </p:nvSpPr>
        <p:spPr bwMode="auto">
          <a:xfrm>
            <a:off x="3687513" y="5197599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8" name="矩形 187"/>
          <p:cNvSpPr/>
          <p:nvPr/>
        </p:nvSpPr>
        <p:spPr bwMode="auto">
          <a:xfrm>
            <a:off x="3923393" y="5197599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89" name="矩形 188"/>
          <p:cNvSpPr/>
          <p:nvPr/>
        </p:nvSpPr>
        <p:spPr bwMode="auto">
          <a:xfrm>
            <a:off x="1328753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0" name="矩形 189"/>
          <p:cNvSpPr/>
          <p:nvPr/>
        </p:nvSpPr>
        <p:spPr bwMode="auto">
          <a:xfrm>
            <a:off x="1564629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1" name="矩形 190"/>
          <p:cNvSpPr/>
          <p:nvPr/>
        </p:nvSpPr>
        <p:spPr bwMode="auto">
          <a:xfrm>
            <a:off x="1800505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2" name="矩形 191"/>
          <p:cNvSpPr/>
          <p:nvPr/>
        </p:nvSpPr>
        <p:spPr bwMode="auto">
          <a:xfrm>
            <a:off x="2036381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3" name="矩形 192"/>
          <p:cNvSpPr/>
          <p:nvPr/>
        </p:nvSpPr>
        <p:spPr bwMode="auto">
          <a:xfrm>
            <a:off x="2272257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4" name="矩形 193"/>
          <p:cNvSpPr/>
          <p:nvPr/>
        </p:nvSpPr>
        <p:spPr bwMode="auto">
          <a:xfrm>
            <a:off x="2508133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5" name="矩形 194"/>
          <p:cNvSpPr/>
          <p:nvPr/>
        </p:nvSpPr>
        <p:spPr bwMode="auto">
          <a:xfrm>
            <a:off x="2744009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6" name="矩形 195"/>
          <p:cNvSpPr/>
          <p:nvPr/>
        </p:nvSpPr>
        <p:spPr bwMode="auto">
          <a:xfrm>
            <a:off x="2979885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7" name="矩形 196"/>
          <p:cNvSpPr/>
          <p:nvPr/>
        </p:nvSpPr>
        <p:spPr bwMode="auto">
          <a:xfrm>
            <a:off x="3215761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8" name="矩形 197"/>
          <p:cNvSpPr/>
          <p:nvPr/>
        </p:nvSpPr>
        <p:spPr bwMode="auto">
          <a:xfrm>
            <a:off x="3451637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99" name="矩形 198"/>
          <p:cNvSpPr/>
          <p:nvPr/>
        </p:nvSpPr>
        <p:spPr bwMode="auto">
          <a:xfrm>
            <a:off x="3687513" y="5447573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0" name="矩形 199"/>
          <p:cNvSpPr/>
          <p:nvPr/>
        </p:nvSpPr>
        <p:spPr bwMode="auto">
          <a:xfrm>
            <a:off x="3923393" y="5447573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1" name="矩形 200"/>
          <p:cNvSpPr/>
          <p:nvPr/>
        </p:nvSpPr>
        <p:spPr bwMode="auto">
          <a:xfrm>
            <a:off x="132875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2" name="矩形 201"/>
          <p:cNvSpPr/>
          <p:nvPr/>
        </p:nvSpPr>
        <p:spPr bwMode="auto">
          <a:xfrm>
            <a:off x="1564629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3" name="矩形 202"/>
          <p:cNvSpPr/>
          <p:nvPr/>
        </p:nvSpPr>
        <p:spPr bwMode="auto">
          <a:xfrm>
            <a:off x="1800505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4" name="矩形 203"/>
          <p:cNvSpPr/>
          <p:nvPr/>
        </p:nvSpPr>
        <p:spPr bwMode="auto">
          <a:xfrm>
            <a:off x="2036381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272257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2508133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 bwMode="auto">
          <a:xfrm>
            <a:off x="2744009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2979885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3215761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3451637" y="5699306"/>
            <a:ext cx="216024" cy="21602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368751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3923393" y="5699306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3" name="矩形 212"/>
          <p:cNvSpPr/>
          <p:nvPr/>
        </p:nvSpPr>
        <p:spPr bwMode="auto">
          <a:xfrm>
            <a:off x="132875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4" name="矩形 213"/>
          <p:cNvSpPr/>
          <p:nvPr/>
        </p:nvSpPr>
        <p:spPr bwMode="auto">
          <a:xfrm>
            <a:off x="1564629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1800505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6" name="矩形 215"/>
          <p:cNvSpPr/>
          <p:nvPr/>
        </p:nvSpPr>
        <p:spPr bwMode="auto">
          <a:xfrm>
            <a:off x="2036381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2272257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250813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19" name="矩形 218"/>
          <p:cNvSpPr/>
          <p:nvPr/>
        </p:nvSpPr>
        <p:spPr bwMode="auto">
          <a:xfrm>
            <a:off x="2744009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0" name="矩形 219"/>
          <p:cNvSpPr/>
          <p:nvPr/>
        </p:nvSpPr>
        <p:spPr bwMode="auto">
          <a:xfrm>
            <a:off x="2979885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1" name="矩形 220"/>
          <p:cNvSpPr/>
          <p:nvPr/>
        </p:nvSpPr>
        <p:spPr bwMode="auto">
          <a:xfrm>
            <a:off x="3215761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2" name="矩形 221"/>
          <p:cNvSpPr/>
          <p:nvPr/>
        </p:nvSpPr>
        <p:spPr bwMode="auto">
          <a:xfrm>
            <a:off x="3451637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3" name="矩形 222"/>
          <p:cNvSpPr/>
          <p:nvPr/>
        </p:nvSpPr>
        <p:spPr bwMode="auto">
          <a:xfrm>
            <a:off x="368751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3923393" y="5949280"/>
            <a:ext cx="216024" cy="216024"/>
          </a:xfrm>
          <a:prstGeom prst="rect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785137" y="3194385"/>
            <a:ext cx="2811199" cy="2970919"/>
            <a:chOff x="3345512" y="1842869"/>
            <a:chExt cx="2811199" cy="2970919"/>
          </a:xfrm>
        </p:grpSpPr>
        <p:sp>
          <p:nvSpPr>
            <p:cNvPr id="225" name="矩形 224"/>
            <p:cNvSpPr/>
            <p:nvPr/>
          </p:nvSpPr>
          <p:spPr bwMode="auto">
            <a:xfrm>
              <a:off x="334604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26" name="矩形 225"/>
            <p:cNvSpPr/>
            <p:nvPr/>
          </p:nvSpPr>
          <p:spPr bwMode="auto">
            <a:xfrm>
              <a:off x="358192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27" name="矩形 226"/>
            <p:cNvSpPr/>
            <p:nvPr/>
          </p:nvSpPr>
          <p:spPr bwMode="auto">
            <a:xfrm>
              <a:off x="381779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28" name="矩形 227"/>
            <p:cNvSpPr/>
            <p:nvPr/>
          </p:nvSpPr>
          <p:spPr bwMode="auto">
            <a:xfrm>
              <a:off x="405367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29" name="矩形 228"/>
            <p:cNvSpPr/>
            <p:nvPr/>
          </p:nvSpPr>
          <p:spPr bwMode="auto">
            <a:xfrm>
              <a:off x="428955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0" name="矩形 229"/>
            <p:cNvSpPr/>
            <p:nvPr/>
          </p:nvSpPr>
          <p:spPr bwMode="auto">
            <a:xfrm>
              <a:off x="452542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1" name="矩形 230"/>
            <p:cNvSpPr/>
            <p:nvPr/>
          </p:nvSpPr>
          <p:spPr bwMode="auto">
            <a:xfrm>
              <a:off x="4761303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2" name="矩形 231"/>
            <p:cNvSpPr/>
            <p:nvPr/>
          </p:nvSpPr>
          <p:spPr bwMode="auto">
            <a:xfrm>
              <a:off x="4997179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3" name="矩形 232"/>
            <p:cNvSpPr/>
            <p:nvPr/>
          </p:nvSpPr>
          <p:spPr bwMode="auto">
            <a:xfrm>
              <a:off x="5233055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4" name="矩形 233"/>
            <p:cNvSpPr/>
            <p:nvPr/>
          </p:nvSpPr>
          <p:spPr bwMode="auto">
            <a:xfrm>
              <a:off x="5468931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5" name="矩形 234"/>
            <p:cNvSpPr/>
            <p:nvPr/>
          </p:nvSpPr>
          <p:spPr bwMode="auto">
            <a:xfrm>
              <a:off x="570480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6" name="矩形 235"/>
            <p:cNvSpPr/>
            <p:nvPr/>
          </p:nvSpPr>
          <p:spPr bwMode="auto">
            <a:xfrm>
              <a:off x="5940687" y="1842869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7" name="矩形 236"/>
            <p:cNvSpPr/>
            <p:nvPr/>
          </p:nvSpPr>
          <p:spPr bwMode="auto">
            <a:xfrm>
              <a:off x="334604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8" name="矩形 237"/>
            <p:cNvSpPr/>
            <p:nvPr/>
          </p:nvSpPr>
          <p:spPr bwMode="auto">
            <a:xfrm>
              <a:off x="3581923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39" name="矩形 238"/>
            <p:cNvSpPr/>
            <p:nvPr/>
          </p:nvSpPr>
          <p:spPr bwMode="auto">
            <a:xfrm>
              <a:off x="3817799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0" name="矩形 239"/>
            <p:cNvSpPr/>
            <p:nvPr/>
          </p:nvSpPr>
          <p:spPr bwMode="auto">
            <a:xfrm>
              <a:off x="4053675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1" name="矩形 240"/>
            <p:cNvSpPr/>
            <p:nvPr/>
          </p:nvSpPr>
          <p:spPr bwMode="auto">
            <a:xfrm>
              <a:off x="428955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2" name="矩形 241"/>
            <p:cNvSpPr/>
            <p:nvPr/>
          </p:nvSpPr>
          <p:spPr bwMode="auto">
            <a:xfrm>
              <a:off x="452542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3" name="矩形 242"/>
            <p:cNvSpPr/>
            <p:nvPr/>
          </p:nvSpPr>
          <p:spPr bwMode="auto">
            <a:xfrm>
              <a:off x="4761303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4" name="矩形 243"/>
            <p:cNvSpPr/>
            <p:nvPr/>
          </p:nvSpPr>
          <p:spPr bwMode="auto">
            <a:xfrm>
              <a:off x="4997179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5" name="矩形 244"/>
            <p:cNvSpPr/>
            <p:nvPr/>
          </p:nvSpPr>
          <p:spPr bwMode="auto">
            <a:xfrm>
              <a:off x="5233055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6" name="矩形 245"/>
            <p:cNvSpPr/>
            <p:nvPr/>
          </p:nvSpPr>
          <p:spPr bwMode="auto">
            <a:xfrm>
              <a:off x="5468931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7" name="矩形 246"/>
            <p:cNvSpPr/>
            <p:nvPr/>
          </p:nvSpPr>
          <p:spPr bwMode="auto">
            <a:xfrm>
              <a:off x="5704807" y="209284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8" name="矩形 247"/>
            <p:cNvSpPr/>
            <p:nvPr/>
          </p:nvSpPr>
          <p:spPr bwMode="auto">
            <a:xfrm>
              <a:off x="5940687" y="209284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49" name="矩形 248"/>
            <p:cNvSpPr/>
            <p:nvPr/>
          </p:nvSpPr>
          <p:spPr bwMode="auto">
            <a:xfrm>
              <a:off x="334604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0" name="矩形 249"/>
            <p:cNvSpPr/>
            <p:nvPr/>
          </p:nvSpPr>
          <p:spPr bwMode="auto">
            <a:xfrm>
              <a:off x="3581923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1" name="矩形 250"/>
            <p:cNvSpPr/>
            <p:nvPr/>
          </p:nvSpPr>
          <p:spPr bwMode="auto">
            <a:xfrm>
              <a:off x="3817799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2" name="矩形 251"/>
            <p:cNvSpPr/>
            <p:nvPr/>
          </p:nvSpPr>
          <p:spPr bwMode="auto">
            <a:xfrm>
              <a:off x="4053675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3" name="矩形 252"/>
            <p:cNvSpPr/>
            <p:nvPr/>
          </p:nvSpPr>
          <p:spPr bwMode="auto">
            <a:xfrm>
              <a:off x="428955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4" name="矩形 253"/>
            <p:cNvSpPr/>
            <p:nvPr/>
          </p:nvSpPr>
          <p:spPr bwMode="auto">
            <a:xfrm>
              <a:off x="452542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5" name="矩形 254"/>
            <p:cNvSpPr/>
            <p:nvPr/>
          </p:nvSpPr>
          <p:spPr bwMode="auto">
            <a:xfrm>
              <a:off x="4761303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6" name="矩形 255"/>
            <p:cNvSpPr/>
            <p:nvPr/>
          </p:nvSpPr>
          <p:spPr bwMode="auto">
            <a:xfrm>
              <a:off x="4997179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7" name="矩形 256"/>
            <p:cNvSpPr/>
            <p:nvPr/>
          </p:nvSpPr>
          <p:spPr bwMode="auto">
            <a:xfrm>
              <a:off x="5233055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8" name="矩形 257"/>
            <p:cNvSpPr/>
            <p:nvPr/>
          </p:nvSpPr>
          <p:spPr bwMode="auto">
            <a:xfrm>
              <a:off x="5468931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59" name="矩形 258"/>
            <p:cNvSpPr/>
            <p:nvPr/>
          </p:nvSpPr>
          <p:spPr bwMode="auto">
            <a:xfrm>
              <a:off x="5704807" y="23445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0" name="矩形 259"/>
            <p:cNvSpPr/>
            <p:nvPr/>
          </p:nvSpPr>
          <p:spPr bwMode="auto">
            <a:xfrm>
              <a:off x="5940687" y="23445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1" name="矩形 260"/>
            <p:cNvSpPr/>
            <p:nvPr/>
          </p:nvSpPr>
          <p:spPr bwMode="auto">
            <a:xfrm>
              <a:off x="334604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2" name="矩形 261"/>
            <p:cNvSpPr/>
            <p:nvPr/>
          </p:nvSpPr>
          <p:spPr bwMode="auto">
            <a:xfrm>
              <a:off x="3581923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3" name="矩形 262"/>
            <p:cNvSpPr/>
            <p:nvPr/>
          </p:nvSpPr>
          <p:spPr bwMode="auto">
            <a:xfrm>
              <a:off x="381779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4" name="矩形 263"/>
            <p:cNvSpPr/>
            <p:nvPr/>
          </p:nvSpPr>
          <p:spPr bwMode="auto">
            <a:xfrm>
              <a:off x="4053675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5" name="矩形 264"/>
            <p:cNvSpPr/>
            <p:nvPr/>
          </p:nvSpPr>
          <p:spPr bwMode="auto">
            <a:xfrm>
              <a:off x="428955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6" name="矩形 265"/>
            <p:cNvSpPr/>
            <p:nvPr/>
          </p:nvSpPr>
          <p:spPr bwMode="auto">
            <a:xfrm>
              <a:off x="452542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7" name="矩形 266"/>
            <p:cNvSpPr/>
            <p:nvPr/>
          </p:nvSpPr>
          <p:spPr bwMode="auto">
            <a:xfrm>
              <a:off x="4761303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8" name="矩形 267"/>
            <p:cNvSpPr/>
            <p:nvPr/>
          </p:nvSpPr>
          <p:spPr bwMode="auto">
            <a:xfrm>
              <a:off x="4997179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69" name="矩形 268"/>
            <p:cNvSpPr/>
            <p:nvPr/>
          </p:nvSpPr>
          <p:spPr bwMode="auto">
            <a:xfrm>
              <a:off x="5233055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0" name="矩形 269"/>
            <p:cNvSpPr/>
            <p:nvPr/>
          </p:nvSpPr>
          <p:spPr bwMode="auto">
            <a:xfrm>
              <a:off x="5468931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1" name="矩形 270"/>
            <p:cNvSpPr/>
            <p:nvPr/>
          </p:nvSpPr>
          <p:spPr bwMode="auto">
            <a:xfrm>
              <a:off x="5704807" y="25945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2" name="矩形 271"/>
            <p:cNvSpPr/>
            <p:nvPr/>
          </p:nvSpPr>
          <p:spPr bwMode="auto">
            <a:xfrm>
              <a:off x="5940687" y="25945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3" name="矩形 272"/>
            <p:cNvSpPr/>
            <p:nvPr/>
          </p:nvSpPr>
          <p:spPr bwMode="auto">
            <a:xfrm>
              <a:off x="334551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4" name="矩形 273"/>
            <p:cNvSpPr/>
            <p:nvPr/>
          </p:nvSpPr>
          <p:spPr bwMode="auto">
            <a:xfrm>
              <a:off x="358138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黑体" panose="02010609060101010101" pitchFamily="2" charset="-122"/>
                  <a:cs typeface="+mn-cs"/>
                </a:rPr>
                <a:t>E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5" name="矩形 274"/>
            <p:cNvSpPr/>
            <p:nvPr/>
          </p:nvSpPr>
          <p:spPr bwMode="auto">
            <a:xfrm>
              <a:off x="381726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6" name="矩形 275"/>
            <p:cNvSpPr/>
            <p:nvPr/>
          </p:nvSpPr>
          <p:spPr bwMode="auto">
            <a:xfrm>
              <a:off x="405314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7" name="矩形 276"/>
            <p:cNvSpPr/>
            <p:nvPr/>
          </p:nvSpPr>
          <p:spPr bwMode="auto">
            <a:xfrm>
              <a:off x="428901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8" name="矩形 277"/>
            <p:cNvSpPr/>
            <p:nvPr/>
          </p:nvSpPr>
          <p:spPr bwMode="auto">
            <a:xfrm>
              <a:off x="452489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79" name="矩形 278"/>
            <p:cNvSpPr/>
            <p:nvPr/>
          </p:nvSpPr>
          <p:spPr bwMode="auto">
            <a:xfrm>
              <a:off x="4760768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0" name="矩形 279"/>
            <p:cNvSpPr/>
            <p:nvPr/>
          </p:nvSpPr>
          <p:spPr bwMode="auto">
            <a:xfrm>
              <a:off x="4996644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1" name="矩形 280"/>
            <p:cNvSpPr/>
            <p:nvPr/>
          </p:nvSpPr>
          <p:spPr bwMode="auto">
            <a:xfrm>
              <a:off x="5232520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2" name="矩形 281"/>
            <p:cNvSpPr/>
            <p:nvPr/>
          </p:nvSpPr>
          <p:spPr bwMode="auto">
            <a:xfrm>
              <a:off x="5468396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9999FF">
                      <a:lumMod val="50000"/>
                    </a:srgbClr>
                  </a:solidFill>
                  <a:effectLst/>
                  <a:uLnTx/>
                  <a:uFillTx/>
                  <a:latin typeface="Consolas" panose="020B0609020204030204" pitchFamily="49" charset="0"/>
                  <a:ea typeface="黑体" panose="02010609060101010101" pitchFamily="2" charset="-122"/>
                  <a:cs typeface="+mn-cs"/>
                </a:rPr>
                <a:t>S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3" name="矩形 282"/>
            <p:cNvSpPr/>
            <p:nvPr/>
          </p:nvSpPr>
          <p:spPr bwMode="auto">
            <a:xfrm>
              <a:off x="5704272" y="2844476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4" name="矩形 283"/>
            <p:cNvSpPr/>
            <p:nvPr/>
          </p:nvSpPr>
          <p:spPr bwMode="auto">
            <a:xfrm>
              <a:off x="5940152" y="2844476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5" name="矩形 284"/>
            <p:cNvSpPr/>
            <p:nvPr/>
          </p:nvSpPr>
          <p:spPr bwMode="auto">
            <a:xfrm>
              <a:off x="334551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6" name="矩形 285"/>
            <p:cNvSpPr/>
            <p:nvPr/>
          </p:nvSpPr>
          <p:spPr bwMode="auto">
            <a:xfrm>
              <a:off x="3581388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7" name="矩形 286"/>
            <p:cNvSpPr/>
            <p:nvPr/>
          </p:nvSpPr>
          <p:spPr bwMode="auto">
            <a:xfrm>
              <a:off x="381726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8" name="矩形 287"/>
            <p:cNvSpPr/>
            <p:nvPr/>
          </p:nvSpPr>
          <p:spPr bwMode="auto">
            <a:xfrm>
              <a:off x="405314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89" name="矩形 288"/>
            <p:cNvSpPr/>
            <p:nvPr/>
          </p:nvSpPr>
          <p:spPr bwMode="auto">
            <a:xfrm>
              <a:off x="428901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0" name="矩形 289"/>
            <p:cNvSpPr/>
            <p:nvPr/>
          </p:nvSpPr>
          <p:spPr bwMode="auto">
            <a:xfrm>
              <a:off x="452489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1" name="矩形 290"/>
            <p:cNvSpPr/>
            <p:nvPr/>
          </p:nvSpPr>
          <p:spPr bwMode="auto">
            <a:xfrm>
              <a:off x="4760768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2" name="矩形 291"/>
            <p:cNvSpPr/>
            <p:nvPr/>
          </p:nvSpPr>
          <p:spPr bwMode="auto">
            <a:xfrm>
              <a:off x="4996644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3" name="矩形 292"/>
            <p:cNvSpPr/>
            <p:nvPr/>
          </p:nvSpPr>
          <p:spPr bwMode="auto">
            <a:xfrm>
              <a:off x="5232520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4" name="矩形 293"/>
            <p:cNvSpPr/>
            <p:nvPr/>
          </p:nvSpPr>
          <p:spPr bwMode="auto">
            <a:xfrm>
              <a:off x="5468396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5" name="矩形 294"/>
            <p:cNvSpPr/>
            <p:nvPr/>
          </p:nvSpPr>
          <p:spPr bwMode="auto">
            <a:xfrm>
              <a:off x="5704272" y="309445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6" name="矩形 295"/>
            <p:cNvSpPr/>
            <p:nvPr/>
          </p:nvSpPr>
          <p:spPr bwMode="auto">
            <a:xfrm>
              <a:off x="5940152" y="309445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7" name="矩形 296"/>
            <p:cNvSpPr/>
            <p:nvPr/>
          </p:nvSpPr>
          <p:spPr bwMode="auto">
            <a:xfrm>
              <a:off x="334551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8" name="矩形 297"/>
            <p:cNvSpPr/>
            <p:nvPr/>
          </p:nvSpPr>
          <p:spPr bwMode="auto">
            <a:xfrm>
              <a:off x="358138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299" name="矩形 298"/>
            <p:cNvSpPr/>
            <p:nvPr/>
          </p:nvSpPr>
          <p:spPr bwMode="auto">
            <a:xfrm>
              <a:off x="381726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0" name="矩形 299"/>
            <p:cNvSpPr/>
            <p:nvPr/>
          </p:nvSpPr>
          <p:spPr bwMode="auto">
            <a:xfrm>
              <a:off x="405314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1" name="矩形 300"/>
            <p:cNvSpPr/>
            <p:nvPr/>
          </p:nvSpPr>
          <p:spPr bwMode="auto">
            <a:xfrm>
              <a:off x="428901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2" name="矩形 301"/>
            <p:cNvSpPr/>
            <p:nvPr/>
          </p:nvSpPr>
          <p:spPr bwMode="auto">
            <a:xfrm>
              <a:off x="452489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3" name="矩形 302"/>
            <p:cNvSpPr/>
            <p:nvPr/>
          </p:nvSpPr>
          <p:spPr bwMode="auto">
            <a:xfrm>
              <a:off x="4760768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4" name="矩形 303"/>
            <p:cNvSpPr/>
            <p:nvPr/>
          </p:nvSpPr>
          <p:spPr bwMode="auto">
            <a:xfrm>
              <a:off x="4996644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5" name="矩形 304"/>
            <p:cNvSpPr/>
            <p:nvPr/>
          </p:nvSpPr>
          <p:spPr bwMode="auto">
            <a:xfrm>
              <a:off x="5232520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6" name="矩形 305"/>
            <p:cNvSpPr/>
            <p:nvPr/>
          </p:nvSpPr>
          <p:spPr bwMode="auto">
            <a:xfrm>
              <a:off x="5468396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7" name="矩形 306"/>
            <p:cNvSpPr/>
            <p:nvPr/>
          </p:nvSpPr>
          <p:spPr bwMode="auto">
            <a:xfrm>
              <a:off x="5704272" y="33461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8" name="矩形 307"/>
            <p:cNvSpPr/>
            <p:nvPr/>
          </p:nvSpPr>
          <p:spPr bwMode="auto">
            <a:xfrm>
              <a:off x="5940152" y="33461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09" name="矩形 308"/>
            <p:cNvSpPr/>
            <p:nvPr/>
          </p:nvSpPr>
          <p:spPr bwMode="auto">
            <a:xfrm>
              <a:off x="334551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0" name="矩形 309"/>
            <p:cNvSpPr/>
            <p:nvPr/>
          </p:nvSpPr>
          <p:spPr bwMode="auto">
            <a:xfrm>
              <a:off x="3581388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1" name="矩形 310"/>
            <p:cNvSpPr/>
            <p:nvPr/>
          </p:nvSpPr>
          <p:spPr bwMode="auto">
            <a:xfrm>
              <a:off x="3817264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2" name="矩形 311"/>
            <p:cNvSpPr/>
            <p:nvPr/>
          </p:nvSpPr>
          <p:spPr bwMode="auto">
            <a:xfrm>
              <a:off x="4053140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3" name="矩形 312"/>
            <p:cNvSpPr/>
            <p:nvPr/>
          </p:nvSpPr>
          <p:spPr bwMode="auto">
            <a:xfrm>
              <a:off x="4289016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4" name="矩形 313"/>
            <p:cNvSpPr/>
            <p:nvPr/>
          </p:nvSpPr>
          <p:spPr bwMode="auto">
            <a:xfrm>
              <a:off x="452489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5" name="矩形 314"/>
            <p:cNvSpPr/>
            <p:nvPr/>
          </p:nvSpPr>
          <p:spPr bwMode="auto">
            <a:xfrm>
              <a:off x="4760768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6" name="矩形 315"/>
            <p:cNvSpPr/>
            <p:nvPr/>
          </p:nvSpPr>
          <p:spPr bwMode="auto">
            <a:xfrm>
              <a:off x="4996644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7" name="矩形 316"/>
            <p:cNvSpPr/>
            <p:nvPr/>
          </p:nvSpPr>
          <p:spPr bwMode="auto">
            <a:xfrm>
              <a:off x="5232520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8" name="矩形 317"/>
            <p:cNvSpPr/>
            <p:nvPr/>
          </p:nvSpPr>
          <p:spPr bwMode="auto">
            <a:xfrm>
              <a:off x="5468396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19" name="矩形 318"/>
            <p:cNvSpPr/>
            <p:nvPr/>
          </p:nvSpPr>
          <p:spPr bwMode="auto">
            <a:xfrm>
              <a:off x="5704272" y="35961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0" name="矩形 319"/>
            <p:cNvSpPr/>
            <p:nvPr/>
          </p:nvSpPr>
          <p:spPr bwMode="auto">
            <a:xfrm>
              <a:off x="5940152" y="35961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1" name="矩形 320"/>
            <p:cNvSpPr/>
            <p:nvPr/>
          </p:nvSpPr>
          <p:spPr bwMode="auto">
            <a:xfrm>
              <a:off x="334551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2" name="矩形 321"/>
            <p:cNvSpPr/>
            <p:nvPr/>
          </p:nvSpPr>
          <p:spPr bwMode="auto">
            <a:xfrm>
              <a:off x="358138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3" name="矩形 322"/>
            <p:cNvSpPr/>
            <p:nvPr/>
          </p:nvSpPr>
          <p:spPr bwMode="auto">
            <a:xfrm>
              <a:off x="381726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4" name="矩形 323"/>
            <p:cNvSpPr/>
            <p:nvPr/>
          </p:nvSpPr>
          <p:spPr bwMode="auto">
            <a:xfrm>
              <a:off x="405314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5" name="矩形 324"/>
            <p:cNvSpPr/>
            <p:nvPr/>
          </p:nvSpPr>
          <p:spPr bwMode="auto">
            <a:xfrm>
              <a:off x="428901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6" name="矩形 325"/>
            <p:cNvSpPr/>
            <p:nvPr/>
          </p:nvSpPr>
          <p:spPr bwMode="auto">
            <a:xfrm>
              <a:off x="452489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7" name="矩形 326"/>
            <p:cNvSpPr/>
            <p:nvPr/>
          </p:nvSpPr>
          <p:spPr bwMode="auto">
            <a:xfrm>
              <a:off x="4760768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8" name="矩形 327"/>
            <p:cNvSpPr/>
            <p:nvPr/>
          </p:nvSpPr>
          <p:spPr bwMode="auto">
            <a:xfrm>
              <a:off x="4996644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29" name="矩形 328"/>
            <p:cNvSpPr/>
            <p:nvPr/>
          </p:nvSpPr>
          <p:spPr bwMode="auto">
            <a:xfrm>
              <a:off x="5232520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0" name="矩形 329"/>
            <p:cNvSpPr/>
            <p:nvPr/>
          </p:nvSpPr>
          <p:spPr bwMode="auto">
            <a:xfrm>
              <a:off x="5468396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1" name="矩形 330"/>
            <p:cNvSpPr/>
            <p:nvPr/>
          </p:nvSpPr>
          <p:spPr bwMode="auto">
            <a:xfrm>
              <a:off x="5704272" y="3846083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2" name="矩形 331"/>
            <p:cNvSpPr/>
            <p:nvPr/>
          </p:nvSpPr>
          <p:spPr bwMode="auto">
            <a:xfrm>
              <a:off x="5940152" y="3846083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3" name="矩形 332"/>
            <p:cNvSpPr/>
            <p:nvPr/>
          </p:nvSpPr>
          <p:spPr bwMode="auto">
            <a:xfrm>
              <a:off x="334551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4" name="矩形 333"/>
            <p:cNvSpPr/>
            <p:nvPr/>
          </p:nvSpPr>
          <p:spPr bwMode="auto">
            <a:xfrm>
              <a:off x="3581388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5" name="矩形 334"/>
            <p:cNvSpPr/>
            <p:nvPr/>
          </p:nvSpPr>
          <p:spPr bwMode="auto">
            <a:xfrm>
              <a:off x="3817264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6" name="矩形 335"/>
            <p:cNvSpPr/>
            <p:nvPr/>
          </p:nvSpPr>
          <p:spPr bwMode="auto">
            <a:xfrm>
              <a:off x="4053140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7" name="矩形 336"/>
            <p:cNvSpPr/>
            <p:nvPr/>
          </p:nvSpPr>
          <p:spPr bwMode="auto">
            <a:xfrm>
              <a:off x="4289016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8" name="矩形 337"/>
            <p:cNvSpPr/>
            <p:nvPr/>
          </p:nvSpPr>
          <p:spPr bwMode="auto">
            <a:xfrm>
              <a:off x="452489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39" name="矩形 338"/>
            <p:cNvSpPr/>
            <p:nvPr/>
          </p:nvSpPr>
          <p:spPr bwMode="auto">
            <a:xfrm>
              <a:off x="4760768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0" name="矩形 339"/>
            <p:cNvSpPr/>
            <p:nvPr/>
          </p:nvSpPr>
          <p:spPr bwMode="auto">
            <a:xfrm>
              <a:off x="4996644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1" name="矩形 340"/>
            <p:cNvSpPr/>
            <p:nvPr/>
          </p:nvSpPr>
          <p:spPr bwMode="auto">
            <a:xfrm>
              <a:off x="5232520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2" name="矩形 341"/>
            <p:cNvSpPr/>
            <p:nvPr/>
          </p:nvSpPr>
          <p:spPr bwMode="auto">
            <a:xfrm>
              <a:off x="5468396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3" name="矩形 342"/>
            <p:cNvSpPr/>
            <p:nvPr/>
          </p:nvSpPr>
          <p:spPr bwMode="auto">
            <a:xfrm>
              <a:off x="5704272" y="4096057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4" name="矩形 343"/>
            <p:cNvSpPr/>
            <p:nvPr/>
          </p:nvSpPr>
          <p:spPr bwMode="auto">
            <a:xfrm>
              <a:off x="5940152" y="4096057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5" name="矩形 344"/>
            <p:cNvSpPr/>
            <p:nvPr/>
          </p:nvSpPr>
          <p:spPr bwMode="auto">
            <a:xfrm>
              <a:off x="334551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6" name="矩形 345"/>
            <p:cNvSpPr/>
            <p:nvPr/>
          </p:nvSpPr>
          <p:spPr bwMode="auto">
            <a:xfrm>
              <a:off x="358138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7" name="矩形 346"/>
            <p:cNvSpPr/>
            <p:nvPr/>
          </p:nvSpPr>
          <p:spPr bwMode="auto">
            <a:xfrm>
              <a:off x="381726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8" name="矩形 347"/>
            <p:cNvSpPr/>
            <p:nvPr/>
          </p:nvSpPr>
          <p:spPr bwMode="auto">
            <a:xfrm>
              <a:off x="405314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49" name="矩形 348"/>
            <p:cNvSpPr/>
            <p:nvPr/>
          </p:nvSpPr>
          <p:spPr bwMode="auto">
            <a:xfrm>
              <a:off x="428901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0" name="矩形 349"/>
            <p:cNvSpPr/>
            <p:nvPr/>
          </p:nvSpPr>
          <p:spPr bwMode="auto">
            <a:xfrm>
              <a:off x="4524892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1" name="矩形 350"/>
            <p:cNvSpPr/>
            <p:nvPr/>
          </p:nvSpPr>
          <p:spPr bwMode="auto">
            <a:xfrm>
              <a:off x="4760768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2" name="矩形 351"/>
            <p:cNvSpPr/>
            <p:nvPr/>
          </p:nvSpPr>
          <p:spPr bwMode="auto">
            <a:xfrm>
              <a:off x="4996644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3" name="矩形 352"/>
            <p:cNvSpPr/>
            <p:nvPr/>
          </p:nvSpPr>
          <p:spPr bwMode="auto">
            <a:xfrm>
              <a:off x="5232520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4" name="矩形 353"/>
            <p:cNvSpPr/>
            <p:nvPr/>
          </p:nvSpPr>
          <p:spPr bwMode="auto">
            <a:xfrm>
              <a:off x="5468396" y="4347790"/>
              <a:ext cx="216024" cy="216024"/>
            </a:xfrm>
            <a:prstGeom prst="rect">
              <a:avLst/>
            </a:prstGeom>
            <a:solidFill>
              <a:schemeClr val="bg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5" name="矩形 354"/>
            <p:cNvSpPr/>
            <p:nvPr/>
          </p:nvSpPr>
          <p:spPr bwMode="auto">
            <a:xfrm>
              <a:off x="570427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6" name="矩形 355"/>
            <p:cNvSpPr/>
            <p:nvPr/>
          </p:nvSpPr>
          <p:spPr bwMode="auto">
            <a:xfrm>
              <a:off x="5940152" y="4347790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7" name="矩形 356"/>
            <p:cNvSpPr/>
            <p:nvPr/>
          </p:nvSpPr>
          <p:spPr bwMode="auto">
            <a:xfrm>
              <a:off x="334551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8" name="矩形 357"/>
            <p:cNvSpPr/>
            <p:nvPr/>
          </p:nvSpPr>
          <p:spPr bwMode="auto">
            <a:xfrm>
              <a:off x="358138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59" name="矩形 358"/>
            <p:cNvSpPr/>
            <p:nvPr/>
          </p:nvSpPr>
          <p:spPr bwMode="auto">
            <a:xfrm>
              <a:off x="381726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0" name="矩形 359"/>
            <p:cNvSpPr/>
            <p:nvPr/>
          </p:nvSpPr>
          <p:spPr bwMode="auto">
            <a:xfrm>
              <a:off x="405314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1" name="矩形 360"/>
            <p:cNvSpPr/>
            <p:nvPr/>
          </p:nvSpPr>
          <p:spPr bwMode="auto">
            <a:xfrm>
              <a:off x="428901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2" name="矩形 361"/>
            <p:cNvSpPr/>
            <p:nvPr/>
          </p:nvSpPr>
          <p:spPr bwMode="auto">
            <a:xfrm>
              <a:off x="452489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3" name="矩形 362"/>
            <p:cNvSpPr/>
            <p:nvPr/>
          </p:nvSpPr>
          <p:spPr bwMode="auto">
            <a:xfrm>
              <a:off x="4760768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4" name="矩形 363"/>
            <p:cNvSpPr/>
            <p:nvPr/>
          </p:nvSpPr>
          <p:spPr bwMode="auto">
            <a:xfrm>
              <a:off x="4996644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5" name="矩形 364"/>
            <p:cNvSpPr/>
            <p:nvPr/>
          </p:nvSpPr>
          <p:spPr bwMode="auto">
            <a:xfrm>
              <a:off x="5232520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6" name="矩形 365"/>
            <p:cNvSpPr/>
            <p:nvPr/>
          </p:nvSpPr>
          <p:spPr bwMode="auto">
            <a:xfrm>
              <a:off x="5468396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7" name="矩形 366"/>
            <p:cNvSpPr/>
            <p:nvPr/>
          </p:nvSpPr>
          <p:spPr bwMode="auto">
            <a:xfrm>
              <a:off x="570427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368" name="矩形 367"/>
            <p:cNvSpPr/>
            <p:nvPr/>
          </p:nvSpPr>
          <p:spPr bwMode="auto">
            <a:xfrm>
              <a:off x="5940152" y="4597764"/>
              <a:ext cx="216024" cy="216024"/>
            </a:xfrm>
            <a:prstGeom prst="rect">
              <a:avLst/>
            </a:prstGeom>
            <a:solidFill>
              <a:schemeClr val="tx1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</p:grpSp>
      <p:cxnSp>
        <p:nvCxnSpPr>
          <p:cNvPr id="6" name="直接连接符 5"/>
          <p:cNvCxnSpPr/>
          <p:nvPr/>
        </p:nvCxnSpPr>
        <p:spPr bwMode="auto">
          <a:xfrm>
            <a:off x="7130540" y="4314445"/>
            <a:ext cx="1440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69" name="直接连接符 368"/>
          <p:cNvCxnSpPr/>
          <p:nvPr/>
        </p:nvCxnSpPr>
        <p:spPr bwMode="auto">
          <a:xfrm flipH="1">
            <a:off x="7268596" y="4304004"/>
            <a:ext cx="1817" cy="100160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0" name="直接连接符 369"/>
          <p:cNvCxnSpPr/>
          <p:nvPr/>
        </p:nvCxnSpPr>
        <p:spPr bwMode="auto">
          <a:xfrm>
            <a:off x="6771430" y="5301819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1" name="直接连接符 370"/>
          <p:cNvCxnSpPr/>
          <p:nvPr/>
        </p:nvCxnSpPr>
        <p:spPr bwMode="auto">
          <a:xfrm flipV="1">
            <a:off x="6783294" y="5302835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2" name="直接连接符 371"/>
          <p:cNvCxnSpPr/>
          <p:nvPr/>
        </p:nvCxnSpPr>
        <p:spPr bwMode="auto">
          <a:xfrm>
            <a:off x="5373628" y="5807318"/>
            <a:ext cx="14065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3" name="直接连接符 372"/>
          <p:cNvCxnSpPr/>
          <p:nvPr/>
        </p:nvCxnSpPr>
        <p:spPr bwMode="auto">
          <a:xfrm flipV="1">
            <a:off x="5377644" y="5302834"/>
            <a:ext cx="0" cy="5054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4" name="直接连接符 373"/>
          <p:cNvCxnSpPr/>
          <p:nvPr/>
        </p:nvCxnSpPr>
        <p:spPr bwMode="auto">
          <a:xfrm>
            <a:off x="5364901" y="5304491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5" name="直接连接符 374"/>
          <p:cNvCxnSpPr/>
          <p:nvPr/>
        </p:nvCxnSpPr>
        <p:spPr bwMode="auto">
          <a:xfrm>
            <a:off x="5872393" y="4839043"/>
            <a:ext cx="0" cy="46277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6" name="直接连接符 375"/>
          <p:cNvCxnSpPr/>
          <p:nvPr/>
        </p:nvCxnSpPr>
        <p:spPr bwMode="auto">
          <a:xfrm>
            <a:off x="5373944" y="4841715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7" name="直接连接符 376"/>
          <p:cNvCxnSpPr/>
          <p:nvPr/>
        </p:nvCxnSpPr>
        <p:spPr bwMode="auto">
          <a:xfrm>
            <a:off x="5373628" y="4587310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8" name="直接连接符 377"/>
          <p:cNvCxnSpPr/>
          <p:nvPr/>
        </p:nvCxnSpPr>
        <p:spPr bwMode="auto">
          <a:xfrm>
            <a:off x="5371050" y="4587310"/>
            <a:ext cx="50883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79" name="直接连接符 378"/>
          <p:cNvCxnSpPr/>
          <p:nvPr/>
        </p:nvCxnSpPr>
        <p:spPr bwMode="auto">
          <a:xfrm>
            <a:off x="5869598" y="4014318"/>
            <a:ext cx="0" cy="56237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0" name="直接连接符 379"/>
          <p:cNvCxnSpPr/>
          <p:nvPr/>
        </p:nvCxnSpPr>
        <p:spPr bwMode="auto">
          <a:xfrm>
            <a:off x="5129024" y="4022388"/>
            <a:ext cx="72485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1" name="直接连接符 380"/>
          <p:cNvCxnSpPr/>
          <p:nvPr/>
        </p:nvCxnSpPr>
        <p:spPr bwMode="auto">
          <a:xfrm>
            <a:off x="5129024" y="4018112"/>
            <a:ext cx="1" cy="1773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5" name="直接连接符 384"/>
          <p:cNvCxnSpPr/>
          <p:nvPr/>
        </p:nvCxnSpPr>
        <p:spPr bwMode="auto">
          <a:xfrm>
            <a:off x="7268596" y="5301819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6" name="直接连接符 385"/>
          <p:cNvCxnSpPr/>
          <p:nvPr/>
        </p:nvCxnSpPr>
        <p:spPr bwMode="auto">
          <a:xfrm>
            <a:off x="6780153" y="5803222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7" name="直接连接符 386"/>
          <p:cNvCxnSpPr/>
          <p:nvPr/>
        </p:nvCxnSpPr>
        <p:spPr bwMode="auto">
          <a:xfrm>
            <a:off x="5152015" y="5566219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8" name="直接连接符 387"/>
          <p:cNvCxnSpPr/>
          <p:nvPr/>
        </p:nvCxnSpPr>
        <p:spPr bwMode="auto">
          <a:xfrm>
            <a:off x="5152015" y="5553552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89" name="直接连接符 388"/>
          <p:cNvCxnSpPr/>
          <p:nvPr/>
        </p:nvCxnSpPr>
        <p:spPr bwMode="auto">
          <a:xfrm>
            <a:off x="5153534" y="4837071"/>
            <a:ext cx="216024" cy="17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390" name="直接连接符 389"/>
          <p:cNvCxnSpPr/>
          <p:nvPr/>
        </p:nvCxnSpPr>
        <p:spPr bwMode="auto">
          <a:xfrm>
            <a:off x="5159681" y="4837071"/>
            <a:ext cx="0" cy="25173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>
          <a:xfrm>
            <a:off x="1130245" y="6326359"/>
            <a:ext cx="4860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可否使用广度优先遍历搜索？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91" name="矩形 390"/>
          <p:cNvSpPr/>
          <p:nvPr/>
        </p:nvSpPr>
        <p:spPr>
          <a:xfrm>
            <a:off x="5034273" y="6314506"/>
            <a:ext cx="3052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（可找最短路径）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优先级搜索实现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51520" y="1628800"/>
            <a:ext cx="8784976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顶点类型、边类型、优先级更新器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&gt;::PFS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优先级搜索（单个连通域）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priority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0; status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parent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-1;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初始化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PFS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树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while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( 1 ) {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将下一顶点和边加至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PFS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树中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w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-1 &lt; w; w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w))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枚举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邻居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w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this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);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更新顶点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w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的优先级及其父顶点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shortest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INT_MAX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= 0; w &lt; n; w++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w ) )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从尚未加入遍历树的顶点中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shortest &gt; priority ( w ) )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选出下一个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{ shortest = priority ( w );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w; }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优先级最高的顶点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表明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在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for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循环内无更新，所有节点都是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visited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type ( parent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),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                   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将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s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及与其父的联边加入遍历树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通过定义具体的优先级更新策略</a:t>
            </a: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prioUpdater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，即可实现不同的算法功能</a:t>
            </a:r>
          </a:p>
        </p:txBody>
      </p:sp>
      <p:sp>
        <p:nvSpPr>
          <p:cNvPr id="5" name="矩形 4"/>
          <p:cNvSpPr/>
          <p:nvPr/>
        </p:nvSpPr>
        <p:spPr>
          <a:xfrm>
            <a:off x="1436477" y="6300391"/>
            <a:ext cx="6480720" cy="46166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时间复杂度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，可通过优先级队列降低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广度优先的优先级搜索实现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H="1" flipV="1">
            <a:off x="6669128" y="2578148"/>
            <a:ext cx="392958" cy="5042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0" name="直接箭头连接符 29"/>
          <p:cNvCxnSpPr/>
          <p:nvPr/>
        </p:nvCxnSpPr>
        <p:spPr bwMode="auto">
          <a:xfrm flipH="1">
            <a:off x="6667684" y="3407309"/>
            <a:ext cx="357229" cy="48681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2" name="任意多边形 41"/>
          <p:cNvSpPr/>
          <p:nvPr/>
        </p:nvSpPr>
        <p:spPr bwMode="auto">
          <a:xfrm>
            <a:off x="5736778" y="1653628"/>
            <a:ext cx="1164875" cy="1308654"/>
          </a:xfrm>
          <a:custGeom>
            <a:avLst/>
            <a:gdLst>
              <a:gd name="connsiteX0" fmla="*/ 876300 w 1164875"/>
              <a:gd name="connsiteY0" fmla="*/ 0 h 1308654"/>
              <a:gd name="connsiteX1" fmla="*/ 1164771 w 1164875"/>
              <a:gd name="connsiteY1" fmla="*/ 446314 h 1308654"/>
              <a:gd name="connsiteX2" fmla="*/ 903514 w 1164875"/>
              <a:gd name="connsiteY2" fmla="*/ 1240971 h 1308654"/>
              <a:gd name="connsiteX3" fmla="*/ 435428 w 1164875"/>
              <a:gd name="connsiteY3" fmla="*/ 1219200 h 1308654"/>
              <a:gd name="connsiteX4" fmla="*/ 0 w 1164875"/>
              <a:gd name="connsiteY4" fmla="*/ 832757 h 1308654"/>
              <a:gd name="connsiteX5" fmla="*/ 0 w 1164875"/>
              <a:gd name="connsiteY5" fmla="*/ 832757 h 13086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64875" h="1308654">
                <a:moveTo>
                  <a:pt x="876300" y="0"/>
                </a:moveTo>
                <a:cubicBezTo>
                  <a:pt x="1018267" y="119743"/>
                  <a:pt x="1160235" y="239486"/>
                  <a:pt x="1164771" y="446314"/>
                </a:cubicBezTo>
                <a:cubicBezTo>
                  <a:pt x="1169307" y="653142"/>
                  <a:pt x="1025071" y="1112157"/>
                  <a:pt x="903514" y="1240971"/>
                </a:cubicBezTo>
                <a:cubicBezTo>
                  <a:pt x="781957" y="1369785"/>
                  <a:pt x="586013" y="1287236"/>
                  <a:pt x="435428" y="1219200"/>
                </a:cubicBezTo>
                <a:cubicBezTo>
                  <a:pt x="284843" y="1151164"/>
                  <a:pt x="0" y="832757"/>
                  <a:pt x="0" y="832757"/>
                </a:cubicBezTo>
                <a:lnTo>
                  <a:pt x="0" y="832757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3" name="任意多边形 42"/>
          <p:cNvSpPr/>
          <p:nvPr/>
        </p:nvSpPr>
        <p:spPr bwMode="auto">
          <a:xfrm>
            <a:off x="5433551" y="1760694"/>
            <a:ext cx="2237014" cy="1981946"/>
          </a:xfrm>
          <a:custGeom>
            <a:avLst/>
            <a:gdLst>
              <a:gd name="connsiteX0" fmla="*/ 2237014 w 2237014"/>
              <a:gd name="connsiteY0" fmla="*/ 0 h 1981946"/>
              <a:gd name="connsiteX1" fmla="*/ 1953985 w 2237014"/>
              <a:gd name="connsiteY1" fmla="*/ 625928 h 1981946"/>
              <a:gd name="connsiteX2" fmla="*/ 2144485 w 2237014"/>
              <a:gd name="connsiteY2" fmla="*/ 1817914 h 1981946"/>
              <a:gd name="connsiteX3" fmla="*/ 1066800 w 2237014"/>
              <a:gd name="connsiteY3" fmla="*/ 1975757 h 1981946"/>
              <a:gd name="connsiteX4" fmla="*/ 0 w 2237014"/>
              <a:gd name="connsiteY4" fmla="*/ 1861457 h 198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37014" h="1981946">
                <a:moveTo>
                  <a:pt x="2237014" y="0"/>
                </a:moveTo>
                <a:cubicBezTo>
                  <a:pt x="2103210" y="161471"/>
                  <a:pt x="1969406" y="322942"/>
                  <a:pt x="1953985" y="625928"/>
                </a:cubicBezTo>
                <a:cubicBezTo>
                  <a:pt x="1938564" y="928914"/>
                  <a:pt x="2292349" y="1592943"/>
                  <a:pt x="2144485" y="1817914"/>
                </a:cubicBezTo>
                <a:cubicBezTo>
                  <a:pt x="1996621" y="2042886"/>
                  <a:pt x="1424214" y="1968500"/>
                  <a:pt x="1066800" y="1975757"/>
                </a:cubicBezTo>
                <a:cubicBezTo>
                  <a:pt x="709386" y="1983014"/>
                  <a:pt x="354693" y="1922235"/>
                  <a:pt x="0" y="1861457"/>
                </a:cubicBez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4" name="任意多边形 43"/>
          <p:cNvSpPr/>
          <p:nvPr/>
        </p:nvSpPr>
        <p:spPr bwMode="auto">
          <a:xfrm>
            <a:off x="6162514" y="2357496"/>
            <a:ext cx="2608366" cy="1946328"/>
          </a:xfrm>
          <a:custGeom>
            <a:avLst/>
            <a:gdLst>
              <a:gd name="connsiteX0" fmla="*/ 2608366 w 2608366"/>
              <a:gd name="connsiteY0" fmla="*/ 0 h 2018336"/>
              <a:gd name="connsiteX1" fmla="*/ 2107623 w 2608366"/>
              <a:gd name="connsiteY1" fmla="*/ 544286 h 2018336"/>
              <a:gd name="connsiteX2" fmla="*/ 1557894 w 2608366"/>
              <a:gd name="connsiteY2" fmla="*/ 1360714 h 2018336"/>
              <a:gd name="connsiteX3" fmla="*/ 1019051 w 2608366"/>
              <a:gd name="connsiteY3" fmla="*/ 1915886 h 2018336"/>
              <a:gd name="connsiteX4" fmla="*/ 71994 w 2608366"/>
              <a:gd name="connsiteY4" fmla="*/ 2013857 h 2018336"/>
              <a:gd name="connsiteX5" fmla="*/ 66551 w 2608366"/>
              <a:gd name="connsiteY5" fmla="*/ 2002971 h 2018336"/>
              <a:gd name="connsiteX6" fmla="*/ 66551 w 2608366"/>
              <a:gd name="connsiteY6" fmla="*/ 2002971 h 20183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08366" h="2018336">
                <a:moveTo>
                  <a:pt x="2608366" y="0"/>
                </a:moveTo>
                <a:cubicBezTo>
                  <a:pt x="2445534" y="158750"/>
                  <a:pt x="2282702" y="317500"/>
                  <a:pt x="2107623" y="544286"/>
                </a:cubicBezTo>
                <a:cubicBezTo>
                  <a:pt x="1932544" y="771072"/>
                  <a:pt x="1739323" y="1132114"/>
                  <a:pt x="1557894" y="1360714"/>
                </a:cubicBezTo>
                <a:cubicBezTo>
                  <a:pt x="1376465" y="1589314"/>
                  <a:pt x="1266701" y="1807029"/>
                  <a:pt x="1019051" y="1915886"/>
                </a:cubicBezTo>
                <a:cubicBezTo>
                  <a:pt x="771401" y="2024743"/>
                  <a:pt x="71994" y="2013857"/>
                  <a:pt x="71994" y="2013857"/>
                </a:cubicBezTo>
                <a:cubicBezTo>
                  <a:pt x="-86756" y="2028371"/>
                  <a:pt x="66551" y="2002971"/>
                  <a:pt x="66551" y="2002971"/>
                </a:cubicBezTo>
                <a:lnTo>
                  <a:pt x="66551" y="2002971"/>
                </a:lnTo>
              </a:path>
            </a:pathLst>
          </a:custGeom>
          <a:noFill/>
          <a:ln w="25400" algn="ctr">
            <a:solidFill>
              <a:srgbClr val="00823B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4892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BfsPU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针对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BFS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算法的顶点优先级更新器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virtual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operator()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&gt;*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uk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每一尚未被发现的邻接顶点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&gt;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+ 1 ) {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优先级比父亲降低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1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+ 1;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更新优先级（数）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更新父节点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如此效果等同于，先被发现者优先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&gt;::PFS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priority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0; status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parent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-1;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( 1 ) {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-1 &lt; w;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w))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this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);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shortest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INT_MAX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= 0; w &lt; n; w++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shortest &gt; priority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{ shortest = priority ( w );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w; }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)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type ( parent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68972" y="6309320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时间复杂度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O(n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，可通过优先级队列降低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8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35" grpId="0" bldLvl="0" animBg="1"/>
      <p:bldP spid="42" grpId="0" bldLvl="0" animBg="1"/>
      <p:bldP spid="43" grpId="0" bldLvl="0" animBg="1"/>
      <p:bldP spid="44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AD92D-13AC-274C-9E03-74A7EECD1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期末考试安排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495CE6A-27DF-FD44-AE39-AA1768D6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日期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2023</a:t>
            </a:r>
            <a:r>
              <a:rPr kumimoji="1" lang="zh-CN" altLang="en-US" dirty="0"/>
              <a:t>年</a:t>
            </a:r>
            <a:r>
              <a:rPr kumimoji="1" lang="en-US" altLang="zh-CN" dirty="0"/>
              <a:t>01</a:t>
            </a:r>
            <a:r>
              <a:rPr kumimoji="1" lang="zh-CN" altLang="en-US" dirty="0"/>
              <a:t>月</a:t>
            </a:r>
            <a:r>
              <a:rPr kumimoji="1" lang="en-US" altLang="zh-CN" dirty="0"/>
              <a:t>08</a:t>
            </a:r>
            <a:r>
              <a:rPr kumimoji="1" lang="zh-CN" altLang="en-US" dirty="0"/>
              <a:t>日（周日）</a:t>
            </a:r>
            <a:endParaRPr kumimoji="1" lang="en-US" altLang="zh-CN" dirty="0"/>
          </a:p>
          <a:p>
            <a:r>
              <a:rPr kumimoji="1" lang="zh-CN" altLang="en-US" dirty="0"/>
              <a:t>时间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09:00-11:00</a:t>
            </a:r>
          </a:p>
          <a:p>
            <a:r>
              <a:rPr kumimoji="1" lang="zh-CN" altLang="en-US" dirty="0"/>
              <a:t>形式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闭卷考试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在校学生到指定教室线下参加，同时为经系教务审批、报备的同学提供线上考场</a:t>
            </a:r>
          </a:p>
        </p:txBody>
      </p:sp>
    </p:spTree>
    <p:extLst>
      <p:ext uri="{BB962C8B-B14F-4D97-AF65-F5344CB8AC3E}">
        <p14:creationId xmlns:p14="http://schemas.microsoft.com/office/powerpoint/2010/main" val="2829136733"/>
      </p:ext>
    </p:extLst>
  </p:cSld>
  <p:clrMapOvr>
    <a:masterClrMapping/>
  </p:clrMapOvr>
  <p:transition>
    <p:zoom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优先级搜索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深度优先的优先级搜索实现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cxnSp>
        <p:nvCxnSpPr>
          <p:cNvPr id="5" name="直接箭头连接符 4"/>
          <p:cNvCxnSpPr>
            <a:stCxn id="8" idx="3"/>
          </p:cNvCxnSpPr>
          <p:nvPr/>
        </p:nvCxnSpPr>
        <p:spPr bwMode="auto">
          <a:xfrm flipH="1">
            <a:off x="6605566" y="1714355"/>
            <a:ext cx="405987" cy="56095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7" name="直接箭头连接符 6"/>
          <p:cNvCxnSpPr/>
          <p:nvPr/>
        </p:nvCxnSpPr>
        <p:spPr bwMode="auto">
          <a:xfrm flipH="1">
            <a:off x="6605542" y="1711184"/>
            <a:ext cx="405987" cy="560952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8" name="椭圆 7"/>
          <p:cNvSpPr/>
          <p:nvPr/>
        </p:nvSpPr>
        <p:spPr bwMode="auto">
          <a:xfrm>
            <a:off x="6948288" y="1345620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5630821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300192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7668368" y="2204912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16" idx="6"/>
            <a:endCxn id="17" idx="2"/>
          </p:cNvCxnSpPr>
          <p:nvPr/>
        </p:nvCxnSpPr>
        <p:spPr bwMode="auto">
          <a:xfrm>
            <a:off x="6732192" y="4046973"/>
            <a:ext cx="936176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sp>
        <p:nvSpPr>
          <p:cNvPr id="13" name="椭圆 12"/>
          <p:cNvSpPr/>
          <p:nvPr/>
        </p:nvSpPr>
        <p:spPr bwMode="auto">
          <a:xfrm>
            <a:off x="8388400" y="3038885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椭圆 13"/>
          <p:cNvSpPr/>
          <p:nvPr/>
        </p:nvSpPr>
        <p:spPr bwMode="auto">
          <a:xfrm>
            <a:off x="6300192" y="2200845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48240" y="303893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300192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椭圆 16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>
            <a:stCxn id="10" idx="3"/>
          </p:cNvCxnSpPr>
          <p:nvPr/>
        </p:nvCxnSpPr>
        <p:spPr bwMode="auto">
          <a:xfrm flipH="1">
            <a:off x="5981727" y="2573647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19" name="直接箭头连接符 18"/>
          <p:cNvCxnSpPr>
            <a:endCxn id="8" idx="5"/>
          </p:cNvCxnSpPr>
          <p:nvPr/>
        </p:nvCxnSpPr>
        <p:spPr bwMode="auto">
          <a:xfrm flipH="1" flipV="1">
            <a:off x="7317023" y="1714355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0" name="直接箭头连接符 19"/>
          <p:cNvCxnSpPr/>
          <p:nvPr/>
        </p:nvCxnSpPr>
        <p:spPr bwMode="auto">
          <a:xfrm flipH="1" flipV="1">
            <a:off x="8028312" y="2565262"/>
            <a:ext cx="451862" cy="54278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7" idx="0"/>
            <a:endCxn id="11" idx="4"/>
          </p:cNvCxnSpPr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2" name="直接箭头连接符 21"/>
          <p:cNvCxnSpPr>
            <a:endCxn id="10" idx="5"/>
          </p:cNvCxnSpPr>
          <p:nvPr/>
        </p:nvCxnSpPr>
        <p:spPr bwMode="auto">
          <a:xfrm flipH="1" flipV="1">
            <a:off x="6668927" y="2573647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979218" y="3398745"/>
            <a:ext cx="392958" cy="50423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>
            <a:endCxn id="16" idx="7"/>
          </p:cNvCxnSpPr>
          <p:nvPr/>
        </p:nvCxnSpPr>
        <p:spPr bwMode="auto">
          <a:xfrm flipH="1">
            <a:off x="6668927" y="3407423"/>
            <a:ext cx="357229" cy="48681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none" w="lg" len="lg"/>
            <a:tailEnd type="stealth" w="lg" len="lg"/>
          </a:ln>
          <a:effectLst/>
        </p:spPr>
      </p:cxnSp>
      <p:cxnSp>
        <p:nvCxnSpPr>
          <p:cNvPr id="25" name="直接箭头连接符 24"/>
          <p:cNvCxnSpPr/>
          <p:nvPr/>
        </p:nvCxnSpPr>
        <p:spPr bwMode="auto">
          <a:xfrm flipH="1">
            <a:off x="8074794" y="3416558"/>
            <a:ext cx="381730" cy="52601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>
            <a:endCxn id="8" idx="4"/>
          </p:cNvCxnSpPr>
          <p:nvPr/>
        </p:nvCxnSpPr>
        <p:spPr bwMode="auto">
          <a:xfrm flipV="1">
            <a:off x="7164240" y="1777620"/>
            <a:ext cx="48" cy="1261266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8" name="直接箭头连接符 27"/>
          <p:cNvCxnSpPr/>
          <p:nvPr/>
        </p:nvCxnSpPr>
        <p:spPr bwMode="auto">
          <a:xfrm flipV="1">
            <a:off x="7163059" y="1783042"/>
            <a:ext cx="0" cy="126760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9" name="直接箭头连接符 28"/>
          <p:cNvCxnSpPr/>
          <p:nvPr/>
        </p:nvCxnSpPr>
        <p:spPr bwMode="auto">
          <a:xfrm flipH="1">
            <a:off x="5975333" y="2574503"/>
            <a:ext cx="381730" cy="52601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1" name="直接箭头连接符 30"/>
          <p:cNvCxnSpPr/>
          <p:nvPr/>
        </p:nvCxnSpPr>
        <p:spPr bwMode="auto">
          <a:xfrm flipH="1" flipV="1">
            <a:off x="7317023" y="1711184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2" name="直接箭头连接符 31"/>
          <p:cNvCxnSpPr/>
          <p:nvPr/>
        </p:nvCxnSpPr>
        <p:spPr bwMode="auto">
          <a:xfrm flipH="1" flipV="1">
            <a:off x="8028312" y="2569350"/>
            <a:ext cx="451862" cy="54278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33" name="直接箭头连接符 32"/>
          <p:cNvCxnSpPr/>
          <p:nvPr/>
        </p:nvCxnSpPr>
        <p:spPr bwMode="auto">
          <a:xfrm flipV="1">
            <a:off x="7884368" y="2636912"/>
            <a:ext cx="0" cy="119406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35" name="椭圆 34"/>
          <p:cNvSpPr/>
          <p:nvPr/>
        </p:nvSpPr>
        <p:spPr bwMode="auto">
          <a:xfrm>
            <a:off x="6298949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箭头连接符 40"/>
          <p:cNvCxnSpPr/>
          <p:nvPr/>
        </p:nvCxnSpPr>
        <p:spPr bwMode="auto">
          <a:xfrm flipH="1" flipV="1">
            <a:off x="6247217" y="1838814"/>
            <a:ext cx="137060" cy="36004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4" name="矩形 3"/>
          <p:cNvSpPr/>
          <p:nvPr/>
        </p:nvSpPr>
        <p:spPr bwMode="auto">
          <a:xfrm>
            <a:off x="7405684" y="137875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6121462" y="308042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6514893" y="43097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7253599" y="343553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矩形 48"/>
          <p:cNvSpPr/>
          <p:nvPr/>
        </p:nvSpPr>
        <p:spPr bwMode="auto">
          <a:xfrm>
            <a:off x="8162358" y="23369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0" name="矩形 49"/>
          <p:cNvSpPr/>
          <p:nvPr/>
        </p:nvSpPr>
        <p:spPr bwMode="auto">
          <a:xfrm>
            <a:off x="8617064" y="35151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/>
          <p:cNvSpPr/>
          <p:nvPr/>
        </p:nvSpPr>
        <p:spPr bwMode="auto">
          <a:xfrm>
            <a:off x="8074794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矩形 51"/>
          <p:cNvSpPr/>
          <p:nvPr/>
        </p:nvSpPr>
        <p:spPr bwMode="auto">
          <a:xfrm>
            <a:off x="6777327" y="22644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3" name="矩形 52"/>
          <p:cNvSpPr/>
          <p:nvPr/>
        </p:nvSpPr>
        <p:spPr bwMode="auto">
          <a:xfrm>
            <a:off x="7405684" y="14000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4" name="椭圆 53"/>
          <p:cNvSpPr/>
          <p:nvPr/>
        </p:nvSpPr>
        <p:spPr bwMode="auto">
          <a:xfrm>
            <a:off x="6947059" y="1342806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矩形 54"/>
          <p:cNvSpPr/>
          <p:nvPr/>
        </p:nvSpPr>
        <p:spPr bwMode="auto">
          <a:xfrm>
            <a:off x="7261333" y="34399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6947059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7" name="矩形 56"/>
          <p:cNvSpPr/>
          <p:nvPr/>
        </p:nvSpPr>
        <p:spPr bwMode="auto">
          <a:xfrm>
            <a:off x="6121462" y="3095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5626040" y="304241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8163756" y="23292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6519743" y="4276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7668528" y="2204712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8617064" y="35150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74192" y="416339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8388400" y="3035721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7668368" y="3830973"/>
            <a:ext cx="432000" cy="432000"/>
          </a:xfrm>
          <a:prstGeom prst="ellipse">
            <a:avLst/>
          </a:prstGeom>
          <a:solidFill>
            <a:schemeClr val="accent4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&gt;::PFS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priority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0; status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parent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-1;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( 1 ) {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-1 &lt; w;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w))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this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);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shortest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INT_MAX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= 0; w &lt; n; w++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shortest &gt; priority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{ shortest = priority ( w );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w; }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)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type ( parent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         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3585770" y="6394072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时间复杂度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O(n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，可通过优先级队列降低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64252" y="4509120"/>
            <a:ext cx="911571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BfsPU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针对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BFS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算法的顶点优先级更新器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virtual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operator()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&gt;*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uk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每一尚未被发现的邻接顶点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&gt;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- 1 ) {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优先级比父亲提高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1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- 1;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更新优先级（数）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更新父节点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如此效果等同于，后被发现者优先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7271641" y="344323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1" name="直接箭头连接符 70"/>
          <p:cNvCxnSpPr>
            <a:stCxn id="35" idx="6"/>
            <a:endCxn id="66" idx="2"/>
          </p:cNvCxnSpPr>
          <p:nvPr/>
        </p:nvCxnSpPr>
        <p:spPr bwMode="auto">
          <a:xfrm>
            <a:off x="6730949" y="4046973"/>
            <a:ext cx="937419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ldLvl="0" animBg="1"/>
      <p:bldP spid="35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6" grpId="0" bldLvl="0" animBg="1"/>
      <p:bldP spid="70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424847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Prim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的优先级搜索实现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PrimPU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针对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Prim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算法的顶点优先级更新器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virtual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operator()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&gt;*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uk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每一尚未被发现的邻接顶点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&gt;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-&gt;weight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uk, 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) {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优先级为边的权重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 weight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uk, 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更新优先级（数）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更新父节点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 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&gt;::PFS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priority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0; status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parent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-1;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( 1 ) {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-1 &lt; w;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w))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this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);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shortest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INT_MAX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= 0; w &lt; n; w++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shortest &gt; priority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{ shortest = priority ( w );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w; }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)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type ( parent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       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时间复杂度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O(n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，可通过优先级队列降低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5" name="矩形 244"/>
          <p:cNvSpPr/>
          <p:nvPr/>
        </p:nvSpPr>
        <p:spPr bwMode="auto">
          <a:xfrm>
            <a:off x="8435385" y="119444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8" name="直接连接符 247"/>
          <p:cNvCxnSpPr/>
          <p:nvPr/>
        </p:nvCxnSpPr>
        <p:spPr bwMode="auto">
          <a:xfrm>
            <a:off x="7428630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6928339" y="241180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833853" y="268865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914041" y="357403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2" name="矩形 261"/>
          <p:cNvSpPr/>
          <p:nvPr/>
        </p:nvSpPr>
        <p:spPr bwMode="auto">
          <a:xfrm>
            <a:off x="8648521" y="365452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6" name="矩形 265"/>
          <p:cNvSpPr/>
          <p:nvPr/>
        </p:nvSpPr>
        <p:spPr bwMode="auto">
          <a:xfrm>
            <a:off x="8523579" y="35333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161" idx="2"/>
          </p:cNvCxnSpPr>
          <p:nvPr/>
        </p:nvCxnSpPr>
        <p:spPr bwMode="auto">
          <a:xfrm flipH="1">
            <a:off x="7422493" y="3914241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3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93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5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13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7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4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5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ldLvl="0" animBg="1"/>
      <p:bldP spid="221" grpId="0" bldLvl="0" animBg="1"/>
      <p:bldP spid="223" grpId="0" bldLvl="0" animBg="1"/>
      <p:bldP spid="224" grpId="0" bldLvl="0" animBg="1"/>
      <p:bldP spid="225" grpId="0" bldLvl="0" animBg="1"/>
      <p:bldP spid="226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8" grpId="0" bldLvl="0" animBg="1"/>
      <p:bldP spid="238" grpId="1" bldLvl="0" animBg="1"/>
      <p:bldP spid="239" grpId="0" bldLvl="0" animBg="1"/>
      <p:bldP spid="240" grpId="0" bldLvl="0" animBg="1"/>
      <p:bldP spid="240" grpId="1" bldLvl="0" animBg="1"/>
      <p:bldP spid="244" grpId="0" bldLvl="0" animBg="1"/>
      <p:bldP spid="245" grpId="0" bldLvl="0" animBg="1"/>
      <p:bldP spid="246" grpId="0" bldLvl="0" animBg="1"/>
      <p:bldP spid="246" grpId="1" bldLvl="0" animBg="1"/>
      <p:bldP spid="247" grpId="0" bldLvl="0" animBg="1"/>
      <p:bldP spid="249" grpId="0" bldLvl="0" animBg="1"/>
      <p:bldP spid="250" grpId="0" bldLvl="0" animBg="1"/>
      <p:bldP spid="250" grpId="1" bldLvl="0" animBg="1"/>
      <p:bldP spid="251" grpId="0" bldLvl="0" animBg="1"/>
      <p:bldP spid="251" grpId="1" bldLvl="0" animBg="1"/>
      <p:bldP spid="255" grpId="0" bldLvl="0" animBg="1"/>
      <p:bldP spid="256" grpId="0" bldLvl="0" animBg="1"/>
      <p:bldP spid="257" grpId="0" bldLvl="0" animBg="1"/>
      <p:bldP spid="261" grpId="0" bldLvl="0" animBg="1"/>
      <p:bldP spid="262" grpId="0" bldLvl="0" animBg="1"/>
      <p:bldP spid="262" grpId="1" bldLvl="0" animBg="1"/>
      <p:bldP spid="265" grpId="0" bldLvl="0" animBg="1"/>
      <p:bldP spid="266" grpId="0" bldLvl="0" animBg="1"/>
      <p:bldP spid="26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5220480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的优先级搜索实现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优先级搜索</a:t>
            </a:r>
          </a:p>
        </p:txBody>
      </p:sp>
      <p:sp>
        <p:nvSpPr>
          <p:cNvPr id="134" name="矩形 133"/>
          <p:cNvSpPr/>
          <p:nvPr/>
        </p:nvSpPr>
        <p:spPr>
          <a:xfrm>
            <a:off x="-7756" y="4509120"/>
            <a:ext cx="933228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PrimPU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针对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Prim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算法的顶点优先级更新器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virtual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operator()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&gt;*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-&gt;status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uk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每一尚未被发现的邻接顶点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&gt;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)+g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-&gt;weight(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uk,v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)){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原长度加新增长度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-&gt;priority(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)+g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-&gt;weight(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uk,v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更新优先级（数）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-&gt;parent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uk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更新父节点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135" name="矩形 134"/>
          <p:cNvSpPr/>
          <p:nvPr/>
        </p:nvSpPr>
        <p:spPr>
          <a:xfrm>
            <a:off x="151865" y="1628800"/>
            <a:ext cx="5500255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template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typename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Graph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Tv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&gt;::PFS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priority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0; status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parent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-1;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( 1 ) {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); -1 &lt; w; w =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w)) 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prioUpdater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this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);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shortest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INT_MAX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w = 0; w &lt; n; w++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UNDISCOVERED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shortest &gt; priority ( w ) )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{ shortest = priority ( w );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w; }</a:t>
            </a:r>
            <a:endParaRPr kumimoji="0" lang="en-US" altLang="zh-CN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)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status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type ( parent (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),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=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TREE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                                 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136" name="矩形 135"/>
          <p:cNvSpPr/>
          <p:nvPr/>
        </p:nvSpPr>
        <p:spPr>
          <a:xfrm>
            <a:off x="3491880" y="6352904"/>
            <a:ext cx="5459954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时间复杂度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O(n</a:t>
            </a:r>
            <a:r>
              <a:rPr kumimoji="0" lang="en-US" altLang="zh-CN" sz="2000" b="1" i="0" u="none" strike="noStrike" kern="1200" cap="none" spc="0" normalizeH="0" baseline="3000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，可通过优先级队列降低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579613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8328496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5796136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7068630" y="26243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7068630" y="148478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832849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7068630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5976136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5796136" y="37342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5976136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6103415" y="1792063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6103415" y="2931621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7248630" y="1844784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7248630" y="2984342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6156136" y="3914241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6156136" y="1664784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7428630" y="1664784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7428630" y="3914241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7375909" y="2931621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7375909" y="1792063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8508496" y="1844784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5976136" y="131964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3" name="弧形 202"/>
          <p:cNvSpPr/>
          <p:nvPr/>
        </p:nvSpPr>
        <p:spPr bwMode="auto">
          <a:xfrm flipV="1">
            <a:off x="5988883" y="3928111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06" name="矩形 205"/>
          <p:cNvSpPr/>
          <p:nvPr/>
        </p:nvSpPr>
        <p:spPr bwMode="auto">
          <a:xfrm>
            <a:off x="5831458" y="3186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7119824" y="209979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7750520" y="20664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8341124" y="26348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7733885" y="31763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7097638" y="409969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7095788" y="113082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5976135" y="1844784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5539414" y="12838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7372010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8668257" y="131775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7444531" y="2721227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8523579" y="40474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7412366" y="355709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5443141" y="274626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5602110" y="403919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5538066" y="128232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5836069" y="2054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545142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6879011" y="133516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8675133" y="15734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5795237" y="26238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5504574" y="383907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6156176" y="1664784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6430217" y="152067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7073870" y="148662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7409179" y="25541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5538066" y="363271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7643952" y="15159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7222327" y="23903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8643613" y="38746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6103415" y="1793907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6480958" y="25725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5800054" y="372957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6904598" y="241929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6888094" y="356715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6107333" y="2931621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6509966" y="319362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7071758" y="262573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6158168" y="3914776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7097638" y="326768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7063766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8510832" y="1844784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7679208" y="375504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8330832" y="373477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6532813" y="373897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5987182" y="1316933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49" name="椭圆 248"/>
          <p:cNvSpPr/>
          <p:nvPr/>
        </p:nvSpPr>
        <p:spPr bwMode="auto">
          <a:xfrm>
            <a:off x="8335349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5794788" y="1484784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ldLvl="0" animBg="1"/>
      <p:bldP spid="206" grpId="0" bldLvl="0" animBg="1"/>
      <p:bldP spid="208" grpId="0" bldLvl="0" animBg="1"/>
      <p:bldP spid="210" grpId="0" bldLvl="0" animBg="1"/>
      <p:bldP spid="212" grpId="0" bldLvl="0" animBg="1"/>
      <p:bldP spid="217" grpId="0" bldLvl="0" animBg="1"/>
      <p:bldP spid="223" grpId="0" bldLvl="0" animBg="1"/>
      <p:bldP spid="224" grpId="0" bldLvl="0" animBg="1"/>
      <p:bldP spid="225" grpId="0" bldLvl="0" animBg="1"/>
      <p:bldP spid="226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8" grpId="0" bldLvl="0" animBg="1"/>
      <p:bldP spid="239" grpId="0" bldLvl="0" animBg="1"/>
      <p:bldP spid="240" grpId="0" bldLvl="0" animBg="1"/>
      <p:bldP spid="240" grpId="1" bldLvl="0" animBg="1"/>
      <p:bldP spid="244" grpId="0" bldLvl="0" animBg="1"/>
      <p:bldP spid="246" grpId="0" bldLvl="0" animBg="1"/>
      <p:bldP spid="246" grpId="1" bldLvl="0" animBg="1"/>
      <p:bldP spid="247" grpId="0" bldLvl="0" animBg="1"/>
      <p:bldP spid="209" grpId="0" bldLvl="0" animBg="1"/>
      <p:bldP spid="250" grpId="0" bldLvl="0" animBg="1"/>
      <p:bldP spid="250" grpId="1" bldLvl="0" animBg="1"/>
      <p:bldP spid="251" grpId="0" bldLvl="0" animBg="1"/>
      <p:bldP spid="255" grpId="0" bldLvl="0" animBg="1"/>
      <p:bldP spid="256" grpId="0" bldLvl="0" animBg="1"/>
      <p:bldP spid="257" grpId="0" bldLvl="0" animBg="1"/>
      <p:bldP spid="261" grpId="0" bldLvl="0" animBg="1"/>
      <p:bldP spid="213" grpId="0" bldLvl="0" animBg="1"/>
      <p:bldP spid="265" grpId="0" bldLvl="0" animBg="1"/>
      <p:bldP spid="216" grpId="0" bldLvl="0" animBg="1"/>
      <p:bldP spid="269" grpId="0" bldLvl="0" animBg="1"/>
      <p:bldP spid="82" grpId="0" bldLvl="0" animBg="1"/>
      <p:bldP spid="249" grpId="0" bldLvl="0" animBg="1"/>
      <p:bldP spid="221" grpId="0" bldLvl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基于优先级队列的优先搜索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3710" y="1116595"/>
            <a:ext cx="9006254" cy="406265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图的优先级搜索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BFS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优先考虑当前所有被发现点中，最早被发现的点；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DFS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优先考虑当前所有被发现点中，最后被发现的点；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Prim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考虑当前被发现点中，优先级最高的点；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Prim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的优先级更新：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=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父亲与该点之间的路径权重；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的优先级更新：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+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父亲与该点之间的路径权重；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每种策略等效于选取当前约定的优先级策略下的最高者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优先级搜索提供统一的框架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914400" marR="0" lvl="1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图的广义搜索框架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251520" y="1124744"/>
            <a:ext cx="3168352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搜索框架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105914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基于队列的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广度优先遍历</a:t>
            </a:r>
          </a:p>
        </p:txBody>
      </p:sp>
      <p:sp>
        <p:nvSpPr>
          <p:cNvPr id="7" name="矩形 6"/>
          <p:cNvSpPr/>
          <p:nvPr/>
        </p:nvSpPr>
        <p:spPr bwMode="auto">
          <a:xfrm>
            <a:off x="107504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从队列中取顶点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上下箭头 7"/>
          <p:cNvSpPr/>
          <p:nvPr/>
        </p:nvSpPr>
        <p:spPr bwMode="auto">
          <a:xfrm>
            <a:off x="1187624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/>
        </p:nvSpPr>
        <p:spPr bwMode="auto">
          <a:xfrm>
            <a:off x="107504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邻域顶点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入队列</a:t>
            </a:r>
          </a:p>
        </p:txBody>
      </p:sp>
      <p:sp>
        <p:nvSpPr>
          <p:cNvPr id="10" name="矩形 9"/>
          <p:cNvSpPr/>
          <p:nvPr/>
        </p:nvSpPr>
        <p:spPr bwMode="auto">
          <a:xfrm>
            <a:off x="2914226" y="1628800"/>
            <a:ext cx="2664296" cy="824281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基于栈的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深度优先遍历</a:t>
            </a:r>
          </a:p>
        </p:txBody>
      </p:sp>
      <p:sp>
        <p:nvSpPr>
          <p:cNvPr id="11" name="矩形 10"/>
          <p:cNvSpPr/>
          <p:nvPr/>
        </p:nvSpPr>
        <p:spPr bwMode="auto">
          <a:xfrm>
            <a:off x="2915816" y="2510161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从栈中取顶点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12" name="上下箭头 11"/>
          <p:cNvSpPr/>
          <p:nvPr/>
        </p:nvSpPr>
        <p:spPr bwMode="auto">
          <a:xfrm>
            <a:off x="3995936" y="3504935"/>
            <a:ext cx="504056" cy="733418"/>
          </a:xfrm>
          <a:prstGeom prst="upDownArrow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3" name="矩形 12"/>
          <p:cNvSpPr/>
          <p:nvPr/>
        </p:nvSpPr>
        <p:spPr bwMode="auto">
          <a:xfrm>
            <a:off x="2915816" y="4367425"/>
            <a:ext cx="2664296" cy="882689"/>
          </a:xfrm>
          <a:prstGeom prst="rect">
            <a:avLst/>
          </a:prstGeom>
          <a:solidFill>
            <a:schemeClr val="accent5"/>
          </a:solidFill>
          <a:ln w="3175" algn="ctr">
            <a:solidFill>
              <a:schemeClr val="tx1"/>
            </a:solidFill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邻域顶点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入栈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2627784" y="1635857"/>
            <a:ext cx="6408712" cy="4876103"/>
            <a:chOff x="2627784" y="1635857"/>
            <a:chExt cx="6408712" cy="4876103"/>
          </a:xfrm>
        </p:grpSpPr>
        <p:sp>
          <p:nvSpPr>
            <p:cNvPr id="14" name="右箭头 13"/>
            <p:cNvSpPr/>
            <p:nvPr/>
          </p:nvSpPr>
          <p:spPr bwMode="auto">
            <a:xfrm>
              <a:off x="5652120" y="3861048"/>
              <a:ext cx="720080" cy="576064"/>
            </a:xfrm>
            <a:prstGeom prst="rightArrow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5" name="矩形 14"/>
            <p:cNvSpPr/>
            <p:nvPr/>
          </p:nvSpPr>
          <p:spPr bwMode="auto">
            <a:xfrm>
              <a:off x="6156176" y="1635857"/>
              <a:ext cx="2880320" cy="824281"/>
            </a:xfrm>
            <a:prstGeom prst="rect">
              <a:avLst/>
            </a:prstGeom>
            <a:noFill/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基于优先级队列的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图优先级遍历</a:t>
              </a:r>
            </a:p>
          </p:txBody>
        </p:sp>
        <p:sp>
          <p:nvSpPr>
            <p:cNvPr id="16" name="矩形 15"/>
            <p:cNvSpPr/>
            <p:nvPr/>
          </p:nvSpPr>
          <p:spPr bwMode="auto">
            <a:xfrm>
              <a:off x="6264188" y="2512012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遍历顶点</a:t>
              </a:r>
              <a:endPara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取优先级最高点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v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endParaRPr>
            </a:p>
          </p:txBody>
        </p:sp>
        <p:sp>
          <p:nvSpPr>
            <p:cNvPr id="17" name="上下箭头 16"/>
            <p:cNvSpPr/>
            <p:nvPr/>
          </p:nvSpPr>
          <p:spPr bwMode="auto">
            <a:xfrm>
              <a:off x="7242887" y="3551341"/>
              <a:ext cx="504056" cy="733418"/>
            </a:xfrm>
            <a:prstGeom prst="upDownArrow">
              <a:avLst/>
            </a:prstGeom>
            <a:solidFill>
              <a:srgbClr val="C00000"/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228184" y="4367425"/>
              <a:ext cx="2664296" cy="882689"/>
            </a:xfrm>
            <a:prstGeom prst="rect">
              <a:avLst/>
            </a:prstGeom>
            <a:solidFill>
              <a:schemeClr val="accent5"/>
            </a:solidFill>
            <a:ln w="3175" algn="ctr">
              <a:solidFill>
                <a:schemeClr val="tx1"/>
              </a:solidFill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对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v</a:t>
              </a: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邻域顶点</a:t>
              </a: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u</a:t>
              </a: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优先级更新</a:t>
              </a:r>
            </a:p>
          </p:txBody>
        </p:sp>
        <p:sp>
          <p:nvSpPr>
            <p:cNvPr id="3" name="上弧形箭头 2"/>
            <p:cNvSpPr/>
            <p:nvPr/>
          </p:nvSpPr>
          <p:spPr bwMode="auto">
            <a:xfrm flipH="1" flipV="1">
              <a:off x="2627784" y="5332780"/>
              <a:ext cx="5100938" cy="717276"/>
            </a:xfrm>
            <a:prstGeom prst="curvedDownArrow">
              <a:avLst>
                <a:gd name="adj1" fmla="val 15027"/>
                <a:gd name="adj2" fmla="val 50000"/>
                <a:gd name="adj3" fmla="val 37664"/>
              </a:avLst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5724129" y="5680963"/>
              <a:ext cx="3268248" cy="83099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rPr>
                <a:t>统一的处理框架，支持更复杂的优先计数方法</a:t>
              </a: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20" name="矩形 19"/>
          <p:cNvSpPr/>
          <p:nvPr/>
        </p:nvSpPr>
        <p:spPr>
          <a:xfrm>
            <a:off x="970010" y="5675410"/>
            <a:ext cx="3888432" cy="83099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使用队列和栈，简化选取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</a:b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最高优先级顶点步骤复杂度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566561" y="3500004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推广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9999FF">
                  <a:lumMod val="50000"/>
                </a:srgbClr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9056" y="138336"/>
            <a:ext cx="8209408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基于优先级队列的最小生成树与最短路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0569" y="1153346"/>
            <a:ext cx="288926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最小生成树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3854005" y="1113596"/>
            <a:ext cx="288926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最短路径树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88432" y="1700808"/>
            <a:ext cx="536408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Dijkstra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priority_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PQ;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status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 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v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PQ.pop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if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(v))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continue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(v);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-1 &lt; u;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(v, u))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!= status (u) &amp;&amp;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u.priority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&gt;weight(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v,u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)+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v.priority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{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u.priority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=weight(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v,u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)+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v.priority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(u);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parent ( u ) = v;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status ( v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-36512" y="1772816"/>
            <a:ext cx="4527561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Prim (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priority_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PQ;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status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23B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DISCOVERED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 ) {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v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PQ.pop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if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status (v))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continue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firstNbr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(v);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-1 &lt; u; u =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nextNbr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(v, u))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!= status (u) &amp;&amp;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u.priority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&gt; weight(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v,u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{    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u.priority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weight(</a:t>
            </a:r>
            <a:r>
              <a:rPr kumimoji="0" lang="en-US" altLang="zh-CN" sz="1600" b="0" i="0" u="sng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v,u</a:t>
            </a:r>
            <a:r>
              <a:rPr kumimoji="0" lang="en-US" altLang="zh-CN" sz="1600" b="0" i="0" u="sng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(u);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parent ( u ) = v;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status ( v )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F4F4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VISITED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基于优先级队列的最短路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的优先级队列实现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83" name="椭圆 82"/>
          <p:cNvSpPr/>
          <p:nvPr/>
        </p:nvSpPr>
        <p:spPr bwMode="auto">
          <a:xfrm>
            <a:off x="558451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4" name="椭圆 83"/>
          <p:cNvSpPr/>
          <p:nvPr/>
        </p:nvSpPr>
        <p:spPr bwMode="auto">
          <a:xfrm>
            <a:off x="8116875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5" name="椭圆 84"/>
          <p:cNvSpPr/>
          <p:nvPr/>
        </p:nvSpPr>
        <p:spPr bwMode="auto">
          <a:xfrm>
            <a:off x="5584515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6" name="椭圆 85"/>
          <p:cNvSpPr/>
          <p:nvPr/>
        </p:nvSpPr>
        <p:spPr bwMode="auto">
          <a:xfrm>
            <a:off x="6857009" y="26359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7" name="椭圆 86"/>
          <p:cNvSpPr/>
          <p:nvPr/>
        </p:nvSpPr>
        <p:spPr bwMode="auto">
          <a:xfrm>
            <a:off x="6857009" y="149642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8" name="椭圆 87"/>
          <p:cNvSpPr/>
          <p:nvPr/>
        </p:nvSpPr>
        <p:spPr bwMode="auto">
          <a:xfrm>
            <a:off x="811687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0" name="直接连接符 89"/>
          <p:cNvCxnSpPr>
            <a:stCxn id="83" idx="4"/>
            <a:endCxn id="85" idx="0"/>
          </p:cNvCxnSpPr>
          <p:nvPr/>
        </p:nvCxnSpPr>
        <p:spPr bwMode="auto">
          <a:xfrm>
            <a:off x="5764515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91" name="椭圆 90"/>
          <p:cNvSpPr/>
          <p:nvPr/>
        </p:nvSpPr>
        <p:spPr bwMode="auto">
          <a:xfrm>
            <a:off x="5584515" y="374587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92" name="直接连接符 91"/>
          <p:cNvCxnSpPr>
            <a:stCxn id="85" idx="4"/>
            <a:endCxn id="91" idx="0"/>
          </p:cNvCxnSpPr>
          <p:nvPr/>
        </p:nvCxnSpPr>
        <p:spPr bwMode="auto">
          <a:xfrm>
            <a:off x="5764515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3" name="直接连接符 92"/>
          <p:cNvCxnSpPr>
            <a:stCxn id="87" idx="3"/>
            <a:endCxn id="91" idx="7"/>
          </p:cNvCxnSpPr>
          <p:nvPr/>
        </p:nvCxnSpPr>
        <p:spPr bwMode="auto">
          <a:xfrm flipH="1">
            <a:off x="5891794" y="1803701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4" name="直接连接符 93"/>
          <p:cNvCxnSpPr>
            <a:stCxn id="86" idx="3"/>
            <a:endCxn id="91" idx="7"/>
          </p:cNvCxnSpPr>
          <p:nvPr/>
        </p:nvCxnSpPr>
        <p:spPr bwMode="auto">
          <a:xfrm flipH="1">
            <a:off x="5891794" y="2943259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5" name="直接连接符 94"/>
          <p:cNvCxnSpPr/>
          <p:nvPr/>
        </p:nvCxnSpPr>
        <p:spPr bwMode="auto">
          <a:xfrm>
            <a:off x="7037009" y="1856422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6" name="直接连接符 95"/>
          <p:cNvCxnSpPr/>
          <p:nvPr/>
        </p:nvCxnSpPr>
        <p:spPr bwMode="auto">
          <a:xfrm>
            <a:off x="7037009" y="2995980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7" name="直接连接符 96"/>
          <p:cNvCxnSpPr>
            <a:stCxn id="91" idx="6"/>
          </p:cNvCxnSpPr>
          <p:nvPr/>
        </p:nvCxnSpPr>
        <p:spPr bwMode="auto">
          <a:xfrm>
            <a:off x="5944515" y="3925879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8" name="直接连接符 97"/>
          <p:cNvCxnSpPr>
            <a:stCxn id="83" idx="6"/>
            <a:endCxn id="87" idx="2"/>
          </p:cNvCxnSpPr>
          <p:nvPr/>
        </p:nvCxnSpPr>
        <p:spPr bwMode="auto">
          <a:xfrm>
            <a:off x="5944515" y="1676422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9" name="直接连接符 98"/>
          <p:cNvCxnSpPr>
            <a:stCxn id="87" idx="6"/>
            <a:endCxn id="84" idx="2"/>
          </p:cNvCxnSpPr>
          <p:nvPr/>
        </p:nvCxnSpPr>
        <p:spPr bwMode="auto">
          <a:xfrm>
            <a:off x="7217009" y="1676422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0" name="直接连接符 99"/>
          <p:cNvCxnSpPr/>
          <p:nvPr/>
        </p:nvCxnSpPr>
        <p:spPr bwMode="auto">
          <a:xfrm>
            <a:off x="7217009" y="3925879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1" name="直接连接符 100"/>
          <p:cNvCxnSpPr>
            <a:stCxn id="88" idx="1"/>
            <a:endCxn id="86" idx="5"/>
          </p:cNvCxnSpPr>
          <p:nvPr/>
        </p:nvCxnSpPr>
        <p:spPr bwMode="auto">
          <a:xfrm flipH="1" flipV="1">
            <a:off x="7164288" y="2943259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2" name="直接连接符 101"/>
          <p:cNvCxnSpPr>
            <a:stCxn id="84" idx="3"/>
            <a:endCxn id="86" idx="7"/>
          </p:cNvCxnSpPr>
          <p:nvPr/>
        </p:nvCxnSpPr>
        <p:spPr bwMode="auto">
          <a:xfrm flipH="1">
            <a:off x="7164288" y="1803701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3" name="直接连接符 102"/>
          <p:cNvCxnSpPr>
            <a:stCxn id="84" idx="4"/>
            <a:endCxn id="88" idx="0"/>
          </p:cNvCxnSpPr>
          <p:nvPr/>
        </p:nvCxnSpPr>
        <p:spPr bwMode="auto">
          <a:xfrm>
            <a:off x="8296875" y="1856422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04" name="弧形 103"/>
          <p:cNvSpPr/>
          <p:nvPr/>
        </p:nvSpPr>
        <p:spPr bwMode="auto">
          <a:xfrm>
            <a:off x="5764515" y="1331285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5" name="弧形 104"/>
          <p:cNvSpPr/>
          <p:nvPr/>
        </p:nvSpPr>
        <p:spPr bwMode="auto">
          <a:xfrm flipV="1">
            <a:off x="5777262" y="3939749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5619837" y="31984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7" name="矩形 106"/>
          <p:cNvSpPr/>
          <p:nvPr/>
        </p:nvSpPr>
        <p:spPr bwMode="auto">
          <a:xfrm>
            <a:off x="6908203" y="21114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8" name="矩形 107"/>
          <p:cNvSpPr/>
          <p:nvPr/>
        </p:nvSpPr>
        <p:spPr bwMode="auto">
          <a:xfrm>
            <a:off x="7538899" y="20781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 bwMode="auto">
          <a:xfrm>
            <a:off x="8297888" y="264647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7522264" y="31880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1" name="矩形 110"/>
          <p:cNvSpPr/>
          <p:nvPr/>
        </p:nvSpPr>
        <p:spPr bwMode="auto">
          <a:xfrm>
            <a:off x="6886017" y="411133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2" name="矩形 111"/>
          <p:cNvSpPr/>
          <p:nvPr/>
        </p:nvSpPr>
        <p:spPr bwMode="auto">
          <a:xfrm>
            <a:off x="6871192" y="109192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764514" y="1856422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23" name="矩形 122"/>
          <p:cNvSpPr/>
          <p:nvPr/>
        </p:nvSpPr>
        <p:spPr bwMode="auto">
          <a:xfrm>
            <a:off x="5624448" y="206566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9" name="直接连接符 128"/>
          <p:cNvCxnSpPr>
            <a:endCxn id="87" idx="2"/>
          </p:cNvCxnSpPr>
          <p:nvPr/>
        </p:nvCxnSpPr>
        <p:spPr bwMode="auto">
          <a:xfrm>
            <a:off x="5944555" y="1676422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0" name="矩形 129"/>
          <p:cNvSpPr/>
          <p:nvPr/>
        </p:nvSpPr>
        <p:spPr bwMode="auto">
          <a:xfrm>
            <a:off x="6218596" y="153231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4" name="矩形 133"/>
          <p:cNvSpPr/>
          <p:nvPr/>
        </p:nvSpPr>
        <p:spPr bwMode="auto">
          <a:xfrm>
            <a:off x="7432331" y="15275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7" name="直接连接符 136"/>
          <p:cNvCxnSpPr>
            <a:endCxn id="91" idx="7"/>
          </p:cNvCxnSpPr>
          <p:nvPr/>
        </p:nvCxnSpPr>
        <p:spPr bwMode="auto">
          <a:xfrm flipH="1">
            <a:off x="5891794" y="1805545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38" name="矩形 137"/>
          <p:cNvSpPr/>
          <p:nvPr/>
        </p:nvSpPr>
        <p:spPr bwMode="auto">
          <a:xfrm>
            <a:off x="6269337" y="25841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2" name="直接连接符 141"/>
          <p:cNvCxnSpPr>
            <a:stCxn id="86" idx="3"/>
          </p:cNvCxnSpPr>
          <p:nvPr/>
        </p:nvCxnSpPr>
        <p:spPr bwMode="auto">
          <a:xfrm flipH="1">
            <a:off x="5895712" y="2943259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3" name="矩形 142"/>
          <p:cNvSpPr/>
          <p:nvPr/>
        </p:nvSpPr>
        <p:spPr bwMode="auto">
          <a:xfrm>
            <a:off x="6298345" y="320526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5" name="直接连接符 144"/>
          <p:cNvCxnSpPr>
            <a:endCxn id="147" idx="2"/>
          </p:cNvCxnSpPr>
          <p:nvPr/>
        </p:nvCxnSpPr>
        <p:spPr bwMode="auto">
          <a:xfrm flipV="1">
            <a:off x="5946547" y="3926414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6" name="矩形 145"/>
          <p:cNvSpPr/>
          <p:nvPr/>
        </p:nvSpPr>
        <p:spPr bwMode="auto">
          <a:xfrm>
            <a:off x="6886017" y="327931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椭圆 146"/>
          <p:cNvSpPr/>
          <p:nvPr/>
        </p:nvSpPr>
        <p:spPr bwMode="auto">
          <a:xfrm>
            <a:off x="6852145" y="374641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8" name="直接连接符 147"/>
          <p:cNvCxnSpPr/>
          <p:nvPr/>
        </p:nvCxnSpPr>
        <p:spPr bwMode="auto">
          <a:xfrm flipV="1">
            <a:off x="8299211" y="1856422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49" name="矩形 148"/>
          <p:cNvSpPr/>
          <p:nvPr/>
        </p:nvSpPr>
        <p:spPr bwMode="auto">
          <a:xfrm>
            <a:off x="7467587" y="376668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矩形 150"/>
          <p:cNvSpPr/>
          <p:nvPr/>
        </p:nvSpPr>
        <p:spPr bwMode="auto">
          <a:xfrm>
            <a:off x="6321192" y="375061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弧形 151"/>
          <p:cNvSpPr/>
          <p:nvPr/>
        </p:nvSpPr>
        <p:spPr bwMode="auto">
          <a:xfrm>
            <a:off x="5775561" y="13285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604643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输入：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8 15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1 2 4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2 3 12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1 4 6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3 4 9</a:t>
            </a:r>
          </a:p>
        </p:txBody>
      </p:sp>
      <p:sp>
        <p:nvSpPr>
          <p:cNvPr id="51" name="矩形 50"/>
          <p:cNvSpPr/>
          <p:nvPr/>
        </p:nvSpPr>
        <p:spPr>
          <a:xfrm>
            <a:off x="8061735" y="4998120"/>
            <a:ext cx="865541" cy="1477328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4 7 2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5 7 11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5 8 8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6 8 7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7 8 14</a:t>
            </a:r>
          </a:p>
        </p:txBody>
      </p:sp>
      <p:sp>
        <p:nvSpPr>
          <p:cNvPr id="52" name="矩形 51"/>
          <p:cNvSpPr/>
          <p:nvPr/>
        </p:nvSpPr>
        <p:spPr>
          <a:xfrm>
            <a:off x="7054084" y="4721122"/>
            <a:ext cx="865541" cy="1754326"/>
          </a:xfrm>
          <a:prstGeom prst="rect">
            <a:avLst/>
          </a:prstGeom>
          <a:solidFill>
            <a:schemeClr val="accent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3 5 1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3 6 2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1 7 7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4 5 13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5 6 5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rPr>
              <a:t>3 8 10</a:t>
            </a:r>
          </a:p>
        </p:txBody>
      </p:sp>
      <p:sp>
        <p:nvSpPr>
          <p:cNvPr id="3" name="矩形 2"/>
          <p:cNvSpPr/>
          <p:nvPr/>
        </p:nvSpPr>
        <p:spPr>
          <a:xfrm>
            <a:off x="158119" y="3550708"/>
            <a:ext cx="6326713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P;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fscanf_s(infile, </a:t>
            </a:r>
            <a:r>
              <a:rPr kumimoji="0" lang="pt-B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"%d %d\n"</a:t>
            </a:r>
            <a:r>
              <a:rPr kumimoji="0" lang="pt-B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&amp;n, &amp;m);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G.clear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G.resize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(n + 1);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0; i&lt;m;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a, b,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fscanf_s(infile, </a:t>
            </a:r>
            <a:r>
              <a:rPr kumimoji="0" lang="pt-B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"%d %d %d\n"</a:t>
            </a:r>
            <a:r>
              <a:rPr kumimoji="0" lang="pt-BR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&amp;a, &amp;b, &amp;c);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b;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P.weight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c;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push_back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a;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G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push_back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(P);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Dij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(1);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47276" y="1565276"/>
            <a:ext cx="4794515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end;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weight;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friend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bool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operator &lt;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A,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B){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A.weight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&gt; 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B.weight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};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bool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visited[</a:t>
            </a: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maxn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m, n;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vector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vector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&gt; G; </a:t>
            </a:r>
            <a:r>
              <a:rPr kumimoji="0" lang="en-US" altLang="zh-CN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构建邻接表</a:t>
            </a:r>
          </a:p>
        </p:txBody>
      </p:sp>
    </p:spTree>
  </p:cSld>
  <p:clrMapOvr>
    <a:masterClrMapping/>
  </p:clrMapOvr>
  <p:transition advTm="157"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251520" y="1700808"/>
            <a:ext cx="9361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Dij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P,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P.weight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priority_queue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(P);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把顶点放入优先级队列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Q.top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Q.pop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提取优先级最高顶点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(visited[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continue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若该顶点被访问过，则返回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visited[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设置该顶点访问标记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nEdge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.size();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该顶点的邻域表个数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0; i&lt; nEdge;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.end;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取出第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i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个邻域顶点的秩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Pn.weight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.weight +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P.weight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对应权重修改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(!visited[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])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若该邻域顶点未被访问，则放入队列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基于优先级队列的最短路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的优先级队列实现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1130463"/>
            <a:ext cx="2123728" cy="2242488"/>
          </a:xfrm>
          <a:prstGeom prst="rect">
            <a:avLst/>
          </a:prstGeom>
        </p:spPr>
      </p:pic>
    </p:spTree>
  </p:cSld>
  <p:clrMapOvr>
    <a:masterClrMapping/>
  </p:clrMapOvr>
  <p:transition advTm="157"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598" y="1589640"/>
            <a:ext cx="9361040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Dij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P,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Star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P.weight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priority_queue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&lt;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(P);       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把顶点放入优先级队列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while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Q.empty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P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=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Q.top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Q.pop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提取优先级最高顶点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(visited[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])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continue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若该顶点被访问过，则返回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visited[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true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设置该顶点访问标记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nEdge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.size();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该顶点的邻域表个数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for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0; i&lt; nEdge; i++){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.end;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取出第</a:t>
            </a:r>
            <a:r>
              <a:rPr kumimoji="0" lang="en-US" altLang="zh-CN" sz="1600" b="1" i="0" u="none" strike="noStrike" kern="0" cap="none" spc="0" normalizeH="0" baseline="0" noProof="0" dirty="0" err="1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i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个邻域顶点的秩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Pn.weight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G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.weight +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P.weight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对应权重修改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if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(!visited[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Pn.end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])    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若该邻域顶点未被访问，则放入队列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Q.push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return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-1;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基于优先级队列的最短路</a:t>
            </a:r>
          </a:p>
        </p:txBody>
      </p:sp>
      <p:sp>
        <p:nvSpPr>
          <p:cNvPr id="10" name="TextBox 20"/>
          <p:cNvSpPr txBox="1">
            <a:spLocks noChangeArrowheads="1"/>
          </p:cNvSpPr>
          <p:nvPr/>
        </p:nvSpPr>
        <p:spPr bwMode="auto">
          <a:xfrm>
            <a:off x="40598" y="1115414"/>
            <a:ext cx="49372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的优先级队列实现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652120" y="3039083"/>
            <a:ext cx="3676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(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维护堆序性，下滤，复杂度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O(loge))</a:t>
            </a:r>
            <a:endParaRPr kumimoji="0" lang="zh-CN" altLang="en-US" sz="16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563888" y="5301208"/>
            <a:ext cx="614385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放入该顶点进入优先级队列，不对重复顶点进行合并，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每个顶点可能重复放入，队列中元素至多为边的数目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此处至多放入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e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次</a:t>
            </a:r>
          </a:p>
        </p:txBody>
      </p:sp>
      <p:sp>
        <p:nvSpPr>
          <p:cNvPr id="7" name="矩形 6"/>
          <p:cNvSpPr/>
          <p:nvPr/>
        </p:nvSpPr>
        <p:spPr>
          <a:xfrm>
            <a:off x="2843808" y="2780928"/>
            <a:ext cx="54006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至多</a:t>
            </a:r>
            <a:r>
              <a:rPr kumimoji="0" lang="en-US" altLang="zh-CN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e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次提取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2627784" y="6319977"/>
            <a:ext cx="5798666" cy="40011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整体时间复杂度：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O(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eloge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)=O(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elogn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最短路径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(Shortest Path)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边上权值非负情形的单源最短路径问题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重点算法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边上权值为任意值的单源最短路径问题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所有顶点之间的最短路径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Floyd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节点直接加入生成树，其割边权重为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precede[0]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节点前驱为自己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nn-NO" altLang="zh-CN" sz="1400" b="1" kern="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将节点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加入后，更新其他每个节点的割边权重</a:t>
            </a:r>
          </a:p>
          <a:p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割边权重更新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(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)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初始化各节点的前驱为节点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0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循环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次，查找最小割边加入，节点加入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设置最小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循环节点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至节点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nV-1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，判断哪个节点加入生成树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更新最小割边权重为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的割边权重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为当前生成树准备加入的节点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加入生成树，并输出其前驱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表示该点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已经加入生成树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r>
              <a:rPr lang="en-US" altLang="zh-CN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/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该循环检查在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加入后，各顶点割边权重是否更新</a:t>
            </a: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点的割边权重更新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// 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设置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j</a:t>
            </a:r>
            <a:r>
              <a:rPr lang="zh-CN" altLang="en-US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点的割边连接的点</a:t>
            </a:r>
            <a:r>
              <a:rPr lang="en-US" altLang="zh-CN" sz="1400" b="1" kern="0" dirty="0">
                <a:solidFill>
                  <a:srgbClr val="CC0000"/>
                </a:solidFill>
                <a:latin typeface="Consolas" panose="020B0609020204030204" pitchFamily="49" charset="0"/>
                <a:ea typeface="隶书" panose="02010509060101010101" pitchFamily="49" charset="-122"/>
              </a:rPr>
              <a:t>k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的实现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  <p:sp>
        <p:nvSpPr>
          <p:cNvPr id="136" name="矩形 135"/>
          <p:cNvSpPr/>
          <p:nvPr/>
        </p:nvSpPr>
        <p:spPr>
          <a:xfrm>
            <a:off x="6576176" y="5774419"/>
            <a:ext cx="2324297" cy="101566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时间复杂度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O(n</a:t>
            </a:r>
            <a:r>
              <a:rPr lang="en-US" altLang="zh-CN" sz="2000" b="1" baseline="300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2</a:t>
            </a:r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，可通过优先级队列降低</a:t>
            </a:r>
            <a:endParaRPr lang="zh-CN" altLang="en-US" sz="2000" dirty="0"/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" grpId="0" bldLvl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最短路径树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单调性：最短路径的任意前缀也是最短路径；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的最短路径经过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，则沿着该路径从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也是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的最短路径（可反证）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无环性：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到图中其它各点的最短路径的集合必无环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最短路径树（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SPT, Shortest Path Tree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30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kumimoji="0" lang="zh-CN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(a) 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网络</a:t>
            </a:r>
            <a:endParaRPr kumimoji="0" lang="zh-CN" altLang="en-US" sz="2400" b="0" i="0" u="none" strike="noStrike" kern="120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(c) SPT</a:t>
            </a:r>
          </a:p>
        </p:txBody>
      </p:sp>
    </p:spTree>
  </p:cSld>
  <p:clrMapOvr>
    <a:masterClrMapping/>
  </p:clrMapOvr>
  <p:transition advTm="157"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24744"/>
            <a:ext cx="8712968" cy="178510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的局限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边权值为负，使用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Dijkstra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求从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最短路径为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，代价为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4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从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再到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C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则代价为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3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p:sp>
        <p:nvSpPr>
          <p:cNvPr id="100" name="椭圆 99"/>
          <p:cNvSpPr/>
          <p:nvPr/>
        </p:nvSpPr>
        <p:spPr bwMode="auto">
          <a:xfrm>
            <a:off x="462676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1" name="椭圆 100"/>
          <p:cNvSpPr/>
          <p:nvPr/>
        </p:nvSpPr>
        <p:spPr bwMode="auto">
          <a:xfrm>
            <a:off x="8235453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2" name="椭圆 101"/>
          <p:cNvSpPr/>
          <p:nvPr/>
        </p:nvSpPr>
        <p:spPr bwMode="auto">
          <a:xfrm>
            <a:off x="6440109" y="3015162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6" name="矩形 105"/>
          <p:cNvSpPr/>
          <p:nvPr/>
        </p:nvSpPr>
        <p:spPr bwMode="auto">
          <a:xfrm>
            <a:off x="6478810" y="2361355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3" name="直接连接符 112"/>
          <p:cNvCxnSpPr/>
          <p:nvPr/>
        </p:nvCxnSpPr>
        <p:spPr bwMode="auto">
          <a:xfrm>
            <a:off x="5137859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4" name="矩形 113"/>
          <p:cNvSpPr/>
          <p:nvPr/>
        </p:nvSpPr>
        <p:spPr bwMode="auto">
          <a:xfrm>
            <a:off x="5530353" y="3315611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7" name="弧形 116"/>
          <p:cNvSpPr/>
          <p:nvPr/>
        </p:nvSpPr>
        <p:spPr bwMode="auto">
          <a:xfrm>
            <a:off x="4860032" y="2780928"/>
            <a:ext cx="3608685" cy="543391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123" name="直接连接符 122"/>
          <p:cNvCxnSpPr/>
          <p:nvPr/>
        </p:nvCxnSpPr>
        <p:spPr bwMode="auto">
          <a:xfrm>
            <a:off x="6935181" y="3264349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16" name="矩形 115"/>
          <p:cNvSpPr/>
          <p:nvPr/>
        </p:nvSpPr>
        <p:spPr bwMode="auto">
          <a:xfrm>
            <a:off x="7375391" y="3243604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3704024"/>
            <a:ext cx="8712968" cy="13388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解决负值问题。限制条件：图中不能包含负权回路（回路的权值和为负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</p:txBody>
      </p:sp>
      <p:sp>
        <p:nvSpPr>
          <p:cNvPr id="127" name="椭圆 126"/>
          <p:cNvSpPr/>
          <p:nvPr/>
        </p:nvSpPr>
        <p:spPr bwMode="auto">
          <a:xfrm>
            <a:off x="291581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8" name="椭圆 127"/>
          <p:cNvSpPr/>
          <p:nvPr/>
        </p:nvSpPr>
        <p:spPr bwMode="auto">
          <a:xfrm>
            <a:off x="6524500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9" name="椭圆 128"/>
          <p:cNvSpPr/>
          <p:nvPr/>
        </p:nvSpPr>
        <p:spPr bwMode="auto">
          <a:xfrm>
            <a:off x="4729156" y="5473451"/>
            <a:ext cx="513011" cy="498374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1" name="矩形 130"/>
          <p:cNvSpPr/>
          <p:nvPr/>
        </p:nvSpPr>
        <p:spPr bwMode="auto">
          <a:xfrm>
            <a:off x="3819399" y="4730786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-4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32" name="直接连接符 131"/>
          <p:cNvCxnSpPr/>
          <p:nvPr/>
        </p:nvCxnSpPr>
        <p:spPr bwMode="auto">
          <a:xfrm>
            <a:off x="3426906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3" name="矩形 132"/>
          <p:cNvSpPr/>
          <p:nvPr/>
        </p:nvSpPr>
        <p:spPr bwMode="auto">
          <a:xfrm>
            <a:off x="3819400" y="5773900"/>
            <a:ext cx="412339" cy="375704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弧形 136"/>
          <p:cNvSpPr/>
          <p:nvPr/>
        </p:nvSpPr>
        <p:spPr bwMode="auto">
          <a:xfrm>
            <a:off x="3227870" y="5227322"/>
            <a:ext cx="1795402" cy="492257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  <p:cxnSp>
        <p:nvCxnSpPr>
          <p:cNvPr id="138" name="直接连接符 137"/>
          <p:cNvCxnSpPr/>
          <p:nvPr/>
        </p:nvCxnSpPr>
        <p:spPr bwMode="auto">
          <a:xfrm>
            <a:off x="5224228" y="5722638"/>
            <a:ext cx="1300273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stealth" w="lg" len="lg"/>
          </a:ln>
          <a:effectLst/>
        </p:spPr>
      </p:cxnSp>
      <p:sp>
        <p:nvSpPr>
          <p:cNvPr id="139" name="矩形 138"/>
          <p:cNvSpPr/>
          <p:nvPr/>
        </p:nvSpPr>
        <p:spPr bwMode="auto">
          <a:xfrm>
            <a:off x="5664438" y="5701893"/>
            <a:ext cx="619297" cy="492137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3496322" y="6258814"/>
            <a:ext cx="23780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负值和回路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234281" y="1176747"/>
            <a:ext cx="8784976" cy="567078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没有负权和回路时，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个顶点的图中任意两个顶点之间如果存在最短路径，此路径最多有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条边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构造最短路径长度数组序列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dist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], dist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2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], …, dist</a:t>
            </a:r>
            <a:r>
              <a:rPr kumimoji="0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。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dist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是从源点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到终点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的只经过一条边的最短路径的长度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dist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 = Edge[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u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dist</a:t>
            </a:r>
            <a:r>
              <a:rPr kumimoji="0" lang="en-US" altLang="zh-CN" sz="2400" b="1" i="0" u="none" strike="noStrike" kern="1200" cap="none" spc="0" normalizeH="0" baseline="3000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k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是从源点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u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出发最多经过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条边到达终点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的最短路径长度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算法的最终目的是计算出 </a:t>
            </a:r>
            <a:r>
              <a:rPr kumimoji="0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dist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2400" b="1" i="1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-1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9999FF">
                    <a:lumMod val="5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采用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递推计算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算法需判断是否存在负权和回路，可在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n-1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次迭代后再做一迭代，若某节点最小距离仍能更新，则存在负值和回路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45722" y="5472978"/>
            <a:ext cx="7632848" cy="454933"/>
          </a:xfrm>
          <a:prstGeom prst="rect">
            <a:avLst/>
          </a:prstGeom>
          <a:solidFill>
            <a:srgbClr val="C00000"/>
          </a:solidFill>
        </p:spPr>
        <p:txBody>
          <a:bodyPr wrap="square">
            <a:spAutoFit/>
          </a:bodyPr>
          <a:lstStyle/>
          <a:p>
            <a:pPr marL="609600" marR="0" lvl="0" indent="-609600" algn="ctr" defTabSz="914400" rtl="0" eaLnBrk="1" fontAlgn="auto" latinLnBrk="0" hangingPunct="1">
              <a:lnSpc>
                <a:spcPct val="105000"/>
              </a:lnSpc>
              <a:spcBef>
                <a:spcPct val="1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/>
                <a:ea typeface="仿宋_GB2312" pitchFamily="49" charset="-122"/>
                <a:cs typeface="+mn-cs"/>
              </a:rPr>
              <a:t>	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solidFill>
                <a:srgbClr val="C00000"/>
              </a:solidFill>
            </p:spPr>
            <p:txBody>
              <a:bodyPr wrap="square">
                <a:spAutoFit/>
              </a:bodyPr>
              <a:lstStyle/>
              <a:p>
                <a:pPr marL="609600" marR="0" lvl="0" indent="-609600" algn="ctr" defTabSz="914400" rtl="0" eaLnBrk="1" fontAlgn="auto" latinLnBrk="0" hangingPunct="1">
                  <a:lnSpc>
                    <a:spcPct val="10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Arial" panose="020B0604020202020204"/>
                    <a:ea typeface="仿宋_GB2312" pitchFamily="49" charset="-122"/>
                    <a:cs typeface="+mn-cs"/>
                  </a:rPr>
                  <a:t>	     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dist</a:t>
                </a:r>
                <a:r>
                  <a:rPr kumimoji="0" lang="en-US" altLang="zh-CN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1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v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 = Edge[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u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v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；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仿宋_GB2312" pitchFamily="49" charset="-122"/>
                  <a:cs typeface="+mn-cs"/>
                </a:endParaRPr>
              </a:p>
              <a:p>
                <a:pPr marL="609600" marR="0" lvl="0" indent="-609600" algn="ctr" defTabSz="914400" rtl="0" eaLnBrk="1" fontAlgn="auto" latinLnBrk="0" hangingPunct="1">
                  <a:lnSpc>
                    <a:spcPct val="105000"/>
                  </a:lnSpc>
                  <a:spcBef>
                    <a:spcPct val="10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dist</a:t>
                </a:r>
                <a:r>
                  <a:rPr kumimoji="0" lang="en-US" altLang="zh-CN" sz="2400" b="1" i="1" u="none" strike="noStrike" kern="1200" cap="none" spc="0" normalizeH="0" baseline="30000" noProof="0" dirty="0" err="1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k</a:t>
                </a:r>
                <a:r>
                  <a:rPr kumimoji="0" lang="en-US" altLang="zh-CN" sz="24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v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 = min {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dist</a:t>
                </a:r>
                <a:r>
                  <a:rPr kumimoji="0" lang="en-US" altLang="zh-CN" sz="24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k-</a:t>
                </a:r>
                <a:r>
                  <a:rPr kumimoji="0" lang="en-US" altLang="zh-CN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1</a:t>
                </a:r>
                <a:r>
                  <a:rPr kumimoji="0" lang="en-US" altLang="zh-CN" sz="24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v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altLang="zh-CN" sz="24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仿宋_GB2312" pitchFamily="49" charset="-122"/>
                        <a:cs typeface="+mn-cs"/>
                      </a:rPr>
                      <m:t>min</m:t>
                    </m:r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 { dist</a:t>
                </a:r>
                <a:r>
                  <a:rPr kumimoji="0" lang="en-US" altLang="zh-CN" sz="24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k-</a:t>
                </a:r>
                <a:r>
                  <a:rPr kumimoji="0" lang="en-US" altLang="zh-CN" sz="2400" b="1" i="0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1</a:t>
                </a:r>
                <a:r>
                  <a:rPr kumimoji="0" lang="en-US" altLang="zh-CN" sz="2400" b="1" i="1" u="none" strike="noStrike" kern="1200" cap="none" spc="0" normalizeH="0" baseline="3000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j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]+Edge[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j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][</a:t>
                </a:r>
                <a:r>
                  <a:rPr kumimoji="0" lang="en-US" altLang="zh-CN" sz="2400" b="1" i="1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v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仿宋_GB2312" pitchFamily="49" charset="-122"/>
                    <a:cs typeface="+mn-cs"/>
                  </a:rPr>
                  <a:t>] } }</a:t>
                </a: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869160"/>
                <a:ext cx="7632848" cy="904863"/>
              </a:xfrm>
              <a:prstGeom prst="rect">
                <a:avLst/>
              </a:prstGeom>
              <a:blipFill rotWithShape="1">
                <a:blip r:embed="rId3"/>
                <a:stretch>
                  <a:fillRect l="-4" t="-3436" r="6" b="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4860032" y="5620134"/>
            <a:ext cx="234360" cy="307777"/>
          </a:xfrm>
          <a:prstGeom prst="rect">
            <a:avLst/>
          </a:prstGeom>
          <a:solidFill>
            <a:srgbClr val="C00000"/>
          </a:solidFill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75" name="组合 74"/>
          <p:cNvGrpSpPr/>
          <p:nvPr/>
        </p:nvGrpSpPr>
        <p:grpSpPr>
          <a:xfrm>
            <a:off x="3432575" y="1340768"/>
            <a:ext cx="2513536" cy="2586112"/>
            <a:chOff x="3432575" y="1340768"/>
            <a:chExt cx="2513536" cy="2586112"/>
          </a:xfrm>
        </p:grpSpPr>
        <p:sp>
          <p:nvSpPr>
            <p:cNvPr id="43" name="Oval 6"/>
            <p:cNvSpPr>
              <a:spLocks noChangeArrowheads="1"/>
            </p:cNvSpPr>
            <p:nvPr/>
          </p:nvSpPr>
          <p:spPr bwMode="auto">
            <a:xfrm>
              <a:off x="4211008" y="164462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44" name="Oval 7"/>
            <p:cNvSpPr>
              <a:spLocks noChangeArrowheads="1"/>
            </p:cNvSpPr>
            <p:nvPr/>
          </p:nvSpPr>
          <p:spPr bwMode="auto">
            <a:xfrm>
              <a:off x="4222269" y="2537425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45" name="Oval 8"/>
            <p:cNvSpPr>
              <a:spLocks noChangeArrowheads="1"/>
            </p:cNvSpPr>
            <p:nvPr/>
          </p:nvSpPr>
          <p:spPr bwMode="auto">
            <a:xfrm>
              <a:off x="4211642" y="3364573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46" name="Oval 9"/>
            <p:cNvSpPr>
              <a:spLocks noChangeArrowheads="1"/>
            </p:cNvSpPr>
            <p:nvPr/>
          </p:nvSpPr>
          <p:spPr bwMode="auto">
            <a:xfrm>
              <a:off x="3432575" y="2510837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47" name="Oval 10"/>
            <p:cNvSpPr>
              <a:spLocks noChangeArrowheads="1"/>
            </p:cNvSpPr>
            <p:nvPr/>
          </p:nvSpPr>
          <p:spPr bwMode="auto">
            <a:xfrm>
              <a:off x="5004766" y="1631383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48" name="Oval 11"/>
            <p:cNvSpPr>
              <a:spLocks noChangeArrowheads="1"/>
            </p:cNvSpPr>
            <p:nvPr/>
          </p:nvSpPr>
          <p:spPr bwMode="auto">
            <a:xfrm>
              <a:off x="5572754" y="2572923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49" name="Oval 12"/>
            <p:cNvSpPr>
              <a:spLocks noChangeArrowheads="1"/>
            </p:cNvSpPr>
            <p:nvPr/>
          </p:nvSpPr>
          <p:spPr bwMode="auto">
            <a:xfrm>
              <a:off x="5017595" y="3388248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52" name="Line 15"/>
            <p:cNvSpPr>
              <a:spLocks noChangeShapeType="1"/>
            </p:cNvSpPr>
            <p:nvPr/>
          </p:nvSpPr>
          <p:spPr bwMode="auto">
            <a:xfrm>
              <a:off x="3792934" y="2688558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3" name="Line 16"/>
            <p:cNvSpPr>
              <a:spLocks noChangeShapeType="1"/>
            </p:cNvSpPr>
            <p:nvPr/>
          </p:nvSpPr>
          <p:spPr bwMode="auto">
            <a:xfrm flipV="1">
              <a:off x="3712700" y="1897910"/>
              <a:ext cx="522239" cy="66190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4" name="Line 17"/>
            <p:cNvSpPr>
              <a:spLocks noChangeShapeType="1"/>
            </p:cNvSpPr>
            <p:nvPr/>
          </p:nvSpPr>
          <p:spPr bwMode="auto">
            <a:xfrm>
              <a:off x="3697214" y="2848088"/>
              <a:ext cx="561654" cy="6143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56" name="Line 19"/>
            <p:cNvSpPr>
              <a:spLocks noChangeShapeType="1"/>
            </p:cNvSpPr>
            <p:nvPr/>
          </p:nvSpPr>
          <p:spPr bwMode="auto">
            <a:xfrm>
              <a:off x="3757080" y="2748260"/>
              <a:ext cx="1317683" cy="746652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60" name="Text Box 23"/>
            <p:cNvSpPr txBox="1">
              <a:spLocks noChangeArrowheads="1"/>
            </p:cNvSpPr>
            <p:nvPr/>
          </p:nvSpPr>
          <p:spPr bwMode="auto">
            <a:xfrm>
              <a:off x="4222269" y="1340768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1" name="Text Box 24"/>
            <p:cNvSpPr txBox="1">
              <a:spLocks noChangeArrowheads="1"/>
            </p:cNvSpPr>
            <p:nvPr/>
          </p:nvSpPr>
          <p:spPr bwMode="auto">
            <a:xfrm>
              <a:off x="4534630" y="2556074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2" name="Text Box 25"/>
            <p:cNvSpPr txBox="1">
              <a:spLocks noChangeArrowheads="1"/>
            </p:cNvSpPr>
            <p:nvPr/>
          </p:nvSpPr>
          <p:spPr bwMode="auto">
            <a:xfrm>
              <a:off x="4489772" y="361910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0" name="Line 18"/>
            <p:cNvSpPr>
              <a:spLocks noChangeShapeType="1"/>
            </p:cNvSpPr>
            <p:nvPr/>
          </p:nvSpPr>
          <p:spPr bwMode="auto">
            <a:xfrm flipV="1">
              <a:off x="3746038" y="1921608"/>
              <a:ext cx="1271113" cy="66747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5339401" y="341291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∞</a:t>
              </a:r>
            </a:p>
          </p:txBody>
        </p:sp>
        <p:sp>
          <p:nvSpPr>
            <p:cNvPr id="71" name="矩形 70"/>
            <p:cNvSpPr/>
            <p:nvPr/>
          </p:nvSpPr>
          <p:spPr>
            <a:xfrm>
              <a:off x="5252513" y="1404335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∞</a:t>
              </a:r>
            </a:p>
          </p:txBody>
        </p:sp>
        <p:sp>
          <p:nvSpPr>
            <p:cNvPr id="72" name="弧形 71"/>
            <p:cNvSpPr/>
            <p:nvPr/>
          </p:nvSpPr>
          <p:spPr bwMode="auto">
            <a:xfrm>
              <a:off x="3757080" y="2512162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74" name="矩形 73"/>
            <p:cNvSpPr/>
            <p:nvPr/>
          </p:nvSpPr>
          <p:spPr>
            <a:xfrm>
              <a:off x="5596335" y="2229988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∞</a:t>
              </a:r>
            </a:p>
          </p:txBody>
        </p:sp>
      </p:grpSp>
      <p:grpSp>
        <p:nvGrpSpPr>
          <p:cNvPr id="131" name="组合 130"/>
          <p:cNvGrpSpPr/>
          <p:nvPr/>
        </p:nvGrpSpPr>
        <p:grpSpPr>
          <a:xfrm>
            <a:off x="6372200" y="1268760"/>
            <a:ext cx="2507577" cy="2528397"/>
            <a:chOff x="6372200" y="1268760"/>
            <a:chExt cx="2507577" cy="2528397"/>
          </a:xfrm>
        </p:grpSpPr>
        <p:sp>
          <p:nvSpPr>
            <p:cNvPr id="79" name="Oval 6"/>
            <p:cNvSpPr>
              <a:spLocks noChangeArrowheads="1"/>
            </p:cNvSpPr>
            <p:nvPr/>
          </p:nvSpPr>
          <p:spPr bwMode="auto">
            <a:xfrm>
              <a:off x="7150633" y="152548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80" name="Oval 7"/>
            <p:cNvSpPr>
              <a:spLocks noChangeArrowheads="1"/>
            </p:cNvSpPr>
            <p:nvPr/>
          </p:nvSpPr>
          <p:spPr bwMode="auto">
            <a:xfrm>
              <a:off x="7161894" y="2418291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81" name="Oval 8"/>
            <p:cNvSpPr>
              <a:spLocks noChangeArrowheads="1"/>
            </p:cNvSpPr>
            <p:nvPr/>
          </p:nvSpPr>
          <p:spPr bwMode="auto">
            <a:xfrm>
              <a:off x="7184811" y="324495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2" name="Oval 9"/>
            <p:cNvSpPr>
              <a:spLocks noChangeArrowheads="1"/>
            </p:cNvSpPr>
            <p:nvPr/>
          </p:nvSpPr>
          <p:spPr bwMode="auto">
            <a:xfrm>
              <a:off x="6372200" y="2391703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83" name="Oval 10"/>
            <p:cNvSpPr>
              <a:spLocks noChangeArrowheads="1"/>
            </p:cNvSpPr>
            <p:nvPr/>
          </p:nvSpPr>
          <p:spPr bwMode="auto">
            <a:xfrm>
              <a:off x="7944391" y="1512249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84" name="Oval 11"/>
            <p:cNvSpPr>
              <a:spLocks noChangeArrowheads="1"/>
            </p:cNvSpPr>
            <p:nvPr/>
          </p:nvSpPr>
          <p:spPr bwMode="auto">
            <a:xfrm>
              <a:off x="8512379" y="2453789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85" name="Oval 12"/>
            <p:cNvSpPr>
              <a:spLocks noChangeArrowheads="1"/>
            </p:cNvSpPr>
            <p:nvPr/>
          </p:nvSpPr>
          <p:spPr bwMode="auto">
            <a:xfrm>
              <a:off x="7957220" y="3269114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86" name="Line 15"/>
            <p:cNvSpPr>
              <a:spLocks noChangeShapeType="1"/>
            </p:cNvSpPr>
            <p:nvPr/>
          </p:nvSpPr>
          <p:spPr bwMode="auto">
            <a:xfrm>
              <a:off x="6732559" y="256942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7" name="Line 16"/>
            <p:cNvSpPr>
              <a:spLocks noChangeShapeType="1"/>
            </p:cNvSpPr>
            <p:nvPr/>
          </p:nvSpPr>
          <p:spPr bwMode="auto">
            <a:xfrm flipH="1" flipV="1">
              <a:off x="7318719" y="188233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8" name="Line 17"/>
            <p:cNvSpPr>
              <a:spLocks noChangeShapeType="1"/>
            </p:cNvSpPr>
            <p:nvPr/>
          </p:nvSpPr>
          <p:spPr bwMode="auto">
            <a:xfrm>
              <a:off x="6636838" y="2728954"/>
              <a:ext cx="573613" cy="57675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96" name="弧形 95"/>
            <p:cNvSpPr/>
            <p:nvPr/>
          </p:nvSpPr>
          <p:spPr bwMode="auto">
            <a:xfrm>
              <a:off x="6696705" y="2393028"/>
              <a:ext cx="1853136" cy="292856"/>
            </a:xfrm>
            <a:prstGeom prst="arc">
              <a:avLst>
                <a:gd name="adj1" fmla="val 10817505"/>
                <a:gd name="adj2" fmla="val 0"/>
              </a:avLst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 flipV="1">
              <a:off x="7339597" y="2805017"/>
              <a:ext cx="17062" cy="425889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98" name="Line 15"/>
            <p:cNvSpPr>
              <a:spLocks noChangeShapeType="1"/>
            </p:cNvSpPr>
            <p:nvPr/>
          </p:nvSpPr>
          <p:spPr bwMode="auto">
            <a:xfrm>
              <a:off x="7510834" y="1681565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99" name="Line 15"/>
            <p:cNvSpPr>
              <a:spLocks noChangeShapeType="1"/>
            </p:cNvSpPr>
            <p:nvPr/>
          </p:nvSpPr>
          <p:spPr bwMode="auto">
            <a:xfrm>
              <a:off x="7510834" y="3432784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00" name="Text Box 23"/>
            <p:cNvSpPr txBox="1">
              <a:spLocks noChangeArrowheads="1"/>
            </p:cNvSpPr>
            <p:nvPr/>
          </p:nvSpPr>
          <p:spPr bwMode="auto">
            <a:xfrm>
              <a:off x="7151585" y="126876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1" name="Text Box 24"/>
            <p:cNvSpPr txBox="1">
              <a:spLocks noChangeArrowheads="1"/>
            </p:cNvSpPr>
            <p:nvPr/>
          </p:nvSpPr>
          <p:spPr bwMode="auto">
            <a:xfrm>
              <a:off x="7463946" y="2484066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2" name="Text Box 25"/>
            <p:cNvSpPr txBox="1">
              <a:spLocks noChangeArrowheads="1"/>
            </p:cNvSpPr>
            <p:nvPr/>
          </p:nvSpPr>
          <p:spPr bwMode="auto">
            <a:xfrm>
              <a:off x="7427797" y="3489380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3" name="矩形 102"/>
            <p:cNvSpPr/>
            <p:nvPr/>
          </p:nvSpPr>
          <p:spPr>
            <a:xfrm>
              <a:off x="8287152" y="334091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4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" name="矩形 103"/>
            <p:cNvSpPr/>
            <p:nvPr/>
          </p:nvSpPr>
          <p:spPr>
            <a:xfrm>
              <a:off x="8200264" y="1332327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5" name="矩形 104"/>
            <p:cNvSpPr/>
            <p:nvPr/>
          </p:nvSpPr>
          <p:spPr>
            <a:xfrm>
              <a:off x="8525651" y="2157980"/>
              <a:ext cx="3497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幼圆" panose="02010509060101010101" charset="-122"/>
                  <a:cs typeface="+mn-cs"/>
                </a:rPr>
                <a:t>∞</a:t>
              </a:r>
            </a:p>
          </p:txBody>
        </p:sp>
      </p:grpSp>
      <p:grpSp>
        <p:nvGrpSpPr>
          <p:cNvPr id="132" name="组合 131"/>
          <p:cNvGrpSpPr/>
          <p:nvPr/>
        </p:nvGrpSpPr>
        <p:grpSpPr>
          <a:xfrm>
            <a:off x="6420757" y="4146373"/>
            <a:ext cx="2507577" cy="2528397"/>
            <a:chOff x="6420757" y="4146373"/>
            <a:chExt cx="2507577" cy="2528397"/>
          </a:xfrm>
        </p:grpSpPr>
        <p:sp>
          <p:nvSpPr>
            <p:cNvPr id="106" name="Oval 6"/>
            <p:cNvSpPr>
              <a:spLocks noChangeArrowheads="1"/>
            </p:cNvSpPr>
            <p:nvPr/>
          </p:nvSpPr>
          <p:spPr bwMode="auto">
            <a:xfrm>
              <a:off x="7199190" y="44031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07" name="Oval 7"/>
            <p:cNvSpPr>
              <a:spLocks noChangeArrowheads="1"/>
            </p:cNvSpPr>
            <p:nvPr/>
          </p:nvSpPr>
          <p:spPr bwMode="auto">
            <a:xfrm>
              <a:off x="7210451" y="52959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08" name="Oval 8"/>
            <p:cNvSpPr>
              <a:spLocks noChangeArrowheads="1"/>
            </p:cNvSpPr>
            <p:nvPr/>
          </p:nvSpPr>
          <p:spPr bwMode="auto">
            <a:xfrm>
              <a:off x="7199190" y="61075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09" name="Oval 9"/>
            <p:cNvSpPr>
              <a:spLocks noChangeArrowheads="1"/>
            </p:cNvSpPr>
            <p:nvPr/>
          </p:nvSpPr>
          <p:spPr bwMode="auto">
            <a:xfrm>
              <a:off x="6420757" y="52693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10" name="Oval 10"/>
            <p:cNvSpPr>
              <a:spLocks noChangeArrowheads="1"/>
            </p:cNvSpPr>
            <p:nvPr/>
          </p:nvSpPr>
          <p:spPr bwMode="auto">
            <a:xfrm>
              <a:off x="7992948" y="43898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11" name="Oval 11"/>
            <p:cNvSpPr>
              <a:spLocks noChangeArrowheads="1"/>
            </p:cNvSpPr>
            <p:nvPr/>
          </p:nvSpPr>
          <p:spPr bwMode="auto">
            <a:xfrm>
              <a:off x="8560936" y="53314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12" name="Oval 12"/>
            <p:cNvSpPr>
              <a:spLocks noChangeArrowheads="1"/>
            </p:cNvSpPr>
            <p:nvPr/>
          </p:nvSpPr>
          <p:spPr bwMode="auto">
            <a:xfrm>
              <a:off x="8005777" y="61467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13" name="Line 15"/>
            <p:cNvSpPr>
              <a:spLocks noChangeShapeType="1"/>
            </p:cNvSpPr>
            <p:nvPr/>
          </p:nvSpPr>
          <p:spPr bwMode="auto">
            <a:xfrm>
              <a:off x="6781116" y="544703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14" name="Line 16"/>
            <p:cNvSpPr>
              <a:spLocks noChangeShapeType="1"/>
            </p:cNvSpPr>
            <p:nvPr/>
          </p:nvSpPr>
          <p:spPr bwMode="auto">
            <a:xfrm flipH="1" flipV="1">
              <a:off x="7325678" y="4758007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15" name="Line 17"/>
            <p:cNvSpPr>
              <a:spLocks noChangeShapeType="1"/>
            </p:cNvSpPr>
            <p:nvPr/>
          </p:nvSpPr>
          <p:spPr bwMode="auto">
            <a:xfrm>
              <a:off x="6685395" y="56065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18" name="Line 16"/>
            <p:cNvSpPr>
              <a:spLocks noChangeShapeType="1"/>
            </p:cNvSpPr>
            <p:nvPr/>
          </p:nvSpPr>
          <p:spPr bwMode="auto">
            <a:xfrm flipH="1" flipV="1">
              <a:off x="7377606" y="56712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0" name="Line 15"/>
            <p:cNvSpPr>
              <a:spLocks noChangeShapeType="1"/>
            </p:cNvSpPr>
            <p:nvPr/>
          </p:nvSpPr>
          <p:spPr bwMode="auto">
            <a:xfrm>
              <a:off x="7559391" y="63103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1" name="Text Box 23"/>
            <p:cNvSpPr txBox="1">
              <a:spLocks noChangeArrowheads="1"/>
            </p:cNvSpPr>
            <p:nvPr/>
          </p:nvSpPr>
          <p:spPr bwMode="auto">
            <a:xfrm>
              <a:off x="7200142" y="41463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2" name="Text Box 24"/>
            <p:cNvSpPr txBox="1">
              <a:spLocks noChangeArrowheads="1"/>
            </p:cNvSpPr>
            <p:nvPr/>
          </p:nvSpPr>
          <p:spPr bwMode="auto">
            <a:xfrm>
              <a:off x="7512503" y="53616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23" name="Text Box 25"/>
            <p:cNvSpPr txBox="1">
              <a:spLocks noChangeArrowheads="1"/>
            </p:cNvSpPr>
            <p:nvPr/>
          </p:nvSpPr>
          <p:spPr bwMode="auto">
            <a:xfrm>
              <a:off x="7476354" y="63669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25" name="矩形 124"/>
            <p:cNvSpPr/>
            <p:nvPr/>
          </p:nvSpPr>
          <p:spPr>
            <a:xfrm>
              <a:off x="8335709" y="62185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4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6" name="矩形 125"/>
            <p:cNvSpPr/>
            <p:nvPr/>
          </p:nvSpPr>
          <p:spPr>
            <a:xfrm>
              <a:off x="8248821" y="42099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2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8592643" y="50355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7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8" name="Line 16"/>
            <p:cNvSpPr>
              <a:spLocks noChangeShapeType="1"/>
            </p:cNvSpPr>
            <p:nvPr/>
          </p:nvSpPr>
          <p:spPr bwMode="auto">
            <a:xfrm flipH="1" flipV="1">
              <a:off x="7428072" y="4765020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29" name="Line 16"/>
            <p:cNvSpPr>
              <a:spLocks noChangeShapeType="1"/>
            </p:cNvSpPr>
            <p:nvPr/>
          </p:nvSpPr>
          <p:spPr bwMode="auto">
            <a:xfrm>
              <a:off x="7558336" y="4569913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30" name="Line 16"/>
            <p:cNvSpPr>
              <a:spLocks noChangeShapeType="1"/>
            </p:cNvSpPr>
            <p:nvPr/>
          </p:nvSpPr>
          <p:spPr bwMode="auto">
            <a:xfrm flipV="1">
              <a:off x="8318299" y="5699438"/>
              <a:ext cx="356973" cy="4859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sp>
        <p:nvSpPr>
          <p:cNvPr id="116" name="Line 16"/>
          <p:cNvSpPr>
            <a:spLocks noChangeShapeType="1"/>
          </p:cNvSpPr>
          <p:nvPr/>
        </p:nvSpPr>
        <p:spPr bwMode="auto">
          <a:xfrm flipV="1">
            <a:off x="6652796" y="1754130"/>
            <a:ext cx="522239" cy="66190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幼圆" panose="02010509060101010101" charset="-122"/>
              <a:cs typeface="+mn-cs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7848" y="1084006"/>
            <a:ext cx="5529508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336231" y="1589370"/>
            <a:ext cx="2507577" cy="2415694"/>
            <a:chOff x="5796136" y="1052736"/>
            <a:chExt cx="2831105" cy="2740442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67408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600" b="1" i="0" u="none" strike="noStrike" kern="1200" cap="none" spc="0" normalizeH="0" baseline="0" noProof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596647" y="4138426"/>
          <a:ext cx="5295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  <a:endParaRPr lang="zh-CN" altLang="en-US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800" b="1" kern="12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[5]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kern="12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altLang="zh-CN" sz="1800" b="1" kern="1200" baseline="300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kern="12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[6]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/>
        </p:nvGraphicFramePr>
        <p:xfrm>
          <a:off x="596647" y="4501440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表格 36"/>
          <p:cNvGraphicFramePr>
            <a:graphicFrameLocks noGrp="1"/>
          </p:cNvGraphicFramePr>
          <p:nvPr/>
        </p:nvGraphicFramePr>
        <p:xfrm>
          <a:off x="596647" y="4868222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∞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8" name="表格 37"/>
          <p:cNvGraphicFramePr>
            <a:graphicFrameLocks noGrp="1"/>
          </p:cNvGraphicFramePr>
          <p:nvPr/>
        </p:nvGraphicFramePr>
        <p:xfrm>
          <a:off x="596647" y="5231574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9" name="表格 38"/>
          <p:cNvGraphicFramePr>
            <a:graphicFrameLocks noGrp="1"/>
          </p:cNvGraphicFramePr>
          <p:nvPr/>
        </p:nvGraphicFramePr>
        <p:xfrm>
          <a:off x="596647" y="5598356"/>
          <a:ext cx="529564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19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19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0" name="表格 39"/>
          <p:cNvGraphicFramePr>
            <a:graphicFrameLocks noGrp="1"/>
          </p:cNvGraphicFramePr>
          <p:nvPr/>
        </p:nvGraphicFramePr>
        <p:xfrm>
          <a:off x="593010" y="5961708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1" name="表格 40"/>
          <p:cNvGraphicFramePr>
            <a:graphicFrameLocks noGrp="1"/>
          </p:cNvGraphicFramePr>
          <p:nvPr/>
        </p:nvGraphicFramePr>
        <p:xfrm>
          <a:off x="593010" y="6328490"/>
          <a:ext cx="5299280" cy="3657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62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241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151937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" name="组合 4"/>
          <p:cNvGrpSpPr/>
          <p:nvPr/>
        </p:nvGrpSpPr>
        <p:grpSpPr>
          <a:xfrm>
            <a:off x="3426698" y="1463379"/>
            <a:ext cx="2507577" cy="2528397"/>
            <a:chOff x="3334478" y="1463379"/>
            <a:chExt cx="2507577" cy="2528397"/>
          </a:xfrm>
        </p:grpSpPr>
        <p:sp>
          <p:nvSpPr>
            <p:cNvPr id="133" name="Oval 6"/>
            <p:cNvSpPr>
              <a:spLocks noChangeArrowheads="1"/>
            </p:cNvSpPr>
            <p:nvPr/>
          </p:nvSpPr>
          <p:spPr bwMode="auto">
            <a:xfrm>
              <a:off x="4112911" y="1720107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34" name="Oval 7"/>
            <p:cNvSpPr>
              <a:spLocks noChangeArrowheads="1"/>
            </p:cNvSpPr>
            <p:nvPr/>
          </p:nvSpPr>
          <p:spPr bwMode="auto">
            <a:xfrm>
              <a:off x="4124172" y="2612910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35" name="Oval 8"/>
            <p:cNvSpPr>
              <a:spLocks noChangeArrowheads="1"/>
            </p:cNvSpPr>
            <p:nvPr/>
          </p:nvSpPr>
          <p:spPr bwMode="auto">
            <a:xfrm>
              <a:off x="4112911" y="3424568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36" name="Oval 9"/>
            <p:cNvSpPr>
              <a:spLocks noChangeArrowheads="1"/>
            </p:cNvSpPr>
            <p:nvPr/>
          </p:nvSpPr>
          <p:spPr bwMode="auto">
            <a:xfrm>
              <a:off x="3334478" y="2586322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37" name="Oval 10"/>
            <p:cNvSpPr>
              <a:spLocks noChangeArrowheads="1"/>
            </p:cNvSpPr>
            <p:nvPr/>
          </p:nvSpPr>
          <p:spPr bwMode="auto">
            <a:xfrm>
              <a:off x="4906669" y="1706868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38" name="Oval 11"/>
            <p:cNvSpPr>
              <a:spLocks noChangeArrowheads="1"/>
            </p:cNvSpPr>
            <p:nvPr/>
          </p:nvSpPr>
          <p:spPr bwMode="auto">
            <a:xfrm>
              <a:off x="5474657" y="2648408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39" name="Oval 12"/>
            <p:cNvSpPr>
              <a:spLocks noChangeArrowheads="1"/>
            </p:cNvSpPr>
            <p:nvPr/>
          </p:nvSpPr>
          <p:spPr bwMode="auto">
            <a:xfrm>
              <a:off x="4919498" y="3463733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40" name="Line 15"/>
            <p:cNvSpPr>
              <a:spLocks noChangeShapeType="1"/>
            </p:cNvSpPr>
            <p:nvPr/>
          </p:nvSpPr>
          <p:spPr bwMode="auto">
            <a:xfrm>
              <a:off x="3694837" y="276404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1" name="Line 16"/>
            <p:cNvSpPr>
              <a:spLocks noChangeShapeType="1"/>
            </p:cNvSpPr>
            <p:nvPr/>
          </p:nvSpPr>
          <p:spPr bwMode="auto">
            <a:xfrm flipH="1" flipV="1">
              <a:off x="4239399" y="2075013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2" name="Line 17"/>
            <p:cNvSpPr>
              <a:spLocks noChangeShapeType="1"/>
            </p:cNvSpPr>
            <p:nvPr/>
          </p:nvSpPr>
          <p:spPr bwMode="auto">
            <a:xfrm>
              <a:off x="3599116" y="2923573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4" name="Line 16"/>
            <p:cNvSpPr>
              <a:spLocks noChangeShapeType="1"/>
            </p:cNvSpPr>
            <p:nvPr/>
          </p:nvSpPr>
          <p:spPr bwMode="auto">
            <a:xfrm flipH="1" flipV="1">
              <a:off x="4291327" y="2988207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6" name="Line 15"/>
            <p:cNvSpPr>
              <a:spLocks noChangeShapeType="1"/>
            </p:cNvSpPr>
            <p:nvPr/>
          </p:nvSpPr>
          <p:spPr bwMode="auto">
            <a:xfrm>
              <a:off x="4473112" y="3627403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47" name="Text Box 23"/>
            <p:cNvSpPr txBox="1">
              <a:spLocks noChangeArrowheads="1"/>
            </p:cNvSpPr>
            <p:nvPr/>
          </p:nvSpPr>
          <p:spPr bwMode="auto">
            <a:xfrm>
              <a:off x="4113863" y="14633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8" name="Text Box 24"/>
            <p:cNvSpPr txBox="1">
              <a:spLocks noChangeArrowheads="1"/>
            </p:cNvSpPr>
            <p:nvPr/>
          </p:nvSpPr>
          <p:spPr bwMode="auto">
            <a:xfrm>
              <a:off x="4426224" y="2678685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9" name="Text Box 25"/>
            <p:cNvSpPr txBox="1">
              <a:spLocks noChangeArrowheads="1"/>
            </p:cNvSpPr>
            <p:nvPr/>
          </p:nvSpPr>
          <p:spPr bwMode="auto">
            <a:xfrm>
              <a:off x="4390075" y="368399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50" name="矩形 149"/>
            <p:cNvSpPr/>
            <p:nvPr/>
          </p:nvSpPr>
          <p:spPr>
            <a:xfrm>
              <a:off x="5249430" y="353552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4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1" name="矩形 150"/>
            <p:cNvSpPr/>
            <p:nvPr/>
          </p:nvSpPr>
          <p:spPr>
            <a:xfrm>
              <a:off x="5162542" y="1526946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矩形 151"/>
            <p:cNvSpPr/>
            <p:nvPr/>
          </p:nvSpPr>
          <p:spPr>
            <a:xfrm>
              <a:off x="5506364" y="2352599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16"/>
            <p:cNvSpPr>
              <a:spLocks noChangeShapeType="1"/>
            </p:cNvSpPr>
            <p:nvPr/>
          </p:nvSpPr>
          <p:spPr bwMode="auto">
            <a:xfrm flipH="1" flipV="1">
              <a:off x="4341793" y="2082026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54" name="Line 16"/>
            <p:cNvSpPr>
              <a:spLocks noChangeShapeType="1"/>
            </p:cNvSpPr>
            <p:nvPr/>
          </p:nvSpPr>
          <p:spPr bwMode="auto">
            <a:xfrm>
              <a:off x="4456410" y="1924690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56" name="Line 16"/>
            <p:cNvSpPr>
              <a:spLocks noChangeShapeType="1"/>
            </p:cNvSpPr>
            <p:nvPr/>
          </p:nvSpPr>
          <p:spPr bwMode="auto">
            <a:xfrm>
              <a:off x="5218085" y="2082026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57" name="Line 16"/>
            <p:cNvSpPr>
              <a:spLocks noChangeShapeType="1"/>
            </p:cNvSpPr>
            <p:nvPr/>
          </p:nvSpPr>
          <p:spPr bwMode="auto">
            <a:xfrm>
              <a:off x="4463434" y="1812949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430932" y="1242288"/>
            <a:ext cx="2507577" cy="2528397"/>
            <a:chOff x="6349029" y="1347673"/>
            <a:chExt cx="2507577" cy="2528397"/>
          </a:xfrm>
        </p:grpSpPr>
        <p:sp>
          <p:nvSpPr>
            <p:cNvPr id="159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60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61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62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63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64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65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68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70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72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73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74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5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6" name="矩形 175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4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7" name="矩形 176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8" name="矩形 177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9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8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  <p:grpSp>
        <p:nvGrpSpPr>
          <p:cNvPr id="183" name="组合 182"/>
          <p:cNvGrpSpPr/>
          <p:nvPr/>
        </p:nvGrpSpPr>
        <p:grpSpPr>
          <a:xfrm>
            <a:off x="6430932" y="3991141"/>
            <a:ext cx="2507577" cy="2528397"/>
            <a:chOff x="6349029" y="1347673"/>
            <a:chExt cx="2507577" cy="2528397"/>
          </a:xfrm>
        </p:grpSpPr>
        <p:sp>
          <p:nvSpPr>
            <p:cNvPr id="184" name="Oval 6"/>
            <p:cNvSpPr>
              <a:spLocks noChangeArrowheads="1"/>
            </p:cNvSpPr>
            <p:nvPr/>
          </p:nvSpPr>
          <p:spPr bwMode="auto">
            <a:xfrm>
              <a:off x="7127462" y="1604401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85" name="Oval 7"/>
            <p:cNvSpPr>
              <a:spLocks noChangeArrowheads="1"/>
            </p:cNvSpPr>
            <p:nvPr/>
          </p:nvSpPr>
          <p:spPr bwMode="auto">
            <a:xfrm>
              <a:off x="7138723" y="2497204"/>
              <a:ext cx="367398" cy="3666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186" name="Oval 8"/>
            <p:cNvSpPr>
              <a:spLocks noChangeArrowheads="1"/>
            </p:cNvSpPr>
            <p:nvPr/>
          </p:nvSpPr>
          <p:spPr bwMode="auto">
            <a:xfrm>
              <a:off x="7127462" y="3308862"/>
              <a:ext cx="354729" cy="3568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187" name="Oval 9"/>
            <p:cNvSpPr>
              <a:spLocks noChangeArrowheads="1"/>
            </p:cNvSpPr>
            <p:nvPr/>
          </p:nvSpPr>
          <p:spPr bwMode="auto">
            <a:xfrm>
              <a:off x="6349029" y="2470616"/>
              <a:ext cx="364583" cy="369436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188" name="Oval 10"/>
            <p:cNvSpPr>
              <a:spLocks noChangeArrowheads="1"/>
            </p:cNvSpPr>
            <p:nvPr/>
          </p:nvSpPr>
          <p:spPr bwMode="auto">
            <a:xfrm>
              <a:off x="7921220" y="1591162"/>
              <a:ext cx="350507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189" name="Oval 11"/>
            <p:cNvSpPr>
              <a:spLocks noChangeArrowheads="1"/>
            </p:cNvSpPr>
            <p:nvPr/>
          </p:nvSpPr>
          <p:spPr bwMode="auto">
            <a:xfrm>
              <a:off x="8489208" y="2532702"/>
              <a:ext cx="367398" cy="368037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190" name="Oval 12"/>
            <p:cNvSpPr>
              <a:spLocks noChangeArrowheads="1"/>
            </p:cNvSpPr>
            <p:nvPr/>
          </p:nvSpPr>
          <p:spPr bwMode="auto">
            <a:xfrm>
              <a:off x="7934049" y="3348027"/>
              <a:ext cx="367398" cy="355442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4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191" name="Line 17"/>
            <p:cNvSpPr>
              <a:spLocks noChangeShapeType="1"/>
            </p:cNvSpPr>
            <p:nvPr/>
          </p:nvSpPr>
          <p:spPr bwMode="auto">
            <a:xfrm>
              <a:off x="6613667" y="2807867"/>
              <a:ext cx="580244" cy="50099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2" name="Line 16"/>
            <p:cNvSpPr>
              <a:spLocks noChangeShapeType="1"/>
            </p:cNvSpPr>
            <p:nvPr/>
          </p:nvSpPr>
          <p:spPr bwMode="auto">
            <a:xfrm flipH="1" flipV="1">
              <a:off x="7305878" y="2872501"/>
              <a:ext cx="2370" cy="41937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3" name="Line 15"/>
            <p:cNvSpPr>
              <a:spLocks noChangeShapeType="1"/>
            </p:cNvSpPr>
            <p:nvPr/>
          </p:nvSpPr>
          <p:spPr bwMode="auto">
            <a:xfrm>
              <a:off x="7487663" y="3511697"/>
              <a:ext cx="433557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C0000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194" name="Text Box 23"/>
            <p:cNvSpPr txBox="1">
              <a:spLocks noChangeArrowheads="1"/>
            </p:cNvSpPr>
            <p:nvPr/>
          </p:nvSpPr>
          <p:spPr bwMode="auto">
            <a:xfrm>
              <a:off x="7128414" y="134767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5" name="Text Box 24"/>
            <p:cNvSpPr txBox="1">
              <a:spLocks noChangeArrowheads="1"/>
            </p:cNvSpPr>
            <p:nvPr/>
          </p:nvSpPr>
          <p:spPr bwMode="auto">
            <a:xfrm>
              <a:off x="7440775" y="2562979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sz="1400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6" name="Text Box 25"/>
            <p:cNvSpPr txBox="1">
              <a:spLocks noChangeArrowheads="1"/>
            </p:cNvSpPr>
            <p:nvPr/>
          </p:nvSpPr>
          <p:spPr bwMode="auto">
            <a:xfrm>
              <a:off x="7404626" y="3568293"/>
              <a:ext cx="284052" cy="307777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7" name="矩形 196"/>
            <p:cNvSpPr/>
            <p:nvPr/>
          </p:nvSpPr>
          <p:spPr>
            <a:xfrm>
              <a:off x="8263981" y="341982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4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8" name="矩形 197"/>
            <p:cNvSpPr/>
            <p:nvPr/>
          </p:nvSpPr>
          <p:spPr>
            <a:xfrm>
              <a:off x="8177093" y="1411240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0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矩形 198"/>
            <p:cNvSpPr/>
            <p:nvPr/>
          </p:nvSpPr>
          <p:spPr>
            <a:xfrm>
              <a:off x="8520915" y="2236893"/>
              <a:ext cx="28405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  <a:endParaRPr kumimoji="1" lang="zh-CN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Line 16"/>
            <p:cNvSpPr>
              <a:spLocks noChangeShapeType="1"/>
            </p:cNvSpPr>
            <p:nvPr/>
          </p:nvSpPr>
          <p:spPr bwMode="auto">
            <a:xfrm flipH="1" flipV="1">
              <a:off x="7302962" y="1940108"/>
              <a:ext cx="13918" cy="5466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823B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01" name="Line 16"/>
            <p:cNvSpPr>
              <a:spLocks noChangeShapeType="1"/>
            </p:cNvSpPr>
            <p:nvPr/>
          </p:nvSpPr>
          <p:spPr bwMode="auto">
            <a:xfrm>
              <a:off x="8232636" y="1966320"/>
              <a:ext cx="315398" cy="583466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2">
                  <a:lumMod val="50000"/>
                </a:schemeClr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02" name="Line 16"/>
            <p:cNvSpPr>
              <a:spLocks noChangeShapeType="1"/>
            </p:cNvSpPr>
            <p:nvPr/>
          </p:nvSpPr>
          <p:spPr bwMode="auto">
            <a:xfrm>
              <a:off x="7464957" y="1764504"/>
              <a:ext cx="447441" cy="7931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7030A0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</p:grp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3" y="1196752"/>
            <a:ext cx="5529508" cy="27853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固定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k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情况下，计算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min { dist</a:t>
            </a:r>
            <a:r>
              <a:rPr kumimoji="0" lang="en-US" altLang="zh-CN" sz="2200" b="1" i="1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k-</a:t>
            </a:r>
            <a:r>
              <a:rPr kumimoji="0" lang="en-US" altLang="zh-CN" sz="2200" b="1" i="0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</a:t>
            </a:r>
            <a:r>
              <a:rPr kumimoji="0" lang="en-US" altLang="zh-CN" sz="2200" b="1" i="1" u="none" strike="noStrike" kern="120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[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]+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Edge[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j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][</a:t>
            </a:r>
            <a:r>
              <a:rPr kumimoji="0" lang="en-US" altLang="zh-CN" sz="2200" b="1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v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] }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仍需遍历每个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v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，内层遍历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j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，复杂度为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O(n</a:t>
            </a:r>
            <a:r>
              <a:rPr kumimoji="0" lang="en-US" altLang="zh-CN" sz="22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2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可直接遍历所有边，只对每条的终端节点距离进行更新，为此复杂度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O(e)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整体复杂度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O(ne)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-624262" y="4178757"/>
          <a:ext cx="7353300" cy="299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name="Document" r:id="rId4" imgW="4058285" imgH="1600200" progId="Word.Document.8">
                  <p:embed/>
                </p:oleObj>
              </mc:Choice>
              <mc:Fallback>
                <p:oleObj name="Document" r:id="rId4" imgW="4058285" imgH="160020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24262" y="4178757"/>
                        <a:ext cx="7353300" cy="299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/>
          <p:cNvGrpSpPr/>
          <p:nvPr/>
        </p:nvGrpSpPr>
        <p:grpSpPr>
          <a:xfrm>
            <a:off x="5796136" y="1246761"/>
            <a:ext cx="2831105" cy="2771220"/>
            <a:chOff x="5796136" y="1052736"/>
            <a:chExt cx="2831105" cy="2771220"/>
          </a:xfrm>
        </p:grpSpPr>
        <p:sp>
          <p:nvSpPr>
            <p:cNvPr id="18" name="Oval 6"/>
            <p:cNvSpPr>
              <a:spLocks noChangeArrowheads="1"/>
            </p:cNvSpPr>
            <p:nvPr/>
          </p:nvSpPr>
          <p:spPr bwMode="auto">
            <a:xfrm>
              <a:off x="6675003" y="1290861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19" name="Oval 7"/>
            <p:cNvSpPr>
              <a:spLocks noChangeArrowheads="1"/>
            </p:cNvSpPr>
            <p:nvPr/>
          </p:nvSpPr>
          <p:spPr bwMode="auto">
            <a:xfrm>
              <a:off x="6687717" y="2303686"/>
              <a:ext cx="414800" cy="4159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6675718" y="3242030"/>
              <a:ext cx="400496" cy="4048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21" name="Oval 9"/>
            <p:cNvSpPr>
              <a:spLocks noChangeArrowheads="1"/>
            </p:cNvSpPr>
            <p:nvPr/>
          </p:nvSpPr>
          <p:spPr bwMode="auto">
            <a:xfrm>
              <a:off x="5796136" y="2273524"/>
              <a:ext cx="411621" cy="419100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22" name="Oval 10"/>
            <p:cNvSpPr>
              <a:spLocks noChangeArrowheads="1"/>
            </p:cNvSpPr>
            <p:nvPr/>
          </p:nvSpPr>
          <p:spPr bwMode="auto">
            <a:xfrm>
              <a:off x="7571171" y="1275843"/>
              <a:ext cx="395729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23" name="Oval 11"/>
            <p:cNvSpPr>
              <a:spLocks noChangeArrowheads="1"/>
            </p:cNvSpPr>
            <p:nvPr/>
          </p:nvSpPr>
          <p:spPr bwMode="auto">
            <a:xfrm>
              <a:off x="8212441" y="2343956"/>
              <a:ext cx="414800" cy="417513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6</a:t>
              </a:r>
            </a:p>
          </p:txBody>
        </p:sp>
        <p:sp>
          <p:nvSpPr>
            <p:cNvPr id="24" name="Oval 12"/>
            <p:cNvSpPr>
              <a:spLocks noChangeArrowheads="1"/>
            </p:cNvSpPr>
            <p:nvPr/>
          </p:nvSpPr>
          <p:spPr bwMode="auto">
            <a:xfrm>
              <a:off x="7585655" y="3268887"/>
              <a:ext cx="414800" cy="40322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  <a:ln w="3175" algn="ctr">
              <a:noFill/>
              <a:miter lim="800000"/>
            </a:ln>
            <a:effectLst/>
          </p:spPr>
          <p:txBody>
            <a:bodyPr lIns="91446" tIns="91446" rIns="91446" bIns="91446"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8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5</a:t>
              </a:r>
            </a:p>
          </p:txBody>
        </p:sp>
        <p:sp>
          <p:nvSpPr>
            <p:cNvPr id="25" name="Line 13"/>
            <p:cNvSpPr>
              <a:spLocks noChangeShapeType="1"/>
            </p:cNvSpPr>
            <p:nvPr/>
          </p:nvSpPr>
          <p:spPr bwMode="auto">
            <a:xfrm flipV="1">
              <a:off x="6892733" y="1681386"/>
              <a:ext cx="0" cy="6000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6" name="Line 14"/>
            <p:cNvSpPr>
              <a:spLocks noChangeShapeType="1"/>
            </p:cNvSpPr>
            <p:nvPr/>
          </p:nvSpPr>
          <p:spPr bwMode="auto">
            <a:xfrm flipV="1">
              <a:off x="6889554" y="2697387"/>
              <a:ext cx="0" cy="5715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7" name="Line 15"/>
            <p:cNvSpPr>
              <a:spLocks noChangeShapeType="1"/>
            </p:cNvSpPr>
            <p:nvPr/>
          </p:nvSpPr>
          <p:spPr bwMode="auto">
            <a:xfrm>
              <a:off x="6202989" y="2475136"/>
              <a:ext cx="489495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8" name="Line 16"/>
            <p:cNvSpPr>
              <a:spLocks noChangeShapeType="1"/>
            </p:cNvSpPr>
            <p:nvPr/>
          </p:nvSpPr>
          <p:spPr bwMode="auto">
            <a:xfrm flipV="1">
              <a:off x="6112403" y="1578199"/>
              <a:ext cx="589618" cy="7508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29" name="Line 17"/>
            <p:cNvSpPr>
              <a:spLocks noChangeShapeType="1"/>
            </p:cNvSpPr>
            <p:nvPr/>
          </p:nvSpPr>
          <p:spPr bwMode="auto">
            <a:xfrm>
              <a:off x="6094919" y="2656112"/>
              <a:ext cx="634119" cy="696913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0" name="Line 18"/>
            <p:cNvSpPr>
              <a:spLocks noChangeShapeType="1"/>
            </p:cNvSpPr>
            <p:nvPr/>
          </p:nvSpPr>
          <p:spPr bwMode="auto">
            <a:xfrm>
              <a:off x="7075499" y="1475011"/>
              <a:ext cx="514924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1" name="Line 19"/>
            <p:cNvSpPr>
              <a:spLocks noChangeShapeType="1"/>
            </p:cNvSpPr>
            <p:nvPr/>
          </p:nvSpPr>
          <p:spPr bwMode="auto">
            <a:xfrm>
              <a:off x="7104106" y="3476849"/>
              <a:ext cx="503799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7908276" y="1643286"/>
              <a:ext cx="440228" cy="7239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V="1">
              <a:off x="7949598" y="2716437"/>
              <a:ext cx="378246" cy="612775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34" name="Line 22"/>
            <p:cNvSpPr>
              <a:spLocks noChangeShapeType="1"/>
            </p:cNvSpPr>
            <p:nvPr/>
          </p:nvSpPr>
          <p:spPr bwMode="auto">
            <a:xfrm flipV="1">
              <a:off x="7065963" y="1636936"/>
              <a:ext cx="611869" cy="738188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stealth" w="lg" len="lg"/>
            </a:ln>
            <a:effec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幼圆" panose="02010509060101010101" charset="-122"/>
                <a:cs typeface="+mn-cs"/>
              </a:endParaRPr>
            </a:p>
          </p:txBody>
        </p:sp>
        <p:sp>
          <p:nvSpPr>
            <p:cNvPr id="8" name="Text Box 23"/>
            <p:cNvSpPr txBox="1">
              <a:spLocks noChangeArrowheads="1"/>
            </p:cNvSpPr>
            <p:nvPr/>
          </p:nvSpPr>
          <p:spPr bwMode="auto">
            <a:xfrm>
              <a:off x="6104454" y="16258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9" name="Text Box 24"/>
            <p:cNvSpPr txBox="1">
              <a:spLocks noChangeArrowheads="1"/>
            </p:cNvSpPr>
            <p:nvPr/>
          </p:nvSpPr>
          <p:spPr bwMode="auto">
            <a:xfrm>
              <a:off x="6299935" y="2054449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0" name="Text Box 25"/>
            <p:cNvSpPr txBox="1">
              <a:spLocks noChangeArrowheads="1"/>
            </p:cNvSpPr>
            <p:nvPr/>
          </p:nvSpPr>
          <p:spPr bwMode="auto">
            <a:xfrm>
              <a:off x="6090151" y="288947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Text Box 26"/>
            <p:cNvSpPr txBox="1">
              <a:spLocks noChangeArrowheads="1"/>
            </p:cNvSpPr>
            <p:nvPr/>
          </p:nvSpPr>
          <p:spPr bwMode="auto">
            <a:xfrm>
              <a:off x="6840286" y="2801560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12" name="Text Box 27"/>
            <p:cNvSpPr txBox="1">
              <a:spLocks noChangeArrowheads="1"/>
            </p:cNvSpPr>
            <p:nvPr/>
          </p:nvSpPr>
          <p:spPr bwMode="auto">
            <a:xfrm>
              <a:off x="6865715" y="1690911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-2</a:t>
              </a:r>
            </a:p>
          </p:txBody>
        </p:sp>
        <p:sp>
          <p:nvSpPr>
            <p:cNvPr id="13" name="Text Box 28"/>
            <p:cNvSpPr txBox="1">
              <a:spLocks noChangeArrowheads="1"/>
            </p:cNvSpPr>
            <p:nvPr/>
          </p:nvSpPr>
          <p:spPr bwMode="auto">
            <a:xfrm>
              <a:off x="7067552" y="1052736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4" name="Text Box 29"/>
            <p:cNvSpPr txBox="1">
              <a:spLocks noChangeArrowheads="1"/>
            </p:cNvSpPr>
            <p:nvPr/>
          </p:nvSpPr>
          <p:spPr bwMode="auto">
            <a:xfrm>
              <a:off x="7258265" y="1981424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" name="Text Box 30"/>
            <p:cNvSpPr txBox="1">
              <a:spLocks noChangeArrowheads="1"/>
            </p:cNvSpPr>
            <p:nvPr/>
          </p:nvSpPr>
          <p:spPr bwMode="auto">
            <a:xfrm>
              <a:off x="7104106" y="3454624"/>
              <a:ext cx="389850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-1</a:t>
              </a:r>
            </a:p>
          </p:txBody>
        </p:sp>
        <p:sp>
          <p:nvSpPr>
            <p:cNvPr id="16" name="Text Box 31"/>
            <p:cNvSpPr txBox="1">
              <a:spLocks noChangeArrowheads="1"/>
            </p:cNvSpPr>
            <p:nvPr/>
          </p:nvSpPr>
          <p:spPr bwMode="auto">
            <a:xfrm>
              <a:off x="8106935" y="1668686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" name="Text Box 32"/>
            <p:cNvSpPr txBox="1">
              <a:spLocks noChangeArrowheads="1"/>
            </p:cNvSpPr>
            <p:nvPr/>
          </p:nvSpPr>
          <p:spPr bwMode="auto">
            <a:xfrm>
              <a:off x="8137131" y="2916462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kumimoji="1" b="1">
                  <a:solidFill>
                    <a:srgbClr val="009242"/>
                  </a:solidFill>
                  <a:ea typeface="宋体" panose="02010600030101010101" pitchFamily="2" charset="-122"/>
                </a:defRPr>
              </a:lvl1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1800" b="1" i="0" u="none" strike="noStrike" kern="1200" cap="none" spc="0" normalizeH="0" baseline="0" noProof="0">
                  <a:ln>
                    <a:noFill/>
                  </a:ln>
                  <a:solidFill>
                    <a:srgbClr val="009242"/>
                  </a:solidFill>
                  <a:effectLst/>
                  <a:uLnTx/>
                  <a:uFillTx/>
                  <a:latin typeface="Arial" panose="020B0604020202020204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35" name="矩形 34"/>
          <p:cNvSpPr/>
          <p:nvPr/>
        </p:nvSpPr>
        <p:spPr>
          <a:xfrm>
            <a:off x="6781034" y="4301713"/>
            <a:ext cx="236296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ü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进一步优化：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SPFA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Shortest Path Faster Algorithm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）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 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（可自学）</a:t>
            </a: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849694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#define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0x3f3f3f3f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#define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1010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edgenum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original;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点，边，起点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typedef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struct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Edge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u, v;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//u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为起点，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v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为终点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	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cost;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边的权重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Edge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2B91A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Edge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edge[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dis[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], pre[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void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print_path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{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打印最短路的路径（反向）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while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!= pre[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]) {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前驱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"%d--&gt;"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 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pre[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pre[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])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"%d\n"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root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</p:txBody>
      </p:sp>
    </p:spTree>
  </p:cSld>
  <p:clrMapOvr>
    <a:masterClrMapping/>
  </p:clrMapOvr>
  <p:transition advTm="157"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6533" y="1673668"/>
            <a:ext cx="882047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main(){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scanf(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"%d%d%d"</a:t>
            </a:r>
            <a:r>
              <a:rPr kumimoji="0" lang="pt-BR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&amp;nodenum, &amp;edgenum, &amp;original);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pre[original] = original;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j = 1; j &lt;= edgenum; ++j)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scanf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d%d%d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,&amp;edge[j].u, &amp;edge[j].v, &amp;edge[j].cost);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(!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Bellman_Ford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 1;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&lt;=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nodenum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++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{//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每个点最短路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"%d\n"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, dis[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"Path:"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print_path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else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printf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A31515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"have negative circle\n"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幼圆" panose="02010509060101010101" charset="-122"/>
              <a:cs typeface="+mn-cs"/>
            </a:endParaRPr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26592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</p:spTree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p:sp>
        <p:nvSpPr>
          <p:cNvPr id="124" name="TextBox 20"/>
          <p:cNvSpPr txBox="1">
            <a:spLocks noChangeArrowheads="1"/>
          </p:cNvSpPr>
          <p:nvPr/>
        </p:nvSpPr>
        <p:spPr bwMode="auto">
          <a:xfrm>
            <a:off x="91647" y="1124744"/>
            <a:ext cx="5328963" cy="52322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SzTx/>
              <a:buFont typeface="Wingdings" panose="05000000000000000000" pitchFamily="2" charset="2"/>
              <a:buChar char="n"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Bellman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和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Ford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rPr>
              <a:t>算法实现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+mn-cs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6592" y="1556792"/>
            <a:ext cx="9629984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bool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Bellman_Ford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i = 1; i &lt;= nodenum; ++i) </a:t>
            </a:r>
            <a:r>
              <a:rPr kumimoji="0" lang="nn-NO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nn-NO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初始化  </a:t>
            </a:r>
            <a:endParaRPr kumimoji="0" lang="nn-NO" altLang="zh-CN" sz="20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] =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== original ? 0 :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F008A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MAX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k = 1; k &lt;= nodenum - 1; ++k) </a:t>
            </a:r>
            <a:r>
              <a:rPr kumimoji="0" lang="nn-NO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//k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次迭代</a:t>
            </a:r>
            <a:endParaRPr kumimoji="0" lang="nn-NO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highlight>
                <a:srgbClr val="FFFFFF"/>
              </a:highlight>
              <a:uLnTx/>
              <a:uFillTx/>
              <a:latin typeface="Consolas" panose="020B0609020204030204" pitchFamily="49" charset="0"/>
              <a:ea typeface="新宋体" panose="0201060903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for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j = 1; j &lt;=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edgenum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++j)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对原公式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n</a:t>
            </a:r>
            <a:r>
              <a:rPr kumimoji="0" lang="en-US" altLang="zh-CN" sz="2000" b="1" i="0" u="none" strike="noStrike" kern="0" cap="none" spc="0" normalizeH="0" baseline="3000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2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次松弛，简化为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e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次边的松弛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[edge[j].v]&gt;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[edge[j].u]+edge[j].cost){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[edge[j].v]=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dist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[edge[j].u]+edge[j].cost;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   pre[edge[j].v] = edge[j].u;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bool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negative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false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判断是否含有负权回路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for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(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int</a:t>
            </a: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j = 1; j &lt;= edgenum; ++j)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nn-NO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//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onsolas" panose="020B0609020204030204" pitchFamily="49" charset="0"/>
                <a:ea typeface="隶书" panose="02010509060101010101" pitchFamily="49" charset="-122"/>
                <a:cs typeface="+mn-cs"/>
              </a:rPr>
              <a:t>再做一次迭代看是否有任意边可改进，若是则有负权和回路</a:t>
            </a:r>
            <a:endParaRPr kumimoji="0" lang="nn-NO" altLang="zh-CN" sz="2000" b="1" i="0" u="none" strike="noStrike" kern="0" cap="none" spc="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Consolas" panose="020B0609020204030204" pitchFamily="49" charset="0"/>
              <a:ea typeface="隶书" panose="02010509060101010101" pitchFamily="49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if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(dis[edge[j].v] &gt; dis[edge[j].u]+edge[j].cost){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         negative =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true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break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;}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   return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 negative;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FF"/>
                </a:highlight>
                <a:uLnTx/>
                <a:uFillTx/>
                <a:latin typeface="Consolas" panose="020B0609020204030204" pitchFamily="49" charset="0"/>
                <a:ea typeface="新宋体" panose="02010609030101010101" pitchFamily="49" charset="-122"/>
                <a:cs typeface="+mn-cs"/>
              </a:rPr>
              <a:t>}</a:t>
            </a:r>
          </a:p>
        </p:txBody>
      </p:sp>
    </p:spTree>
  </p:cSld>
  <p:clrMapOvr>
    <a:masterClrMapping/>
  </p:clrMapOvr>
  <p:transition advTm="157"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边有负值的最短路径问题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20"/>
              <p:cNvSpPr txBox="1">
                <a:spLocks noChangeArrowheads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noFill/>
              <a:ln w="9525">
                <a:noFill/>
                <a:miter lim="800000"/>
              </a:ln>
            </p:spPr>
            <p:txBody>
              <a:bodyPr wrap="square"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n"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Bellman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和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Ford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算法正确性证明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为何能检测负权和环路并返回正确的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negative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判断？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Tx/>
                  <a:buNone/>
                  <a:defRPr/>
                </a:pP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    negative=0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无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负权回路； 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negative=1,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有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负权回路；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457200" marR="0" lvl="1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Tx/>
                  <a:buNone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+mn-cs"/>
                </a:endParaRP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若图中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有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负权和环路，而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negative=0</a:t>
                </a:r>
              </a:p>
              <a:p>
                <a:pPr marL="914400" marR="0" lvl="1" indent="-4572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600"/>
                  </a:spcAft>
                  <a:buClr>
                    <a:srgbClr val="C00000"/>
                  </a:buClr>
                  <a:buSzTx/>
                  <a:buFont typeface="Wingdings" panose="05000000000000000000" pitchFamily="2" charset="2"/>
                  <a:buChar char="ü"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则设该环路为包含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m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个节点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𝒄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𝟎</m:t>
                            </m:r>
                          </m:sub>
                        </m:s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𝟐</m:t>
                            </m:r>
                          </m:sub>
                        </m:s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…</m:t>
                        </m:r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𝒎</m:t>
                            </m:r>
                          </m:sub>
                        </m:sSub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 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𝒎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，则有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zh-CN" alt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=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𝒎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𝒄𝒐𝒔𝒕</m:t>
                        </m:r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𝒊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&lt;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𝟎</m:t>
                        </m:r>
                      </m:e>
                    </m:nary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。假设算法返回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negative=0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，则对任意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𝒊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都有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𝒅𝒊𝒔𝒕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(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sSub>
                      <m:sSub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𝒅𝒊𝒔𝒕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(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−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zh-CN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𝒄𝒐𝒔𝒕</m:t>
                    </m:r>
                    <m:d>
                      <m:d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𝒊</m:t>
                            </m:r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𝒊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, </a:t>
                </a: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这里 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𝒊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𝟏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𝟐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…,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𝒎</m:t>
                    </m:r>
                    <m:r>
                      <a:rPr kumimoji="0" lang="zh-CN" altLang="en-US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。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将环路</a:t>
                </a:r>
                <a14:m>
                  <m:oMath xmlns:m="http://schemas.openxmlformats.org/officeDocument/2006/math"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𝒄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上的所有这些不等式相加，有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=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𝒅𝒊𝒔𝒕</m:t>
                            </m:r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𝒊</m:t>
                            </m:r>
                          </m:sub>
                        </m:sSub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)</m:t>
                        </m:r>
                      </m:e>
                    </m:nary>
                    <m:r>
                      <a:rPr kumimoji="0" lang="en-US" altLang="zh-CN" sz="24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≤</m:t>
                    </m:r>
                    <m:nary>
                      <m:naryPr>
                        <m:chr m:val="∑"/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=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𝒎</m:t>
                        </m:r>
                      </m:sup>
                      <m:e>
                        <m:sSub>
                          <m:sSub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𝒅𝒊𝒔𝒕</m:t>
                            </m:r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(</m:t>
                            </m:r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𝒗</m:t>
                            </m:r>
                          </m:e>
                          <m:sub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𝒊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−</m:t>
                            </m:r>
                            <m:r>
                              <a:rPr kumimoji="0" lang="en-US" altLang="zh-CN" sz="24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𝟏</m:t>
                            </m:r>
                          </m:sub>
                        </m:sSub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)</m:t>
                        </m:r>
                      </m:e>
                    </m:nary>
                  </m:oMath>
                </a14:m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=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𝒎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𝒄𝒐𝒔𝒕</m:t>
                        </m:r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𝒊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，由于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𝒎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微软雅黑" panose="020B0503020204020204" charset="-122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𝒗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𝟎</m:t>
                        </m:r>
                      </m:sub>
                    </m:sSub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，上式得到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𝒊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=</m:t>
                        </m:r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𝟏</m:t>
                        </m:r>
                      </m:sub>
                      <m:sup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𝒎</m:t>
                        </m:r>
                      </m:sup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微软雅黑" panose="020B0503020204020204" charset="-122"/>
                            <a:cs typeface="+mn-cs"/>
                          </a:rPr>
                          <m:t>𝒄𝒐𝒔𝒕</m:t>
                        </m:r>
                        <m:d>
                          <m:dPr>
                            <m:ctrlP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𝒊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−</m:t>
                                </m:r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kumimoji="0" lang="en-US" altLang="zh-CN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微软雅黑" panose="020B0503020204020204" charset="-122"/>
                                <a:cs typeface="+mn-cs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𝒗</m:t>
                                </m:r>
                              </m:e>
                              <m:sub>
                                <m:r>
                                  <a:rPr kumimoji="0" lang="en-US" altLang="zh-CN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微软雅黑" panose="020B0503020204020204" charset="-122"/>
                                    <a:cs typeface="+mn-cs"/>
                                  </a:rPr>
                                  <m:t>𝒊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≥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𝟎</m:t>
                    </m:r>
                  </m:oMath>
                </a14:m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，与环路为负权和的结论矛盾，故算法必定返回</a:t>
                </a:r>
                <a:r>
                  <a:rPr kumimoji="0" lang="en-US" altLang="zh-CN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微软雅黑" panose="020B0503020204020204" charset="-122"/>
                    <a:ea typeface="微软雅黑" panose="020B0503020204020204" charset="-122"/>
                    <a:cs typeface="+mn-cs"/>
                  </a:rPr>
                  <a:t>1</a:t>
                </a:r>
              </a:p>
            </p:txBody>
          </p:sp>
        </mc:Choice>
        <mc:Fallback xmlns="">
          <p:sp>
            <p:nvSpPr>
              <p:cNvPr id="124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196" y="1124744"/>
                <a:ext cx="9017408" cy="4970591"/>
              </a:xfrm>
              <a:prstGeom prst="rect">
                <a:avLst/>
              </a:prstGeom>
              <a:blipFill rotWithShape="1">
                <a:blip r:embed="rId3"/>
                <a:stretch>
                  <a:fillRect l="-6" t="-3" r="3" b="-2632"/>
                </a:stretch>
              </a:blipFill>
              <a:ln w="9525">
                <a:noFill/>
                <a:miter lim="8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95099" y="1410992"/>
            <a:ext cx="9123982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void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minSpanTreePrim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MGraph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</a:p>
          <a:p>
            <a:r>
              <a:rPr lang="sv-SE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int</a:t>
            </a:r>
            <a:r>
              <a:rPr lang="sv-SE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min, i, j, k; 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r>
              <a:rPr lang="en-US" altLang="zh-CN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MAXVEX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[0] = 0;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</a:t>
            </a:r>
            <a:r>
              <a:rPr lang="nn-NO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for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(i = 1; i&lt;</a:t>
            </a:r>
            <a:r>
              <a:rPr lang="nn-NO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nn-NO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.numVertexes; i++){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.arc[0][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] = 0;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  <a:endParaRPr lang="zh-CN" alt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  <a:ea typeface="新宋体" panose="0201060903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= 1;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++){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min = </a:t>
            </a:r>
            <a:r>
              <a:rPr lang="en-US" altLang="zh-CN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INFINITY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b="1" kern="0" dirty="0">
                <a:solidFill>
                  <a:srgbClr val="CC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隶书" panose="02010509060101010101" pitchFamily="49" charset="-122"/>
              </a:rPr>
              <a:t>            </a:t>
            </a:r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[j]&lt;min){ 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min =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 k = j;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printf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(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"(%</a:t>
            </a:r>
            <a:r>
              <a:rPr lang="en-US" altLang="zh-CN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d,%d</a:t>
            </a:r>
            <a:r>
              <a:rPr lang="en-US" altLang="zh-CN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)"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,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[k], k);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[k] = 0;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for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(j = 1; j&lt;</a:t>
            </a:r>
            <a:r>
              <a:rPr lang="en-US" altLang="zh-CN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.numVertexes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;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j++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){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if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(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!= 0 &amp;&amp;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.arc[k][j]&lt;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[j]){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cutcost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</a:t>
            </a:r>
            <a:r>
              <a:rPr lang="en-US" altLang="zh-CN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g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.arc[k][j]; </a:t>
            </a:r>
            <a:endParaRPr lang="zh-CN" altLang="en-US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    </a:t>
            </a:r>
            <a:r>
              <a:rPr lang="en-US" altLang="zh-CN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pred</a:t>
            </a:r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[j] = k; </a:t>
            </a:r>
            <a:endParaRPr lang="en-US" altLang="zh-CN" sz="1400" b="1" kern="0" dirty="0">
              <a:solidFill>
                <a:srgbClr val="CC0000"/>
              </a:solidFill>
              <a:latin typeface="Consolas" panose="020B0609020204030204" pitchFamily="49" charset="0"/>
              <a:ea typeface="隶书" panose="02010509060101010101" pitchFamily="49" charset="-122"/>
            </a:endParaRP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    }</a:t>
            </a:r>
          </a:p>
          <a:p>
            <a:r>
              <a:rPr lang="en-US" altLang="zh-CN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  <a:ea typeface="新宋体" panose="02010609030101010101" pitchFamily="49" charset="-122"/>
              </a:rPr>
              <a:t>}</a:t>
            </a:r>
            <a:endParaRPr lang="zh-CN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30602" y="1083509"/>
            <a:ext cx="3430914" cy="40011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Prim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的实现</a:t>
            </a:r>
            <a:endParaRPr lang="en-US" altLang="zh-CN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  <p:sp>
        <p:nvSpPr>
          <p:cNvPr id="5" name="椭圆 4"/>
          <p:cNvSpPr/>
          <p:nvPr/>
        </p:nvSpPr>
        <p:spPr bwMode="auto">
          <a:xfrm>
            <a:off x="571409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246450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5714090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6986584" y="343755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986584" y="229799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824645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6986584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/>
          <p:cNvCxnSpPr>
            <a:stCxn id="5" idx="4"/>
            <a:endCxn id="8" idx="0"/>
          </p:cNvCxnSpPr>
          <p:nvPr/>
        </p:nvCxnSpPr>
        <p:spPr bwMode="auto">
          <a:xfrm>
            <a:off x="5894090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" name="椭圆 14"/>
          <p:cNvSpPr/>
          <p:nvPr/>
        </p:nvSpPr>
        <p:spPr bwMode="auto">
          <a:xfrm>
            <a:off x="5714090" y="454745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连接符 15"/>
          <p:cNvCxnSpPr>
            <a:stCxn id="8" idx="4"/>
            <a:endCxn id="15" idx="0"/>
          </p:cNvCxnSpPr>
          <p:nvPr/>
        </p:nvCxnSpPr>
        <p:spPr bwMode="auto">
          <a:xfrm>
            <a:off x="5894090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直接连接符 16"/>
          <p:cNvCxnSpPr>
            <a:stCxn id="11" idx="3"/>
            <a:endCxn id="15" idx="7"/>
          </p:cNvCxnSpPr>
          <p:nvPr/>
        </p:nvCxnSpPr>
        <p:spPr bwMode="auto">
          <a:xfrm flipH="1">
            <a:off x="6021369" y="2605272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" name="直接连接符 17"/>
          <p:cNvCxnSpPr>
            <a:stCxn id="9" idx="3"/>
            <a:endCxn id="15" idx="7"/>
          </p:cNvCxnSpPr>
          <p:nvPr/>
        </p:nvCxnSpPr>
        <p:spPr bwMode="auto">
          <a:xfrm flipH="1">
            <a:off x="6021369" y="3744830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" name="直接连接符 18"/>
          <p:cNvCxnSpPr/>
          <p:nvPr/>
        </p:nvCxnSpPr>
        <p:spPr bwMode="auto">
          <a:xfrm>
            <a:off x="7166584" y="2657993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0" name="直接连接符 19"/>
          <p:cNvCxnSpPr/>
          <p:nvPr/>
        </p:nvCxnSpPr>
        <p:spPr bwMode="auto">
          <a:xfrm>
            <a:off x="7166584" y="3797551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直接连接符 20"/>
          <p:cNvCxnSpPr>
            <a:stCxn id="15" idx="6"/>
            <a:endCxn id="13" idx="2"/>
          </p:cNvCxnSpPr>
          <p:nvPr/>
        </p:nvCxnSpPr>
        <p:spPr bwMode="auto">
          <a:xfrm>
            <a:off x="6074090" y="4727450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直接连接符 21"/>
          <p:cNvCxnSpPr>
            <a:stCxn id="5" idx="6"/>
            <a:endCxn id="11" idx="2"/>
          </p:cNvCxnSpPr>
          <p:nvPr/>
        </p:nvCxnSpPr>
        <p:spPr bwMode="auto">
          <a:xfrm>
            <a:off x="6074090" y="2477993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直接连接符 22"/>
          <p:cNvCxnSpPr>
            <a:stCxn id="11" idx="6"/>
            <a:endCxn id="7" idx="2"/>
          </p:cNvCxnSpPr>
          <p:nvPr/>
        </p:nvCxnSpPr>
        <p:spPr bwMode="auto">
          <a:xfrm>
            <a:off x="7346584" y="2477993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4" name="直接连接符 23"/>
          <p:cNvCxnSpPr/>
          <p:nvPr/>
        </p:nvCxnSpPr>
        <p:spPr bwMode="auto">
          <a:xfrm>
            <a:off x="7346584" y="4727450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5" name="直接连接符 24"/>
          <p:cNvCxnSpPr>
            <a:stCxn id="12" idx="1"/>
            <a:endCxn id="9" idx="5"/>
          </p:cNvCxnSpPr>
          <p:nvPr/>
        </p:nvCxnSpPr>
        <p:spPr bwMode="auto">
          <a:xfrm flipH="1" flipV="1">
            <a:off x="7293863" y="3744830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6" name="直接连接符 25"/>
          <p:cNvCxnSpPr>
            <a:stCxn id="7" idx="3"/>
            <a:endCxn id="9" idx="7"/>
          </p:cNvCxnSpPr>
          <p:nvPr/>
        </p:nvCxnSpPr>
        <p:spPr bwMode="auto">
          <a:xfrm flipH="1">
            <a:off x="7293863" y="2605272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7" name="直接连接符 26"/>
          <p:cNvCxnSpPr>
            <a:stCxn id="7" idx="4"/>
            <a:endCxn id="12" idx="0"/>
          </p:cNvCxnSpPr>
          <p:nvPr/>
        </p:nvCxnSpPr>
        <p:spPr bwMode="auto">
          <a:xfrm>
            <a:off x="8426450" y="2657993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8" name="弧形 27"/>
          <p:cNvSpPr/>
          <p:nvPr/>
        </p:nvSpPr>
        <p:spPr bwMode="auto">
          <a:xfrm>
            <a:off x="5894090" y="2132856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弧形 28"/>
          <p:cNvSpPr/>
          <p:nvPr/>
        </p:nvSpPr>
        <p:spPr bwMode="auto">
          <a:xfrm flipV="1">
            <a:off x="5906837" y="4741320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 bwMode="auto">
          <a:xfrm>
            <a:off x="5749412" y="400000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1" name="矩形 30"/>
          <p:cNvSpPr/>
          <p:nvPr/>
        </p:nvSpPr>
        <p:spPr bwMode="auto">
          <a:xfrm>
            <a:off x="7037778" y="291299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2" name="矩形 31"/>
          <p:cNvSpPr/>
          <p:nvPr/>
        </p:nvSpPr>
        <p:spPr bwMode="auto">
          <a:xfrm>
            <a:off x="7668474" y="28796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3" name="矩形 32"/>
          <p:cNvSpPr/>
          <p:nvPr/>
        </p:nvSpPr>
        <p:spPr bwMode="auto">
          <a:xfrm>
            <a:off x="8259078" y="344804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4" name="矩形 33"/>
          <p:cNvSpPr/>
          <p:nvPr/>
        </p:nvSpPr>
        <p:spPr bwMode="auto">
          <a:xfrm>
            <a:off x="7651839" y="39895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" name="矩形 34"/>
          <p:cNvSpPr/>
          <p:nvPr/>
        </p:nvSpPr>
        <p:spPr bwMode="auto">
          <a:xfrm>
            <a:off x="7015592" y="49129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6" name="矩形 35"/>
          <p:cNvSpPr/>
          <p:nvPr/>
        </p:nvSpPr>
        <p:spPr bwMode="auto">
          <a:xfrm>
            <a:off x="7013742" y="19440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7" name="椭圆 36"/>
          <p:cNvSpPr/>
          <p:nvPr/>
        </p:nvSpPr>
        <p:spPr bwMode="auto">
          <a:xfrm>
            <a:off x="5712742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8" name="直接连接符 37"/>
          <p:cNvCxnSpPr/>
          <p:nvPr/>
        </p:nvCxnSpPr>
        <p:spPr bwMode="auto">
          <a:xfrm>
            <a:off x="5894089" y="2657993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39" name="矩形 38"/>
          <p:cNvSpPr/>
          <p:nvPr/>
        </p:nvSpPr>
        <p:spPr bwMode="auto">
          <a:xfrm>
            <a:off x="5754023" y="286723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0" name="椭圆 39"/>
          <p:cNvSpPr/>
          <p:nvPr/>
        </p:nvSpPr>
        <p:spPr bwMode="auto">
          <a:xfrm>
            <a:off x="5713191" y="34370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/>
          <p:cNvCxnSpPr>
            <a:endCxn id="11" idx="2"/>
          </p:cNvCxnSpPr>
          <p:nvPr/>
        </p:nvCxnSpPr>
        <p:spPr bwMode="auto">
          <a:xfrm>
            <a:off x="6074130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2" name="矩形 41"/>
          <p:cNvSpPr/>
          <p:nvPr/>
        </p:nvSpPr>
        <p:spPr bwMode="auto">
          <a:xfrm>
            <a:off x="6348171" y="233388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3" name="椭圆 42"/>
          <p:cNvSpPr/>
          <p:nvPr/>
        </p:nvSpPr>
        <p:spPr bwMode="auto">
          <a:xfrm>
            <a:off x="6991824" y="229983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4" name="直接连接符 43"/>
          <p:cNvCxnSpPr/>
          <p:nvPr/>
        </p:nvCxnSpPr>
        <p:spPr bwMode="auto">
          <a:xfrm>
            <a:off x="7346584" y="2477993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5" name="矩形 44"/>
          <p:cNvSpPr/>
          <p:nvPr/>
        </p:nvSpPr>
        <p:spPr bwMode="auto">
          <a:xfrm>
            <a:off x="7561906" y="232911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椭圆 45"/>
          <p:cNvSpPr/>
          <p:nvPr/>
        </p:nvSpPr>
        <p:spPr bwMode="auto">
          <a:xfrm>
            <a:off x="8253303" y="2297993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/>
          <p:cNvCxnSpPr>
            <a:stCxn id="43" idx="3"/>
            <a:endCxn id="15" idx="7"/>
          </p:cNvCxnSpPr>
          <p:nvPr/>
        </p:nvCxnSpPr>
        <p:spPr bwMode="auto">
          <a:xfrm flipH="1">
            <a:off x="6021369" y="2607116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8" name="矩形 47"/>
          <p:cNvSpPr/>
          <p:nvPr/>
        </p:nvSpPr>
        <p:spPr bwMode="auto">
          <a:xfrm>
            <a:off x="6398912" y="338572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椭圆 48"/>
          <p:cNvSpPr/>
          <p:nvPr/>
        </p:nvSpPr>
        <p:spPr bwMode="auto">
          <a:xfrm>
            <a:off x="5718008" y="4542786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0" name="直接连接符 49"/>
          <p:cNvCxnSpPr>
            <a:stCxn id="9" idx="3"/>
            <a:endCxn id="49" idx="7"/>
          </p:cNvCxnSpPr>
          <p:nvPr/>
        </p:nvCxnSpPr>
        <p:spPr bwMode="auto">
          <a:xfrm flipH="1">
            <a:off x="6025287" y="3744830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1" name="矩形 50"/>
          <p:cNvSpPr/>
          <p:nvPr/>
        </p:nvSpPr>
        <p:spPr bwMode="auto">
          <a:xfrm>
            <a:off x="6427920" y="400683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2" name="椭圆 51"/>
          <p:cNvSpPr/>
          <p:nvPr/>
        </p:nvSpPr>
        <p:spPr bwMode="auto">
          <a:xfrm>
            <a:off x="6989712" y="343894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连接符 52"/>
          <p:cNvCxnSpPr>
            <a:endCxn id="55" idx="2"/>
          </p:cNvCxnSpPr>
          <p:nvPr/>
        </p:nvCxnSpPr>
        <p:spPr bwMode="auto">
          <a:xfrm flipV="1">
            <a:off x="6076122" y="4727985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4" name="矩形 53"/>
          <p:cNvSpPr/>
          <p:nvPr/>
        </p:nvSpPr>
        <p:spPr bwMode="auto">
          <a:xfrm>
            <a:off x="7015592" y="408088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5" name="椭圆 54"/>
          <p:cNvSpPr/>
          <p:nvPr/>
        </p:nvSpPr>
        <p:spPr bwMode="auto">
          <a:xfrm>
            <a:off x="6981720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56" name="直接连接符 55"/>
          <p:cNvCxnSpPr>
            <a:stCxn id="12" idx="2"/>
          </p:cNvCxnSpPr>
          <p:nvPr/>
        </p:nvCxnSpPr>
        <p:spPr bwMode="auto">
          <a:xfrm flipH="1">
            <a:off x="7340447" y="4727450"/>
            <a:ext cx="906003" cy="192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57" name="矩形 56"/>
          <p:cNvSpPr/>
          <p:nvPr/>
        </p:nvSpPr>
        <p:spPr bwMode="auto">
          <a:xfrm>
            <a:off x="7597162" y="456825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8" name="椭圆 57"/>
          <p:cNvSpPr/>
          <p:nvPr/>
        </p:nvSpPr>
        <p:spPr bwMode="auto">
          <a:xfrm>
            <a:off x="8248786" y="4547985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9" name="矩形 58"/>
          <p:cNvSpPr/>
          <p:nvPr/>
        </p:nvSpPr>
        <p:spPr bwMode="auto">
          <a:xfrm>
            <a:off x="6450767" y="455218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0" name="矩形 59"/>
          <p:cNvSpPr/>
          <p:nvPr/>
        </p:nvSpPr>
        <p:spPr bwMode="auto">
          <a:xfrm>
            <a:off x="7352294" y="21193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1" name="矩形 60"/>
          <p:cNvSpPr/>
          <p:nvPr/>
        </p:nvSpPr>
        <p:spPr bwMode="auto">
          <a:xfrm>
            <a:off x="8585358" y="21290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2" name="矩形 61"/>
          <p:cNvSpPr/>
          <p:nvPr/>
        </p:nvSpPr>
        <p:spPr bwMode="auto">
          <a:xfrm>
            <a:off x="5404462" y="32637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7387281" y="34802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4" name="矩形 63"/>
          <p:cNvSpPr/>
          <p:nvPr/>
        </p:nvSpPr>
        <p:spPr bwMode="auto">
          <a:xfrm>
            <a:off x="7306433" y="435227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5" name="矩形 64"/>
          <p:cNvSpPr/>
          <p:nvPr/>
        </p:nvSpPr>
        <p:spPr bwMode="auto">
          <a:xfrm>
            <a:off x="8613303" y="434312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6" name="矩形 65"/>
          <p:cNvSpPr/>
          <p:nvPr/>
        </p:nvSpPr>
        <p:spPr bwMode="auto">
          <a:xfrm>
            <a:off x="5457686" y="436425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7" name="矩形 66"/>
          <p:cNvSpPr/>
          <p:nvPr/>
        </p:nvSpPr>
        <p:spPr bwMode="auto">
          <a:xfrm>
            <a:off x="5440152" y="211586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矩形 67"/>
          <p:cNvSpPr/>
          <p:nvPr/>
        </p:nvSpPr>
        <p:spPr bwMode="auto">
          <a:xfrm>
            <a:off x="6786773" y="21670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矩形 68"/>
          <p:cNvSpPr/>
          <p:nvPr/>
        </p:nvSpPr>
        <p:spPr bwMode="auto">
          <a:xfrm>
            <a:off x="8314651" y="1991577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矩形 69"/>
          <p:cNvSpPr/>
          <p:nvPr/>
        </p:nvSpPr>
        <p:spPr bwMode="auto">
          <a:xfrm>
            <a:off x="5411152" y="348650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1" name="矩形 70"/>
          <p:cNvSpPr/>
          <p:nvPr/>
        </p:nvSpPr>
        <p:spPr bwMode="auto">
          <a:xfrm>
            <a:off x="5416040" y="474366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2" name="矩形 71"/>
          <p:cNvSpPr/>
          <p:nvPr/>
        </p:nvSpPr>
        <p:spPr bwMode="auto">
          <a:xfrm>
            <a:off x="8559880" y="245107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3" name="矩形 72"/>
          <p:cNvSpPr/>
          <p:nvPr/>
        </p:nvSpPr>
        <p:spPr bwMode="auto">
          <a:xfrm>
            <a:off x="6790015" y="321618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矩形 73"/>
          <p:cNvSpPr/>
          <p:nvPr/>
        </p:nvSpPr>
        <p:spPr bwMode="auto">
          <a:xfrm>
            <a:off x="5735178" y="490824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矩形 74"/>
          <p:cNvSpPr/>
          <p:nvPr/>
        </p:nvSpPr>
        <p:spPr bwMode="auto">
          <a:xfrm>
            <a:off x="8620593" y="466511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矩形 75"/>
          <p:cNvSpPr/>
          <p:nvPr/>
        </p:nvSpPr>
        <p:spPr bwMode="auto">
          <a:xfrm>
            <a:off x="7158419" y="316156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 bwMode="auto">
          <a:xfrm>
            <a:off x="6723734" y="350225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8" name="矩形 77"/>
          <p:cNvSpPr/>
          <p:nvPr/>
        </p:nvSpPr>
        <p:spPr bwMode="auto">
          <a:xfrm>
            <a:off x="6803551" y="4380689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9" name="矩形 78"/>
          <p:cNvSpPr/>
          <p:nvPr/>
        </p:nvSpPr>
        <p:spPr bwMode="auto">
          <a:xfrm>
            <a:off x="8295688" y="490278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0" name="矩形 79"/>
          <p:cNvSpPr/>
          <p:nvPr/>
        </p:nvSpPr>
        <p:spPr bwMode="auto">
          <a:xfrm>
            <a:off x="8169973" y="431343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1" name="矩形 80"/>
          <p:cNvSpPr/>
          <p:nvPr/>
        </p:nvSpPr>
        <p:spPr bwMode="auto">
          <a:xfrm>
            <a:off x="8001908" y="445898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ldLvl="0" animBg="1"/>
      <p:bldP spid="40" grpId="0" bldLvl="0" animBg="1"/>
      <p:bldP spid="43" grpId="0" bldLvl="0" animBg="1"/>
      <p:bldP spid="46" grpId="0" bldLvl="0" animBg="1"/>
      <p:bldP spid="49" grpId="0" bldLvl="0" animBg="1"/>
      <p:bldP spid="52" grpId="0" bldLvl="0" animBg="1"/>
      <p:bldP spid="55" grpId="0" bldLvl="0" animBg="1"/>
      <p:bldP spid="58" grpId="0" bldLvl="0" animBg="1"/>
      <p:bldP spid="60" grpId="0" bldLvl="0" animBg="1"/>
      <p:bldP spid="61" grpId="0" bldLvl="0" animBg="1"/>
      <p:bldP spid="62" grpId="0" bldLvl="0" animBg="1"/>
      <p:bldP spid="63" grpId="0" bldLvl="0" animBg="1"/>
      <p:bldP spid="64" grpId="0" bldLvl="0" animBg="1"/>
      <p:bldP spid="65" grpId="0" bldLvl="0" animBg="1"/>
      <p:bldP spid="66" grpId="0" bldLvl="0" animBg="1"/>
      <p:bldP spid="68" grpId="0" bldLvl="0" animBg="1"/>
      <p:bldP spid="69" grpId="0" bldLvl="0" animBg="1"/>
      <p:bldP spid="69" grpId="1" bldLvl="0" animBg="1"/>
      <p:bldP spid="70" grpId="0" bldLvl="0" animBg="1"/>
      <p:bldP spid="71" grpId="0" bldLvl="0" animBg="1"/>
      <p:bldP spid="71" grpId="1" bldLvl="0" animBg="1"/>
      <p:bldP spid="72" grpId="0" bldLvl="0" animBg="1"/>
      <p:bldP spid="73" grpId="0" bldLvl="0" animBg="1"/>
      <p:bldP spid="73" grpId="1" bldLvl="0" animBg="1"/>
      <p:bldP spid="74" grpId="0" bldLvl="0" animBg="1"/>
      <p:bldP spid="75" grpId="0" bldLvl="0" animBg="1"/>
      <p:bldP spid="75" grpId="1" bldLvl="0" animBg="1"/>
      <p:bldP spid="76" grpId="0" bldLvl="0" animBg="1"/>
      <p:bldP spid="76" grpId="1" bldLvl="0" animBg="1"/>
      <p:bldP spid="77" grpId="0" bldLvl="0" animBg="1"/>
      <p:bldP spid="78" grpId="0" bldLvl="0" animBg="1"/>
      <p:bldP spid="79" grpId="0" bldLvl="0" animBg="1"/>
      <p:bldP spid="79" grpId="1" bldLvl="0" animBg="1"/>
      <p:bldP spid="80" grpId="0" bldLvl="0" animBg="1"/>
      <p:bldP spid="80" grpId="1" bldLvl="0" animBg="1"/>
      <p:bldP spid="8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16595"/>
            <a:ext cx="8856984" cy="236988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普里姆算法（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 Prim 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）正确性证明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(a)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反证：假设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uv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是割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(U:G\U)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的最小跨越边，而最小生成树未采用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(b)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则必有另一跨越边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st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联接该割（可能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s=u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或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v=t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，但不同时成立）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(c)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若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uv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000" b="1" dirty="0" err="1">
                <a:latin typeface="微软雅黑" panose="020B0503020204020204" charset="-122"/>
                <a:ea typeface="微软雅黑" panose="020B0503020204020204" charset="-122"/>
              </a:rPr>
              <a:t>st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同时存在，则构成环</a:t>
            </a:r>
            <a:endParaRPr lang="en-US" altLang="zh-CN" sz="20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(d) 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与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(b)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实现相同的功能，相同的边数，但代价比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(b)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小，所以</a:t>
            </a:r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(b)</a:t>
            </a:r>
            <a:r>
              <a:rPr lang="zh-CN" altLang="en-US" sz="2000" b="1" dirty="0">
                <a:latin typeface="微软雅黑" panose="020B0503020204020204" charset="-122"/>
                <a:ea typeface="微软雅黑" panose="020B0503020204020204" charset="-122"/>
              </a:rPr>
              <a:t>不成立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最小支撑树</a:t>
            </a:r>
          </a:p>
        </p:txBody>
      </p:sp>
      <p:sp>
        <p:nvSpPr>
          <p:cNvPr id="4" name="椭圆 3"/>
          <p:cNvSpPr/>
          <p:nvPr/>
        </p:nvSpPr>
        <p:spPr bwMode="auto">
          <a:xfrm>
            <a:off x="627074" y="3862311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 bwMode="auto">
          <a:xfrm>
            <a:off x="1455662" y="3862312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0" name="椭圆 59"/>
          <p:cNvSpPr/>
          <p:nvPr/>
        </p:nvSpPr>
        <p:spPr bwMode="auto">
          <a:xfrm>
            <a:off x="2675337" y="3861047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1" name="椭圆 60"/>
          <p:cNvSpPr/>
          <p:nvPr/>
        </p:nvSpPr>
        <p:spPr bwMode="auto">
          <a:xfrm>
            <a:off x="3503925" y="3861048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2" name="椭圆 61"/>
          <p:cNvSpPr/>
          <p:nvPr/>
        </p:nvSpPr>
        <p:spPr bwMode="auto">
          <a:xfrm>
            <a:off x="4787861" y="3861046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3" name="椭圆 62"/>
          <p:cNvSpPr/>
          <p:nvPr/>
        </p:nvSpPr>
        <p:spPr bwMode="auto">
          <a:xfrm>
            <a:off x="5616449" y="3861047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4" name="椭圆 63"/>
          <p:cNvSpPr/>
          <p:nvPr/>
        </p:nvSpPr>
        <p:spPr bwMode="auto">
          <a:xfrm>
            <a:off x="6948101" y="3861045"/>
            <a:ext cx="648072" cy="1495915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5" name="椭圆 64"/>
          <p:cNvSpPr/>
          <p:nvPr/>
        </p:nvSpPr>
        <p:spPr bwMode="auto">
          <a:xfrm>
            <a:off x="7776689" y="3861046"/>
            <a:ext cx="659288" cy="1495915"/>
          </a:xfrm>
          <a:prstGeom prst="ellipse">
            <a:avLst/>
          </a:prstGeom>
          <a:solidFill>
            <a:srgbClr val="FFCCCC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8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66" name="椭圆 65"/>
          <p:cNvSpPr/>
          <p:nvPr/>
        </p:nvSpPr>
        <p:spPr bwMode="auto">
          <a:xfrm>
            <a:off x="818616" y="410422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69" name="直接箭头连接符 68"/>
          <p:cNvCxnSpPr/>
          <p:nvPr/>
        </p:nvCxnSpPr>
        <p:spPr bwMode="auto">
          <a:xfrm>
            <a:off x="105912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75" name="椭圆 74"/>
          <p:cNvSpPr/>
          <p:nvPr/>
        </p:nvSpPr>
        <p:spPr bwMode="auto">
          <a:xfrm>
            <a:off x="1631942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765921" y="4842669"/>
            <a:ext cx="3834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endParaRPr lang="zh-CN" altLang="en-US" sz="2000" baseline="-25000" dirty="0"/>
          </a:p>
        </p:txBody>
      </p:sp>
      <p:sp>
        <p:nvSpPr>
          <p:cNvPr id="79" name="矩形 78"/>
          <p:cNvSpPr/>
          <p:nvPr/>
        </p:nvSpPr>
        <p:spPr>
          <a:xfrm>
            <a:off x="1311369" y="4836805"/>
            <a:ext cx="10759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atin typeface="微软雅黑" panose="020B0503020204020204" charset="-122"/>
                <a:ea typeface="微软雅黑" panose="020B0503020204020204" charset="-122"/>
              </a:rPr>
              <a:t>V=G\U</a:t>
            </a:r>
            <a:endParaRPr lang="zh-CN" altLang="en-US" sz="2000" baseline="-25000" dirty="0"/>
          </a:p>
        </p:txBody>
      </p:sp>
      <p:sp>
        <p:nvSpPr>
          <p:cNvPr id="82" name="椭圆 81"/>
          <p:cNvSpPr/>
          <p:nvPr/>
        </p:nvSpPr>
        <p:spPr bwMode="auto">
          <a:xfrm>
            <a:off x="2860811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83" name="直接箭头连接符 82"/>
          <p:cNvCxnSpPr/>
          <p:nvPr/>
        </p:nvCxnSpPr>
        <p:spPr bwMode="auto">
          <a:xfrm>
            <a:off x="3107385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11" name="椭圆 110"/>
          <p:cNvSpPr/>
          <p:nvPr/>
        </p:nvSpPr>
        <p:spPr bwMode="auto">
          <a:xfrm>
            <a:off x="2850156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3" name="椭圆 112"/>
          <p:cNvSpPr/>
          <p:nvPr/>
        </p:nvSpPr>
        <p:spPr bwMode="auto">
          <a:xfrm>
            <a:off x="3663482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任意多边形 7"/>
          <p:cNvSpPr/>
          <p:nvPr/>
        </p:nvSpPr>
        <p:spPr bwMode="auto">
          <a:xfrm rot="167659">
            <a:off x="2747344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4" name="任意多边形 113"/>
          <p:cNvSpPr/>
          <p:nvPr/>
        </p:nvSpPr>
        <p:spPr bwMode="auto">
          <a:xfrm flipH="1">
            <a:off x="3971481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4" name="椭圆 83"/>
          <p:cNvSpPr/>
          <p:nvPr/>
        </p:nvSpPr>
        <p:spPr bwMode="auto">
          <a:xfrm>
            <a:off x="3684484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1" name="椭圆 120"/>
          <p:cNvSpPr/>
          <p:nvPr/>
        </p:nvSpPr>
        <p:spPr bwMode="auto">
          <a:xfrm>
            <a:off x="4970788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22" name="直接箭头连接符 121"/>
          <p:cNvCxnSpPr/>
          <p:nvPr/>
        </p:nvCxnSpPr>
        <p:spPr bwMode="auto">
          <a:xfrm>
            <a:off x="5217362" y="496831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3" name="椭圆 122"/>
          <p:cNvSpPr/>
          <p:nvPr/>
        </p:nvSpPr>
        <p:spPr bwMode="auto">
          <a:xfrm>
            <a:off x="4960133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4" name="椭圆 123"/>
          <p:cNvSpPr/>
          <p:nvPr/>
        </p:nvSpPr>
        <p:spPr bwMode="auto">
          <a:xfrm>
            <a:off x="5773459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5" name="任意多边形 124"/>
          <p:cNvSpPr/>
          <p:nvPr/>
        </p:nvSpPr>
        <p:spPr bwMode="auto">
          <a:xfrm rot="167659">
            <a:off x="4857321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6" name="任意多边形 125"/>
          <p:cNvSpPr/>
          <p:nvPr/>
        </p:nvSpPr>
        <p:spPr bwMode="auto">
          <a:xfrm flipH="1">
            <a:off x="6081458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8" name="直接箭头连接符 127"/>
          <p:cNvCxnSpPr/>
          <p:nvPr/>
        </p:nvCxnSpPr>
        <p:spPr bwMode="auto">
          <a:xfrm>
            <a:off x="5260027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27" name="椭圆 126"/>
          <p:cNvSpPr/>
          <p:nvPr/>
        </p:nvSpPr>
        <p:spPr bwMode="auto">
          <a:xfrm>
            <a:off x="5794461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7" name="椭圆 136"/>
          <p:cNvSpPr/>
          <p:nvPr/>
        </p:nvSpPr>
        <p:spPr bwMode="auto">
          <a:xfrm>
            <a:off x="7149673" y="4106982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9" name="椭圆 138"/>
          <p:cNvSpPr/>
          <p:nvPr/>
        </p:nvSpPr>
        <p:spPr bwMode="auto">
          <a:xfrm>
            <a:off x="7139018" y="4819850"/>
            <a:ext cx="313696" cy="314972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0" name="椭圆 139"/>
          <p:cNvSpPr/>
          <p:nvPr/>
        </p:nvSpPr>
        <p:spPr bwMode="auto">
          <a:xfrm>
            <a:off x="7952344" y="481985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1" name="任意多边形 140"/>
          <p:cNvSpPr/>
          <p:nvPr/>
        </p:nvSpPr>
        <p:spPr bwMode="auto">
          <a:xfrm rot="167659">
            <a:off x="7036206" y="4320244"/>
            <a:ext cx="124069" cy="663383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任意多边形 141"/>
          <p:cNvSpPr/>
          <p:nvPr/>
        </p:nvSpPr>
        <p:spPr bwMode="auto">
          <a:xfrm flipH="1">
            <a:off x="8260343" y="4320457"/>
            <a:ext cx="113213" cy="674586"/>
          </a:xfrm>
          <a:custGeom>
            <a:avLst/>
            <a:gdLst>
              <a:gd name="connsiteX0" fmla="*/ 174060 w 174060"/>
              <a:gd name="connsiteY0" fmla="*/ 0 h 737755"/>
              <a:gd name="connsiteX1" fmla="*/ 13001 w 174060"/>
              <a:gd name="connsiteY1" fmla="*/ 337705 h 737755"/>
              <a:gd name="connsiteX2" fmla="*/ 23392 w 174060"/>
              <a:gd name="connsiteY2" fmla="*/ 545523 h 737755"/>
              <a:gd name="connsiteX3" fmla="*/ 132497 w 174060"/>
              <a:gd name="connsiteY3" fmla="*/ 737755 h 737755"/>
              <a:gd name="connsiteX4" fmla="*/ 132497 w 174060"/>
              <a:gd name="connsiteY4" fmla="*/ 737755 h 737755"/>
              <a:gd name="connsiteX5" fmla="*/ 168865 w 174060"/>
              <a:gd name="connsiteY5" fmla="*/ 737755 h 7377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4060" h="737755">
                <a:moveTo>
                  <a:pt x="174060" y="0"/>
                </a:moveTo>
                <a:cubicBezTo>
                  <a:pt x="106086" y="123392"/>
                  <a:pt x="38112" y="246785"/>
                  <a:pt x="13001" y="337705"/>
                </a:cubicBezTo>
                <a:cubicBezTo>
                  <a:pt x="-12110" y="428626"/>
                  <a:pt x="3476" y="478848"/>
                  <a:pt x="23392" y="545523"/>
                </a:cubicBezTo>
                <a:cubicBezTo>
                  <a:pt x="43308" y="612198"/>
                  <a:pt x="132497" y="737755"/>
                  <a:pt x="132497" y="737755"/>
                </a:cubicBezTo>
                <a:lnTo>
                  <a:pt x="132497" y="737755"/>
                </a:lnTo>
                <a:lnTo>
                  <a:pt x="168865" y="737755"/>
                </a:lnTo>
              </a:path>
            </a:pathLst>
          </a:cu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3" name="直接箭头连接符 142"/>
          <p:cNvCxnSpPr/>
          <p:nvPr/>
        </p:nvCxnSpPr>
        <p:spPr bwMode="auto">
          <a:xfrm>
            <a:off x="7438912" y="4261706"/>
            <a:ext cx="663567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lg" len="lg"/>
            <a:tailEnd type="none" w="lg" len="lg"/>
          </a:ln>
          <a:effectLst/>
        </p:spPr>
      </p:cxnSp>
      <p:sp>
        <p:nvSpPr>
          <p:cNvPr id="144" name="椭圆 143"/>
          <p:cNvSpPr/>
          <p:nvPr/>
        </p:nvSpPr>
        <p:spPr bwMode="auto">
          <a:xfrm>
            <a:off x="7973346" y="4104220"/>
            <a:ext cx="313696" cy="314972"/>
          </a:xfrm>
          <a:prstGeom prst="ellipse">
            <a:avLst/>
          </a:prstGeom>
          <a:solidFill>
            <a:srgbClr val="C00000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32312" y="5462768"/>
            <a:ext cx="42992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(a)</a:t>
            </a:r>
            <a:endParaRPr lang="zh-CN" altLang="en-US" sz="2000" baseline="-25000" dirty="0"/>
          </a:p>
        </p:txBody>
      </p:sp>
      <p:sp>
        <p:nvSpPr>
          <p:cNvPr id="146" name="矩形 145"/>
          <p:cNvSpPr/>
          <p:nvPr/>
        </p:nvSpPr>
        <p:spPr>
          <a:xfrm>
            <a:off x="3224205" y="5462767"/>
            <a:ext cx="4459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(b)</a:t>
            </a:r>
            <a:endParaRPr lang="zh-CN" altLang="en-US" sz="2000" baseline="-25000" dirty="0"/>
          </a:p>
        </p:txBody>
      </p:sp>
      <p:sp>
        <p:nvSpPr>
          <p:cNvPr id="147" name="矩形 146"/>
          <p:cNvSpPr/>
          <p:nvPr/>
        </p:nvSpPr>
        <p:spPr>
          <a:xfrm>
            <a:off x="5322619" y="5402488"/>
            <a:ext cx="41870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(c)</a:t>
            </a:r>
            <a:endParaRPr lang="zh-CN" altLang="en-US" sz="2000" baseline="-25000" dirty="0"/>
          </a:p>
        </p:txBody>
      </p:sp>
      <p:sp>
        <p:nvSpPr>
          <p:cNvPr id="148" name="矩形 147"/>
          <p:cNvSpPr/>
          <p:nvPr/>
        </p:nvSpPr>
        <p:spPr>
          <a:xfrm>
            <a:off x="7463369" y="5402488"/>
            <a:ext cx="4443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400" b="1" dirty="0">
                <a:latin typeface="微软雅黑" panose="020B0503020204020204" charset="-122"/>
                <a:ea typeface="微软雅黑" panose="020B0503020204020204" charset="-122"/>
              </a:rPr>
              <a:t>(d)</a:t>
            </a:r>
            <a:endParaRPr lang="zh-CN" altLang="en-US" sz="2000" baseline="-25000" dirty="0"/>
          </a:p>
        </p:txBody>
      </p:sp>
    </p:spTree>
  </p:cSld>
  <p:clrMapOvr>
    <a:masterClrMapping/>
  </p:clrMapOvr>
  <p:transition advTm="157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1708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(Shortest Path)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如果从图中某一顶点（称为源点）到另一顶点（称为终点）的路径可能不止一条，如何找到一条路径使得沿此路径上各边上的权值总和达到最小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TextBox 20"/>
          <p:cNvSpPr txBox="1">
            <a:spLocks noChangeArrowheads="1"/>
          </p:cNvSpPr>
          <p:nvPr/>
        </p:nvSpPr>
        <p:spPr bwMode="auto">
          <a:xfrm>
            <a:off x="179512" y="3053527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边上权值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非负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情形的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单源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最短路径问题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算法 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重点算法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</a:p>
        </p:txBody>
      </p:sp>
      <p:sp>
        <p:nvSpPr>
          <p:cNvPr id="44" name="TextBox 20"/>
          <p:cNvSpPr txBox="1">
            <a:spLocks noChangeArrowheads="1"/>
          </p:cNvSpPr>
          <p:nvPr/>
        </p:nvSpPr>
        <p:spPr bwMode="auto">
          <a:xfrm>
            <a:off x="168377" y="4171638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边上权值为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任意值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单源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最短路径问题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Bellman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和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Ford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TextBox 20"/>
          <p:cNvSpPr txBox="1">
            <a:spLocks noChangeArrowheads="1"/>
          </p:cNvSpPr>
          <p:nvPr/>
        </p:nvSpPr>
        <p:spPr bwMode="auto">
          <a:xfrm>
            <a:off x="153718" y="5314282"/>
            <a:ext cx="8856984" cy="969496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rPr>
              <a:t>所有顶点之间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的最短路径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Floyd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算法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07504" y="1196752"/>
            <a:ext cx="9073008" cy="271612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最短路径树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单调性：最短路径的任意前缀也是最短路径；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v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的最短路径经过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，则沿着该路径从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也是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的最短路径（可反证）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lvl="1">
              <a:spcAft>
                <a:spcPts val="600"/>
              </a:spcAft>
              <a:buClr>
                <a:srgbClr val="C00000"/>
              </a:buClr>
              <a:defRPr/>
            </a:pP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Bef>
                <a:spcPts val="1200"/>
              </a:spcBef>
              <a:spcAft>
                <a:spcPts val="3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无环性：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到图中其它各点的最短路径的集合必无环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最短路径树（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SPT, Shortest Path Tree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）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 bwMode="auto">
          <a:xfrm>
            <a:off x="895108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椭圆 7"/>
          <p:cNvSpPr/>
          <p:nvPr/>
        </p:nvSpPr>
        <p:spPr bwMode="auto">
          <a:xfrm>
            <a:off x="1903220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椭圆 8"/>
          <p:cNvSpPr/>
          <p:nvPr/>
        </p:nvSpPr>
        <p:spPr bwMode="auto">
          <a:xfrm>
            <a:off x="2911332" y="2495710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5062604" y="2495710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/>
          <p:cNvSpPr/>
          <p:nvPr/>
        </p:nvSpPr>
        <p:spPr bwMode="auto">
          <a:xfrm>
            <a:off x="6070716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/>
          <p:cNvSpPr/>
          <p:nvPr/>
        </p:nvSpPr>
        <p:spPr bwMode="auto">
          <a:xfrm>
            <a:off x="7159804" y="2492896"/>
            <a:ext cx="369008" cy="432048"/>
          </a:xfrm>
          <a:prstGeom prst="ellipse">
            <a:avLst/>
          </a:prstGeom>
          <a:solidFill>
            <a:schemeClr val="accent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endParaRPr lang="zh-CN" altLang="en-US" sz="24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8167916" y="2492896"/>
            <a:ext cx="369008" cy="432048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4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v</a:t>
            </a:r>
            <a:endParaRPr lang="zh-CN" altLang="en-US" sz="24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8" idx="2"/>
          </p:cNvCxnSpPr>
          <p:nvPr/>
        </p:nvCxnSpPr>
        <p:spPr bwMode="auto">
          <a:xfrm flipH="1" flipV="1">
            <a:off x="1259632" y="2708920"/>
            <a:ext cx="643588" cy="281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19" name="直接箭头连接符 18"/>
          <p:cNvCxnSpPr>
            <a:stCxn id="9" idx="2"/>
          </p:cNvCxnSpPr>
          <p:nvPr/>
        </p:nvCxnSpPr>
        <p:spPr bwMode="auto">
          <a:xfrm flipH="1" flipV="1">
            <a:off x="2267744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1" name="直接箭头连接符 20"/>
          <p:cNvCxnSpPr>
            <a:stCxn id="10" idx="2"/>
          </p:cNvCxnSpPr>
          <p:nvPr/>
        </p:nvCxnSpPr>
        <p:spPr bwMode="auto">
          <a:xfrm flipH="1" flipV="1">
            <a:off x="3275856" y="2706106"/>
            <a:ext cx="178674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3" name="直接箭头连接符 22"/>
          <p:cNvCxnSpPr/>
          <p:nvPr/>
        </p:nvCxnSpPr>
        <p:spPr bwMode="auto">
          <a:xfrm flipH="1" flipV="1">
            <a:off x="5429370" y="2719291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cxnSp>
        <p:nvCxnSpPr>
          <p:cNvPr id="24" name="直接箭头连接符 23"/>
          <p:cNvCxnSpPr/>
          <p:nvPr/>
        </p:nvCxnSpPr>
        <p:spPr bwMode="auto">
          <a:xfrm flipH="1">
            <a:off x="6453176" y="2719291"/>
            <a:ext cx="706628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ysDash"/>
            <a:round/>
            <a:headEnd type="stealth" w="lg" len="lg"/>
            <a:tailEnd type="none" w="lg" len="lg"/>
          </a:ln>
          <a:effectLst/>
        </p:spPr>
      </p:cxnSp>
      <p:cxnSp>
        <p:nvCxnSpPr>
          <p:cNvPr id="26" name="直接箭头连接符 25"/>
          <p:cNvCxnSpPr/>
          <p:nvPr/>
        </p:nvCxnSpPr>
        <p:spPr bwMode="auto">
          <a:xfrm flipH="1" flipV="1">
            <a:off x="7524328" y="2706106"/>
            <a:ext cx="643588" cy="562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 w="lg" len="lg"/>
          </a:ln>
          <a:effectLst/>
        </p:spPr>
      </p:cxnSp>
      <p:sp>
        <p:nvSpPr>
          <p:cNvPr id="17" name="椭圆 16"/>
          <p:cNvSpPr/>
          <p:nvPr/>
        </p:nvSpPr>
        <p:spPr bwMode="auto">
          <a:xfrm>
            <a:off x="755616" y="4158757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椭圆 17"/>
          <p:cNvSpPr/>
          <p:nvPr/>
        </p:nvSpPr>
        <p:spPr bwMode="auto">
          <a:xfrm>
            <a:off x="3008948" y="415875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" name="椭圆 19"/>
          <p:cNvSpPr/>
          <p:nvPr/>
        </p:nvSpPr>
        <p:spPr bwMode="auto">
          <a:xfrm>
            <a:off x="755616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椭圆 21"/>
          <p:cNvSpPr/>
          <p:nvPr/>
        </p:nvSpPr>
        <p:spPr bwMode="auto">
          <a:xfrm>
            <a:off x="1894987" y="501541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椭圆 24"/>
          <p:cNvSpPr/>
          <p:nvPr/>
        </p:nvSpPr>
        <p:spPr bwMode="auto">
          <a:xfrm>
            <a:off x="1889296" y="414908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椭圆 26"/>
          <p:cNvSpPr/>
          <p:nvPr/>
        </p:nvSpPr>
        <p:spPr bwMode="auto">
          <a:xfrm>
            <a:off x="3016660" y="59311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/>
          <p:cNvCxnSpPr>
            <a:stCxn id="17" idx="4"/>
            <a:endCxn id="20" idx="0"/>
          </p:cNvCxnSpPr>
          <p:nvPr/>
        </p:nvCxnSpPr>
        <p:spPr bwMode="auto">
          <a:xfrm>
            <a:off x="935616" y="4518757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30" name="椭圆 29"/>
          <p:cNvSpPr/>
          <p:nvPr/>
        </p:nvSpPr>
        <p:spPr bwMode="auto">
          <a:xfrm>
            <a:off x="755616" y="595458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31" name="直接连接符 30"/>
          <p:cNvCxnSpPr>
            <a:stCxn id="20" idx="4"/>
            <a:endCxn id="30" idx="0"/>
          </p:cNvCxnSpPr>
          <p:nvPr/>
        </p:nvCxnSpPr>
        <p:spPr bwMode="auto">
          <a:xfrm>
            <a:off x="935616" y="5375416"/>
            <a:ext cx="0" cy="57916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2" name="直接连接符 31"/>
          <p:cNvCxnSpPr>
            <a:stCxn id="18" idx="3"/>
            <a:endCxn id="20" idx="7"/>
          </p:cNvCxnSpPr>
          <p:nvPr/>
        </p:nvCxnSpPr>
        <p:spPr bwMode="auto">
          <a:xfrm flipH="1">
            <a:off x="1062895" y="4466036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3" name="直接连接符 32"/>
          <p:cNvCxnSpPr>
            <a:stCxn id="22" idx="3"/>
            <a:endCxn id="30" idx="7"/>
          </p:cNvCxnSpPr>
          <p:nvPr/>
        </p:nvCxnSpPr>
        <p:spPr bwMode="auto">
          <a:xfrm flipH="1">
            <a:off x="1062895" y="5322695"/>
            <a:ext cx="884813" cy="684609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36" name="直接连接符 35"/>
          <p:cNvCxnSpPr>
            <a:stCxn id="30" idx="6"/>
            <a:endCxn id="27" idx="2"/>
          </p:cNvCxnSpPr>
          <p:nvPr/>
        </p:nvCxnSpPr>
        <p:spPr bwMode="auto">
          <a:xfrm flipV="1">
            <a:off x="1115616" y="6111153"/>
            <a:ext cx="1901044" cy="2343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7" name="直接连接符 36"/>
          <p:cNvCxnSpPr>
            <a:stCxn id="17" idx="6"/>
            <a:endCxn id="25" idx="2"/>
          </p:cNvCxnSpPr>
          <p:nvPr/>
        </p:nvCxnSpPr>
        <p:spPr bwMode="auto">
          <a:xfrm flipV="1">
            <a:off x="1115616" y="4329080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38" name="直接连接符 37"/>
          <p:cNvCxnSpPr>
            <a:stCxn id="25" idx="6"/>
            <a:endCxn id="18" idx="2"/>
          </p:cNvCxnSpPr>
          <p:nvPr/>
        </p:nvCxnSpPr>
        <p:spPr bwMode="auto">
          <a:xfrm>
            <a:off x="2249296" y="4329080"/>
            <a:ext cx="759652" cy="9677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0" name="直接连接符 39"/>
          <p:cNvCxnSpPr>
            <a:stCxn id="27" idx="1"/>
            <a:endCxn id="22" idx="5"/>
          </p:cNvCxnSpPr>
          <p:nvPr/>
        </p:nvCxnSpPr>
        <p:spPr bwMode="auto">
          <a:xfrm flipH="1" flipV="1">
            <a:off x="2202266" y="5322695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41" name="直接连接符 40"/>
          <p:cNvCxnSpPr>
            <a:stCxn id="18" idx="3"/>
            <a:endCxn id="22" idx="7"/>
          </p:cNvCxnSpPr>
          <p:nvPr/>
        </p:nvCxnSpPr>
        <p:spPr bwMode="auto">
          <a:xfrm flipH="1">
            <a:off x="2202266" y="4466036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2" name="直接连接符 41"/>
          <p:cNvCxnSpPr>
            <a:stCxn id="18" idx="4"/>
            <a:endCxn id="114" idx="0"/>
          </p:cNvCxnSpPr>
          <p:nvPr/>
        </p:nvCxnSpPr>
        <p:spPr bwMode="auto">
          <a:xfrm>
            <a:off x="3188948" y="4518757"/>
            <a:ext cx="2034" cy="496211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stealth" w="lg" len="lg"/>
            <a:tailEnd type="none"/>
          </a:ln>
          <a:effectLst/>
        </p:spPr>
      </p:cxnSp>
      <p:sp>
        <p:nvSpPr>
          <p:cNvPr id="43" name="弧形 42"/>
          <p:cNvSpPr/>
          <p:nvPr/>
        </p:nvSpPr>
        <p:spPr bwMode="auto">
          <a:xfrm rot="16200000">
            <a:off x="-137792" y="5069323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 bwMode="auto">
          <a:xfrm>
            <a:off x="285941" y="507686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6" name="矩形 45"/>
          <p:cNvSpPr/>
          <p:nvPr/>
        </p:nvSpPr>
        <p:spPr bwMode="auto">
          <a:xfrm>
            <a:off x="1849538" y="46058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7" name="矩形 46"/>
          <p:cNvSpPr/>
          <p:nvPr/>
        </p:nvSpPr>
        <p:spPr bwMode="auto">
          <a:xfrm>
            <a:off x="1440893" y="554844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8" name="矩形 47"/>
          <p:cNvSpPr/>
          <p:nvPr/>
        </p:nvSpPr>
        <p:spPr bwMode="auto">
          <a:xfrm>
            <a:off x="804999" y="456306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3" name="矩形 62"/>
          <p:cNvSpPr/>
          <p:nvPr/>
        </p:nvSpPr>
        <p:spPr bwMode="auto">
          <a:xfrm>
            <a:off x="804999" y="54394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4" name="椭圆 113"/>
          <p:cNvSpPr/>
          <p:nvPr/>
        </p:nvSpPr>
        <p:spPr bwMode="auto">
          <a:xfrm>
            <a:off x="3010982" y="501496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18" name="直接连接符 117"/>
          <p:cNvCxnSpPr>
            <a:stCxn id="114" idx="4"/>
            <a:endCxn id="27" idx="0"/>
          </p:cNvCxnSpPr>
          <p:nvPr/>
        </p:nvCxnSpPr>
        <p:spPr bwMode="auto">
          <a:xfrm>
            <a:off x="3190982" y="5374968"/>
            <a:ext cx="5678" cy="556185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4" name="直接连接符 133"/>
          <p:cNvCxnSpPr>
            <a:stCxn id="20" idx="6"/>
            <a:endCxn id="22" idx="2"/>
          </p:cNvCxnSpPr>
          <p:nvPr/>
        </p:nvCxnSpPr>
        <p:spPr bwMode="auto">
          <a:xfrm>
            <a:off x="1115616" y="5195416"/>
            <a:ext cx="779371" cy="0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35" name="直接连接符 134"/>
          <p:cNvCxnSpPr>
            <a:stCxn id="22" idx="6"/>
            <a:endCxn id="114" idx="2"/>
          </p:cNvCxnSpPr>
          <p:nvPr/>
        </p:nvCxnSpPr>
        <p:spPr bwMode="auto">
          <a:xfrm flipV="1">
            <a:off x="2254987" y="5194968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42" name="矩形 141"/>
          <p:cNvSpPr/>
          <p:nvPr/>
        </p:nvSpPr>
        <p:spPr bwMode="auto">
          <a:xfrm>
            <a:off x="1885119" y="59716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3" name="矩形 142"/>
          <p:cNvSpPr/>
          <p:nvPr/>
        </p:nvSpPr>
        <p:spPr bwMode="auto">
          <a:xfrm>
            <a:off x="2459860" y="548427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4" name="矩形 143"/>
          <p:cNvSpPr/>
          <p:nvPr/>
        </p:nvSpPr>
        <p:spPr bwMode="auto">
          <a:xfrm>
            <a:off x="2461183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5" name="矩形 144"/>
          <p:cNvSpPr/>
          <p:nvPr/>
        </p:nvSpPr>
        <p:spPr bwMode="auto">
          <a:xfrm>
            <a:off x="2461183" y="469218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6" name="矩形 145"/>
          <p:cNvSpPr/>
          <p:nvPr/>
        </p:nvSpPr>
        <p:spPr bwMode="auto">
          <a:xfrm>
            <a:off x="1309055" y="503558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7" name="矩形 146"/>
          <p:cNvSpPr/>
          <p:nvPr/>
        </p:nvSpPr>
        <p:spPr bwMode="auto">
          <a:xfrm>
            <a:off x="3037247" y="53956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8" name="矩形 147"/>
          <p:cNvSpPr/>
          <p:nvPr/>
        </p:nvSpPr>
        <p:spPr bwMode="auto">
          <a:xfrm>
            <a:off x="3035924" y="467554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9" name="矩形 148"/>
          <p:cNvSpPr/>
          <p:nvPr/>
        </p:nvSpPr>
        <p:spPr bwMode="auto">
          <a:xfrm>
            <a:off x="2461183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0" name="矩形 149"/>
          <p:cNvSpPr/>
          <p:nvPr/>
        </p:nvSpPr>
        <p:spPr bwMode="auto">
          <a:xfrm>
            <a:off x="1237047" y="417148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1" name="椭圆 150"/>
          <p:cNvSpPr/>
          <p:nvPr/>
        </p:nvSpPr>
        <p:spPr bwMode="auto">
          <a:xfrm>
            <a:off x="3967180" y="418853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2" name="椭圆 151"/>
          <p:cNvSpPr/>
          <p:nvPr/>
        </p:nvSpPr>
        <p:spPr bwMode="auto">
          <a:xfrm>
            <a:off x="6220512" y="4188530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3" name="椭圆 152"/>
          <p:cNvSpPr/>
          <p:nvPr/>
        </p:nvSpPr>
        <p:spPr bwMode="auto">
          <a:xfrm>
            <a:off x="3967180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4" name="椭圆 153"/>
          <p:cNvSpPr/>
          <p:nvPr/>
        </p:nvSpPr>
        <p:spPr bwMode="auto">
          <a:xfrm>
            <a:off x="5106551" y="5045189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5" name="椭圆 154"/>
          <p:cNvSpPr/>
          <p:nvPr/>
        </p:nvSpPr>
        <p:spPr bwMode="auto">
          <a:xfrm>
            <a:off x="5100860" y="4178853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6228224" y="596092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7" name="直接连接符 156"/>
          <p:cNvCxnSpPr>
            <a:stCxn id="151" idx="4"/>
            <a:endCxn id="153" idx="0"/>
          </p:cNvCxnSpPr>
          <p:nvPr/>
        </p:nvCxnSpPr>
        <p:spPr bwMode="auto">
          <a:xfrm>
            <a:off x="4147180" y="4548530"/>
            <a:ext cx="0" cy="49665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58" name="椭圆 157"/>
          <p:cNvSpPr/>
          <p:nvPr/>
        </p:nvSpPr>
        <p:spPr bwMode="auto">
          <a:xfrm>
            <a:off x="3967180" y="598435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0" name="直接连接符 159"/>
          <p:cNvCxnSpPr>
            <a:stCxn id="152" idx="3"/>
            <a:endCxn id="153" idx="7"/>
          </p:cNvCxnSpPr>
          <p:nvPr/>
        </p:nvCxnSpPr>
        <p:spPr bwMode="auto">
          <a:xfrm flipH="1">
            <a:off x="4274459" y="4495809"/>
            <a:ext cx="1998774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3" name="直接连接符 162"/>
          <p:cNvCxnSpPr>
            <a:stCxn id="151" idx="6"/>
            <a:endCxn id="155" idx="2"/>
          </p:cNvCxnSpPr>
          <p:nvPr/>
        </p:nvCxnSpPr>
        <p:spPr bwMode="auto">
          <a:xfrm flipV="1">
            <a:off x="4327180" y="4358853"/>
            <a:ext cx="773680" cy="9677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65" name="直接连接符 164"/>
          <p:cNvCxnSpPr>
            <a:stCxn id="156" idx="1"/>
            <a:endCxn id="154" idx="5"/>
          </p:cNvCxnSpPr>
          <p:nvPr/>
        </p:nvCxnSpPr>
        <p:spPr bwMode="auto">
          <a:xfrm flipH="1" flipV="1">
            <a:off x="5413830" y="5352468"/>
            <a:ext cx="867115" cy="661179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</p:cxnSp>
      <p:cxnSp>
        <p:nvCxnSpPr>
          <p:cNvPr id="166" name="直接连接符 165"/>
          <p:cNvCxnSpPr>
            <a:stCxn id="152" idx="3"/>
            <a:endCxn id="154" idx="7"/>
          </p:cNvCxnSpPr>
          <p:nvPr/>
        </p:nvCxnSpPr>
        <p:spPr bwMode="auto">
          <a:xfrm flipH="1">
            <a:off x="5413830" y="4495809"/>
            <a:ext cx="859403" cy="602101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68" name="弧形 167"/>
          <p:cNvSpPr/>
          <p:nvPr/>
        </p:nvSpPr>
        <p:spPr bwMode="auto">
          <a:xfrm rot="16200000">
            <a:off x="3073772" y="5099096"/>
            <a:ext cx="1809684" cy="329198"/>
          </a:xfrm>
          <a:prstGeom prst="arc">
            <a:avLst>
              <a:gd name="adj1" fmla="val 10817505"/>
              <a:gd name="adj2" fmla="val 0"/>
            </a:avLst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stealth" w="lg" len="lg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 bwMode="auto">
          <a:xfrm>
            <a:off x="3497505" y="510663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0" name="矩形 169"/>
          <p:cNvSpPr/>
          <p:nvPr/>
        </p:nvSpPr>
        <p:spPr bwMode="auto">
          <a:xfrm>
            <a:off x="5061102" y="463562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2" name="矩形 171"/>
          <p:cNvSpPr/>
          <p:nvPr/>
        </p:nvSpPr>
        <p:spPr bwMode="auto">
          <a:xfrm>
            <a:off x="4016563" y="4592835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4" name="椭圆 173"/>
          <p:cNvSpPr/>
          <p:nvPr/>
        </p:nvSpPr>
        <p:spPr bwMode="auto">
          <a:xfrm>
            <a:off x="6222546" y="5044741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7" name="直接连接符 176"/>
          <p:cNvCxnSpPr>
            <a:stCxn id="154" idx="6"/>
            <a:endCxn id="174" idx="2"/>
          </p:cNvCxnSpPr>
          <p:nvPr/>
        </p:nvCxnSpPr>
        <p:spPr bwMode="auto">
          <a:xfrm flipV="1">
            <a:off x="5466551" y="5224741"/>
            <a:ext cx="755995" cy="448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179" name="矩形 178"/>
          <p:cNvSpPr/>
          <p:nvPr/>
        </p:nvSpPr>
        <p:spPr bwMode="auto">
          <a:xfrm>
            <a:off x="5671424" y="551404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0" name="矩形 179"/>
          <p:cNvSpPr/>
          <p:nvPr/>
        </p:nvSpPr>
        <p:spPr bwMode="auto">
          <a:xfrm>
            <a:off x="5672747" y="506535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1" name="矩形 180"/>
          <p:cNvSpPr/>
          <p:nvPr/>
        </p:nvSpPr>
        <p:spPr bwMode="auto">
          <a:xfrm>
            <a:off x="5672747" y="472195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6" name="矩形 185"/>
          <p:cNvSpPr/>
          <p:nvPr/>
        </p:nvSpPr>
        <p:spPr bwMode="auto">
          <a:xfrm>
            <a:off x="4448611" y="4201258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0" name="椭圆 189"/>
          <p:cNvSpPr/>
          <p:nvPr/>
        </p:nvSpPr>
        <p:spPr bwMode="auto">
          <a:xfrm>
            <a:off x="7772419" y="35010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91" name="直接连接符 190"/>
          <p:cNvCxnSpPr>
            <a:stCxn id="190" idx="5"/>
            <a:endCxn id="204" idx="1"/>
          </p:cNvCxnSpPr>
          <p:nvPr/>
        </p:nvCxnSpPr>
        <p:spPr bwMode="auto">
          <a:xfrm>
            <a:off x="8079698" y="3808287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3" name="直接连接符 192"/>
          <p:cNvCxnSpPr>
            <a:stCxn id="190" idx="3"/>
            <a:endCxn id="206" idx="7"/>
          </p:cNvCxnSpPr>
          <p:nvPr/>
        </p:nvCxnSpPr>
        <p:spPr bwMode="auto">
          <a:xfrm flipH="1">
            <a:off x="7463240" y="3808287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195" name="直接连接符 194"/>
          <p:cNvCxnSpPr>
            <a:stCxn id="190" idx="4"/>
            <a:endCxn id="205" idx="0"/>
          </p:cNvCxnSpPr>
          <p:nvPr/>
        </p:nvCxnSpPr>
        <p:spPr bwMode="auto">
          <a:xfrm flipH="1">
            <a:off x="7949396" y="3861008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4" name="椭圆 203"/>
          <p:cNvSpPr/>
          <p:nvPr/>
        </p:nvSpPr>
        <p:spPr bwMode="auto">
          <a:xfrm>
            <a:off x="8388464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6" name="椭圆 205"/>
          <p:cNvSpPr/>
          <p:nvPr/>
        </p:nvSpPr>
        <p:spPr bwMode="auto">
          <a:xfrm>
            <a:off x="7155961" y="413249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4" name="直接连接符 213"/>
          <p:cNvCxnSpPr>
            <a:endCxn id="215" idx="0"/>
          </p:cNvCxnSpPr>
          <p:nvPr/>
        </p:nvCxnSpPr>
        <p:spPr bwMode="auto">
          <a:xfrm flipH="1">
            <a:off x="7959846" y="4477004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15" name="椭圆 214"/>
          <p:cNvSpPr/>
          <p:nvPr/>
        </p:nvSpPr>
        <p:spPr bwMode="auto">
          <a:xfrm>
            <a:off x="7779846" y="475123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6" name="直接连接符 215"/>
          <p:cNvCxnSpPr>
            <a:endCxn id="217" idx="0"/>
          </p:cNvCxnSpPr>
          <p:nvPr/>
        </p:nvCxnSpPr>
        <p:spPr bwMode="auto">
          <a:xfrm flipH="1">
            <a:off x="7959846" y="5095410"/>
            <a:ext cx="3023" cy="274234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05" name="椭圆 204"/>
          <p:cNvSpPr/>
          <p:nvPr/>
        </p:nvSpPr>
        <p:spPr bwMode="auto">
          <a:xfrm>
            <a:off x="7769396" y="4135242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18" name="直接连接符 217"/>
          <p:cNvCxnSpPr>
            <a:endCxn id="220" idx="1"/>
          </p:cNvCxnSpPr>
          <p:nvPr/>
        </p:nvCxnSpPr>
        <p:spPr bwMode="auto">
          <a:xfrm>
            <a:off x="8079698" y="5664336"/>
            <a:ext cx="361487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219" name="直接连接符 218"/>
          <p:cNvCxnSpPr>
            <a:endCxn id="221" idx="7"/>
          </p:cNvCxnSpPr>
          <p:nvPr/>
        </p:nvCxnSpPr>
        <p:spPr bwMode="auto">
          <a:xfrm flipH="1">
            <a:off x="7463240" y="5664336"/>
            <a:ext cx="361900" cy="376932"/>
          </a:xfrm>
          <a:prstGeom prst="line">
            <a:avLst/>
          </a:prstGeom>
          <a:noFill/>
          <a:ln w="34925" cap="flat" cmpd="sng" algn="ctr">
            <a:solidFill>
              <a:srgbClr val="C00000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220" name="椭圆 219"/>
          <p:cNvSpPr/>
          <p:nvPr/>
        </p:nvSpPr>
        <p:spPr bwMode="auto">
          <a:xfrm>
            <a:off x="8388464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7155961" y="5988547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椭圆 216"/>
          <p:cNvSpPr/>
          <p:nvPr/>
        </p:nvSpPr>
        <p:spPr bwMode="auto">
          <a:xfrm>
            <a:off x="7779846" y="5369644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1549786" y="6381328"/>
            <a:ext cx="934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(a) </a:t>
            </a:r>
            <a:r>
              <a:rPr lang="zh-CN" altLang="en-US" sz="1600" b="1" dirty="0">
                <a:latin typeface="微软雅黑" panose="020B0503020204020204" charset="-122"/>
                <a:ea typeface="微软雅黑" panose="020B0503020204020204" charset="-122"/>
              </a:rPr>
              <a:t>网络</a:t>
            </a:r>
            <a:endParaRPr lang="zh-CN" altLang="en-US" sz="2400" baseline="-25000" dirty="0"/>
          </a:p>
        </p:txBody>
      </p:sp>
      <p:sp>
        <p:nvSpPr>
          <p:cNvPr id="223" name="矩形 222"/>
          <p:cNvSpPr/>
          <p:nvPr/>
        </p:nvSpPr>
        <p:spPr>
          <a:xfrm>
            <a:off x="4750132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(b) SPT</a:t>
            </a:r>
          </a:p>
        </p:txBody>
      </p:sp>
      <p:sp>
        <p:nvSpPr>
          <p:cNvPr id="224" name="矩形 223"/>
          <p:cNvSpPr/>
          <p:nvPr/>
        </p:nvSpPr>
        <p:spPr>
          <a:xfrm>
            <a:off x="7495616" y="6381328"/>
            <a:ext cx="9284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 b="1" dirty="0">
                <a:latin typeface="微软雅黑" panose="020B0503020204020204" charset="-122"/>
                <a:ea typeface="微软雅黑" panose="020B0503020204020204" charset="-122"/>
              </a:rPr>
              <a:t>(c) SPT</a:t>
            </a:r>
          </a:p>
        </p:txBody>
      </p:sp>
    </p:spTree>
  </p:cSld>
  <p:clrMapOvr>
    <a:masterClrMapping/>
  </p:clrMapOvr>
  <p:transition advTm="157"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0"/>
          <p:cNvSpPr txBox="1">
            <a:spLocks noChangeArrowheads="1"/>
          </p:cNvSpPr>
          <p:nvPr/>
        </p:nvSpPr>
        <p:spPr bwMode="auto">
          <a:xfrm>
            <a:off x="179512" y="1196752"/>
            <a:ext cx="8856984" cy="378565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n"/>
              <a:defRPr/>
            </a:pPr>
            <a:r>
              <a:rPr lang="en-US" altLang="zh-CN" sz="2800" b="1" dirty="0">
                <a:latin typeface="微软雅黑" panose="020B0503020204020204" charset="-122"/>
                <a:ea typeface="微软雅黑" panose="020B0503020204020204" charset="-122"/>
              </a:rPr>
              <a:t>Dijkstra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 算法</a:t>
            </a:r>
            <a:endParaRPr lang="en-US" altLang="zh-CN" sz="28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给定一个带权有向图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与源点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，求从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到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G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中其他顶点的最短路径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限定各边上的权值大于或等于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0</a:t>
            </a: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按路径长度的递增次序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,   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逐步产生最短路径</a:t>
            </a:r>
            <a:endParaRPr lang="en-US" altLang="zh-CN" sz="2400" b="1" dirty="0">
              <a:latin typeface="微软雅黑" panose="020B0503020204020204" charset="-122"/>
              <a:ea typeface="微软雅黑" panose="020B0503020204020204" charset="-122"/>
            </a:endParaRPr>
          </a:p>
          <a:p>
            <a:pPr marL="800100" lvl="1" indent="-342900"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  <a:defRPr/>
            </a:pP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首先求出长度最短的一条最短路径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en-US" altLang="zh-CN" sz="2400" b="1" dirty="0" err="1">
                <a:latin typeface="微软雅黑" panose="020B0503020204020204" charset="-122"/>
                <a:ea typeface="微软雅黑" panose="020B0503020204020204" charset="-122"/>
              </a:rPr>
              <a:t>s,u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)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，更新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SPT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的顶点集及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到其他各边的最短距离（更新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u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的邻域），再求出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到其它顶点长度次短的一条最短路径，依次类推，直到所有顶点进入</a:t>
            </a:r>
            <a:r>
              <a:rPr lang="en-US" altLang="zh-CN" sz="2400" b="1" dirty="0">
                <a:latin typeface="微软雅黑" panose="020B0503020204020204" charset="-122"/>
                <a:ea typeface="微软雅黑" panose="020B0503020204020204" charset="-122"/>
              </a:rPr>
              <a:t>SPT</a:t>
            </a:r>
            <a:r>
              <a:rPr lang="zh-CN" altLang="en-US" sz="2400" b="1" dirty="0">
                <a:latin typeface="微软雅黑" panose="020B0503020204020204" charset="-122"/>
                <a:ea typeface="微软雅黑" panose="020B0503020204020204" charset="-122"/>
              </a:rPr>
              <a:t>集合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p:transition advTm="157"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27088" y="85725"/>
            <a:ext cx="7599362" cy="914400"/>
          </a:xfrm>
        </p:spPr>
        <p:txBody>
          <a:bodyPr/>
          <a:lstStyle/>
          <a:p>
            <a:pPr>
              <a:defRPr/>
            </a:pP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最短路径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(</a:t>
            </a:r>
            <a:r>
              <a:rPr lang="zh-CN" altLang="en-US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树</a:t>
            </a:r>
            <a:r>
              <a:rPr lang="en-US" altLang="zh-CN" sz="3600" dirty="0">
                <a:solidFill>
                  <a:srgbClr val="003366"/>
                </a:solidFill>
                <a:latin typeface="微软雅黑" panose="020B0503020204020204" charset="-122"/>
                <a:ea typeface="微软雅黑" panose="020B0503020204020204" charset="-122"/>
              </a:rPr>
              <a:t>)</a:t>
            </a:r>
            <a:endParaRPr lang="zh-CN" altLang="en-US" sz="3600" dirty="0">
              <a:solidFill>
                <a:srgbClr val="003366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6" name="椭圆 155"/>
          <p:cNvSpPr/>
          <p:nvPr/>
        </p:nvSpPr>
        <p:spPr bwMode="auto">
          <a:xfrm>
            <a:off x="296857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7" name="椭圆 156"/>
          <p:cNvSpPr/>
          <p:nvPr/>
        </p:nvSpPr>
        <p:spPr bwMode="auto">
          <a:xfrm>
            <a:off x="5500937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8" name="椭圆 157"/>
          <p:cNvSpPr/>
          <p:nvPr/>
        </p:nvSpPr>
        <p:spPr bwMode="auto">
          <a:xfrm>
            <a:off x="2968577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9" name="椭圆 158"/>
          <p:cNvSpPr/>
          <p:nvPr/>
        </p:nvSpPr>
        <p:spPr bwMode="auto">
          <a:xfrm>
            <a:off x="4241071" y="3625466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0" name="椭圆 159"/>
          <p:cNvSpPr/>
          <p:nvPr/>
        </p:nvSpPr>
        <p:spPr bwMode="auto">
          <a:xfrm>
            <a:off x="4241071" y="2485908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1" name="椭圆 160"/>
          <p:cNvSpPr/>
          <p:nvPr/>
        </p:nvSpPr>
        <p:spPr bwMode="auto">
          <a:xfrm>
            <a:off x="550093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2" name="椭圆 161"/>
          <p:cNvSpPr/>
          <p:nvPr/>
        </p:nvSpPr>
        <p:spPr bwMode="auto">
          <a:xfrm>
            <a:off x="4241071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3" name="直接连接符 162"/>
          <p:cNvCxnSpPr>
            <a:stCxn id="156" idx="4"/>
            <a:endCxn id="158" idx="0"/>
          </p:cNvCxnSpPr>
          <p:nvPr/>
        </p:nvCxnSpPr>
        <p:spPr bwMode="auto">
          <a:xfrm>
            <a:off x="3148577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154" name="椭圆 153"/>
          <p:cNvSpPr/>
          <p:nvPr/>
        </p:nvSpPr>
        <p:spPr bwMode="auto">
          <a:xfrm>
            <a:off x="2968577" y="4735365"/>
            <a:ext cx="360000" cy="360000"/>
          </a:xfrm>
          <a:prstGeom prst="ellipse">
            <a:avLst/>
          </a:prstGeom>
          <a:solidFill>
            <a:schemeClr val="accent2">
              <a:lumMod val="50000"/>
            </a:schemeClr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72" name="直接连接符 171"/>
          <p:cNvCxnSpPr>
            <a:stCxn id="158" idx="4"/>
            <a:endCxn id="154" idx="0"/>
          </p:cNvCxnSpPr>
          <p:nvPr/>
        </p:nvCxnSpPr>
        <p:spPr bwMode="auto">
          <a:xfrm>
            <a:off x="3148577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5" name="直接连接符 174"/>
          <p:cNvCxnSpPr>
            <a:stCxn id="160" idx="3"/>
            <a:endCxn id="154" idx="7"/>
          </p:cNvCxnSpPr>
          <p:nvPr/>
        </p:nvCxnSpPr>
        <p:spPr bwMode="auto">
          <a:xfrm flipH="1">
            <a:off x="3275856" y="2793187"/>
            <a:ext cx="1017936" cy="1994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8" name="直接连接符 177"/>
          <p:cNvCxnSpPr>
            <a:stCxn id="159" idx="3"/>
            <a:endCxn id="154" idx="7"/>
          </p:cNvCxnSpPr>
          <p:nvPr/>
        </p:nvCxnSpPr>
        <p:spPr bwMode="auto">
          <a:xfrm flipH="1">
            <a:off x="3275856" y="3932745"/>
            <a:ext cx="1017936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1" name="直接连接符 180"/>
          <p:cNvCxnSpPr/>
          <p:nvPr/>
        </p:nvCxnSpPr>
        <p:spPr bwMode="auto">
          <a:xfrm>
            <a:off x="4421071" y="2845908"/>
            <a:ext cx="0" cy="77955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2" name="直接连接符 181"/>
          <p:cNvCxnSpPr/>
          <p:nvPr/>
        </p:nvCxnSpPr>
        <p:spPr bwMode="auto">
          <a:xfrm>
            <a:off x="4421071" y="3985466"/>
            <a:ext cx="0" cy="74989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3" name="直接连接符 182"/>
          <p:cNvCxnSpPr>
            <a:stCxn id="154" idx="6"/>
            <a:endCxn id="162" idx="2"/>
          </p:cNvCxnSpPr>
          <p:nvPr/>
        </p:nvCxnSpPr>
        <p:spPr bwMode="auto">
          <a:xfrm>
            <a:off x="3328577" y="4915365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6" name="直接连接符 185"/>
          <p:cNvCxnSpPr>
            <a:stCxn id="156" idx="6"/>
            <a:endCxn id="160" idx="2"/>
          </p:cNvCxnSpPr>
          <p:nvPr/>
        </p:nvCxnSpPr>
        <p:spPr bwMode="auto">
          <a:xfrm>
            <a:off x="3328577" y="2665908"/>
            <a:ext cx="91249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89" name="直接连接符 188"/>
          <p:cNvCxnSpPr>
            <a:stCxn id="160" idx="6"/>
            <a:endCxn id="157" idx="2"/>
          </p:cNvCxnSpPr>
          <p:nvPr/>
        </p:nvCxnSpPr>
        <p:spPr bwMode="auto">
          <a:xfrm>
            <a:off x="4601071" y="2665908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2" name="直接连接符 191"/>
          <p:cNvCxnSpPr/>
          <p:nvPr/>
        </p:nvCxnSpPr>
        <p:spPr bwMode="auto">
          <a:xfrm>
            <a:off x="4601071" y="4915365"/>
            <a:ext cx="89986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3" name="直接连接符 192"/>
          <p:cNvCxnSpPr>
            <a:stCxn id="161" idx="1"/>
            <a:endCxn id="159" idx="5"/>
          </p:cNvCxnSpPr>
          <p:nvPr/>
        </p:nvCxnSpPr>
        <p:spPr bwMode="auto">
          <a:xfrm flipH="1" flipV="1">
            <a:off x="4548350" y="3932745"/>
            <a:ext cx="1005308" cy="85534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6" name="直接连接符 195"/>
          <p:cNvCxnSpPr>
            <a:stCxn id="157" idx="3"/>
            <a:endCxn id="159" idx="7"/>
          </p:cNvCxnSpPr>
          <p:nvPr/>
        </p:nvCxnSpPr>
        <p:spPr bwMode="auto">
          <a:xfrm flipH="1">
            <a:off x="4548350" y="2793187"/>
            <a:ext cx="1005308" cy="8850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99" name="直接连接符 198"/>
          <p:cNvCxnSpPr>
            <a:stCxn id="157" idx="4"/>
            <a:endCxn id="161" idx="0"/>
          </p:cNvCxnSpPr>
          <p:nvPr/>
        </p:nvCxnSpPr>
        <p:spPr bwMode="auto">
          <a:xfrm>
            <a:off x="5680937" y="2845908"/>
            <a:ext cx="0" cy="188945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2" name="弧形 201"/>
          <p:cNvSpPr/>
          <p:nvPr/>
        </p:nvSpPr>
        <p:spPr bwMode="auto">
          <a:xfrm>
            <a:off x="3148577" y="2320771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弧形 202"/>
          <p:cNvSpPr/>
          <p:nvPr/>
        </p:nvSpPr>
        <p:spPr bwMode="auto">
          <a:xfrm flipV="1">
            <a:off x="3161324" y="4929235"/>
            <a:ext cx="2532360" cy="273730"/>
          </a:xfrm>
          <a:prstGeom prst="arc">
            <a:avLst>
              <a:gd name="adj1" fmla="val 10817505"/>
              <a:gd name="adj2" fmla="val 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矩形 205"/>
          <p:cNvSpPr/>
          <p:nvPr/>
        </p:nvSpPr>
        <p:spPr bwMode="auto">
          <a:xfrm>
            <a:off x="3003899" y="418792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8" name="矩形 207"/>
          <p:cNvSpPr/>
          <p:nvPr/>
        </p:nvSpPr>
        <p:spPr bwMode="auto">
          <a:xfrm>
            <a:off x="4292265" y="310091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0" name="矩形 209"/>
          <p:cNvSpPr/>
          <p:nvPr/>
        </p:nvSpPr>
        <p:spPr bwMode="auto">
          <a:xfrm>
            <a:off x="4922961" y="30676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1" name="矩形 210"/>
          <p:cNvSpPr/>
          <p:nvPr/>
        </p:nvSpPr>
        <p:spPr bwMode="auto">
          <a:xfrm>
            <a:off x="5397223" y="3648851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2" name="矩形 211"/>
          <p:cNvSpPr/>
          <p:nvPr/>
        </p:nvSpPr>
        <p:spPr bwMode="auto">
          <a:xfrm>
            <a:off x="4906326" y="41775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7" name="矩形 216"/>
          <p:cNvSpPr/>
          <p:nvPr/>
        </p:nvSpPr>
        <p:spPr bwMode="auto">
          <a:xfrm>
            <a:off x="4270079" y="5100819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8" name="矩形 217"/>
          <p:cNvSpPr/>
          <p:nvPr/>
        </p:nvSpPr>
        <p:spPr bwMode="auto">
          <a:xfrm>
            <a:off x="4268229" y="213195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22" name="直接连接符 221"/>
          <p:cNvCxnSpPr/>
          <p:nvPr/>
        </p:nvCxnSpPr>
        <p:spPr bwMode="auto">
          <a:xfrm>
            <a:off x="3148576" y="2845908"/>
            <a:ext cx="0" cy="77955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23" name="矩形 222"/>
          <p:cNvSpPr/>
          <p:nvPr/>
        </p:nvSpPr>
        <p:spPr bwMode="auto">
          <a:xfrm>
            <a:off x="2711855" y="228498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4" name="矩形 223"/>
          <p:cNvSpPr/>
          <p:nvPr/>
        </p:nvSpPr>
        <p:spPr bwMode="auto">
          <a:xfrm>
            <a:off x="4544451" y="231888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5" name="矩形 224"/>
          <p:cNvSpPr/>
          <p:nvPr/>
        </p:nvSpPr>
        <p:spPr bwMode="auto">
          <a:xfrm>
            <a:off x="5703727" y="212582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6" name="矩形 225"/>
          <p:cNvSpPr/>
          <p:nvPr/>
        </p:nvSpPr>
        <p:spPr bwMode="auto">
          <a:xfrm>
            <a:off x="4616972" y="3722351"/>
            <a:ext cx="305989" cy="299411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7" name="矩形 226"/>
          <p:cNvSpPr/>
          <p:nvPr/>
        </p:nvSpPr>
        <p:spPr bwMode="auto">
          <a:xfrm>
            <a:off x="5639918" y="51668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8" name="矩形 227"/>
          <p:cNvSpPr/>
          <p:nvPr/>
        </p:nvSpPr>
        <p:spPr bwMode="auto">
          <a:xfrm>
            <a:off x="4584807" y="4558221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9" name="矩形 228"/>
          <p:cNvSpPr/>
          <p:nvPr/>
        </p:nvSpPr>
        <p:spPr bwMode="auto">
          <a:xfrm>
            <a:off x="2615582" y="3747392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0" name="矩形 229"/>
          <p:cNvSpPr/>
          <p:nvPr/>
        </p:nvSpPr>
        <p:spPr bwMode="auto">
          <a:xfrm>
            <a:off x="2774551" y="504032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Inf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1" name="矩形 230"/>
          <p:cNvSpPr/>
          <p:nvPr/>
        </p:nvSpPr>
        <p:spPr bwMode="auto">
          <a:xfrm>
            <a:off x="2710507" y="2283453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0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5" name="矩形 204"/>
          <p:cNvSpPr/>
          <p:nvPr/>
        </p:nvSpPr>
        <p:spPr bwMode="auto">
          <a:xfrm>
            <a:off x="2973817" y="29427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2" name="矩形 231"/>
          <p:cNvSpPr/>
          <p:nvPr/>
        </p:nvSpPr>
        <p:spPr bwMode="auto">
          <a:xfrm>
            <a:off x="262387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3" name="矩形 232"/>
          <p:cNvSpPr/>
          <p:nvPr/>
        </p:nvSpPr>
        <p:spPr bwMode="auto">
          <a:xfrm>
            <a:off x="4051452" y="2336290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8" name="矩形 237"/>
          <p:cNvSpPr/>
          <p:nvPr/>
        </p:nvSpPr>
        <p:spPr bwMode="auto">
          <a:xfrm>
            <a:off x="5710603" y="2381506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9" name="椭圆 238"/>
          <p:cNvSpPr/>
          <p:nvPr/>
        </p:nvSpPr>
        <p:spPr bwMode="auto">
          <a:xfrm>
            <a:off x="2967678" y="36250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0" name="矩形 239"/>
          <p:cNvSpPr/>
          <p:nvPr/>
        </p:nvSpPr>
        <p:spPr bwMode="auto">
          <a:xfrm>
            <a:off x="2677015" y="484019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42" name="直接连接符 241"/>
          <p:cNvCxnSpPr>
            <a:endCxn id="160" idx="2"/>
          </p:cNvCxnSpPr>
          <p:nvPr/>
        </p:nvCxnSpPr>
        <p:spPr bwMode="auto">
          <a:xfrm>
            <a:off x="3328617" y="2665908"/>
            <a:ext cx="912454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4" name="矩形 203"/>
          <p:cNvSpPr/>
          <p:nvPr/>
        </p:nvSpPr>
        <p:spPr bwMode="auto">
          <a:xfrm>
            <a:off x="3602658" y="2521797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6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4" name="椭圆 243"/>
          <p:cNvSpPr/>
          <p:nvPr/>
        </p:nvSpPr>
        <p:spPr bwMode="auto">
          <a:xfrm>
            <a:off x="4246311" y="248775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6" name="矩形 245"/>
          <p:cNvSpPr/>
          <p:nvPr/>
        </p:nvSpPr>
        <p:spPr bwMode="auto">
          <a:xfrm>
            <a:off x="4581620" y="35552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7" name="矩形 246"/>
          <p:cNvSpPr/>
          <p:nvPr/>
        </p:nvSpPr>
        <p:spPr bwMode="auto">
          <a:xfrm>
            <a:off x="2710507" y="463383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09" name="矩形 208"/>
          <p:cNvSpPr/>
          <p:nvPr/>
        </p:nvSpPr>
        <p:spPr bwMode="auto">
          <a:xfrm>
            <a:off x="4816393" y="2517030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0" name="矩形 249"/>
          <p:cNvSpPr/>
          <p:nvPr/>
        </p:nvSpPr>
        <p:spPr bwMode="auto">
          <a:xfrm>
            <a:off x="4394768" y="3391485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18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1" name="矩形 250"/>
          <p:cNvSpPr/>
          <p:nvPr/>
        </p:nvSpPr>
        <p:spPr bwMode="auto">
          <a:xfrm>
            <a:off x="5759952" y="499405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21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2" name="直接连接符 251"/>
          <p:cNvCxnSpPr>
            <a:stCxn id="244" idx="3"/>
            <a:endCxn id="154" idx="7"/>
          </p:cNvCxnSpPr>
          <p:nvPr/>
        </p:nvCxnSpPr>
        <p:spPr bwMode="auto">
          <a:xfrm flipH="1">
            <a:off x="3275856" y="2795031"/>
            <a:ext cx="1023176" cy="1993055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07" name="矩形 206"/>
          <p:cNvSpPr/>
          <p:nvPr/>
        </p:nvSpPr>
        <p:spPr bwMode="auto">
          <a:xfrm>
            <a:off x="3653399" y="357364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9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5" name="椭圆 254"/>
          <p:cNvSpPr/>
          <p:nvPr/>
        </p:nvSpPr>
        <p:spPr bwMode="auto">
          <a:xfrm>
            <a:off x="2972495" y="4730701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6" name="矩形 255"/>
          <p:cNvSpPr/>
          <p:nvPr/>
        </p:nvSpPr>
        <p:spPr bwMode="auto">
          <a:xfrm>
            <a:off x="4077039" y="3420418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7" name="矩形 256"/>
          <p:cNvSpPr/>
          <p:nvPr/>
        </p:nvSpPr>
        <p:spPr bwMode="auto">
          <a:xfrm>
            <a:off x="4060535" y="4568274"/>
            <a:ext cx="289355" cy="271390"/>
          </a:xfrm>
          <a:prstGeom prst="rect">
            <a:avLst/>
          </a:prstGeom>
          <a:noFill/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solidFill>
                  <a:schemeClr val="accent2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17</a:t>
            </a:r>
            <a:endParaRPr lang="zh-CN" altLang="en-US" sz="1600" b="1" dirty="0">
              <a:solidFill>
                <a:schemeClr val="accent2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58" name="直接连接符 257"/>
          <p:cNvCxnSpPr>
            <a:stCxn id="159" idx="3"/>
            <a:endCxn id="255" idx="7"/>
          </p:cNvCxnSpPr>
          <p:nvPr/>
        </p:nvCxnSpPr>
        <p:spPr bwMode="auto">
          <a:xfrm flipH="1">
            <a:off x="3279774" y="3932745"/>
            <a:ext cx="1014018" cy="850677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4" name="矩形 213"/>
          <p:cNvSpPr/>
          <p:nvPr/>
        </p:nvSpPr>
        <p:spPr bwMode="auto">
          <a:xfrm>
            <a:off x="3682407" y="4194746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1" name="椭圆 260"/>
          <p:cNvSpPr/>
          <p:nvPr/>
        </p:nvSpPr>
        <p:spPr bwMode="auto">
          <a:xfrm>
            <a:off x="4244199" y="3626862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3" name="直接连接符 262"/>
          <p:cNvCxnSpPr>
            <a:endCxn id="265" idx="2"/>
          </p:cNvCxnSpPr>
          <p:nvPr/>
        </p:nvCxnSpPr>
        <p:spPr bwMode="auto">
          <a:xfrm flipV="1">
            <a:off x="3330609" y="4915900"/>
            <a:ext cx="905598" cy="13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3" name="矩形 212"/>
          <p:cNvSpPr/>
          <p:nvPr/>
        </p:nvSpPr>
        <p:spPr bwMode="auto">
          <a:xfrm>
            <a:off x="4270079" y="4268804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5" name="椭圆 264"/>
          <p:cNvSpPr/>
          <p:nvPr/>
        </p:nvSpPr>
        <p:spPr bwMode="auto">
          <a:xfrm>
            <a:off x="4236207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F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67" name="直接连接符 266"/>
          <p:cNvCxnSpPr>
            <a:stCxn id="269" idx="0"/>
            <a:endCxn id="249" idx="4"/>
          </p:cNvCxnSpPr>
          <p:nvPr/>
        </p:nvCxnSpPr>
        <p:spPr bwMode="auto">
          <a:xfrm flipV="1">
            <a:off x="5683273" y="2845908"/>
            <a:ext cx="4517" cy="188999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216" name="矩形 215"/>
          <p:cNvSpPr/>
          <p:nvPr/>
        </p:nvSpPr>
        <p:spPr bwMode="auto">
          <a:xfrm>
            <a:off x="4851649" y="4756172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9" name="椭圆 268"/>
          <p:cNvSpPr/>
          <p:nvPr/>
        </p:nvSpPr>
        <p:spPr bwMode="auto">
          <a:xfrm>
            <a:off x="5503273" y="4735900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H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15" name="矩形 214"/>
          <p:cNvSpPr/>
          <p:nvPr/>
        </p:nvSpPr>
        <p:spPr bwMode="auto">
          <a:xfrm>
            <a:off x="3705254" y="4740103"/>
            <a:ext cx="289355" cy="271390"/>
          </a:xfrm>
          <a:prstGeom prst="rect">
            <a:avLst/>
          </a:prstGeom>
          <a:solidFill>
            <a:schemeClr val="bg1"/>
          </a:solidFill>
          <a:ln w="3175" algn="ctr">
            <a:noFill/>
            <a:miter lim="800000"/>
          </a:ln>
          <a:effectLst/>
        </p:spPr>
        <p:txBody>
          <a:bodyPr lIns="0" tIns="91446" rIns="0" bIns="91446" rtlCol="0" anchor="ctr"/>
          <a:lstStyle/>
          <a:p>
            <a:pPr algn="ctr"/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endParaRPr lang="zh-CN" altLang="en-US" sz="1600" b="1" dirty="0"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2" name="弧形 81"/>
          <p:cNvSpPr/>
          <p:nvPr/>
        </p:nvSpPr>
        <p:spPr bwMode="auto">
          <a:xfrm>
            <a:off x="3159623" y="2318057"/>
            <a:ext cx="2532360" cy="392518"/>
          </a:xfrm>
          <a:prstGeom prst="arc">
            <a:avLst>
              <a:gd name="adj1" fmla="val 10817505"/>
              <a:gd name="adj2" fmla="val 0"/>
            </a:avLst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/>
            <a:tailEnd type="none"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 bwMode="auto">
          <a:xfrm>
            <a:off x="5507790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1" name="椭圆 220"/>
          <p:cNvSpPr/>
          <p:nvPr/>
        </p:nvSpPr>
        <p:spPr bwMode="auto">
          <a:xfrm>
            <a:off x="2967229" y="2485908"/>
            <a:ext cx="360000" cy="360000"/>
          </a:xfrm>
          <a:prstGeom prst="ellipse">
            <a:avLst/>
          </a:prstGeom>
          <a:solidFill>
            <a:schemeClr val="tx1"/>
          </a:solidFill>
          <a:ln w="3175" algn="ctr">
            <a:noFill/>
            <a:miter lim="800000"/>
          </a:ln>
          <a:effectLst/>
        </p:spPr>
        <p:txBody>
          <a:bodyPr lIns="91446" tIns="91446" rIns="91446" bIns="91446" rtlCol="0" anchor="ctr"/>
          <a:lstStyle/>
          <a:p>
            <a:pPr algn="ctr"/>
            <a:r>
              <a:rPr lang="en-US" altLang="zh-CN" sz="20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</a:t>
            </a:r>
            <a:endParaRPr lang="zh-CN" altLang="en-US" sz="20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advTm="157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3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7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07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5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3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5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bldLvl="0" animBg="1"/>
      <p:bldP spid="206" grpId="0" bldLvl="0" animBg="1"/>
      <p:bldP spid="208" grpId="0" bldLvl="0" animBg="1"/>
      <p:bldP spid="210" grpId="0" bldLvl="0" animBg="1"/>
      <p:bldP spid="212" grpId="0" bldLvl="0" animBg="1"/>
      <p:bldP spid="217" grpId="0" bldLvl="0" animBg="1"/>
      <p:bldP spid="223" grpId="0" bldLvl="0" animBg="1"/>
      <p:bldP spid="224" grpId="0" bldLvl="0" animBg="1"/>
      <p:bldP spid="225" grpId="0" bldLvl="0" animBg="1"/>
      <p:bldP spid="226" grpId="0" bldLvl="0" animBg="1"/>
      <p:bldP spid="227" grpId="0" bldLvl="0" animBg="1"/>
      <p:bldP spid="228" grpId="0" bldLvl="0" animBg="1"/>
      <p:bldP spid="229" grpId="0" bldLvl="0" animBg="1"/>
      <p:bldP spid="230" grpId="0" bldLvl="0" animBg="1"/>
      <p:bldP spid="231" grpId="0" bldLvl="0" animBg="1"/>
      <p:bldP spid="232" grpId="0" bldLvl="0" animBg="1"/>
      <p:bldP spid="233" grpId="0" bldLvl="0" animBg="1"/>
      <p:bldP spid="238" grpId="0" bldLvl="0" animBg="1"/>
      <p:bldP spid="239" grpId="0" bldLvl="0" animBg="1"/>
      <p:bldP spid="240" grpId="0" bldLvl="0" animBg="1"/>
      <p:bldP spid="240" grpId="1" bldLvl="0" animBg="1"/>
      <p:bldP spid="244" grpId="0" bldLvl="0" animBg="1"/>
      <p:bldP spid="246" grpId="0" bldLvl="0" animBg="1"/>
      <p:bldP spid="246" grpId="1" bldLvl="0" animBg="1"/>
      <p:bldP spid="247" grpId="0" bldLvl="0" animBg="1"/>
      <p:bldP spid="209" grpId="0" bldLvl="0" animBg="1"/>
      <p:bldP spid="250" grpId="0" bldLvl="0" animBg="1"/>
      <p:bldP spid="250" grpId="1" bldLvl="0" animBg="1"/>
      <p:bldP spid="251" grpId="0" bldLvl="0" animBg="1"/>
      <p:bldP spid="255" grpId="0" bldLvl="0" animBg="1"/>
      <p:bldP spid="256" grpId="0" bldLvl="0" animBg="1"/>
      <p:bldP spid="257" grpId="0" bldLvl="0" animBg="1"/>
      <p:bldP spid="261" grpId="0" bldLvl="0" animBg="1"/>
      <p:bldP spid="213" grpId="0" bldLvl="0" animBg="1"/>
      <p:bldP spid="265" grpId="0" bldLvl="0" animBg="1"/>
      <p:bldP spid="216" grpId="0" bldLvl="0" animBg="1"/>
      <p:bldP spid="269" grpId="0" bldLvl="0" animBg="1"/>
      <p:bldP spid="82" grpId="0" bldLvl="0" animBg="1"/>
      <p:bldP spid="249" grpId="0" bldLvl="0" animBg="1"/>
      <p:bldP spid="221" grpId="0" bldLvl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a26f8cbf-fa44-4721-9be6-3a36f25770e1"/>
  <p:tag name="COMMONDATA" val="eyJoZGlkIjoiZTkxZjA3NzE3ODJlMjExNGUwNzc2NmEwMTYxYmE2YzAifQ=="/>
</p:tagLst>
</file>

<file path=ppt/theme/theme1.xml><?xml version="1.0" encoding="utf-8"?>
<a:theme xmlns:a="http://schemas.openxmlformats.org/drawingml/2006/main" name="Tsinghua">
  <a:themeElements>
    <a:clrScheme name="Tsinghua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Tsinghua">
      <a:majorFont>
        <a:latin typeface="Arial"/>
        <a:ea typeface="黑体"/>
        <a:cs typeface=""/>
      </a:majorFont>
      <a:minorFont>
        <a:latin typeface="Arial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3175" algn="ctr">
          <a:solidFill>
            <a:schemeClr val="tx1"/>
          </a:solidFill>
          <a:miter lim="800000"/>
        </a:ln>
        <a:effectLst>
          <a:outerShdw dist="57150" dir="2700000" algn="ctr" rotWithShape="0">
            <a:srgbClr val="888888">
              <a:alpha val="50000"/>
            </a:srgbClr>
          </a:outerShdw>
        </a:effectLst>
      </a:spPr>
      <a:bodyPr lIns="91446" tIns="91446" rIns="91446" bIns="91446" anchor="ctr"/>
      <a:lstStyle>
        <a:defPPr algn="ctr">
          <a:defRPr sz="2800" smtClean="0">
            <a:solidFill>
              <a:schemeClr val="bg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黑体" panose="02010609060101010101" pitchFamily="2" charset="-122"/>
            <a:ea typeface="黑体" panose="02010609060101010101" pitchFamily="2" charset="-122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ysDash"/>
          <a:round/>
          <a:headEnd type="none"/>
          <a:tailEnd type="arrow"/>
        </a:ln>
      </a:spPr>
      <a:bodyPr/>
      <a:lstStyle/>
    </a:lnDef>
  </a:objectDefaults>
  <a:extraClrSchemeLst>
    <a:extraClrScheme>
      <a:clrScheme name="Tsinghua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singhua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singhua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清华PPT</Template>
  <TotalTime>1097</TotalTime>
  <Words>8464</Words>
  <Application>Microsoft Office PowerPoint</Application>
  <PresentationFormat>全屏显示(4:3)</PresentationFormat>
  <Paragraphs>1583</Paragraphs>
  <Slides>39</Slides>
  <Notes>37</Notes>
  <HiddenSlides>0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3" baseType="lpstr">
      <vt:lpstr>黑体</vt:lpstr>
      <vt:lpstr>隶书</vt:lpstr>
      <vt:lpstr>微软雅黑</vt:lpstr>
      <vt:lpstr>Arial</vt:lpstr>
      <vt:lpstr>Arial Black</vt:lpstr>
      <vt:lpstr>Calibri</vt:lpstr>
      <vt:lpstr>Cambria Math</vt:lpstr>
      <vt:lpstr>Consolas</vt:lpstr>
      <vt:lpstr>Courier New</vt:lpstr>
      <vt:lpstr>Tahoma</vt:lpstr>
      <vt:lpstr>Times New Roman</vt:lpstr>
      <vt:lpstr>Wingdings</vt:lpstr>
      <vt:lpstr>Tsinghua</vt:lpstr>
      <vt:lpstr>Document</vt:lpstr>
      <vt:lpstr>PowerPoint 演示文稿</vt:lpstr>
      <vt:lpstr>期末考试安排</vt:lpstr>
      <vt:lpstr>最小支撑树</vt:lpstr>
      <vt:lpstr>最小支撑树</vt:lpstr>
      <vt:lpstr>最小支撑树</vt:lpstr>
      <vt:lpstr>最短路径(树)</vt:lpstr>
      <vt:lpstr>最短路径(树)</vt:lpstr>
      <vt:lpstr>最短路径(树)</vt:lpstr>
      <vt:lpstr>最短路径(树)</vt:lpstr>
      <vt:lpstr>最短路径(树)</vt:lpstr>
      <vt:lpstr>最短路径(树)与最小支撑树</vt:lpstr>
      <vt:lpstr>回顾：最小支撑树</vt:lpstr>
      <vt:lpstr>回顾：最短路径(树)</vt:lpstr>
      <vt:lpstr>图搜索的统一框架</vt:lpstr>
      <vt:lpstr>回顾：广度优先搜索</vt:lpstr>
      <vt:lpstr>回顾：深度优先搜索</vt:lpstr>
      <vt:lpstr>回顾：深度优先搜索</vt:lpstr>
      <vt:lpstr>优先级搜索</vt:lpstr>
      <vt:lpstr>优先级搜索</vt:lpstr>
      <vt:lpstr>优先级搜索</vt:lpstr>
      <vt:lpstr>优先级搜索</vt:lpstr>
      <vt:lpstr>优先级搜索</vt:lpstr>
      <vt:lpstr>基于优先级队列的优先搜索</vt:lpstr>
      <vt:lpstr>图的广义搜索框架</vt:lpstr>
      <vt:lpstr>基于优先级队列的最小生成树与最短路</vt:lpstr>
      <vt:lpstr>基于优先级队列的最短路</vt:lpstr>
      <vt:lpstr>基于优先级队列的最短路</vt:lpstr>
      <vt:lpstr>基于优先级队列的最短路</vt:lpstr>
      <vt:lpstr>最短路径(树)</vt:lpstr>
      <vt:lpstr>最短路径(树)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  <vt:lpstr>边有负值的最短路径问题</vt:lpstr>
    </vt:vector>
  </TitlesOfParts>
  <Company>江苏大丰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计算摄像学专题第一讲</dc:title>
  <dc:creator>邹涛</dc:creator>
  <cp:lastModifiedBy>Jia Qing-Shan</cp:lastModifiedBy>
  <cp:revision>1987</cp:revision>
  <dcterms:created xsi:type="dcterms:W3CDTF">2011-01-31T10:16:00Z</dcterms:created>
  <dcterms:modified xsi:type="dcterms:W3CDTF">2022-12-02T06:18:17Z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5F1CD44785144156B72E30C61D980046</vt:lpwstr>
  </property>
  <property fmtid="{D5CDD505-2E9C-101B-9397-08002B2CF9AE}" pid="3" name="KSOProductBuildVer">
    <vt:lpwstr>2052-11.1.0.12763</vt:lpwstr>
  </property>
</Properties>
</file>