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219" r:id="rId2"/>
    <p:sldId id="1257" r:id="rId3"/>
    <p:sldId id="1268" r:id="rId4"/>
    <p:sldId id="1269" r:id="rId5"/>
    <p:sldId id="1270" r:id="rId6"/>
    <p:sldId id="1271" r:id="rId7"/>
    <p:sldId id="1272" r:id="rId8"/>
    <p:sldId id="1273" r:id="rId9"/>
    <p:sldId id="1274" r:id="rId10"/>
    <p:sldId id="1275" r:id="rId11"/>
    <p:sldId id="1276" r:id="rId12"/>
    <p:sldId id="905" r:id="rId13"/>
    <p:sldId id="707" r:id="rId14"/>
    <p:sldId id="729" r:id="rId15"/>
    <p:sldId id="730" r:id="rId16"/>
    <p:sldId id="753" r:id="rId17"/>
    <p:sldId id="752" r:id="rId18"/>
    <p:sldId id="687" r:id="rId19"/>
    <p:sldId id="697" r:id="rId20"/>
    <p:sldId id="695" r:id="rId21"/>
    <p:sldId id="750" r:id="rId22"/>
    <p:sldId id="688" r:id="rId23"/>
    <p:sldId id="699" r:id="rId24"/>
    <p:sldId id="700" r:id="rId25"/>
    <p:sldId id="701" r:id="rId26"/>
    <p:sldId id="689" r:id="rId27"/>
    <p:sldId id="702" r:id="rId28"/>
    <p:sldId id="703" r:id="rId29"/>
    <p:sldId id="704" r:id="rId30"/>
    <p:sldId id="705" r:id="rId31"/>
    <p:sldId id="744" r:id="rId32"/>
    <p:sldId id="708" r:id="rId33"/>
    <p:sldId id="706" r:id="rId34"/>
    <p:sldId id="709" r:id="rId35"/>
    <p:sldId id="710" r:id="rId36"/>
    <p:sldId id="711" r:id="rId37"/>
    <p:sldId id="754" r:id="rId38"/>
    <p:sldId id="755" r:id="rId39"/>
    <p:sldId id="756" r:id="rId40"/>
    <p:sldId id="757" r:id="rId41"/>
    <p:sldId id="758" r:id="rId42"/>
    <p:sldId id="751" r:id="rId43"/>
    <p:sldId id="696" r:id="rId44"/>
    <p:sldId id="716" r:id="rId45"/>
    <p:sldId id="719" r:id="rId46"/>
  </p:sldIdLst>
  <p:sldSz cx="9144000" cy="6858000" type="screen4x3"/>
  <p:notesSz cx="6797675" cy="9928225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23B"/>
    <a:srgbClr val="FF66FF"/>
    <a:srgbClr val="FFCC00"/>
    <a:srgbClr val="FFFFCC"/>
    <a:srgbClr val="FFCCCC"/>
    <a:srgbClr val="99FF33"/>
    <a:srgbClr val="99CC00"/>
    <a:srgbClr val="FF00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6" autoAdjust="0"/>
    <p:restoredTop sz="85207" autoAdjust="0"/>
  </p:normalViewPr>
  <p:slideViewPr>
    <p:cSldViewPr>
      <p:cViewPr varScale="1">
        <p:scale>
          <a:sx n="125" d="100"/>
          <a:sy n="125" d="100"/>
        </p:scale>
        <p:origin x="2968" y="184"/>
      </p:cViewPr>
      <p:guideLst>
        <p:guide orient="horz" pos="213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___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___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___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2012010518</cx:pt>
          <cx:pt idx="1">2012011477</cx:pt>
          <cx:pt idx="2">2012011494</cx:pt>
          <cx:pt idx="3">2012011494</cx:pt>
          <cx:pt idx="4">2012012118</cx:pt>
          <cx:pt idx="5">2012012374</cx:pt>
          <cx:pt idx="6">2013010340</cx:pt>
          <cx:pt idx="7">2013011635</cx:pt>
          <cx:pt idx="8">2013012197</cx:pt>
          <cx:pt idx="9">2013012217</cx:pt>
          <cx:pt idx="10">2013012235</cx:pt>
          <cx:pt idx="11">2013012620</cx:pt>
          <cx:pt idx="12">2013013305</cx:pt>
          <cx:pt idx="13">2014010513</cx:pt>
          <cx:pt idx="14">2014010525</cx:pt>
          <cx:pt idx="15">2014010533</cx:pt>
          <cx:pt idx="16">2014011971</cx:pt>
          <cx:pt idx="17">2014012474</cx:pt>
          <cx:pt idx="18">2014013392</cx:pt>
          <cx:pt idx="19">2016110057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学号分布（散列表）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2011999999.9999995">
              <cx:binSize val="240000"/>
            </cx:binning>
          </cx:layoutPr>
        </cx:series>
      </cx:plotAreaRegion>
      <cx:axis id="0">
        <cx:catScaling gapWidth="0"/>
        <cx:tickLabels/>
        <cx:numFmt formatCode="0%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11</cx:pt>
          <cx:pt idx="1">27</cx:pt>
          <cx:pt idx="2">3</cx:pt>
          <cx:pt idx="3">12</cx:pt>
          <cx:pt idx="4">22</cx:pt>
          <cx:pt idx="5">7</cx:pt>
          <cx:pt idx="6">31</cx:pt>
          <cx:pt idx="7">19</cx:pt>
          <cx:pt idx="8">39</cx:pt>
          <cx:pt idx="9">16</cx:pt>
          <cx:pt idx="10">32</cx:pt>
          <cx:pt idx="11">20</cx:pt>
          <cx:pt idx="12">26</cx:pt>
          <cx:pt idx="13">38</cx:pt>
          <cx:pt idx="14">5</cx:pt>
          <cx:pt idx="15">8</cx:pt>
          <cx:pt idx="16">31</cx:pt>
          <cx:pt idx="17">19</cx:pt>
          <cx:pt idx="18">35</cx:pt>
          <cx:pt idx="19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41)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auto" overflow="auto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2"/>
        <cx:majorGridlines/>
        <cx:tickLabels/>
        <cx:numFmt formatCode="@" sourceLinked="0"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70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5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92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4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7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9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17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0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650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544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093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048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945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55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56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952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97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203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8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859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590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59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229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63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795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47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532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9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若剩余顶点的入度为</a:t>
            </a:r>
            <a:r>
              <a:rPr lang="en-US" altLang="zh-CN" dirty="0"/>
              <a:t>0</a:t>
            </a:r>
            <a:r>
              <a:rPr lang="zh-CN" altLang="en-US" dirty="0"/>
              <a:t>，则是孤立节点，原图不连通。</a:t>
            </a:r>
            <a:endParaRPr lang="en-US" altLang="zh-CN" dirty="0"/>
          </a:p>
          <a:p>
            <a:r>
              <a:rPr lang="zh-CN" altLang="en-US" dirty="0"/>
              <a:t>如果原图连通，那么循环终止时，剩余顶点都有直接前驱，所以必存在有向环。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67870B-A8BC-4B7C-94AB-E17DF4DCC17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34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67870B-A8BC-4B7C-94AB-E17DF4DCC17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74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0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microsoft.com/office/2014/relationships/chartEx" Target="../charts/chartEx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72.png"/><Relationship Id="rId4" Type="http://schemas.microsoft.com/office/2014/relationships/chartEx" Target="../charts/chartEx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microsoft.com/office/2014/relationships/chartEx" Target="../charts/chartEx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第十三讲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图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09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拓扑排序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859" y="4563130"/>
            <a:ext cx="8912739" cy="1026110"/>
            <a:chOff x="251520" y="5183347"/>
            <a:chExt cx="9073008" cy="1026110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5183347"/>
              <a:ext cx="9073008" cy="1026110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优先级搜索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顶点邻域优先级更新          选取最高优先级顶点入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TS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集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上下箭头 40"/>
            <p:cNvSpPr/>
            <p:nvPr/>
          </p:nvSpPr>
          <p:spPr bwMode="auto">
            <a:xfrm rot="5400000">
              <a:off x="3999668" y="5437978"/>
              <a:ext cx="432048" cy="1008112"/>
            </a:xfrm>
            <a:prstGeom prst="upDownArrow">
              <a:avLst>
                <a:gd name="adj1" fmla="val 70852"/>
                <a:gd name="adj2" fmla="val 50000"/>
              </a:avLst>
            </a:prstGeom>
            <a:solidFill>
              <a:srgbClr val="C00000"/>
            </a:solidFill>
            <a:ln w="3175" algn="ctr">
              <a:noFill/>
              <a:miter lim="800000"/>
            </a:ln>
            <a:effectLst/>
          </p:spPr>
          <p:txBody>
            <a:bodyPr vert="vert270"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迭代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504" y="5013176"/>
            <a:ext cx="3528392" cy="1608740"/>
            <a:chOff x="107504" y="4751449"/>
            <a:chExt cx="3528392" cy="1870467"/>
          </a:xfrm>
        </p:grpSpPr>
        <p:sp>
          <p:nvSpPr>
            <p:cNvPr id="3" name="椭圆 2"/>
            <p:cNvSpPr/>
            <p:nvPr/>
          </p:nvSpPr>
          <p:spPr bwMode="auto">
            <a:xfrm>
              <a:off x="107504" y="4751449"/>
              <a:ext cx="3528392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5975585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顶点优先值为该顶点的入度，每次对顶点邻域的入度降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871700" y="5698990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472115" y="4941167"/>
            <a:ext cx="4572606" cy="1726451"/>
            <a:chOff x="4472115" y="4778573"/>
            <a:chExt cx="4572606" cy="1889046"/>
          </a:xfrm>
        </p:grpSpPr>
        <p:sp>
          <p:nvSpPr>
            <p:cNvPr id="43" name="椭圆 42"/>
            <p:cNvSpPr/>
            <p:nvPr/>
          </p:nvSpPr>
          <p:spPr bwMode="auto">
            <a:xfrm>
              <a:off x="4472115" y="4778573"/>
              <a:ext cx="4572606" cy="947541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63241" y="6021288"/>
              <a:ext cx="2990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采用栈结构降低选取复杂度，所有入度为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的顶点入栈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6732240" y="5727816"/>
              <a:ext cx="1" cy="2765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AOV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网络中选一个没有直接前驱的顶点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并放入已排序集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TS; 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选取最优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从图中删去该顶点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同时删去所有它发出的有向边，更新邻域入度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 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邻域更新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重复以上直到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全部顶点均已输出，拓扑有序序列形成，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拓扑排序完成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b)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图中还有未输出的顶点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所有剩余顶点入度都不为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，这时网络中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必存在有向环</a:t>
            </a: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693" y="1676551"/>
            <a:ext cx="6047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&gt;::TS 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=0;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&lt;n;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(V[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inDegree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==0)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()==0)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 false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 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-1 &lt; u;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s, u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u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if((--V[u].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inDegree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)==0)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(u);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=0;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&lt;n;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(status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!=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false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 true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拓扑排序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5220072" y="267862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7768" y="33121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697346" y="33226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262358" y="1340768"/>
            <a:ext cx="1485292" cy="843893"/>
            <a:chOff x="5262358" y="1340768"/>
            <a:chExt cx="1485292" cy="843893"/>
          </a:xfrm>
        </p:grpSpPr>
        <p:sp>
          <p:nvSpPr>
            <p:cNvPr id="11" name="椭圆 10"/>
            <p:cNvSpPr/>
            <p:nvPr/>
          </p:nvSpPr>
          <p:spPr bwMode="auto">
            <a:xfrm>
              <a:off x="5262358" y="1340768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2" idx="2"/>
              <a:endCxn id="11" idx="6"/>
            </p:cNvCxnSpPr>
            <p:nvPr/>
          </p:nvCxnSpPr>
          <p:spPr bwMode="auto">
            <a:xfrm flipH="1" flipV="1">
              <a:off x="5694358" y="1556768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3" name="直接箭头连接符 12"/>
            <p:cNvCxnSpPr>
              <a:stCxn id="15" idx="1"/>
              <a:endCxn id="11" idx="5"/>
            </p:cNvCxnSpPr>
            <p:nvPr/>
          </p:nvCxnSpPr>
          <p:spPr bwMode="auto">
            <a:xfrm flipH="1" flipV="1">
              <a:off x="5631093" y="1709503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5588807" y="1958135"/>
            <a:ext cx="611054" cy="783759"/>
            <a:chOff x="5588807" y="1958135"/>
            <a:chExt cx="611054" cy="783759"/>
          </a:xfrm>
        </p:grpSpPr>
        <p:sp>
          <p:nvSpPr>
            <p:cNvPr id="15" name="椭圆 14"/>
            <p:cNvSpPr/>
            <p:nvPr/>
          </p:nvSpPr>
          <p:spPr bwMode="auto">
            <a:xfrm>
              <a:off x="5767861" y="195813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7"/>
              <a:endCxn id="15" idx="3"/>
            </p:cNvCxnSpPr>
            <p:nvPr/>
          </p:nvCxnSpPr>
          <p:spPr bwMode="auto">
            <a:xfrm flipV="1">
              <a:off x="5588807" y="2326870"/>
              <a:ext cx="242319" cy="415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5638174" y="2682416"/>
            <a:ext cx="993687" cy="432000"/>
            <a:chOff x="5638174" y="2682416"/>
            <a:chExt cx="993687" cy="432000"/>
          </a:xfrm>
        </p:grpSpPr>
        <p:sp>
          <p:nvSpPr>
            <p:cNvPr id="18" name="椭圆 17"/>
            <p:cNvSpPr/>
            <p:nvPr/>
          </p:nvSpPr>
          <p:spPr bwMode="auto">
            <a:xfrm>
              <a:off x="6199861" y="2682416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638174" y="2903679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7166037" y="1968661"/>
            <a:ext cx="993402" cy="432000"/>
            <a:chOff x="7166037" y="1968661"/>
            <a:chExt cx="993402" cy="432000"/>
          </a:xfrm>
        </p:grpSpPr>
        <p:sp>
          <p:nvSpPr>
            <p:cNvPr id="21" name="椭圆 20"/>
            <p:cNvSpPr/>
            <p:nvPr/>
          </p:nvSpPr>
          <p:spPr bwMode="auto">
            <a:xfrm>
              <a:off x="7727439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7166037" y="2179398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7653936" y="1361820"/>
            <a:ext cx="979789" cy="1969749"/>
            <a:chOff x="7653936" y="1361820"/>
            <a:chExt cx="979789" cy="1969749"/>
          </a:xfrm>
        </p:grpSpPr>
        <p:sp>
          <p:nvSpPr>
            <p:cNvPr id="24" name="椭圆 23"/>
            <p:cNvSpPr/>
            <p:nvPr/>
          </p:nvSpPr>
          <p:spPr bwMode="auto">
            <a:xfrm>
              <a:off x="8201725" y="13618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47" idx="6"/>
              <a:endCxn id="24" idx="2"/>
            </p:cNvCxnSpPr>
            <p:nvPr/>
          </p:nvCxnSpPr>
          <p:spPr bwMode="auto">
            <a:xfrm>
              <a:off x="7653936" y="15672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7893325" y="1778391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106503" y="2689155"/>
            <a:ext cx="2052936" cy="686248"/>
            <a:chOff x="6106503" y="2689155"/>
            <a:chExt cx="2052936" cy="686248"/>
          </a:xfrm>
        </p:grpSpPr>
        <p:sp>
          <p:nvSpPr>
            <p:cNvPr id="28" name="椭圆 27"/>
            <p:cNvSpPr/>
            <p:nvPr/>
          </p:nvSpPr>
          <p:spPr bwMode="auto">
            <a:xfrm>
              <a:off x="7179650" y="2689155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36" idx="2"/>
              <a:endCxn id="28" idx="6"/>
            </p:cNvCxnSpPr>
            <p:nvPr/>
          </p:nvCxnSpPr>
          <p:spPr bwMode="auto">
            <a:xfrm flipH="1" flipV="1">
              <a:off x="7611650" y="2905155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0" name="直接箭头连接符 29"/>
            <p:cNvCxnSpPr>
              <a:stCxn id="8" idx="7"/>
              <a:endCxn id="28" idx="3"/>
            </p:cNvCxnSpPr>
            <p:nvPr/>
          </p:nvCxnSpPr>
          <p:spPr bwMode="auto">
            <a:xfrm flipV="1">
              <a:off x="6106503" y="3057890"/>
              <a:ext cx="1136412" cy="3175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568963" y="1968661"/>
            <a:ext cx="610687" cy="1354003"/>
            <a:chOff x="6568963" y="1968661"/>
            <a:chExt cx="610687" cy="1354003"/>
          </a:xfrm>
        </p:grpSpPr>
        <p:sp>
          <p:nvSpPr>
            <p:cNvPr id="32" name="椭圆 31"/>
            <p:cNvSpPr/>
            <p:nvPr/>
          </p:nvSpPr>
          <p:spPr bwMode="auto">
            <a:xfrm>
              <a:off x="6747650" y="196866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endCxn id="32" idx="3"/>
            </p:cNvCxnSpPr>
            <p:nvPr/>
          </p:nvCxnSpPr>
          <p:spPr bwMode="auto">
            <a:xfrm flipV="1">
              <a:off x="6568963" y="2337396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4" name="直接箭头连接符 33"/>
            <p:cNvCxnSpPr>
              <a:stCxn id="39" idx="0"/>
              <a:endCxn id="32" idx="4"/>
            </p:cNvCxnSpPr>
            <p:nvPr/>
          </p:nvCxnSpPr>
          <p:spPr bwMode="auto">
            <a:xfrm flipV="1">
              <a:off x="6933557" y="2400661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8080836" y="2699681"/>
            <a:ext cx="510603" cy="725720"/>
            <a:chOff x="8080836" y="2699681"/>
            <a:chExt cx="510603" cy="725720"/>
          </a:xfrm>
        </p:grpSpPr>
        <p:sp>
          <p:nvSpPr>
            <p:cNvPr id="36" name="椭圆 35"/>
            <p:cNvSpPr/>
            <p:nvPr/>
          </p:nvSpPr>
          <p:spPr bwMode="auto">
            <a:xfrm>
              <a:off x="8159439" y="2699681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8080836" y="3113504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6717557" y="3067026"/>
            <a:ext cx="573864" cy="687638"/>
            <a:chOff x="6717557" y="3067026"/>
            <a:chExt cx="573864" cy="687638"/>
          </a:xfrm>
        </p:grpSpPr>
        <p:sp>
          <p:nvSpPr>
            <p:cNvPr id="39" name="椭圆 38"/>
            <p:cNvSpPr/>
            <p:nvPr/>
          </p:nvSpPr>
          <p:spPr bwMode="auto">
            <a:xfrm>
              <a:off x="6717557" y="332266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9" idx="7"/>
            </p:cNvCxnSpPr>
            <p:nvPr/>
          </p:nvCxnSpPr>
          <p:spPr bwMode="auto">
            <a:xfrm flipH="1">
              <a:off x="7086292" y="3067026"/>
              <a:ext cx="205129" cy="318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6136596" y="1351294"/>
            <a:ext cx="1093898" cy="1331122"/>
            <a:chOff x="6136596" y="1351294"/>
            <a:chExt cx="1093898" cy="1331122"/>
          </a:xfrm>
        </p:grpSpPr>
        <p:sp>
          <p:nvSpPr>
            <p:cNvPr id="42" name="椭圆 41"/>
            <p:cNvSpPr/>
            <p:nvPr/>
          </p:nvSpPr>
          <p:spPr bwMode="auto">
            <a:xfrm>
              <a:off x="6242147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15" idx="7"/>
              <a:endCxn id="42" idx="3"/>
            </p:cNvCxnSpPr>
            <p:nvPr/>
          </p:nvCxnSpPr>
          <p:spPr bwMode="auto">
            <a:xfrm flipV="1">
              <a:off x="6136596" y="1720029"/>
              <a:ext cx="168816" cy="3013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4" name="直接箭头连接符 43"/>
            <p:cNvCxnSpPr>
              <a:stCxn id="18" idx="0"/>
              <a:endCxn id="42" idx="4"/>
            </p:cNvCxnSpPr>
            <p:nvPr/>
          </p:nvCxnSpPr>
          <p:spPr bwMode="auto">
            <a:xfrm flipV="1">
              <a:off x="6415861" y="1783294"/>
              <a:ext cx="42286" cy="8991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82705" y="156168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044377" y="1351294"/>
            <a:ext cx="761831" cy="1336752"/>
            <a:chOff x="7044377" y="1351294"/>
            <a:chExt cx="761831" cy="1336752"/>
          </a:xfrm>
        </p:grpSpPr>
        <p:sp>
          <p:nvSpPr>
            <p:cNvPr id="47" name="椭圆 46"/>
            <p:cNvSpPr/>
            <p:nvPr/>
          </p:nvSpPr>
          <p:spPr bwMode="auto">
            <a:xfrm>
              <a:off x="7221936" y="13512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2" idx="7"/>
              <a:endCxn id="47" idx="3"/>
            </p:cNvCxnSpPr>
            <p:nvPr/>
          </p:nvCxnSpPr>
          <p:spPr bwMode="auto">
            <a:xfrm flipV="1">
              <a:off x="7044377" y="1720029"/>
              <a:ext cx="240824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7606175" y="1720029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0" name="直接箭头连接符 49"/>
            <p:cNvCxnSpPr>
              <a:endCxn id="47" idx="4"/>
            </p:cNvCxnSpPr>
            <p:nvPr/>
          </p:nvCxnSpPr>
          <p:spPr bwMode="auto">
            <a:xfrm flipV="1">
              <a:off x="7401111" y="1783294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908860" y="4794813"/>
            <a:ext cx="2952328" cy="576064"/>
            <a:chOff x="683568" y="6165304"/>
            <a:chExt cx="3943201" cy="57606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5708947" y="5813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6175649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642350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109052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575754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424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8509156" y="581386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708947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412562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7313799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175648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642349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861116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109050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575751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042452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5968985" y="486523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8509156" y="629273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65" grpId="0" bldLvl="0" animBg="1"/>
      <p:bldP spid="69" grpId="0" bldLvl="0" animBg="1"/>
      <p:bldP spid="72" grpId="0" bldLvl="0" animBg="1"/>
      <p:bldP spid="75" grpId="0" bldLvl="0" animBg="1"/>
      <p:bldP spid="76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1" grpId="1" bldLvl="0" animBg="1"/>
      <p:bldP spid="83" grpId="0" bldLvl="0" animBg="1"/>
      <p:bldP spid="83" grpId="1" bldLvl="0" animBg="1"/>
      <p:bldP spid="84" grpId="0" bldLvl="0" animBg="1"/>
      <p:bldP spid="84" grpId="1" bldLvl="0" animBg="1"/>
      <p:bldP spid="87" grpId="0" bldLvl="0" animBg="1"/>
      <p:bldP spid="87" grpId="1" bldLvl="0" animBg="1"/>
      <p:bldP spid="93" grpId="0" bldLvl="0" animBg="1"/>
      <p:bldP spid="93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4" grpId="0" bldLvl="0" animBg="1"/>
      <p:bldP spid="104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9" grpId="0" bldLvl="0" animBg="1"/>
      <p:bldP spid="110" grpId="0" bldLvl="0" animBg="1"/>
      <p:bldP spid="110" grpId="1" bldLvl="0" animBg="1"/>
      <p:bldP spid="112" grpId="0" bldLvl="0" animBg="1"/>
      <p:bldP spid="113" grpId="0" bldLvl="0" animBg="1"/>
      <p:bldP spid="116" grpId="0" bldLvl="0" animBg="1"/>
      <p:bldP spid="118" grpId="0" bldLvl="0" animBg="1"/>
      <p:bldP spid="118" grpId="1" bldLvl="0" animBg="1"/>
      <p:bldP spid="1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数据结构 第十三讲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                                       散列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/>
              <a:cs typeface="Times New Roman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贾庆山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4665167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30243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学生信息查询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11752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水工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宋***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傅*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676248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薛***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刘**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崔**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张**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材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王**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巨**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生医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贾**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059832" y="1211718"/>
            <a:ext cx="583264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给定学号，查询学生信息</a:t>
            </a:r>
          </a:p>
        </p:txBody>
      </p:sp>
    </p:spTree>
    <p:extLst>
      <p:ext uri="{BB962C8B-B14F-4D97-AF65-F5344CB8AC3E}">
        <p14:creationId xmlns:p14="http://schemas.microsoft.com/office/powerpoint/2010/main" val="3802591003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compared &amp; failed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hi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lo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scan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template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typename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&gt;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Rank Vector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&gt;::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find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T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const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&amp;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,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Rank lo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,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Rank hi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const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无序向量的顺序查找：返回最后一个元素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e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的位置；失败时，返回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lo - 1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{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//assert: 0 &lt;= lo &lt; hi &lt;= _size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while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lo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hi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--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&amp;&amp;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!=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_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elem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[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hi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]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);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从后向前，顺序查找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return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hi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hi &lt; lo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，则意味着失败；否则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hi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即命中元素的秩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宋体"/>
                <a:cs typeface="Times New Roman"/>
              </a:rPr>
              <a:t>}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简单操作：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构造、析构、求长、判空、判满、获取、更新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重点关注：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顺序查找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4143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90633" y="2035412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回顾：有序向量查找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82" y="5319840"/>
            <a:ext cx="694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成功元素：红框，失败元素：白框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平均查找长度：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成功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=(4 + 3 + 5 + 2 + 5 + 4 + 6) / 7 = 4.14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失败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=(3 + 4 + 4 + 5 + 4 + 5 + 5 + 6) / 8 = 4.50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727" y="2135629"/>
            <a:ext cx="275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理论证明（参考教材）：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平均查找长度为：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O(1.5*log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的常数系数有改进空间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34649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82721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30793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26937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75009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23081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78865" y="2107420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90633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34649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30793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2921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26937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075009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23081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90633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834649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986777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130793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82921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26937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579065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723081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6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482721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46617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12268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84276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41882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13890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371496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43504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011113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6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cxnSp>
        <p:nvCxnSpPr>
          <p:cNvPr id="23552" name="直接箭头连接符 23551"/>
          <p:cNvCxnSpPr>
            <a:endCxn id="15" idx="0"/>
          </p:cNvCxnSpPr>
          <p:nvPr/>
        </p:nvCxnSpPr>
        <p:spPr bwMode="auto">
          <a:xfrm>
            <a:off x="2958885" y="1756672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5" name="曲线连接符 23554"/>
          <p:cNvCxnSpPr>
            <a:stCxn id="15" idx="2"/>
            <a:endCxn id="37" idx="0"/>
          </p:cNvCxnSpPr>
          <p:nvPr/>
        </p:nvCxnSpPr>
        <p:spPr bwMode="auto">
          <a:xfrm rot="5400000">
            <a:off x="2022781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7" name="曲线连接符 23556"/>
          <p:cNvCxnSpPr>
            <a:stCxn id="15" idx="2"/>
            <a:endCxn id="26" idx="0"/>
          </p:cNvCxnSpPr>
          <p:nvPr/>
        </p:nvCxnSpPr>
        <p:spPr bwMode="auto">
          <a:xfrm rot="16200000" flipH="1">
            <a:off x="3318925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9" name="曲线连接符 23558"/>
          <p:cNvCxnSpPr>
            <a:stCxn id="37" idx="2"/>
            <a:endCxn id="28" idx="0"/>
          </p:cNvCxnSpPr>
          <p:nvPr/>
        </p:nvCxnSpPr>
        <p:spPr bwMode="auto">
          <a:xfrm rot="5400000">
            <a:off x="108667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1" name="曲线连接符 23560"/>
          <p:cNvCxnSpPr>
            <a:stCxn id="37" idx="2"/>
            <a:endCxn id="31" idx="0"/>
          </p:cNvCxnSpPr>
          <p:nvPr/>
        </p:nvCxnSpPr>
        <p:spPr bwMode="auto">
          <a:xfrm rot="16200000" flipH="1">
            <a:off x="1734749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3" name="曲线连接符 23562"/>
          <p:cNvCxnSpPr>
            <a:stCxn id="26" idx="2"/>
            <a:endCxn id="33" idx="0"/>
          </p:cNvCxnSpPr>
          <p:nvPr/>
        </p:nvCxnSpPr>
        <p:spPr bwMode="auto">
          <a:xfrm rot="5400000">
            <a:off x="3678965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5" name="曲线连接符 23564"/>
          <p:cNvCxnSpPr>
            <a:stCxn id="26" idx="2"/>
            <a:endCxn id="35" idx="0"/>
          </p:cNvCxnSpPr>
          <p:nvPr/>
        </p:nvCxnSpPr>
        <p:spPr bwMode="auto">
          <a:xfrm rot="16200000" flipH="1">
            <a:off x="432703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7" name="曲线连接符 23566"/>
          <p:cNvCxnSpPr>
            <a:stCxn id="30" idx="2"/>
            <a:endCxn id="38" idx="0"/>
          </p:cNvCxnSpPr>
          <p:nvPr/>
        </p:nvCxnSpPr>
        <p:spPr bwMode="auto">
          <a:xfrm rot="5400000">
            <a:off x="65462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9" name="曲线连接符 23568"/>
          <p:cNvCxnSpPr>
            <a:stCxn id="30" idx="2"/>
            <a:endCxn id="39" idx="0"/>
          </p:cNvCxnSpPr>
          <p:nvPr/>
        </p:nvCxnSpPr>
        <p:spPr bwMode="auto">
          <a:xfrm rot="16200000" flipH="1">
            <a:off x="9426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1" name="曲线连接符 23570"/>
          <p:cNvCxnSpPr>
            <a:stCxn id="32" idx="2"/>
            <a:endCxn id="40" idx="0"/>
          </p:cNvCxnSpPr>
          <p:nvPr/>
        </p:nvCxnSpPr>
        <p:spPr bwMode="auto">
          <a:xfrm rot="5400000">
            <a:off x="195077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3" name="曲线连接符 23572"/>
          <p:cNvCxnSpPr>
            <a:stCxn id="32" idx="2"/>
            <a:endCxn id="41" idx="0"/>
          </p:cNvCxnSpPr>
          <p:nvPr/>
        </p:nvCxnSpPr>
        <p:spPr bwMode="auto">
          <a:xfrm rot="16200000" flipH="1">
            <a:off x="2238805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5" name="曲线连接符 23574"/>
          <p:cNvCxnSpPr>
            <a:stCxn id="34" idx="2"/>
            <a:endCxn id="42" idx="0"/>
          </p:cNvCxnSpPr>
          <p:nvPr/>
        </p:nvCxnSpPr>
        <p:spPr bwMode="auto">
          <a:xfrm rot="5400000">
            <a:off x="3246917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7" name="曲线连接符 23576"/>
          <p:cNvCxnSpPr>
            <a:stCxn id="34" idx="2"/>
            <a:endCxn id="43" idx="0"/>
          </p:cNvCxnSpPr>
          <p:nvPr/>
        </p:nvCxnSpPr>
        <p:spPr bwMode="auto">
          <a:xfrm rot="16200000" flipH="1">
            <a:off x="353494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9" name="曲线连接符 23578"/>
          <p:cNvCxnSpPr>
            <a:stCxn id="36" idx="2"/>
            <a:endCxn id="44" idx="0"/>
          </p:cNvCxnSpPr>
          <p:nvPr/>
        </p:nvCxnSpPr>
        <p:spPr bwMode="auto">
          <a:xfrm rot="5400000">
            <a:off x="45430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81" name="曲线连接符 23580"/>
          <p:cNvCxnSpPr>
            <a:stCxn id="36" idx="2"/>
            <a:endCxn id="45" idx="0"/>
          </p:cNvCxnSpPr>
          <p:nvPr/>
        </p:nvCxnSpPr>
        <p:spPr bwMode="auto">
          <a:xfrm rot="16200000" flipH="1">
            <a:off x="483109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447225" y="26021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47017" y="261147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137" y="36102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74809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10913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67097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0593" y="447439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669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673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628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59393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5898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1902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916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rPr>
              <a:t>+2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</a:p>
        </p:txBody>
      </p:sp>
      <p:sp>
        <p:nvSpPr>
          <p:cNvPr id="68" name="TextBox 5"/>
          <p:cNvSpPr txBox="1"/>
          <p:nvPr/>
        </p:nvSpPr>
        <p:spPr>
          <a:xfrm>
            <a:off x="2406349" y="121595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查找长度：元素大小比较操作的次数</a:t>
            </a:r>
          </a:p>
        </p:txBody>
      </p:sp>
    </p:spTree>
    <p:extLst>
      <p:ext uri="{BB962C8B-B14F-4D97-AF65-F5344CB8AC3E}">
        <p14:creationId xmlns:p14="http://schemas.microsoft.com/office/powerpoint/2010/main" val="171082072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二叉搜索树查找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search(3)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insert(4)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insert(4)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从一维空间拓展至二维空间，动态插入删除无需移位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从左往右保持有序性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二叉搜索树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8216361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r>
              <a:rPr lang="en-US" altLang="zh-CN" sz="360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-tree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-tree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：一种平衡二叉树、一种二叉空间分割树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(BSP)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  一种高维几何搜索的数据结构（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J.L.Bentley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1975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年发明）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目的：范围查询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距离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号楼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米以内有哪些食堂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距离中央主楼最近的食堂是哪个？</a:t>
              </a: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找出身高在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区间，年龄在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c,d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区间，工资在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e,f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区间的员工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高维数据的两类查找问题：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）与某个点最近的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个点；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）在某个范围区间内的所有点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itchFamily="2" charset="-122"/>
                    <a:ea typeface="黑体" pitchFamily="2" charset="-122"/>
                    <a:cs typeface="+mn-cs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身高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工资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年龄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幼圆"/>
                  <a:cs typeface="+mn-cs"/>
                </a:endParaRPr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05903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4752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对于学生信息查询问题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3168" y="5268733"/>
            <a:ext cx="8424936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使用学号作为关键码，建立二叉搜索树，复杂度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O(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logn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建立过程及维护平衡性难度大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有没有复杂度更低的查找算法？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3816774" y="204377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2013012235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195735" y="2226457"/>
            <a:ext cx="1621039" cy="469496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4824886" y="2224427"/>
            <a:ext cx="1763338" cy="471526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4" name="直接连接符 53"/>
          <p:cNvCxnSpPr/>
          <p:nvPr/>
        </p:nvCxnSpPr>
        <p:spPr bwMode="auto">
          <a:xfrm flipH="1" flipV="1">
            <a:off x="4320830" y="178780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56" name="圆角矩形 55"/>
          <p:cNvSpPr/>
          <p:nvPr/>
        </p:nvSpPr>
        <p:spPr bwMode="auto">
          <a:xfrm>
            <a:off x="1691679" y="2695953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2012012118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15616" y="2892261"/>
            <a:ext cx="576063" cy="45998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 flipH="1">
            <a:off x="2699789" y="2872732"/>
            <a:ext cx="645359" cy="479512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6084168" y="270669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2014011971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02562" y="2903007"/>
            <a:ext cx="681606" cy="449238"/>
            <a:chOff x="3632014" y="4509120"/>
            <a:chExt cx="1269761" cy="216024"/>
          </a:xfrm>
        </p:grpSpPr>
        <p:cxnSp>
          <p:nvCxnSpPr>
            <p:cNvPr id="65" name="直接连接符 6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 flipH="1">
            <a:off x="7092276" y="2883477"/>
            <a:ext cx="792089" cy="425535"/>
            <a:chOff x="3632014" y="4509120"/>
            <a:chExt cx="1269761" cy="216024"/>
          </a:xfrm>
        </p:grpSpPr>
        <p:cxnSp>
          <p:nvCxnSpPr>
            <p:cNvPr id="68" name="直接连接符 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1" name="圆角矩形 70"/>
          <p:cNvSpPr/>
          <p:nvPr/>
        </p:nvSpPr>
        <p:spPr bwMode="auto">
          <a:xfrm>
            <a:off x="515115" y="335907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2012011477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4007" y="3544634"/>
            <a:ext cx="152755" cy="45998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1523227" y="3520510"/>
            <a:ext cx="224762" cy="479512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圆角矩形 77"/>
          <p:cNvSpPr/>
          <p:nvPr/>
        </p:nvSpPr>
        <p:spPr bwMode="auto">
          <a:xfrm>
            <a:off x="2822275" y="335224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2013012197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54054" y="3532515"/>
            <a:ext cx="177233" cy="459983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3830387" y="3513683"/>
            <a:ext cx="224762" cy="479512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5" name="圆角矩形 84"/>
          <p:cNvSpPr/>
          <p:nvPr/>
        </p:nvSpPr>
        <p:spPr bwMode="auto">
          <a:xfrm>
            <a:off x="4914624" y="334504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753516" y="3530612"/>
            <a:ext cx="160169" cy="459983"/>
            <a:chOff x="3632014" y="4509120"/>
            <a:chExt cx="1269761" cy="216024"/>
          </a:xfrm>
        </p:grpSpPr>
        <p:cxnSp>
          <p:nvCxnSpPr>
            <p:cNvPr id="87" name="直接连接符 8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 flipH="1">
            <a:off x="5922736" y="3506488"/>
            <a:ext cx="224762" cy="479512"/>
            <a:chOff x="3632014" y="4509120"/>
            <a:chExt cx="1269761" cy="216024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2" name="圆角矩形 91"/>
          <p:cNvSpPr/>
          <p:nvPr/>
        </p:nvSpPr>
        <p:spPr bwMode="auto">
          <a:xfrm>
            <a:off x="7418338" y="332092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2014012474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265583" y="3501893"/>
            <a:ext cx="152755" cy="45998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 flipH="1">
            <a:off x="8426450" y="3482364"/>
            <a:ext cx="224762" cy="479512"/>
            <a:chOff x="3632014" y="4509120"/>
            <a:chExt cx="1269761" cy="216024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9" name="圆角矩形 98"/>
          <p:cNvSpPr/>
          <p:nvPr/>
        </p:nvSpPr>
        <p:spPr bwMode="auto">
          <a:xfrm>
            <a:off x="65402" y="400002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2012010518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1187624" y="398810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2012011494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2317935" y="399847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2013010340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487524" y="398656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2013012217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570468" y="399221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2013012620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740057" y="398030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2014010525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6904390" y="397378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2014012199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8073979" y="3961876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2016110057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243103" y="4198793"/>
            <a:ext cx="108854" cy="427226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 flipH="1">
            <a:off x="3331302" y="4198792"/>
            <a:ext cx="69285" cy="427226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1747049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2012012374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2934656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2013011635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673256" y="4181321"/>
            <a:ext cx="69415" cy="45998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 flipH="1">
            <a:off x="6748471" y="4173704"/>
            <a:ext cx="52323" cy="479512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5172017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2014010513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6359624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2014010533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989167" y="4167050"/>
            <a:ext cx="79556" cy="479512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6" name="圆角矩形 125"/>
          <p:cNvSpPr/>
          <p:nvPr/>
        </p:nvSpPr>
        <p:spPr bwMode="auto">
          <a:xfrm>
            <a:off x="7588873" y="4642050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2014013392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44208" y="1229544"/>
            <a:ext cx="2539107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散列！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38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-73106" y="3495118"/>
            <a:ext cx="15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87624" y="1556792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72540" y="1295901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顺序查找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2540" y="57170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72540" y="2401183"/>
            <a:ext cx="307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二分（折半）查找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545677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二叉树查找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634928" y="1370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O(n)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545677" y="1770138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适合无序序列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2710" y="287542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针对有序序列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2445" y="24753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2444" y="4129967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52120" y="5717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O(1)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左大括号 21"/>
          <p:cNvSpPr/>
          <p:nvPr/>
        </p:nvSpPr>
        <p:spPr bwMode="auto">
          <a:xfrm>
            <a:off x="3521484" y="3468273"/>
            <a:ext cx="373036" cy="1723499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95937" y="3241628"/>
            <a:ext cx="128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80381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71726" y="4876582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</a:t>
            </a:r>
          </a:p>
        </p:txBody>
      </p:sp>
      <p:sp>
        <p:nvSpPr>
          <p:cNvPr id="28" name="左大括号 27"/>
          <p:cNvSpPr/>
          <p:nvPr/>
        </p:nvSpPr>
        <p:spPr bwMode="auto">
          <a:xfrm flipH="1">
            <a:off x="7298131" y="1484784"/>
            <a:ext cx="517153" cy="372005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93817" y="1987810"/>
            <a:ext cx="651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按关键字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318764" y="5501584"/>
            <a:ext cx="182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无需比较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513941" y="1895477"/>
            <a:ext cx="65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次数决定复杂度</a:t>
            </a:r>
          </a:p>
        </p:txBody>
      </p:sp>
    </p:spTree>
    <p:extLst>
      <p:ext uri="{BB962C8B-B14F-4D97-AF65-F5344CB8AC3E}">
        <p14:creationId xmlns:p14="http://schemas.microsoft.com/office/powerpoint/2010/main" val="2898008194"/>
      </p:ext>
    </p:extLst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(Shortest Path)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边上权值非负情形的单源最短路径问题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重点算法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边上权值为任意值的单源最短路径问题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所有顶点之间的最短路径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无需比较，直接定位目标记录的存储地址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散列技术在记录的存储位置和关键码之间建立一确定的对应关系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，使得每个关键码对应一个存储位置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95834" y="3783177"/>
            <a:ext cx="5672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f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散列函数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（哈希函数）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088" y="4705980"/>
            <a:ext cx="720080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俗称：</a:t>
            </a:r>
            <a:r>
              <a:rPr kumimoji="1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kumimoji="1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桶查找</a:t>
            </a:r>
            <a:r>
              <a:rPr kumimoji="1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endParaRPr kumimoji="1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0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无需比较，直接定位目标记录的存储地址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9056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散列技术将所有记录存储在一片连续空间（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使用向量作为支撑结构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），这块连续空间称为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（哈希表）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95834" y="3789040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散列技术既是一种存储技术，也是一种查找技术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195834" y="4563125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与线性表、树、图不同，元素之间不存在逻辑关系，只与关键码关联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173563" y="5805264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存储结构只面向查找（无遍历、排序等考虑）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215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直接定址方法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08592" y="5117714"/>
            <a:ext cx="43881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使用年龄作为关键码直接得到地址和相关记录信息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所有记录信息分布均匀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535338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𝒂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𝐛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860032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572000" y="5126650"/>
            <a:ext cx="4321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使用出生年份作为关键码由年份减去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得到地址即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f(key)=key-1980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5825600"/>
            <a:ext cx="8424936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对于学生信息查询问题，使用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f(key)=key-2012000000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需建立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2017000000-2012000000=5,000,000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个存储单元记录可能信息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（实际仅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个），空间利用率极低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536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直接定址方法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75" y="5963054"/>
            <a:ext cx="7892775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对于学生信息查询问题，直接定址方法（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优点：计算简单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设计的散列函数难以做到兼顾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均匀性、高空间利用率、无冲突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𝒉𝒂𝒔𝒉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𝟎𝟓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∗(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−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𝟐𝟎𝟏𝟐𝟎𝟎𝟎𝟎𝟎𝟎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0745" y="2509832"/>
          <a:ext cx="136815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0912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70180674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9919342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94365750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1413276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7989029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63493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7218627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934414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4899" y="2509832"/>
          <a:ext cx="1584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/>
              <p:cNvGraphicFramePr/>
              <p:nvPr/>
            </p:nvGraphicFramePr>
            <p:xfrm>
              <a:off x="3419872" y="2602795"/>
              <a:ext cx="5068665" cy="27214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872" y="2602795"/>
                <a:ext cx="5068665" cy="27214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/>
          <p:cNvCxnSpPr/>
          <p:nvPr/>
        </p:nvCxnSpPr>
        <p:spPr bwMode="auto">
          <a:xfrm flipH="1">
            <a:off x="3512555" y="4258979"/>
            <a:ext cx="339366" cy="52630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3270868" y="4779084"/>
            <a:ext cx="411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桶单元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左大括号 22"/>
          <p:cNvSpPr/>
          <p:nvPr/>
        </p:nvSpPr>
        <p:spPr bwMode="auto">
          <a:xfrm rot="5400000" flipH="1">
            <a:off x="5981438" y="3060990"/>
            <a:ext cx="250793" cy="4509830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2080" y="54324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桶数组（向量）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5954204" y="2903556"/>
            <a:ext cx="1210084" cy="729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7092573" y="2479560"/>
            <a:ext cx="2028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多个元素处于同一桶单元（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散列冲突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719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3457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设计准则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快速可计算性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高空间利用率（装填因子）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随机性（均匀性），关键码映射到各桶的概率尽可能为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1/M,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最大限度地避免冲突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4032448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散列函数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关键码到整数的转换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假设关键码为整数，范围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[0,R)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散列地址空间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[0,M)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&gt;&gt; M</a:t>
            </a:r>
          </a:p>
        </p:txBody>
      </p:sp>
      <p:sp>
        <p:nvSpPr>
          <p:cNvPr id="5" name="流程图: 资料带 4"/>
          <p:cNvSpPr/>
          <p:nvPr/>
        </p:nvSpPr>
        <p:spPr bwMode="auto">
          <a:xfrm>
            <a:off x="5076056" y="2420888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流程图: 资料带 16"/>
          <p:cNvSpPr/>
          <p:nvPr/>
        </p:nvSpPr>
        <p:spPr bwMode="auto">
          <a:xfrm>
            <a:off x="5076056" y="155730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资料带 17"/>
          <p:cNvSpPr/>
          <p:nvPr/>
        </p:nvSpPr>
        <p:spPr bwMode="auto">
          <a:xfrm>
            <a:off x="5076056" y="327602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76056" y="148478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76056" y="3699182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R-1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76056" y="257512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key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资料带 21"/>
          <p:cNvSpPr/>
          <p:nvPr/>
        </p:nvSpPr>
        <p:spPr bwMode="auto">
          <a:xfrm>
            <a:off x="7259698" y="2428393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流程图: 资料带 24"/>
          <p:cNvSpPr/>
          <p:nvPr/>
        </p:nvSpPr>
        <p:spPr bwMode="auto">
          <a:xfrm>
            <a:off x="7259698" y="156480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流程图: 资料带 26"/>
          <p:cNvSpPr/>
          <p:nvPr/>
        </p:nvSpPr>
        <p:spPr bwMode="auto">
          <a:xfrm>
            <a:off x="7259698" y="328352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59698" y="149228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59698" y="3706687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M-1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59698" y="258262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&amp;entry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箭头连接符 31"/>
          <p:cNvCxnSpPr>
            <a:stCxn id="21" idx="3"/>
            <a:endCxn id="31" idx="1"/>
          </p:cNvCxnSpPr>
          <p:nvPr/>
        </p:nvCxnSpPr>
        <p:spPr bwMode="auto">
          <a:xfrm>
            <a:off x="6300192" y="2805957"/>
            <a:ext cx="959506" cy="750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4932040" y="4245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关键码空间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774" y="424238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散列地址空间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72016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除余法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为散列表表长，一般取质数以减小散列冲突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个学号取模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，分别得到以下分布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/>
              <p:cNvGraphicFramePr/>
              <p:nvPr/>
            </p:nvGraphicFramePr>
            <p:xfrm>
              <a:off x="3458078" y="2768472"/>
              <a:ext cx="5685942" cy="1619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图表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8078" y="2768472"/>
                <a:ext cx="5685942" cy="16190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11440" y="2825812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1680" y="2825812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/>
            </p:nvGraphicFramePr>
            <p:xfrm>
              <a:off x="3493594" y="4268086"/>
              <a:ext cx="5685942" cy="16091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594" y="4268086"/>
                <a:ext cx="5685942" cy="160918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159334" y="5995064"/>
            <a:ext cx="8934869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使用除余法各桶被映射的概率相对均匀，选取合适的表长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下空间利用率高，并且散列冲突情况小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31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为何取质数？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假设关键码之间常具有周期性增长的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的最大公约数为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时，关键码的周期性增长进行除余操作，可覆盖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[0,M-1]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的所有桶单元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00898" y="3197112"/>
            <a:ext cx="9455334" cy="1652026"/>
            <a:chOff x="-370056" y="1930625"/>
            <a:chExt cx="9455334" cy="1652026"/>
          </a:xfrm>
        </p:grpSpPr>
        <p:sp>
          <p:nvSpPr>
            <p:cNvPr id="9" name="弧形 8"/>
            <p:cNvSpPr/>
            <p:nvPr/>
          </p:nvSpPr>
          <p:spPr bwMode="auto">
            <a:xfrm>
              <a:off x="1259632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2542490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9" name="弧形 38"/>
            <p:cNvSpPr/>
            <p:nvPr/>
          </p:nvSpPr>
          <p:spPr bwMode="auto">
            <a:xfrm>
              <a:off x="38386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0" name="弧形 39"/>
            <p:cNvSpPr/>
            <p:nvPr/>
          </p:nvSpPr>
          <p:spPr bwMode="auto">
            <a:xfrm>
              <a:off x="5149788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1" name="弧形 40"/>
            <p:cNvSpPr/>
            <p:nvPr/>
          </p:nvSpPr>
          <p:spPr bwMode="auto">
            <a:xfrm>
              <a:off x="6461956" y="2349488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4" name="弧形 43"/>
            <p:cNvSpPr/>
            <p:nvPr/>
          </p:nvSpPr>
          <p:spPr bwMode="auto">
            <a:xfrm flipV="1">
              <a:off x="1043608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5" name="弧形 44"/>
            <p:cNvSpPr/>
            <p:nvPr/>
          </p:nvSpPr>
          <p:spPr bwMode="auto">
            <a:xfrm flipV="1">
              <a:off x="2354762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6" name="弧形 45"/>
            <p:cNvSpPr/>
            <p:nvPr/>
          </p:nvSpPr>
          <p:spPr bwMode="auto">
            <a:xfrm flipV="1">
              <a:off x="3655520" y="2388738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7" name="弧形 46"/>
            <p:cNvSpPr/>
            <p:nvPr/>
          </p:nvSpPr>
          <p:spPr bwMode="auto">
            <a:xfrm flipV="1">
              <a:off x="4953438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8" name="弧形 47"/>
            <p:cNvSpPr/>
            <p:nvPr/>
          </p:nvSpPr>
          <p:spPr bwMode="auto">
            <a:xfrm flipV="1">
              <a:off x="6248417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41681" y="2577573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2" name="弧形 51"/>
            <p:cNvSpPr/>
            <p:nvPr/>
          </p:nvSpPr>
          <p:spPr bwMode="auto">
            <a:xfrm>
              <a:off x="77569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389591" y="2276872"/>
              <a:ext cx="695687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0578" y="2766379"/>
              <a:ext cx="7992888" cy="430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弧形 62"/>
            <p:cNvSpPr/>
            <p:nvPr/>
          </p:nvSpPr>
          <p:spPr bwMode="auto">
            <a:xfrm flipV="1">
              <a:off x="-268053" y="2375249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-370056" y="2780928"/>
              <a:ext cx="915108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1875" y="196677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521896" y="3182541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48264" y="1930625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59123" y="2184723"/>
              <a:ext cx="3433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8389591" y="2591274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8100392" y="2802021"/>
              <a:ext cx="4491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387" y="5002048"/>
            <a:ext cx="847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Greatest Common Divisor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最大公约数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Times New Roman" panose="02020603050405020304" pitchFamily="18" charset="0"/>
              </a:rPr>
              <a:t>gcd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Times New Roman" panose="02020603050405020304" pitchFamily="18" charset="0"/>
              </a:rPr>
              <a:t>(M,S)=1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600" y="5985691"/>
            <a:ext cx="892899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考虑各种不同可能的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取值，为此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取素数，可使得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gcd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(M,S)=1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87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冲突的普遍性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学生生日例子：按生日日期检索学生，同一月日出生认为相同的生日，构建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个桶对应长度为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的散列表，只要学生人数大于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，则发生至少一次以上冲突的大于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，此时的空间利用率仅为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23/365=6.3%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散列函数设计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散列冲突排解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是散列的两大核心问题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1772817"/>
            <a:ext cx="8208912" cy="12961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散列表的基本构思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：开辟物理地址连续的桶数组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，借助散列函数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 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，将词条关键码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映射到桶地址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 (key)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，从而快速确定待操作词条的物理位置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28942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749223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多槽位法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将各桶分解为更细小的槽位单元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(slot)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，每一槽位可组织成向量或列表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key,value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操作，可先通过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hashaddress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定位桶单元，然后查询该桶内槽位单元是否有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。若无，则创建词条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key,value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，并将其插入到桶单元内的空闲槽位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get(key)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remove(key)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操作类似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6847" y="5805839"/>
            <a:ext cx="8406680" cy="90410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若每个桶细分为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个槽位，则空间利用率为原来的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难以预测并设定合适的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50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2013011635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850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2014010525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0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2016110057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8450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450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450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2051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2013012235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2051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051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651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5651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5651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9251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2012010518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9251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9251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852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2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852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6452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6452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6452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0053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2013012217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0053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0053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3653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2014010533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3653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3653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253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253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7253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0854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2013012197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0854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0854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4454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2014010513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4454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454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8055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8055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055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1655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655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655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5255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2012011494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255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55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856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2014013392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8856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8856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332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2013010340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332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332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5932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2012012118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5932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2014012474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5932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95332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2014012199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95332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5332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336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2013012620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1336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1336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67340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2012012374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7340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2012012374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67340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2014011971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0334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0334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0334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3934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3934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3934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78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20201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56925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936488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30372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7096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3819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0543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77267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0941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4541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8141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1742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5342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8943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543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6754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6143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9744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344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945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0545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4145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573886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独立链法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将各桶相互冲突的词条串成一个列表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相比于多槽位法，空间利用率高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查询类似多槽位法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对于学生学号查询问题，使用模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的除余法及散列冲突排解方法，平均每个学号的查询复杂度为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(1+2+3+1+1+1+1+1+1+1+2+1+1+1+2+1+1+1+2+3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/20 = 1.4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，接近常数复杂度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0305" y="4797152"/>
            <a:ext cx="8352928" cy="1638401"/>
            <a:chOff x="467544" y="3806823"/>
            <a:chExt cx="8352928" cy="1638401"/>
          </a:xfrm>
        </p:grpSpPr>
        <p:sp>
          <p:nvSpPr>
            <p:cNvPr id="5" name="矩形 4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2013011635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2014010525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2016110057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2012010518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2013012217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2014010533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2013012197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2014010513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2012011494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2013013305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2014013392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2013010340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2012012118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2014012474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2014012199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2013012620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2014011971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7" name="矩形 12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175" name="矩形 174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180" name="矩形 17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82" name="矩形 18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184" name="矩形 183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90" name="矩形 18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93" name="矩形 192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96" name="矩形 1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202" name="矩形 2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211" name="矩形 210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214" name="矩形 2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217" name="矩形 21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219" name="矩形 218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1" name="矩形 220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24" name="直接箭头连接符 223"/>
            <p:cNvCxnSpPr>
              <a:stCxn id="127" idx="0"/>
              <a:endCxn id="5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6" name="直接箭头连接符 225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8" name="直接箭头连接符 227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994261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6093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算法（只有六行代码的算法）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寻找图中多源点之间（任意两点之间）最短路径的算法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Robert W. Floyd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1962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年发表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引入第三顶点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，是否能缩短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的距离？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a-&gt;k-&gt;b</a:t>
            </a: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究竟是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中哪个呢？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引入多个顶点呢？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a-&gt;k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-&gt;k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….-&gt;b</a:t>
            </a: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e[4][3]=12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e[4][1]+e[1][3]=5+6=11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再引入节点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e[4][1]+e[1][2]+e[2][3]=5+2+3=10</a:t>
            </a: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9573"/>
            <a:ext cx="2142795" cy="165618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544715" y="2492896"/>
            <a:ext cx="2179413" cy="1660361"/>
            <a:chOff x="4768851" y="2706495"/>
            <a:chExt cx="2179413" cy="1660361"/>
          </a:xfrm>
        </p:grpSpPr>
        <p:sp>
          <p:nvSpPr>
            <p:cNvPr id="4" name="矩形 3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38577" y="319185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7783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7783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7783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3787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3787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97910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49791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9791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49791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860311" y="269775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860311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860311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84983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0987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69918" y="248017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929958" y="248260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61806" y="281536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60796" y="316049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60963" y="3505623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60796" y="385075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136860" y="342045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36860" y="378049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777830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860311" y="3057790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公共溢出区法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在原散列表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之外另设一词典结构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作为公共溢出区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凡冲突的词条进入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查找时，若在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中查找不成功，可在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中顺序查找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适合冲突数据很少的情况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51" y="3861048"/>
            <a:ext cx="8831748" cy="1489567"/>
            <a:chOff x="191086" y="3065125"/>
            <a:chExt cx="8831748" cy="148956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873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2013011635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198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2014010525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40123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2016110057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0474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28397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14074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19937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7675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55900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21275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2012010518</a:t>
              </a: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91863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24875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27826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28476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63788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32076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2013012217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99751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35677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2014010533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35714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9277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571677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42877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2013012197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607640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6478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2014010513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43602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50078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67956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53679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57279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2012011494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104160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2013013305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60879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2014013392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64356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2013010340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67956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2012012118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176086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2014012474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715568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2014012199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751572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2013012620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787576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212049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248012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2014011971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82358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85958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103714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140437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177161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38850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0608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287332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324055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360779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397503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42964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46565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50165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3765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7366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60966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567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990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8167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71767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75368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8968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82569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86169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106322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143045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179769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2164930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253216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289940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326663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363387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0111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3225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46825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426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540267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76271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227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64827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69598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8428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0565" y="314157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(a)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191086" y="3804811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(b)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592411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：学生学号查询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83832" y="1253850"/>
            <a:ext cx="5521188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除余法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为散列表表长，一般取质数以减小散列冲突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个学号取模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，分别得到以下分布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391252" y="1976440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51492" y="1976440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/>
            </p:nvGraphicFramePr>
            <p:xfrm>
              <a:off x="70394" y="3242263"/>
              <a:ext cx="5535886" cy="16247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94" y="3242263"/>
                <a:ext cx="5535886" cy="1624789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/>
          <p:cNvGrpSpPr/>
          <p:nvPr/>
        </p:nvGrpSpPr>
        <p:grpSpPr>
          <a:xfrm>
            <a:off x="539552" y="5207841"/>
            <a:ext cx="8352928" cy="1638401"/>
            <a:chOff x="467544" y="3806823"/>
            <a:chExt cx="8352928" cy="1638401"/>
          </a:xfrm>
        </p:grpSpPr>
        <p:sp>
          <p:nvSpPr>
            <p:cNvPr id="13" name="矩形 12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2013011635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2014010525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2016110057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2012010518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2013012217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2014010533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2013012197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2014010513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2012011494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2013013305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2014013392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2013010340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2012012118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2014012474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2014012199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2013012620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2014011971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16" name="矩形 11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12" name="矩形 11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96" name="矩形 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94" name="矩形 9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^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箭头连接符 79"/>
            <p:cNvCxnSpPr>
              <a:stCxn id="120" idx="0"/>
              <a:endCxn id="13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2" name="TextBox 20"/>
          <p:cNvSpPr txBox="1">
            <a:spLocks noChangeArrowheads="1"/>
          </p:cNvSpPr>
          <p:nvPr/>
        </p:nvSpPr>
        <p:spPr bwMode="auto">
          <a:xfrm>
            <a:off x="1024070" y="4821085"/>
            <a:ext cx="5521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独立链法解决冲突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782814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正方形个数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给定平面上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个点的二维坐标（整数坐标），求可构成正方形的个数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采用普通遍历法需进行四层循环，遍历所有可能的四点组合判断是否构成正方形，复杂度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使用散列查找方法，可将复杂度降低为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核心思想：遍历两点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组合，其对应的有向线段是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，确定另外两顶点坐标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进行散列查找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4661178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)=(x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)+(y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=(x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)+(y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6228184" y="4799567"/>
            <a:ext cx="2626342" cy="17333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在求解问题之前，我们介绍更多的散列函数及冲突解决方法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1419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65972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(multiply-add-divide method)</a:t>
            </a:r>
          </a:p>
          <a:p>
            <a:pPr marL="914400" marR="0" lvl="2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相邻关键码在除余法中依然相邻，连续性导致局部聚集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法可克服原有方法连续性问题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38" y="4005064"/>
            <a:ext cx="8812269" cy="1572612"/>
            <a:chOff x="126983" y="1772816"/>
            <a:chExt cx="8812269" cy="1572612"/>
          </a:xfrm>
        </p:grpSpPr>
        <p:sp>
          <p:nvSpPr>
            <p:cNvPr id="9" name="矩形 8"/>
            <p:cNvSpPr/>
            <p:nvPr/>
          </p:nvSpPr>
          <p:spPr bwMode="auto">
            <a:xfrm>
              <a:off x="6038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638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3238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6839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0439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4040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7640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240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841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2102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441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2042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5642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9242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2843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6443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0044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3520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7120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07210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43214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779218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1522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5122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5356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2079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68803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55268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42250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8974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15697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2421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9145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2128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5729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329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2930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530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0130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731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8632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7331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932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4532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8132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1733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5333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6983" y="1849261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(a)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038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9638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3238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839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0439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24040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27640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31240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34841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38441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2042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5642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9242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</a:t>
              </a: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2843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443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60044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3520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7120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</a:t>
              </a: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07210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43214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9218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1522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5122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356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2079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68803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055268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42250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78974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697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2421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89145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128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729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329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2930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530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0130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3731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8632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7331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70932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4532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8132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81733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5333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26983" y="2747828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(b)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𝐡𝐚𝐬𝐡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</m:t>
                    </m:r>
                    <m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dPr>
                      <m:e>
                        <m:r>
                          <a:rPr kumimoji="1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𝐤𝐞𝐲</m:t>
                        </m:r>
                      </m:e>
                    </m:d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=(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𝐚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Microsoft YaHe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charset="0"/>
                      </a:rPr>
                      <m:t>× 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𝐤𝐞𝐲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+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𝐛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) 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% </m:t>
                    </m:r>
                    <m:r>
                      <a:rPr kumimoji="1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𝐌</m:t>
                    </m:r>
                  </m:oMath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885671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5328593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数字分析法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抽取关键码的若干位作为散列函数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位的手机号码，前面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位对应运营商，中间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位对应归属地，后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位才是真正的用户号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位作为散列地址是不错的选择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还可进一步对抽取数字反转、移位等操作增加随机性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适用于关键码位数比较多，并且事先知道关键码若干位分布比较均匀的情况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84168" y="1742215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130xxxx1234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84168" y="2136458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130xxxx2345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84168" y="2924944"/>
          <a:ext cx="20863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327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139xxxx9840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84168" y="3319188"/>
          <a:ext cx="20882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139xxxx7765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sp>
        <p:nvSpPr>
          <p:cNvPr id="11" name="左大括号 10"/>
          <p:cNvSpPr/>
          <p:nvPr/>
        </p:nvSpPr>
        <p:spPr bwMode="auto">
          <a:xfrm rot="5400000" flipH="1">
            <a:off x="6644240" y="3448797"/>
            <a:ext cx="318041" cy="847307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 flipH="1">
            <a:off x="7581205" y="3514258"/>
            <a:ext cx="318041" cy="716383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84168" y="2530701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136xxxx4721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7315711" y="1737469"/>
            <a:ext cx="0" cy="20779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984585" y="4107675"/>
            <a:ext cx="114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易重复分布太集中某几个数字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45554" y="4110056"/>
            <a:ext cx="12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分布均匀，可用作散列地址</a:t>
            </a:r>
          </a:p>
        </p:txBody>
      </p:sp>
    </p:spTree>
    <p:extLst>
      <p:ext uri="{BB962C8B-B14F-4D97-AF65-F5344CB8AC3E}">
        <p14:creationId xmlns:p14="http://schemas.microsoft.com/office/powerpoint/2010/main" val="2842969542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4249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平方取中法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hashaddress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f(123)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512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hashaddress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f(1234)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227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227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适用于关键码位数不大，但不明分布的情况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788024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80112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004048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940152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48904" y="3140968"/>
            <a:ext cx="84249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折叠法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将关键码从左至右分为位数相等的几部分，然后将几部分叠加求和，并按照散列表表长取后几位作为地址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hashaddress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f(9876543210) = 987+654+321+0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962 = 962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可回折提高随机性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789+654+123+0=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566=566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适用于关键码位数较大，但不明分布的情况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139952" y="501317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804248" y="551723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963048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856985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（伪）随机数法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散列函数追求随机，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f(key)=random(key) 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C/C++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函数再将其映射到桶地址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当关键码长度不等时，采用该方法比较合适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需注意不同计算环境的伪随机数发生器各不相同，代码在不同平台间移植需要格外小心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𝐫𝐚𝐧𝐝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 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% 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 bwMode="auto">
          <a:xfrm>
            <a:off x="3491880" y="4331799"/>
            <a:ext cx="1728192" cy="9361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计算散列地址时间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4896036" y="5062629"/>
            <a:ext cx="1728192" cy="742635"/>
          </a:xfrm>
          <a:prstGeom prst="roundRect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关键码长度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6412976" y="4376163"/>
            <a:ext cx="1728192" cy="936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散列表大小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91580" y="4313036"/>
            <a:ext cx="1728192" cy="936104"/>
          </a:xfrm>
          <a:prstGeom prst="roundRect">
            <a:avLst/>
          </a:prstGeom>
          <a:solidFill>
            <a:schemeClr val="accent5">
              <a:lumMod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关键码分布情况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2087724" y="5067092"/>
            <a:ext cx="1728192" cy="738172"/>
          </a:xfrm>
          <a:prstGeom prst="roundRect">
            <a:avLst/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查找频率</a:t>
            </a:r>
          </a:p>
        </p:txBody>
      </p:sp>
      <p:sp>
        <p:nvSpPr>
          <p:cNvPr id="7" name="矩形 6"/>
          <p:cNvSpPr/>
          <p:nvPr/>
        </p:nvSpPr>
        <p:spPr>
          <a:xfrm>
            <a:off x="2987824" y="591793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散列函数设计需考虑的因素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3528" y="6324756"/>
            <a:ext cx="8406680" cy="422676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若关键码为字符串，可将其转化为数字进行处理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004687"/>
      </p:ext>
    </p:extLst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开放定址：线性试探法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独立链等结构需要额外的内存空间，并且物理内存不连续，在散列表教大情况下，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处理消耗大量时间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就地排解散列冲突，为每个冲突码在散列表内部选择空的桶（即使不是散列函数计算出的地址）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因此，每个词条均有可能落到任意的散列地址，称作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 addressing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）同时，因可用的散列地址仅限于散列表所覆盖的范围内，所以称为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闭散列策略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(closed hashing)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在插入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时，若发现桶单元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[hash(key)]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已经被占用，则转而试探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[hash(key)+1]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；若也被占用，则试探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[hash(key)+2]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次试探的桶单元为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[hash(key)+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% M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5886723"/>
            <a:ext cx="8352928" cy="720858"/>
            <a:chOff x="395536" y="5805264"/>
            <a:chExt cx="8352928" cy="720858"/>
          </a:xfrm>
        </p:grpSpPr>
        <p:sp>
          <p:nvSpPr>
            <p:cNvPr id="89" name="矩形 88"/>
            <p:cNvSpPr/>
            <p:nvPr/>
          </p:nvSpPr>
          <p:spPr bwMode="auto">
            <a:xfrm>
              <a:off x="3955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2013011635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555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1156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2013012235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56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8356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2012010518</a:t>
              </a: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1957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5557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29158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2013012217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2758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2014010533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36358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9959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2013012197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3559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2014010513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7160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0760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4360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2012011494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7961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2014013392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1437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2013010340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5038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2012012118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86384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2014012199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722388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2013012620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758392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2012012374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9439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3040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277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3000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49724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864480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3171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59895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6618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33342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066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0221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821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421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022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22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8223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15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1823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553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5423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9024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18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2624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225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9825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3425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  <p:sp>
        <p:nvSpPr>
          <p:cNvPr id="146" name="矩形 145"/>
          <p:cNvSpPr/>
          <p:nvPr/>
        </p:nvSpPr>
        <p:spPr bwMode="auto">
          <a:xfrm>
            <a:off x="5436096" y="551723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796136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14376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50380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86384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223880" y="55172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586622" y="551723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43960" y="5886719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2013013305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7120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3" grpId="0" animBg="1"/>
      <p:bldP spid="153" grpId="1" animBg="1"/>
      <p:bldP spid="1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749223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开放定址：线性试探法：查找链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采用除余法散列函数，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M=17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(a)(b)(c),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线性试探法排解冲突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查找过程可能终止于以下三种情况：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当前桶单元命中目标关键码，则成功返回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当前桶单元非空，但其关键码与目标关键码不等，则转入下一桶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单元试探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当前桶单元为空，则返回查找失败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2031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2031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970538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开放定址：线性试探法：查找链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采用除余法散列函数，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M=17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(a)(b)(c),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线性试探法排解冲突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依次插入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个冲突关键码构成长度为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的查找链，针对任一关键码的查找都将从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[5]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开始，平均查找长度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依次插入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个冲突关键码构成长度为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的查找链，针对任一关键码的查找都将从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[8]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开始，平均查找长度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多组各自冲突的关键码所对应的查找链，有可能相互交织和重叠，平均查找长度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((1+2+3+7+9)+(1+2+3+5+7))/10=4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2031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2031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60435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555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算法（只有六行代码的算法）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初始化：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多源最短路径问题</a:t>
            </a: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4" y="2839354"/>
            <a:ext cx="2830095" cy="2187404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3741150" y="3645024"/>
            <a:ext cx="2179413" cy="1660361"/>
            <a:chOff x="4768851" y="2706495"/>
            <a:chExt cx="2179413" cy="1660361"/>
          </a:xfrm>
        </p:grpSpPr>
        <p:sp>
          <p:nvSpPr>
            <p:cNvPr id="142" name="矩形 141"/>
            <p:cNvSpPr/>
            <p:nvPr/>
          </p:nvSpPr>
          <p:spPr>
            <a:xfrm>
              <a:off x="4768851" y="341816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0810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72000" tIns="91446" rIns="0" bIns="91446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4" name="矩形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104" y="3286736"/>
                  <a:ext cx="360040" cy="360040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 bwMode="auto">
            <a:xfrm>
              <a:off x="550810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50810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86814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868144" y="328673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3646776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/>
            <p:cNvSpPr/>
            <p:nvPr/>
          </p:nvSpPr>
          <p:spPr bwMode="auto">
            <a:xfrm>
              <a:off x="622818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1" name="矩形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4006816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/>
            <p:cNvSpPr/>
            <p:nvPr/>
          </p:nvSpPr>
          <p:spPr bwMode="auto">
            <a:xfrm>
              <a:off x="6228184" y="3284984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22818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22818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588224" y="292406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solidFill>
                  <a:srgbClr val="009242"/>
                </a:solid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8224" y="3284984"/>
                  <a:ext cx="360040" cy="36004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矩形 156"/>
            <p:cNvSpPr/>
            <p:nvPr/>
          </p:nvSpPr>
          <p:spPr bwMode="auto">
            <a:xfrm>
              <a:off x="6588224" y="364677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588224" y="4006816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58011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94015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6300192" y="270649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6660232" y="270892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292080" y="30416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291070" y="3386810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291237" y="3731941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291070" y="407707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6235012" y="434397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97426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97426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7426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733430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733430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694345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69434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69434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69434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8056746" y="384987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056746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8056746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04627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40631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766353" y="36323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8126393" y="363473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758241" y="396748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757231" y="43126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757398" y="465775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757231" y="5002882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333295" y="457258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333295" y="4932626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974265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8056746" y="4209918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开放定址：线性试探法：动态删除词条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删除词条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[9]=2031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，桶的内容缺失导致查找链断裂，后继词条查找失败（如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2048,2065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等，尽管它们真实存在）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将后继词条悉数取出重新插入，复杂度过高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只需简单地设置一标记位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lazyRemoval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，表示该桶仍位于查找链中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后续插入可进入该桶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2031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228213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64937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3016608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38384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375108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11831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448555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485279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51742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55342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589431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625435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661439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69744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73344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54766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109120" y="272780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6256372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58594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194520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304468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663732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22996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4460052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1931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178580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5897108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127" name="矩形 126"/>
          <p:cNvSpPr/>
          <p:nvPr/>
        </p:nvSpPr>
        <p:spPr bwMode="auto">
          <a:xfrm>
            <a:off x="697490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733416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30" name="矩形 129"/>
          <p:cNvSpPr/>
          <p:nvPr/>
        </p:nvSpPr>
        <p:spPr>
          <a:xfrm>
            <a:off x="191490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28213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64937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16608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38384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108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1831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48555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85279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1742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342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89431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5435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61439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9744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3344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54766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109120" y="3471878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382260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4152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4100788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53784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61563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sp>
        <p:nvSpPr>
          <p:cNvPr id="156" name="矩形 155"/>
          <p:cNvSpPr/>
          <p:nvPr/>
        </p:nvSpPr>
        <p:spPr bwMode="auto">
          <a:xfrm>
            <a:off x="6249322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2079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157889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58" name="矩形 157"/>
          <p:cNvSpPr/>
          <p:nvPr/>
        </p:nvSpPr>
        <p:spPr bwMode="auto">
          <a:xfrm>
            <a:off x="193815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297418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60" name="矩形 159"/>
          <p:cNvSpPr/>
          <p:nvPr/>
        </p:nvSpPr>
        <p:spPr bwMode="auto">
          <a:xfrm>
            <a:off x="2656682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15946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63" name="矩形 162"/>
          <p:cNvSpPr/>
          <p:nvPr/>
        </p:nvSpPr>
        <p:spPr bwMode="auto">
          <a:xfrm>
            <a:off x="4453002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81226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2096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171530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2048</a:t>
            </a:r>
          </a:p>
        </p:txBody>
      </p:sp>
      <p:sp>
        <p:nvSpPr>
          <p:cNvPr id="166" name="矩形 165"/>
          <p:cNvSpPr/>
          <p:nvPr/>
        </p:nvSpPr>
        <p:spPr bwMode="auto">
          <a:xfrm>
            <a:off x="5890058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2065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696785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32711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69" name="矩形 168"/>
          <p:cNvSpPr/>
          <p:nvPr/>
        </p:nvSpPr>
        <p:spPr>
          <a:xfrm>
            <a:off x="190785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27508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64232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009558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37679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74403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11126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47850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84574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1671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5272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88726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624730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60734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9673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3274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54061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102070" y="421884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3375210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73447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2028</a:t>
            </a:r>
          </a:p>
        </p:txBody>
      </p:sp>
      <p:sp>
        <p:nvSpPr>
          <p:cNvPr id="189" name="矩形 188"/>
          <p:cNvSpPr/>
          <p:nvPr/>
        </p:nvSpPr>
        <p:spPr bwMode="auto">
          <a:xfrm>
            <a:off x="4093738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2045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53079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2062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0858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2082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36373" y="2837488"/>
            <a:ext cx="125926" cy="160847"/>
            <a:chOff x="9466992" y="2935819"/>
            <a:chExt cx="125926" cy="160847"/>
          </a:xfrm>
        </p:grpSpPr>
        <p:cxnSp>
          <p:nvCxnSpPr>
            <p:cNvPr id="192" name="直接连接符 191"/>
            <p:cNvCxnSpPr/>
            <p:nvPr/>
          </p:nvCxnSpPr>
          <p:spPr bwMode="auto">
            <a:xfrm>
              <a:off x="9466992" y="2940738"/>
              <a:ext cx="125926" cy="1559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>
              <a:off x="9466992" y="2935819"/>
              <a:ext cx="125926" cy="16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8732745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开放定址：线性试探法：性能与优缺点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9144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理论分析和实验表明，对于闭散列策略而言，散列表的空间利用率（填装因子）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𝝀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保持在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𝝀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&lt;0.5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，会获得较理想的水平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9144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当填装因子过大时，采用重散列方法，即扩容策略，将原散列整体搬迁到新的容量扩充散列中（详见教材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9.3.8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9144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闭散列策略保持连续的物理存储空间，查找操作几乎不涉及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I/O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处理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blipFill>
                <a:blip r:embed="rId3"/>
                <a:stretch>
                  <a:fillRect l="-1208" t="-1745" r="-4264" b="-31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06983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正方形个数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给定平面上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个点的二维坐标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整数坐标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，求可构成正方形的个数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采用普通遍历法需进行四层循环，遍历所有可能的四点组合判断是否构成正方形，复杂度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使用散列查找方法，可将复杂度降低为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核心思想：遍历两点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组合，其对应的有向线段是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，确定另外两顶点坐标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(x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进行散列查找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84056" y="4941629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)=(x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)+(y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=(x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)+(y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-y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,x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936318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主程序实现：散列查找框架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182721" y="1595021"/>
            <a:ext cx="90753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scanf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&amp;n) != EOF)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(!n)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memset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(hash, -1,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sizeof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(hash));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0; i&lt;n; i++)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scanf(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“%d%d”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&amp;p[i].x, &amp;p[i].y);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hashing(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建立散列表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sum = 0; POINT p1, p2, dr1, dr2;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ok1, ok2;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0; i&lt;n; i++) {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for</a:t>
            </a:r>
            <a:r>
              <a:rPr kumimoji="0" lang="nb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b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b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i + 1; j&lt;n; j++) {          </a:t>
            </a:r>
            <a:r>
              <a:rPr kumimoji="0" lang="nn-NO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任意两点可能产生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2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个正方形</a:t>
            </a:r>
            <a:endParaRPr kumimoji="0" lang="nb-NO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dr1.x = p[i].y - p[j].y; dr1.y = p[j].x - p[i].x;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从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j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到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方向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p1.x =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].x + dr1.x; p1.y =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].y + dr1.y;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第一个点坐标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p2.x = p[j].x + dr1.x; p2.y = p[j].y + dr1.y;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第二个点坐标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ok1 = searching(p1); ok2 = searching (p2);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散列查找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(ok1 &amp; ok2) sum++;                     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找到正方形，计数器加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幼圆"/>
                <a:cs typeface="+mn-cs"/>
              </a:rPr>
              <a:t>                dr2.x = p[j].y - p[i].y; dr2.y = p[i].x - p[j].x;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从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到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j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方向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p1.x =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].x + dr2.x; p1.y =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].y + dr2.y;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第一个点坐标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p2.x = p[j].x + dr2.x; p2.y = p[j].y + dr2.y;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第二个点坐标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ok1 = searching(p1); ok2 = searching (p2);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散列查找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(ok1 &amp; ok2) sum++;                     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找到正方形，计数器加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698480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散列表建立与查找程序实现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617084"/>
            <a:ext cx="69550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199997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20010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hash[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x,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}p[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hashing(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     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线性试探法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key = ((p[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].x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* 1000 + (p[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].y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%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(hash[key] &gt;= 0) key = (key + 1) %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hash[key]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searching(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    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线性试探法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key = ((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* 1000 +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%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(hash[key] &gt;=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t = hash[key];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if</a:t>
            </a: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(p[t].x == </a:t>
            </a: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</a:t>
            </a: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.x &amp;&amp; p[t].y == </a:t>
            </a: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</a:t>
            </a:r>
            <a:r>
              <a:rPr kumimoji="0" lang="fr-F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.y)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key = (key + 1) %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return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 bwMode="auto">
              <a:xfrm>
                <a:off x="2771800" y="1789919"/>
                <a:ext cx="6028856" cy="700769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=(</m:t>
                      </m:r>
                      <m:d>
                        <m:dPr>
                          <m:ctrlPr>
                            <a:rPr kumimoji="1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.</m:t>
                          </m:r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𝐱</m:t>
                          </m:r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+</m:t>
                          </m:r>
                          <m: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𝐀𝐃𝐃</m:t>
                          </m:r>
                        </m:e>
                      </m:d>
                      <m:r>
                        <a:rPr kumimoji="1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×</m:t>
                      </m:r>
                      <m:r>
                        <a:rPr kumimoji="1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𝟏𝟎𝟎𝟎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𝐲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𝐀𝐃𝐃</m:t>
                      </m:r>
                      <m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))% </m:t>
                      </m:r>
                      <m:r>
                        <a:rPr kumimoji="1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789919"/>
                <a:ext cx="6028856" cy="70076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若点的坐标为浮点形式，容忍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𝜺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的形状误差，能否用散列方式查找？如何解决？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blipFill>
                <a:blip r:embed="rId4"/>
                <a:stretch>
                  <a:fillRect l="-2813" r="-2302"/>
                </a:stretch>
              </a:blip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623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开放定址：平方试探法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线性试探的聚集现象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平方试探法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4585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0511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6437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2364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290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74217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0143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460698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19962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5701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61628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97554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33481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69407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" name="矩形 20"/>
          <p:cNvSpPr/>
          <p:nvPr/>
        </p:nvSpPr>
        <p:spPr>
          <a:xfrm>
            <a:off x="129560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6284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3007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97315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455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78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902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6625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349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549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149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7501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3505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9509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1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151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837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9030" y="2360443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9030" y="325359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74691" y="4401965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4179226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53849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9775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96332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132259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681857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041121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40038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275964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891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3478177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37441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274497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3456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5633761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4000</a:t>
            </a:r>
          </a:p>
        </p:txBody>
      </p:sp>
      <p:sp>
        <p:nvSpPr>
          <p:cNvPr id="123" name="矩形 122"/>
          <p:cNvSpPr/>
          <p:nvPr/>
        </p:nvSpPr>
        <p:spPr bwMode="auto">
          <a:xfrm>
            <a:off x="599302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635228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671155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26" name="矩形 125"/>
          <p:cNvSpPr/>
          <p:nvPr/>
        </p:nvSpPr>
        <p:spPr>
          <a:xfrm>
            <a:off x="131308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68032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04755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414794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78203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14926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51650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8373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25097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724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4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29249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65253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01257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3726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326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4585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4196705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55596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91523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" name="弧形 151"/>
          <p:cNvSpPr/>
          <p:nvPr/>
        </p:nvSpPr>
        <p:spPr bwMode="auto">
          <a:xfrm rot="18673340">
            <a:off x="2929037" y="3071258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0" name="弧形 159"/>
          <p:cNvSpPr/>
          <p:nvPr/>
        </p:nvSpPr>
        <p:spPr bwMode="auto">
          <a:xfrm rot="18673340">
            <a:off x="3297691" y="3073697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1" name="弧形 160"/>
          <p:cNvSpPr/>
          <p:nvPr/>
        </p:nvSpPr>
        <p:spPr bwMode="auto">
          <a:xfrm rot="18673340">
            <a:off x="3655507" y="3069116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2" name="弧形 161"/>
          <p:cNvSpPr/>
          <p:nvPr/>
        </p:nvSpPr>
        <p:spPr bwMode="auto">
          <a:xfrm rot="18673340">
            <a:off x="4024161" y="307155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3" name="弧形 162"/>
          <p:cNvSpPr/>
          <p:nvPr/>
        </p:nvSpPr>
        <p:spPr bwMode="auto">
          <a:xfrm rot="18673340">
            <a:off x="4388225" y="306911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4" name="弧形 163"/>
          <p:cNvSpPr/>
          <p:nvPr/>
        </p:nvSpPr>
        <p:spPr bwMode="auto">
          <a:xfrm rot="18673340">
            <a:off x="4756879" y="3071554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5" name="弧形 164"/>
          <p:cNvSpPr/>
          <p:nvPr/>
        </p:nvSpPr>
        <p:spPr bwMode="auto">
          <a:xfrm rot="18673340">
            <a:off x="5114695" y="3066973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6" name="弧形 165"/>
          <p:cNvSpPr/>
          <p:nvPr/>
        </p:nvSpPr>
        <p:spPr bwMode="auto">
          <a:xfrm rot="18673340">
            <a:off x="5483349" y="306941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877163" y="1861387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除余法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个关键码依次插入形成聚集区段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[5,12)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175772" y="2681811"/>
            <a:ext cx="1980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3456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hash(3456)=5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，需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次试探后方可插入，同理插入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次试探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96332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132259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1681857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73" name="矩形 172"/>
          <p:cNvSpPr/>
          <p:nvPr/>
        </p:nvSpPr>
        <p:spPr bwMode="auto">
          <a:xfrm>
            <a:off x="2041121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75964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11891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</a:p>
        </p:txBody>
      </p:sp>
      <p:sp>
        <p:nvSpPr>
          <p:cNvPr id="177" name="矩形 176"/>
          <p:cNvSpPr/>
          <p:nvPr/>
        </p:nvSpPr>
        <p:spPr bwMode="auto">
          <a:xfrm>
            <a:off x="3478177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837441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98931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3456</a:t>
            </a:r>
          </a:p>
        </p:txBody>
      </p:sp>
      <p:sp>
        <p:nvSpPr>
          <p:cNvPr id="180" name="矩形 179"/>
          <p:cNvSpPr/>
          <p:nvPr/>
        </p:nvSpPr>
        <p:spPr bwMode="auto">
          <a:xfrm>
            <a:off x="240454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4000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635228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183" name="矩形 182"/>
          <p:cNvSpPr/>
          <p:nvPr/>
        </p:nvSpPr>
        <p:spPr bwMode="auto">
          <a:xfrm>
            <a:off x="671155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01" name="矩形 200"/>
          <p:cNvSpPr/>
          <p:nvPr/>
        </p:nvSpPr>
        <p:spPr bwMode="auto">
          <a:xfrm>
            <a:off x="4196705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55596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91523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" name="弧形 203"/>
          <p:cNvSpPr/>
          <p:nvPr/>
        </p:nvSpPr>
        <p:spPr bwMode="auto">
          <a:xfrm rot="18673340">
            <a:off x="2929037" y="425213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05" name="弧形 204"/>
          <p:cNvSpPr/>
          <p:nvPr/>
        </p:nvSpPr>
        <p:spPr bwMode="auto">
          <a:xfrm rot="18950992">
            <a:off x="3057933" y="4127817"/>
            <a:ext cx="1544693" cy="1563103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12" name="弧形 211"/>
          <p:cNvSpPr/>
          <p:nvPr/>
        </p:nvSpPr>
        <p:spPr bwMode="auto">
          <a:xfrm rot="19016820">
            <a:off x="3909595" y="4008773"/>
            <a:ext cx="2630558" cy="245989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5268098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5627362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</a:p>
        </p:txBody>
      </p:sp>
      <p:sp>
        <p:nvSpPr>
          <p:cNvPr id="215" name="弧形 214"/>
          <p:cNvSpPr/>
          <p:nvPr/>
        </p:nvSpPr>
        <p:spPr bwMode="auto">
          <a:xfrm rot="16200000" flipH="1" flipV="1">
            <a:off x="702101" y="3127555"/>
            <a:ext cx="570566" cy="3199919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769190" y="4762155"/>
            <a:ext cx="466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采用平方试探，可尽快跳离聚集区域的试探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3564906" y="5157192"/>
            <a:ext cx="11720551" cy="1152128"/>
            <a:chOff x="-3564906" y="5157192"/>
            <a:chExt cx="11720551" cy="1152128"/>
          </a:xfrm>
        </p:grpSpPr>
        <p:sp>
          <p:nvSpPr>
            <p:cNvPr id="146" name="矩形 145"/>
            <p:cNvSpPr/>
            <p:nvPr/>
          </p:nvSpPr>
          <p:spPr bwMode="auto">
            <a:xfrm>
              <a:off x="95948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131874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801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203727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275580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311506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347433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83359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98547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240070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4844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70770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192859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55212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91138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26425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5623516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432634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79560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16</a:t>
              </a: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070678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~</a:t>
              </a:r>
            </a:p>
          </p:txBody>
        </p:sp>
        <p:cxnSp>
          <p:nvCxnSpPr>
            <p:cNvPr id="13" name="直接连接符 12"/>
            <p:cNvCxnSpPr>
              <a:endCxn id="149" idx="0"/>
            </p:cNvCxnSpPr>
            <p:nvPr/>
          </p:nvCxnSpPr>
          <p:spPr bwMode="auto">
            <a:xfrm>
              <a:off x="2216492" y="5157192"/>
              <a:ext cx="803" cy="60050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none"/>
            </a:ln>
            <a:effectLst/>
          </p:spPr>
        </p:cxnSp>
        <p:sp>
          <p:nvSpPr>
            <p:cNvPr id="189" name="弧形 188"/>
            <p:cNvSpPr/>
            <p:nvPr/>
          </p:nvSpPr>
          <p:spPr bwMode="auto">
            <a:xfrm rot="16200000" flipV="1">
              <a:off x="2052715" y="5386811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90" name="弧形 189"/>
            <p:cNvSpPr/>
            <p:nvPr/>
          </p:nvSpPr>
          <p:spPr bwMode="auto">
            <a:xfrm rot="16200000" flipV="1">
              <a:off x="1954473" y="4304463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91" name="弧形 190"/>
            <p:cNvSpPr/>
            <p:nvPr/>
          </p:nvSpPr>
          <p:spPr bwMode="auto">
            <a:xfrm rot="16200000" flipV="1">
              <a:off x="1805380" y="2496465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  <p:sp>
          <p:nvSpPr>
            <p:cNvPr id="192" name="弧形 191"/>
            <p:cNvSpPr/>
            <p:nvPr/>
          </p:nvSpPr>
          <p:spPr bwMode="auto">
            <a:xfrm rot="16200000" flipV="1">
              <a:off x="1638690" y="-8368"/>
              <a:ext cx="1114092" cy="11521283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幼圆"/>
                <a:cs typeface="+mn-cs"/>
              </a:endParaRPr>
            </a:p>
          </p:txBody>
        </p:sp>
      </p:grpSp>
      <p:sp>
        <p:nvSpPr>
          <p:cNvPr id="193" name="矩形 192"/>
          <p:cNvSpPr/>
          <p:nvPr/>
        </p:nvSpPr>
        <p:spPr>
          <a:xfrm>
            <a:off x="1900573" y="55028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896949" y="534176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900573" y="519309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901014" y="50333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④</a:t>
            </a:r>
          </a:p>
        </p:txBody>
      </p:sp>
      <p:sp>
        <p:nvSpPr>
          <p:cNvPr id="197" name="矩形 196"/>
          <p:cNvSpPr/>
          <p:nvPr/>
        </p:nvSpPr>
        <p:spPr>
          <a:xfrm>
            <a:off x="529523" y="5094529"/>
            <a:ext cx="143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平方试探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各次的位置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45006" y="6310923"/>
            <a:ext cx="836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次试探地址：（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hash(key)+k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mod M,  k=0,1,2….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831818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36471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算法（只有六行代码的算法）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若只允许经过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号顶点中转，求任意两点最小距离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只允许经过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号和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号顶点中转的任意两点最小距离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368323" y="2130585"/>
            <a:ext cx="44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1; i &lt;= n; i++)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1; j &lt;= n;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(e[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][j]&gt;e[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][1]+e[1][j]){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e[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][j]=e[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][1]+e[1][j];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</a:t>
            </a:r>
          </a:p>
        </p:txBody>
      </p:sp>
      <p:sp>
        <p:nvSpPr>
          <p:cNvPr id="34" name="矩形 33"/>
          <p:cNvSpPr/>
          <p:nvPr/>
        </p:nvSpPr>
        <p:spPr>
          <a:xfrm>
            <a:off x="4788024" y="282779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8326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261" y="2696361"/>
                <a:ext cx="360040" cy="360040"/>
              </a:xfrm>
              <a:prstGeom prst="rect">
                <a:avLst/>
              </a:prstGeom>
              <a:blipFill rotWithShape="1">
                <a:blip r:embed="rId2"/>
                <a:stretch>
                  <a:fillRect l="-2747" t="-2687" r="-2545" b="-2605"/>
                </a:stretch>
              </a:blip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 bwMode="auto">
          <a:xfrm>
            <a:off x="538326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38326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4330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10334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03341" y="269460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0334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03341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63381" y="233369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381" y="2694609"/>
                <a:ext cx="360040" cy="360040"/>
              </a:xfrm>
              <a:prstGeom prst="rect">
                <a:avLst/>
              </a:prstGeom>
              <a:blipFill rotWithShape="1">
                <a:blip r:embed="rId3"/>
                <a:stretch>
                  <a:fillRect l="-2743" t="-2730" r="-2549" b="-2562"/>
                </a:stretch>
              </a:blip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 bwMode="auto">
          <a:xfrm>
            <a:off x="6463381" y="3058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63381" y="341812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45526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1530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75349" y="211612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535389" y="211854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67237" y="24513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166227" y="279643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66394" y="314156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66227" y="348669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741813" y="3058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41813" y="341812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6203" y="282531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47250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47250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72503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3254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3254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192583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19258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92583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554984" y="2331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4984" y="3053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8554984" y="341396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4451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90455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64591" y="211364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624631" y="211606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256479" y="244882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255469" y="279395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255636" y="313909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255469" y="348422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31533" y="3053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83153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72503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54984" y="269125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43301" y="269636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5659" y="4257077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1; i &lt;= n; i++)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1; j &lt;=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][j]&gt;e[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][1]+e[1][j]){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][1]+e[1][j];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][1];}</a:t>
            </a:r>
          </a:p>
        </p:txBody>
      </p:sp>
      <p:sp>
        <p:nvSpPr>
          <p:cNvPr id="88" name="矩形 87"/>
          <p:cNvSpPr/>
          <p:nvPr/>
        </p:nvSpPr>
        <p:spPr>
          <a:xfrm>
            <a:off x="355251" y="5426628"/>
            <a:ext cx="445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1; i &lt;= n; i++)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1; j &lt;=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][j]&gt;e[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][2]+e[2][j]){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][j]=e[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][2]+e[2][j];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][j]=p[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][2];}</a:t>
            </a:r>
          </a:p>
        </p:txBody>
      </p:sp>
      <p:sp>
        <p:nvSpPr>
          <p:cNvPr id="89" name="矩形 88"/>
          <p:cNvSpPr/>
          <p:nvPr/>
        </p:nvSpPr>
        <p:spPr>
          <a:xfrm>
            <a:off x="4755963" y="50337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35120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72000" tIns="91446" rIns="0" bIns="91446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200" y="4902321"/>
                <a:ext cx="360040" cy="360040"/>
              </a:xfrm>
              <a:prstGeom prst="rect">
                <a:avLst/>
              </a:prstGeom>
              <a:blipFill rotWithShape="1">
                <a:blip r:embed="rId2"/>
                <a:stretch>
                  <a:fillRect l="-2661" t="-2679" r="-2632" b="-2613"/>
                </a:stretch>
              </a:blip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 bwMode="auto">
          <a:xfrm>
            <a:off x="535120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5120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71124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071280" y="453965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71280" y="4900569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07128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71280" y="5624083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31320" y="453965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solidFill>
                <a:srgbClr val="009242"/>
              </a:solid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320" y="4900569"/>
                <a:ext cx="360040" cy="360040"/>
              </a:xfrm>
              <a:prstGeom prst="rect">
                <a:avLst/>
              </a:prstGeom>
              <a:blipFill rotWithShape="1">
                <a:blip r:embed="rId3"/>
                <a:stretch>
                  <a:fillRect l="-2657" t="-2722" r="-2636" b="-2571"/>
                </a:stretch>
              </a:blipFill>
              <a:ln w="19050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 bwMode="auto">
          <a:xfrm>
            <a:off x="6431320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31320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320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8324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43288" y="432208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3328" y="432450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135176" y="465726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134166" y="5002395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134333" y="5347526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4166" y="5692657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09752" y="526404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709752" y="5624083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854142" y="503127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44044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44044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44044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00482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80048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522" y="4537177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6052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16052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160522" y="561992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522923" y="453717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22923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22923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51245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7249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232530" y="4319604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92570" y="432202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224418" y="4654788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23408" y="4999919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223575" y="5345050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223408" y="5690181"/>
            <a:ext cx="216024" cy="21602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99472" y="525988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799472" y="5619925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440442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22923" y="4897217"/>
            <a:ext cx="36004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1240" y="4902321"/>
            <a:ext cx="360040" cy="360040"/>
          </a:xfrm>
          <a:prstGeom prst="rect">
            <a:avLst/>
          </a:prstGeom>
          <a:solidFill>
            <a:srgbClr val="009242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92583" y="3413965"/>
            <a:ext cx="360040" cy="360040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67022" y="6073772"/>
            <a:ext cx="3379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顶点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，查询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P[4][3]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再查询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P[1][3]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，再查询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P[2][3]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故最短路径为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4-&gt;1-&gt;2-&gt;3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5" y="12052"/>
            <a:ext cx="2142795" cy="165618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算法（只有六行代码的算法）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疑问：方案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（先寻找中转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，再寻找中转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），是否能获得与方案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（先寻找中转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，再寻找中转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）相同的正确的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4-&gt;1-&gt;2-&gt;3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可以找到！原因如下两点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进行搜索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中转时，因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4-&gt;1-&gt;2-&gt;3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为最短路，为此得到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的最短路径必经过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，此时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123</a:t>
            </a: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进行搜索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中转时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因方案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搜索时已证明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，基于这结论，方案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搜索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也会得到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413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=E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4123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所以此时可得到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最短路径代价为路径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4-&gt;1-&gt;2-&gt;3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的代价，即找到该最短路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7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多源最短路径问题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算法（只有六行代码的算法）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为此，最终算法如下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465" y="2226135"/>
            <a:ext cx="8952715" cy="3397095"/>
            <a:chOff x="-132243" y="3279468"/>
            <a:chExt cx="8952715" cy="3397095"/>
          </a:xfrm>
        </p:grpSpPr>
        <p:sp>
          <p:nvSpPr>
            <p:cNvPr id="86" name="矩形 85"/>
            <p:cNvSpPr/>
            <p:nvPr/>
          </p:nvSpPr>
          <p:spPr>
            <a:xfrm>
              <a:off x="-132243" y="3578798"/>
              <a:ext cx="451790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nn-NO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for</a:t>
              </a:r>
              <a:r>
                <a:rPr kumimoji="0" lang="nn-NO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(k = 1; k &lt;= n; k++)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nn-NO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for</a:t>
              </a:r>
              <a:r>
                <a:rPr kumimoji="0" lang="nn-NO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(i = 1; i &lt;= n; i++)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   for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(j = 1; j &lt;= n; 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j++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      if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(e[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][j]&gt;e[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][k]+e[k][j]){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          e[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][j]=e[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][k]+e[k][j];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          p[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][j]=p[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i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][k];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新宋体" panose="02010609030101010101" pitchFamily="49" charset="-122"/>
                  <a:cs typeface="+mn-cs"/>
                </a:rPr>
                <a:t>         }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9980" y="399114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26521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26521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526521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562525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98529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598529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598529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98529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345337" y="349704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6345337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345337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33722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69726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057305" y="327946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417345" y="328189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049193" y="361465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048183" y="395978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048350" y="430491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048183" y="465004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623769" y="422143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23769" y="4581471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791651" y="4004481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7795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795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795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73799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3799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098031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098031" y="387042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809803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09803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460432" y="3510381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8460432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8460432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44995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80999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70039" y="32928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8530079" y="329523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61927" y="362799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7160917" y="3973123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161084" y="4318254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160917" y="4663385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7736981" y="423308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736981" y="4593129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377951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460432" y="3870421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5625257" y="3861048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81726" y="3457331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k=3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526420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6345337" y="3861048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669980" y="5714535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26521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265217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526521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562525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598529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8529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98529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8529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345337" y="522043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345337" y="594482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345337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33722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69726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057305" y="500286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417345" y="500528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49193" y="533804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5048183" y="568317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048350" y="602830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5048183" y="637343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5623769" y="594482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5623769" y="6304865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791651" y="5727875"/>
              <a:ext cx="5132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P=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737795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7795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737795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73799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773799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8098031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098031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8098031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809803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8460432" y="523377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8460432" y="595648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8460432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744995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780999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8170039" y="5016202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8530079" y="501862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7161927" y="5351386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7160917" y="5696517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161084" y="6041648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160917" y="6386779"/>
              <a:ext cx="216024" cy="216024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7736981" y="5956483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736981" y="6316523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7377951" y="5593815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460432" y="5593815"/>
              <a:ext cx="36004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562525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5264207" y="5584442"/>
              <a:ext cx="360040" cy="360040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6345337" y="5584442"/>
              <a:ext cx="360040" cy="360040"/>
            </a:xfrm>
            <a:prstGeom prst="rect">
              <a:avLst/>
            </a:prstGeom>
            <a:solidFill>
              <a:srgbClr val="009242"/>
            </a:solidFill>
            <a:ln w="1905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4181726" y="5221474"/>
              <a:ext cx="842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k=4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503" y="4564230"/>
            <a:ext cx="4689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例如，从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的最短路径，查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P[2][1]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再查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P[3][1]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，再查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P[4][1]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，因此最短路径为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2-&gt;3-&gt;4-&gt;1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，代价为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E[2][1]=9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7" y="434143"/>
            <a:ext cx="2142795" cy="165618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04363"/>
            <a:ext cx="8856984" cy="9079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AOV(Activity on Vertex)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顶点表示活动，有向边代表优先级，有向边起始端活动须早于末端活动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拓扑排序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3061" y="2410870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高等数学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2410870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线性代数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55778" y="3243164"/>
            <a:ext cx="1575244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信号系统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9084" y="3243164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图像处理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707086" y="4114473"/>
            <a:ext cx="172819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计算机视觉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011342" y="4366501"/>
            <a:ext cx="203301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计算机图形学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95365" y="3243164"/>
            <a:ext cx="1872208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计算摄像学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53061" y="3243164"/>
            <a:ext cx="1617722" cy="64445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程序设计基础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3062" y="4114473"/>
            <a:ext cx="1617722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C. C++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5776" y="4114473"/>
            <a:ext cx="1575243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数据结构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994548" y="2410870"/>
            <a:ext cx="1784197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傅里叶光学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679951" y="2138867"/>
            <a:ext cx="1620180" cy="504056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大学物理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1979712" y="2652201"/>
            <a:ext cx="57606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>
            <a:stCxn id="15" idx="0"/>
            <a:endCxn id="13" idx="2"/>
          </p:cNvCxnSpPr>
          <p:nvPr/>
        </p:nvCxnSpPr>
        <p:spPr bwMode="auto">
          <a:xfrm flipH="1" flipV="1">
            <a:off x="1161922" y="3887618"/>
            <a:ext cx="1" cy="2268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13" idx="3"/>
          </p:cNvCxnSpPr>
          <p:nvPr/>
        </p:nvCxnSpPr>
        <p:spPr bwMode="auto">
          <a:xfrm flipH="1" flipV="1">
            <a:off x="1970783" y="3565391"/>
            <a:ext cx="584994" cy="549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>
            <a:stCxn id="16" idx="1"/>
          </p:cNvCxnSpPr>
          <p:nvPr/>
        </p:nvCxnSpPr>
        <p:spPr bwMode="auto">
          <a:xfrm flipH="1" flipV="1">
            <a:off x="1964775" y="4360372"/>
            <a:ext cx="591001" cy="6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endCxn id="4" idx="3"/>
          </p:cNvCxnSpPr>
          <p:nvPr/>
        </p:nvCxnSpPr>
        <p:spPr bwMode="auto">
          <a:xfrm flipH="1" flipV="1">
            <a:off x="1970783" y="2662898"/>
            <a:ext cx="576064" cy="574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0"/>
            <a:endCxn id="7" idx="2"/>
          </p:cNvCxnSpPr>
          <p:nvPr/>
        </p:nvCxnSpPr>
        <p:spPr bwMode="auto">
          <a:xfrm flipH="1" flipV="1">
            <a:off x="3343398" y="291492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1964776" y="2132856"/>
            <a:ext cx="2742310" cy="277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300131" y="2261657"/>
            <a:ext cx="691779" cy="310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4123298" y="2762635"/>
            <a:ext cx="2871383" cy="478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箭头连接符 45"/>
          <p:cNvCxnSpPr>
            <a:stCxn id="17" idx="1"/>
          </p:cNvCxnSpPr>
          <p:nvPr/>
        </p:nvCxnSpPr>
        <p:spPr bwMode="auto">
          <a:xfrm flipH="1">
            <a:off x="4123298" y="2662898"/>
            <a:ext cx="2871250" cy="24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9" idx="1"/>
            <a:endCxn id="8" idx="3"/>
          </p:cNvCxnSpPr>
          <p:nvPr/>
        </p:nvCxnSpPr>
        <p:spPr bwMode="auto">
          <a:xfrm flipH="1">
            <a:off x="4131022" y="349519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4131022" y="4360372"/>
            <a:ext cx="5780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>
            <a:stCxn id="10" idx="0"/>
            <a:endCxn id="9" idx="2"/>
          </p:cNvCxnSpPr>
          <p:nvPr/>
        </p:nvCxnSpPr>
        <p:spPr bwMode="auto">
          <a:xfrm flipH="1" flipV="1">
            <a:off x="5519174" y="3747220"/>
            <a:ext cx="52008" cy="3672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4139950" y="3741093"/>
            <a:ext cx="576061" cy="361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8" name="直接箭头连接符 57"/>
          <p:cNvCxnSpPr>
            <a:stCxn id="12" idx="1"/>
          </p:cNvCxnSpPr>
          <p:nvPr/>
        </p:nvCxnSpPr>
        <p:spPr bwMode="auto">
          <a:xfrm flipH="1" flipV="1">
            <a:off x="6322338" y="3487719"/>
            <a:ext cx="673027" cy="7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7929748" y="2915266"/>
            <a:ext cx="2" cy="328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7940242" y="3735500"/>
            <a:ext cx="15515" cy="57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 flipV="1">
            <a:off x="6318582" y="3753382"/>
            <a:ext cx="692760" cy="6069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6435279" y="3735024"/>
            <a:ext cx="576063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4123298" y="4593226"/>
            <a:ext cx="2907888" cy="271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H="1">
            <a:off x="4139950" y="3735024"/>
            <a:ext cx="576061" cy="378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8605" y="4725144"/>
            <a:ext cx="8856984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G=(V,E)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是一个具有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个顶点的有向图，若序列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,…,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满足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中每条有向边的活动时间先后要求，则称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,…,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的拓扑排序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存在拓扑排序必定保证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的拓扑排序不唯一：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ABCDEFGHIJLK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为上图的其中一个拓扑排序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87737" y="1177588"/>
            <a:ext cx="88569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拓扑排序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07504" y="1700808"/>
            <a:ext cx="849694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AOV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网络中选一个没有直接前驱的顶点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并放入已排序集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TS; 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选取最优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从图中删去该顶点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同时删去所有它发出的有向边，更新邻域入度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 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邻域更新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重复以上直到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全部顶点均已输出，拓扑有序序列形成，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拓扑排序完成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b)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图中还有未输出的顶点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所有剩余顶点入度都不为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，这时网络中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必存在有向环</a:t>
            </a:r>
          </a:p>
        </p:txBody>
      </p:sp>
      <p:sp>
        <p:nvSpPr>
          <p:cNvPr id="70" name="椭圆 69"/>
          <p:cNvSpPr/>
          <p:nvPr/>
        </p:nvSpPr>
        <p:spPr bwMode="auto">
          <a:xfrm>
            <a:off x="4788024" y="56653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5305720" y="629884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265298" y="630936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830310" y="4327472"/>
            <a:ext cx="1485292" cy="843893"/>
            <a:chOff x="5027720" y="4169307"/>
            <a:chExt cx="1485292" cy="843893"/>
          </a:xfrm>
        </p:grpSpPr>
        <p:sp>
          <p:nvSpPr>
            <p:cNvPr id="10" name="椭圆 9"/>
            <p:cNvSpPr/>
            <p:nvPr/>
          </p:nvSpPr>
          <p:spPr bwMode="auto">
            <a:xfrm>
              <a:off x="5027720" y="4169307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/>
            <p:cNvCxnSpPr>
              <a:stCxn id="68" idx="2"/>
              <a:endCxn id="10" idx="6"/>
            </p:cNvCxnSpPr>
            <p:nvPr/>
          </p:nvCxnSpPr>
          <p:spPr bwMode="auto">
            <a:xfrm flipH="1" flipV="1">
              <a:off x="5459720" y="4385307"/>
              <a:ext cx="1053292" cy="627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85" name="直接箭头连接符 84"/>
            <p:cNvCxnSpPr>
              <a:stCxn id="67" idx="1"/>
              <a:endCxn id="10" idx="5"/>
            </p:cNvCxnSpPr>
            <p:nvPr/>
          </p:nvCxnSpPr>
          <p:spPr bwMode="auto">
            <a:xfrm flipH="1" flipV="1">
              <a:off x="5396455" y="4538042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156759" y="4944839"/>
            <a:ext cx="611054" cy="855767"/>
            <a:chOff x="5354169" y="4786674"/>
            <a:chExt cx="611054" cy="855767"/>
          </a:xfrm>
        </p:grpSpPr>
        <p:sp>
          <p:nvSpPr>
            <p:cNvPr id="67" name="椭圆 66"/>
            <p:cNvSpPr/>
            <p:nvPr/>
          </p:nvSpPr>
          <p:spPr bwMode="auto">
            <a:xfrm>
              <a:off x="5533223" y="478667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70" idx="7"/>
              <a:endCxn id="67" idx="3"/>
            </p:cNvCxnSpPr>
            <p:nvPr/>
          </p:nvCxnSpPr>
          <p:spPr bwMode="auto">
            <a:xfrm flipV="1">
              <a:off x="5354169" y="5155409"/>
              <a:ext cx="242319" cy="487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06126" y="5675859"/>
            <a:ext cx="993687" cy="432000"/>
            <a:chOff x="5403536" y="5517694"/>
            <a:chExt cx="993687" cy="432000"/>
          </a:xfrm>
        </p:grpSpPr>
        <p:sp>
          <p:nvSpPr>
            <p:cNvPr id="71" name="椭圆 70"/>
            <p:cNvSpPr/>
            <p:nvPr/>
          </p:nvSpPr>
          <p:spPr bwMode="auto">
            <a:xfrm>
              <a:off x="5965223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5403536" y="573895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733989" y="4955365"/>
            <a:ext cx="993402" cy="432000"/>
            <a:chOff x="6931399" y="4797200"/>
            <a:chExt cx="993402" cy="432000"/>
          </a:xfrm>
        </p:grpSpPr>
        <p:sp>
          <p:nvSpPr>
            <p:cNvPr id="69" name="椭圆 68"/>
            <p:cNvSpPr/>
            <p:nvPr/>
          </p:nvSpPr>
          <p:spPr bwMode="auto">
            <a:xfrm>
              <a:off x="7492801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931399" y="5007937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221888" y="4348524"/>
            <a:ext cx="979789" cy="1967087"/>
            <a:chOff x="7419298" y="4190359"/>
            <a:chExt cx="979789" cy="1967087"/>
          </a:xfrm>
        </p:grpSpPr>
        <p:sp>
          <p:nvSpPr>
            <p:cNvPr id="66" name="椭圆 65"/>
            <p:cNvSpPr/>
            <p:nvPr/>
          </p:nvSpPr>
          <p:spPr bwMode="auto">
            <a:xfrm>
              <a:off x="7967087" y="4190359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>
              <a:stCxn id="65" idx="6"/>
              <a:endCxn id="66" idx="2"/>
            </p:cNvCxnSpPr>
            <p:nvPr/>
          </p:nvCxnSpPr>
          <p:spPr bwMode="auto">
            <a:xfrm>
              <a:off x="7419298" y="4395833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7638671" y="4604268"/>
              <a:ext cx="479766" cy="15531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>
            <a:off x="5737720" y="5675859"/>
            <a:ext cx="1989671" cy="910991"/>
            <a:chOff x="5935130" y="5517694"/>
            <a:chExt cx="1989671" cy="910991"/>
          </a:xfrm>
        </p:grpSpPr>
        <p:sp>
          <p:nvSpPr>
            <p:cNvPr id="72" name="椭圆 71"/>
            <p:cNvSpPr/>
            <p:nvPr/>
          </p:nvSpPr>
          <p:spPr bwMode="auto">
            <a:xfrm>
              <a:off x="6945012" y="5517694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73" idx="2"/>
              <a:endCxn id="72" idx="6"/>
            </p:cNvCxnSpPr>
            <p:nvPr/>
          </p:nvCxnSpPr>
          <p:spPr bwMode="auto">
            <a:xfrm flipH="1" flipV="1">
              <a:off x="7377012" y="5733694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7" name="直接箭头连接符 106"/>
            <p:cNvCxnSpPr>
              <a:stCxn id="74" idx="6"/>
              <a:endCxn id="72" idx="3"/>
            </p:cNvCxnSpPr>
            <p:nvPr/>
          </p:nvCxnSpPr>
          <p:spPr bwMode="auto">
            <a:xfrm flipV="1">
              <a:off x="5935130" y="5886429"/>
              <a:ext cx="1073147" cy="5422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6136915" y="4955365"/>
            <a:ext cx="610687" cy="1354003"/>
            <a:chOff x="6334325" y="4797200"/>
            <a:chExt cx="610687" cy="1354003"/>
          </a:xfrm>
        </p:grpSpPr>
        <p:sp>
          <p:nvSpPr>
            <p:cNvPr id="68" name="椭圆 67"/>
            <p:cNvSpPr/>
            <p:nvPr/>
          </p:nvSpPr>
          <p:spPr bwMode="auto">
            <a:xfrm>
              <a:off x="6513012" y="479720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68" idx="3"/>
            </p:cNvCxnSpPr>
            <p:nvPr/>
          </p:nvCxnSpPr>
          <p:spPr bwMode="auto">
            <a:xfrm flipV="1">
              <a:off x="6334325" y="5165935"/>
              <a:ext cx="241952" cy="415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1" name="直接箭头连接符 110"/>
            <p:cNvCxnSpPr>
              <a:stCxn id="75" idx="0"/>
              <a:endCxn id="68" idx="4"/>
            </p:cNvCxnSpPr>
            <p:nvPr/>
          </p:nvCxnSpPr>
          <p:spPr bwMode="auto">
            <a:xfrm flipV="1">
              <a:off x="6698919" y="5229200"/>
              <a:ext cx="30093" cy="9220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7648788" y="5686385"/>
            <a:ext cx="510603" cy="725720"/>
            <a:chOff x="7846198" y="5528220"/>
            <a:chExt cx="510603" cy="725720"/>
          </a:xfrm>
        </p:grpSpPr>
        <p:sp>
          <p:nvSpPr>
            <p:cNvPr id="73" name="椭圆 72"/>
            <p:cNvSpPr/>
            <p:nvPr/>
          </p:nvSpPr>
          <p:spPr bwMode="auto">
            <a:xfrm>
              <a:off x="7924801" y="5528220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7846198" y="5942043"/>
              <a:ext cx="168816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6285509" y="6266024"/>
            <a:ext cx="480683" cy="475344"/>
            <a:chOff x="6482919" y="6107859"/>
            <a:chExt cx="480683" cy="475344"/>
          </a:xfrm>
        </p:grpSpPr>
        <p:sp>
          <p:nvSpPr>
            <p:cNvPr id="75" name="椭圆 74"/>
            <p:cNvSpPr/>
            <p:nvPr/>
          </p:nvSpPr>
          <p:spPr bwMode="auto">
            <a:xfrm>
              <a:off x="6482919" y="615120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>
              <a:stCxn id="72" idx="4"/>
            </p:cNvCxnSpPr>
            <p:nvPr/>
          </p:nvCxnSpPr>
          <p:spPr bwMode="auto">
            <a:xfrm flipH="1">
              <a:off x="6654244" y="6107859"/>
              <a:ext cx="309358" cy="2664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7" name="组合 126"/>
          <p:cNvGrpSpPr/>
          <p:nvPr/>
        </p:nvGrpSpPr>
        <p:grpSpPr>
          <a:xfrm>
            <a:off x="5704548" y="4337998"/>
            <a:ext cx="1093898" cy="1409869"/>
            <a:chOff x="5901958" y="4179833"/>
            <a:chExt cx="1093898" cy="1409869"/>
          </a:xfrm>
        </p:grpSpPr>
        <p:sp>
          <p:nvSpPr>
            <p:cNvPr id="64" name="椭圆 63"/>
            <p:cNvSpPr/>
            <p:nvPr/>
          </p:nvSpPr>
          <p:spPr bwMode="auto">
            <a:xfrm>
              <a:off x="6007509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>
              <a:stCxn id="67" idx="7"/>
              <a:endCxn id="64" idx="3"/>
            </p:cNvCxnSpPr>
            <p:nvPr/>
          </p:nvCxnSpPr>
          <p:spPr bwMode="auto">
            <a:xfrm flipV="1">
              <a:off x="5901958" y="4548568"/>
              <a:ext cx="168816" cy="3733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91" name="直接箭头连接符 90"/>
            <p:cNvCxnSpPr>
              <a:stCxn id="71" idx="0"/>
              <a:endCxn id="64" idx="4"/>
            </p:cNvCxnSpPr>
            <p:nvPr/>
          </p:nvCxnSpPr>
          <p:spPr bwMode="auto">
            <a:xfrm flipV="1">
              <a:off x="6181223" y="4611833"/>
              <a:ext cx="42286" cy="9778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 flipV="1">
              <a:off x="6448067" y="4390222"/>
              <a:ext cx="547789" cy="10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684337" y="4337998"/>
            <a:ext cx="689823" cy="1336752"/>
            <a:chOff x="6881747" y="4179833"/>
            <a:chExt cx="689823" cy="1336752"/>
          </a:xfrm>
        </p:grpSpPr>
        <p:sp>
          <p:nvSpPr>
            <p:cNvPr id="65" name="椭圆 64"/>
            <p:cNvSpPr/>
            <p:nvPr/>
          </p:nvSpPr>
          <p:spPr bwMode="auto">
            <a:xfrm>
              <a:off x="6987298" y="4179833"/>
              <a:ext cx="432000" cy="432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>
              <a:stCxn id="68" idx="7"/>
              <a:endCxn id="65" idx="3"/>
            </p:cNvCxnSpPr>
            <p:nvPr/>
          </p:nvCxnSpPr>
          <p:spPr bwMode="auto">
            <a:xfrm flipV="1">
              <a:off x="6881747" y="4548568"/>
              <a:ext cx="168816" cy="3839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7371537" y="4548568"/>
              <a:ext cx="200033" cy="3118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9" name="直接箭头连接符 118"/>
            <p:cNvCxnSpPr>
              <a:endCxn id="65" idx="4"/>
            </p:cNvCxnSpPr>
            <p:nvPr/>
          </p:nvCxnSpPr>
          <p:spPr bwMode="auto">
            <a:xfrm flipV="1">
              <a:off x="7166473" y="4611833"/>
              <a:ext cx="36825" cy="904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23" name="椭圆 122"/>
          <p:cNvSpPr/>
          <p:nvPr/>
        </p:nvSpPr>
        <p:spPr bwMode="auto">
          <a:xfrm>
            <a:off x="46754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942392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1450249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945514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467248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972751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468016" y="500267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46664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967716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1468792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1969868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2470944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2972020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473095" y="571780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4" grpId="0" bldLvl="0" animBg="1"/>
      <p:bldP spid="76" grpId="0" bldLvl="0" animBg="1"/>
      <p:bldP spid="123" grpId="0" bldLvl="0" animBg="1"/>
      <p:bldP spid="126" grpId="0" bldLvl="0" animBg="1"/>
      <p:bldP spid="128" grpId="0" bldLvl="0" animBg="1"/>
      <p:bldP spid="130" grpId="0" bldLvl="0" animBg="1"/>
      <p:bldP spid="132" grpId="0" bldLvl="0" animBg="1"/>
      <p:bldP spid="134" grpId="0" bldLvl="0" animBg="1"/>
      <p:bldP spid="136" grpId="0" bldLvl="0" animBg="1"/>
      <p:bldP spid="141" grpId="0" bldLvl="0" animBg="1"/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4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26f8cbf-fa44-4721-9be6-3a36f25770e1"/>
  <p:tag name="COMMONDATA" val="eyJoZGlkIjoiZTkxZjA3NzE3ODJlMjExNGUwNzc2NmEwMTYxYmE2YzA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1362</TotalTime>
  <Words>7326</Words>
  <Application>Microsoft Macintosh PowerPoint</Application>
  <PresentationFormat>全屏显示(4:3)</PresentationFormat>
  <Paragraphs>2204</Paragraphs>
  <Slides>45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隶书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最短路径(树)</vt:lpstr>
      <vt:lpstr>多源最短路径问题</vt:lpstr>
      <vt:lpstr>多源最短路径问题</vt:lpstr>
      <vt:lpstr>多源最短路径问题</vt:lpstr>
      <vt:lpstr>多源最短路径问题</vt:lpstr>
      <vt:lpstr>多源最短路径问题</vt:lpstr>
      <vt:lpstr>拓扑排序</vt:lpstr>
      <vt:lpstr>拓扑排序</vt:lpstr>
      <vt:lpstr>拓扑排序</vt:lpstr>
      <vt:lpstr>拓扑排序</vt:lpstr>
      <vt:lpstr>PowerPoint 演示文稿</vt:lpstr>
      <vt:lpstr>问题的提出</vt:lpstr>
      <vt:lpstr>回顾：常规向量（无序）查找</vt:lpstr>
      <vt:lpstr>回顾：有序向量查找</vt:lpstr>
      <vt:lpstr>回顾：平衡二叉搜索树查找</vt:lpstr>
      <vt:lpstr>回顾：kd-tree查找</vt:lpstr>
      <vt:lpstr>回顾：平衡二叉搜索树查找</vt:lpstr>
      <vt:lpstr>查 找</vt:lpstr>
      <vt:lpstr>散列（哈希）表方法</vt:lpstr>
      <vt:lpstr>散列（哈希）表方法</vt:lpstr>
      <vt:lpstr>散列函数</vt:lpstr>
      <vt:lpstr>散列函数</vt:lpstr>
      <vt:lpstr>散列函数</vt:lpstr>
      <vt:lpstr>散列函数(1)</vt:lpstr>
      <vt:lpstr>散列函数(1)</vt:lpstr>
      <vt:lpstr>散列冲突</vt:lpstr>
      <vt:lpstr>散列冲突排解(1)</vt:lpstr>
      <vt:lpstr>散列冲突排解(2)</vt:lpstr>
      <vt:lpstr>散列冲突排解(3)</vt:lpstr>
      <vt:lpstr>问题1：学生学号查询</vt:lpstr>
      <vt:lpstr>问题的提出2</vt:lpstr>
      <vt:lpstr>散列函数(2)</vt:lpstr>
      <vt:lpstr>散列函数(3)</vt:lpstr>
      <vt:lpstr>散列函数(4)</vt:lpstr>
      <vt:lpstr>散列函数(5)</vt:lpstr>
      <vt:lpstr>散列冲突排解(4)</vt:lpstr>
      <vt:lpstr>散列冲突排解(4)</vt:lpstr>
      <vt:lpstr>散列冲突排解(4)</vt:lpstr>
      <vt:lpstr>散列冲突排解(4)</vt:lpstr>
      <vt:lpstr>散列冲突排解(4)</vt:lpstr>
      <vt:lpstr>问题的提出2</vt:lpstr>
      <vt:lpstr>问题2的求解实现</vt:lpstr>
      <vt:lpstr>问题2的求解实现</vt:lpstr>
      <vt:lpstr>散列冲突排解(5)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Qing-Shan Jia</cp:lastModifiedBy>
  <cp:revision>1991</cp:revision>
  <dcterms:created xsi:type="dcterms:W3CDTF">2011-01-31T10:16:00Z</dcterms:created>
  <dcterms:modified xsi:type="dcterms:W3CDTF">2022-12-09T05:04:12Z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5F1CD44785144156B72E30C61D980046</vt:lpwstr>
  </property>
  <property fmtid="{D5CDD505-2E9C-101B-9397-08002B2CF9AE}" pid="3" name="KSOProductBuildVer">
    <vt:lpwstr>2052-11.1.0.12763</vt:lpwstr>
  </property>
</Properties>
</file>