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14" r:id="rId2"/>
    <p:sldId id="846" r:id="rId3"/>
    <p:sldId id="847" r:id="rId4"/>
    <p:sldId id="848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60" r:id="rId17"/>
  </p:sldIdLst>
  <p:sldSz cx="12192000" cy="6858000"/>
  <p:notesSz cx="6797675" cy="992822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Qing-Shan" initials="JQ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FF99"/>
    <a:srgbClr val="009242"/>
    <a:srgbClr val="0000CC"/>
    <a:srgbClr val="CCFFCC"/>
    <a:srgbClr val="FFFFCC"/>
    <a:srgbClr val="00006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1222" autoAdjust="0"/>
  </p:normalViewPr>
  <p:slideViewPr>
    <p:cSldViewPr>
      <p:cViewPr varScale="1">
        <p:scale>
          <a:sx n="74" d="100"/>
          <a:sy n="74" d="100"/>
        </p:scale>
        <p:origin x="104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21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中类前加</a:t>
            </a:r>
            <a:r>
              <a:rPr lang="en-US" altLang="zh-CN"/>
              <a:t>~</a:t>
            </a:r>
            <a:r>
              <a:rPr lang="zh-CN" altLang="en-US"/>
              <a:t>表示这是一个析构函数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0x07=(0000,0111)_2</a:t>
            </a:r>
          </a:p>
          <a:p>
            <a:r>
              <a:rPr lang="en-US" altLang="zh-CN"/>
              <a:t>k&amp; 0x07 </a:t>
            </a:r>
            <a:r>
              <a:rPr lang="zh-CN" altLang="en-US"/>
              <a:t>等于取出</a:t>
            </a:r>
            <a:r>
              <a:rPr lang="en-US" altLang="zh-CN"/>
              <a:t>k</a:t>
            </a:r>
            <a:r>
              <a:rPr lang="zh-CN" altLang="en-US"/>
              <a:t>的二进制的最后</a:t>
            </a:r>
            <a:r>
              <a:rPr lang="en-US" altLang="zh-CN"/>
              <a:t>3</a:t>
            </a:r>
            <a:r>
              <a:rPr lang="zh-CN" altLang="en-US"/>
              <a:t>位；其取值是</a:t>
            </a:r>
            <a:r>
              <a:rPr lang="en-US" altLang="zh-CN"/>
              <a:t>0-7</a:t>
            </a:r>
            <a:r>
              <a:rPr lang="zh-CN" altLang="en-US"/>
              <a:t>；</a:t>
            </a:r>
          </a:p>
          <a:p>
            <a:r>
              <a:rPr lang="en-US" altLang="zh-CN"/>
              <a:t>0x80 &gt;&gt; (k&amp; 0x07)</a:t>
            </a:r>
            <a:r>
              <a:rPr lang="zh-CN" altLang="en-US"/>
              <a:t>实现根据</a:t>
            </a:r>
            <a:r>
              <a:rPr lang="en-US" altLang="zh-CN"/>
              <a:t>k</a:t>
            </a:r>
            <a:r>
              <a:rPr lang="zh-CN" altLang="en-US"/>
              <a:t>除以</a:t>
            </a:r>
            <a:r>
              <a:rPr lang="en-US" altLang="zh-CN"/>
              <a:t>8</a:t>
            </a:r>
            <a:r>
              <a:rPr lang="zh-CN" altLang="en-US"/>
              <a:t>的余数让</a:t>
            </a:r>
            <a:r>
              <a:rPr lang="en-US" altLang="zh-CN"/>
              <a:t>0x80</a:t>
            </a:r>
            <a:r>
              <a:rPr lang="zh-CN" altLang="en-US"/>
              <a:t>的最高位</a:t>
            </a:r>
            <a:r>
              <a:rPr lang="en-US" altLang="zh-CN"/>
              <a:t>1</a:t>
            </a:r>
            <a:r>
              <a:rPr lang="zh-CN" altLang="en-US"/>
              <a:t>向右移动对应位数；</a:t>
            </a:r>
          </a:p>
          <a:p>
            <a:r>
              <a:rPr lang="en-US" altLang="zh-CN"/>
              <a:t>k=0</a:t>
            </a:r>
            <a:r>
              <a:rPr lang="zh-CN" altLang="en-US"/>
              <a:t>时，不用移动；</a:t>
            </a:r>
            <a:r>
              <a:rPr lang="en-US" altLang="zh-CN"/>
              <a:t>k=7</a:t>
            </a:r>
            <a:r>
              <a:rPr lang="zh-CN" altLang="en-US"/>
              <a:t>时，</a:t>
            </a:r>
            <a:r>
              <a:rPr lang="en-US" altLang="zh-CN"/>
              <a:t>0x80</a:t>
            </a:r>
            <a:r>
              <a:rPr lang="zh-CN" altLang="en-US"/>
              <a:t>向右移动</a:t>
            </a:r>
            <a:r>
              <a:rPr lang="en-US" altLang="zh-CN"/>
              <a:t>7</a:t>
            </a:r>
            <a:r>
              <a:rPr lang="zh-CN" altLang="en-US"/>
              <a:t>位，变成</a:t>
            </a:r>
            <a:r>
              <a:rPr lang="en-US" altLang="zh-CN"/>
              <a:t>0x01</a:t>
            </a:r>
            <a:r>
              <a:rPr lang="zh-CN" altLang="en-US"/>
              <a:t>；</a:t>
            </a:r>
          </a:p>
          <a:p>
            <a:r>
              <a:rPr lang="en-US" altLang="zh-CN"/>
              <a:t>k&gt;&gt;3</a:t>
            </a:r>
            <a:r>
              <a:rPr lang="zh-CN" altLang="en-US"/>
              <a:t>实现</a:t>
            </a:r>
            <a:r>
              <a:rPr lang="en-US" altLang="zh-CN"/>
              <a:t>k</a:t>
            </a:r>
            <a:r>
              <a:rPr lang="zh-CN" altLang="en-US"/>
              <a:t>截断整除</a:t>
            </a:r>
            <a:r>
              <a:rPr lang="en-US" altLang="zh-CN"/>
              <a:t>8</a:t>
            </a:r>
            <a:r>
              <a:rPr lang="zh-CN" altLang="en-US"/>
              <a:t>的效果（对商向下取整），找到对应于存储</a:t>
            </a:r>
            <a:r>
              <a:rPr lang="en-US" altLang="zh-CN"/>
              <a:t>k</a:t>
            </a:r>
            <a:r>
              <a:rPr lang="zh-CN" altLang="en-US"/>
              <a:t>的字节；</a:t>
            </a:r>
          </a:p>
          <a:p>
            <a:r>
              <a:rPr lang="en-US" altLang="zh-CN"/>
              <a:t>M[k&gt;&gt;3] &amp; (0x80 &gt;&gt; (k&amp;0x07)) </a:t>
            </a:r>
            <a:r>
              <a:rPr lang="zh-CN" altLang="en-US"/>
              <a:t>实现的是取出存储</a:t>
            </a:r>
            <a:r>
              <a:rPr lang="en-US" altLang="zh-CN"/>
              <a:t>k</a:t>
            </a:r>
            <a:r>
              <a:rPr lang="zh-CN" altLang="en-US"/>
              <a:t>的那个字节中的对应于</a:t>
            </a:r>
            <a:r>
              <a:rPr lang="en-US" altLang="zh-CN"/>
              <a:t>k </a:t>
            </a:r>
            <a:r>
              <a:rPr lang="zh-CN" altLang="en-US"/>
              <a:t>的那个比特；如果为</a:t>
            </a:r>
            <a:r>
              <a:rPr lang="en-US" altLang="zh-CN"/>
              <a:t>1</a:t>
            </a:r>
            <a:r>
              <a:rPr lang="zh-CN" altLang="en-US"/>
              <a:t>，那么</a:t>
            </a:r>
            <a:r>
              <a:rPr lang="en-US" altLang="zh-CN"/>
              <a:t>test()</a:t>
            </a:r>
            <a:r>
              <a:rPr lang="zh-CN" altLang="en-US"/>
              <a:t>返回为真，否则返回为假。</a:t>
            </a:r>
          </a:p>
          <a:p>
            <a:endParaRPr lang="zh-CN" altLang="en-US"/>
          </a:p>
          <a:p>
            <a:r>
              <a:rPr lang="en-US" altLang="zh-CN"/>
              <a:t>set()</a:t>
            </a:r>
            <a:r>
              <a:rPr lang="zh-CN" altLang="en-US"/>
              <a:t>中</a:t>
            </a:r>
            <a:r>
              <a:rPr lang="en-US" altLang="zh-CN"/>
              <a:t> expand()</a:t>
            </a:r>
            <a:r>
              <a:rPr lang="zh-CN" altLang="en-US"/>
              <a:t>生成与</a:t>
            </a:r>
            <a:r>
              <a:rPr lang="en-US" altLang="zh-CN"/>
              <a:t>k</a:t>
            </a:r>
            <a:r>
              <a:rPr lang="zh-CN" altLang="en-US"/>
              <a:t>对应的以字节为最小单位的存储空间，给数组</a:t>
            </a:r>
            <a:r>
              <a:rPr lang="en-US" altLang="zh-CN"/>
              <a:t>M</a:t>
            </a:r>
            <a:r>
              <a:rPr lang="zh-CN" altLang="en-US"/>
              <a:t>使用；</a:t>
            </a:r>
          </a:p>
          <a:p>
            <a:r>
              <a:rPr lang="zh-CN" altLang="en-US"/>
              <a:t>第二行实现将于</a:t>
            </a:r>
            <a:r>
              <a:rPr lang="en-US" altLang="zh-CN"/>
              <a:t>k</a:t>
            </a:r>
            <a:r>
              <a:rPr lang="zh-CN" altLang="en-US"/>
              <a:t>对应的</a:t>
            </a:r>
            <a:r>
              <a:rPr lang="en-US" altLang="zh-CN"/>
              <a:t>bit</a:t>
            </a:r>
            <a:r>
              <a:rPr lang="zh-CN" altLang="en-US"/>
              <a:t>位置为</a:t>
            </a:r>
            <a:r>
              <a:rPr lang="en-US" altLang="zh-CN"/>
              <a:t>1</a:t>
            </a:r>
            <a:r>
              <a:rPr lang="zh-CN" altLang="en-US"/>
              <a:t>（按位取或）；</a:t>
            </a:r>
          </a:p>
          <a:p>
            <a:endParaRPr lang="zh-CN" altLang="en-US"/>
          </a:p>
          <a:p>
            <a:r>
              <a:rPr lang="en-US" altLang="zh-CN"/>
              <a:t>clear()</a:t>
            </a:r>
            <a:r>
              <a:rPr lang="zh-CN" altLang="en-US"/>
              <a:t>中，</a:t>
            </a:r>
            <a:r>
              <a:rPr lang="en-US" altLang="zh-CN"/>
              <a:t>~</a:t>
            </a:r>
            <a:r>
              <a:rPr lang="zh-CN" altLang="en-US"/>
              <a:t>为按位取反，将与</a:t>
            </a:r>
            <a:r>
              <a:rPr lang="en-US" altLang="zh-CN"/>
              <a:t>k</a:t>
            </a:r>
            <a:r>
              <a:rPr lang="zh-CN" altLang="en-US"/>
              <a:t>对应的</a:t>
            </a:r>
            <a:r>
              <a:rPr lang="en-US" altLang="zh-CN"/>
              <a:t>bit</a:t>
            </a:r>
            <a:r>
              <a:rPr lang="zh-CN" altLang="en-US"/>
              <a:t>取反，再按位取与，实现的是将其</a:t>
            </a:r>
            <a:r>
              <a:rPr lang="en-US" altLang="zh-CN"/>
              <a:t>bit</a:t>
            </a:r>
            <a:r>
              <a:rPr lang="zh-CN" altLang="en-US"/>
              <a:t>置为</a:t>
            </a:r>
            <a:r>
              <a:rPr lang="en-US" altLang="zh-CN"/>
              <a:t>0</a:t>
            </a:r>
            <a:r>
              <a:rPr lang="zh-CN" altLang="en-US"/>
              <a:t>，实现清除</a:t>
            </a:r>
            <a:r>
              <a:rPr lang="en-US" altLang="zh-CN"/>
              <a:t>k</a:t>
            </a:r>
            <a:r>
              <a:rPr lang="zh-CN" altLang="en-US"/>
              <a:t>对应的比特的功能。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素数定理，设</a:t>
            </a:r>
            <a:r>
              <a:rPr lang="en-US" altLang="zh-CN" dirty="0"/>
              <a:t>x&gt;=1</a:t>
            </a:r>
            <a:r>
              <a:rPr lang="zh-CN" altLang="en-US" dirty="0"/>
              <a:t>，以</a:t>
            </a:r>
            <a:r>
              <a:rPr lang="en-US" altLang="zh-CN" dirty="0"/>
              <a:t>\Pi(x)</a:t>
            </a:r>
            <a:r>
              <a:rPr lang="zh-CN" altLang="en-US" dirty="0"/>
              <a:t>表示不超过</a:t>
            </a:r>
            <a:r>
              <a:rPr lang="en-US" altLang="zh-CN" dirty="0"/>
              <a:t>x</a:t>
            </a:r>
            <a:r>
              <a:rPr lang="zh-CN" altLang="en-US" dirty="0"/>
              <a:t>的素数的个数，当</a:t>
            </a:r>
            <a:r>
              <a:rPr lang="en-US" altLang="zh-CN" dirty="0"/>
              <a:t>x-&gt;\</a:t>
            </a:r>
            <a:r>
              <a:rPr lang="en-US" altLang="zh-CN" dirty="0" err="1"/>
              <a:t>infty</a:t>
            </a:r>
            <a:r>
              <a:rPr lang="zh-CN" altLang="en-US" dirty="0"/>
              <a:t>时，</a:t>
            </a:r>
            <a:r>
              <a:rPr lang="en-US" altLang="zh-CN" dirty="0"/>
              <a:t>\pi(x)~x/</a:t>
            </a:r>
            <a:r>
              <a:rPr lang="en-US" altLang="zh-CN" dirty="0" err="1"/>
              <a:t>lnx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primeNLT</a:t>
            </a:r>
            <a:r>
              <a:rPr lang="en-US" altLang="zh-CN" dirty="0"/>
              <a:t>(int low)</a:t>
            </a:r>
            <a:r>
              <a:rPr lang="zh-CN" altLang="en-US" dirty="0"/>
              <a:t>取从</a:t>
            </a:r>
            <a:r>
              <a:rPr lang="en-US" altLang="zh-CN" dirty="0"/>
              <a:t>low</a:t>
            </a:r>
            <a:r>
              <a:rPr lang="zh-CN" altLang="en-US" dirty="0"/>
              <a:t>开始的最小的素数</a:t>
            </a:r>
          </a:p>
          <a:p>
            <a:endParaRPr lang="zh-CN" altLang="en-US" dirty="0"/>
          </a:p>
          <a:p>
            <a:r>
              <a:rPr lang="zh-CN" altLang="en-US" dirty="0"/>
              <a:t>上述不等式中用到了一步放大，其中第一行累加的是</a:t>
            </a:r>
            <a:r>
              <a:rPr lang="en-US" altLang="zh-CN" dirty="0"/>
              <a:t>n/i</a:t>
            </a:r>
            <a:r>
              <a:rPr lang="zh-CN" altLang="en-US" dirty="0"/>
              <a:t>，其中</a:t>
            </a:r>
            <a:r>
              <a:rPr lang="en-US" altLang="zh-CN" dirty="0"/>
              <a:t>i</a:t>
            </a:r>
            <a:r>
              <a:rPr lang="zh-CN" altLang="en-US" dirty="0"/>
              <a:t>为素数；第二行放大之后，将每项的分母缩小为对应的序数，这样的一共有</a:t>
            </a:r>
            <a:r>
              <a:rPr lang="en-US" altLang="zh-CN" dirty="0"/>
              <a:t>n/lnn</a:t>
            </a:r>
            <a:r>
              <a:rPr lang="zh-CN" altLang="en-US" dirty="0"/>
              <a:t>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176000" y="115888"/>
            <a:ext cx="1016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4559829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1253" y="3039583"/>
            <a:ext cx="6720747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431370" y="1844337"/>
            <a:ext cx="11137900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sz="4800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733120" y="3933056"/>
            <a:ext cx="85344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sz="3200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228600"/>
            <a:ext cx="26416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28600"/>
            <a:ext cx="7721600" cy="5791200"/>
          </a:xfrm>
        </p:spPr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917" y="428604"/>
            <a:ext cx="10132483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4917" y="228600"/>
            <a:ext cx="10132483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1816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1816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8093" y="66328"/>
            <a:ext cx="10132483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0651" y="188914"/>
            <a:ext cx="9410700" cy="719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6"/>
            <a:ext cx="105664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334433" y="1052513"/>
            <a:ext cx="114808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176000" y="115888"/>
            <a:ext cx="1016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007533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ourier New" panose="02070309020205020404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Courier New" panose="02070309020205020404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699556" y="1052737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第二章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向量</a:t>
            </a:r>
            <a:endParaRPr lang="en-US" altLang="zh-CN" sz="48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2855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09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效率</a:t>
            </a:r>
            <a:r>
              <a:rPr lang="en-US" altLang="zh-CN" dirty="0"/>
              <a:t>+</a:t>
            </a:r>
            <a:r>
              <a:rPr lang="zh-CN" altLang="en-US" dirty="0"/>
              <a:t>改进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1" y="1124744"/>
            <a:ext cx="12105309" cy="5344453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位图快速初始化：</a:t>
            </a:r>
            <a:r>
              <a:rPr lang="en-US" altLang="zh-CN" dirty="0"/>
              <a:t>O(n)</a:t>
            </a:r>
            <a:r>
              <a:rPr lang="zh-CN" altLang="en-US" dirty="0"/>
              <a:t>和</a:t>
            </a:r>
            <a:r>
              <a:rPr lang="en-US" altLang="zh-CN" dirty="0"/>
              <a:t>O(1)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5" y="1124744"/>
            <a:ext cx="11848150" cy="573325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结构：校验环，</a:t>
            </a:r>
            <a:r>
              <a:rPr lang="en-US" altLang="zh-CN" dirty="0"/>
              <a:t>[J. Hopcroft, 1974]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24744"/>
            <a:ext cx="12192001" cy="5640947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" y="1124744"/>
            <a:ext cx="12118904" cy="551013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" y="1124744"/>
            <a:ext cx="12144672" cy="555449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" y="1124744"/>
            <a:ext cx="12131165" cy="5616624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124743"/>
            <a:ext cx="12097344" cy="559471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位图的数据结构：有限整数集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" y="1196752"/>
            <a:ext cx="12075469" cy="496855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91" y="795836"/>
            <a:ext cx="11915818" cy="604708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" y="1124744"/>
            <a:ext cx="12152122" cy="5666928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位图典型应用：小集合</a:t>
            </a:r>
            <a:r>
              <a:rPr lang="en-US" altLang="zh-CN" dirty="0"/>
              <a:t>+</a:t>
            </a:r>
            <a:r>
              <a:rPr lang="zh-CN" altLang="en-US" dirty="0"/>
              <a:t>大数据问题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124744"/>
            <a:ext cx="12061686" cy="532859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小集合</a:t>
            </a:r>
            <a:r>
              <a:rPr lang="en-US" altLang="zh-CN" dirty="0"/>
              <a:t>+</a:t>
            </a:r>
            <a:r>
              <a:rPr lang="zh-CN" altLang="en-US" dirty="0"/>
              <a:t>大数据：算法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0" y="1107402"/>
            <a:ext cx="11881320" cy="573037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筛法：思路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92" y="1124744"/>
            <a:ext cx="11640616" cy="5734081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筛法：实现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" y="1124744"/>
            <a:ext cx="12135172" cy="57241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00256" y="422108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埃拉托斯特尼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筛法：过程</a:t>
            </a:r>
            <a:r>
              <a:rPr lang="en-US" altLang="zh-CN" dirty="0"/>
              <a:t>+</a:t>
            </a:r>
            <a:r>
              <a:rPr lang="zh-CN" altLang="en-US" dirty="0"/>
              <a:t>效果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" y="1124744"/>
            <a:ext cx="12141012" cy="54006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c1NzQzMGVmMjMyNzM1MmNmOTI5YzA1ZmVkN2I0M2UifQ==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0</TotalTime>
  <Words>435</Words>
  <Application>Microsoft Office PowerPoint</Application>
  <PresentationFormat>宽屏</PresentationFormat>
  <Paragraphs>40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隶书</vt:lpstr>
      <vt:lpstr>微软雅黑</vt:lpstr>
      <vt:lpstr>Arial</vt:lpstr>
      <vt:lpstr>Arial Black</vt:lpstr>
      <vt:lpstr>Calibri</vt:lpstr>
      <vt:lpstr>Courier New</vt:lpstr>
      <vt:lpstr>Tahoma</vt:lpstr>
      <vt:lpstr>Times New Roman</vt:lpstr>
      <vt:lpstr>Wingdings</vt:lpstr>
      <vt:lpstr>Tsinghua</vt:lpstr>
      <vt:lpstr>PowerPoint 演示文稿</vt:lpstr>
      <vt:lpstr>位图的数据结构：有限整数集</vt:lpstr>
      <vt:lpstr>结构</vt:lpstr>
      <vt:lpstr>实现</vt:lpstr>
      <vt:lpstr>位图典型应用：小集合+大数据问题</vt:lpstr>
      <vt:lpstr>小集合+大数据：算法</vt:lpstr>
      <vt:lpstr>筛法：思路</vt:lpstr>
      <vt:lpstr>筛法：实现</vt:lpstr>
      <vt:lpstr>筛法：过程+效果</vt:lpstr>
      <vt:lpstr>效率+改进</vt:lpstr>
      <vt:lpstr>位图快速初始化：O(n)和O(1)</vt:lpstr>
      <vt:lpstr>结构：校验环，[J. Hopcroft, 1974]</vt:lpstr>
      <vt:lpstr>判断</vt:lpstr>
      <vt:lpstr>复位</vt:lpstr>
      <vt:lpstr>插入</vt:lpstr>
      <vt:lpstr>删除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江 锐城</cp:lastModifiedBy>
  <cp:revision>1433</cp:revision>
  <dcterms:created xsi:type="dcterms:W3CDTF">2011-01-31T10:16:00Z</dcterms:created>
  <dcterms:modified xsi:type="dcterms:W3CDTF">2022-10-14T13:18:42Z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5FEF19DA7C1B4BF08FF174B2CDA22622</vt:lpwstr>
  </property>
  <property fmtid="{D5CDD505-2E9C-101B-9397-08002B2CF9AE}" pid="3" name="KSOProductBuildVer">
    <vt:lpwstr>2052-11.1.0.11544</vt:lpwstr>
  </property>
</Properties>
</file>