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5"/>
  </p:handoutMasterIdLst>
  <p:sldIdLst>
    <p:sldId id="862" r:id="rId3"/>
    <p:sldId id="900" r:id="rId5"/>
    <p:sldId id="901" r:id="rId6"/>
    <p:sldId id="902" r:id="rId7"/>
    <p:sldId id="903" r:id="rId8"/>
    <p:sldId id="904" r:id="rId9"/>
    <p:sldId id="905" r:id="rId10"/>
    <p:sldId id="906" r:id="rId11"/>
    <p:sldId id="907" r:id="rId12"/>
    <p:sldId id="915" r:id="rId13"/>
    <p:sldId id="917" r:id="rId14"/>
    <p:sldId id="918" r:id="rId15"/>
    <p:sldId id="919" r:id="rId16"/>
    <p:sldId id="920" r:id="rId17"/>
    <p:sldId id="921" r:id="rId18"/>
    <p:sldId id="922" r:id="rId19"/>
    <p:sldId id="923" r:id="rId20"/>
    <p:sldId id="924" r:id="rId21"/>
    <p:sldId id="925" r:id="rId22"/>
    <p:sldId id="926" r:id="rId23"/>
    <p:sldId id="927" r:id="rId24"/>
    <p:sldId id="928" r:id="rId25"/>
    <p:sldId id="929" r:id="rId26"/>
    <p:sldId id="930" r:id="rId27"/>
    <p:sldId id="931" r:id="rId28"/>
    <p:sldId id="932" r:id="rId29"/>
    <p:sldId id="933" r:id="rId30"/>
    <p:sldId id="934" r:id="rId31"/>
    <p:sldId id="935" r:id="rId32"/>
    <p:sldId id="936" r:id="rId33"/>
    <p:sldId id="937" r:id="rId34"/>
    <p:sldId id="938" r:id="rId35"/>
    <p:sldId id="939" r:id="rId36"/>
    <p:sldId id="940" r:id="rId37"/>
    <p:sldId id="941" r:id="rId38"/>
    <p:sldId id="942" r:id="rId39"/>
    <p:sldId id="943" r:id="rId40"/>
    <p:sldId id="944" r:id="rId41"/>
    <p:sldId id="945" r:id="rId42"/>
    <p:sldId id="946" r:id="rId43"/>
    <p:sldId id="947" r:id="rId44"/>
    <p:sldId id="948" r:id="rId45"/>
    <p:sldId id="949" r:id="rId46"/>
    <p:sldId id="950" r:id="rId47"/>
    <p:sldId id="951" r:id="rId48"/>
    <p:sldId id="952" r:id="rId49"/>
    <p:sldId id="953" r:id="rId50"/>
    <p:sldId id="954" r:id="rId51"/>
    <p:sldId id="955" r:id="rId52"/>
    <p:sldId id="956" r:id="rId53"/>
    <p:sldId id="957" r:id="rId54"/>
    <p:sldId id="958" r:id="rId55"/>
    <p:sldId id="959" r:id="rId56"/>
    <p:sldId id="960" r:id="rId57"/>
    <p:sldId id="961" r:id="rId58"/>
    <p:sldId id="962" r:id="rId59"/>
    <p:sldId id="963" r:id="rId60"/>
    <p:sldId id="964" r:id="rId61"/>
    <p:sldId id="965" r:id="rId62"/>
    <p:sldId id="966" r:id="rId63"/>
    <p:sldId id="967" r:id="rId64"/>
  </p:sldIdLst>
  <p:sldSz cx="12192000" cy="6858000"/>
  <p:notesSz cx="6797675" cy="9928225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Qing-Shan" initials="JQ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FFFF99"/>
    <a:srgbClr val="009242"/>
    <a:srgbClr val="0000CC"/>
    <a:srgbClr val="CCFFCC"/>
    <a:srgbClr val="FFFFCC"/>
    <a:srgbClr val="00006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1222" autoAdjust="0"/>
  </p:normalViewPr>
  <p:slideViewPr>
    <p:cSldViewPr>
      <p:cViewPr varScale="1">
        <p:scale>
          <a:sx n="61" d="100"/>
          <a:sy n="61" d="100"/>
        </p:scale>
        <p:origin x="10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gs" Target="tags/tag1.xml"/><Relationship Id="rId7" Type="http://schemas.openxmlformats.org/officeDocument/2006/relationships/slide" Target="slides/slide4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5T16:44:29.854" idx="1">
    <p:pos x="10" y="10"/>
    <p:text>这一页的代码应该用C++代码替代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括号匹配是一个典型的用栈结构可以处理的问题。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注意这里对</a:t>
            </a:r>
            <a:r>
              <a:rPr lang="en-US" altLang="zh-CN" dirty="0"/>
              <a:t>case (,[,{</a:t>
            </a:r>
            <a:r>
              <a:rPr lang="zh-CN" altLang="en-US" dirty="0"/>
              <a:t>的写法。必有的</a:t>
            </a:r>
            <a:r>
              <a:rPr lang="en-US" altLang="zh-CN" dirty="0"/>
              <a:t>default in switch.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上图中从右边输入，从左边输出，别看反了。</a:t>
            </a:r>
            <a:endParaRPr lang="en-US" altLang="zh-CN" dirty="0"/>
          </a:p>
          <a:p>
            <a:r>
              <a:rPr lang="zh-CN" altLang="en-US" dirty="0"/>
              <a:t>可以给定一个</a:t>
            </a:r>
            <a:r>
              <a:rPr lang="en-US" altLang="zh-CN" dirty="0"/>
              <a:t>push/pop</a:t>
            </a:r>
            <a:r>
              <a:rPr lang="zh-CN" altLang="en-US" dirty="0"/>
              <a:t>的动作序列，求混洗结果；</a:t>
            </a:r>
            <a:endParaRPr lang="en-US" altLang="zh-CN" dirty="0"/>
          </a:p>
          <a:p>
            <a:r>
              <a:rPr lang="zh-CN" altLang="en-US" dirty="0"/>
              <a:t>或者给定一个混洗的结果，问对应的</a:t>
            </a:r>
            <a:r>
              <a:rPr lang="en-US" altLang="zh-CN" dirty="0"/>
              <a:t>push/pop</a:t>
            </a:r>
            <a:r>
              <a:rPr lang="zh-CN" altLang="en-US" dirty="0"/>
              <a:t>的动作序列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并不是所有的操作都可行，</a:t>
            </a:r>
            <a:r>
              <a:rPr lang="en-US" altLang="zh-CN" dirty="0"/>
              <a:t>C(2n,n)</a:t>
            </a:r>
            <a:r>
              <a:rPr lang="zh-CN" altLang="en-US" dirty="0"/>
              <a:t>只是逻辑上额可行操作组合数的上界，因为必须现有入栈后有出站才合理，即：</a:t>
            </a:r>
            <a:r>
              <a:rPr lang="en-US" altLang="zh-CN" dirty="0"/>
              <a:t>I</a:t>
            </a:r>
            <a:r>
              <a:rPr lang="zh-CN" altLang="en-US" dirty="0"/>
              <a:t>先</a:t>
            </a:r>
            <a:r>
              <a:rPr lang="en-US" altLang="zh-CN" dirty="0"/>
              <a:t>O</a:t>
            </a:r>
            <a:r>
              <a:rPr lang="zh-CN" altLang="en-US" dirty="0"/>
              <a:t>后。</a:t>
            </a:r>
            <a:endParaRPr lang="en-US" altLang="zh-CN" dirty="0"/>
          </a:p>
          <a:p>
            <a:r>
              <a:rPr lang="zh-CN" altLang="en-US" dirty="0"/>
              <a:t>一种朴素的方法是用所有可行的</a:t>
            </a:r>
            <a:r>
              <a:rPr lang="en-US" altLang="zh-CN" dirty="0"/>
              <a:t>IO</a:t>
            </a:r>
            <a:r>
              <a:rPr lang="zh-CN" altLang="en-US" dirty="0"/>
              <a:t>序列作用于给定的输入序列，由此生成所有的可能混洗结果。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的可能走法中，有的是可以用出入栈表示的，因为满足入栈数量</a:t>
            </a:r>
            <a:r>
              <a:rPr lang="en-US" altLang="zh-CN" dirty="0"/>
              <a:t>&gt;=</a:t>
            </a:r>
            <a:r>
              <a:rPr lang="zh-CN" altLang="en-US" dirty="0"/>
              <a:t>出站数量，而有的是不能用出入栈表示的，因为出栈数量</a:t>
            </a:r>
            <a:r>
              <a:rPr lang="en-US" altLang="zh-CN" dirty="0"/>
              <a:t>&gt;</a:t>
            </a:r>
            <a:r>
              <a:rPr lang="zh-CN" altLang="en-US" dirty="0"/>
              <a:t>入栈数量。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h(n)</a:t>
            </a:r>
            <a:r>
              <a:rPr lang="zh-CN" altLang="en-US" dirty="0"/>
              <a:t>为卡特兰数，也就是满足入栈数</a:t>
            </a:r>
            <a:r>
              <a:rPr lang="en-US" altLang="zh-CN" dirty="0"/>
              <a:t>&gt;=</a:t>
            </a:r>
            <a:r>
              <a:rPr lang="zh-CN" altLang="en-US" dirty="0"/>
              <a:t>出栈数的序列的数量。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上述分析中“首次”是关键。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为什么是</a:t>
            </a:r>
            <a:r>
              <a:rPr lang="en-US" altLang="zh-CN" dirty="0"/>
              <a:t>C(2n,n+1)?</a:t>
            </a:r>
            <a:r>
              <a:rPr lang="zh-CN" altLang="en-US" dirty="0"/>
              <a:t>因为，从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B’</a:t>
            </a:r>
            <a:r>
              <a:rPr lang="zh-CN" altLang="en-US" dirty="0"/>
              <a:t>的曼哈顿距离是，向上</a:t>
            </a:r>
            <a:r>
              <a:rPr lang="en-US" altLang="zh-CN" dirty="0"/>
              <a:t>n-1</a:t>
            </a:r>
            <a:r>
              <a:rPr lang="zh-CN" altLang="en-US" dirty="0"/>
              <a:t>步，向左</a:t>
            </a:r>
            <a:r>
              <a:rPr lang="en-US" altLang="zh-CN" dirty="0"/>
              <a:t>n+1</a:t>
            </a:r>
            <a:r>
              <a:rPr lang="zh-CN" altLang="en-US" dirty="0"/>
              <a:t>步，所以，一共</a:t>
            </a:r>
            <a:r>
              <a:rPr lang="en-US" altLang="zh-CN" dirty="0"/>
              <a:t>n-1+n+1=2n</a:t>
            </a:r>
            <a:r>
              <a:rPr lang="zh-CN" altLang="en-US" dirty="0"/>
              <a:t>步。在这</a:t>
            </a:r>
            <a:r>
              <a:rPr lang="en-US" altLang="zh-CN" dirty="0"/>
              <a:t>2n</a:t>
            </a:r>
            <a:r>
              <a:rPr lang="zh-CN" altLang="en-US" dirty="0"/>
              <a:t>步中，要求有</a:t>
            </a:r>
            <a:r>
              <a:rPr lang="en-US" altLang="zh-CN" dirty="0"/>
              <a:t>n+1</a:t>
            </a:r>
            <a:r>
              <a:rPr lang="zh-CN" altLang="en-US" dirty="0"/>
              <a:t>步向左，而且任意满足这一点的都是从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B’</a:t>
            </a:r>
            <a:r>
              <a:rPr lang="zh-CN" altLang="en-US" dirty="0"/>
              <a:t>的合法轨迹，虽然不一定满足卡特兰数的要求，但是合法轨迹。所以</a:t>
            </a:r>
            <a:r>
              <a:rPr lang="en-US" altLang="zh-CN" dirty="0"/>
              <a:t>C(2n,n+1)</a:t>
            </a:r>
            <a:r>
              <a:rPr lang="zh-CN" altLang="en-US" dirty="0"/>
              <a:t>是这样的。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但是上面的分析有一个问题，结论</a:t>
            </a:r>
            <a:r>
              <a:rPr lang="en-US" altLang="zh-CN" dirty="0"/>
              <a:t>1</a:t>
            </a:r>
            <a:r>
              <a:rPr lang="zh-CN" altLang="en-US" dirty="0"/>
              <a:t>中指出，任意从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的不可行路径都可以通过变换变成从</a:t>
            </a:r>
            <a:r>
              <a:rPr lang="en-US" altLang="zh-CN" dirty="0"/>
              <a:t>A</a:t>
            </a:r>
            <a:r>
              <a:rPr lang="zh-CN" altLang="en-US" dirty="0"/>
              <a:t>到达终点</a:t>
            </a:r>
            <a:r>
              <a:rPr lang="en-US" altLang="zh-CN" dirty="0"/>
              <a:t>B’</a:t>
            </a:r>
            <a:r>
              <a:rPr lang="zh-CN" altLang="en-US" dirty="0"/>
              <a:t>；那么反过来，任意从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B’</a:t>
            </a:r>
            <a:r>
              <a:rPr lang="zh-CN" altLang="en-US" dirty="0"/>
              <a:t>的路径，是不是都是一个不可行路径呢？对的，因为从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B’</a:t>
            </a:r>
            <a:r>
              <a:rPr lang="zh-CN" altLang="en-US" dirty="0"/>
              <a:t>的任意一条路径都一定会经过至少一个蓝色的位置。所以，这里利用了从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B’</a:t>
            </a:r>
            <a:r>
              <a:rPr lang="zh-CN" altLang="en-US" dirty="0"/>
              <a:t>的所有路径都是“不可行”路径的特点，其总数为</a:t>
            </a:r>
            <a:r>
              <a:rPr lang="en-US" altLang="zh-CN" dirty="0"/>
              <a:t>C(2n,n+1)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这里不是</a:t>
            </a:r>
            <a:r>
              <a:rPr lang="en-US" altLang="zh-CN" dirty="0"/>
              <a:t>C++</a:t>
            </a:r>
            <a:r>
              <a:rPr lang="zh-CN" altLang="en-US" dirty="0"/>
              <a:t>代码，应该用</a:t>
            </a:r>
            <a:r>
              <a:rPr lang="en-US" altLang="zh-CN" dirty="0"/>
              <a:t>C++</a:t>
            </a:r>
            <a:r>
              <a:rPr lang="zh-CN" altLang="en-US" dirty="0"/>
              <a:t>代码替代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前缀表达式也称为波兰式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本页展示了后缀表达式的求值过程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假定语法正确的前提下进行操作。可以思考，如何修改程序来处理对语法错误的判断。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1" kern="12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这一页超出页面范围了，需要调整版式</a:t>
            </a:r>
            <a:endParaRPr lang="zh-CN" altLang="en-US" sz="1600" b="1" kern="12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队列右边为出口，左边为入口；上述操作执行顺序是从上到下，从左到右；最后剩下</a:t>
            </a:r>
            <a:r>
              <a:rPr lang="en-US" altLang="zh-CN" dirty="0"/>
              <a:t>3,11,6,7</a:t>
            </a:r>
            <a:r>
              <a:rPr lang="zh-CN" altLang="en-US" dirty="0"/>
              <a:t>四个元素。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注意这是伪代码，并不是真正的严格代码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栈作为一种逻辑结构，可以用数组这种存储结果实现，也可以用别的存储结构实现。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为起点，</a:t>
            </a:r>
            <a:r>
              <a:rPr lang="en-US" altLang="zh-CN" dirty="0"/>
              <a:t>E</a:t>
            </a:r>
            <a:r>
              <a:rPr lang="zh-CN" altLang="en-US" dirty="0"/>
              <a:t>为终点；</a:t>
            </a:r>
            <a:r>
              <a:rPr lang="en-US" altLang="zh-CN" dirty="0"/>
              <a:t>S for start, E for end.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通过合理地剪枝，可以显著降低总计算量。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76000" y="115888"/>
            <a:ext cx="1016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en-US" altLang="zh-CN" sz="1800" dirty="0">
              <a:solidFill>
                <a:srgbClr val="7030A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4559829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1253" y="3039583"/>
            <a:ext cx="6720747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431370" y="1844337"/>
            <a:ext cx="11137900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endParaRPr lang="zh-CN" altLang="en-US" sz="4800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733120" y="3933056"/>
            <a:ext cx="85344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sz="3200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228600"/>
            <a:ext cx="26416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28600"/>
            <a:ext cx="7721600" cy="5791200"/>
          </a:xfrm>
        </p:spPr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917" y="428604"/>
            <a:ext cx="10132483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1816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917" y="228600"/>
            <a:ext cx="10132483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1816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1816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8093" y="66328"/>
            <a:ext cx="10132483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1816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0651" y="188914"/>
            <a:ext cx="9410700" cy="719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6"/>
            <a:ext cx="1056640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34433" y="1052513"/>
            <a:ext cx="114808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176000" y="115888"/>
            <a:ext cx="1016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en-US" altLang="zh-CN" sz="1800" dirty="0">
              <a:solidFill>
                <a:srgbClr val="7030A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00753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anose="02010609060101010101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anose="05000000000000000000" pitchFamily="2" charset="2"/>
        <a:buChar char="p"/>
        <a:defRPr sz="3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ourier New" panose="02070309020205020404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anose="05000000000000000000" pitchFamily="2" charset="2"/>
        <a:buChar char="p"/>
        <a:defRPr sz="2400">
          <a:solidFill>
            <a:schemeClr val="tx1"/>
          </a:solidFill>
          <a:latin typeface="Courier New" panose="02070309020205020404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2" Type="http://schemas.openxmlformats.org/officeDocument/2006/relationships/notesSlide" Target="../notesSlides/notesSlide27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5" Type="http://schemas.openxmlformats.org/officeDocument/2006/relationships/notesSlide" Target="../notesSlides/notesSlide28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5" Type="http://schemas.openxmlformats.org/officeDocument/2006/relationships/notesSlide" Target="../notesSlides/notesSlide29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4" Type="http://schemas.openxmlformats.org/officeDocument/2006/relationships/notesSlide" Target="../notesSlides/notesSlide30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1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2" Type="http://schemas.openxmlformats.org/officeDocument/2006/relationships/notesSlide" Target="../notesSlides/notesSlide3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9.png"/><Relationship Id="rId1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75.png"/><Relationship Id="rId3" Type="http://schemas.openxmlformats.org/officeDocument/2006/relationships/image" Target="../media/image73.png"/><Relationship Id="rId2" Type="http://schemas.openxmlformats.org/officeDocument/2006/relationships/image" Target="../media/image81.png"/><Relationship Id="rId13" Type="http://schemas.openxmlformats.org/officeDocument/2006/relationships/notesSlide" Target="../notesSlides/notesSlide3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10" Type="http://schemas.openxmlformats.org/officeDocument/2006/relationships/image" Target="../media/image87.png"/><Relationship Id="rId1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88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75.png"/><Relationship Id="rId20" Type="http://schemas.openxmlformats.org/officeDocument/2006/relationships/notesSlide" Target="../notesSlides/notesSlide35.xml"/><Relationship Id="rId2" Type="http://schemas.openxmlformats.org/officeDocument/2006/relationships/image" Target="../media/image73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8.png"/><Relationship Id="rId17" Type="http://schemas.openxmlformats.org/officeDocument/2006/relationships/image" Target="../media/image97.png"/><Relationship Id="rId16" Type="http://schemas.openxmlformats.org/officeDocument/2006/relationships/image" Target="../media/image96.png"/><Relationship Id="rId15" Type="http://schemas.openxmlformats.org/officeDocument/2006/relationships/image" Target="../media/image95.png"/><Relationship Id="rId14" Type="http://schemas.openxmlformats.org/officeDocument/2006/relationships/image" Target="../media/image94.png"/><Relationship Id="rId13" Type="http://schemas.openxmlformats.org/officeDocument/2006/relationships/image" Target="../media/image93.png"/><Relationship Id="rId12" Type="http://schemas.openxmlformats.org/officeDocument/2006/relationships/image" Target="../media/image92.png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1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5.jpeg"/><Relationship Id="rId6" Type="http://schemas.openxmlformats.org/officeDocument/2006/relationships/image" Target="../media/image104.jpeg"/><Relationship Id="rId5" Type="http://schemas.openxmlformats.org/officeDocument/2006/relationships/image" Target="../media/image103.png"/><Relationship Id="rId4" Type="http://schemas.openxmlformats.org/officeDocument/2006/relationships/image" Target="../media/image102.jpeg"/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image" Target="../media/image99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 bwMode="auto">
          <a:xfrm>
            <a:off x="1699556" y="1052737"/>
            <a:ext cx="8712968" cy="227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 第五讲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列表</a:t>
            </a:r>
            <a:endParaRPr lang="en-US" altLang="zh-CN" sz="48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2855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贾庆山</a:t>
            </a:r>
            <a:endParaRPr lang="en-US" altLang="zh-CN" sz="3600" b="1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 bwMode="auto">
          <a:xfrm>
            <a:off x="1703512" y="1302369"/>
            <a:ext cx="8712968" cy="227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 第五讲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栈与队列</a:t>
            </a:r>
            <a:endParaRPr lang="en-US" altLang="zh-CN" sz="3600" b="1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2855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贾庆山</a:t>
            </a:r>
            <a:endParaRPr lang="en-US" altLang="zh-CN" sz="3600" b="1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栈的基本操作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125217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栈：只能在表的顶端进出（访问受限）的线性表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689864" y="2348880"/>
            <a:ext cx="2163626" cy="3168352"/>
            <a:chOff x="680182" y="2492896"/>
            <a:chExt cx="2163626" cy="3168352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68356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284380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flipH="1">
              <a:off x="680182" y="5661248"/>
              <a:ext cx="216362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8544272" y="5642324"/>
            <a:ext cx="5040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693489" y="5157193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696637" y="4797154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93489" y="4797154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93489" y="4437115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816080" y="4420169"/>
                <a:ext cx="77089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top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80" y="4420169"/>
                <a:ext cx="77089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81" t="-154" r="81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 bwMode="auto">
          <a:xfrm>
            <a:off x="7693489" y="4077074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693489" y="3724071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693489" y="3364031"/>
            <a:ext cx="2160000" cy="36004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6816080" y="4067782"/>
                <a:ext cx="77089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top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80" y="4067782"/>
                <a:ext cx="77089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81" t="-165" r="81" b="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9919296" y="5157193"/>
            <a:ext cx="720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93867" y="2115452"/>
          <a:ext cx="4689475" cy="364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50"/>
                <a:gridCol w="1080135"/>
                <a:gridCol w="1296035"/>
                <a:gridCol w="1024255"/>
              </a:tblGrid>
              <a:tr h="4044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push(5)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size()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push(3)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push(6)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push(7)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push(7)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push(3)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top()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11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push(11)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1893867" y="2553661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893867" y="2958904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893867" y="3364316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893867" y="3769728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890721" y="4176081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90721" y="4581324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903037" y="4968167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895348" y="5402807"/>
            <a:ext cx="2344874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68257" y="2553258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268257" y="2967935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272370" y="3359181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272370" y="3766099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268257" y="4176081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265842" y="4576478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277636" y="4968167"/>
            <a:ext cx="2315358" cy="288032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0" grpId="0" bldLvl="0" animBg="1"/>
      <p:bldP spid="20" grpId="1" bldLvl="0" animBg="1"/>
      <p:bldP spid="23" grpId="0" bldLvl="0" animBg="1"/>
      <p:bldP spid="24" grpId="0" bldLvl="0" animBg="1"/>
      <p:bldP spid="25" grpId="0"/>
      <p:bldP spid="25" grpId="1"/>
      <p:bldP spid="26" grpId="0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/>
      <p:bldP spid="7" grpId="0" bldLvl="0" animBg="1"/>
      <p:bldP spid="7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栈的数组实现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071801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栈的实现（伪代码）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135560" y="1595021"/>
                <a:ext cx="2952328" cy="5262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err="1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</a:t>
                </a:r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A[7]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top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-1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size</a:t>
                </a:r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0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push(x){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top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top+1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A[top]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x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}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pop(){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top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top-1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}</a:t>
                </a:r>
                <a:endParaRPr lang="en-US" altLang="zh-CN" sz="28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595021"/>
                <a:ext cx="2952328" cy="5262245"/>
              </a:xfrm>
              <a:prstGeom prst="rect">
                <a:avLst/>
              </a:prstGeom>
              <a:blipFill rotWithShape="1">
                <a:blip r:embed="rId1"/>
                <a:stretch>
                  <a:fillRect l="-2" t="-10" r="9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5735960" y="1309940"/>
            <a:ext cx="500380" cy="750908"/>
            <a:chOff x="4211960" y="1309940"/>
            <a:chExt cx="500380" cy="750908"/>
          </a:xfrm>
        </p:grpSpPr>
        <p:cxnSp>
          <p:nvCxnSpPr>
            <p:cNvPr id="18" name="直接箭头连接符 1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4211960" y="1309940"/>
              <a:ext cx="5003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149524" y="3193662"/>
            <a:ext cx="1551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push(5)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168008" y="1309940"/>
            <a:ext cx="500380" cy="750908"/>
            <a:chOff x="4211960" y="1309940"/>
            <a:chExt cx="500380" cy="750908"/>
          </a:xfrm>
        </p:grpSpPr>
        <p:cxnSp>
          <p:nvCxnSpPr>
            <p:cNvPr id="25" name="直接箭头连接符 24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6" name="矩形 25"/>
            <p:cNvSpPr/>
            <p:nvPr/>
          </p:nvSpPr>
          <p:spPr>
            <a:xfrm>
              <a:off x="4211960" y="1309940"/>
              <a:ext cx="5003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169532" y="2132856"/>
            <a:ext cx="3522930" cy="859933"/>
            <a:chOff x="4645532" y="2132856"/>
            <a:chExt cx="3522930" cy="859933"/>
          </a:xfrm>
        </p:grpSpPr>
        <p:sp>
          <p:nvSpPr>
            <p:cNvPr id="8" name="矩形 7"/>
            <p:cNvSpPr/>
            <p:nvPr/>
          </p:nvSpPr>
          <p:spPr bwMode="auto">
            <a:xfrm>
              <a:off x="4645532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149080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652628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156176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659724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163272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664914" y="2132856"/>
              <a:ext cx="503548" cy="504056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716016" y="2594009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28552" y="2594009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741088" y="2594009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253624" y="2594009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66160" y="2594009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278696" y="2594009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91232" y="2594009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6168579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76628" y="3798222"/>
            <a:ext cx="1551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push(2)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670221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672064" y="1309940"/>
            <a:ext cx="500380" cy="750908"/>
            <a:chOff x="4211960" y="1309940"/>
            <a:chExt cx="500380" cy="750908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9" name="矩形 38"/>
            <p:cNvSpPr/>
            <p:nvPr/>
          </p:nvSpPr>
          <p:spPr>
            <a:xfrm>
              <a:off x="4211960" y="1309940"/>
              <a:ext cx="5003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173769" y="4402782"/>
            <a:ext cx="1551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push(0)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210308" y="1325354"/>
            <a:ext cx="500380" cy="750908"/>
            <a:chOff x="4211960" y="1309940"/>
            <a:chExt cx="500380" cy="750908"/>
          </a:xfrm>
        </p:grpSpPr>
        <p:cxnSp>
          <p:nvCxnSpPr>
            <p:cNvPr id="42" name="直接箭头连接符 4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43" name="矩形 42"/>
            <p:cNvSpPr/>
            <p:nvPr/>
          </p:nvSpPr>
          <p:spPr>
            <a:xfrm>
              <a:off x="4211960" y="1309940"/>
              <a:ext cx="5003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top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 bwMode="auto">
          <a:xfrm>
            <a:off x="7176628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73769" y="5007342"/>
            <a:ext cx="1160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pop()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76120" y="5570076"/>
            <a:ext cx="1551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push(1)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173769" y="2131079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919536" y="3140968"/>
            <a:ext cx="2952328" cy="0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 bwMode="auto">
          <a:xfrm>
            <a:off x="1919536" y="5301208"/>
            <a:ext cx="2952328" cy="0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bldLvl="0" animBg="1"/>
      <p:bldP spid="35" grpId="0"/>
      <p:bldP spid="36" grpId="0" bldLvl="0" animBg="1"/>
      <p:bldP spid="40" grpId="0"/>
      <p:bldP spid="44" grpId="0" bldLvl="0" animBg="1"/>
      <p:bldP spid="45" grpId="0"/>
      <p:bldP spid="46" grpId="0"/>
      <p:bldP spid="4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8721852" y="1414391"/>
            <a:ext cx="2304256" cy="713962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include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栈的数组实现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071801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语言实现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67258" y="1545808"/>
            <a:ext cx="4672758" cy="5262245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stdio.h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MAX_SIZE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1000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A[</a:t>
            </a:r>
            <a:r>
              <a:rPr lang="en-US" altLang="zh-CN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MAX_SIZE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size = 0;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print(){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"Stack: 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nn-NO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 &lt; size; i++)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A[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]);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top(){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(size == 0)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"Error: Empty!"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return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-1;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A[size-1];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4262" y="1176476"/>
            <a:ext cx="4363738" cy="563118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push(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A[size] =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size++;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(size == 0){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"Error: Empty!"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size--;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push(3);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push(6);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pop();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top();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push(8);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push(14);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	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157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回顾：向量模板类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5520" y="1124744"/>
            <a:ext cx="9289032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秩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DEFAULT_CAPACITY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3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默认的初始容量（实际应用中可设置为更大）</a:t>
            </a:r>
            <a:endParaRPr lang="zh-CN" altLang="en-US" sz="16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向量模板类</a:t>
            </a:r>
            <a:endParaRPr lang="zh-CN" altLang="en-US" sz="16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protected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_size;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_capacity;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规模、容量、数据区</a:t>
            </a:r>
            <a:endParaRPr lang="zh-CN" altLang="en-US" sz="16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构造函数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DEFAULT_CAPACITY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0) {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容量为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、规模为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、所有元素初始为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endParaRPr lang="en-US" altLang="zh-CN" sz="16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[_capacity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(_size = 0; _size &lt;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[_size++]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//s&lt;=c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~Vector() {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 _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释放内部空间</a:t>
            </a:r>
            <a:endParaRPr lang="zh-CN" altLang="en-US" sz="16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size()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_size; }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规模</a:t>
            </a:r>
            <a:endParaRPr lang="zh-CN" altLang="en-US" sz="16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empty()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!_size; }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判空</a:t>
            </a:r>
            <a:endParaRPr lang="en-US" altLang="zh-CN" sz="16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find(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lo,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hi)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无序向量区间查找</a:t>
            </a:r>
            <a:endParaRPr lang="zh-CN" altLang="en-US" sz="16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lo,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hi);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删除秩在区间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[lo, hi)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之内的元素</a:t>
            </a:r>
            <a:endParaRPr lang="zh-CN" altLang="en-US" sz="16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insert(</a:t>
            </a:r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r, </a:t>
            </a:r>
            <a:r>
              <a:rPr lang="de-DE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de-DE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de-DE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e);                       </a:t>
            </a:r>
            <a:r>
              <a:rPr lang="de-DE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de-DE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插入元素</a:t>
            </a:r>
            <a:endParaRPr lang="de-DE" altLang="zh-CN" sz="16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sort(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lo,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hi);                           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对</a:t>
            </a:r>
            <a:r>
              <a:rPr lang="en-US" altLang="zh-CN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[lo, hi)</a:t>
            </a:r>
            <a:r>
              <a:rPr lang="zh-CN" altLang="en-US" sz="16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排序</a:t>
            </a:r>
            <a:endParaRPr lang="en-US" altLang="zh-CN" sz="16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…</a:t>
            </a:r>
            <a:endParaRPr lang="en-US" altLang="zh-CN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…</a:t>
            </a:r>
            <a:endParaRPr lang="en-US" altLang="zh-CN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…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//Vector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157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栈的向量实现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071801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实现（直接从向量派生）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0289" y="1666697"/>
            <a:ext cx="864096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将向量的首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末端作为栈底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顶</a:t>
            </a:r>
            <a:endParaRPr lang="zh-CN" altLang="en-US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以及其它开放接口，均可直接沿用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 (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insert ( size(),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入栈：等效于将新元素作为向量的末元素插入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size() - 1 ); } 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出栈：等效于删除向量的末元素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top() {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[size() - 1]; } 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取顶：直接返回向量的末元素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9536" y="5229200"/>
            <a:ext cx="8280920" cy="95313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插入、删除、访问都在向量末端进行，所有操作的复杂度为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O(1)</a:t>
            </a:r>
            <a:endParaRPr kumimoji="1" lang="zh-CN" altLang="en-US" sz="28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栈的链表实现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071801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栈的单链表实现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489440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65439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89823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565823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229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501430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077430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238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004673" y="19665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9580673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676877" y="2231548"/>
            <a:ext cx="324169" cy="66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7185301" y="2218533"/>
            <a:ext cx="3240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10178072" y="2225135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10441284" y="2225135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10297284" y="2627620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10369284" y="2699628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10369284" y="2771636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4176896" y="2221928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8704963" y="2218721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3554700" y="19665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3860700" y="2477135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3554700" y="2719326"/>
            <a:ext cx="6858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6295823" y="2443220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5785584" y="2685411"/>
            <a:ext cx="6858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 bwMode="auto">
          <a:xfrm flipV="1">
            <a:off x="6865704" y="24574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6649680" y="2699628"/>
            <a:ext cx="10629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address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507235" y="1554371"/>
            <a:ext cx="525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992391" y="1548344"/>
            <a:ext cx="525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217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11869" y="1556792"/>
            <a:ext cx="525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229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52029" y="1556792"/>
            <a:ext cx="525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238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59562" y="1983367"/>
            <a:ext cx="1551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push(6)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686666" y="2571197"/>
            <a:ext cx="1551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push(1)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683807" y="3159027"/>
            <a:ext cx="1551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push(0)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683807" y="3746857"/>
            <a:ext cx="1551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push(2)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686158" y="4334687"/>
            <a:ext cx="1160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pop()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690613" y="5869753"/>
            <a:ext cx="8845284" cy="52197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从单链表的头节点插入、删除、访问，实现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O(1)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 flipV="1">
            <a:off x="4769822" y="24574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1" name="矩形 70"/>
          <p:cNvSpPr/>
          <p:nvPr/>
        </p:nvSpPr>
        <p:spPr>
          <a:xfrm>
            <a:off x="4463822" y="2699628"/>
            <a:ext cx="56007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</a:t>
            </a:r>
            <a:endParaRPr lang="zh-CN" altLang="en-US" dirty="0"/>
          </a:p>
        </p:txBody>
      </p:sp>
      <p:grpSp>
        <p:nvGrpSpPr>
          <p:cNvPr id="80" name="组合 79"/>
          <p:cNvGrpSpPr/>
          <p:nvPr/>
        </p:nvGrpSpPr>
        <p:grpSpPr>
          <a:xfrm>
            <a:off x="5690870" y="2218690"/>
            <a:ext cx="1823085" cy="664845"/>
            <a:chOff x="4166870" y="2218690"/>
            <a:chExt cx="1823085" cy="664845"/>
          </a:xfrm>
        </p:grpSpPr>
        <p:cxnSp>
          <p:nvCxnSpPr>
            <p:cNvPr id="72" name="曲线连接符 71"/>
            <p:cNvCxnSpPr>
              <a:stCxn id="49" idx="3"/>
              <a:endCxn id="71" idx="3"/>
            </p:cNvCxnSpPr>
            <p:nvPr/>
          </p:nvCxnSpPr>
          <p:spPr bwMode="auto">
            <a:xfrm>
              <a:off x="4166870" y="2218690"/>
              <a:ext cx="857250" cy="664845"/>
            </a:xfrm>
            <a:prstGeom prst="curvedConnector3">
              <a:avLst>
                <a:gd name="adj1" fmla="val 127797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曲线连接符 77"/>
            <p:cNvCxnSpPr>
              <a:stCxn id="71" idx="3"/>
              <a:endCxn id="10" idx="1"/>
            </p:cNvCxnSpPr>
            <p:nvPr/>
          </p:nvCxnSpPr>
          <p:spPr bwMode="auto">
            <a:xfrm flipV="1">
              <a:off x="5024120" y="2218690"/>
              <a:ext cx="965835" cy="664845"/>
            </a:xfrm>
            <a:prstGeom prst="curvedConnector3">
              <a:avLst>
                <a:gd name="adj1" fmla="val 5003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triangle"/>
            </a:ln>
            <a:effectLst/>
          </p:spPr>
        </p:cxnSp>
      </p:grpSp>
      <p:sp>
        <p:nvSpPr>
          <p:cNvPr id="81" name="矩形 80"/>
          <p:cNvSpPr/>
          <p:nvPr/>
        </p:nvSpPr>
        <p:spPr bwMode="auto">
          <a:xfrm>
            <a:off x="3553123" y="1964930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6012420" y="33431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6588420" y="33431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229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7524027" y="33431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8100027" y="33431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238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9027270" y="3343133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9603270" y="3343133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7207898" y="3595133"/>
            <a:ext cx="3240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>
            <a:off x="10200669" y="3601735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>
            <a:off x="10463881" y="3601735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10319881" y="4004220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>
            <a:off x="10391881" y="4076228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>
            <a:off x="10391881" y="4148236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97" name="直接箭头连接符 96"/>
          <p:cNvCxnSpPr>
            <a:endCxn id="84" idx="1"/>
          </p:cNvCxnSpPr>
          <p:nvPr/>
        </p:nvCxnSpPr>
        <p:spPr bwMode="auto">
          <a:xfrm flipV="1">
            <a:off x="4619703" y="3595133"/>
            <a:ext cx="1392717" cy="980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98" name="直接箭头连接符 97"/>
          <p:cNvCxnSpPr/>
          <p:nvPr/>
        </p:nvCxnSpPr>
        <p:spPr bwMode="auto">
          <a:xfrm flipV="1">
            <a:off x="8727560" y="3595321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V="1">
            <a:off x="4303507" y="3853735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3997507" y="4095926"/>
            <a:ext cx="6858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</a:t>
            </a:r>
            <a:endParaRPr lang="zh-CN" altLang="en-US" dirty="0"/>
          </a:p>
        </p:txBody>
      </p:sp>
      <p:cxnSp>
        <p:nvCxnSpPr>
          <p:cNvPr id="102" name="直接箭头连接符 101"/>
          <p:cNvCxnSpPr/>
          <p:nvPr/>
        </p:nvCxnSpPr>
        <p:spPr bwMode="auto">
          <a:xfrm flipV="1">
            <a:off x="6318420" y="3819820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3" name="矩形 102"/>
          <p:cNvSpPr/>
          <p:nvPr/>
        </p:nvSpPr>
        <p:spPr>
          <a:xfrm>
            <a:off x="5808181" y="4062011"/>
            <a:ext cx="6858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endParaRPr lang="zh-CN" altLang="en-US" dirty="0"/>
          </a:p>
        </p:txBody>
      </p:sp>
      <p:cxnSp>
        <p:nvCxnSpPr>
          <p:cNvPr id="104" name="直接箭头连接符 103"/>
          <p:cNvCxnSpPr/>
          <p:nvPr/>
        </p:nvCxnSpPr>
        <p:spPr bwMode="auto">
          <a:xfrm flipV="1">
            <a:off x="6888301" y="38340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5" name="矩形 104"/>
          <p:cNvSpPr/>
          <p:nvPr/>
        </p:nvSpPr>
        <p:spPr>
          <a:xfrm>
            <a:off x="6672277" y="4076228"/>
            <a:ext cx="10629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address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 bwMode="auto">
          <a:xfrm>
            <a:off x="3990850" y="3346434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683807" y="4922515"/>
            <a:ext cx="1551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push(3)</a:t>
            </a:r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641840" y="4509176"/>
            <a:ext cx="576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217839" y="4509176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/>
          <p:cNvCxnSpPr>
            <a:stCxn id="119" idx="3"/>
            <a:endCxn id="84" idx="1"/>
          </p:cNvCxnSpPr>
          <p:nvPr/>
        </p:nvCxnSpPr>
        <p:spPr bwMode="auto">
          <a:xfrm flipV="1">
            <a:off x="5829839" y="3595133"/>
            <a:ext cx="182581" cy="11660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22" name="直接箭头连接符 121"/>
          <p:cNvCxnSpPr>
            <a:stCxn id="115" idx="3"/>
            <a:endCxn id="118" idx="1"/>
          </p:cNvCxnSpPr>
          <p:nvPr/>
        </p:nvCxnSpPr>
        <p:spPr bwMode="auto">
          <a:xfrm>
            <a:off x="4602850" y="3598434"/>
            <a:ext cx="38990" cy="11627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25" name="矩形 124"/>
          <p:cNvSpPr/>
          <p:nvPr/>
        </p:nvSpPr>
        <p:spPr bwMode="auto">
          <a:xfrm>
            <a:off x="3992265" y="3339867"/>
            <a:ext cx="612000" cy="504000"/>
          </a:xfrm>
          <a:prstGeom prst="rect">
            <a:avLst/>
          </a:prstGeom>
          <a:solidFill>
            <a:srgbClr val="FFC000">
              <a:alpha val="73000"/>
            </a:srgb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658409" y="4139788"/>
            <a:ext cx="525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220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53" grpId="0"/>
      <p:bldP spid="67" grpId="0"/>
      <p:bldP spid="71" grpId="0"/>
      <p:bldP spid="71" grpId="1"/>
      <p:bldP spid="81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101" grpId="0"/>
      <p:bldP spid="103" grpId="0"/>
      <p:bldP spid="105" grpId="0"/>
      <p:bldP spid="115" grpId="0" bldLvl="0" animBg="1"/>
      <p:bldP spid="115" grpId="1" bldLvl="0" animBg="1"/>
      <p:bldP spid="117" grpId="0"/>
      <p:bldP spid="118" grpId="0" bldLvl="0" animBg="1"/>
      <p:bldP spid="119" grpId="0" bldLvl="0" animBg="1"/>
      <p:bldP spid="125" grpId="0" bldLvl="0" animBg="1"/>
      <p:bldP spid="1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栈的链表实现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071801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语言实现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4402" y="1595021"/>
            <a:ext cx="4325327" cy="507746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head 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push(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temp-&gt;data =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temp-&gt;next = head;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head = temp;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(head ==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del = head;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head = head-&gt;next;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delete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del;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6444" y="1303418"/>
            <a:ext cx="4525607" cy="53543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print(){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"Stack: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head;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temp-&gt;data);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 = temp-&gt;next;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push(3);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push(6);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pop();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top();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push(8);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push(14);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	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157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回顾：列表模板类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177588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双向列表、带表头节点方式、节点成员函数插入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66293" y="1700808"/>
            <a:ext cx="8568952" cy="359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秩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&lt;T&gt;*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列表节点位置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列表节点模板类（以双向链表形式实现）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数值、前驱、后继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构造函数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{}     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针对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header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trailer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的构造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: data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{}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默认构造器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操作接口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紧靠当前节点之前插入新节点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紧随当前节点之后插入新节点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5" name="TextBox 20"/>
          <p:cNvSpPr txBox="1">
            <a:spLocks noChangeArrowheads="1"/>
          </p:cNvSpPr>
          <p:nvPr/>
        </p:nvSpPr>
        <p:spPr bwMode="auto">
          <a:xfrm>
            <a:off x="5385232" y="6249198"/>
            <a:ext cx="144016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可见部分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929047" y="5337281"/>
            <a:ext cx="4430231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1739340" y="5452143"/>
            <a:ext cx="1519882" cy="580296"/>
            <a:chOff x="-296438" y="2122984"/>
            <a:chExt cx="1519882" cy="580296"/>
          </a:xfrm>
        </p:grpSpPr>
        <p:sp>
          <p:nvSpPr>
            <p:cNvPr id="79" name="平行四边形 78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header</a:t>
              </a:r>
              <a:endParaRPr lang="zh-CN" altLang="en-US" b="1" dirty="0"/>
            </a:p>
          </p:txBody>
        </p:sp>
        <p:sp>
          <p:nvSpPr>
            <p:cNvPr id="82" name="直角三角形 81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直角三角形 82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/>
          <p:cNvCxnSpPr/>
          <p:nvPr/>
        </p:nvCxnSpPr>
        <p:spPr>
          <a:xfrm>
            <a:off x="3050370" y="5691004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3221819" y="5843404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3265083" y="5306590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succ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294446" y="5818121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pred</a:t>
            </a:r>
            <a:endParaRPr lang="zh-CN" altLang="en-US" b="1" dirty="0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8006491" y="5661639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219702" y="5818121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8330340" y="5301208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succ</a:t>
            </a:r>
            <a:endParaRPr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8422504" y="5800467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pred</a:t>
            </a:r>
            <a:endParaRPr lang="zh-CN" altLang="en-US" b="1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4173594" y="5452138"/>
            <a:ext cx="1316127" cy="580301"/>
            <a:chOff x="2621193" y="1737339"/>
            <a:chExt cx="1316127" cy="580301"/>
          </a:xfrm>
        </p:grpSpPr>
        <p:sp>
          <p:nvSpPr>
            <p:cNvPr id="113" name="直角三角形 112"/>
            <p:cNvSpPr/>
            <p:nvPr/>
          </p:nvSpPr>
          <p:spPr>
            <a:xfrm>
              <a:off x="2621193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直角三角形 113"/>
            <p:cNvSpPr/>
            <p:nvPr/>
          </p:nvSpPr>
          <p:spPr>
            <a:xfrm rot="10800000">
              <a:off x="3613469" y="1737340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平行四边形 115"/>
            <p:cNvSpPr/>
            <p:nvPr/>
          </p:nvSpPr>
          <p:spPr>
            <a:xfrm flipH="1">
              <a:off x="2631443" y="1737347"/>
              <a:ext cx="1302367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first</a:t>
              </a:r>
              <a:endParaRPr lang="zh-CN" altLang="en-US" sz="2000" b="1" dirty="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6888088" y="5452137"/>
            <a:ext cx="1334427" cy="580295"/>
            <a:chOff x="5335687" y="1737338"/>
            <a:chExt cx="1334427" cy="580295"/>
          </a:xfrm>
        </p:grpSpPr>
        <p:sp>
          <p:nvSpPr>
            <p:cNvPr id="123" name="直角三角形 122"/>
            <p:cNvSpPr/>
            <p:nvPr/>
          </p:nvSpPr>
          <p:spPr>
            <a:xfrm>
              <a:off x="5335687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直角三角形 123"/>
            <p:cNvSpPr/>
            <p:nvPr/>
          </p:nvSpPr>
          <p:spPr>
            <a:xfrm rot="10800000">
              <a:off x="6346263" y="1737338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/>
            <p:cNvSpPr/>
            <p:nvPr/>
          </p:nvSpPr>
          <p:spPr>
            <a:xfrm flipH="1">
              <a:off x="5336615" y="1737340"/>
              <a:ext cx="1333499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last</a:t>
              </a:r>
              <a:endParaRPr lang="zh-CN" altLang="en-US" sz="2000" b="1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9139961" y="5415594"/>
            <a:ext cx="1448936" cy="580932"/>
            <a:chOff x="7433662" y="2086435"/>
            <a:chExt cx="1448936" cy="580932"/>
          </a:xfrm>
        </p:grpSpPr>
        <p:sp>
          <p:nvSpPr>
            <p:cNvPr id="129" name="直角三角形 128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直角三角形 129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>
            <a:off x="5419885" y="5681479"/>
            <a:ext cx="1471614" cy="952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 flipV="1">
            <a:off x="5457982" y="5837537"/>
            <a:ext cx="1407321" cy="5867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20"/>
          <p:cNvSpPr txBox="1">
            <a:spLocks noChangeArrowheads="1"/>
          </p:cNvSpPr>
          <p:nvPr/>
        </p:nvSpPr>
        <p:spPr bwMode="auto">
          <a:xfrm>
            <a:off x="2216186" y="6063679"/>
            <a:ext cx="59515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头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4593144" y="6250086"/>
            <a:ext cx="59515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首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7401456" y="6250086"/>
            <a:ext cx="59515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末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TextBox 20"/>
          <p:cNvSpPr txBox="1">
            <a:spLocks noChangeArrowheads="1"/>
          </p:cNvSpPr>
          <p:nvPr/>
        </p:nvSpPr>
        <p:spPr bwMode="auto">
          <a:xfrm>
            <a:off x="9633704" y="6034062"/>
            <a:ext cx="59515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尾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栈的列表实现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719834" y="5013176"/>
            <a:ext cx="8845284" cy="52197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双向列表在末元素插入、删除、访问，实现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O(1)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6495" y="1762712"/>
            <a:ext cx="8551961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将列表的首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末端作为栈顶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底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以及其它开放接口，均可直接沿用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push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insertAsLast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入栈：等效于将新元素作为列表的末元素插入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last() ); }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出栈：等效于删除列表的末元素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top()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last()-&gt;data; }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取顶：直接返回列表的末元素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9834" y="1124744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实现（直接从列表派生）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平均性能：后向分析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388" y="1335213"/>
            <a:ext cx="10566400" cy="4692399"/>
          </a:xfrm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125217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栈的应用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3832" y="3356992"/>
            <a:ext cx="2664296" cy="13220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暂存历史逆向输出</a:t>
            </a:r>
            <a:endParaRPr kumimoji="1" lang="zh-CN" altLang="en-US" sz="4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17723" y="5617203"/>
            <a:ext cx="1944216" cy="5219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逆序输出</a:t>
            </a:r>
            <a:endParaRPr kumimoji="1"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17723" y="2036868"/>
            <a:ext cx="1944216" cy="5219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递归嵌套</a:t>
            </a:r>
            <a:endParaRPr kumimoji="1"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96200" y="5617203"/>
            <a:ext cx="1944216" cy="5219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试探回溯</a:t>
            </a:r>
            <a:endParaRPr kumimoji="1" lang="en-US" altLang="zh-CN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96200" y="2036868"/>
            <a:ext cx="1944216" cy="5219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栈式计算</a:t>
            </a:r>
            <a:endParaRPr kumimoji="1"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栈的应用：进制转换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9834" y="1124744"/>
            <a:ext cx="820891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适合输出次序与处理次序颠倒，处理深度和长度未知情况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7718202" y="6180692"/>
            <a:ext cx="223224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计算器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"/>
          <a:stretch>
            <a:fillRect/>
          </a:stretch>
        </p:blipFill>
        <p:spPr>
          <a:xfrm>
            <a:off x="7126740" y="1948009"/>
            <a:ext cx="3242311" cy="4032628"/>
          </a:xfrm>
          <a:prstGeom prst="rect">
            <a:avLst/>
          </a:prstGeom>
        </p:spPr>
      </p:pic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3656357" y="6182215"/>
            <a:ext cx="108012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短除法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1631504" y="1747491"/>
            <a:ext cx="403244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311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(10)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=</a:t>
            </a:r>
            <a:r>
              <a:rPr lang="en-US" altLang="zh-CN" sz="2000" b="1" u="sng" dirty="0">
                <a:latin typeface="微软雅黑" panose="020B0503020204020204" charset="-122"/>
                <a:ea typeface="微软雅黑" panose="020B0503020204020204" charset="-122"/>
              </a:rPr>
              <a:t>                     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en-US" altLang="zh-CN" sz="2000" b="1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5560" y="2420888"/>
            <a:ext cx="6057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311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2748228" y="2420888"/>
            <a:ext cx="0" cy="324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2135560" y="2756925"/>
            <a:ext cx="6057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155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35559" y="3092962"/>
            <a:ext cx="6007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77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35560" y="3428999"/>
            <a:ext cx="6007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38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135560" y="3765036"/>
            <a:ext cx="6007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19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35560" y="4101073"/>
            <a:ext cx="5956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  9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35560" y="4437110"/>
            <a:ext cx="5956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  4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135560" y="4773147"/>
            <a:ext cx="5956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  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135560" y="5109184"/>
            <a:ext cx="5956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  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142141" y="2750893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2141" y="3087684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42141" y="3424475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42141" y="3761266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142141" y="4098057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42141" y="4434848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42141" y="4771639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42141" y="5108430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42141" y="5445224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25941" y="5445224"/>
            <a:ext cx="5956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  0</a:t>
            </a:r>
            <a:endParaRPr lang="zh-CN" altLang="en-US" dirty="0"/>
          </a:p>
        </p:txBody>
      </p: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2330815" y="5780582"/>
            <a:ext cx="50405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3097284" y="5780582"/>
            <a:ext cx="50405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余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3791744" y="2982885"/>
            <a:ext cx="0" cy="27976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2867295" y="1744721"/>
            <a:ext cx="15944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100110111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5062268" y="2420888"/>
            <a:ext cx="6057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311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5674936" y="2420888"/>
            <a:ext cx="0" cy="32403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7" name="TextBox 20"/>
          <p:cNvSpPr txBox="1">
            <a:spLocks noChangeArrowheads="1"/>
          </p:cNvSpPr>
          <p:nvPr/>
        </p:nvSpPr>
        <p:spPr bwMode="auto">
          <a:xfrm>
            <a:off x="5257523" y="5780582"/>
            <a:ext cx="50405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5951984" y="5780582"/>
            <a:ext cx="50405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余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50117" y="2771636"/>
            <a:ext cx="6007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38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984690" y="2765604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50116" y="3074238"/>
            <a:ext cx="5956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  4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984690" y="3068960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84690" y="3429000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40498" y="3429000"/>
            <a:ext cx="5956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   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703080" y="1750988"/>
            <a:ext cx="11518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000" b="1" u="sng" dirty="0">
                <a:latin typeface="微软雅黑" panose="020B0503020204020204" charset="-122"/>
                <a:ea typeface="微软雅黑" panose="020B0503020204020204" charset="-122"/>
              </a:rPr>
              <a:t>467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(8)</a:t>
            </a:r>
            <a:endParaRPr lang="zh-CN" altLang="en-US" sz="2000" baseline="-250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3075514" y="2605618"/>
            <a:ext cx="483873" cy="3172194"/>
            <a:chOff x="2687016" y="2568365"/>
            <a:chExt cx="483873" cy="3172194"/>
          </a:xfrm>
        </p:grpSpPr>
        <p:grpSp>
          <p:nvGrpSpPr>
            <p:cNvPr id="50" name="组合 49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13" name="直接连接符 1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3562639" y="2444852"/>
            <a:ext cx="108012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栈底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8" grpId="0"/>
      <p:bldP spid="35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栈的应用：进制转换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9834" y="1124744"/>
            <a:ext cx="199990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027963" y="3717032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027963" y="4053823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27963" y="4390614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027963" y="4727405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27963" y="5064196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27963" y="5400987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27963" y="5737778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27963" y="6074569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027963" y="6411363"/>
            <a:ext cx="3238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61336" y="3571757"/>
            <a:ext cx="483873" cy="3172194"/>
            <a:chOff x="2687016" y="2568365"/>
            <a:chExt cx="483873" cy="3172194"/>
          </a:xfrm>
        </p:grpSpPr>
        <p:grpSp>
          <p:nvGrpSpPr>
            <p:cNvPr id="50" name="组合 49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13" name="直接连接符 1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1" name="矩形 50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5" name="TextBox 20"/>
          <p:cNvSpPr txBox="1">
            <a:spLocks noChangeArrowheads="1"/>
          </p:cNvSpPr>
          <p:nvPr/>
        </p:nvSpPr>
        <p:spPr bwMode="auto">
          <a:xfrm>
            <a:off x="9905148" y="3142587"/>
            <a:ext cx="70041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栈底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0781" y="1588741"/>
            <a:ext cx="8849715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convert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__int64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十进制数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到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base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进制的转换（迭代版）</a:t>
            </a:r>
            <a:endParaRPr lang="zh-CN" altLang="en-US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digit[]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'0'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'1'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'2'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'3'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'4'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'5'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'6'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'7'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'8'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'9'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'A'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'B'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'C'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'D'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'E'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'F'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};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en-US" altLang="zh-CN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//0 &lt; n, 1 &lt; base &lt;= 16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，新进制下的数位符号，可视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base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取值范围适当扩充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0 ) {        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由低到高，逐一计算出新进制下的各数位</a:t>
            </a:r>
            <a:endParaRPr lang="zh-CN" altLang="en-US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	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remainder =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%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.push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digit[remainder] );       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余数（当前位）入栈</a:t>
            </a:r>
            <a:endParaRPr lang="zh-CN" altLang="en-US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/=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 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//n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更新为其对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base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的除商</a:t>
            </a:r>
            <a:endParaRPr lang="zh-CN" altLang="en-US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新进制下由高到低的各数位，自顶而下保存于栈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endParaRPr lang="zh-CN" altLang="en-US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33670" y="4976491"/>
            <a:ext cx="7830616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base)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		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用栈记录转换得到的各数位</a:t>
            </a:r>
            <a:endParaRPr lang="zh-CN" altLang="en-US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	convert ( S, n, base ); 	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进制转换</a:t>
            </a:r>
            <a:endParaRPr lang="zh-CN" altLang="en-US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"%c"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    </a:t>
            </a: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逆序输出栈内数位，即正确结果</a:t>
            </a:r>
            <a:endParaRPr lang="zh-CN" altLang="en-US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栈的应用：括号匹配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8112224" y="5631523"/>
            <a:ext cx="158417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代码分析器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104112" y="1258831"/>
            <a:ext cx="3240360" cy="4276725"/>
          </a:xfrm>
          <a:prstGeom prst="rect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 &lt;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T&gt; 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 List&lt;T&gt;::merge 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ListNodePosi</a:t>
            </a:r>
            <a:r>
              <a:rPr lang="fr-FR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 p, int n, List&lt;T&gt;&amp; L, ListNodePosi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q, int m </a:t>
            </a:r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fr-FR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fr-FR" altLang="zh-CN" sz="1600" dirty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fr-FR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fr-FR" altLang="zh-CN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pp = p-&gt;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sz="1600" dirty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 &lt; m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en-US" altLang="zh-CN" sz="1600" dirty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0 &lt; n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&amp;&amp;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p-&gt;data &lt;= q-&gt;data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) </a:t>
            </a:r>
            <a:endParaRPr lang="en-US" altLang="zh-CN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if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q ==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 = p-&gt;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break; n--;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insertB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p, 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L.remove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( 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 = q-&gt;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)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m--;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endParaRPr lang="en-US" altLang="zh-CN" sz="1600" dirty="0"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zh-CN" altLang="en-US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pp-&gt;</a:t>
            </a:r>
            <a:r>
              <a:rPr lang="en-US" altLang="zh-CN" sz="1600" dirty="0" err="1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02595" y="1171698"/>
            <a:ext cx="4448174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括号：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1919536" y="1916833"/>
              <a:ext cx="4824095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1525"/>
                    <a:gridCol w="1512570"/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{ ( A + B 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( C + D )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{ ( x +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5 + 6 )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( 4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1919536" y="1916833"/>
              <a:ext cx="4824095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1525"/>
                    <a:gridCol w="1512570"/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文本框 8"/>
          <p:cNvSpPr txBox="1"/>
          <p:nvPr/>
        </p:nvSpPr>
        <p:spPr>
          <a:xfrm>
            <a:off x="5510529" y="2380793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519936" y="2836389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519936" y="3291985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519936" y="3747581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519936" y="4203177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519936" y="4658773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519936" y="5114369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519936" y="5569968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TextBox 20"/>
          <p:cNvSpPr txBox="1">
            <a:spLocks noChangeArrowheads="1"/>
          </p:cNvSpPr>
          <p:nvPr/>
        </p:nvSpPr>
        <p:spPr bwMode="auto">
          <a:xfrm>
            <a:off x="1847528" y="6168099"/>
            <a:ext cx="7561757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策略：判断左括号和右括号个数是否相等？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十字形 13"/>
          <p:cNvSpPr/>
          <p:nvPr/>
        </p:nvSpPr>
        <p:spPr bwMode="auto">
          <a:xfrm rot="2709658">
            <a:off x="8708317" y="6033665"/>
            <a:ext cx="792088" cy="792088"/>
          </a:xfrm>
          <a:prstGeom prst="plus">
            <a:avLst>
              <a:gd name="adj" fmla="val 42045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1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栈的应用：括号匹配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1702595" y="1171698"/>
            <a:ext cx="4448174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括号：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;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,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1919536" y="1916833"/>
              <a:ext cx="4824095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1525"/>
                    <a:gridCol w="1512570"/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{ ( A + B 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( C + D )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{ ( x +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5 + 6 )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( 4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1919536" y="1916833"/>
              <a:ext cx="4824095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11525"/>
                    <a:gridCol w="1512570"/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表达式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匹配？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>
                              <a:latin typeface="+mn-lt"/>
                            </a:rPr>
                            <a:t>（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A + B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[ 2 + 3 ] + 4 }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{ a + z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( ) ]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[ ( ] )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文本框 8"/>
          <p:cNvSpPr txBox="1"/>
          <p:nvPr/>
        </p:nvSpPr>
        <p:spPr>
          <a:xfrm>
            <a:off x="5510529" y="2380793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519936" y="2836389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519936" y="3291985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519936" y="3747581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519936" y="4203177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519936" y="4658773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519936" y="5114369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Yes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519936" y="5569968"/>
            <a:ext cx="8727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No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6816080" y="1212893"/>
            <a:ext cx="151216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策略：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8400256" y="1212893"/>
            <a:ext cx="208823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后开先闭！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161995" y="4100306"/>
                <a:ext cx="310324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{ ( A + B )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( C + D ) }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995" y="4100306"/>
                <a:ext cx="3103245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15" t="-24" r="15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 rot="16200000">
            <a:off x="8057706" y="4080290"/>
            <a:ext cx="483873" cy="2304256"/>
            <a:chOff x="2687016" y="2568365"/>
            <a:chExt cx="483873" cy="3172194"/>
          </a:xfrm>
        </p:grpSpPr>
        <p:grpSp>
          <p:nvGrpSpPr>
            <p:cNvPr id="21" name="组合 20"/>
            <p:cNvGrpSpPr/>
            <p:nvPr/>
          </p:nvGrpSpPr>
          <p:grpSpPr>
            <a:xfrm>
              <a:off x="2687016" y="2568365"/>
              <a:ext cx="483873" cy="3172194"/>
              <a:chOff x="2693325" y="2777086"/>
              <a:chExt cx="483873" cy="3172194"/>
            </a:xfrm>
          </p:grpSpPr>
          <p:cxnSp>
            <p:nvCxnSpPr>
              <p:cNvPr id="23" name="直接连接符 22"/>
              <p:cNvCxnSpPr/>
              <p:nvPr/>
            </p:nvCxnSpPr>
            <p:spPr bwMode="auto">
              <a:xfrm>
                <a:off x="2699792" y="2790220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3177198" y="2777086"/>
                <a:ext cx="0" cy="3159060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 bwMode="auto">
              <a:xfrm flipV="1">
                <a:off x="2693325" y="2781211"/>
                <a:ext cx="483873" cy="2069"/>
              </a:xfrm>
              <a:prstGeom prst="line">
                <a:avLst/>
              </a:prstGeom>
              <a:ln w="19050">
                <a:headEnd type="none"/>
                <a:tail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 bwMode="auto">
            <a:xfrm>
              <a:off x="2691065" y="2579201"/>
              <a:ext cx="479823" cy="3148224"/>
            </a:xfrm>
            <a:prstGeom prst="rect">
              <a:avLst/>
            </a:prstGeom>
            <a:solidFill>
              <a:srgbClr val="FFFF00">
                <a:alpha val="11000"/>
              </a:srgb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 bwMode="auto">
          <a:xfrm>
            <a:off x="7155011" y="4996896"/>
            <a:ext cx="468000" cy="466942"/>
          </a:xfrm>
          <a:prstGeom prst="rect">
            <a:avLst/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chemeClr val="accent4"/>
                </a:solidFill>
                <a:latin typeface="+mj-lt"/>
                <a:ea typeface="黑体" panose="02010609060101010101" pitchFamily="2" charset="-122"/>
              </a:rPr>
              <a:t>{</a:t>
            </a:r>
            <a:endParaRPr lang="zh-CN" altLang="en-US" sz="2400" b="1" dirty="0">
              <a:solidFill>
                <a:schemeClr val="accent4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623011" y="4996896"/>
            <a:ext cx="468000" cy="466942"/>
          </a:xfrm>
          <a:prstGeom prst="rect">
            <a:avLst/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chemeClr val="accent4"/>
                </a:solidFill>
                <a:latin typeface="+mj-lt"/>
                <a:ea typeface="黑体" panose="02010609060101010101" pitchFamily="2" charset="-122"/>
              </a:rPr>
              <a:t>(</a:t>
            </a:r>
            <a:endParaRPr lang="zh-CN" altLang="en-US" sz="2400" b="1" dirty="0">
              <a:solidFill>
                <a:schemeClr val="accent4"/>
              </a:solidFill>
              <a:latin typeface="+mj-lt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7219523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7414255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8371651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8731691" y="4599778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9739803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0027835" y="4606675"/>
            <a:ext cx="2160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7176120" y="1760149"/>
            <a:ext cx="295232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从左往右扫描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7176120" y="2164645"/>
            <a:ext cx="349188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碰到开（左）括号，入栈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7176120" y="2571970"/>
            <a:ext cx="3491880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碰到闭（右）括号，若栈顶不是对应的开括号，返回错误；若是，则出栈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7154998" y="3539093"/>
            <a:ext cx="300931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最后必须栈空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5" grpId="0" bldLvl="0" animBg="1"/>
      <p:bldP spid="5" grpId="1" bldLvl="0" animBg="1"/>
      <p:bldP spid="27" grpId="0" bldLvl="0" animBg="1"/>
      <p:bldP spid="27" grpId="1" bldLvl="0" animBg="1"/>
      <p:bldP spid="27" grpId="2" bldLvl="0" animBg="1"/>
      <p:bldP spid="27" grpId="3" bldLvl="0" animBg="1"/>
      <p:bldP spid="38" grpId="0"/>
      <p:bldP spid="39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栈的应用：括号匹配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9834" y="1124744"/>
            <a:ext cx="199990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4511" y="1655860"/>
            <a:ext cx="8703978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exp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[],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</a:t>
            </a:r>
            <a:r>
              <a:rPr lang="en-US" altLang="zh-CN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表达式括号匹配检查，可兼顾三种括号</a:t>
            </a:r>
            <a:endParaRPr lang="zh-CN" altLang="en-US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		</a:t>
            </a:r>
            <a:r>
              <a:rPr lang="en-US" altLang="zh-CN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使用栈记录已发现但尚未匹配的左括号</a:t>
            </a:r>
            <a:endParaRPr lang="zh-CN" altLang="en-US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	</a:t>
            </a:r>
            <a:r>
              <a:rPr lang="en-US" altLang="zh-CN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/* 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逐一检查当前字符 *</a:t>
            </a:r>
            <a:r>
              <a:rPr lang="en-US" altLang="zh-CN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exp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) {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	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左括号直接进栈；右括号若与栈顶失配，则表达式必不匹配</a:t>
            </a:r>
            <a:endParaRPr lang="zh-CN" altLang="en-US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'('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'['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'{'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exp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);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')'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||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'('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	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']'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||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'['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	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'}'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|| (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'{'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)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	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			</a:t>
            </a:r>
            <a:r>
              <a:rPr lang="en-US" altLang="zh-CN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非括号字符一律忽略</a:t>
            </a:r>
            <a:endParaRPr lang="zh-CN" altLang="en-US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整个表达式扫描过后，栈中若仍残留（左）括号，则不匹配；否则（栈空）匹配</a:t>
            </a:r>
            <a:endParaRPr lang="zh-CN" altLang="en-US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157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177588"/>
            <a:ext cx="8777968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给定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个对象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{a</a:t>
            </a:r>
            <a:r>
              <a:rPr lang="en-US" altLang="zh-CN" sz="2800" b="1" baseline="-25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, a</a:t>
            </a:r>
            <a:r>
              <a:rPr lang="en-US" altLang="zh-CN" sz="2800" b="1" baseline="-25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, ..., a</a:t>
            </a:r>
            <a:r>
              <a:rPr lang="en-US" altLang="zh-CN" sz="2800" b="1" baseline="-25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}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的序列，经一系列入、出栈后，其出栈序列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{a</a:t>
            </a:r>
            <a:r>
              <a:rPr lang="en-US" altLang="zh-CN" sz="2800" b="1" baseline="-25000" dirty="0">
                <a:latin typeface="微软雅黑" panose="020B0503020204020204" charset="-122"/>
                <a:ea typeface="微软雅黑" panose="020B0503020204020204" charset="-122"/>
              </a:rPr>
              <a:t>k1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, a</a:t>
            </a:r>
            <a:r>
              <a:rPr lang="en-US" altLang="zh-CN" sz="2800" b="1" baseline="-25000" dirty="0">
                <a:latin typeface="微软雅黑" panose="020B0503020204020204" charset="-122"/>
                <a:ea typeface="微软雅黑" panose="020B0503020204020204" charset="-122"/>
              </a:rPr>
              <a:t>k2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, ..., </a:t>
            </a:r>
            <a:r>
              <a:rPr lang="en-US" altLang="zh-CN" sz="2800" b="1" dirty="0" err="1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b="1" baseline="-25000" dirty="0" err="1">
                <a:latin typeface="微软雅黑" panose="020B0503020204020204" charset="-122"/>
                <a:ea typeface="微软雅黑" panose="020B0503020204020204" charset="-122"/>
              </a:rPr>
              <a:t>kn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}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即为一种混洗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 flipH="1">
            <a:off x="5663714" y="3603380"/>
            <a:ext cx="2641" cy="200497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6436227" y="3603380"/>
            <a:ext cx="3212" cy="200321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H="1">
            <a:off x="5660327" y="5604836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5898741" y="5647103"/>
            <a:ext cx="5040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2692093" y="2574005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744072" y="3130391"/>
            <a:ext cx="3535400" cy="910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>
            <a:off x="1775520" y="3139493"/>
            <a:ext cx="331236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5668996" y="447518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666355" y="5041987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8377458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7607586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837714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9142552" y="25649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919536" y="2574006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666355" y="4473422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461965" y="25740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667663" y="503627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234522" y="2574004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TextBox 20"/>
          <p:cNvSpPr txBox="1">
            <a:spLocks noChangeArrowheads="1"/>
          </p:cNvSpPr>
          <p:nvPr/>
        </p:nvSpPr>
        <p:spPr bwMode="auto">
          <a:xfrm>
            <a:off x="1743020" y="4522663"/>
            <a:ext cx="337736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TextBox 20"/>
          <p:cNvSpPr txBox="1">
            <a:spLocks noChangeArrowheads="1"/>
          </p:cNvSpPr>
          <p:nvPr/>
        </p:nvSpPr>
        <p:spPr bwMode="auto">
          <a:xfrm>
            <a:off x="1778283" y="6215027"/>
            <a:ext cx="10993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</a:lstStyle>
          <a:p>
            <a:pPr lvl="1"/>
            <a:r>
              <a:rPr lang="en-US" altLang="zh-CN" dirty="0"/>
              <a:t>push</a:t>
            </a:r>
            <a:endParaRPr lang="en-US" altLang="zh-CN" dirty="0"/>
          </a:p>
        </p:txBody>
      </p:sp>
      <p:sp>
        <p:nvSpPr>
          <p:cNvPr id="87" name="TextBox 20"/>
          <p:cNvSpPr txBox="1">
            <a:spLocks noChangeArrowheads="1"/>
          </p:cNvSpPr>
          <p:nvPr/>
        </p:nvSpPr>
        <p:spPr bwMode="auto">
          <a:xfrm>
            <a:off x="2834208" y="6215027"/>
            <a:ext cx="10993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rPr>
              <a:t>push</a:t>
            </a:r>
            <a:endParaRPr lang="en-US" altLang="zh-CN" sz="2800" b="1" dirty="0">
              <a:solidFill>
                <a:srgbClr val="00823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TextBox 20"/>
          <p:cNvSpPr txBox="1">
            <a:spLocks noChangeArrowheads="1"/>
          </p:cNvSpPr>
          <p:nvPr/>
        </p:nvSpPr>
        <p:spPr bwMode="auto">
          <a:xfrm>
            <a:off x="3988532" y="6215027"/>
            <a:ext cx="10993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pop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20"/>
          <p:cNvSpPr txBox="1">
            <a:spLocks noChangeArrowheads="1"/>
          </p:cNvSpPr>
          <p:nvPr/>
        </p:nvSpPr>
        <p:spPr bwMode="auto">
          <a:xfrm>
            <a:off x="4946058" y="6215027"/>
            <a:ext cx="10993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</a:lstStyle>
          <a:p>
            <a:pPr lvl="1"/>
            <a:r>
              <a:rPr lang="en-US" altLang="zh-CN" dirty="0"/>
              <a:t>push</a:t>
            </a:r>
            <a:endParaRPr lang="en-US" altLang="zh-CN" dirty="0"/>
          </a:p>
        </p:txBody>
      </p:sp>
      <p:sp>
        <p:nvSpPr>
          <p:cNvPr id="91" name="TextBox 20"/>
          <p:cNvSpPr txBox="1">
            <a:spLocks noChangeArrowheads="1"/>
          </p:cNvSpPr>
          <p:nvPr/>
        </p:nvSpPr>
        <p:spPr bwMode="auto">
          <a:xfrm>
            <a:off x="7032104" y="4522663"/>
            <a:ext cx="337736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输入：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TextBox 20"/>
          <p:cNvSpPr txBox="1">
            <a:spLocks noChangeArrowheads="1"/>
          </p:cNvSpPr>
          <p:nvPr/>
        </p:nvSpPr>
        <p:spPr bwMode="auto">
          <a:xfrm>
            <a:off x="6076764" y="6215027"/>
            <a:ext cx="10993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</a:lstStyle>
          <a:p>
            <a:pPr lvl="1"/>
            <a:r>
              <a:rPr lang="en-US" altLang="zh-CN" dirty="0"/>
              <a:t>pop</a:t>
            </a:r>
            <a:endParaRPr lang="en-US" altLang="zh-CN" dirty="0"/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7156884" y="6215027"/>
            <a:ext cx="10993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</a:lstStyle>
          <a:p>
            <a:pPr lvl="1"/>
            <a:r>
              <a:rPr lang="en-US" altLang="zh-CN" dirty="0"/>
              <a:t>pop</a:t>
            </a:r>
            <a:endParaRPr lang="en-US" altLang="zh-CN" dirty="0"/>
          </a:p>
        </p:txBody>
      </p:sp>
      <p:sp>
        <p:nvSpPr>
          <p:cNvPr id="94" name="TextBox 20"/>
          <p:cNvSpPr txBox="1">
            <a:spLocks noChangeArrowheads="1"/>
          </p:cNvSpPr>
          <p:nvPr/>
        </p:nvSpPr>
        <p:spPr bwMode="auto">
          <a:xfrm>
            <a:off x="8113833" y="6215027"/>
            <a:ext cx="10993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</a:lstStyle>
          <a:p>
            <a:pPr lvl="1"/>
            <a:r>
              <a:rPr lang="en-US" altLang="zh-CN" dirty="0"/>
              <a:t>push</a:t>
            </a:r>
            <a:endParaRPr lang="en-US" altLang="zh-CN" dirty="0"/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9169759" y="6215027"/>
            <a:ext cx="10993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spcAft>
                <a:spcPts val="600"/>
              </a:spcAft>
              <a:buClr>
                <a:srgbClr val="C00000"/>
              </a:buClr>
              <a:defRPr sz="2800" b="1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</a:lstStyle>
          <a:p>
            <a:pPr lvl="1"/>
            <a:r>
              <a:rPr lang="en-US" altLang="zh-CN" dirty="0"/>
              <a:t>pop</a:t>
            </a:r>
            <a:endParaRPr lang="en-US" altLang="zh-CN" dirty="0"/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22E-6 L -0.06389 2.22222E-6 C -0.09253 2.22222E-6 -0.1276 0.09977 -0.1276 0.18102 L -0.1276 0.3622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2.22222E-6 L -0.10764 2.22222E-6 C -0.1559 2.22222E-6 -0.2151 0.07662 -0.2151 0.13912 L -0.2151 0.27824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2.22045E-16 L -2.5E-6 -0.13796 C -2.5E-6 -0.19954 -0.11319 -0.27523 -0.20503 -0.27523 L -0.40955 -0.27523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50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39 0.00023 L -0.14757 0.00023 C -0.21441 0.00023 -0.29618 0.07592 -0.29618 0.13866 L -0.29618 0.27847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78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1.48148E-6 L 4.72222E-6 -0.13773 C 4.72222E-6 -0.19931 -0.08907 -0.27523 -0.16181 -0.27523 L -0.32292 -0.2752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0"/>
                            </p:stCondLst>
                            <p:childTnLst>
                              <p:par>
                                <p:cTn id="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75" presetID="5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4.72222E-6 -0.17986 C 4.72222E-6 -0.26042 -0.06615 -0.35926 -0.1198 -0.35926 L -0.23907 -0.35926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2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8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8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116 L -0.18906 -0.00116 C -0.27517 -0.00116 -0.3802 0.09838 -0.3802 0.17986 L -0.3802 0.36111 " pathEditMode="relative" rAng="0" ptsTypes="AAAA">
                                      <p:cBhvr>
                                        <p:cTn id="9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9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3" presetID="57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35 0.00185 L 0.00035 -0.17801 C 0.00035 -0.25879 -0.04236 -0.3574 -0.07656 -0.3574 L -0.15226 -0.3574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9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66" grpId="0" bldLvl="0" animBg="1"/>
      <p:bldP spid="66" grpId="1" bldLvl="0" animBg="1"/>
      <p:bldP spid="66" grpId="2" bldLvl="0" animBg="1"/>
      <p:bldP spid="67" grpId="0" bldLvl="0" animBg="1"/>
      <p:bldP spid="67" grpId="1" bldLvl="0" animBg="1"/>
      <p:bldP spid="67" grpId="2" bldLvl="0" animBg="1"/>
      <p:bldP spid="70" grpId="0" bldLvl="0" animBg="1"/>
      <p:bldP spid="70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73" grpId="0" bldLvl="0" animBg="1"/>
      <p:bldP spid="73" grpId="1" bldLvl="0" animBg="1"/>
      <p:bldP spid="78" grpId="0" bldLvl="0" animBg="1"/>
      <p:bldP spid="65" grpId="0" bldLvl="0" animBg="1"/>
      <p:bldP spid="65" grpId="1" bldLvl="0" animBg="1"/>
      <p:bldP spid="65" grpId="2" bldLvl="0" animBg="1"/>
      <p:bldP spid="80" grpId="0" bldLvl="0" animBg="1"/>
      <p:bldP spid="81" grpId="0" bldLvl="0" animBg="1"/>
      <p:bldP spid="81" grpId="1" bldLvl="0" animBg="1"/>
      <p:bldP spid="81" grpId="2" bldLvl="0" animBg="1"/>
      <p:bldP spid="84" grpId="0" bldLvl="0" animBg="1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45026" y="1136358"/>
            <a:ext cx="72008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栈混洗不唯一（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n=4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时共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种可能结果）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65982" y="1764026"/>
          <a:ext cx="843661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545"/>
                <a:gridCol w="2178050"/>
                <a:gridCol w="2040255"/>
                <a:gridCol w="2143760"/>
              </a:tblGrid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混洗结果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对应操作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混洗结果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对应操作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4321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IIIIOOOO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2143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IIOOIIOO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3421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IIIOIOOO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2134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IIOOIOIO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3241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1432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IOIIIOOO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3214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IIIOOOIO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1342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2431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IIOIIOOO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1324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IOIIOOIO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2341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IIOIOIOO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1243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IOIOIIOO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2314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IIOIOOIO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1234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IOIOIOIO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1661658" y="5661248"/>
                <a:ext cx="8845284" cy="1001395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所有操作（共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𝟐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𝐧</m:t>
                            </m:r>
                          </m:sup>
                        </m:sSub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𝟖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𝟒</m:t>
                        </m:r>
                      </m:sup>
                    </m:sSubSup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 = 70</a:t>
                </a: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）哪些是可行的？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所有序列 </a:t>
                </a: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共</a:t>
                </a: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n! = 4! = 24)</a:t>
                </a: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哪些是可能的混洗结果？</a:t>
                </a:r>
                <a:endParaRPr lang="zh-CN" altLang="en-US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58" y="5661248"/>
                <a:ext cx="8845284" cy="1001395"/>
              </a:xfrm>
              <a:prstGeom prst="rect">
                <a:avLst/>
              </a:prstGeom>
              <a:blipFill rotWithShape="1">
                <a:blip r:embed="rId1"/>
                <a:stretch>
                  <a:fillRect l="-185" t="-1608" r="-177" b="-1563"/>
                </a:stretch>
              </a:blipFill>
              <a:ln w="31750">
                <a:solidFill>
                  <a:srgbClr val="FF000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 bwMode="auto">
          <a:xfrm>
            <a:off x="8496673" y="3212976"/>
            <a:ext cx="263623" cy="36004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8190216" y="2824416"/>
            <a:ext cx="400042" cy="38856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</a:ln>
          <a:effectLst/>
        </p:spPr>
      </p:cxnSp>
      <p:sp>
        <p:nvSpPr>
          <p:cNvPr id="8" name="矩形 7"/>
          <p:cNvSpPr/>
          <p:nvPr/>
        </p:nvSpPr>
        <p:spPr>
          <a:xfrm>
            <a:off x="7796748" y="2453688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入栈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8707587" y="3653814"/>
            <a:ext cx="196725" cy="36004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 flipV="1">
            <a:off x="8284537" y="3588888"/>
            <a:ext cx="467183" cy="8339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miter lim="800000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7937447" y="3249850"/>
            <a:ext cx="41447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出栈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45026" y="1136358"/>
            <a:ext cx="8699446" cy="1337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入栈出栈可行操作序列分析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—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卡特兰数问题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条件：操作序列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(2n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的任意前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位，入栈数大于等于出栈数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1645026" y="2531512"/>
            <a:ext cx="8699446" cy="407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相同的组合数学问题：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买票找零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2n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个人排成一行进入剧场，入场费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元。其中只有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个人有一张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元钞票，另外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人只有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元钞票，剧院无其它钞票，问有多少种排队方法使得售票处总能找零？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将持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元者到达视作将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元入栈，持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元者到达视作使栈中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元出栈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上三角路径规划：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律师在住所以北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个街区和以东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个街区处工作，每天走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2n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个街区去上班。如果她不穿越（但可以碰到）从家到办公室的对角线，有多少条可能道路？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借还书问题，多边形分割三角形问题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45026" y="1136358"/>
            <a:ext cx="869944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上三角路径规划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207568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55640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03712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51784" y="2204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07568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55640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503712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51784" y="285293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207568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855640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503712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151784" y="3502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207568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855640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03712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151784" y="415031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12908" y="1845913"/>
            <a:ext cx="391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4799856" y="4725144"/>
            <a:ext cx="412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16450" y="1170348"/>
                <a:ext cx="5078002" cy="1322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街区（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𝟒</m:t>
                    </m:r>
                  </m:oMath>
                </a14:m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），从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沿街区线路走到目的地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，往北走一街区等价于入栈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𝑰</m:t>
                    </m:r>
                  </m:oMath>
                </a14:m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)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，往西一街区等价于出栈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𝑶</m:t>
                    </m:r>
                  </m:oMath>
                </a14:m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)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，则从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到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的可能走法有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:</a:t>
                </a:r>
                <a:endParaRPr lang="en-US" altLang="zh-CN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50" y="1170348"/>
                <a:ext cx="5078002" cy="1322070"/>
              </a:xfrm>
              <a:prstGeom prst="rect">
                <a:avLst/>
              </a:prstGeom>
              <a:blipFill rotWithShape="1">
                <a:blip r:embed="rId1"/>
                <a:stretch>
                  <a:fillRect l="-5" t="-3" r="-307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 bwMode="auto">
          <a:xfrm>
            <a:off x="2117568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2763685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409802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4055919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702037" y="2111025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117568" y="274247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763685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3409802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4055919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4702037" y="274247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2121478" y="3411624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2767595" y="3411624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3413712" y="3411624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059829" y="3411624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4705947" y="3411624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2121478" y="404307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2767595" y="404307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413712" y="404307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059829" y="4043071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705947" y="4043071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2117568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2763685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3409802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4055919" y="4708311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4702037" y="4708311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144756" y="2329802"/>
                <a:ext cx="3239199" cy="904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sz="2800" b="1" i="1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)!</m:t>
                          </m:r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!×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756" y="2329802"/>
                <a:ext cx="3239199" cy="904875"/>
              </a:xfrm>
              <a:prstGeom prst="rect">
                <a:avLst/>
              </a:prstGeom>
              <a:blipFill rotWithShape="1">
                <a:blip r:embed="rId2"/>
                <a:stretch>
                  <a:fillRect l="-15" t="-69" r="1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5316450" y="3515185"/>
            <a:ext cx="550882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可行的操作序列对应只经过绿色的街区点，不可行的操作序列必经过蓝色的街区点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06085" y="4305290"/>
            <a:ext cx="5508826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000" b="1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IOIIOOIO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对应图中</a:t>
            </a:r>
            <a:r>
              <a:rPr lang="zh-CN" altLang="en-US" sz="2000" b="1" dirty="0">
                <a:solidFill>
                  <a:srgbClr val="009242"/>
                </a:solidFill>
                <a:latin typeface="微软雅黑" panose="020B0503020204020204" charset="-122"/>
                <a:ea typeface="微软雅黑" panose="020B0503020204020204" charset="-122"/>
              </a:rPr>
              <a:t>绿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色可行路线，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IIOOOIOI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对应图中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紫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色不可行路线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任意多边形 48"/>
          <p:cNvSpPr/>
          <p:nvPr/>
        </p:nvSpPr>
        <p:spPr bwMode="auto">
          <a:xfrm>
            <a:off x="2199341" y="2025281"/>
            <a:ext cx="2802935" cy="2702107"/>
          </a:xfrm>
          <a:custGeom>
            <a:avLst/>
            <a:gdLst>
              <a:gd name="connsiteX0" fmla="*/ 2731247 w 2802935"/>
              <a:gd name="connsiteY0" fmla="*/ 2702107 h 2702107"/>
              <a:gd name="connsiteX1" fmla="*/ 2749177 w 2802935"/>
              <a:gd name="connsiteY1" fmla="*/ 2373401 h 2702107"/>
              <a:gd name="connsiteX2" fmla="*/ 2761130 w 2802935"/>
              <a:gd name="connsiteY2" fmla="*/ 2307660 h 2702107"/>
              <a:gd name="connsiteX3" fmla="*/ 2767106 w 2802935"/>
              <a:gd name="connsiteY3" fmla="*/ 2259848 h 2702107"/>
              <a:gd name="connsiteX4" fmla="*/ 2779059 w 2802935"/>
              <a:gd name="connsiteY4" fmla="*/ 2218013 h 2702107"/>
              <a:gd name="connsiteX5" fmla="*/ 2785035 w 2802935"/>
              <a:gd name="connsiteY5" fmla="*/ 2182154 h 2702107"/>
              <a:gd name="connsiteX6" fmla="*/ 2755153 w 2802935"/>
              <a:gd name="connsiteY6" fmla="*/ 1949072 h 2702107"/>
              <a:gd name="connsiteX7" fmla="*/ 2713318 w 2802935"/>
              <a:gd name="connsiteY7" fmla="*/ 1943095 h 2702107"/>
              <a:gd name="connsiteX8" fmla="*/ 2689412 w 2802935"/>
              <a:gd name="connsiteY8" fmla="*/ 1931143 h 2702107"/>
              <a:gd name="connsiteX9" fmla="*/ 2223247 w 2802935"/>
              <a:gd name="connsiteY9" fmla="*/ 1925166 h 2702107"/>
              <a:gd name="connsiteX10" fmla="*/ 2121647 w 2802935"/>
              <a:gd name="connsiteY10" fmla="*/ 1949072 h 2702107"/>
              <a:gd name="connsiteX11" fmla="*/ 2061883 w 2802935"/>
              <a:gd name="connsiteY11" fmla="*/ 1943095 h 2702107"/>
              <a:gd name="connsiteX12" fmla="*/ 2061883 w 2802935"/>
              <a:gd name="connsiteY12" fmla="*/ 1190060 h 2702107"/>
              <a:gd name="connsiteX13" fmla="*/ 2079812 w 2802935"/>
              <a:gd name="connsiteY13" fmla="*/ 986860 h 2702107"/>
              <a:gd name="connsiteX14" fmla="*/ 2091765 w 2802935"/>
              <a:gd name="connsiteY14" fmla="*/ 933072 h 2702107"/>
              <a:gd name="connsiteX15" fmla="*/ 2097741 w 2802935"/>
              <a:gd name="connsiteY15" fmla="*/ 879284 h 2702107"/>
              <a:gd name="connsiteX16" fmla="*/ 2109694 w 2802935"/>
              <a:gd name="connsiteY16" fmla="*/ 801590 h 2702107"/>
              <a:gd name="connsiteX17" fmla="*/ 2115671 w 2802935"/>
              <a:gd name="connsiteY17" fmla="*/ 735848 h 2702107"/>
              <a:gd name="connsiteX18" fmla="*/ 2121647 w 2802935"/>
              <a:gd name="connsiteY18" fmla="*/ 688037 h 2702107"/>
              <a:gd name="connsiteX19" fmla="*/ 2043953 w 2802935"/>
              <a:gd name="connsiteY19" fmla="*/ 658154 h 2702107"/>
              <a:gd name="connsiteX20" fmla="*/ 747059 w 2802935"/>
              <a:gd name="connsiteY20" fmla="*/ 652178 h 2702107"/>
              <a:gd name="connsiteX21" fmla="*/ 729130 w 2802935"/>
              <a:gd name="connsiteY21" fmla="*/ 401166 h 2702107"/>
              <a:gd name="connsiteX22" fmla="*/ 741083 w 2802935"/>
              <a:gd name="connsiteY22" fmla="*/ 90390 h 2702107"/>
              <a:gd name="connsiteX23" fmla="*/ 723153 w 2802935"/>
              <a:gd name="connsiteY23" fmla="*/ 36601 h 2702107"/>
              <a:gd name="connsiteX24" fmla="*/ 675341 w 2802935"/>
              <a:gd name="connsiteY24" fmla="*/ 24648 h 2702107"/>
              <a:gd name="connsiteX25" fmla="*/ 591671 w 2802935"/>
              <a:gd name="connsiteY25" fmla="*/ 18672 h 2702107"/>
              <a:gd name="connsiteX26" fmla="*/ 280894 w 2802935"/>
              <a:gd name="connsiteY26" fmla="*/ 6719 h 2702107"/>
              <a:gd name="connsiteX27" fmla="*/ 0 w 2802935"/>
              <a:gd name="connsiteY27" fmla="*/ 743 h 270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02935" h="2702107">
                <a:moveTo>
                  <a:pt x="2731247" y="2702107"/>
                </a:moveTo>
                <a:cubicBezTo>
                  <a:pt x="2757274" y="2571985"/>
                  <a:pt x="2731933" y="2706799"/>
                  <a:pt x="2749177" y="2373401"/>
                </a:cubicBezTo>
                <a:cubicBezTo>
                  <a:pt x="2751246" y="2333404"/>
                  <a:pt x="2751913" y="2335310"/>
                  <a:pt x="2761130" y="2307660"/>
                </a:cubicBezTo>
                <a:cubicBezTo>
                  <a:pt x="2763122" y="2291723"/>
                  <a:pt x="2763956" y="2275597"/>
                  <a:pt x="2767106" y="2259848"/>
                </a:cubicBezTo>
                <a:cubicBezTo>
                  <a:pt x="2769950" y="2245627"/>
                  <a:pt x="2775798" y="2232145"/>
                  <a:pt x="2779059" y="2218013"/>
                </a:cubicBezTo>
                <a:cubicBezTo>
                  <a:pt x="2781784" y="2206205"/>
                  <a:pt x="2783043" y="2194107"/>
                  <a:pt x="2785035" y="2182154"/>
                </a:cubicBezTo>
                <a:cubicBezTo>
                  <a:pt x="2780417" y="2094401"/>
                  <a:pt x="2844363" y="1966914"/>
                  <a:pt x="2755153" y="1949072"/>
                </a:cubicBezTo>
                <a:cubicBezTo>
                  <a:pt x="2741340" y="1946309"/>
                  <a:pt x="2727263" y="1945087"/>
                  <a:pt x="2713318" y="1943095"/>
                </a:cubicBezTo>
                <a:cubicBezTo>
                  <a:pt x="2705349" y="1939111"/>
                  <a:pt x="2697927" y="1933763"/>
                  <a:pt x="2689412" y="1931143"/>
                </a:cubicBezTo>
                <a:cubicBezTo>
                  <a:pt x="2551288" y="1888645"/>
                  <a:pt x="2280759" y="1924333"/>
                  <a:pt x="2223247" y="1925166"/>
                </a:cubicBezTo>
                <a:cubicBezTo>
                  <a:pt x="2183317" y="1941138"/>
                  <a:pt x="2175810" y="1946610"/>
                  <a:pt x="2121647" y="1949072"/>
                </a:cubicBezTo>
                <a:cubicBezTo>
                  <a:pt x="2101647" y="1949981"/>
                  <a:pt x="2081804" y="1945087"/>
                  <a:pt x="2061883" y="1943095"/>
                </a:cubicBezTo>
                <a:cubicBezTo>
                  <a:pt x="2055730" y="1549326"/>
                  <a:pt x="2052150" y="1579365"/>
                  <a:pt x="2061883" y="1190060"/>
                </a:cubicBezTo>
                <a:cubicBezTo>
                  <a:pt x="2063633" y="1120061"/>
                  <a:pt x="2068778" y="1055823"/>
                  <a:pt x="2079812" y="986860"/>
                </a:cubicBezTo>
                <a:cubicBezTo>
                  <a:pt x="2082714" y="968724"/>
                  <a:pt x="2087781" y="951001"/>
                  <a:pt x="2091765" y="933072"/>
                </a:cubicBezTo>
                <a:cubicBezTo>
                  <a:pt x="2093757" y="915143"/>
                  <a:pt x="2095304" y="897158"/>
                  <a:pt x="2097741" y="879284"/>
                </a:cubicBezTo>
                <a:cubicBezTo>
                  <a:pt x="2101281" y="853322"/>
                  <a:pt x="2106444" y="827590"/>
                  <a:pt x="2109694" y="801590"/>
                </a:cubicBezTo>
                <a:cubicBezTo>
                  <a:pt x="2112423" y="779756"/>
                  <a:pt x="2113367" y="757731"/>
                  <a:pt x="2115671" y="735848"/>
                </a:cubicBezTo>
                <a:cubicBezTo>
                  <a:pt x="2117352" y="719875"/>
                  <a:pt x="2119655" y="703974"/>
                  <a:pt x="2121647" y="688037"/>
                </a:cubicBezTo>
                <a:cubicBezTo>
                  <a:pt x="2096426" y="671222"/>
                  <a:pt x="2081603" y="658817"/>
                  <a:pt x="2043953" y="658154"/>
                </a:cubicBezTo>
                <a:cubicBezTo>
                  <a:pt x="1611718" y="650537"/>
                  <a:pt x="1179357" y="654170"/>
                  <a:pt x="747059" y="652178"/>
                </a:cubicBezTo>
                <a:cubicBezTo>
                  <a:pt x="741083" y="568507"/>
                  <a:pt x="730022" y="485045"/>
                  <a:pt x="729130" y="401166"/>
                </a:cubicBezTo>
                <a:cubicBezTo>
                  <a:pt x="728027" y="297503"/>
                  <a:pt x="742782" y="194045"/>
                  <a:pt x="741083" y="90390"/>
                </a:cubicBezTo>
                <a:cubicBezTo>
                  <a:pt x="740773" y="71493"/>
                  <a:pt x="736517" y="49965"/>
                  <a:pt x="723153" y="36601"/>
                </a:cubicBezTo>
                <a:cubicBezTo>
                  <a:pt x="711537" y="24985"/>
                  <a:pt x="691618" y="26868"/>
                  <a:pt x="675341" y="24648"/>
                </a:cubicBezTo>
                <a:cubicBezTo>
                  <a:pt x="647636" y="20870"/>
                  <a:pt x="619603" y="19942"/>
                  <a:pt x="591671" y="18672"/>
                </a:cubicBezTo>
                <a:lnTo>
                  <a:pt x="280894" y="6719"/>
                </a:lnTo>
                <a:cubicBezTo>
                  <a:pt x="58121" y="-3109"/>
                  <a:pt x="343894" y="743"/>
                  <a:pt x="0" y="743"/>
                </a:cubicBezTo>
              </a:path>
            </a:pathLst>
          </a:custGeom>
          <a:noFill/>
          <a:ln w="28575" algn="ctr">
            <a:solidFill>
              <a:srgbClr val="009242"/>
            </a:solidFill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53" name="任意多边形 52"/>
          <p:cNvSpPr/>
          <p:nvPr/>
        </p:nvSpPr>
        <p:spPr bwMode="auto">
          <a:xfrm>
            <a:off x="2253129" y="2235200"/>
            <a:ext cx="2450445" cy="2522071"/>
          </a:xfrm>
          <a:custGeom>
            <a:avLst/>
            <a:gdLst>
              <a:gd name="connsiteX0" fmla="*/ 2444377 w 2450445"/>
              <a:gd name="connsiteY0" fmla="*/ 2522071 h 2522071"/>
              <a:gd name="connsiteX1" fmla="*/ 2450353 w 2450445"/>
              <a:gd name="connsiteY1" fmla="*/ 2169459 h 2522071"/>
              <a:gd name="connsiteX2" fmla="*/ 2432424 w 2450445"/>
              <a:gd name="connsiteY2" fmla="*/ 1368612 h 2522071"/>
              <a:gd name="connsiteX3" fmla="*/ 2043953 w 2450445"/>
              <a:gd name="connsiteY3" fmla="*/ 1380565 h 2522071"/>
              <a:gd name="connsiteX4" fmla="*/ 1661459 w 2450445"/>
              <a:gd name="connsiteY4" fmla="*/ 1404471 h 2522071"/>
              <a:gd name="connsiteX5" fmla="*/ 1153459 w 2450445"/>
              <a:gd name="connsiteY5" fmla="*/ 1410447 h 2522071"/>
              <a:gd name="connsiteX6" fmla="*/ 513977 w 2450445"/>
              <a:gd name="connsiteY6" fmla="*/ 1404471 h 2522071"/>
              <a:gd name="connsiteX7" fmla="*/ 502024 w 2450445"/>
              <a:gd name="connsiteY7" fmla="*/ 1374588 h 2522071"/>
              <a:gd name="connsiteX8" fmla="*/ 496047 w 2450445"/>
              <a:gd name="connsiteY8" fmla="*/ 1338729 h 2522071"/>
              <a:gd name="connsiteX9" fmla="*/ 490071 w 2450445"/>
              <a:gd name="connsiteY9" fmla="*/ 1320800 h 2522071"/>
              <a:gd name="connsiteX10" fmla="*/ 478118 w 2450445"/>
              <a:gd name="connsiteY10" fmla="*/ 1255059 h 2522071"/>
              <a:gd name="connsiteX11" fmla="*/ 484095 w 2450445"/>
              <a:gd name="connsiteY11" fmla="*/ 800847 h 2522071"/>
              <a:gd name="connsiteX12" fmla="*/ 490071 w 2450445"/>
              <a:gd name="connsiteY12" fmla="*/ 759012 h 2522071"/>
              <a:gd name="connsiteX13" fmla="*/ 472142 w 2450445"/>
              <a:gd name="connsiteY13" fmla="*/ 747059 h 2522071"/>
              <a:gd name="connsiteX14" fmla="*/ 418353 w 2450445"/>
              <a:gd name="connsiteY14" fmla="*/ 723153 h 2522071"/>
              <a:gd name="connsiteX15" fmla="*/ 292847 w 2450445"/>
              <a:gd name="connsiteY15" fmla="*/ 729129 h 2522071"/>
              <a:gd name="connsiteX16" fmla="*/ 149412 w 2450445"/>
              <a:gd name="connsiteY16" fmla="*/ 741082 h 2522071"/>
              <a:gd name="connsiteX17" fmla="*/ 11953 w 2450445"/>
              <a:gd name="connsiteY17" fmla="*/ 735106 h 2522071"/>
              <a:gd name="connsiteX18" fmla="*/ 0 w 2450445"/>
              <a:gd name="connsiteY18" fmla="*/ 711200 h 2522071"/>
              <a:gd name="connsiteX19" fmla="*/ 11953 w 2450445"/>
              <a:gd name="connsiteY19" fmla="*/ 328706 h 2522071"/>
              <a:gd name="connsiteX20" fmla="*/ 23906 w 2450445"/>
              <a:gd name="connsiteY20" fmla="*/ 215153 h 2522071"/>
              <a:gd name="connsiteX21" fmla="*/ 29883 w 2450445"/>
              <a:gd name="connsiteY21" fmla="*/ 161365 h 2522071"/>
              <a:gd name="connsiteX22" fmla="*/ 35859 w 2450445"/>
              <a:gd name="connsiteY22" fmla="*/ 143435 h 2522071"/>
              <a:gd name="connsiteX23" fmla="*/ 35859 w 2450445"/>
              <a:gd name="connsiteY23" fmla="*/ 0 h 252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50445" h="2522071">
                <a:moveTo>
                  <a:pt x="2444377" y="2522071"/>
                </a:moveTo>
                <a:cubicBezTo>
                  <a:pt x="2415920" y="2379795"/>
                  <a:pt x="2452509" y="2574758"/>
                  <a:pt x="2450353" y="2169459"/>
                </a:cubicBezTo>
                <a:cubicBezTo>
                  <a:pt x="2448933" y="1902447"/>
                  <a:pt x="2438400" y="1635561"/>
                  <a:pt x="2432424" y="1368612"/>
                </a:cubicBezTo>
                <a:lnTo>
                  <a:pt x="2043953" y="1380565"/>
                </a:lnTo>
                <a:cubicBezTo>
                  <a:pt x="1916344" y="1386500"/>
                  <a:pt x="1789197" y="1402968"/>
                  <a:pt x="1661459" y="1404471"/>
                </a:cubicBezTo>
                <a:lnTo>
                  <a:pt x="1153459" y="1410447"/>
                </a:lnTo>
                <a:lnTo>
                  <a:pt x="513977" y="1404471"/>
                </a:lnTo>
                <a:cubicBezTo>
                  <a:pt x="503265" y="1403881"/>
                  <a:pt x="504847" y="1384938"/>
                  <a:pt x="502024" y="1374588"/>
                </a:cubicBezTo>
                <a:cubicBezTo>
                  <a:pt x="498836" y="1362897"/>
                  <a:pt x="498676" y="1350558"/>
                  <a:pt x="496047" y="1338729"/>
                </a:cubicBezTo>
                <a:cubicBezTo>
                  <a:pt x="494680" y="1332579"/>
                  <a:pt x="491391" y="1326960"/>
                  <a:pt x="490071" y="1320800"/>
                </a:cubicBezTo>
                <a:cubicBezTo>
                  <a:pt x="485404" y="1299021"/>
                  <a:pt x="482102" y="1276973"/>
                  <a:pt x="478118" y="1255059"/>
                </a:cubicBezTo>
                <a:cubicBezTo>
                  <a:pt x="480110" y="1103655"/>
                  <a:pt x="480447" y="952220"/>
                  <a:pt x="484095" y="800847"/>
                </a:cubicBezTo>
                <a:cubicBezTo>
                  <a:pt x="484434" y="786765"/>
                  <a:pt x="493127" y="772763"/>
                  <a:pt x="490071" y="759012"/>
                </a:cubicBezTo>
                <a:cubicBezTo>
                  <a:pt x="488513" y="752000"/>
                  <a:pt x="478378" y="750623"/>
                  <a:pt x="472142" y="747059"/>
                </a:cubicBezTo>
                <a:cubicBezTo>
                  <a:pt x="452600" y="735892"/>
                  <a:pt x="439699" y="731691"/>
                  <a:pt x="418353" y="723153"/>
                </a:cubicBezTo>
                <a:lnTo>
                  <a:pt x="292847" y="729129"/>
                </a:lnTo>
                <a:cubicBezTo>
                  <a:pt x="244976" y="732320"/>
                  <a:pt x="149412" y="741082"/>
                  <a:pt x="149412" y="741082"/>
                </a:cubicBezTo>
                <a:cubicBezTo>
                  <a:pt x="103592" y="739090"/>
                  <a:pt x="56925" y="744100"/>
                  <a:pt x="11953" y="735106"/>
                </a:cubicBezTo>
                <a:cubicBezTo>
                  <a:pt x="3217" y="733359"/>
                  <a:pt x="0" y="720109"/>
                  <a:pt x="0" y="711200"/>
                </a:cubicBezTo>
                <a:cubicBezTo>
                  <a:pt x="0" y="583640"/>
                  <a:pt x="7173" y="456177"/>
                  <a:pt x="11953" y="328706"/>
                </a:cubicBezTo>
                <a:cubicBezTo>
                  <a:pt x="15452" y="235409"/>
                  <a:pt x="8398" y="261681"/>
                  <a:pt x="23906" y="215153"/>
                </a:cubicBezTo>
                <a:cubicBezTo>
                  <a:pt x="25898" y="197224"/>
                  <a:pt x="26917" y="179159"/>
                  <a:pt x="29883" y="161365"/>
                </a:cubicBezTo>
                <a:cubicBezTo>
                  <a:pt x="30919" y="155151"/>
                  <a:pt x="35626" y="149731"/>
                  <a:pt x="35859" y="143435"/>
                </a:cubicBezTo>
                <a:cubicBezTo>
                  <a:pt x="37628" y="95656"/>
                  <a:pt x="35859" y="47812"/>
                  <a:pt x="35859" y="0"/>
                </a:cubicBezTo>
              </a:path>
            </a:pathLst>
          </a:custGeom>
          <a:noFill/>
          <a:ln w="28575" algn="ctr">
            <a:solidFill>
              <a:srgbClr val="7030A0"/>
            </a:solidFill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645452" y="5326417"/>
            <a:ext cx="612068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可以证明：所有可行线路可能走法为卡特兰数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/>
              <p:cNvSpPr/>
              <p:nvPr/>
            </p:nvSpPr>
            <p:spPr>
              <a:xfrm>
                <a:off x="1847528" y="6160779"/>
                <a:ext cx="4226735" cy="662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𝟏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𝟐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)!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)!×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6160779"/>
                <a:ext cx="4226735" cy="662940"/>
              </a:xfrm>
              <a:prstGeom prst="rect">
                <a:avLst/>
              </a:prstGeom>
              <a:blipFill rotWithShape="1">
                <a:blip r:embed="rId3"/>
                <a:stretch>
                  <a:fillRect l="-7" t="-1" r="1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2149012" y="5733256"/>
                <a:ext cx="7991487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+…+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𝟏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012" y="5733256"/>
                <a:ext cx="7991487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2" t="-129" r="2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7076967" y="5326417"/>
                <a:ext cx="778484" cy="398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𝒉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967" y="5326417"/>
                <a:ext cx="778484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68" t="-9" r="6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9" grpId="0" bldLvl="0" animBg="1"/>
      <p:bldP spid="53" grpId="0" bldLvl="0" animBg="1"/>
      <p:bldP spid="55" grpId="0"/>
      <p:bldP spid="54" grpId="0"/>
      <p:bldP spid="56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列表：归并排序 主算法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388" y="1266235"/>
            <a:ext cx="10566400" cy="4830354"/>
          </a:xfrm>
        </p:spPr>
      </p:pic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45026" y="1136358"/>
            <a:ext cx="452298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可行混洗输出序列分析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连接符 57"/>
          <p:cNvCxnSpPr/>
          <p:nvPr/>
        </p:nvCxnSpPr>
        <p:spPr bwMode="auto">
          <a:xfrm flipH="1">
            <a:off x="5687431" y="2593570"/>
            <a:ext cx="1022" cy="162233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flipH="1">
            <a:off x="6463155" y="2593570"/>
            <a:ext cx="2070" cy="1620575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5684043" y="4212386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>
            <a:off x="6809072" y="2588769"/>
            <a:ext cx="3535400" cy="910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1912528" y="2587193"/>
            <a:ext cx="331236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5" name="矩形 64"/>
          <p:cNvSpPr/>
          <p:nvPr/>
        </p:nvSpPr>
        <p:spPr bwMode="auto">
          <a:xfrm>
            <a:off x="5692712" y="3082731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690071" y="3649537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974722" y="2023181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5690071" y="3080972"/>
            <a:ext cx="76987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691379" y="3643821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7457144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939566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421988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9611559" y="2023181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9113328" y="2304447"/>
            <a:ext cx="36004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sp>
        <p:nvSpPr>
          <p:cNvPr id="84" name="矩形 83"/>
          <p:cNvSpPr/>
          <p:nvPr/>
        </p:nvSpPr>
        <p:spPr bwMode="auto">
          <a:xfrm>
            <a:off x="3208672" y="202170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3691094" y="2020094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717790" y="2020900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连接符 86"/>
          <p:cNvCxnSpPr/>
          <p:nvPr/>
        </p:nvCxnSpPr>
        <p:spPr bwMode="auto">
          <a:xfrm>
            <a:off x="4288792" y="2304447"/>
            <a:ext cx="36004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2704616" y="2301176"/>
            <a:ext cx="360040" cy="0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ysDot"/>
            <a:round/>
            <a:headEnd type="none"/>
            <a:tailEnd type="none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2031860" y="2018432"/>
            <a:ext cx="482422" cy="565487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TextBox 20"/>
          <p:cNvSpPr txBox="1">
            <a:spLocks noChangeArrowheads="1"/>
          </p:cNvSpPr>
          <p:nvPr/>
        </p:nvSpPr>
        <p:spPr bwMode="auto">
          <a:xfrm>
            <a:off x="3199276" y="1556792"/>
            <a:ext cx="565799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右大括号 90"/>
          <p:cNvSpPr/>
          <p:nvPr/>
        </p:nvSpPr>
        <p:spPr bwMode="auto">
          <a:xfrm rot="5400000">
            <a:off x="2430608" y="2237544"/>
            <a:ext cx="369920" cy="1167416"/>
          </a:xfrm>
          <a:prstGeom prst="rightBrace">
            <a:avLst>
              <a:gd name="adj1" fmla="val 39014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20"/>
          <p:cNvSpPr txBox="1">
            <a:spLocks noChangeArrowheads="1"/>
          </p:cNvSpPr>
          <p:nvPr/>
        </p:nvSpPr>
        <p:spPr bwMode="auto">
          <a:xfrm>
            <a:off x="2187946" y="2921822"/>
            <a:ext cx="87671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m-1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右大括号 93"/>
          <p:cNvSpPr/>
          <p:nvPr/>
        </p:nvSpPr>
        <p:spPr bwMode="auto">
          <a:xfrm rot="5400000">
            <a:off x="4246370" y="2039829"/>
            <a:ext cx="369920" cy="1537764"/>
          </a:xfrm>
          <a:prstGeom prst="rightBrace">
            <a:avLst>
              <a:gd name="adj1" fmla="val 39014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4078047" y="2893976"/>
            <a:ext cx="91528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n-m</a:t>
            </a:r>
            <a:endParaRPr lang="en-US" altLang="zh-CN" sz="2400" b="1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TextBox 20"/>
          <p:cNvSpPr txBox="1">
            <a:spLocks noChangeArrowheads="1"/>
          </p:cNvSpPr>
          <p:nvPr/>
        </p:nvSpPr>
        <p:spPr bwMode="auto">
          <a:xfrm>
            <a:off x="6517078" y="3724850"/>
            <a:ext cx="80305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651992" y="4409586"/>
            <a:ext cx="8891295" cy="125166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342900" lvl="2" indent="-3429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对于栈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，首入栈元素为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，假设其在最后输出序列排第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个，则前面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个之后出现栈空。因此，前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个的出入栈行为与后面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n-m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个不相关。为此，在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固定的情况下，共有可能性为：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h(m-1)*h(n-m)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矩形 100"/>
              <p:cNvSpPr/>
              <p:nvPr/>
            </p:nvSpPr>
            <p:spPr bwMode="auto">
              <a:xfrm>
                <a:off x="1705122" y="5800179"/>
                <a:ext cx="8838166" cy="968533"/>
              </a:xfrm>
              <a:prstGeom prst="rect">
                <a:avLst/>
              </a:prstGeom>
              <a:solidFill>
                <a:schemeClr val="tx2">
                  <a:lumMod val="85000"/>
                </a:schemeClr>
              </a:solidFill>
              <a:ln w="3175" algn="ctr">
                <a:noFill/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marL="342900" lvl="2" indent="-342900"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sz="2200" b="1" dirty="0">
                    <a:latin typeface="微软雅黑" panose="020B0503020204020204" charset="-122"/>
                    <a:ea typeface="微软雅黑" panose="020B0503020204020204" charset="-122"/>
                  </a:rPr>
                  <a:t>因此，总的可能性为</a:t>
                </a:r>
                <a:r>
                  <a:rPr lang="zh-CN" altLang="en-US" sz="2200" b="1" dirty="0">
                    <a:latin typeface="微软雅黑" panose="020B0503020204020204" charset="-122"/>
                    <a:ea typeface="微软雅黑" panose="020B0503020204020204" charset="-122"/>
                    <a:sym typeface="Wingdings" panose="05000000000000000000" pitchFamily="2" charset="2"/>
                  </a:rPr>
                  <a:t>： 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sym typeface="Wingdings" panose="05000000000000000000" pitchFamily="2" charset="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=1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=1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）</a:t>
                </a:r>
                <a:endParaRPr lang="en-US" altLang="zh-CN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lvl="2">
                  <a:buClr>
                    <a:srgbClr val="C00000"/>
                  </a:buClr>
                </a:pPr>
                <a:endParaRPr lang="en-US" altLang="zh-CN" sz="22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5122" y="5800179"/>
                <a:ext cx="8838166" cy="968533"/>
              </a:xfrm>
              <a:prstGeom prst="rect">
                <a:avLst/>
              </a:prstGeom>
              <a:blipFill rotWithShape="1">
                <a:blip r:embed="rId1"/>
                <a:stretch>
                  <a:fillRect l="-2" t="-9" r="4" b="26"/>
                </a:stretch>
              </a:blipFill>
              <a:ln w="3175" algn="ctr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矩形 101"/>
              <p:cNvSpPr/>
              <p:nvPr/>
            </p:nvSpPr>
            <p:spPr>
              <a:xfrm>
                <a:off x="2603814" y="6318015"/>
                <a:ext cx="7991487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+…+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𝟏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14" y="6318015"/>
                <a:ext cx="7991487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4" t="-109" r="4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57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45026" y="1136358"/>
            <a:ext cx="869944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上三角路径规划问题证明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63552" y="3139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711624" y="3139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359696" y="3139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07768" y="3139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063552" y="3787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11624" y="3787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359696" y="3787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007768" y="3787951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063552" y="4437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11624" y="4437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359696" y="4437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07768" y="4437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063552" y="5085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711624" y="5085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359696" y="5085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007768" y="5085326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8892" y="2780928"/>
            <a:ext cx="391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4564381" y="5713891"/>
            <a:ext cx="412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 bwMode="auto">
          <a:xfrm>
            <a:off x="1973552" y="304604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2619669" y="304604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265786" y="304604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911903" y="304604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558021" y="3068981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973552" y="367748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619669" y="3677487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3265786" y="3677487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3911903" y="3677487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4558021" y="3700428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1977462" y="434663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2623579" y="434663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3269696" y="4346639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915813" y="4346639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4561931" y="436958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1977462" y="497808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2623579" y="497808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269696" y="497808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3915813" y="4978086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561931" y="5001027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973552" y="564332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2619669" y="564332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3265786" y="564332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3911903" y="564332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4558021" y="5666267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2093797" y="1734273"/>
                <a:ext cx="7991487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+…+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+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𝟎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𝟏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797" y="1734273"/>
                <a:ext cx="7991487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3" t="-24" r="3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3926083" y="5075108"/>
            <a:ext cx="396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zh-CN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3283959" y="4420835"/>
            <a:ext cx="3803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Y</a:t>
            </a:r>
            <a:endParaRPr lang="zh-CN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2617714" y="3748996"/>
            <a:ext cx="3810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Z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143593" y="2924944"/>
            <a:ext cx="5328774" cy="1630045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可行路径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=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首次到达对角线点为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的可行路径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首次到达对角线点为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的可行路径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首次到达对角线点为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Z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的可行路径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首次到达对角线点为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的可行路径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143593" y="4653136"/>
                <a:ext cx="5318102" cy="1014730"/>
              </a:xfrm>
              <a:prstGeom prst="rect">
                <a:avLst/>
              </a:prstGeom>
              <a:solidFill>
                <a:schemeClr val="accent1">
                  <a:alpha val="32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其中，首次到达对角线点为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Y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的可行路径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=</a:t>
                </a:r>
                <a:endParaRPr lang="en-US" altLang="zh-CN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>
                  <a:buClr>
                    <a:srgbClr val="C00000"/>
                  </a:buClr>
                </a:pP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从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Y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到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的所有可行路径数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×</m:t>
                    </m:r>
                  </m:oMath>
                </a14:m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 从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A’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到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Y’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的所有可行路径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endParaRPr lang="zh-CN" altLang="en-US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93" y="4653136"/>
                <a:ext cx="5318102" cy="1014730"/>
              </a:xfrm>
              <a:prstGeom prst="rect">
                <a:avLst/>
              </a:prstGeom>
              <a:blipFill rotWithShape="1">
                <a:blip r:embed="rId2"/>
                <a:stretch>
                  <a:fillRect l="-2" t="-48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4591384" y="5074098"/>
            <a:ext cx="5522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A’</a:t>
            </a:r>
            <a:endParaRPr lang="zh-CN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3932031" y="4437829"/>
            <a:ext cx="68516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Y’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>
              <a:xfrm>
                <a:off x="1696979" y="6344076"/>
                <a:ext cx="8753386" cy="398780"/>
              </a:xfrm>
              <a:prstGeom prst="rect">
                <a:avLst/>
              </a:prstGeom>
              <a:solidFill>
                <a:srgbClr val="FF9900">
                  <a:alpha val="32000"/>
                </a:srgbClr>
              </a:solidFill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总的可能路径数为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𝟒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=14</a:t>
                </a:r>
                <a:endParaRPr lang="zh-CN" altLang="en-US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79" y="6344076"/>
                <a:ext cx="8753386" cy="398780"/>
              </a:xfrm>
              <a:prstGeom prst="rect">
                <a:avLst/>
              </a:prstGeom>
              <a:blipFill rotWithShape="1">
                <a:blip r:embed="rId3"/>
                <a:stretch>
                  <a:fillRect l="-3" t="-107" r="2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2599096" y="3105262"/>
            <a:ext cx="6959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B’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/>
              <p:cNvSpPr/>
              <p:nvPr/>
            </p:nvSpPr>
            <p:spPr>
              <a:xfrm>
                <a:off x="5147503" y="5743920"/>
                <a:ext cx="5318102" cy="398780"/>
              </a:xfrm>
              <a:prstGeom prst="rect">
                <a:avLst/>
              </a:prstGeom>
              <a:solidFill>
                <a:schemeClr val="accent1">
                  <a:alpha val="32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首次到达对角线点为</a:t>
                </a:r>
                <a:r>
                  <a:rPr lang="en-US" altLang="zh-CN" sz="2000" b="1" dirty="0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</a:rPr>
                  <a:t>的可行路径为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𝟑</m:t>
                        </m:r>
                      </m:e>
                    </m:d>
                  </m:oMath>
                </a14:m>
                <a:endParaRPr lang="zh-CN" altLang="en-US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03" y="5743920"/>
                <a:ext cx="5318102" cy="398780"/>
              </a:xfrm>
              <a:prstGeom prst="rect">
                <a:avLst/>
              </a:prstGeom>
              <a:blipFill rotWithShape="1">
                <a:blip r:embed="rId4"/>
                <a:stretch>
                  <a:fillRect l="-4" t="-87" r="3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1847528" y="2279219"/>
            <a:ext cx="3178936" cy="398780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事件“首次到达对角线点”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左右箭头 4"/>
          <p:cNvSpPr/>
          <p:nvPr/>
        </p:nvSpPr>
        <p:spPr bwMode="auto">
          <a:xfrm>
            <a:off x="5061884" y="2103605"/>
            <a:ext cx="1322147" cy="687368"/>
          </a:xfrm>
          <a:prstGeom prst="leftRightArrow">
            <a:avLst/>
          </a:prstGeom>
          <a:solidFill>
            <a:srgbClr val="C00000"/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等价</a:t>
            </a:r>
            <a:endParaRPr lang="zh-CN" altLang="en-US" sz="2800" dirty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456040" y="2252750"/>
            <a:ext cx="3717460" cy="398780"/>
          </a:xfrm>
          <a:prstGeom prst="rect">
            <a:avLst/>
          </a:prstGeom>
          <a:solidFill>
            <a:srgbClr val="FFCCFF">
              <a:alpha val="32000"/>
            </a:srgb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事件“栈混洗中首个元素出栈”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 bldLvl="0" animBg="1"/>
      <p:bldP spid="16" grpId="0" bldLvl="0" animBg="1"/>
      <p:bldP spid="62" grpId="0"/>
      <p:bldP spid="63" grpId="0"/>
      <p:bldP spid="64" grpId="0" bldLvl="0" animBg="1"/>
      <p:bldP spid="65" grpId="0"/>
      <p:bldP spid="66" grpId="0" bldLvl="0" animBg="1"/>
      <p:bldP spid="67" grpId="0" bldLvl="0" animBg="1"/>
      <p:bldP spid="5" grpId="0" bldLvl="0" animBg="1"/>
      <p:bldP spid="6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 bwMode="auto">
          <a:xfrm>
            <a:off x="1919770" y="2834840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1919770" y="3484215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1919770" y="4132215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45026" y="1136358"/>
            <a:ext cx="869944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上三角路径规划问题证明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567608" y="2185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15680" y="2185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63752" y="2185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11824" y="2185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67608" y="2833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15680" y="2833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863752" y="2833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511824" y="2833634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67608" y="3483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215680" y="3483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863752" y="3483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511824" y="3483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567608" y="4131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215680" y="4131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863752" y="4131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511824" y="4131009"/>
            <a:ext cx="648568" cy="648000"/>
          </a:xfrm>
          <a:prstGeom prst="rect">
            <a:avLst/>
          </a:prstGeom>
          <a:solidFill>
            <a:schemeClr val="accent1">
              <a:alpha val="36000"/>
            </a:schemeClr>
          </a:solidFill>
          <a:ln w="317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2948" y="1826611"/>
            <a:ext cx="391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5087766" y="4812366"/>
            <a:ext cx="4121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2400" dirty="0"/>
          </a:p>
        </p:txBody>
      </p:sp>
      <p:sp>
        <p:nvSpPr>
          <p:cNvPr id="23" name="椭圆 22"/>
          <p:cNvSpPr/>
          <p:nvPr/>
        </p:nvSpPr>
        <p:spPr bwMode="auto">
          <a:xfrm>
            <a:off x="2477608" y="20917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123725" y="20917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3769842" y="20917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4415959" y="20917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062077" y="2091723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477608" y="2723170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3123725" y="272317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3769842" y="272317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4415959" y="272317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5062077" y="2723170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2481518" y="339232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3127635" y="3392322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3773752" y="339232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419869" y="339232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5065987" y="3392322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2481518" y="402376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3127635" y="402376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773752" y="402376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4419869" y="4023769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5065987" y="4023769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2477608" y="468900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3123725" y="468900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3769842" y="468900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4415959" y="4689009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062077" y="4689009"/>
            <a:ext cx="180000" cy="180000"/>
          </a:xfrm>
          <a:prstGeom prst="ellipse">
            <a:avLst/>
          </a:prstGeom>
          <a:solidFill>
            <a:srgbClr val="00823B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50437" y="2272795"/>
            <a:ext cx="4909555" cy="1630045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结论一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任意一条从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的不可行路径，如图紫色路径，在首次到达蓝色点（非可行位置）后，可进行对偶变换，将向上运行和向左运行互换（得到黑色路径），到达终点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B’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>
              <a:xfrm>
                <a:off x="1774076" y="5288990"/>
                <a:ext cx="8753386" cy="748030"/>
              </a:xfrm>
              <a:prstGeom prst="rect">
                <a:avLst/>
              </a:prstGeom>
              <a:solidFill>
                <a:srgbClr val="C00000">
                  <a:alpha val="33000"/>
                </a:srgbClr>
              </a:solidFill>
            </p:spPr>
            <p:txBody>
              <a:bodyPr wrap="square">
                <a:spAutoFit/>
              </a:bodyPr>
              <a:lstStyle/>
              <a:p>
                <a:pPr>
                  <a:buClr>
                    <a:srgbClr val="C00000"/>
                  </a:buClr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通过结论一和结论二，得知：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到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的不可行路径与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到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B’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的路径一一对应，为此，总的不可能路径为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。因此，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=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</m:sup>
                    </m:sSubSup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−</m:t>
                    </m:r>
                    <m:sSubSup>
                      <m:sSubSup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𝟏</m:t>
                        </m:r>
                      </m:sup>
                    </m:sSubSup>
                  </m:oMath>
                </a14:m>
                <a:endParaRPr lang="zh-CN" altLang="en-US" sz="20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076" y="5288990"/>
                <a:ext cx="8753386" cy="748030"/>
              </a:xfrm>
              <a:prstGeom prst="rect">
                <a:avLst/>
              </a:prstGeom>
              <a:blipFill rotWithShape="1">
                <a:blip r:embed="rId1"/>
                <a:stretch>
                  <a:fillRect l="-6" t="-10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 66"/>
              <p:cNvSpPr/>
              <p:nvPr/>
            </p:nvSpPr>
            <p:spPr>
              <a:xfrm>
                <a:off x="5994749" y="1416128"/>
                <a:ext cx="4226735" cy="727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charset="-122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𝟐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𝟐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𝟏</m:t>
                          </m:r>
                        </m:sup>
                      </m:sSubSup>
                      <m:r>
                        <a:rPr lang="en-US" altLang="zh-CN" sz="2000" b="1" i="1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𝟐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)!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)!×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49" y="1416128"/>
                <a:ext cx="4226735" cy="727075"/>
              </a:xfrm>
              <a:prstGeom prst="rect">
                <a:avLst/>
              </a:prstGeom>
              <a:blipFill rotWithShape="1">
                <a:blip r:embed="rId2"/>
                <a:stretch>
                  <a:fillRect l="-8" t="-11" r="12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/>
          <p:cNvSpPr/>
          <p:nvPr/>
        </p:nvSpPr>
        <p:spPr bwMode="auto">
          <a:xfrm>
            <a:off x="1828311" y="2744153"/>
            <a:ext cx="180000" cy="180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801957" y="2323248"/>
            <a:ext cx="6959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B’</a:t>
            </a:r>
            <a:endParaRPr lang="zh-CN" altLang="en-US" sz="2400" dirty="0"/>
          </a:p>
        </p:txBody>
      </p:sp>
      <p:sp>
        <p:nvSpPr>
          <p:cNvPr id="5" name="任意多边形 4"/>
          <p:cNvSpPr/>
          <p:nvPr/>
        </p:nvSpPr>
        <p:spPr bwMode="auto">
          <a:xfrm>
            <a:off x="2650782" y="2221320"/>
            <a:ext cx="2407985" cy="2419342"/>
          </a:xfrm>
          <a:custGeom>
            <a:avLst/>
            <a:gdLst>
              <a:gd name="connsiteX0" fmla="*/ 2402958 w 2407985"/>
              <a:gd name="connsiteY0" fmla="*/ 2419342 h 2419342"/>
              <a:gd name="connsiteX1" fmla="*/ 2397642 w 2407985"/>
              <a:gd name="connsiteY1" fmla="*/ 2350231 h 2419342"/>
              <a:gd name="connsiteX2" fmla="*/ 2387009 w 2407985"/>
              <a:gd name="connsiteY2" fmla="*/ 2041887 h 2419342"/>
              <a:gd name="connsiteX3" fmla="*/ 2259418 w 2407985"/>
              <a:gd name="connsiteY3" fmla="*/ 2047203 h 2419342"/>
              <a:gd name="connsiteX4" fmla="*/ 2179674 w 2407985"/>
              <a:gd name="connsiteY4" fmla="*/ 2057836 h 2419342"/>
              <a:gd name="connsiteX5" fmla="*/ 2137144 w 2407985"/>
              <a:gd name="connsiteY5" fmla="*/ 2063152 h 2419342"/>
              <a:gd name="connsiteX6" fmla="*/ 1297172 w 2407985"/>
              <a:gd name="connsiteY6" fmla="*/ 2079101 h 2419342"/>
              <a:gd name="connsiteX7" fmla="*/ 1259958 w 2407985"/>
              <a:gd name="connsiteY7" fmla="*/ 2089733 h 2419342"/>
              <a:gd name="connsiteX8" fmla="*/ 1084521 w 2407985"/>
              <a:gd name="connsiteY8" fmla="*/ 2089733 h 2419342"/>
              <a:gd name="connsiteX9" fmla="*/ 1063255 w 2407985"/>
              <a:gd name="connsiteY9" fmla="*/ 2009989 h 2419342"/>
              <a:gd name="connsiteX10" fmla="*/ 1057939 w 2407985"/>
              <a:gd name="connsiteY10" fmla="*/ 1972775 h 2419342"/>
              <a:gd name="connsiteX11" fmla="*/ 1047307 w 2407985"/>
              <a:gd name="connsiteY11" fmla="*/ 1887715 h 2419342"/>
              <a:gd name="connsiteX12" fmla="*/ 1052623 w 2407985"/>
              <a:gd name="connsiteY12" fmla="*/ 1510259 h 2419342"/>
              <a:gd name="connsiteX13" fmla="*/ 1063255 w 2407985"/>
              <a:gd name="connsiteY13" fmla="*/ 1446463 h 2419342"/>
              <a:gd name="connsiteX14" fmla="*/ 1057939 w 2407985"/>
              <a:gd name="connsiteY14" fmla="*/ 1372036 h 2419342"/>
              <a:gd name="connsiteX15" fmla="*/ 1041990 w 2407985"/>
              <a:gd name="connsiteY15" fmla="*/ 1366719 h 2419342"/>
              <a:gd name="connsiteX16" fmla="*/ 839972 w 2407985"/>
              <a:gd name="connsiteY16" fmla="*/ 1377352 h 2419342"/>
              <a:gd name="connsiteX17" fmla="*/ 781493 w 2407985"/>
              <a:gd name="connsiteY17" fmla="*/ 1382668 h 2419342"/>
              <a:gd name="connsiteX18" fmla="*/ 680483 w 2407985"/>
              <a:gd name="connsiteY18" fmla="*/ 1398617 h 2419342"/>
              <a:gd name="connsiteX19" fmla="*/ 53162 w 2407985"/>
              <a:gd name="connsiteY19" fmla="*/ 1122170 h 2419342"/>
              <a:gd name="connsiteX20" fmla="*/ 63795 w 2407985"/>
              <a:gd name="connsiteY20" fmla="*/ 1037110 h 2419342"/>
              <a:gd name="connsiteX21" fmla="*/ 58479 w 2407985"/>
              <a:gd name="connsiteY21" fmla="*/ 53598 h 2419342"/>
              <a:gd name="connsiteX22" fmla="*/ 47846 w 2407985"/>
              <a:gd name="connsiteY22" fmla="*/ 37649 h 2419342"/>
              <a:gd name="connsiteX23" fmla="*/ 5316 w 2407985"/>
              <a:gd name="connsiteY23" fmla="*/ 436 h 2419342"/>
              <a:gd name="connsiteX24" fmla="*/ 0 w 2407985"/>
              <a:gd name="connsiteY24" fmla="*/ 436 h 241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7985" h="2419342">
                <a:moveTo>
                  <a:pt x="2402958" y="2419342"/>
                </a:moveTo>
                <a:cubicBezTo>
                  <a:pt x="2401186" y="2396305"/>
                  <a:pt x="2398617" y="2373315"/>
                  <a:pt x="2397642" y="2350231"/>
                </a:cubicBezTo>
                <a:cubicBezTo>
                  <a:pt x="2393300" y="2247480"/>
                  <a:pt x="2429689" y="2135455"/>
                  <a:pt x="2387009" y="2041887"/>
                </a:cubicBezTo>
                <a:cubicBezTo>
                  <a:pt x="2369343" y="2003159"/>
                  <a:pt x="2301948" y="2045431"/>
                  <a:pt x="2259418" y="2047203"/>
                </a:cubicBezTo>
                <a:cubicBezTo>
                  <a:pt x="2211434" y="2056799"/>
                  <a:pt x="2249592" y="2050067"/>
                  <a:pt x="2179674" y="2057836"/>
                </a:cubicBezTo>
                <a:cubicBezTo>
                  <a:pt x="2165474" y="2059414"/>
                  <a:pt x="2151427" y="2062808"/>
                  <a:pt x="2137144" y="2063152"/>
                </a:cubicBezTo>
                <a:lnTo>
                  <a:pt x="1297172" y="2079101"/>
                </a:lnTo>
                <a:cubicBezTo>
                  <a:pt x="1284767" y="2082645"/>
                  <a:pt x="1272701" y="2087721"/>
                  <a:pt x="1259958" y="2089733"/>
                </a:cubicBezTo>
                <a:cubicBezTo>
                  <a:pt x="1195650" y="2099886"/>
                  <a:pt x="1153550" y="2093020"/>
                  <a:pt x="1084521" y="2089733"/>
                </a:cubicBezTo>
                <a:cubicBezTo>
                  <a:pt x="1056106" y="2051846"/>
                  <a:pt x="1070970" y="2079419"/>
                  <a:pt x="1063255" y="2009989"/>
                </a:cubicBezTo>
                <a:cubicBezTo>
                  <a:pt x="1061871" y="1997535"/>
                  <a:pt x="1059560" y="1985200"/>
                  <a:pt x="1057939" y="1972775"/>
                </a:cubicBezTo>
                <a:cubicBezTo>
                  <a:pt x="1054243" y="1944441"/>
                  <a:pt x="1050851" y="1916068"/>
                  <a:pt x="1047307" y="1887715"/>
                </a:cubicBezTo>
                <a:cubicBezTo>
                  <a:pt x="1049079" y="1761896"/>
                  <a:pt x="1049439" y="1636050"/>
                  <a:pt x="1052623" y="1510259"/>
                </a:cubicBezTo>
                <a:cubicBezTo>
                  <a:pt x="1053324" y="1482565"/>
                  <a:pt x="1057298" y="1470294"/>
                  <a:pt x="1063255" y="1446463"/>
                </a:cubicBezTo>
                <a:cubicBezTo>
                  <a:pt x="1061483" y="1421654"/>
                  <a:pt x="1064348" y="1396068"/>
                  <a:pt x="1057939" y="1372036"/>
                </a:cubicBezTo>
                <a:cubicBezTo>
                  <a:pt x="1056495" y="1366621"/>
                  <a:pt x="1047592" y="1366582"/>
                  <a:pt x="1041990" y="1366719"/>
                </a:cubicBezTo>
                <a:cubicBezTo>
                  <a:pt x="974578" y="1368363"/>
                  <a:pt x="907279" y="1373231"/>
                  <a:pt x="839972" y="1377352"/>
                </a:cubicBezTo>
                <a:cubicBezTo>
                  <a:pt x="820435" y="1378548"/>
                  <a:pt x="800895" y="1380081"/>
                  <a:pt x="781493" y="1382668"/>
                </a:cubicBezTo>
                <a:cubicBezTo>
                  <a:pt x="747705" y="1387173"/>
                  <a:pt x="680483" y="1398617"/>
                  <a:pt x="680483" y="1398617"/>
                </a:cubicBezTo>
                <a:cubicBezTo>
                  <a:pt x="-44305" y="1392627"/>
                  <a:pt x="20818" y="1607330"/>
                  <a:pt x="53162" y="1122170"/>
                </a:cubicBezTo>
                <a:cubicBezTo>
                  <a:pt x="54836" y="1097062"/>
                  <a:pt x="60135" y="1062729"/>
                  <a:pt x="63795" y="1037110"/>
                </a:cubicBezTo>
                <a:cubicBezTo>
                  <a:pt x="62023" y="709273"/>
                  <a:pt x="63710" y="381398"/>
                  <a:pt x="58479" y="53598"/>
                </a:cubicBezTo>
                <a:cubicBezTo>
                  <a:pt x="58377" y="47209"/>
                  <a:pt x="51937" y="42557"/>
                  <a:pt x="47846" y="37649"/>
                </a:cubicBezTo>
                <a:cubicBezTo>
                  <a:pt x="38241" y="26123"/>
                  <a:pt x="16084" y="7615"/>
                  <a:pt x="5316" y="436"/>
                </a:cubicBezTo>
                <a:cubicBezTo>
                  <a:pt x="3842" y="-547"/>
                  <a:pt x="1772" y="436"/>
                  <a:pt x="0" y="436"/>
                </a:cubicBezTo>
              </a:path>
            </a:pathLst>
          </a:custGeom>
          <a:noFill/>
          <a:ln w="19050" algn="ctr">
            <a:solidFill>
              <a:srgbClr val="7030A0"/>
            </a:solidFill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1938400" y="2891607"/>
            <a:ext cx="1780954" cy="1403497"/>
          </a:xfrm>
          <a:custGeom>
            <a:avLst/>
            <a:gdLst>
              <a:gd name="connsiteX0" fmla="*/ 1780954 w 1780954"/>
              <a:gd name="connsiteY0" fmla="*/ 1403497 h 1403497"/>
              <a:gd name="connsiteX1" fmla="*/ 1754372 w 1780954"/>
              <a:gd name="connsiteY1" fmla="*/ 1392865 h 1403497"/>
              <a:gd name="connsiteX2" fmla="*/ 1541721 w 1780954"/>
              <a:gd name="connsiteY2" fmla="*/ 1387549 h 1403497"/>
              <a:gd name="connsiteX3" fmla="*/ 1206796 w 1780954"/>
              <a:gd name="connsiteY3" fmla="*/ 1382232 h 1403497"/>
              <a:gd name="connsiteX4" fmla="*/ 1196163 w 1780954"/>
              <a:gd name="connsiteY4" fmla="*/ 1366283 h 1403497"/>
              <a:gd name="connsiteX5" fmla="*/ 1180214 w 1780954"/>
              <a:gd name="connsiteY5" fmla="*/ 1350335 h 1403497"/>
              <a:gd name="connsiteX6" fmla="*/ 1174898 w 1780954"/>
              <a:gd name="connsiteY6" fmla="*/ 1323753 h 1403497"/>
              <a:gd name="connsiteX7" fmla="*/ 1164265 w 1780954"/>
              <a:gd name="connsiteY7" fmla="*/ 1297172 h 1403497"/>
              <a:gd name="connsiteX8" fmla="*/ 1158949 w 1780954"/>
              <a:gd name="connsiteY8" fmla="*/ 1254642 h 1403497"/>
              <a:gd name="connsiteX9" fmla="*/ 1153633 w 1780954"/>
              <a:gd name="connsiteY9" fmla="*/ 1228060 h 1403497"/>
              <a:gd name="connsiteX10" fmla="*/ 1158949 w 1780954"/>
              <a:gd name="connsiteY10" fmla="*/ 451883 h 1403497"/>
              <a:gd name="connsiteX11" fmla="*/ 1180214 w 1780954"/>
              <a:gd name="connsiteY11" fmla="*/ 345558 h 1403497"/>
              <a:gd name="connsiteX12" fmla="*/ 1185530 w 1780954"/>
              <a:gd name="connsiteY12" fmla="*/ 303028 h 1403497"/>
              <a:gd name="connsiteX13" fmla="*/ 1190847 w 1780954"/>
              <a:gd name="connsiteY13" fmla="*/ 255181 h 1403497"/>
              <a:gd name="connsiteX14" fmla="*/ 1196163 w 1780954"/>
              <a:gd name="connsiteY14" fmla="*/ 239232 h 1403497"/>
              <a:gd name="connsiteX15" fmla="*/ 1206796 w 1780954"/>
              <a:gd name="connsiteY15" fmla="*/ 202018 h 1403497"/>
              <a:gd name="connsiteX16" fmla="*/ 1212112 w 1780954"/>
              <a:gd name="connsiteY16" fmla="*/ 180753 h 1403497"/>
              <a:gd name="connsiteX17" fmla="*/ 1217428 w 1780954"/>
              <a:gd name="connsiteY17" fmla="*/ 164804 h 1403497"/>
              <a:gd name="connsiteX18" fmla="*/ 1185530 w 1780954"/>
              <a:gd name="connsiteY18" fmla="*/ 37214 h 1403497"/>
              <a:gd name="connsiteX19" fmla="*/ 1158949 w 1780954"/>
              <a:gd name="connsiteY19" fmla="*/ 31897 h 1403497"/>
              <a:gd name="connsiteX20" fmla="*/ 21265 w 1780954"/>
              <a:gd name="connsiteY20" fmla="*/ 26581 h 1403497"/>
              <a:gd name="connsiteX21" fmla="*/ 15949 w 1780954"/>
              <a:gd name="connsiteY21" fmla="*/ 10632 h 1403497"/>
              <a:gd name="connsiteX22" fmla="*/ 0 w 1780954"/>
              <a:gd name="connsiteY22" fmla="*/ 0 h 140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80954" h="1403497">
                <a:moveTo>
                  <a:pt x="1780954" y="1403497"/>
                </a:moveTo>
                <a:cubicBezTo>
                  <a:pt x="1772093" y="1399953"/>
                  <a:pt x="1763894" y="1393500"/>
                  <a:pt x="1754372" y="1392865"/>
                </a:cubicBezTo>
                <a:cubicBezTo>
                  <a:pt x="1683623" y="1388149"/>
                  <a:pt x="1612613" y="1388926"/>
                  <a:pt x="1541721" y="1387549"/>
                </a:cubicBezTo>
                <a:lnTo>
                  <a:pt x="1206796" y="1382232"/>
                </a:lnTo>
                <a:cubicBezTo>
                  <a:pt x="1203252" y="1376916"/>
                  <a:pt x="1200254" y="1371191"/>
                  <a:pt x="1196163" y="1366283"/>
                </a:cubicBezTo>
                <a:cubicBezTo>
                  <a:pt x="1191350" y="1360507"/>
                  <a:pt x="1183576" y="1357059"/>
                  <a:pt x="1180214" y="1350335"/>
                </a:cubicBezTo>
                <a:cubicBezTo>
                  <a:pt x="1176173" y="1342253"/>
                  <a:pt x="1177495" y="1332408"/>
                  <a:pt x="1174898" y="1323753"/>
                </a:cubicBezTo>
                <a:cubicBezTo>
                  <a:pt x="1172156" y="1314613"/>
                  <a:pt x="1167809" y="1306032"/>
                  <a:pt x="1164265" y="1297172"/>
                </a:cubicBezTo>
                <a:cubicBezTo>
                  <a:pt x="1162493" y="1282995"/>
                  <a:pt x="1161121" y="1268763"/>
                  <a:pt x="1158949" y="1254642"/>
                </a:cubicBezTo>
                <a:cubicBezTo>
                  <a:pt x="1157575" y="1245711"/>
                  <a:pt x="1153633" y="1237096"/>
                  <a:pt x="1153633" y="1228060"/>
                </a:cubicBezTo>
                <a:cubicBezTo>
                  <a:pt x="1153633" y="969328"/>
                  <a:pt x="1155653" y="710594"/>
                  <a:pt x="1158949" y="451883"/>
                </a:cubicBezTo>
                <a:cubicBezTo>
                  <a:pt x="1159674" y="395001"/>
                  <a:pt x="1163326" y="396221"/>
                  <a:pt x="1180214" y="345558"/>
                </a:cubicBezTo>
                <a:cubicBezTo>
                  <a:pt x="1181986" y="331381"/>
                  <a:pt x="1183861" y="317217"/>
                  <a:pt x="1185530" y="303028"/>
                </a:cubicBezTo>
                <a:cubicBezTo>
                  <a:pt x="1187405" y="287091"/>
                  <a:pt x="1188209" y="271010"/>
                  <a:pt x="1190847" y="255181"/>
                </a:cubicBezTo>
                <a:cubicBezTo>
                  <a:pt x="1191768" y="249653"/>
                  <a:pt x="1194553" y="244600"/>
                  <a:pt x="1196163" y="239232"/>
                </a:cubicBezTo>
                <a:cubicBezTo>
                  <a:pt x="1199870" y="226875"/>
                  <a:pt x="1203401" y="214464"/>
                  <a:pt x="1206796" y="202018"/>
                </a:cubicBezTo>
                <a:cubicBezTo>
                  <a:pt x="1208718" y="194969"/>
                  <a:pt x="1210105" y="187778"/>
                  <a:pt x="1212112" y="180753"/>
                </a:cubicBezTo>
                <a:cubicBezTo>
                  <a:pt x="1213651" y="175365"/>
                  <a:pt x="1215656" y="170120"/>
                  <a:pt x="1217428" y="164804"/>
                </a:cubicBezTo>
                <a:cubicBezTo>
                  <a:pt x="1216138" y="141574"/>
                  <a:pt x="1230292" y="54000"/>
                  <a:pt x="1185530" y="37214"/>
                </a:cubicBezTo>
                <a:cubicBezTo>
                  <a:pt x="1177069" y="34041"/>
                  <a:pt x="1167984" y="31980"/>
                  <a:pt x="1158949" y="31897"/>
                </a:cubicBezTo>
                <a:lnTo>
                  <a:pt x="21265" y="26581"/>
                </a:lnTo>
                <a:cubicBezTo>
                  <a:pt x="19493" y="21265"/>
                  <a:pt x="19450" y="15008"/>
                  <a:pt x="15949" y="10632"/>
                </a:cubicBezTo>
                <a:cubicBezTo>
                  <a:pt x="11958" y="5643"/>
                  <a:pt x="0" y="0"/>
                  <a:pt x="0" y="0"/>
                </a:cubicBezTo>
              </a:path>
            </a:pathLst>
          </a:custGeom>
          <a:noFill/>
          <a:ln w="28575" algn="ctr">
            <a:solidFill>
              <a:schemeClr val="tx1"/>
            </a:solidFill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5551754" y="3992554"/>
            <a:ext cx="4909555" cy="706755"/>
          </a:xfrm>
          <a:prstGeom prst="rect">
            <a:avLst/>
          </a:prstGeom>
          <a:solidFill>
            <a:srgbClr val="FFC000">
              <a:alpha val="14000"/>
            </a:srgb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结论二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任意一条从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B’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的不可行路径，都肯定经过至少一个蓝色位置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4" grpId="0" bldLvl="0" animBg="1"/>
      <p:bldP spid="5" grpId="0" bldLvl="0" animBg="1"/>
      <p:bldP spid="24" grpId="0" bldLvl="0" animBg="1"/>
      <p:bldP spid="74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45026" y="1136358"/>
            <a:ext cx="8843462" cy="13989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判断可行混洗序列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给定置换序列如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n=4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下的（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2, 4, 3, 1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），如何判断该序列是否是混洗序列？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13584" y="2564904"/>
            <a:ext cx="4902896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思路：将入栈序列顺序入栈，看是否可以在适当时候出栈操作，产生目标序列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从左到右检查置换序列的每个元素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en-US" altLang="zh-CN" sz="2000" b="1" baseline="-25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如当前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栈顶元素不等于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 ，或者栈为空，下一个元素入栈。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若所有元素都已入栈，则返回失败</a:t>
            </a:r>
            <a:endParaRPr lang="en-US" altLang="zh-CN" sz="2000" b="1" baseline="-25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+mj-ea"/>
              <a:buAutoNum type="circleNumDbPlai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直到栈顶元素为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，栈顶元素出栈，继续扫描下个置换序列元素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1963116" y="3501008"/>
            <a:ext cx="396" cy="258940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2734191" y="3501008"/>
            <a:ext cx="5045" cy="258764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H="1">
            <a:off x="1960124" y="6086891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1965521" y="4955477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965521" y="552422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2184439" y="6189650"/>
            <a:ext cx="80305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6240016" y="2132856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1965521" y="4952215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965521" y="438346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672064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7104112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2783632" y="3429000"/>
            <a:ext cx="187220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2746286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228708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711130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193552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7536160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3032339" y="3997115"/>
            <a:ext cx="204617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成功！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找到对应的出入栈操作序列</a:t>
            </a:r>
            <a:endParaRPr lang="zh-CN" altLang="en-US" dirty="0"/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2855640" y="5286868"/>
            <a:ext cx="359931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3140632" y="5286868"/>
            <a:ext cx="42083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0"/>
          <p:cNvSpPr txBox="1">
            <a:spLocks noChangeArrowheads="1"/>
          </p:cNvSpPr>
          <p:nvPr/>
        </p:nvSpPr>
        <p:spPr bwMode="auto">
          <a:xfrm>
            <a:off x="3359696" y="5286868"/>
            <a:ext cx="42083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719736" y="5286868"/>
            <a:ext cx="36241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0"/>
          <p:cNvSpPr txBox="1">
            <a:spLocks noChangeArrowheads="1"/>
          </p:cNvSpPr>
          <p:nvPr/>
        </p:nvSpPr>
        <p:spPr bwMode="auto">
          <a:xfrm>
            <a:off x="4007768" y="5286868"/>
            <a:ext cx="42083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4295800" y="5286868"/>
            <a:ext cx="42083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20"/>
          <p:cNvSpPr txBox="1">
            <a:spLocks noChangeArrowheads="1"/>
          </p:cNvSpPr>
          <p:nvPr/>
        </p:nvSpPr>
        <p:spPr bwMode="auto">
          <a:xfrm>
            <a:off x="4641699" y="5286868"/>
            <a:ext cx="42083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4987595" y="5286868"/>
            <a:ext cx="42083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8" grpId="1" bldLvl="0" animBg="1"/>
      <p:bldP spid="41" grpId="0" bldLvl="0" animBg="1"/>
      <p:bldP spid="41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56" grpId="0" bldLvl="0" animBg="1"/>
      <p:bldP spid="57" grpId="0" bldLvl="0" animBg="1"/>
      <p:bldP spid="61" grpId="0" bldLvl="0" animBg="1"/>
      <p:bldP spid="62" grpId="0" bldLvl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栈混洗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45026" y="1136358"/>
            <a:ext cx="8843462" cy="13989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判断可行混洗序列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给定置换序列如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n=4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下的（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2, 4, 1, 3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），如何判断该序列是否是混洗序列？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00916" y="2564904"/>
            <a:ext cx="5594856" cy="390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stackPermutation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(B[1,n]){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Stack S;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for k=1 to n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while(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()||B[k]!=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S.top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&gt;n) return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return true;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1963116" y="3501008"/>
            <a:ext cx="396" cy="258940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2734191" y="3501008"/>
            <a:ext cx="5045" cy="2587642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H="1">
            <a:off x="1960124" y="6086891"/>
            <a:ext cx="776707" cy="351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1965521" y="4955477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965521" y="552422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2184439" y="6189650"/>
            <a:ext cx="80305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6240016" y="2132856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1965521" y="4952215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965521" y="4383466"/>
            <a:ext cx="76987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672064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7104112" y="212528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2783632" y="3429000"/>
            <a:ext cx="187220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2746286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228708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711130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193552" y="2863513"/>
            <a:ext cx="482422" cy="565487"/>
          </a:xfrm>
          <a:prstGeom prst="rect">
            <a:avLst/>
          </a:prstGeom>
          <a:solidFill>
            <a:srgbClr val="FFC000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2746286" y="5208778"/>
            <a:ext cx="6480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2987497" y="3663840"/>
            <a:ext cx="2046172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入栈序列已空，栈顶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不等于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当前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输入序列元素值，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失败！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8" grpId="1" bldLvl="0" animBg="1"/>
      <p:bldP spid="41" grpId="0" bldLvl="0" animBg="1"/>
      <p:bldP spid="47" grpId="0" bldLvl="0" animBg="1"/>
      <p:bldP spid="48" grpId="0" bldLvl="0" animBg="1"/>
      <p:bldP spid="48" grpId="1" bldLvl="0" animBg="1"/>
      <p:bldP spid="56" grpId="0" bldLvl="0" animBg="1"/>
      <p:bldP spid="57" grpId="0" bldLvl="0" animBg="1"/>
      <p:bldP spid="61" grpId="0" bldLvl="0" animBg="1"/>
      <p:bldP spid="62" grpId="0" bldLvl="0" animBg="1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 bwMode="auto">
          <a:xfrm>
            <a:off x="3071664" y="1791278"/>
            <a:ext cx="5760640" cy="607225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0"/>
              <p:cNvSpPr txBox="1">
                <a:spLocks noChangeArrowheads="1"/>
              </p:cNvSpPr>
              <p:nvPr/>
            </p:nvSpPr>
            <p:spPr bwMode="auto">
              <a:xfrm>
                <a:off x="2783632" y="2852936"/>
                <a:ext cx="1152128" cy="5219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 3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2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632" y="2852936"/>
                <a:ext cx="1152128" cy="521970"/>
              </a:xfrm>
              <a:prstGeom prst="rect">
                <a:avLst/>
              </a:prstGeom>
              <a:blipFill rotWithShape="1">
                <a:blip r:embed="rId1"/>
                <a:stretch>
                  <a:fillRect l="-37" t="-99" r="3" b="9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39266" y="1177588"/>
            <a:ext cx="509624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常规（中缀）表达式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943872" y="1772816"/>
                <a:ext cx="408305" cy="553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72" y="1772816"/>
                <a:ext cx="408305" cy="553720"/>
              </a:xfrm>
              <a:prstGeom prst="rect">
                <a:avLst/>
              </a:prstGeom>
              <a:blipFill rotWithShape="1">
                <a:blip r:embed="rId2"/>
                <a:stretch>
                  <a:fillRect l="-97" t="-96" r="-4257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413599" y="1772816"/>
                <a:ext cx="408305" cy="553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99" y="1772816"/>
                <a:ext cx="408305" cy="553720"/>
              </a:xfrm>
              <a:prstGeom prst="rect">
                <a:avLst/>
              </a:prstGeom>
              <a:blipFill rotWithShape="1">
                <a:blip r:embed="rId3"/>
                <a:stretch>
                  <a:fillRect l="-24" t="-96" r="-4330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3779912" y="1814527"/>
            <a:ext cx="144016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操作符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43672" y="1772816"/>
            <a:ext cx="1878032" cy="563681"/>
            <a:chOff x="2195736" y="2060848"/>
            <a:chExt cx="1878032" cy="5636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1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>
                  <a:latin typeface="微软雅黑" panose="020B0503020204020204" charset="-122"/>
                  <a:ea typeface="微软雅黑" panose="020B0503020204020204" charset="-122"/>
                </a:rPr>
                <a:t>操作数</a:t>
              </a:r>
              <a:endParaRPr lang="en-US" altLang="zh-CN" sz="2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44072" y="1772816"/>
            <a:ext cx="1878032" cy="563681"/>
            <a:chOff x="2195736" y="2060848"/>
            <a:chExt cx="1878032" cy="5636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1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>
                  <a:latin typeface="微软雅黑" panose="020B0503020204020204" charset="-122"/>
                  <a:ea typeface="微软雅黑" panose="020B0503020204020204" charset="-122"/>
                </a:rPr>
                <a:t>操作数</a:t>
              </a:r>
              <a:endParaRPr lang="en-US" altLang="zh-CN" sz="2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0"/>
              <p:cNvSpPr txBox="1">
                <a:spLocks noChangeArrowheads="1"/>
              </p:cNvSpPr>
              <p:nvPr/>
            </p:nvSpPr>
            <p:spPr bwMode="auto">
              <a:xfrm>
                <a:off x="2765630" y="3392996"/>
                <a:ext cx="1314146" cy="5219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 b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5630" y="3392996"/>
                <a:ext cx="1314146" cy="521970"/>
              </a:xfrm>
              <a:prstGeom prst="rect">
                <a:avLst/>
              </a:prstGeom>
              <a:blipFill rotWithShape="1">
                <a:blip r:embed="rId6"/>
                <a:stretch>
                  <a:fillRect l="-16" t="-37" r="41" b="37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0"/>
              <p:cNvSpPr txBox="1">
                <a:spLocks noChangeArrowheads="1"/>
              </p:cNvSpPr>
              <p:nvPr/>
            </p:nvSpPr>
            <p:spPr bwMode="auto">
              <a:xfrm>
                <a:off x="2783632" y="3933056"/>
                <a:ext cx="1296144" cy="5219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 2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632" y="3933056"/>
                <a:ext cx="1296144" cy="521970"/>
              </a:xfrm>
              <a:prstGeom prst="rect">
                <a:avLst/>
              </a:prstGeom>
              <a:blipFill rotWithShape="1">
                <a:blip r:embed="rId7"/>
                <a:stretch>
                  <a:fillRect l="-33" t="-96" r="41" b="96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0"/>
              <p:cNvSpPr txBox="1">
                <a:spLocks noChangeArrowheads="1"/>
              </p:cNvSpPr>
              <p:nvPr/>
            </p:nvSpPr>
            <p:spPr bwMode="auto">
              <a:xfrm>
                <a:off x="2045804" y="4473116"/>
                <a:ext cx="2682044" cy="5219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(A+2)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 (2-B)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5804" y="4473116"/>
                <a:ext cx="2682044" cy="521970"/>
              </a:xfrm>
              <a:prstGeom prst="rect">
                <a:avLst/>
              </a:prstGeom>
              <a:blipFill rotWithShape="1">
                <a:blip r:embed="rId8"/>
                <a:stretch>
                  <a:fillRect l="-17" t="-34" r="10" b="34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 bwMode="auto">
          <a:xfrm>
            <a:off x="2783632" y="2877353"/>
            <a:ext cx="360040" cy="470376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143672" y="2905780"/>
            <a:ext cx="360040" cy="470376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503712" y="2867452"/>
            <a:ext cx="360040" cy="470376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29" name="直接连接符 28"/>
          <p:cNvCxnSpPr>
            <a:stCxn id="28" idx="6"/>
            <a:endCxn id="18" idx="2"/>
          </p:cNvCxnSpPr>
          <p:nvPr/>
        </p:nvCxnSpPr>
        <p:spPr bwMode="auto">
          <a:xfrm flipV="1">
            <a:off x="3863752" y="2336830"/>
            <a:ext cx="5484495" cy="7664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1" name="直接连接符 30"/>
          <p:cNvCxnSpPr>
            <a:stCxn id="10" idx="0"/>
            <a:endCxn id="14" idx="2"/>
          </p:cNvCxnSpPr>
          <p:nvPr/>
        </p:nvCxnSpPr>
        <p:spPr bwMode="auto">
          <a:xfrm flipV="1">
            <a:off x="2964287" y="2336968"/>
            <a:ext cx="2783840" cy="5403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arrow"/>
          </a:ln>
          <a:effectLst/>
        </p:spPr>
      </p:cxnSp>
      <p:cxnSp>
        <p:nvCxnSpPr>
          <p:cNvPr id="33" name="直接连接符 32"/>
          <p:cNvCxnSpPr>
            <a:stCxn id="22" idx="0"/>
            <a:endCxn id="9" idx="2"/>
          </p:cNvCxnSpPr>
          <p:nvPr/>
        </p:nvCxnSpPr>
        <p:spPr bwMode="auto">
          <a:xfrm flipV="1">
            <a:off x="4883696" y="2336681"/>
            <a:ext cx="1140460" cy="5162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2063552" y="4473960"/>
            <a:ext cx="1169876" cy="531218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3503712" y="4481958"/>
            <a:ext cx="1169876" cy="531218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3200896" y="4509120"/>
            <a:ext cx="360040" cy="479958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20"/>
              <p:cNvSpPr txBox="1">
                <a:spLocks noChangeArrowheads="1"/>
              </p:cNvSpPr>
              <p:nvPr/>
            </p:nvSpPr>
            <p:spPr bwMode="auto">
              <a:xfrm>
                <a:off x="4500348" y="5525587"/>
                <a:ext cx="3516823" cy="521970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操作符：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+−</m:t>
                    </m:r>
                  </m:oMath>
                </a14:m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^</m:t>
                    </m:r>
                  </m:oMath>
                </a14:m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42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348" y="5525587"/>
                <a:ext cx="3516823" cy="521970"/>
              </a:xfrm>
              <a:prstGeom prst="rect">
                <a:avLst/>
              </a:prstGeom>
              <a:blipFill rotWithShape="1">
                <a:blip r:embed="rId9"/>
                <a:stretch>
                  <a:fillRect l="-3" t="-87" r="8" b="87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20"/>
              <p:cNvSpPr txBox="1">
                <a:spLocks noChangeArrowheads="1"/>
              </p:cNvSpPr>
              <p:nvPr/>
            </p:nvSpPr>
            <p:spPr bwMode="auto">
              <a:xfrm>
                <a:off x="2567608" y="5013176"/>
                <a:ext cx="1944216" cy="5219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^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 3</a:t>
                </a:r>
                <a:r>
                  <a:rPr lang="en-US" altLang="zh-CN" sz="2800" b="1" dirty="0"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^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 2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4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7608" y="5013176"/>
                <a:ext cx="1944216" cy="521970"/>
              </a:xfrm>
              <a:prstGeom prst="rect">
                <a:avLst/>
              </a:prstGeom>
              <a:blipFill rotWithShape="1">
                <a:blip r:embed="rId10"/>
                <a:stretch>
                  <a:fillRect l="-16" t="-93" r="8" b="93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5915980" y="2922229"/>
            <a:ext cx="262829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优先级：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6312024" y="3393910"/>
            <a:ext cx="3024336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括号：（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), [ ], { }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6312024" y="3865591"/>
            <a:ext cx="403244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指数运算符 （从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右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往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左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20"/>
          <p:cNvSpPr txBox="1">
            <a:spLocks noChangeArrowheads="1"/>
          </p:cNvSpPr>
          <p:nvPr/>
        </p:nvSpPr>
        <p:spPr bwMode="auto">
          <a:xfrm>
            <a:off x="6312024" y="4337272"/>
            <a:ext cx="403244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3)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乘除运算符 （从左往右）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6312024" y="4808952"/>
            <a:ext cx="403244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4)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加减运算符 （从左往右）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3330" y="6243333"/>
            <a:ext cx="8748464" cy="46037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中缀表达式缺陷：计算机难以处理，需借助括号强制改变优先级</a:t>
            </a:r>
            <a:endParaRPr kumimoji="1" lang="zh-CN" altLang="en-US" sz="24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表格 60"/>
              <p:cNvGraphicFramePr>
                <a:graphicFrameLocks noGrp="1"/>
              </p:cNvGraphicFramePr>
              <p:nvPr/>
            </p:nvGraphicFramePr>
            <p:xfrm>
              <a:off x="1739265" y="2586951"/>
              <a:ext cx="621982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800"/>
                    <a:gridCol w="3121025"/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5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2 5</a:t>
                          </a:r>
                          <a:endParaRPr lang="zh-CN" alt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b 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a b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( 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x y 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400" b="1" dirty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c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zh-CN" altLang="en-US" sz="2400" b="1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b c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表格 60"/>
              <p:cNvGraphicFramePr>
                <a:graphicFrameLocks noGrp="1"/>
              </p:cNvGraphicFramePr>
              <p:nvPr/>
            </p:nvGraphicFramePr>
            <p:xfrm>
              <a:off x="1739265" y="2586951"/>
              <a:ext cx="621982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8800"/>
                    <a:gridCol w="3121025"/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39265" y="1177588"/>
            <a:ext cx="7309063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前缀（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Polish Notation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）表达式 </a:t>
            </a:r>
            <a:r>
              <a:rPr lang="en-US" altLang="zh-CN" sz="2800" b="1" baseline="30000" dirty="0">
                <a:latin typeface="微软雅黑" panose="020B0503020204020204" charset="-122"/>
                <a:ea typeface="微软雅黑" panose="020B0503020204020204" charset="-122"/>
              </a:rPr>
              <a:t>1924’</a:t>
            </a:r>
            <a:endParaRPr lang="en-US" altLang="zh-CN" sz="2800" b="1" baseline="30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991544" y="1791278"/>
            <a:ext cx="5760640" cy="607225"/>
          </a:xfrm>
          <a:prstGeom prst="rect">
            <a:avLst/>
          </a:prstGeom>
          <a:solidFill>
            <a:srgbClr val="CCFF33">
              <a:alpha val="34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2063552" y="1772816"/>
                <a:ext cx="408305" cy="553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772816"/>
                <a:ext cx="408305" cy="553720"/>
              </a:xfrm>
              <a:prstGeom prst="rect">
                <a:avLst/>
              </a:prstGeom>
              <a:blipFill rotWithShape="1">
                <a:blip r:embed="rId2"/>
                <a:stretch>
                  <a:fillRect l="-107" t="-96" r="-4248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3533279" y="1772816"/>
                <a:ext cx="408305" cy="553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279" y="1772816"/>
                <a:ext cx="408305" cy="553720"/>
              </a:xfrm>
              <a:prstGeom prst="rect">
                <a:avLst/>
              </a:prstGeom>
              <a:blipFill rotWithShape="1">
                <a:blip r:embed="rId3"/>
                <a:stretch>
                  <a:fillRect l="-34" t="-96" r="-4321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2387588" y="1814527"/>
            <a:ext cx="144016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操作符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863752" y="1772816"/>
            <a:ext cx="1878032" cy="563681"/>
            <a:chOff x="2195736" y="2060848"/>
            <a:chExt cx="1878032" cy="5636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1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>
                  <a:latin typeface="微软雅黑" panose="020B0503020204020204" charset="-122"/>
                  <a:ea typeface="微软雅黑" panose="020B0503020204020204" charset="-122"/>
                </a:rPr>
                <a:t>操作数</a:t>
              </a:r>
              <a:endParaRPr lang="en-US" altLang="zh-CN" sz="2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663952" y="1772816"/>
            <a:ext cx="1878032" cy="563681"/>
            <a:chOff x="2195736" y="2060848"/>
            <a:chExt cx="1878032" cy="5636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1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>
                  <a:latin typeface="微软雅黑" panose="020B0503020204020204" charset="-122"/>
                  <a:ea typeface="微软雅黑" panose="020B0503020204020204" charset="-122"/>
                </a:rPr>
                <a:t>操作数</a:t>
              </a:r>
              <a:endParaRPr lang="en-US" altLang="zh-CN" sz="2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2" name="椭圆 61"/>
          <p:cNvSpPr/>
          <p:nvPr/>
        </p:nvSpPr>
        <p:spPr bwMode="auto">
          <a:xfrm>
            <a:off x="3107668" y="4426012"/>
            <a:ext cx="360040" cy="479958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63" name="直接连接符 62"/>
          <p:cNvCxnSpPr>
            <a:stCxn id="62" idx="4"/>
            <a:endCxn id="64" idx="0"/>
          </p:cNvCxnSpPr>
          <p:nvPr/>
        </p:nvCxnSpPr>
        <p:spPr bwMode="auto">
          <a:xfrm>
            <a:off x="3288323" y="4905970"/>
            <a:ext cx="113665" cy="3454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arrow"/>
          </a:ln>
          <a:effectLst/>
        </p:spPr>
      </p:cxnSp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1739265" y="5251262"/>
            <a:ext cx="3325128" cy="101473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中缀表达式中，操作数有二义性（可前可后结合），需使用括号及优先级定义确定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TextBox 20"/>
          <p:cNvSpPr txBox="1">
            <a:spLocks noChangeArrowheads="1"/>
          </p:cNvSpPr>
          <p:nvPr/>
        </p:nvSpPr>
        <p:spPr bwMode="auto">
          <a:xfrm>
            <a:off x="5189912" y="5251261"/>
            <a:ext cx="2769453" cy="101473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前缀表达式中，操作数对应的操作符唯一确定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不需使用优先级及括号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20"/>
          <p:cNvSpPr txBox="1">
            <a:spLocks noChangeArrowheads="1"/>
          </p:cNvSpPr>
          <p:nvPr/>
        </p:nvSpPr>
        <p:spPr bwMode="auto">
          <a:xfrm>
            <a:off x="8220156" y="1801451"/>
            <a:ext cx="2258487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人工转换</a:t>
            </a:r>
            <a:endParaRPr lang="en-US" altLang="zh-CN" sz="2800" b="1" baseline="30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8314590" y="2350277"/>
                <a:ext cx="188150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( x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y 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590" y="2350277"/>
                <a:ext cx="1881505" cy="460375"/>
              </a:xfrm>
              <a:prstGeom prst="rect">
                <a:avLst/>
              </a:prstGeom>
              <a:blipFill rotWithShape="1">
                <a:blip r:embed="rId6"/>
                <a:stretch>
                  <a:fillRect l="-28" t="-31" r="28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/>
              <p:cNvSpPr/>
              <p:nvPr/>
            </p:nvSpPr>
            <p:spPr>
              <a:xfrm>
                <a:off x="8355782" y="2852936"/>
                <a:ext cx="177990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400" b="1" dirty="0"/>
                  <a:t>x y 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782" y="2852936"/>
                <a:ext cx="1779905" cy="460375"/>
              </a:xfrm>
              <a:prstGeom prst="rect">
                <a:avLst/>
              </a:prstGeom>
              <a:blipFill rotWithShape="1">
                <a:blip r:embed="rId7"/>
                <a:stretch>
                  <a:fillRect l="-25" t="-112" r="25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/>
              <p:cNvSpPr/>
              <p:nvPr/>
            </p:nvSpPr>
            <p:spPr>
              <a:xfrm>
                <a:off x="8357199" y="3397827"/>
                <a:ext cx="171132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400" b="1" dirty="0"/>
                  <a:t>x y )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199" y="3397827"/>
                <a:ext cx="1711325" cy="460375"/>
              </a:xfrm>
              <a:prstGeom prst="rect">
                <a:avLst/>
              </a:prstGeom>
              <a:blipFill rotWithShape="1">
                <a:blip r:embed="rId8"/>
                <a:stretch>
                  <a:fillRect l="-35" t="-125" r="35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/>
              <p:cNvSpPr/>
              <p:nvPr/>
            </p:nvSpPr>
            <p:spPr>
              <a:xfrm>
                <a:off x="8458800" y="3892986"/>
                <a:ext cx="150812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zh-CN" sz="2400" b="1" dirty="0"/>
                  <a:t>x y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00" y="3892986"/>
                <a:ext cx="1508125" cy="460375"/>
              </a:xfrm>
              <a:prstGeom prst="rect">
                <a:avLst/>
              </a:prstGeom>
              <a:blipFill rotWithShape="1">
                <a:blip r:embed="rId9"/>
                <a:stretch>
                  <a:fillRect l="-40" t="-95" r="40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8283335" y="4460863"/>
                <a:ext cx="191516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 dirty="0"/>
                  <a:t>a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( b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c )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35" y="4460863"/>
                <a:ext cx="1915160" cy="460375"/>
              </a:xfrm>
              <a:prstGeom prst="rect">
                <a:avLst/>
              </a:prstGeom>
              <a:blipFill rotWithShape="1">
                <a:blip r:embed="rId10"/>
                <a:stretch>
                  <a:fillRect l="-21" t="-135" r="21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矩形 75"/>
              <p:cNvSpPr/>
              <p:nvPr/>
            </p:nvSpPr>
            <p:spPr>
              <a:xfrm>
                <a:off x="8339990" y="4956022"/>
                <a:ext cx="183070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 dirty="0"/>
                  <a:t>a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b c )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990" y="4956022"/>
                <a:ext cx="1830705" cy="460375"/>
              </a:xfrm>
              <a:prstGeom prst="rect">
                <a:avLst/>
              </a:prstGeom>
              <a:blipFill rotWithShape="1">
                <a:blip r:embed="rId11"/>
                <a:stretch>
                  <a:fillRect l="-29" t="-105" r="29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 82"/>
              <p:cNvSpPr/>
              <p:nvPr/>
            </p:nvSpPr>
            <p:spPr>
              <a:xfrm>
                <a:off x="8342264" y="5500913"/>
                <a:ext cx="183070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a (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b c )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264" y="5500913"/>
                <a:ext cx="1830705" cy="460375"/>
              </a:xfrm>
              <a:prstGeom prst="rect">
                <a:avLst/>
              </a:prstGeom>
              <a:blipFill rotWithShape="1">
                <a:blip r:embed="rId12"/>
                <a:stretch>
                  <a:fillRect l="-15" t="-118" r="15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矩形 84"/>
              <p:cNvSpPr/>
              <p:nvPr/>
            </p:nvSpPr>
            <p:spPr>
              <a:xfrm>
                <a:off x="8504656" y="6034011"/>
                <a:ext cx="154305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a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400" b="1" dirty="0"/>
                  <a:t>b c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656" y="6034011"/>
                <a:ext cx="1543050" cy="460375"/>
              </a:xfrm>
              <a:prstGeom prst="rect">
                <a:avLst/>
              </a:prstGeom>
              <a:blipFill rotWithShape="1">
                <a:blip r:embed="rId13"/>
                <a:stretch>
                  <a:fillRect l="-7" t="-52" r="7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任意多边形 88"/>
          <p:cNvSpPr/>
          <p:nvPr/>
        </p:nvSpPr>
        <p:spPr bwMode="auto">
          <a:xfrm>
            <a:off x="10169214" y="2581109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 89"/>
          <p:cNvSpPr/>
          <p:nvPr/>
        </p:nvSpPr>
        <p:spPr bwMode="auto">
          <a:xfrm>
            <a:off x="10168706" y="3155956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 bwMode="auto">
          <a:xfrm>
            <a:off x="10168706" y="3714278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 bwMode="auto">
          <a:xfrm>
            <a:off x="10169214" y="4702563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 bwMode="auto">
          <a:xfrm>
            <a:off x="10168706" y="5277410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10168706" y="5835732"/>
            <a:ext cx="103250" cy="487851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157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表格 60"/>
              <p:cNvGraphicFramePr>
                <a:graphicFrameLocks noGrp="1"/>
              </p:cNvGraphicFramePr>
              <p:nvPr/>
            </p:nvGraphicFramePr>
            <p:xfrm>
              <a:off x="2116547" y="2511152"/>
              <a:ext cx="76708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6975"/>
                    <a:gridCol w="2736850"/>
                    <a:gridCol w="2466975"/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后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5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2 5</a:t>
                          </a:r>
                          <a:endParaRPr lang="zh-CN" alt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2 5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zh-CN" altLang="en-US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b 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a b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a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( 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y 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x y z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400" b="1" dirty="0">
                              <a:latin typeface="+mn-lt"/>
                            </a:rPr>
                            <a:t>x 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zh-CN" altLang="en-US" sz="2400" b="1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z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  <a:tr h="38404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400" b="1" dirty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altLang="zh-CN" sz="2400" b="1" dirty="0">
                              <a:latin typeface="+mn-lt"/>
                            </a:rPr>
                            <a:t>c 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zh-CN" altLang="en-US" sz="2400" b="1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1" dirty="0">
                              <a:latin typeface="+mn-lt"/>
                            </a:rPr>
                            <a:t>b c</a:t>
                          </a:r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latin typeface="+mn-lt"/>
                            </a:rPr>
                            <a:t>a b c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CN" altLang="en-US" sz="2400" b="1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zh-CN" altLang="en-US" sz="2400" b="1" dirty="0">
                            <a:latin typeface="+mn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表格 60"/>
              <p:cNvGraphicFramePr>
                <a:graphicFrameLocks noGrp="1"/>
              </p:cNvGraphicFramePr>
              <p:nvPr/>
            </p:nvGraphicFramePr>
            <p:xfrm>
              <a:off x="2116547" y="2511152"/>
              <a:ext cx="76708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66975"/>
                    <a:gridCol w="2736850"/>
                    <a:gridCol w="2466975"/>
                  </a:tblGrid>
                  <a:tr h="3840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中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前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400" b="1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后 缀</a:t>
                          </a:r>
                          <a:endParaRPr lang="zh-CN" altLang="en-US" sz="2400" b="1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39265" y="1177587"/>
            <a:ext cx="865895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后缀（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Reverse Polish Notation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）表达式 </a:t>
            </a:r>
            <a:r>
              <a:rPr lang="en-US" altLang="zh-CN" sz="2800" b="1" baseline="30000" dirty="0">
                <a:latin typeface="微软雅黑" panose="020B0503020204020204" charset="-122"/>
                <a:ea typeface="微软雅黑" panose="020B0503020204020204" charset="-122"/>
              </a:rPr>
              <a:t>1950’</a:t>
            </a:r>
            <a:endParaRPr lang="en-US" altLang="zh-CN" sz="2800" b="1" baseline="30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071664" y="1791278"/>
            <a:ext cx="5760640" cy="607225"/>
          </a:xfrm>
          <a:prstGeom prst="rect">
            <a:avLst/>
          </a:prstGeom>
          <a:solidFill>
            <a:srgbClr val="FFC000">
              <a:alpha val="25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6587182" y="1761089"/>
                <a:ext cx="408305" cy="553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182" y="1761089"/>
                <a:ext cx="408305" cy="553720"/>
              </a:xfrm>
              <a:prstGeom prst="rect">
                <a:avLst/>
              </a:prstGeom>
              <a:blipFill rotWithShape="1">
                <a:blip r:embed="rId2"/>
                <a:stretch>
                  <a:fillRect l="-80" t="-42" r="-4275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972027" y="1772022"/>
                <a:ext cx="408305" cy="553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027" y="1772022"/>
                <a:ext cx="408305" cy="553720"/>
              </a:xfrm>
              <a:prstGeom prst="rect">
                <a:avLst/>
              </a:prstGeom>
              <a:blipFill rotWithShape="1">
                <a:blip r:embed="rId3"/>
                <a:stretch>
                  <a:fillRect l="-58" t="-67" r="-4297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6875214" y="1802800"/>
            <a:ext cx="144016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操作符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999656" y="1772816"/>
            <a:ext cx="1878032" cy="563681"/>
            <a:chOff x="2195736" y="2060848"/>
            <a:chExt cx="1878032" cy="5636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1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>
                  <a:latin typeface="微软雅黑" panose="020B0503020204020204" charset="-122"/>
                  <a:ea typeface="微软雅黑" panose="020B0503020204020204" charset="-122"/>
                </a:rPr>
                <a:t>操作数</a:t>
              </a:r>
              <a:endParaRPr lang="en-US" altLang="zh-CN" sz="2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799856" y="1772816"/>
            <a:ext cx="1878032" cy="563681"/>
            <a:chOff x="2195736" y="2060848"/>
            <a:chExt cx="1878032" cy="5636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2060848"/>
                  <a:ext cx="408305" cy="5537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463" y="2060848"/>
                  <a:ext cx="408305" cy="5537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20"/>
            <p:cNvSpPr txBox="1">
              <a:spLocks noChangeArrowheads="1"/>
            </p:cNvSpPr>
            <p:nvPr/>
          </p:nvSpPr>
          <p:spPr bwMode="auto">
            <a:xfrm>
              <a:off x="2555776" y="2102559"/>
              <a:ext cx="1440160" cy="5219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800" b="1" dirty="0">
                  <a:latin typeface="微软雅黑" panose="020B0503020204020204" charset="-122"/>
                  <a:ea typeface="微软雅黑" panose="020B0503020204020204" charset="-122"/>
                </a:rPr>
                <a:t>操作数</a:t>
              </a:r>
              <a:endParaRPr lang="en-US" altLang="zh-CN" sz="2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2108007" y="4921257"/>
            <a:ext cx="2555776" cy="398780"/>
          </a:xfrm>
          <a:prstGeom prst="rect">
            <a:avLst/>
          </a:prstGeom>
          <a:noFill/>
          <a:ln w="15875">
            <a:noFill/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适合人类阅读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TextBox 20"/>
          <p:cNvSpPr txBox="1">
            <a:spLocks noChangeArrowheads="1"/>
          </p:cNvSpPr>
          <p:nvPr/>
        </p:nvSpPr>
        <p:spPr bwMode="auto">
          <a:xfrm>
            <a:off x="6028107" y="4939488"/>
            <a:ext cx="2270274" cy="398780"/>
          </a:xfrm>
          <a:prstGeom prst="rect">
            <a:avLst/>
          </a:prstGeom>
          <a:noFill/>
          <a:ln w="15875">
            <a:noFill/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适用于计算机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左大括号 2"/>
          <p:cNvSpPr/>
          <p:nvPr/>
        </p:nvSpPr>
        <p:spPr bwMode="auto">
          <a:xfrm rot="16200000">
            <a:off x="3194362" y="3621105"/>
            <a:ext cx="292360" cy="2467285"/>
          </a:xfrm>
          <a:prstGeom prst="leftBrace">
            <a:avLst>
              <a:gd name="adj1" fmla="val 19074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 bwMode="auto">
          <a:xfrm rot="16200000">
            <a:off x="7021595" y="2283515"/>
            <a:ext cx="292360" cy="5187180"/>
          </a:xfrm>
          <a:prstGeom prst="leftBrace">
            <a:avLst>
              <a:gd name="adj1" fmla="val 19074"/>
              <a:gd name="adj2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1739265" y="5630881"/>
            <a:ext cx="1446433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手动转换</a:t>
            </a:r>
            <a:endParaRPr lang="en-US" altLang="zh-CN" sz="2800" b="1" baseline="30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945719" y="5592036"/>
                <a:ext cx="191579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( x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y )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719" y="5592036"/>
                <a:ext cx="1915795" cy="460375"/>
              </a:xfrm>
              <a:prstGeom prst="rect">
                <a:avLst/>
              </a:prstGeom>
              <a:blipFill rotWithShape="1">
                <a:blip r:embed="rId6"/>
                <a:stretch>
                  <a:fillRect l="-31" t="-49" r="31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5030959" y="5595007"/>
                <a:ext cx="181292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( x y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z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59" y="5595007"/>
                <a:ext cx="1812925" cy="460375"/>
              </a:xfrm>
              <a:prstGeom prst="rect">
                <a:avLst/>
              </a:prstGeom>
              <a:blipFill rotWithShape="1">
                <a:blip r:embed="rId7"/>
                <a:stretch>
                  <a:fillRect l="-27" t="-5" r="2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6903168" y="5605007"/>
                <a:ext cx="181292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( x y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) z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168" y="5605007"/>
                <a:ext cx="1812925" cy="460375"/>
              </a:xfrm>
              <a:prstGeom prst="rect">
                <a:avLst/>
              </a:prstGeom>
              <a:blipFill rotWithShape="1">
                <a:blip r:embed="rId8"/>
                <a:stretch>
                  <a:fillRect l="-5" t="-108" r="5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8893397" y="5590101"/>
                <a:ext cx="144081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x y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z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397" y="5590101"/>
                <a:ext cx="1440815" cy="460375"/>
              </a:xfrm>
              <a:prstGeom prst="rect">
                <a:avLst/>
              </a:prstGeom>
              <a:blipFill rotWithShape="1">
                <a:blip r:embed="rId9"/>
                <a:stretch>
                  <a:fillRect l="-15" t="-43" r="15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082465" y="6107934"/>
                <a:ext cx="183070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a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( b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c 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465" y="6107934"/>
                <a:ext cx="1830705" cy="460375"/>
              </a:xfrm>
              <a:prstGeom prst="rect">
                <a:avLst/>
              </a:prstGeom>
              <a:blipFill rotWithShape="1">
                <a:blip r:embed="rId10"/>
                <a:stretch>
                  <a:fillRect l="-10" t="-109" r="10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027092" y="6107934"/>
                <a:ext cx="177927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a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( b c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92" y="6107934"/>
                <a:ext cx="1779270" cy="460375"/>
              </a:xfrm>
              <a:prstGeom prst="rect">
                <a:avLst/>
              </a:prstGeom>
              <a:blipFill rotWithShape="1">
                <a:blip r:embed="rId11"/>
                <a:stretch>
                  <a:fillRect l="-24" t="-109" r="24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6933335" y="6109876"/>
                <a:ext cx="177927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a ( b c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)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335" y="6109876"/>
                <a:ext cx="1779270" cy="460375"/>
              </a:xfrm>
              <a:prstGeom prst="rect">
                <a:avLst/>
              </a:prstGeom>
              <a:blipFill rotWithShape="1">
                <a:blip r:embed="rId12"/>
                <a:stretch>
                  <a:fillRect l="-23" t="-118" r="23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8861835" y="6117934"/>
                <a:ext cx="149161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a b c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835" y="6117934"/>
                <a:ext cx="1491615" cy="460375"/>
              </a:xfrm>
              <a:prstGeom prst="rect">
                <a:avLst/>
              </a:prstGeom>
              <a:blipFill rotWithShape="1">
                <a:blip r:embed="rId13"/>
                <a:stretch>
                  <a:fillRect l="-27" t="-75" r="27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任意多边形 33"/>
          <p:cNvSpPr/>
          <p:nvPr/>
        </p:nvSpPr>
        <p:spPr bwMode="auto">
          <a:xfrm rot="16200000">
            <a:off x="4809973" y="5299035"/>
            <a:ext cx="263172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 bwMode="auto">
          <a:xfrm rot="16200000">
            <a:off x="6774597" y="5307231"/>
            <a:ext cx="263172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 bwMode="auto">
          <a:xfrm rot="16200000">
            <a:off x="8698057" y="5317231"/>
            <a:ext cx="263172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 bwMode="auto">
          <a:xfrm rot="16200000" flipH="1">
            <a:off x="4807443" y="6361578"/>
            <a:ext cx="246759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 bwMode="auto">
          <a:xfrm rot="16200000" flipH="1">
            <a:off x="6731502" y="6397113"/>
            <a:ext cx="246759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 bwMode="auto">
          <a:xfrm rot="16200000" flipH="1">
            <a:off x="8670607" y="6383494"/>
            <a:ext cx="246759" cy="555552"/>
          </a:xfrm>
          <a:custGeom>
            <a:avLst/>
            <a:gdLst>
              <a:gd name="connsiteX0" fmla="*/ 0 w 167378"/>
              <a:gd name="connsiteY0" fmla="*/ 0 h 543859"/>
              <a:gd name="connsiteX1" fmla="*/ 167341 w 167378"/>
              <a:gd name="connsiteY1" fmla="*/ 274918 h 543859"/>
              <a:gd name="connsiteX2" fmla="*/ 11952 w 167378"/>
              <a:gd name="connsiteY2" fmla="*/ 543859 h 54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78" h="543859">
                <a:moveTo>
                  <a:pt x="0" y="0"/>
                </a:moveTo>
                <a:cubicBezTo>
                  <a:pt x="82674" y="92137"/>
                  <a:pt x="165349" y="184275"/>
                  <a:pt x="167341" y="274918"/>
                </a:cubicBezTo>
                <a:cubicBezTo>
                  <a:pt x="169333" y="365561"/>
                  <a:pt x="90642" y="454710"/>
                  <a:pt x="11952" y="543859"/>
                </a:cubicBezTo>
              </a:path>
            </a:pathLst>
          </a:custGeom>
          <a:noFill/>
          <a:ln w="19050" algn="ctr">
            <a:solidFill>
              <a:srgbClr val="FF0000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157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20"/>
          <p:cNvSpPr txBox="1">
            <a:spLocks noChangeArrowheads="1"/>
          </p:cNvSpPr>
          <p:nvPr/>
        </p:nvSpPr>
        <p:spPr bwMode="auto">
          <a:xfrm>
            <a:off x="8544272" y="3521677"/>
            <a:ext cx="1488823" cy="3987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TextBox 20"/>
          <p:cNvSpPr txBox="1">
            <a:spLocks noChangeArrowheads="1"/>
          </p:cNvSpPr>
          <p:nvPr/>
        </p:nvSpPr>
        <p:spPr bwMode="auto">
          <a:xfrm>
            <a:off x="9228962" y="2776837"/>
            <a:ext cx="804134" cy="398780"/>
          </a:xfrm>
          <a:prstGeom prst="rect">
            <a:avLst/>
          </a:prstGeom>
          <a:solidFill>
            <a:srgbClr val="FF0000"/>
          </a:solidFill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39265" y="1177587"/>
            <a:ext cx="8658959" cy="1414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逆波兰（后缀）表达式求值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中缀表达式：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对应后缀表达式：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4767676" y="1654640"/>
                <a:ext cx="474916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(0!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1)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2^(3!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4)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/>
                  <a:t>(5!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/>
                  <a:t>67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/>
                  <a:t>(3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9))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676" y="1654640"/>
                <a:ext cx="4749165" cy="460375"/>
              </a:xfrm>
              <a:prstGeom prst="rect">
                <a:avLst/>
              </a:prstGeom>
              <a:blipFill rotWithShape="1">
                <a:blip r:embed="rId1"/>
                <a:stretch>
                  <a:fillRect l="-2" t="-101" r="2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5184724" y="2123999"/>
                <a:ext cx="544068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0 !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3 9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24" y="2123999"/>
                <a:ext cx="5440680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11" t="-121" r="11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1797246" y="2775267"/>
                <a:ext cx="544068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0 !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3 9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46" y="2775267"/>
                <a:ext cx="5440680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4" t="-69" r="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846878" y="2810496"/>
            <a:ext cx="427969" cy="3987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3786858" y="3237467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1796497" y="3484372"/>
                <a:ext cx="525462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1 1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3 9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97" y="3484372"/>
                <a:ext cx="5254625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2" t="-28" r="2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1830769" y="3516174"/>
            <a:ext cx="754544" cy="3987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下箭头 47"/>
          <p:cNvSpPr/>
          <p:nvPr/>
        </p:nvSpPr>
        <p:spPr bwMode="auto">
          <a:xfrm>
            <a:off x="3786858" y="3952852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1890746" y="4193477"/>
                <a:ext cx="453072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2 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400" b="1" dirty="0"/>
                  <a:t> 9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46" y="4193477"/>
                <a:ext cx="4530725" cy="460375"/>
              </a:xfrm>
              <a:prstGeom prst="rect">
                <a:avLst/>
              </a:prstGeom>
              <a:blipFill rotWithShape="1">
                <a:blip r:embed="rId4"/>
                <a:stretch>
                  <a:fillRect l="-8" t="-124" r="8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20"/>
          <p:cNvSpPr txBox="1">
            <a:spLocks noChangeArrowheads="1"/>
          </p:cNvSpPr>
          <p:nvPr/>
        </p:nvSpPr>
        <p:spPr bwMode="auto">
          <a:xfrm>
            <a:off x="2330970" y="4221852"/>
            <a:ext cx="427969" cy="3987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下箭头 61"/>
          <p:cNvSpPr/>
          <p:nvPr/>
        </p:nvSpPr>
        <p:spPr bwMode="auto">
          <a:xfrm>
            <a:off x="3786858" y="4668237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/>
              <p:cNvSpPr/>
              <p:nvPr/>
            </p:nvSpPr>
            <p:spPr>
              <a:xfrm>
                <a:off x="1862692" y="4902582"/>
                <a:ext cx="439928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2 2 6 4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3 9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92" y="4902582"/>
                <a:ext cx="4399280" cy="460375"/>
              </a:xfrm>
              <a:prstGeom prst="rect">
                <a:avLst/>
              </a:prstGeom>
              <a:blipFill rotWithShape="1">
                <a:blip r:embed="rId5"/>
                <a:stretch>
                  <a:fillRect l="-5" t="-83" r="5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20"/>
          <p:cNvSpPr txBox="1">
            <a:spLocks noChangeArrowheads="1"/>
          </p:cNvSpPr>
          <p:nvPr/>
        </p:nvSpPr>
        <p:spPr bwMode="auto">
          <a:xfrm>
            <a:off x="2341642" y="4927530"/>
            <a:ext cx="754544" cy="3987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下箭头 66"/>
          <p:cNvSpPr/>
          <p:nvPr/>
        </p:nvSpPr>
        <p:spPr bwMode="auto">
          <a:xfrm>
            <a:off x="3786858" y="5383622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/>
              <p:cNvSpPr/>
              <p:nvPr/>
            </p:nvSpPr>
            <p:spPr>
              <a:xfrm>
                <a:off x="1861556" y="5611687"/>
                <a:ext cx="400240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2 2 10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3 9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56" y="5611687"/>
                <a:ext cx="4002405" cy="460375"/>
              </a:xfrm>
              <a:prstGeom prst="rect">
                <a:avLst/>
              </a:prstGeom>
              <a:blipFill rotWithShape="1">
                <a:blip r:embed="rId6"/>
                <a:stretch>
                  <a:fillRect l="-9" t="-42" r="9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下箭头 68"/>
          <p:cNvSpPr/>
          <p:nvPr/>
        </p:nvSpPr>
        <p:spPr bwMode="auto">
          <a:xfrm>
            <a:off x="3786858" y="6099009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/>
              <p:cNvSpPr/>
              <p:nvPr/>
            </p:nvSpPr>
            <p:spPr>
              <a:xfrm>
                <a:off x="1861172" y="6320793"/>
                <a:ext cx="382524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2 1024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3 9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172" y="6320793"/>
                <a:ext cx="3825240" cy="460375"/>
              </a:xfrm>
              <a:prstGeom prst="rect">
                <a:avLst/>
              </a:prstGeom>
              <a:blipFill rotWithShape="1">
                <a:blip r:embed="rId7"/>
                <a:stretch>
                  <a:fillRect l="-16" t="-1" r="1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2097116" y="5633208"/>
            <a:ext cx="902539" cy="3987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下箭头 71"/>
          <p:cNvSpPr/>
          <p:nvPr/>
        </p:nvSpPr>
        <p:spPr bwMode="auto">
          <a:xfrm rot="16200000">
            <a:off x="5980767" y="6464226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4" name="TextBox 20"/>
          <p:cNvSpPr txBox="1">
            <a:spLocks noChangeArrowheads="1"/>
          </p:cNvSpPr>
          <p:nvPr/>
        </p:nvSpPr>
        <p:spPr bwMode="auto">
          <a:xfrm>
            <a:off x="1839561" y="6338888"/>
            <a:ext cx="1304111" cy="3987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/>
              <p:cNvSpPr/>
              <p:nvPr/>
            </p:nvSpPr>
            <p:spPr>
              <a:xfrm>
                <a:off x="6726606" y="6320793"/>
                <a:ext cx="326898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2048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3 9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06" y="6320793"/>
                <a:ext cx="3268980" cy="460375"/>
              </a:xfrm>
              <a:prstGeom prst="rect">
                <a:avLst/>
              </a:prstGeom>
              <a:blipFill rotWithShape="1">
                <a:blip r:embed="rId8"/>
                <a:stretch>
                  <a:fillRect l="-2" t="-1" r="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20"/>
          <p:cNvSpPr txBox="1">
            <a:spLocks noChangeArrowheads="1"/>
          </p:cNvSpPr>
          <p:nvPr/>
        </p:nvSpPr>
        <p:spPr bwMode="auto">
          <a:xfrm>
            <a:off x="7437133" y="6338052"/>
            <a:ext cx="459067" cy="3987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下箭头 76"/>
          <p:cNvSpPr/>
          <p:nvPr/>
        </p:nvSpPr>
        <p:spPr bwMode="auto">
          <a:xfrm rot="10800000">
            <a:off x="8718318" y="6068181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矩形 77"/>
              <p:cNvSpPr/>
              <p:nvPr/>
            </p:nvSpPr>
            <p:spPr>
              <a:xfrm>
                <a:off x="6554954" y="5611687"/>
                <a:ext cx="343916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2048 120 67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3 9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954" y="5611687"/>
                <a:ext cx="3439160" cy="460375"/>
              </a:xfrm>
              <a:prstGeom prst="rect">
                <a:avLst/>
              </a:prstGeom>
              <a:blipFill rotWithShape="1">
                <a:blip r:embed="rId9"/>
                <a:stretch>
                  <a:fillRect l="-14" t="-42" r="14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20"/>
          <p:cNvSpPr txBox="1">
            <a:spLocks noChangeArrowheads="1"/>
          </p:cNvSpPr>
          <p:nvPr/>
        </p:nvSpPr>
        <p:spPr bwMode="auto">
          <a:xfrm>
            <a:off x="7316648" y="5649962"/>
            <a:ext cx="1311773" cy="3987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/>
              <p:cNvSpPr/>
              <p:nvPr/>
            </p:nvSpPr>
            <p:spPr>
              <a:xfrm>
                <a:off x="7447175" y="4902582"/>
                <a:ext cx="255079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2048 53 3 9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75" y="4902582"/>
                <a:ext cx="2550795" cy="460375"/>
              </a:xfrm>
              <a:prstGeom prst="rect">
                <a:avLst/>
              </a:prstGeom>
              <a:blipFill rotWithShape="1">
                <a:blip r:embed="rId10"/>
                <a:stretch>
                  <a:fillRect l="-21" t="-83" r="21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20"/>
          <p:cNvSpPr txBox="1">
            <a:spLocks noChangeArrowheads="1"/>
          </p:cNvSpPr>
          <p:nvPr/>
        </p:nvSpPr>
        <p:spPr bwMode="auto">
          <a:xfrm>
            <a:off x="8615549" y="4945202"/>
            <a:ext cx="739213" cy="3987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/>
              <p:cNvSpPr/>
              <p:nvPr/>
            </p:nvSpPr>
            <p:spPr>
              <a:xfrm>
                <a:off x="7755652" y="4193477"/>
                <a:ext cx="233299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2048 53 27</a:t>
                </a:r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52" y="4193477"/>
                <a:ext cx="2332990" cy="460375"/>
              </a:xfrm>
              <a:prstGeom prst="rect">
                <a:avLst/>
              </a:prstGeom>
              <a:blipFill rotWithShape="1">
                <a:blip r:embed="rId11"/>
                <a:stretch>
                  <a:fillRect l="-17" t="-124" r="17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 82"/>
              <p:cNvSpPr/>
              <p:nvPr/>
            </p:nvSpPr>
            <p:spPr>
              <a:xfrm>
                <a:off x="8494730" y="3484372"/>
                <a:ext cx="159702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2048 26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730" y="3484372"/>
                <a:ext cx="1597025" cy="460375"/>
              </a:xfrm>
              <a:prstGeom prst="rect">
                <a:avLst/>
              </a:prstGeom>
              <a:blipFill rotWithShape="1">
                <a:blip r:embed="rId12"/>
                <a:stretch>
                  <a:fillRect l="-21" t="-28" r="2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/>
          <p:cNvSpPr/>
          <p:nvPr/>
        </p:nvSpPr>
        <p:spPr>
          <a:xfrm>
            <a:off x="9233807" y="2775267"/>
            <a:ext cx="8610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2022</a:t>
            </a:r>
            <a:endParaRPr lang="zh-CN" altLang="en-US" sz="2400" b="1" dirty="0"/>
          </a:p>
        </p:txBody>
      </p:sp>
      <p:sp>
        <p:nvSpPr>
          <p:cNvPr id="85" name="TextBox 20"/>
          <p:cNvSpPr txBox="1">
            <a:spLocks noChangeArrowheads="1"/>
          </p:cNvSpPr>
          <p:nvPr/>
        </p:nvSpPr>
        <p:spPr bwMode="auto">
          <a:xfrm>
            <a:off x="8581276" y="4222133"/>
            <a:ext cx="1115124" cy="39878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下箭头 86"/>
          <p:cNvSpPr/>
          <p:nvPr/>
        </p:nvSpPr>
        <p:spPr bwMode="auto">
          <a:xfrm rot="10800000">
            <a:off x="8718318" y="5390302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8" name="下箭头 87"/>
          <p:cNvSpPr/>
          <p:nvPr/>
        </p:nvSpPr>
        <p:spPr bwMode="auto">
          <a:xfrm rot="10800000">
            <a:off x="8718318" y="4624697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9" name="下箭头 88"/>
          <p:cNvSpPr/>
          <p:nvPr/>
        </p:nvSpPr>
        <p:spPr bwMode="auto">
          <a:xfrm rot="10800000">
            <a:off x="8718318" y="3903425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0" name="下箭头 89"/>
          <p:cNvSpPr/>
          <p:nvPr/>
        </p:nvSpPr>
        <p:spPr bwMode="auto">
          <a:xfrm rot="10800000">
            <a:off x="9412309" y="3140955"/>
            <a:ext cx="504056" cy="288032"/>
          </a:xfrm>
          <a:prstGeom prst="downArrow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ldLvl="0" animBg="1"/>
      <p:bldP spid="91" grpId="0" bldLvl="0" animBg="1"/>
      <p:bldP spid="44" grpId="0"/>
      <p:bldP spid="45" grpId="0" bldLvl="0" animBg="1"/>
      <p:bldP spid="6" grpId="0" bldLvl="0" animBg="1"/>
      <p:bldP spid="46" grpId="0"/>
      <p:bldP spid="47" grpId="0" bldLvl="0" animBg="1"/>
      <p:bldP spid="48" grpId="0" bldLvl="0" animBg="1"/>
      <p:bldP spid="49" grpId="0"/>
      <p:bldP spid="52" grpId="0" bldLvl="0" animBg="1"/>
      <p:bldP spid="62" grpId="0" bldLvl="0" animBg="1"/>
      <p:bldP spid="63" grpId="0"/>
      <p:bldP spid="66" grpId="0" bldLvl="0" animBg="1"/>
      <p:bldP spid="67" grpId="0" bldLvl="0" animBg="1"/>
      <p:bldP spid="68" grpId="0"/>
      <p:bldP spid="69" grpId="0" bldLvl="0" animBg="1"/>
      <p:bldP spid="70" grpId="0"/>
      <p:bldP spid="71" grpId="0" bldLvl="0" animBg="1"/>
      <p:bldP spid="72" grpId="0" bldLvl="0" animBg="1"/>
      <p:bldP spid="74" grpId="0" bldLvl="0" animBg="1"/>
      <p:bldP spid="75" grpId="0"/>
      <p:bldP spid="76" grpId="0" bldLvl="0" animBg="1"/>
      <p:bldP spid="77" grpId="0" bldLvl="0" animBg="1"/>
      <p:bldP spid="78" grpId="0"/>
      <p:bldP spid="79" grpId="0" bldLvl="0" animBg="1"/>
      <p:bldP spid="80" grpId="0"/>
      <p:bldP spid="81" grpId="0" bldLvl="0" animBg="1"/>
      <p:bldP spid="82" grpId="0"/>
      <p:bldP spid="83" grpId="0"/>
      <p:bldP spid="84" grpId="0"/>
      <p:bldP spid="85" grpId="0" bldLvl="0" animBg="1"/>
      <p:bldP spid="87" grpId="0" bldLvl="0" animBg="1"/>
      <p:bldP spid="88" grpId="0" bldLvl="0" animBg="1"/>
      <p:bldP spid="89" grpId="0" bldLvl="0" animBg="1"/>
      <p:bldP spid="90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39265" y="1177587"/>
            <a:ext cx="865895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逆波兰（后缀）表达式求值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2225455" y="1737679"/>
                <a:ext cx="8068310" cy="64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dirty="0"/>
                  <a:t>0 ! 1</a:t>
                </a:r>
                <a14:m>
                  <m:oMath xmlns:m="http://schemas.openxmlformats.org/officeDocument/2006/math">
                    <m:r>
                      <a:rPr lang="en-US" altLang="zh-CN" sz="3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/>
                  <a:t>2 3 ! 4 </a:t>
                </a:r>
                <a14:m>
                  <m:oMath xmlns:m="http://schemas.openxmlformats.org/officeDocument/2006/math">
                    <m:r>
                      <a:rPr lang="en-US" altLang="zh-CN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600" b="1" dirty="0"/>
                  <a:t> ^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3600" b="1" dirty="0"/>
                  <a:t> 5 !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/>
                  <a:t>67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/>
                  <a:t>3 9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36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3600" b="1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55" y="1737679"/>
                <a:ext cx="8068310" cy="645160"/>
              </a:xfrm>
              <a:prstGeom prst="rect">
                <a:avLst/>
              </a:prstGeom>
              <a:blipFill rotWithShape="1">
                <a:blip r:embed="rId1"/>
                <a:stretch>
                  <a:fillRect l="-5" t="-49" r="-436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2258952" y="2852937"/>
            <a:ext cx="2163626" cy="3168352"/>
            <a:chOff x="680182" y="2492896"/>
            <a:chExt cx="2163626" cy="3168352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68356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843808" y="2492896"/>
              <a:ext cx="0" cy="316835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680182" y="5661248"/>
              <a:ext cx="2163626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3113360" y="6146381"/>
            <a:ext cx="5040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262577" y="5661250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262577" y="530121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2262577" y="565773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62577" y="5661248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262577" y="5301208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262577" y="4937649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262577" y="4941167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TextBox 20"/>
          <p:cNvSpPr txBox="1">
            <a:spLocks noChangeArrowheads="1"/>
          </p:cNvSpPr>
          <p:nvPr/>
        </p:nvSpPr>
        <p:spPr bwMode="auto">
          <a:xfrm>
            <a:off x="1535836" y="5648439"/>
            <a:ext cx="720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156563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249560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285564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3226745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3641554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4007768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4349741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/>
          <p:nvPr/>
        </p:nvCxnSpPr>
        <p:spPr bwMode="auto">
          <a:xfrm>
            <a:off x="4709781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8" name="矩形 97"/>
          <p:cNvSpPr/>
          <p:nvPr/>
        </p:nvSpPr>
        <p:spPr bwMode="auto">
          <a:xfrm>
            <a:off x="2262577" y="4581125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5124590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2262577" y="4938011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5539399" y="2384010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2" name="矩形 101"/>
          <p:cNvSpPr/>
          <p:nvPr/>
        </p:nvSpPr>
        <p:spPr bwMode="auto">
          <a:xfrm>
            <a:off x="2262577" y="5293785"/>
            <a:ext cx="2160000" cy="360040"/>
          </a:xfrm>
          <a:prstGeom prst="rect">
            <a:avLst/>
          </a:prstGeom>
          <a:solidFill>
            <a:schemeClr val="accent1"/>
          </a:solidFill>
          <a:ln w="222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1024</a:t>
            </a:r>
            <a:endParaRPr lang="zh-CN" altLang="en-US" sz="2800" b="1" dirty="0">
              <a:solidFill>
                <a:srgbClr val="C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8235" y="2492896"/>
            <a:ext cx="5976664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rpnEvaluation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(expr)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输入：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RPN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Expr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假定语法正确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输出：表达式数值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引入栈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，用以存操作数；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while(expr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尚未扫描完毕，从左至右扫描）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expr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中读入下一元素；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if(x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是操作数）将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压入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else{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 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从栈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中弹出运算符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所需数目的操作数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	 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对弹出的操作数实施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运算，将结果重新入栈；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   } // else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}// while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   返回栈顶；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也是栈底</a:t>
            </a:r>
            <a:endParaRPr lang="en-US" altLang="zh-CN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5" grpId="1" bldLvl="0" animBg="1"/>
      <p:bldP spid="56" grpId="0" bldLvl="0" animBg="1"/>
      <p:bldP spid="56" grpId="1" bldLvl="0" animBg="1"/>
      <p:bldP spid="57" grpId="0" bldLvl="0" animBg="1"/>
      <p:bldP spid="57" grpId="1" bldLvl="0" animBg="1"/>
      <p:bldP spid="58" grpId="0" bldLvl="0" animBg="1"/>
      <p:bldP spid="59" grpId="0" bldLvl="0" animBg="1"/>
      <p:bldP spid="59" grpId="1" bldLvl="0" animBg="1"/>
      <p:bldP spid="60" grpId="0" bldLvl="0" animBg="1"/>
      <p:bldP spid="60" grpId="1" bldLvl="0" animBg="1"/>
      <p:bldP spid="61" grpId="0" bldLvl="0" animBg="1"/>
      <p:bldP spid="61" grpId="1" bldLvl="0" animBg="1"/>
      <p:bldP spid="98" grpId="0" bldLvl="0" animBg="1"/>
      <p:bldP spid="98" grpId="1" bldLvl="0" animBg="1"/>
      <p:bldP spid="100" grpId="0" bldLvl="0" animBg="1"/>
      <p:bldP spid="100" grpId="1" bldLvl="0" animBg="1"/>
      <p:bldP spid="10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二路归并：算法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388" y="1498953"/>
            <a:ext cx="10566400" cy="4364919"/>
          </a:xfrm>
        </p:spPr>
      </p:pic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3908504" y="3519299"/>
            <a:ext cx="4412884" cy="29523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39265" y="1177587"/>
            <a:ext cx="865895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中缀表达式转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RPN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1469489" y="1836573"/>
            <a:ext cx="3672408" cy="906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中缀表达式：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对应后缀表达式：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4497900" y="1807513"/>
                <a:ext cx="474916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(0!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1)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2^(3!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4)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/>
                  <a:t>(5!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/>
                  <a:t>67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b="1" dirty="0"/>
                  <a:t>(3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9))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900" y="1807513"/>
                <a:ext cx="4749165" cy="460375"/>
              </a:xfrm>
              <a:prstGeom prst="rect">
                <a:avLst/>
              </a:prstGeom>
              <a:blipFill rotWithShape="1">
                <a:blip r:embed="rId1"/>
                <a:stretch>
                  <a:fillRect l="-4" t="-66" r="4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914948" y="2276872"/>
                <a:ext cx="5440680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 dirty="0"/>
                  <a:t>0 ! 1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2 3 ! 4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b="1" dirty="0"/>
                  <a:t> ^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b="1" dirty="0"/>
                  <a:t> 5 !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67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/>
                  <a:t>3 9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48" y="2276872"/>
                <a:ext cx="5440680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1" t="-86" r="1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 bwMode="auto">
          <a:xfrm>
            <a:off x="2081557" y="3140968"/>
            <a:ext cx="244827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4151784" y="2880280"/>
            <a:ext cx="6120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规律：操作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顺序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不变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，操作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符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顺序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3899756" y="3576792"/>
            <a:ext cx="262829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操作符优先级：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4295800" y="4048473"/>
            <a:ext cx="3024336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括号：（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), [ ], { }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4295800" y="4957209"/>
            <a:ext cx="403244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3)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指数运算符 （从右往左）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4295800" y="5411577"/>
            <a:ext cx="403244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4)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乘除运算符 （从左往右）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4295800" y="5865946"/>
            <a:ext cx="403244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5)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加减运算符 （从左往右）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4288940" y="4502841"/>
            <a:ext cx="403244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阶乘运算符 （从左往右）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635130" y="1942273"/>
            <a:ext cx="3743450" cy="2206807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37705" y="1093864"/>
            <a:ext cx="865895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中缀表达式转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：简单例子（无括号情况）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6623594" y="2000407"/>
            <a:ext cx="262829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操作符优先级：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7123586" y="2883485"/>
            <a:ext cx="335615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指数运算符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7123586" y="3274074"/>
            <a:ext cx="336490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3)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乘除运算符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7120156" y="3646850"/>
            <a:ext cx="335615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4)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加减运算符 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7116726" y="2492896"/>
            <a:ext cx="336301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阶乘运算符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20"/>
              <p:cNvSpPr txBox="1">
                <a:spLocks noChangeArrowheads="1"/>
              </p:cNvSpPr>
              <p:nvPr/>
            </p:nvSpPr>
            <p:spPr bwMode="auto">
              <a:xfrm>
                <a:off x="1323786" y="1747920"/>
                <a:ext cx="4824536" cy="5835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3200" b="1" dirty="0">
                    <a:latin typeface="微软雅黑" panose="020B0503020204020204" charset="-122"/>
                    <a:ea typeface="微软雅黑" panose="020B0503020204020204" charset="-122"/>
                  </a:rPr>
                  <a:t>输入：</a:t>
                </a:r>
                <a:r>
                  <a:rPr lang="en-US" altLang="zh-CN" sz="3200" b="1" dirty="0"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3200" b="1" dirty="0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3200" b="1" dirty="0"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3200" b="1" dirty="0">
                    <a:latin typeface="微软雅黑" panose="020B0503020204020204" charset="-122"/>
                    <a:ea typeface="微软雅黑" panose="020B0503020204020204" charset="-122"/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3200" b="1" dirty="0">
                    <a:latin typeface="微软雅黑" panose="020B0503020204020204" charset="-122"/>
                    <a:ea typeface="微软雅黑" panose="020B0503020204020204" charset="-122"/>
                  </a:rPr>
                  <a:t>E</a:t>
                </a:r>
                <a:endParaRPr lang="en-US" altLang="zh-CN" sz="32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786" y="1747920"/>
                <a:ext cx="4824536" cy="583565"/>
              </a:xfrm>
              <a:prstGeom prst="rect">
                <a:avLst/>
              </a:prstGeom>
              <a:blipFill rotWithShape="1">
                <a:blip r:embed="rId1"/>
                <a:stretch>
                  <a:fillRect l="-9" t="-69" r="5" b="6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1249634" y="5896205"/>
            <a:ext cx="1656184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0667" y="5903945"/>
            <a:ext cx="4883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73209" y="5905952"/>
            <a:ext cx="4610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47666" y="5907959"/>
            <a:ext cx="4565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20"/>
              <p:cNvSpPr txBox="1">
                <a:spLocks noChangeArrowheads="1"/>
              </p:cNvSpPr>
              <p:nvPr/>
            </p:nvSpPr>
            <p:spPr bwMode="auto">
              <a:xfrm>
                <a:off x="6135611" y="5128255"/>
                <a:ext cx="4320480" cy="5962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号优先级比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×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低，</a:t>
                </a:r>
                <a:r>
                  <a:rPr lang="en-US" altLang="zh-CN" sz="2400" b="1" dirty="0"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×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出栈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5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5611" y="5128255"/>
                <a:ext cx="4320480" cy="596265"/>
              </a:xfrm>
              <a:prstGeom prst="rect">
                <a:avLst/>
              </a:prstGeom>
              <a:blipFill rotWithShape="1">
                <a:blip r:embed="rId2"/>
                <a:stretch>
                  <a:fillRect l="-6" t="-106" r="4" b="106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6135611" y="4514974"/>
                <a:ext cx="4320480" cy="5962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号优先级比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×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低，</a:t>
                </a:r>
                <a:r>
                  <a:rPr lang="en-US" altLang="zh-CN" sz="2400" b="1" dirty="0">
                    <a:ea typeface="微软雅黑" panose="020B050302020402020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×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入栈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5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5611" y="4514974"/>
                <a:ext cx="4320480" cy="596265"/>
              </a:xfrm>
              <a:prstGeom prst="rect">
                <a:avLst/>
              </a:prstGeom>
              <a:blipFill rotWithShape="1">
                <a:blip r:embed="rId3"/>
                <a:stretch>
                  <a:fillRect l="-6" t="-21" r="4" b="21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4193431" y="5880250"/>
                <a:ext cx="359372" cy="600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31" y="5880250"/>
                <a:ext cx="359372" cy="600710"/>
              </a:xfrm>
              <a:prstGeom prst="rect">
                <a:avLst/>
              </a:prstGeom>
              <a:blipFill rotWithShape="1">
                <a:blip r:embed="rId4"/>
                <a:stretch>
                  <a:fillRect l="-146" t="-25" r="-38384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20"/>
              <p:cNvSpPr txBox="1">
                <a:spLocks noChangeArrowheads="1"/>
              </p:cNvSpPr>
              <p:nvPr/>
            </p:nvSpPr>
            <p:spPr bwMode="auto">
              <a:xfrm>
                <a:off x="6148322" y="5750598"/>
                <a:ext cx="4355976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号优先级比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低，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出栈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6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8322" y="5750598"/>
                <a:ext cx="4355976" cy="460375"/>
              </a:xfrm>
              <a:prstGeom prst="rect">
                <a:avLst/>
              </a:prstGeom>
              <a:blipFill rotWithShape="1">
                <a:blip r:embed="rId5"/>
                <a:stretch>
                  <a:fillRect l="-6" t="-8" r="3" b="8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4573515" y="5880249"/>
                <a:ext cx="359372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15" y="5880249"/>
                <a:ext cx="359372" cy="583565"/>
              </a:xfrm>
              <a:prstGeom prst="rect">
                <a:avLst/>
              </a:prstGeom>
              <a:blipFill rotWithShape="1">
                <a:blip r:embed="rId6"/>
                <a:stretch>
                  <a:fillRect l="-68" t="-26" r="-9837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830143" y="5897616"/>
            <a:ext cx="5048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01107" y="5897616"/>
            <a:ext cx="4152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/>
              <p:cNvSpPr/>
              <p:nvPr/>
            </p:nvSpPr>
            <p:spPr>
              <a:xfrm>
                <a:off x="5792892" y="5843867"/>
                <a:ext cx="359372" cy="600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892" y="5843867"/>
                <a:ext cx="359372" cy="600710"/>
              </a:xfrm>
              <a:prstGeom prst="rect">
                <a:avLst/>
              </a:prstGeom>
              <a:blipFill rotWithShape="1">
                <a:blip r:embed="rId4"/>
                <a:stretch>
                  <a:fillRect l="-117" t="-99" r="-38413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 bwMode="auto">
          <a:xfrm flipH="1">
            <a:off x="2509452" y="2761665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4669692" y="2761665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2506066" y="5065921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3360474" y="5191013"/>
            <a:ext cx="5040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 bwMode="auto">
              <a:xfrm>
                <a:off x="2509691" y="4705882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800" b="1" dirty="0">
                  <a:solidFill>
                    <a:srgbClr val="C00000"/>
                  </a:solidFill>
                  <a:latin typeface="+mj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9691" y="4705882"/>
                <a:ext cx="2160000" cy="360040"/>
              </a:xfrm>
              <a:prstGeom prst="rect">
                <a:avLst/>
              </a:prstGeom>
              <a:blipFill rotWithShape="1">
                <a:blip r:embed="rId7"/>
                <a:stretch>
                  <a:fillRect l="-537" t="-9319" r="-504" b="-9201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1782950" y="4693071"/>
            <a:ext cx="720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3039904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>
            <a:off x="3332857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>
            <a:off x="3565545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>
            <a:off x="3935760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 bwMode="auto">
              <a:xfrm>
                <a:off x="2509744" y="434008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b="1" dirty="0">
                  <a:solidFill>
                    <a:srgbClr val="C00000"/>
                  </a:solidFill>
                  <a:latin typeface="+mj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9744" y="4340087"/>
                <a:ext cx="2160000" cy="360040"/>
              </a:xfrm>
              <a:prstGeom prst="rect">
                <a:avLst/>
              </a:prstGeom>
              <a:blipFill rotWithShape="1">
                <a:blip r:embed="rId8"/>
                <a:stretch>
                  <a:fillRect l="-540" t="-9309" r="-502" b="-9211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连接符 64"/>
          <p:cNvCxnSpPr/>
          <p:nvPr/>
        </p:nvCxnSpPr>
        <p:spPr bwMode="auto">
          <a:xfrm>
            <a:off x="4193431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4462286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>
            <a:off x="4753201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>
            <a:off x="5085181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/>
              <p:cNvSpPr/>
              <p:nvPr/>
            </p:nvSpPr>
            <p:spPr bwMode="auto">
              <a:xfrm>
                <a:off x="2509690" y="4342965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800" b="1" dirty="0">
                  <a:solidFill>
                    <a:srgbClr val="C00000"/>
                  </a:solidFill>
                  <a:latin typeface="+mj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9690" y="4342965"/>
                <a:ext cx="2160000" cy="360040"/>
              </a:xfrm>
              <a:prstGeom prst="rect">
                <a:avLst/>
              </a:prstGeom>
              <a:blipFill rotWithShape="1">
                <a:blip r:embed="rId8"/>
                <a:stretch>
                  <a:fillRect l="-537" t="-9227" r="-504" b="-9293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/>
          <p:cNvCxnSpPr/>
          <p:nvPr/>
        </p:nvCxnSpPr>
        <p:spPr bwMode="auto">
          <a:xfrm>
            <a:off x="5378083" y="2332695"/>
            <a:ext cx="41480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 bwMode="auto">
              <a:xfrm>
                <a:off x="2512728" y="471269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+mj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2728" y="4712697"/>
                <a:ext cx="2160000" cy="360040"/>
              </a:xfrm>
              <a:prstGeom prst="rect">
                <a:avLst/>
              </a:prstGeom>
              <a:blipFill rotWithShape="1">
                <a:blip r:embed="rId9"/>
                <a:stretch>
                  <a:fillRect l="-531" t="-9272" r="-511" b="-9248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6172484" y="5843867"/>
                <a:ext cx="359372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484" y="5843867"/>
                <a:ext cx="359372" cy="583565"/>
              </a:xfrm>
              <a:prstGeom prst="rect">
                <a:avLst/>
              </a:prstGeom>
              <a:blipFill rotWithShape="1">
                <a:blip r:embed="rId10"/>
                <a:stretch>
                  <a:fillRect l="-79" t="-102" r="-9827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2" grpId="0"/>
      <p:bldP spid="54" grpId="0"/>
      <p:bldP spid="57" grpId="0"/>
      <p:bldP spid="59" grpId="0"/>
      <p:bldP spid="60" grpId="0"/>
      <p:bldP spid="61" grpId="0"/>
      <p:bldP spid="63" grpId="0"/>
      <p:bldP spid="67" grpId="0"/>
      <p:bldP spid="68" grpId="0"/>
      <p:bldP spid="34" grpId="0" bldLvl="0" animBg="1"/>
      <p:bldP spid="34" grpId="1" bldLvl="0" animBg="1"/>
      <p:bldP spid="64" grpId="0" bldLvl="0" animBg="1"/>
      <p:bldP spid="64" grpId="1" bldLvl="0" animBg="1"/>
      <p:bldP spid="72" grpId="0" bldLvl="0" animBg="1"/>
      <p:bldP spid="72" grpId="1" bldLvl="0" animBg="1"/>
      <p:bldP spid="40" grpId="0" bldLvl="0" animBg="1"/>
      <p:bldP spid="40" grpId="1" bldLvl="0" animBg="1"/>
      <p:bldP spid="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819796" y="1671978"/>
            <a:ext cx="3743450" cy="249838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37705" y="1093864"/>
            <a:ext cx="865895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中缀表达式转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：（有括号情况）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/>
        </p:nvSpPr>
        <p:spPr bwMode="auto">
          <a:xfrm>
            <a:off x="6825718" y="1677697"/>
            <a:ext cx="262829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操作符优先级：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7200194" y="3684783"/>
            <a:ext cx="302433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5)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最低优先级：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), ], }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7200194" y="2540350"/>
            <a:ext cx="335615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2)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指数运算符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7200194" y="2930939"/>
            <a:ext cx="336490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3)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乘除运算符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7200194" y="3303715"/>
            <a:ext cx="335615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4)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加减运算符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7200194" y="2149761"/>
            <a:ext cx="336301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1)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阶乘运算符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20"/>
              <p:cNvSpPr txBox="1">
                <a:spLocks noChangeArrowheads="1"/>
              </p:cNvSpPr>
              <p:nvPr/>
            </p:nvSpPr>
            <p:spPr bwMode="auto">
              <a:xfrm>
                <a:off x="1160007" y="1738165"/>
                <a:ext cx="5638676" cy="5219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输入：</a:t>
                </a: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（</a:t>
                </a: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D</a:t>
                </a: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 E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007" y="1738165"/>
                <a:ext cx="5638676" cy="521970"/>
              </a:xfrm>
              <a:prstGeom prst="rect">
                <a:avLst/>
              </a:prstGeom>
              <a:blipFill rotWithShape="1">
                <a:blip r:embed="rId1"/>
                <a:stretch>
                  <a:fillRect l="-9" t="-33" r="7" b="33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1121037" y="5959484"/>
            <a:ext cx="224139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9243" y="5903945"/>
            <a:ext cx="4883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51785" y="5905952"/>
            <a:ext cx="4610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325452" y="5879687"/>
            <a:ext cx="4565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4" name="TextBox 20"/>
          <p:cNvSpPr txBox="1">
            <a:spLocks noChangeArrowheads="1"/>
          </p:cNvSpPr>
          <p:nvPr/>
        </p:nvSpPr>
        <p:spPr bwMode="auto">
          <a:xfrm>
            <a:off x="6338623" y="4780094"/>
            <a:ext cx="395790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lvl="2" algn="ctr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)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号优先级最低，（）对间所有操作符出栈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6338623" y="4232148"/>
                <a:ext cx="4320480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遇 </a:t>
                </a:r>
                <a:r>
                  <a:rPr lang="en-US" altLang="zh-CN" sz="2400" b="1" dirty="0">
                    <a:latin typeface="微软雅黑" panose="020B0503020204020204" charset="-122"/>
                    <a:ea typeface="微软雅黑" panose="020B0503020204020204" charset="-122"/>
                  </a:rPr>
                  <a:t>( 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不做任何处理，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入栈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5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8623" y="4232148"/>
                <a:ext cx="4320480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1" t="-110" r="15" b="110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4768581" y="5857243"/>
                <a:ext cx="359372" cy="600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81" y="5857243"/>
                <a:ext cx="359372" cy="600710"/>
              </a:xfrm>
              <a:prstGeom prst="rect">
                <a:avLst/>
              </a:prstGeom>
              <a:blipFill rotWithShape="1">
                <a:blip r:embed="rId3"/>
                <a:stretch>
                  <a:fillRect l="-102" r="-38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4102701" y="5857243"/>
                <a:ext cx="359372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01" y="5857243"/>
                <a:ext cx="359372" cy="583565"/>
              </a:xfrm>
              <a:prstGeom prst="rect">
                <a:avLst/>
              </a:prstGeom>
              <a:blipFill rotWithShape="1">
                <a:blip r:embed="rId4"/>
                <a:stretch>
                  <a:fillRect l="-167" t="-1" r="-9738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991032" y="5879686"/>
            <a:ext cx="5048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64599" y="5879685"/>
            <a:ext cx="4152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/>
              <p:cNvSpPr/>
              <p:nvPr/>
            </p:nvSpPr>
            <p:spPr>
              <a:xfrm>
                <a:off x="5422228" y="5856093"/>
                <a:ext cx="359372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28" y="5856093"/>
                <a:ext cx="359372" cy="583565"/>
              </a:xfrm>
              <a:prstGeom prst="rect">
                <a:avLst/>
              </a:prstGeom>
              <a:blipFill rotWithShape="1">
                <a:blip r:embed="rId5"/>
                <a:stretch>
                  <a:fillRect l="-166" t="-21" r="-991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 bwMode="auto">
          <a:xfrm flipH="1">
            <a:off x="3040647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5200887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3036000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 bwMode="auto">
              <a:xfrm>
                <a:off x="3037261" y="4869160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+mj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261" y="4869160"/>
                <a:ext cx="2160000" cy="360040"/>
              </a:xfrm>
              <a:prstGeom prst="rect">
                <a:avLst/>
              </a:prstGeom>
              <a:blipFill rotWithShape="1">
                <a:blip r:embed="rId6"/>
                <a:stretch>
                  <a:fillRect l="-532" t="-19571" r="-510" b="-19408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2314145" y="4856349"/>
            <a:ext cx="720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2677898" y="2258522"/>
            <a:ext cx="326235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2932125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 bwMode="auto">
              <a:xfrm>
                <a:off x="3037261" y="4513589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+mj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261" y="4513589"/>
                <a:ext cx="2160000" cy="360040"/>
              </a:xfrm>
              <a:prstGeom prst="rect">
                <a:avLst/>
              </a:prstGeom>
              <a:blipFill rotWithShape="1">
                <a:blip r:embed="rId6"/>
                <a:stretch>
                  <a:fillRect l="-532" t="-19403" r="-510" b="-19576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 bwMode="auto">
          <a:xfrm>
            <a:off x="3250703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3502731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/>
              <p:cNvSpPr/>
              <p:nvPr/>
            </p:nvSpPr>
            <p:spPr bwMode="auto">
              <a:xfrm>
                <a:off x="3037261" y="4149081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261" y="4149081"/>
                <a:ext cx="2160000" cy="360040"/>
              </a:xfrm>
              <a:prstGeom prst="rect">
                <a:avLst/>
              </a:prstGeom>
              <a:blipFill rotWithShape="1">
                <a:blip r:embed="rId7"/>
                <a:stretch>
                  <a:fillRect l="-532" t="-3172" r="-510" b="-3002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/>
          <p:cNvCxnSpPr/>
          <p:nvPr/>
        </p:nvCxnSpPr>
        <p:spPr bwMode="auto">
          <a:xfrm>
            <a:off x="376319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405746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436604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/>
              <p:cNvSpPr/>
              <p:nvPr/>
            </p:nvSpPr>
            <p:spPr bwMode="auto">
              <a:xfrm>
                <a:off x="3037261" y="450883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261" y="4508837"/>
                <a:ext cx="2160000" cy="360040"/>
              </a:xfrm>
              <a:prstGeom prst="rect">
                <a:avLst/>
              </a:prstGeom>
              <a:blipFill rotWithShape="1">
                <a:blip r:embed="rId8"/>
                <a:stretch>
                  <a:fillRect l="-532" t="-3092" r="-510" b="-3082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20"/>
              <p:cNvSpPr txBox="1">
                <a:spLocks noChangeArrowheads="1"/>
              </p:cNvSpPr>
              <p:nvPr/>
            </p:nvSpPr>
            <p:spPr bwMode="auto">
              <a:xfrm>
                <a:off x="6338623" y="5673112"/>
                <a:ext cx="4320480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遇 </a:t>
                </a:r>
                <a:r>
                  <a:rPr lang="en-US" altLang="zh-CN" sz="2400" b="1" dirty="0">
                    <a:latin typeface="微软雅黑" panose="020B0503020204020204" charset="-122"/>
                    <a:ea typeface="微软雅黑" panose="020B0503020204020204" charset="-122"/>
                  </a:rPr>
                  <a:t>( 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不做任何处理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入栈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8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8623" y="5673112"/>
                <a:ext cx="4320480" cy="460375"/>
              </a:xfrm>
              <a:prstGeom prst="rect">
                <a:avLst/>
              </a:prstGeom>
              <a:blipFill rotWithShape="1">
                <a:blip r:embed="rId9"/>
                <a:stretch>
                  <a:fillRect l="-1" t="-5" r="15" b="5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80"/>
          <p:cNvCxnSpPr/>
          <p:nvPr/>
        </p:nvCxnSpPr>
        <p:spPr bwMode="auto">
          <a:xfrm>
            <a:off x="472338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>
            <a:off x="497842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20"/>
              <p:cNvSpPr txBox="1">
                <a:spLocks noChangeArrowheads="1"/>
              </p:cNvSpPr>
              <p:nvPr/>
            </p:nvSpPr>
            <p:spPr bwMode="auto">
              <a:xfrm>
                <a:off x="6338623" y="6205673"/>
                <a:ext cx="4320480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遇 </a:t>
                </a:r>
                <a:r>
                  <a:rPr lang="en-US" altLang="zh-CN" sz="2400" b="1" dirty="0">
                    <a:latin typeface="微软雅黑" panose="020B0503020204020204" charset="-122"/>
                    <a:ea typeface="微软雅黑" panose="020B0503020204020204" charset="-122"/>
                  </a:rPr>
                  <a:t>( 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不做任何处理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出栈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8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8623" y="6205673"/>
                <a:ext cx="4320480" cy="460375"/>
              </a:xfrm>
              <a:prstGeom prst="rect">
                <a:avLst/>
              </a:prstGeom>
              <a:blipFill rotWithShape="1">
                <a:blip r:embed="rId10"/>
                <a:stretch>
                  <a:fillRect l="-1" t="-98" r="15" b="98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/>
              <p:cNvSpPr/>
              <p:nvPr/>
            </p:nvSpPr>
            <p:spPr bwMode="auto">
              <a:xfrm>
                <a:off x="3037261" y="4501655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261" y="4501655"/>
                <a:ext cx="2160000" cy="360040"/>
              </a:xfrm>
              <a:prstGeom prst="rect">
                <a:avLst/>
              </a:prstGeom>
              <a:blipFill rotWithShape="1">
                <a:blip r:embed="rId11"/>
                <a:stretch>
                  <a:fillRect l="-532" t="-3214" r="-510" b="-2961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84"/>
          <p:cNvCxnSpPr/>
          <p:nvPr/>
        </p:nvCxnSpPr>
        <p:spPr bwMode="auto">
          <a:xfrm>
            <a:off x="523357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55051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585251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/>
              <p:cNvSpPr/>
              <p:nvPr/>
            </p:nvSpPr>
            <p:spPr bwMode="auto">
              <a:xfrm>
                <a:off x="3044609" y="4860366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4609" y="4860366"/>
                <a:ext cx="2160000" cy="360040"/>
              </a:xfrm>
              <a:prstGeom prst="rect">
                <a:avLst/>
              </a:prstGeom>
              <a:blipFill rotWithShape="1">
                <a:blip r:embed="rId8"/>
                <a:stretch>
                  <a:fillRect l="-519" t="-3196" r="-493" b="-2979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连接符 89"/>
          <p:cNvCxnSpPr/>
          <p:nvPr/>
        </p:nvCxnSpPr>
        <p:spPr bwMode="auto">
          <a:xfrm>
            <a:off x="620294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/>
              <p:cNvSpPr/>
              <p:nvPr/>
            </p:nvSpPr>
            <p:spPr>
              <a:xfrm>
                <a:off x="6024660" y="5856092"/>
                <a:ext cx="359372" cy="600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660" y="5856092"/>
                <a:ext cx="359372" cy="600710"/>
              </a:xfrm>
              <a:prstGeom prst="rect">
                <a:avLst/>
              </a:prstGeom>
              <a:blipFill rotWithShape="1">
                <a:blip r:embed="rId3"/>
                <a:stretch>
                  <a:fillRect l="-115" t="-20" r="-3841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2" grpId="0"/>
      <p:bldP spid="54" grpId="0"/>
      <p:bldP spid="57" grpId="0"/>
      <p:bldP spid="59" grpId="0"/>
      <p:bldP spid="61" grpId="0"/>
      <p:bldP spid="63" grpId="0"/>
      <p:bldP spid="67" grpId="0"/>
      <p:bldP spid="68" grpId="0"/>
      <p:bldP spid="34" grpId="0" bldLvl="0" animBg="1"/>
      <p:bldP spid="34" grpId="1" bldLvl="0" animBg="1"/>
      <p:bldP spid="50" grpId="0" bldLvl="0" animBg="1"/>
      <p:bldP spid="50" grpId="1" bldLvl="0" animBg="1"/>
      <p:bldP spid="75" grpId="0" bldLvl="0" animBg="1"/>
      <p:bldP spid="75" grpId="1" bldLvl="0" animBg="1"/>
      <p:bldP spid="79" grpId="0" bldLvl="0" animBg="1"/>
      <p:bldP spid="79" grpId="1" bldLvl="0" animBg="1"/>
      <p:bldP spid="80" grpId="0"/>
      <p:bldP spid="83" grpId="0"/>
      <p:bldP spid="84" grpId="0" bldLvl="0" animBg="1"/>
      <p:bldP spid="84" grpId="1" bldLvl="0" animBg="1"/>
      <p:bldP spid="89" grpId="0" bldLvl="0" animBg="1"/>
      <p:bldP spid="89" grpId="1" bldLvl="0" animBg="1"/>
      <p:bldP spid="9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37705" y="1093864"/>
            <a:ext cx="865895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中缀表达式直接求值并输出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（结合前两算法）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20"/>
              <p:cNvSpPr txBox="1">
                <a:spLocks noChangeArrowheads="1"/>
              </p:cNvSpPr>
              <p:nvPr/>
            </p:nvSpPr>
            <p:spPr bwMode="auto">
              <a:xfrm>
                <a:off x="1160007" y="1738165"/>
                <a:ext cx="5638676" cy="5219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457200" lvl="2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输入：</a:t>
                </a: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（</a:t>
                </a: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D</a:t>
                </a: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 E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0007" y="1738165"/>
                <a:ext cx="5638676" cy="521970"/>
              </a:xfrm>
              <a:prstGeom prst="rect">
                <a:avLst/>
              </a:prstGeom>
              <a:blipFill rotWithShape="1">
                <a:blip r:embed="rId1"/>
                <a:stretch>
                  <a:fillRect l="-9" t="-33" r="7" b="33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/>
          <p:cNvSpPr txBox="1">
            <a:spLocks noChangeArrowheads="1"/>
          </p:cNvSpPr>
          <p:nvPr/>
        </p:nvSpPr>
        <p:spPr bwMode="auto">
          <a:xfrm>
            <a:off x="1121037" y="5959484"/>
            <a:ext cx="224139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9243" y="5903945"/>
            <a:ext cx="4883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51785" y="5905952"/>
            <a:ext cx="4610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325452" y="5879687"/>
            <a:ext cx="4565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4768581" y="5857243"/>
                <a:ext cx="359372" cy="600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81" y="5857243"/>
                <a:ext cx="359372" cy="600710"/>
              </a:xfrm>
              <a:prstGeom prst="rect">
                <a:avLst/>
              </a:prstGeom>
              <a:blipFill rotWithShape="1">
                <a:blip r:embed="rId2"/>
                <a:stretch>
                  <a:fillRect l="-102" r="-38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4102701" y="5857243"/>
                <a:ext cx="359372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01" y="5857243"/>
                <a:ext cx="359372" cy="583565"/>
              </a:xfrm>
              <a:prstGeom prst="rect">
                <a:avLst/>
              </a:prstGeom>
              <a:blipFill rotWithShape="1">
                <a:blip r:embed="rId3"/>
                <a:stretch>
                  <a:fillRect l="-167" t="-1" r="-9738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991032" y="5879686"/>
            <a:ext cx="5048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64599" y="5879685"/>
            <a:ext cx="4152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/>
              <p:cNvSpPr/>
              <p:nvPr/>
            </p:nvSpPr>
            <p:spPr>
              <a:xfrm>
                <a:off x="5422228" y="5856093"/>
                <a:ext cx="359372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28" y="5856093"/>
                <a:ext cx="359372" cy="583565"/>
              </a:xfrm>
              <a:prstGeom prst="rect">
                <a:avLst/>
              </a:prstGeom>
              <a:blipFill rotWithShape="1">
                <a:blip r:embed="rId4"/>
                <a:stretch>
                  <a:fillRect l="-166" t="-21" r="-991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/>
          <p:cNvCxnSpPr/>
          <p:nvPr/>
        </p:nvCxnSpPr>
        <p:spPr bwMode="auto">
          <a:xfrm flipH="1">
            <a:off x="3040647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5200887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3036000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 bwMode="auto">
              <a:xfrm>
                <a:off x="3037261" y="4869160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+mj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261" y="4869160"/>
                <a:ext cx="2160000" cy="360040"/>
              </a:xfrm>
              <a:prstGeom prst="rect">
                <a:avLst/>
              </a:prstGeom>
              <a:blipFill rotWithShape="1">
                <a:blip r:embed="rId5"/>
                <a:stretch>
                  <a:fillRect l="-532" t="-19571" r="-510" b="-19408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2288626" y="4859867"/>
            <a:ext cx="720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2677898" y="2258522"/>
            <a:ext cx="326235" cy="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2932125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 bwMode="auto">
              <a:xfrm>
                <a:off x="3037261" y="4513589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m:t>(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+mj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261" y="4513589"/>
                <a:ext cx="2160000" cy="360040"/>
              </a:xfrm>
              <a:prstGeom prst="rect">
                <a:avLst/>
              </a:prstGeom>
              <a:blipFill rotWithShape="1">
                <a:blip r:embed="rId5"/>
                <a:stretch>
                  <a:fillRect l="-532" t="-19403" r="-510" b="-19576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 bwMode="auto">
          <a:xfrm>
            <a:off x="3250703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3502731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/>
              <p:cNvSpPr/>
              <p:nvPr/>
            </p:nvSpPr>
            <p:spPr bwMode="auto">
              <a:xfrm>
                <a:off x="3037261" y="4149081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261" y="4149081"/>
                <a:ext cx="2160000" cy="360040"/>
              </a:xfrm>
              <a:prstGeom prst="rect">
                <a:avLst/>
              </a:prstGeom>
              <a:blipFill rotWithShape="1">
                <a:blip r:embed="rId6"/>
                <a:stretch>
                  <a:fillRect l="-532" t="-3172" r="-510" b="-3002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/>
          <p:cNvCxnSpPr/>
          <p:nvPr/>
        </p:nvCxnSpPr>
        <p:spPr bwMode="auto">
          <a:xfrm>
            <a:off x="376319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405746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436604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/>
              <p:cNvSpPr/>
              <p:nvPr/>
            </p:nvSpPr>
            <p:spPr bwMode="auto">
              <a:xfrm>
                <a:off x="3037261" y="4508837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261" y="4508837"/>
                <a:ext cx="2160000" cy="360040"/>
              </a:xfrm>
              <a:prstGeom prst="rect">
                <a:avLst/>
              </a:prstGeom>
              <a:blipFill rotWithShape="1">
                <a:blip r:embed="rId7"/>
                <a:stretch>
                  <a:fillRect l="-532" t="-3092" r="-510" b="-3082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连接符 80"/>
          <p:cNvCxnSpPr/>
          <p:nvPr/>
        </p:nvCxnSpPr>
        <p:spPr bwMode="auto">
          <a:xfrm>
            <a:off x="4723382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>
            <a:off x="4978420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/>
              <p:cNvSpPr/>
              <p:nvPr/>
            </p:nvSpPr>
            <p:spPr bwMode="auto">
              <a:xfrm>
                <a:off x="3037261" y="4501655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261" y="4501655"/>
                <a:ext cx="2160000" cy="360040"/>
              </a:xfrm>
              <a:prstGeom prst="rect">
                <a:avLst/>
              </a:prstGeom>
              <a:blipFill rotWithShape="1">
                <a:blip r:embed="rId8"/>
                <a:stretch>
                  <a:fillRect l="-532" t="-3214" r="-510" b="-2961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连接符 84"/>
          <p:cNvCxnSpPr/>
          <p:nvPr/>
        </p:nvCxnSpPr>
        <p:spPr bwMode="auto">
          <a:xfrm>
            <a:off x="523357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55051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5852519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/>
              <p:cNvSpPr/>
              <p:nvPr/>
            </p:nvSpPr>
            <p:spPr bwMode="auto">
              <a:xfrm>
                <a:off x="3044609" y="4860366"/>
                <a:ext cx="2160000" cy="360040"/>
              </a:xfrm>
              <a:prstGeom prst="rect">
                <a:avLst/>
              </a:prstGeom>
              <a:solidFill>
                <a:schemeClr val="accent1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4609" y="4860366"/>
                <a:ext cx="2160000" cy="360040"/>
              </a:xfrm>
              <a:prstGeom prst="rect">
                <a:avLst/>
              </a:prstGeom>
              <a:blipFill rotWithShape="1">
                <a:blip r:embed="rId7"/>
                <a:stretch>
                  <a:fillRect l="-519" t="-3196" r="-493" b="-2979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/>
              <p:cNvSpPr/>
              <p:nvPr/>
            </p:nvSpPr>
            <p:spPr>
              <a:xfrm>
                <a:off x="6024660" y="5856092"/>
                <a:ext cx="359372" cy="600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660" y="5856092"/>
                <a:ext cx="359372" cy="600710"/>
              </a:xfrm>
              <a:prstGeom prst="rect">
                <a:avLst/>
              </a:prstGeom>
              <a:blipFill rotWithShape="1">
                <a:blip r:embed="rId2"/>
                <a:stretch>
                  <a:fillRect l="-115" t="-20" r="-3841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3239243" y="5275476"/>
            <a:ext cx="188871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rPr>
              <a:t>操作符栈 </a:t>
            </a:r>
            <a:r>
              <a:rPr lang="en-US" altLang="zh-CN" b="1" dirty="0" err="1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rPr>
              <a:t>optr</a:t>
            </a:r>
            <a:endParaRPr lang="zh-CN" altLang="en-US" b="1" dirty="0">
              <a:solidFill>
                <a:srgbClr val="00823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 flipH="1">
            <a:off x="7151725" y="2924943"/>
            <a:ext cx="511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9311965" y="2924943"/>
            <a:ext cx="7444" cy="23042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 flipH="1">
            <a:off x="7147078" y="5229199"/>
            <a:ext cx="216362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/>
              <p:cNvSpPr/>
              <p:nvPr/>
            </p:nvSpPr>
            <p:spPr bwMode="auto">
              <a:xfrm>
                <a:off x="7148339" y="4869160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A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8339" y="4869160"/>
                <a:ext cx="2160000" cy="360040"/>
              </a:xfrm>
              <a:prstGeom prst="rect">
                <a:avLst/>
              </a:prstGeom>
              <a:blipFill rotWithShape="1">
                <a:blip r:embed="rId9"/>
                <a:stretch>
                  <a:fillRect l="-536" t="-3169" r="-506" b="-3005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6399704" y="4859867"/>
            <a:ext cx="720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栈底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 bwMode="auto">
              <a:xfrm>
                <a:off x="7148339" y="451358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B</m:t>
                      </m:r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8339" y="4513589"/>
                <a:ext cx="2160000" cy="360040"/>
              </a:xfrm>
              <a:prstGeom prst="rect">
                <a:avLst/>
              </a:prstGeom>
              <a:blipFill rotWithShape="1">
                <a:blip r:embed="rId10"/>
                <a:stretch>
                  <a:fillRect l="-536" t="-3177" r="-506" b="-2997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/>
              <p:cNvSpPr/>
              <p:nvPr/>
            </p:nvSpPr>
            <p:spPr bwMode="auto">
              <a:xfrm>
                <a:off x="7151485" y="451358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C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1485" y="4513589"/>
                <a:ext cx="2160000" cy="360040"/>
              </a:xfrm>
              <a:prstGeom prst="rect">
                <a:avLst/>
              </a:prstGeom>
              <a:blipFill rotWithShape="1">
                <a:blip r:embed="rId11"/>
                <a:stretch>
                  <a:fillRect l="-534" t="-3177" r="-507" b="-2997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/>
              <p:cNvSpPr/>
              <p:nvPr/>
            </p:nvSpPr>
            <p:spPr bwMode="auto">
              <a:xfrm>
                <a:off x="7151725" y="4870871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A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B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1725" y="4870871"/>
                <a:ext cx="2160000" cy="360040"/>
              </a:xfrm>
              <a:prstGeom prst="rect">
                <a:avLst/>
              </a:prstGeom>
              <a:blipFill rotWithShape="1">
                <a:blip r:embed="rId12"/>
                <a:stretch>
                  <a:fillRect l="-516" t="-3115" r="-496" b="-3059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7350321" y="5275476"/>
            <a:ext cx="177001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rPr>
              <a:t>操作数栈 </a:t>
            </a:r>
            <a:r>
              <a:rPr lang="en-US" altLang="zh-CN" b="1" dirty="0" err="1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rPr>
              <a:t>opnd</a:t>
            </a:r>
            <a:endParaRPr lang="zh-CN" altLang="en-US" b="1" dirty="0">
              <a:solidFill>
                <a:srgbClr val="00823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/>
              <p:cNvSpPr/>
              <p:nvPr/>
            </p:nvSpPr>
            <p:spPr bwMode="auto">
              <a:xfrm>
                <a:off x="7152789" y="4869160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A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B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)</m:t>
                      </m:r>
                      <m:r>
                        <a:rPr lang="en-US" altLang="zh-CN" sz="24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C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2789" y="4869160"/>
                <a:ext cx="2160000" cy="360040"/>
              </a:xfrm>
              <a:prstGeom prst="rect">
                <a:avLst/>
              </a:prstGeom>
              <a:blipFill rotWithShape="1">
                <a:blip r:embed="rId13"/>
                <a:stretch>
                  <a:fillRect l="-536" t="-3169" r="-505" b="-3005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/>
              <p:cNvSpPr/>
              <p:nvPr/>
            </p:nvSpPr>
            <p:spPr bwMode="auto">
              <a:xfrm>
                <a:off x="7154795" y="4519697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D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4795" y="4519697"/>
                <a:ext cx="2160000" cy="360040"/>
              </a:xfrm>
              <a:prstGeom prst="rect">
                <a:avLst/>
              </a:prstGeom>
              <a:blipFill rotWithShape="1">
                <a:blip r:embed="rId14"/>
                <a:stretch>
                  <a:fillRect l="-541" t="-3110" r="-501" b="-3064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/>
              <p:cNvSpPr/>
              <p:nvPr/>
            </p:nvSpPr>
            <p:spPr bwMode="auto">
              <a:xfrm>
                <a:off x="7149680" y="4881448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A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B</m:t>
                          </m:r>
                        </m:e>
                      </m:d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C</m:t>
                      </m:r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0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9680" y="4881448"/>
                <a:ext cx="2160000" cy="360040"/>
              </a:xfrm>
              <a:prstGeom prst="rect">
                <a:avLst/>
              </a:prstGeom>
              <a:blipFill rotWithShape="1">
                <a:blip r:embed="rId15"/>
                <a:stretch>
                  <a:fillRect l="-539" t="-3231" r="-502" b="-2943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连接符 91"/>
          <p:cNvCxnSpPr/>
          <p:nvPr/>
        </p:nvCxnSpPr>
        <p:spPr bwMode="auto">
          <a:xfrm>
            <a:off x="6204346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6528048" y="2258522"/>
            <a:ext cx="294268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矩形 93"/>
              <p:cNvSpPr/>
              <p:nvPr/>
            </p:nvSpPr>
            <p:spPr bwMode="auto">
              <a:xfrm>
                <a:off x="7148339" y="4514408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E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8339" y="4514408"/>
                <a:ext cx="2160000" cy="360040"/>
              </a:xfrm>
              <a:prstGeom prst="rect">
                <a:avLst/>
              </a:prstGeom>
              <a:blipFill rotWithShape="1">
                <a:blip r:embed="rId16"/>
                <a:stretch>
                  <a:fillRect l="-536" t="-3228" r="-506" b="-2946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矩形 94"/>
              <p:cNvSpPr/>
              <p:nvPr/>
            </p:nvSpPr>
            <p:spPr bwMode="auto">
              <a:xfrm>
                <a:off x="7148339" y="4883159"/>
                <a:ext cx="2160000" cy="360040"/>
              </a:xfrm>
              <a:prstGeom prst="rect">
                <a:avLst/>
              </a:prstGeom>
              <a:solidFill>
                <a:srgbClr val="FFCC99"/>
              </a:solid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A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B</m:t>
                          </m:r>
                        </m:e>
                      </m:d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C</m:t>
                      </m:r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sz="1600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8339" y="4883159"/>
                <a:ext cx="2160000" cy="360040"/>
              </a:xfrm>
              <a:prstGeom prst="rect">
                <a:avLst/>
              </a:prstGeom>
              <a:blipFill rotWithShape="1">
                <a:blip r:embed="rId17"/>
                <a:stretch>
                  <a:fillRect l="-536" t="-17639" r="-506" b="-17812"/>
                </a:stretch>
              </a:blipFill>
              <a:ln w="22225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716816" y="5953938"/>
                <a:ext cx="2464435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A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  <m:t>B</m:t>
                          </m:r>
                        </m:e>
                      </m:d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C</m:t>
                      </m:r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b="1" i="1" dirty="0">
                  <a:solidFill>
                    <a:srgbClr val="C00000"/>
                  </a:solidFill>
                  <a:latin typeface="Cambria Math" panose="02040503050406030204" pitchFamily="18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16" y="5953938"/>
                <a:ext cx="2464435" cy="368300"/>
              </a:xfrm>
              <a:prstGeom prst="rect">
                <a:avLst/>
              </a:prstGeom>
              <a:blipFill rotWithShape="1">
                <a:blip r:embed="rId18"/>
                <a:stretch>
                  <a:fillRect l="-12" t="-48" r="12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20"/>
          <p:cNvSpPr txBox="1">
            <a:spLocks noChangeArrowheads="1"/>
          </p:cNvSpPr>
          <p:nvPr/>
        </p:nvSpPr>
        <p:spPr bwMode="auto">
          <a:xfrm>
            <a:off x="6668927" y="5961800"/>
            <a:ext cx="119988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最终结果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2" grpId="0"/>
      <p:bldP spid="59" grpId="0"/>
      <p:bldP spid="61" grpId="0"/>
      <p:bldP spid="63" grpId="0"/>
      <p:bldP spid="67" grpId="0"/>
      <p:bldP spid="68" grpId="0"/>
      <p:bldP spid="34" grpId="0" bldLvl="0" animBg="1"/>
      <p:bldP spid="34" grpId="1" bldLvl="0" animBg="1"/>
      <p:bldP spid="50" grpId="0" bldLvl="0" animBg="1"/>
      <p:bldP spid="50" grpId="1" bldLvl="0" animBg="1"/>
      <p:bldP spid="75" grpId="0" bldLvl="0" animBg="1"/>
      <p:bldP spid="75" grpId="1" bldLvl="0" animBg="1"/>
      <p:bldP spid="79" grpId="0" bldLvl="0" animBg="1"/>
      <p:bldP spid="79" grpId="1" bldLvl="0" animBg="1"/>
      <p:bldP spid="84" grpId="0" bldLvl="0" animBg="1"/>
      <p:bldP spid="84" grpId="1" bldLvl="0" animBg="1"/>
      <p:bldP spid="89" grpId="0" bldLvl="0" animBg="1"/>
      <p:bldP spid="89" grpId="1" bldLvl="0" animBg="1"/>
      <p:bldP spid="91" grpId="0"/>
      <p:bldP spid="60" grpId="0" bldLvl="0" animBg="1"/>
      <p:bldP spid="60" grpId="1" bldLvl="0" animBg="1"/>
      <p:bldP spid="64" grpId="0" bldLvl="0" animBg="1"/>
      <p:bldP spid="64" grpId="1" bldLvl="0" animBg="1"/>
      <p:bldP spid="66" grpId="0" bldLvl="0" animBg="1"/>
      <p:bldP spid="66" grpId="1" bldLvl="0" animBg="1"/>
      <p:bldP spid="70" grpId="0" bldLvl="0" animBg="1"/>
      <p:bldP spid="70" grpId="1" bldLvl="0" animBg="1"/>
      <p:bldP spid="74" grpId="0" bldLvl="0" animBg="1"/>
      <p:bldP spid="74" grpId="1" bldLvl="0" animBg="1"/>
      <p:bldP spid="65" grpId="0" bldLvl="0" animBg="1"/>
      <p:bldP spid="65" grpId="1" bldLvl="0" animBg="1"/>
      <p:bldP spid="87" grpId="0" bldLvl="0" animBg="1"/>
      <p:bldP spid="87" grpId="1" bldLvl="0" animBg="1"/>
      <p:bldP spid="94" grpId="0" bldLvl="0" animBg="1"/>
      <p:bldP spid="94" grpId="1" bldLvl="0" animBg="1"/>
      <p:bldP spid="95" grpId="0" bldLvl="0" animBg="1"/>
      <p:bldP spid="95" grpId="1" bldLvl="0" animBg="1"/>
      <p:bldP spid="3" grpId="0"/>
      <p:bldP spid="9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1196752"/>
            <a:ext cx="9511462" cy="4984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N_OPTR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9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运算符总数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enum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SUB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MUL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POW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L_P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R_P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EOE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}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Operator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运算符集合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加、减、乘、除、乘方、阶乘、左括号、右括号、起始符与终止符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N_OPTR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N_OPTR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运算符优先等级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栈顶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] [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当前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]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             |--------------------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当 前 运 算 符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------------| */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        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+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-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^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!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\0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--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+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|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-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栈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顶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运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^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算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!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符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'='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|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/* --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\0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*/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 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 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'='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栈的应用：表达式求值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3330" y="6243333"/>
            <a:ext cx="8748464" cy="46037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建立包括括号在内的各种符号间的优先级关系比较，简化程序</a:t>
            </a:r>
            <a:endParaRPr kumimoji="1" lang="zh-CN" altLang="en-US" sz="24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0" y="-747464"/>
            <a:ext cx="9160311" cy="79705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evaluate (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expr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'\0'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displayProgress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(expr, S,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RPN);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isdigit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readNumber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append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opnd.top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若当前字符为运算符，则</a:t>
            </a:r>
            <a:endParaRPr lang="zh-CN" altLang="en-US" sz="16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orderBetween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optr.top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(), *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{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'&lt;'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栈顶运算符优先级更低时</a:t>
            </a:r>
            <a:endParaRPr lang="zh-CN" altLang="en-US" sz="16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计算推迟，当前运算符进栈</a:t>
            </a:r>
            <a:endParaRPr lang="zh-CN" altLang="en-US" sz="16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'='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'&gt;'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{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op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append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RPN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op );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'!'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op ) {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若属于一元运算符</a:t>
            </a:r>
            <a:endParaRPr lang="zh-CN" altLang="en-US" sz="16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pOpnd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calcu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op,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pOpnd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对于其它（二元）运算符</a:t>
            </a:r>
            <a:endParaRPr lang="zh-CN" altLang="en-US" sz="16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pOpnd2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(), pOpnd1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calcu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pOpnd1, op, pOpnd2 ) );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default: exit(-1);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逢语法错误，不做处理直接退出</a:t>
            </a:r>
            <a:endParaRPr lang="zh-CN" altLang="en-US" sz="16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//switch</a:t>
            </a:r>
            <a:endParaRPr lang="en-US" altLang="zh-CN" sz="16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displayProgress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(expr, S,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RPN);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}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//while</a:t>
            </a:r>
            <a:endParaRPr lang="en-US" altLang="zh-CN" sz="16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return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opnd.pop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弹出并返回最后的计算结果</a:t>
            </a:r>
            <a:endParaRPr lang="en-US" altLang="zh-CN" sz="1600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数据结构分类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631504" y="1125217"/>
            <a:ext cx="854499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数据结构三元素：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逻辑结构、存储结构、运算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91544" y="1844824"/>
          <a:ext cx="806450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35"/>
                <a:gridCol w="1872615"/>
                <a:gridCol w="1943100"/>
                <a:gridCol w="2736850"/>
              </a:tblGrid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数据结构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逻辑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存储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运算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操作、接口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向量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顺序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查找、排序等，访问无约束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列表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查找、排序等，访问无约束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栈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访问约束：后进先出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696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队列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线性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顺序或链式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访问约束：先进先出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advTm="157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队 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125217"/>
            <a:ext cx="854499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生活中的队列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2711624" y="6126763"/>
            <a:ext cx="6552728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从一端进入，另一端出，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先进先出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3F3F1"/>
              </a:clrFrom>
              <a:clrTo>
                <a:srgbClr val="F3F3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03" y="3408829"/>
            <a:ext cx="3909730" cy="23458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03" y="1463569"/>
            <a:ext cx="4180306" cy="1759212"/>
          </a:xfrm>
          <a:prstGeom prst="rect">
            <a:avLst/>
          </a:prstGeom>
        </p:spPr>
      </p:pic>
      <p:pic>
        <p:nvPicPr>
          <p:cNvPr id="1026" name="Picture 2" descr="http://www.microsolus.com/image/data/Printer/HP%20LASER%20JET(P1007)%2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0" b="14951"/>
          <a:stretch>
            <a:fillRect/>
          </a:stretch>
        </p:blipFill>
        <p:spPr bwMode="auto">
          <a:xfrm>
            <a:off x="3004510" y="2933126"/>
            <a:ext cx="1794102" cy="12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fficeclipart.com/office_clipart_images/laptop_computer_flipped_open_0515-0909-2120-0442_SMU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23" y="4662157"/>
            <a:ext cx="1177260" cy="10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iu.edu/academics/majors/business_and_technology/images/desktop_computer_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12" y="1456310"/>
            <a:ext cx="1197645" cy="119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hefixitspot.com/images/computer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12" y="4365962"/>
            <a:ext cx="1320412" cy="13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i7hosting.net/images/rack-server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23" y="1806206"/>
            <a:ext cx="1248073" cy="8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箭头连接符 10"/>
          <p:cNvCxnSpPr/>
          <p:nvPr/>
        </p:nvCxnSpPr>
        <p:spPr bwMode="auto">
          <a:xfrm flipV="1">
            <a:off x="2548281" y="4077072"/>
            <a:ext cx="548515" cy="50467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2822538" y="2467096"/>
            <a:ext cx="274258" cy="47581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flipH="1">
            <a:off x="4511824" y="2547732"/>
            <a:ext cx="546072" cy="45365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 flipV="1">
            <a:off x="4771648" y="3992051"/>
            <a:ext cx="611711" cy="29402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</p:spTree>
  </p:cSld>
  <p:clrMapOvr>
    <a:masterClrMapping/>
  </p:clrMapOvr>
  <p:transition advTm="157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队 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811524" y="1196752"/>
            <a:ext cx="2808312" cy="224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队列：数据元素在一端进入在另一端输出的（访问受限）的线性表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5087888" y="1196752"/>
            <a:ext cx="4891551" cy="3646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支持的操作（接口、运算）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入队 </a:t>
            </a:r>
            <a:r>
              <a:rPr lang="en-US" altLang="zh-CN" sz="28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enqueue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(x)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出队 </a:t>
            </a:r>
            <a:r>
              <a:rPr lang="en-US" altLang="zh-CN" sz="28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dequeue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()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访问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front ()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判空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empty()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求长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size()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9120336" y="1916832"/>
            <a:ext cx="576064" cy="2376264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617139" y="2276872"/>
            <a:ext cx="784379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复杂度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O(1)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863760" y="3689976"/>
            <a:ext cx="5883247" cy="2754299"/>
            <a:chOff x="511041" y="3776500"/>
            <a:chExt cx="5883247" cy="2754299"/>
          </a:xfrm>
        </p:grpSpPr>
        <p:grpSp>
          <p:nvGrpSpPr>
            <p:cNvPr id="25" name="组合 24"/>
            <p:cNvGrpSpPr/>
            <p:nvPr/>
          </p:nvGrpSpPr>
          <p:grpSpPr>
            <a:xfrm>
              <a:off x="733488" y="4280637"/>
              <a:ext cx="5660800" cy="2250162"/>
              <a:chOff x="855416" y="4437112"/>
              <a:chExt cx="5660800" cy="2250162"/>
            </a:xfrm>
          </p:grpSpPr>
          <p:cxnSp>
            <p:nvCxnSpPr>
              <p:cNvPr id="19" name="直接连接符 18"/>
              <p:cNvCxnSpPr/>
              <p:nvPr/>
            </p:nvCxnSpPr>
            <p:spPr bwMode="auto">
              <a:xfrm>
                <a:off x="1835696" y="6093296"/>
                <a:ext cx="3744416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21" name="左弧形箭头 20"/>
              <p:cNvSpPr/>
              <p:nvPr/>
            </p:nvSpPr>
            <p:spPr bwMode="auto">
              <a:xfrm>
                <a:off x="855416" y="4437112"/>
                <a:ext cx="720080" cy="1440160"/>
              </a:xfrm>
              <a:prstGeom prst="curvedRightArrow">
                <a:avLst>
                  <a:gd name="adj1" fmla="val 17273"/>
                  <a:gd name="adj2" fmla="val 50000"/>
                  <a:gd name="adj3" fmla="val 54149"/>
                </a:avLst>
              </a:prstGeom>
              <a:solidFill>
                <a:srgbClr val="00823B"/>
              </a:solidFill>
              <a:ln w="3175" algn="ctr">
                <a:noFill/>
                <a:miter lim="800000"/>
              </a:ln>
              <a:effectLst>
                <a:outerShdw dist="57150" dir="2700000" algn="ctr" rotWithShape="0">
                  <a:srgbClr val="888888">
                    <a:alpha val="50000"/>
                  </a:srgbClr>
                </a:outerShdw>
              </a:effectLst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2" name="下弧形箭头 21"/>
              <p:cNvSpPr/>
              <p:nvPr/>
            </p:nvSpPr>
            <p:spPr bwMode="auto">
              <a:xfrm>
                <a:off x="4716016" y="4961696"/>
                <a:ext cx="1800200" cy="792088"/>
              </a:xfrm>
              <a:prstGeom prst="curvedUpArrow">
                <a:avLst/>
              </a:prstGeom>
              <a:solidFill>
                <a:srgbClr val="00823B"/>
              </a:solidFill>
              <a:ln w="3175" algn="ctr">
                <a:noFill/>
                <a:miter lim="800000"/>
              </a:ln>
              <a:effectLst>
                <a:outerShdw dist="57150" dir="2700000" algn="ctr" rotWithShape="0">
                  <a:srgbClr val="888888">
                    <a:alpha val="50000"/>
                  </a:srgbClr>
                </a:outerShdw>
              </a:effectLst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4427984" y="4725144"/>
                <a:ext cx="1152128" cy="1152128"/>
              </a:xfrm>
              <a:prstGeom prst="rect">
                <a:avLst/>
              </a:prstGeom>
              <a:solidFill>
                <a:schemeClr val="tx2"/>
              </a:solidFill>
              <a:ln w="3175" algn="ctr">
                <a:noFill/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cxnSp>
            <p:nvCxnSpPr>
              <p:cNvPr id="5" name="直接连接符 4"/>
              <p:cNvCxnSpPr/>
              <p:nvPr/>
            </p:nvCxnSpPr>
            <p:spPr bwMode="auto">
              <a:xfrm>
                <a:off x="1835696" y="5157192"/>
                <a:ext cx="3672408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27" name="TextBox 20"/>
              <p:cNvSpPr txBox="1">
                <a:spLocks noChangeArrowheads="1"/>
              </p:cNvSpPr>
              <p:nvPr/>
            </p:nvSpPr>
            <p:spPr bwMode="auto">
              <a:xfrm>
                <a:off x="3455876" y="6165304"/>
                <a:ext cx="504056" cy="5219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lvl="1"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800" b="1" dirty="0">
                    <a:latin typeface="微软雅黑" panose="020B0503020204020204" charset="-122"/>
                    <a:ea typeface="微软雅黑" panose="020B0503020204020204" charset="-122"/>
                  </a:rPr>
                  <a:t>Q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 bwMode="auto">
            <a:xfrm>
              <a:off x="511041" y="3776500"/>
              <a:ext cx="1152128" cy="1152128"/>
            </a:xfrm>
            <a:prstGeom prst="rect">
              <a:avLst/>
            </a:prstGeom>
            <a:solidFill>
              <a:schemeClr val="tx2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392144" y="5937933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队首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82435" y="5922142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队尾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队列的基本操作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125217"/>
            <a:ext cx="928903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队列：一端进入另一端输出的（访问受限）的线性表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75520" y="1700808"/>
          <a:ext cx="84969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25"/>
                <a:gridCol w="1247775"/>
                <a:gridCol w="1560195"/>
                <a:gridCol w="1272540"/>
                <a:gridCol w="1536065"/>
                <a:gridCol w="1296035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操作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输出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Queue()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(3)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front()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(7)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(5)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empty()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false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(11)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dequeue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(3)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size()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front()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(7)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enqueue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(6)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size()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直接连接符 38"/>
          <p:cNvCxnSpPr/>
          <p:nvPr/>
        </p:nvCxnSpPr>
        <p:spPr bwMode="auto">
          <a:xfrm>
            <a:off x="3107667" y="5877272"/>
            <a:ext cx="6156685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>
            <a:off x="3107667" y="4939737"/>
            <a:ext cx="6156685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5046107" y="6089831"/>
            <a:ext cx="5040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Q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896200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5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775520" y="2060848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773119" y="2445342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775520" y="2831567"/>
            <a:ext cx="2808312" cy="360040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773119" y="320326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769379" y="3573403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896200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3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769379" y="394353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960096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7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4615583" y="2070465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023165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3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624682" y="2438471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941283" y="5877272"/>
            <a:ext cx="837565" cy="793993"/>
            <a:chOff x="6417283" y="5877272"/>
            <a:chExt cx="837565" cy="793993"/>
          </a:xfrm>
        </p:grpSpPr>
        <p:cxnSp>
          <p:nvCxnSpPr>
            <p:cNvPr id="73" name="直接箭头连接符 72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6417283" y="6210890"/>
              <a:ext cx="83756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 bwMode="auto">
          <a:xfrm>
            <a:off x="4624854" y="280812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4624682" y="3203268"/>
            <a:ext cx="2808312" cy="344898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082111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11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624682" y="3572854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624682" y="3962696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141057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6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455646" y="2080690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455646" y="244534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3200003" y="4939737"/>
            <a:ext cx="936104" cy="936104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7</a:t>
            </a:r>
            <a:endParaRPr lang="zh-CN" altLang="en-US" sz="40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7464150" y="2815548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7009302" y="5877272"/>
            <a:ext cx="837565" cy="793993"/>
            <a:chOff x="6417283" y="5877272"/>
            <a:chExt cx="837565" cy="793993"/>
          </a:xfrm>
        </p:grpSpPr>
        <p:cxnSp>
          <p:nvCxnSpPr>
            <p:cNvPr id="86" name="直接箭头连接符 85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7" name="矩形 86"/>
            <p:cNvSpPr/>
            <p:nvPr/>
          </p:nvSpPr>
          <p:spPr>
            <a:xfrm>
              <a:off x="6417283" y="6210890"/>
              <a:ext cx="83756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矩形 87"/>
          <p:cNvSpPr/>
          <p:nvPr/>
        </p:nvSpPr>
        <p:spPr bwMode="auto">
          <a:xfrm>
            <a:off x="7455935" y="320269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104258" y="5877272"/>
            <a:ext cx="837565" cy="793993"/>
            <a:chOff x="6417283" y="5877272"/>
            <a:chExt cx="837565" cy="793993"/>
          </a:xfrm>
        </p:grpSpPr>
        <p:cxnSp>
          <p:nvCxnSpPr>
            <p:cNvPr id="90" name="直接箭头连接符 89"/>
            <p:cNvCxnSpPr/>
            <p:nvPr/>
          </p:nvCxnSpPr>
          <p:spPr bwMode="auto">
            <a:xfrm rot="10800000">
              <a:off x="6845203" y="587727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>
              <a:off x="6417283" y="6210890"/>
              <a:ext cx="83756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823B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endParaRPr lang="zh-CN" altLang="en-US" sz="2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矩形 91"/>
          <p:cNvSpPr/>
          <p:nvPr/>
        </p:nvSpPr>
        <p:spPr bwMode="auto">
          <a:xfrm>
            <a:off x="7448572" y="3560082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7455646" y="3962696"/>
            <a:ext cx="2808312" cy="317835"/>
          </a:xfrm>
          <a:prstGeom prst="rect">
            <a:avLst/>
          </a:prstGeom>
          <a:solidFill>
            <a:srgbClr val="FF0000">
              <a:alpha val="33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bldLvl="0" animBg="1"/>
      <p:bldP spid="59" grpId="1" bldLvl="0" animBg="1"/>
      <p:bldP spid="60" grpId="0" bldLvl="0" animBg="1"/>
      <p:bldP spid="60" grpId="1" bldLvl="0" animBg="1"/>
      <p:bldP spid="61" grpId="0" bldLvl="0" animBg="1"/>
      <p:bldP spid="61" grpId="1" bldLvl="0" animBg="1"/>
      <p:bldP spid="62" grpId="0" bldLvl="0" animBg="1"/>
      <p:bldP spid="62" grpId="1" bldLvl="0" animBg="1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 bldLvl="0" animBg="1"/>
      <p:bldP spid="66" grpId="1" bldLvl="0" animBg="1"/>
      <p:bldP spid="67" grpId="0" bldLvl="0" animBg="1"/>
      <p:bldP spid="67" grpId="1" bldLvl="0" animBg="1"/>
      <p:bldP spid="68" grpId="0" bldLvl="0" animBg="1"/>
      <p:bldP spid="68" grpId="1" bldLvl="0" animBg="1"/>
      <p:bldP spid="70" grpId="0" bldLvl="0" animBg="1"/>
      <p:bldP spid="71" grpId="0" bldLvl="0" animBg="1"/>
      <p:bldP spid="71" grpId="1" bldLvl="0" animBg="1"/>
      <p:bldP spid="75" grpId="0" bldLvl="0" animBg="1"/>
      <p:bldP spid="75" grpId="1" bldLvl="0" animBg="1"/>
      <p:bldP spid="76" grpId="0" bldLvl="0" animBg="1"/>
      <p:bldP spid="76" grpId="1" bldLvl="0" animBg="1"/>
      <p:bldP spid="77" grpId="0" bldLvl="0" animBg="1"/>
      <p:bldP spid="78" grpId="0" bldLvl="0" animBg="1"/>
      <p:bldP spid="78" grpId="1" bldLvl="0" animBg="1"/>
      <p:bldP spid="79" grpId="0" bldLvl="0" animBg="1"/>
      <p:bldP spid="79" grpId="1" bldLvl="0" animBg="1"/>
      <p:bldP spid="80" grpId="0" bldLvl="0" animBg="1"/>
      <p:bldP spid="81" grpId="0" bldLvl="0" animBg="1"/>
      <p:bldP spid="81" grpId="1" bldLvl="0" animBg="1"/>
      <p:bldP spid="82" grpId="0" bldLvl="0" animBg="1"/>
      <p:bldP spid="82" grpId="1" bldLvl="0" animBg="1"/>
      <p:bldP spid="83" grpId="0" bldLvl="0" animBg="1"/>
      <p:bldP spid="84" grpId="0" bldLvl="0" animBg="1"/>
      <p:bldP spid="84" grpId="1" bldLvl="0" animBg="1"/>
      <p:bldP spid="88" grpId="0" bldLvl="0" animBg="1"/>
      <p:bldP spid="88" grpId="1" bldLvl="0" animBg="1"/>
      <p:bldP spid="92" grpId="0" bldLvl="0" animBg="1"/>
      <p:bldP spid="92" grpId="1" bldLvl="0" animBg="1"/>
      <p:bldP spid="9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二路归并：实现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388" y="1393508"/>
            <a:ext cx="10566400" cy="4575808"/>
          </a:xfrm>
        </p:spPr>
      </p:pic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95728" y="4077072"/>
            <a:ext cx="7918593" cy="2676525"/>
            <a:chOff x="471728" y="4077072"/>
            <a:chExt cx="7918593" cy="2676525"/>
          </a:xfrm>
        </p:grpSpPr>
        <p:sp>
          <p:nvSpPr>
            <p:cNvPr id="79" name="矩形 78"/>
            <p:cNvSpPr/>
            <p:nvPr/>
          </p:nvSpPr>
          <p:spPr>
            <a:xfrm>
              <a:off x="471728" y="4077072"/>
              <a:ext cx="7918593" cy="2676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enqueue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(x){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if(rear==size(A)-1)   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printf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(“Full\n”);return;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 if empty()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rear  front  0; A[rear]  x;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rear  rear+1; A[rear]  x;}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3760143" y="5588067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143" y="5588067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5809506" y="5577573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506" y="5577573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2595525" y="6335332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525" y="6335332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2555776" y="5609464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5609464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5439239" y="6303381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239" y="6303381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矩形 54"/>
          <p:cNvSpPr/>
          <p:nvPr/>
        </p:nvSpPr>
        <p:spPr bwMode="auto">
          <a:xfrm>
            <a:off x="8392044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889025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386006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882987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队列的数组实现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071801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队列的实现（伪代码）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871864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75412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880866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379968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886056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389604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891246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42348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54884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67420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79956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92492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05028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17564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911157" y="1346890"/>
            <a:ext cx="685800" cy="750908"/>
            <a:chOff x="4211960" y="1309940"/>
            <a:chExt cx="685800" cy="750908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9" name="矩形 38"/>
            <p:cNvSpPr/>
            <p:nvPr/>
          </p:nvSpPr>
          <p:spPr>
            <a:xfrm>
              <a:off x="4211960" y="1309940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0740" y="1346890"/>
            <a:ext cx="811530" cy="750908"/>
            <a:chOff x="4211960" y="1309940"/>
            <a:chExt cx="811530" cy="750908"/>
          </a:xfrm>
        </p:grpSpPr>
        <p:cxnSp>
          <p:nvCxnSpPr>
            <p:cNvPr id="42" name="直接箭头连接符 4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43" name="矩形 42"/>
            <p:cNvSpPr/>
            <p:nvPr/>
          </p:nvSpPr>
          <p:spPr>
            <a:xfrm>
              <a:off x="4211960" y="1309940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矩形 47"/>
          <p:cNvSpPr/>
          <p:nvPr/>
        </p:nvSpPr>
        <p:spPr bwMode="auto">
          <a:xfrm>
            <a:off x="8392888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895063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9398078" y="2116578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499324" y="2587147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011860" y="2587147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524396" y="2587147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91544" y="1600019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A[10];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383461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370344" y="1346890"/>
            <a:ext cx="685800" cy="750908"/>
            <a:chOff x="4211960" y="1309940"/>
            <a:chExt cx="685800" cy="750908"/>
          </a:xfrm>
        </p:grpSpPr>
        <p:cxnSp>
          <p:nvCxnSpPr>
            <p:cNvPr id="61" name="直接箭头连接符 60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2" name="矩形 61"/>
            <p:cNvSpPr/>
            <p:nvPr/>
          </p:nvSpPr>
          <p:spPr>
            <a:xfrm>
              <a:off x="4211960" y="1309940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820025" y="1355530"/>
            <a:ext cx="811530" cy="750908"/>
            <a:chOff x="4211960" y="1309940"/>
            <a:chExt cx="811530" cy="750908"/>
          </a:xfrm>
        </p:grpSpPr>
        <p:cxnSp>
          <p:nvCxnSpPr>
            <p:cNvPr id="64" name="直接箭头连接符 63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5" name="矩形 64"/>
            <p:cNvSpPr/>
            <p:nvPr/>
          </p:nvSpPr>
          <p:spPr>
            <a:xfrm>
              <a:off x="4211960" y="1309940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914322" y="1340768"/>
            <a:ext cx="811530" cy="750908"/>
            <a:chOff x="4211960" y="1309940"/>
            <a:chExt cx="811530" cy="750908"/>
          </a:xfrm>
        </p:grpSpPr>
        <p:cxnSp>
          <p:nvCxnSpPr>
            <p:cNvPr id="67" name="直接箭头连接符 6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8" name="矩形 67"/>
            <p:cNvSpPr/>
            <p:nvPr/>
          </p:nvSpPr>
          <p:spPr>
            <a:xfrm>
              <a:off x="4211960" y="1309940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914322" y="2665392"/>
            <a:ext cx="685800" cy="684840"/>
            <a:chOff x="4211960" y="993400"/>
            <a:chExt cx="685800" cy="684840"/>
          </a:xfrm>
        </p:grpSpPr>
        <p:cxnSp>
          <p:nvCxnSpPr>
            <p:cNvPr id="71" name="直接箭头连接符 70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72" name="矩形 71"/>
            <p:cNvSpPr/>
            <p:nvPr/>
          </p:nvSpPr>
          <p:spPr>
            <a:xfrm>
              <a:off x="4211960" y="1309940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1999915" y="1982849"/>
            <a:ext cx="1021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110435" y="2027089"/>
                <a:ext cx="299085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435" y="2027089"/>
                <a:ext cx="299085" cy="368935"/>
              </a:xfrm>
              <a:prstGeom prst="rect">
                <a:avLst/>
              </a:prstGeom>
              <a:blipFill rotWithShape="1">
                <a:blip r:embed="rId1"/>
                <a:stretch>
                  <a:fillRect l="-69" t="-46" r="-2073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3443062" y="1980922"/>
            <a:ext cx="6858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007189" y="2347516"/>
            <a:ext cx="8534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rear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3092477" y="2387129"/>
                <a:ext cx="299085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477" y="2387129"/>
                <a:ext cx="299085" cy="368935"/>
              </a:xfrm>
              <a:prstGeom prst="rect">
                <a:avLst/>
              </a:prstGeom>
              <a:blipFill rotWithShape="1">
                <a:blip r:embed="rId1"/>
                <a:stretch>
                  <a:fillRect l="-9" t="-44" r="-20798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3425104" y="2340962"/>
            <a:ext cx="6858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90463" y="2688761"/>
            <a:ext cx="6396609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empty(){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if(rear==front==-1) return true;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return false;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9394484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9389753" y="1340768"/>
            <a:ext cx="811530" cy="750908"/>
            <a:chOff x="4211960" y="1309940"/>
            <a:chExt cx="811530" cy="750908"/>
          </a:xfrm>
        </p:grpSpPr>
        <p:cxnSp>
          <p:nvCxnSpPr>
            <p:cNvPr id="87" name="直接箭头连接符 8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8" name="矩形 87"/>
            <p:cNvSpPr/>
            <p:nvPr/>
          </p:nvSpPr>
          <p:spPr>
            <a:xfrm>
              <a:off x="4211960" y="1309940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9320310" y="2665392"/>
            <a:ext cx="685800" cy="684840"/>
            <a:chOff x="4211960" y="993400"/>
            <a:chExt cx="685800" cy="684840"/>
          </a:xfrm>
        </p:grpSpPr>
        <p:cxnSp>
          <p:nvCxnSpPr>
            <p:cNvPr id="90" name="直接箭头连接符 89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91" name="矩形 90"/>
            <p:cNvSpPr/>
            <p:nvPr/>
          </p:nvSpPr>
          <p:spPr>
            <a:xfrm>
              <a:off x="4211960" y="1309940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594410" y="3632452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594410" y="4040439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8896860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827340" y="2668583"/>
            <a:ext cx="685800" cy="684840"/>
            <a:chOff x="4211960" y="993400"/>
            <a:chExt cx="685800" cy="684840"/>
          </a:xfrm>
        </p:grpSpPr>
        <p:cxnSp>
          <p:nvCxnSpPr>
            <p:cNvPr id="99" name="直接箭头连接符 98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0" name="矩形 99"/>
            <p:cNvSpPr/>
            <p:nvPr/>
          </p:nvSpPr>
          <p:spPr>
            <a:xfrm>
              <a:off x="4211960" y="1309940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8594410" y="4421986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8307612" y="2670206"/>
            <a:ext cx="685800" cy="684840"/>
            <a:chOff x="4211960" y="993400"/>
            <a:chExt cx="685800" cy="684840"/>
          </a:xfrm>
        </p:grpSpPr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4" name="矩形 103"/>
            <p:cNvSpPr/>
            <p:nvPr/>
          </p:nvSpPr>
          <p:spPr>
            <a:xfrm>
              <a:off x="4211960" y="1309940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8394545" y="2116578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48" grpId="0" bldLvl="0" animBg="1"/>
      <p:bldP spid="48" grpId="1" bldLvl="0" animBg="1"/>
      <p:bldP spid="59" grpId="0" bldLvl="0" animBg="1"/>
      <p:bldP spid="59" grpId="1" bldLvl="0" animBg="1"/>
      <p:bldP spid="59" grpId="2" bldLvl="0" animBg="1"/>
      <p:bldP spid="73" grpId="0"/>
      <p:bldP spid="4" grpId="0"/>
      <p:bldP spid="74" grpId="0"/>
      <p:bldP spid="75" grpId="0"/>
      <p:bldP spid="76" grpId="0"/>
      <p:bldP spid="77" grpId="0"/>
      <p:bldP spid="78" grpId="0"/>
      <p:bldP spid="85" grpId="0" bldLvl="0" animBg="1"/>
      <p:bldP spid="15" grpId="0"/>
      <p:bldP spid="92" grpId="0"/>
      <p:bldP spid="93" grpId="0" bldLvl="0" animBg="1"/>
      <p:bldP spid="101" grpId="0"/>
      <p:bldP spid="105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839204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889025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38600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882987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队列的数组实现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071801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队列的实现（伪代码）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87186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75412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88086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37996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42348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54884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67420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79956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92492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05028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17564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39288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89506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9398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499324" y="2587147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011860" y="2587147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524396" y="2587147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9394484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9389753" y="1340768"/>
            <a:ext cx="811530" cy="750908"/>
            <a:chOff x="4211960" y="1309940"/>
            <a:chExt cx="811530" cy="750908"/>
          </a:xfrm>
        </p:grpSpPr>
        <p:cxnSp>
          <p:nvCxnSpPr>
            <p:cNvPr id="87" name="直接箭头连接符 86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88" name="矩形 87"/>
            <p:cNvSpPr/>
            <p:nvPr/>
          </p:nvSpPr>
          <p:spPr>
            <a:xfrm>
              <a:off x="4211960" y="1309940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矩形 92"/>
          <p:cNvSpPr/>
          <p:nvPr/>
        </p:nvSpPr>
        <p:spPr bwMode="auto">
          <a:xfrm>
            <a:off x="8896860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8307612" y="2670206"/>
            <a:ext cx="685800" cy="684840"/>
            <a:chOff x="4211960" y="993400"/>
            <a:chExt cx="685800" cy="684840"/>
          </a:xfrm>
        </p:grpSpPr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4" name="矩形 103"/>
            <p:cNvSpPr/>
            <p:nvPr/>
          </p:nvSpPr>
          <p:spPr>
            <a:xfrm>
              <a:off x="4211960" y="1309940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8394545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80086" y="2806970"/>
            <a:ext cx="4644517" cy="4154170"/>
            <a:chOff x="356086" y="2806970"/>
            <a:chExt cx="4644517" cy="4154170"/>
          </a:xfrm>
        </p:grpSpPr>
        <p:sp>
          <p:nvSpPr>
            <p:cNvPr id="94" name="矩形 93"/>
            <p:cNvSpPr/>
            <p:nvPr/>
          </p:nvSpPr>
          <p:spPr>
            <a:xfrm>
              <a:off x="356086" y="2806970"/>
              <a:ext cx="4644517" cy="4154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dequeue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(){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 empty()  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return;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 if (front==rear){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return A[front];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rear  front  -1;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else{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return A[front];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front  front+1;}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2500765" y="4643844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65" y="4643844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/>
                <p:cNvSpPr txBox="1"/>
                <p:nvPr/>
              </p:nvSpPr>
              <p:spPr>
                <a:xfrm>
                  <a:off x="3652893" y="4653136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96" name="文本框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893" y="4653136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2656853" y="6093296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853" y="6093296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矩形 105"/>
          <p:cNvSpPr/>
          <p:nvPr/>
        </p:nvSpPr>
        <p:spPr>
          <a:xfrm>
            <a:off x="6615475" y="3800998"/>
            <a:ext cx="1691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8905761" y="1353219"/>
            <a:ext cx="811530" cy="750908"/>
            <a:chOff x="4211960" y="1309940"/>
            <a:chExt cx="811530" cy="750908"/>
          </a:xfrm>
        </p:grpSpPr>
        <p:cxnSp>
          <p:nvCxnSpPr>
            <p:cNvPr id="108" name="直接箭头连接符 107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9" name="矩形 108"/>
            <p:cNvSpPr/>
            <p:nvPr/>
          </p:nvSpPr>
          <p:spPr>
            <a:xfrm>
              <a:off x="4211960" y="1309940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矩形 109"/>
          <p:cNvSpPr/>
          <p:nvPr/>
        </p:nvSpPr>
        <p:spPr bwMode="auto">
          <a:xfrm>
            <a:off x="9398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615475" y="4234444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7832422" y="2669785"/>
            <a:ext cx="685800" cy="684840"/>
            <a:chOff x="4211960" y="993400"/>
            <a:chExt cx="685800" cy="684840"/>
          </a:xfrm>
        </p:grpSpPr>
        <p:cxnSp>
          <p:nvCxnSpPr>
            <p:cNvPr id="113" name="直接箭头连接符 112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14" name="矩形 113"/>
            <p:cNvSpPr/>
            <p:nvPr/>
          </p:nvSpPr>
          <p:spPr>
            <a:xfrm>
              <a:off x="4211960" y="1309940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矩形 114"/>
          <p:cNvSpPr/>
          <p:nvPr/>
        </p:nvSpPr>
        <p:spPr bwMode="auto">
          <a:xfrm>
            <a:off x="789291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38376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688746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38663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88414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536995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615475" y="4667890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615475" y="5101336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615475" y="5534783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480103" y="4236270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480103" y="4664405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5285161" y="2671120"/>
            <a:ext cx="685800" cy="684840"/>
            <a:chOff x="4211960" y="993400"/>
            <a:chExt cx="685800" cy="684840"/>
          </a:xfrm>
        </p:grpSpPr>
        <p:cxnSp>
          <p:nvCxnSpPr>
            <p:cNvPr id="127" name="直接箭头连接符 12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28" name="矩形 127"/>
            <p:cNvSpPr/>
            <p:nvPr/>
          </p:nvSpPr>
          <p:spPr>
            <a:xfrm>
              <a:off x="4211960" y="1309940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矩形 128"/>
          <p:cNvSpPr/>
          <p:nvPr/>
        </p:nvSpPr>
        <p:spPr>
          <a:xfrm>
            <a:off x="8480103" y="5092540"/>
            <a:ext cx="1691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889273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8408081" y="1359644"/>
            <a:ext cx="811530" cy="750908"/>
            <a:chOff x="4211960" y="1309940"/>
            <a:chExt cx="811530" cy="750908"/>
          </a:xfrm>
        </p:grpSpPr>
        <p:cxnSp>
          <p:nvCxnSpPr>
            <p:cNvPr id="132" name="直接箭头连接符 13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3" name="矩形 132"/>
            <p:cNvSpPr/>
            <p:nvPr/>
          </p:nvSpPr>
          <p:spPr>
            <a:xfrm>
              <a:off x="4211960" y="1309940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矩形 133"/>
          <p:cNvSpPr/>
          <p:nvPr/>
        </p:nvSpPr>
        <p:spPr>
          <a:xfrm>
            <a:off x="8480103" y="5520675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86459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4743988" y="2669785"/>
            <a:ext cx="685800" cy="684840"/>
            <a:chOff x="4211960" y="993400"/>
            <a:chExt cx="685800" cy="684840"/>
          </a:xfrm>
        </p:grpSpPr>
        <p:cxnSp>
          <p:nvCxnSpPr>
            <p:cNvPr id="137" name="直接箭头连接符 13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8" name="矩形 137"/>
            <p:cNvSpPr/>
            <p:nvPr/>
          </p:nvSpPr>
          <p:spPr>
            <a:xfrm>
              <a:off x="4211960" y="1309940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0" grpId="0" bldLvl="0" animBg="1"/>
      <p:bldP spid="111" grpId="0"/>
      <p:bldP spid="115" grpId="0" bldLvl="0" animBg="1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/>
      <p:bldP spid="122" grpId="0"/>
      <p:bldP spid="123" grpId="0"/>
      <p:bldP spid="124" grpId="0"/>
      <p:bldP spid="125" grpId="0"/>
      <p:bldP spid="129" grpId="0"/>
      <p:bldP spid="130" grpId="0" bldLvl="0" animBg="1"/>
      <p:bldP spid="130" grpId="1" bldLvl="0" animBg="1"/>
      <p:bldP spid="134" grpId="0"/>
      <p:bldP spid="135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 bwMode="auto">
          <a:xfrm>
            <a:off x="839204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889025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738600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882987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队列的数组实现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79143" y="1202112"/>
            <a:ext cx="23042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循环队列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871864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75412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880866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37996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42348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9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54884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8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67420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7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79956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6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92492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5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05028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4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17564" y="2588924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3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39288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895063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9398078" y="2111795"/>
            <a:ext cx="503548" cy="504056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499324" y="2587147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2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011860" y="2587147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1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524396" y="2587147"/>
            <a:ext cx="28803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0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103" name="直接箭头连接符 102"/>
          <p:cNvCxnSpPr/>
          <p:nvPr/>
        </p:nvCxnSpPr>
        <p:spPr bwMode="auto">
          <a:xfrm flipH="1" flipV="1">
            <a:off x="8523637" y="2670206"/>
            <a:ext cx="1" cy="4484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05" name="矩形 104"/>
          <p:cNvSpPr/>
          <p:nvPr/>
        </p:nvSpPr>
        <p:spPr bwMode="auto">
          <a:xfrm>
            <a:off x="8394545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89291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7383769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688746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38663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884147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5369953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8408081" y="1359644"/>
            <a:ext cx="811530" cy="750908"/>
            <a:chOff x="4211960" y="1309940"/>
            <a:chExt cx="811530" cy="750908"/>
          </a:xfrm>
        </p:grpSpPr>
        <p:cxnSp>
          <p:nvCxnSpPr>
            <p:cNvPr id="132" name="直接箭头连接符 131"/>
            <p:cNvCxnSpPr/>
            <p:nvPr/>
          </p:nvCxnSpPr>
          <p:spPr bwMode="auto">
            <a:xfrm>
              <a:off x="4427984" y="170080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3" name="矩形 132"/>
            <p:cNvSpPr/>
            <p:nvPr/>
          </p:nvSpPr>
          <p:spPr>
            <a:xfrm>
              <a:off x="4211960" y="1309940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5" name="矩形 134"/>
          <p:cNvSpPr/>
          <p:nvPr/>
        </p:nvSpPr>
        <p:spPr bwMode="auto">
          <a:xfrm>
            <a:off x="4864598" y="2111795"/>
            <a:ext cx="503548" cy="50405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4743988" y="2669785"/>
            <a:ext cx="685800" cy="684840"/>
            <a:chOff x="4211960" y="993400"/>
            <a:chExt cx="685800" cy="684840"/>
          </a:xfrm>
        </p:grpSpPr>
        <p:cxnSp>
          <p:nvCxnSpPr>
            <p:cNvPr id="137" name="直接箭头连接符 136"/>
            <p:cNvCxnSpPr/>
            <p:nvPr/>
          </p:nvCxnSpPr>
          <p:spPr bwMode="auto">
            <a:xfrm flipH="1" flipV="1">
              <a:off x="4427985" y="993400"/>
              <a:ext cx="1" cy="4484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38" name="矩形 137"/>
            <p:cNvSpPr/>
            <p:nvPr/>
          </p:nvSpPr>
          <p:spPr>
            <a:xfrm>
              <a:off x="4211960" y="1309940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71356" y="3241611"/>
            <a:ext cx="3625125" cy="3523201"/>
            <a:chOff x="4947356" y="3241611"/>
            <a:chExt cx="3625125" cy="352320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8976603" y="416339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9208791" y="476098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9011860" y="5358578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8409673" y="5774637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7785741" y="577650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7223211" y="539057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967568" y="472864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7199844" y="412422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6208087" y="3707709"/>
            <a:ext cx="793244" cy="598423"/>
            <a:chOff x="4329960" y="1440466"/>
            <a:chExt cx="793244" cy="598423"/>
          </a:xfrm>
        </p:grpSpPr>
        <p:cxnSp>
          <p:nvCxnSpPr>
            <p:cNvPr id="154" name="直接箭头连接符 153"/>
            <p:cNvCxnSpPr/>
            <p:nvPr/>
          </p:nvCxnSpPr>
          <p:spPr bwMode="auto">
            <a:xfrm>
              <a:off x="4723258" y="1832713"/>
              <a:ext cx="399946" cy="206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5" name="矩形 154"/>
            <p:cNvSpPr/>
            <p:nvPr/>
          </p:nvSpPr>
          <p:spPr>
            <a:xfrm>
              <a:off x="4329960" y="1440466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9449052" y="3388350"/>
            <a:ext cx="1211309" cy="591633"/>
            <a:chOff x="4240468" y="1556789"/>
            <a:chExt cx="1211309" cy="591633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09798"/>
              <a:ext cx="401600" cy="3386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640247" y="1556789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837887" y="3766055"/>
            <a:ext cx="37033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 position </a:t>
            </a:r>
            <a:r>
              <a:rPr lang="en-US" altLang="zh-CN" sz="2800" b="1" dirty="0" err="1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177611" y="4463822"/>
            <a:ext cx="3162077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 position (i+1)%N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704613" y="5477278"/>
            <a:ext cx="4193856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Previous position (i-1+N)%N</a:t>
            </a:r>
            <a:endParaRPr lang="en-US" altLang="zh-CN" sz="2800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157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队列的数组实现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670273" y="2144913"/>
            <a:ext cx="3625125" cy="3523201"/>
            <a:chOff x="4947356" y="3241611"/>
            <a:chExt cx="3625125" cy="352320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9175520" y="306670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9407708" y="366429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9210777" y="426188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8608590" y="467793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7984658" y="4679811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7422128" y="429387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7166485" y="363194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7398761" y="302752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6454034" y="2513953"/>
            <a:ext cx="743674" cy="694211"/>
            <a:chOff x="4376990" y="1343408"/>
            <a:chExt cx="743674" cy="694211"/>
          </a:xfrm>
        </p:grpSpPr>
        <p:cxnSp>
          <p:nvCxnSpPr>
            <p:cNvPr id="154" name="直接箭头连接符 153"/>
            <p:cNvCxnSpPr>
              <a:stCxn id="155" idx="2"/>
            </p:cNvCxnSpPr>
            <p:nvPr/>
          </p:nvCxnSpPr>
          <p:spPr bwMode="auto">
            <a:xfrm>
              <a:off x="4720058" y="1711470"/>
              <a:ext cx="400606" cy="3261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5" name="矩形 154"/>
            <p:cNvSpPr/>
            <p:nvPr/>
          </p:nvSpPr>
          <p:spPr>
            <a:xfrm>
              <a:off x="4376990" y="1343408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9647969" y="2171111"/>
            <a:ext cx="815425" cy="712174"/>
            <a:chOff x="4240468" y="1436248"/>
            <a:chExt cx="815425" cy="712174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244363" y="1436248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799441" y="2157279"/>
            <a:ext cx="4325011" cy="3784600"/>
            <a:chOff x="234149" y="2292178"/>
            <a:chExt cx="4325011" cy="3784600"/>
          </a:xfrm>
        </p:grpSpPr>
        <p:sp>
          <p:nvSpPr>
            <p:cNvPr id="40" name="矩形 39"/>
            <p:cNvSpPr/>
            <p:nvPr/>
          </p:nvSpPr>
          <p:spPr>
            <a:xfrm>
              <a:off x="234149" y="2292178"/>
              <a:ext cx="4325011" cy="3784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enqueue</a:t>
              </a:r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(x){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if (rear+1)%N==front   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return; 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 if empty()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rear  front  0; 	  A[rear]  x;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else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altLang="zh-CN" sz="2400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rear  (rear+1)%N;  </a:t>
              </a:r>
              <a:endParaRPr lang="en-US" altLang="zh-CN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A[rear]  x;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2180052" y="3797127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052" y="3797127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/>
                <p:cNvSpPr txBox="1"/>
                <p:nvPr/>
              </p:nvSpPr>
              <p:spPr>
                <a:xfrm>
                  <a:off x="3339623" y="3780769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623" y="3780769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2704171" y="4150708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71" y="4150708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2351573" y="4913500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573" y="4913500"/>
                  <a:ext cx="299085" cy="36893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857327" y="5282832"/>
                  <a:ext cx="299085" cy="368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27" y="5282832"/>
                  <a:ext cx="299085" cy="36893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矩形 48"/>
          <p:cNvSpPr/>
          <p:nvPr/>
        </p:nvSpPr>
        <p:spPr>
          <a:xfrm>
            <a:off x="4799856" y="1237295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978279" y="262798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9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324425" y="1762473"/>
            <a:ext cx="685800" cy="814780"/>
            <a:chOff x="4571475" y="1224109"/>
            <a:chExt cx="685800" cy="814780"/>
          </a:xfrm>
        </p:grpSpPr>
        <p:cxnSp>
          <p:nvCxnSpPr>
            <p:cNvPr id="52" name="直接箭头连接符 51"/>
            <p:cNvCxnSpPr/>
            <p:nvPr/>
          </p:nvCxnSpPr>
          <p:spPr bwMode="auto">
            <a:xfrm>
              <a:off x="4935840" y="1541638"/>
              <a:ext cx="187364" cy="4972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3" name="矩形 52"/>
            <p:cNvSpPr/>
            <p:nvPr/>
          </p:nvSpPr>
          <p:spPr>
            <a:xfrm>
              <a:off x="4571475" y="1224109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TextBox 20"/>
          <p:cNvSpPr txBox="1">
            <a:spLocks noChangeArrowheads="1"/>
          </p:cNvSpPr>
          <p:nvPr/>
        </p:nvSpPr>
        <p:spPr bwMode="auto">
          <a:xfrm>
            <a:off x="1679143" y="1202112"/>
            <a:ext cx="23042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循环队列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队列的数组实现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670273" y="2144913"/>
            <a:ext cx="3625125" cy="3523201"/>
            <a:chOff x="4947356" y="3241611"/>
            <a:chExt cx="3625125" cy="3523201"/>
          </a:xfrm>
        </p:grpSpPr>
        <p:grpSp>
          <p:nvGrpSpPr>
            <p:cNvPr id="25" name="组合 24"/>
            <p:cNvGrpSpPr/>
            <p:nvPr/>
          </p:nvGrpSpPr>
          <p:grpSpPr>
            <a:xfrm>
              <a:off x="5382291" y="3573016"/>
              <a:ext cx="2880000" cy="2880000"/>
              <a:chOff x="5137145" y="3429000"/>
              <a:chExt cx="2880000" cy="2880000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5137145" y="3429000"/>
                <a:ext cx="2880000" cy="2880000"/>
              </a:xfrm>
              <a:prstGeom prst="ellipse">
                <a:avLst/>
              </a:prstGeom>
              <a:solidFill>
                <a:srgbClr val="FFFFCC"/>
              </a:solidFill>
              <a:ln w="25400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0"/>
                <a:endCxn id="4" idx="4"/>
              </p:cNvCxnSpPr>
              <p:nvPr/>
            </p:nvCxnSpPr>
            <p:spPr bwMode="auto">
              <a:xfrm>
                <a:off x="6577145" y="3429000"/>
                <a:ext cx="0" cy="28800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220072" y="4437112"/>
                <a:ext cx="2736304" cy="8811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5724128" y="371703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H="1">
                <a:off x="5724128" y="3716872"/>
                <a:ext cx="1728192" cy="230425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 flipH="1">
                <a:off x="5224596" y="4437112"/>
                <a:ext cx="2731780" cy="88113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3" name="椭圆 72"/>
              <p:cNvSpPr/>
              <p:nvPr/>
            </p:nvSpPr>
            <p:spPr bwMode="auto">
              <a:xfrm>
                <a:off x="5852742" y="41490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097888" y="3260643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0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203390" y="3241611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1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06242" y="3802843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2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284449" y="4821641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3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047063" y="5733016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4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7270251" y="6348226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5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6075285" y="6366032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6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232528" y="5785489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7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947356" y="4801397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8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79460" y="3796580"/>
              <a:ext cx="28803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Consolas" panose="020B0609020204030204" pitchFamily="49" charset="0"/>
                </a:rPr>
                <a:t>9</a:t>
              </a:r>
              <a:endParaRPr lang="zh-CN" altLang="en-US" sz="16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5" name="矩形 144"/>
          <p:cNvSpPr/>
          <p:nvPr/>
        </p:nvSpPr>
        <p:spPr bwMode="auto">
          <a:xfrm>
            <a:off x="9175520" y="306670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9407708" y="366429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9210777" y="4261880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8608590" y="4677939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7984658" y="4679811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7422128" y="429387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7166485" y="363194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7398761" y="3027524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0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9647969" y="2171111"/>
            <a:ext cx="815425" cy="712174"/>
            <a:chOff x="4240468" y="1436248"/>
            <a:chExt cx="815425" cy="712174"/>
          </a:xfrm>
        </p:grpSpPr>
        <p:cxnSp>
          <p:nvCxnSpPr>
            <p:cNvPr id="157" name="直接箭头连接符 156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58" name="矩形 157"/>
            <p:cNvSpPr/>
            <p:nvPr/>
          </p:nvSpPr>
          <p:spPr>
            <a:xfrm>
              <a:off x="4244363" y="1436248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4761219" y="1248057"/>
            <a:ext cx="16916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978279" y="262798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9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324425" y="1762473"/>
            <a:ext cx="685800" cy="814780"/>
            <a:chOff x="4571475" y="1224109"/>
            <a:chExt cx="685800" cy="814780"/>
          </a:xfrm>
        </p:grpSpPr>
        <p:cxnSp>
          <p:nvCxnSpPr>
            <p:cNvPr id="52" name="直接箭头连接符 51"/>
            <p:cNvCxnSpPr/>
            <p:nvPr/>
          </p:nvCxnSpPr>
          <p:spPr bwMode="auto">
            <a:xfrm>
              <a:off x="4935840" y="1541638"/>
              <a:ext cx="187364" cy="4972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3" name="矩形 52"/>
            <p:cNvSpPr/>
            <p:nvPr/>
          </p:nvSpPr>
          <p:spPr>
            <a:xfrm>
              <a:off x="4571475" y="1224109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1784901" y="2235318"/>
            <a:ext cx="4812567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dequeue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(x){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 empty()  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 if (front==rear)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rear  front  -1;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else{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 A[front];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front  (front+1)%N;</a:t>
            </a:r>
            <a:endParaRPr lang="en-US" altLang="zh-CN" sz="24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5087888" y="3731652"/>
                <a:ext cx="299085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3731652"/>
                <a:ext cx="299085" cy="368935"/>
              </a:xfrm>
              <a:prstGeom prst="rect">
                <a:avLst/>
              </a:prstGeom>
              <a:blipFill rotWithShape="1">
                <a:blip r:embed="rId1"/>
                <a:stretch>
                  <a:fillRect l="-90" t="-106" r="-20717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3880202" y="3722572"/>
                <a:ext cx="299085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202" y="3722572"/>
                <a:ext cx="299085" cy="368935"/>
              </a:xfrm>
              <a:prstGeom prst="rect">
                <a:avLst/>
              </a:prstGeom>
              <a:blipFill rotWithShape="1">
                <a:blip r:embed="rId1"/>
                <a:stretch>
                  <a:fillRect l="-118" t="-55" r="-20689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4079776" y="4821790"/>
                <a:ext cx="299085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4821790"/>
                <a:ext cx="299085" cy="368935"/>
              </a:xfrm>
              <a:prstGeom prst="rect">
                <a:avLst/>
              </a:prstGeom>
              <a:blipFill rotWithShape="1">
                <a:blip r:embed="rId2"/>
                <a:stretch>
                  <a:fillRect l="-179" t="-64" r="-20628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9863118" y="3011963"/>
            <a:ext cx="811530" cy="688630"/>
            <a:chOff x="4080538" y="1459792"/>
            <a:chExt cx="811530" cy="688630"/>
          </a:xfrm>
        </p:grpSpPr>
        <p:cxnSp>
          <p:nvCxnSpPr>
            <p:cNvPr id="59" name="直接箭头连接符 58"/>
            <p:cNvCxnSpPr/>
            <p:nvPr/>
          </p:nvCxnSpPr>
          <p:spPr bwMode="auto">
            <a:xfrm flipH="1">
              <a:off x="4240468" y="1810160"/>
              <a:ext cx="231388" cy="3382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0" name="矩形 59"/>
            <p:cNvSpPr/>
            <p:nvPr/>
          </p:nvSpPr>
          <p:spPr>
            <a:xfrm>
              <a:off x="4080538" y="1459792"/>
              <a:ext cx="8115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front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1679143" y="1202112"/>
            <a:ext cx="230425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循环队列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519091" y="1249240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8659912" y="2644702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761354" y="1705359"/>
            <a:ext cx="685800" cy="791500"/>
            <a:chOff x="4974375" y="1247389"/>
            <a:chExt cx="685800" cy="791500"/>
          </a:xfrm>
        </p:grpSpPr>
        <p:cxnSp>
          <p:nvCxnSpPr>
            <p:cNvPr id="62" name="直接箭头连接符 61"/>
            <p:cNvCxnSpPr/>
            <p:nvPr/>
          </p:nvCxnSpPr>
          <p:spPr bwMode="auto">
            <a:xfrm flipH="1">
              <a:off x="5123204" y="1568280"/>
              <a:ext cx="82985" cy="4706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3" name="矩形 62"/>
            <p:cNvSpPr/>
            <p:nvPr/>
          </p:nvSpPr>
          <p:spPr>
            <a:xfrm>
              <a:off x="4974375" y="1247389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8426688" y="1254347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(8)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9183743" y="3043315"/>
            <a:ext cx="503548" cy="504056"/>
          </a:xfrm>
          <a:prstGeom prst="rect">
            <a:avLst/>
          </a:prstGeom>
          <a:noFill/>
          <a:ln w="25400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8</a:t>
            </a:r>
            <a:endParaRPr lang="zh-CN" altLang="en-US" sz="3200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9604433" y="2268161"/>
            <a:ext cx="685800" cy="791500"/>
            <a:chOff x="4974375" y="1247389"/>
            <a:chExt cx="685800" cy="791500"/>
          </a:xfrm>
        </p:grpSpPr>
        <p:cxnSp>
          <p:nvCxnSpPr>
            <p:cNvPr id="67" name="直接箭头连接符 66"/>
            <p:cNvCxnSpPr/>
            <p:nvPr/>
          </p:nvCxnSpPr>
          <p:spPr bwMode="auto">
            <a:xfrm flipH="1">
              <a:off x="5123204" y="1568280"/>
              <a:ext cx="82985" cy="4706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68" name="矩形 67"/>
            <p:cNvSpPr/>
            <p:nvPr/>
          </p:nvSpPr>
          <p:spPr>
            <a:xfrm>
              <a:off x="4974375" y="1247389"/>
              <a:ext cx="68580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Times New Roman" panose="02020603050405020304" pitchFamily="18" charset="0"/>
                </a:rPr>
                <a:t>rear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1938755" y="5834560"/>
            <a:ext cx="8424027" cy="82994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循环队列极大提高内存利用率，但仍无法解决内存满溢问题，类似栈的数组实现，仍需重新申请内存空间</a:t>
            </a:r>
            <a:endParaRPr kumimoji="1" lang="zh-CN" altLang="en-US" sz="24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ldLvl="0" animBg="1"/>
      <p:bldP spid="49" grpId="0"/>
      <p:bldP spid="46" grpId="0"/>
      <p:bldP spid="47" grpId="0" bldLvl="0" animBg="1"/>
      <p:bldP spid="64" grpId="0"/>
      <p:bldP spid="65" grpId="0" bldLvl="0" animBg="1"/>
      <p:bldP spid="65" grpId="1" bldLvl="0" animBg="1"/>
      <p:bldP spid="69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队列的链表实现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105580"/>
            <a:ext cx="3456384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队列单链表实现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66769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542768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467152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43152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229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978759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554759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238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482002" y="2503650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058002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154206" y="2768665"/>
            <a:ext cx="324169" cy="66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5662630" y="2755650"/>
            <a:ext cx="3240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8655401" y="2762252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8918613" y="2762252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8774613" y="3164737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8846613" y="3236745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8846613" y="3308753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2654225" y="2759045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182292" y="2755838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2032029" y="250365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98144" y="2994554"/>
            <a:ext cx="6858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head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 bwMode="auto">
          <a:xfrm flipV="1">
            <a:off x="4773152" y="2980337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5" name="矩形 54"/>
          <p:cNvSpPr/>
          <p:nvPr/>
        </p:nvSpPr>
        <p:spPr>
          <a:xfrm>
            <a:off x="4262913" y="3120722"/>
            <a:ext cx="6858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data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 bwMode="auto">
          <a:xfrm flipV="1">
            <a:off x="5343033" y="2994554"/>
            <a:ext cx="0" cy="31719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5096310" y="3123986"/>
            <a:ext cx="10629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address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984563" y="2091488"/>
            <a:ext cx="525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469720" y="2085461"/>
            <a:ext cx="525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217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989198" y="2093909"/>
            <a:ext cx="525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229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387249" y="2125729"/>
            <a:ext cx="525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238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044803" y="3925166"/>
            <a:ext cx="3335742" cy="82994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需在链表的一端插入，在另一端输入</a:t>
            </a:r>
            <a:endParaRPr kumimoji="1" lang="zh-CN" altLang="en-US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5187074" y="3848222"/>
            <a:ext cx="3681709" cy="906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插入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(x)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取出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dequeue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()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右大括号 73"/>
          <p:cNvSpPr/>
          <p:nvPr/>
        </p:nvSpPr>
        <p:spPr bwMode="auto">
          <a:xfrm>
            <a:off x="8843936" y="3919380"/>
            <a:ext cx="337656" cy="826402"/>
          </a:xfrm>
          <a:prstGeom prst="rightBrace">
            <a:avLst>
              <a:gd name="adj1" fmla="val 38335"/>
              <a:gd name="adj2" fmla="val 50000"/>
            </a:avLst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181592" y="3926739"/>
            <a:ext cx="113048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复杂度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O(1)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045359" y="5041367"/>
            <a:ext cx="8233732" cy="82994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单链表的头端插入删除复杂度</a:t>
            </a:r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O(1)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，尾端的插入删除的复杂度为</a:t>
            </a:r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O(n)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，如何实现入队和出队复杂度都为</a:t>
            </a:r>
            <a:r>
              <a:rPr kumimoji="1"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O(1)?</a:t>
            </a:r>
            <a:endParaRPr kumimoji="1" lang="zh-CN" altLang="en-US" sz="24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TextBox 20"/>
          <p:cNvSpPr txBox="1">
            <a:spLocks noChangeArrowheads="1"/>
          </p:cNvSpPr>
          <p:nvPr/>
        </p:nvSpPr>
        <p:spPr bwMode="auto">
          <a:xfrm>
            <a:off x="4583832" y="1105580"/>
            <a:ext cx="64322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引入尾指针，在尾部入队，头部出队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8988315" y="2501547"/>
            <a:ext cx="576000" cy="50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19050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9564315" y="2501547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Nul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71194" y="1744230"/>
            <a:ext cx="1285165" cy="739215"/>
            <a:chOff x="6336507" y="1488320"/>
            <a:chExt cx="1285165" cy="739215"/>
          </a:xfrm>
        </p:grpSpPr>
        <p:grpSp>
          <p:nvGrpSpPr>
            <p:cNvPr id="20" name="组合 19"/>
            <p:cNvGrpSpPr/>
            <p:nvPr/>
          </p:nvGrpSpPr>
          <p:grpSpPr>
            <a:xfrm>
              <a:off x="6622440" y="1488320"/>
              <a:ext cx="999232" cy="739215"/>
              <a:chOff x="6609245" y="1339373"/>
              <a:chExt cx="999232" cy="739215"/>
            </a:xfrm>
          </p:grpSpPr>
          <p:cxnSp>
            <p:nvCxnSpPr>
              <p:cNvPr id="83" name="直接箭头连接符 82"/>
              <p:cNvCxnSpPr/>
              <p:nvPr/>
            </p:nvCxnSpPr>
            <p:spPr bwMode="auto">
              <a:xfrm>
                <a:off x="6609245" y="1677295"/>
                <a:ext cx="0" cy="401293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sp>
            <p:nvSpPr>
              <p:cNvPr id="90" name="矩形 89"/>
              <p:cNvSpPr/>
              <p:nvPr/>
            </p:nvSpPr>
            <p:spPr>
              <a:xfrm>
                <a:off x="6922677" y="1339373"/>
                <a:ext cx="68580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ea typeface="新宋体" panose="02010609030101010101" pitchFamily="49" charset="-122"/>
                  </a:rPr>
                  <a:t>rear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 bwMode="auto">
            <a:xfrm>
              <a:off x="6336507" y="1526010"/>
              <a:ext cx="612000" cy="308689"/>
            </a:xfrm>
            <a:prstGeom prst="rect">
              <a:avLst/>
            </a:prstGeom>
            <a:solidFill>
              <a:schemeClr val="accent3">
                <a:lumMod val="85000"/>
                <a:alpha val="73000"/>
              </a:schemeClr>
            </a:solidFill>
            <a:ln w="19050" algn="ctr">
              <a:solidFill>
                <a:srgbClr val="FF0000"/>
              </a:solidFill>
              <a:prstDash val="sysDot"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238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906731" y="2142944"/>
            <a:ext cx="525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300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10177080" y="2753547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10440292" y="2753547"/>
            <a:ext cx="0" cy="40248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10296292" y="3156032"/>
            <a:ext cx="263212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10368292" y="3228040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>
            <a:off x="10368292" y="3300048"/>
            <a:ext cx="14401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sp>
        <p:nvSpPr>
          <p:cNvPr id="62" name="矩形 61"/>
          <p:cNvSpPr/>
          <p:nvPr/>
        </p:nvSpPr>
        <p:spPr bwMode="auto">
          <a:xfrm>
            <a:off x="8050702" y="2507044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300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flipV="1">
            <a:off x="8664157" y="2757824"/>
            <a:ext cx="324169" cy="641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9107444" y="1763769"/>
            <a:ext cx="1285165" cy="739215"/>
            <a:chOff x="6336507" y="1488320"/>
            <a:chExt cx="1285165" cy="739215"/>
          </a:xfrm>
        </p:grpSpPr>
        <p:grpSp>
          <p:nvGrpSpPr>
            <p:cNvPr id="65" name="组合 64"/>
            <p:cNvGrpSpPr/>
            <p:nvPr/>
          </p:nvGrpSpPr>
          <p:grpSpPr>
            <a:xfrm>
              <a:off x="6622440" y="1488320"/>
              <a:ext cx="999232" cy="739215"/>
              <a:chOff x="6609245" y="1339373"/>
              <a:chExt cx="999232" cy="739215"/>
            </a:xfrm>
          </p:grpSpPr>
          <p:cxnSp>
            <p:nvCxnSpPr>
              <p:cNvPr id="67" name="直接箭头连接符 66"/>
              <p:cNvCxnSpPr/>
              <p:nvPr/>
            </p:nvCxnSpPr>
            <p:spPr bwMode="auto">
              <a:xfrm>
                <a:off x="6609245" y="1677295"/>
                <a:ext cx="0" cy="401293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sp>
            <p:nvSpPr>
              <p:cNvPr id="70" name="矩形 69"/>
              <p:cNvSpPr/>
              <p:nvPr/>
            </p:nvSpPr>
            <p:spPr>
              <a:xfrm>
                <a:off x="6922677" y="1339373"/>
                <a:ext cx="68580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  <a:ea typeface="新宋体" panose="02010609030101010101" pitchFamily="49" charset="-122"/>
                  </a:rPr>
                  <a:t>rear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 bwMode="auto">
            <a:xfrm>
              <a:off x="6336507" y="1526010"/>
              <a:ext cx="612000" cy="308689"/>
            </a:xfrm>
            <a:prstGeom prst="rect">
              <a:avLst/>
            </a:prstGeom>
            <a:solidFill>
              <a:schemeClr val="accent3">
                <a:lumMod val="85000"/>
                <a:alpha val="73000"/>
              </a:schemeClr>
            </a:solidFill>
            <a:ln w="19050" algn="ctr">
              <a:solidFill>
                <a:srgbClr val="FF0000"/>
              </a:solidFill>
              <a:prstDash val="sysDot"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300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1919536" y="2110148"/>
            <a:ext cx="8115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front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2" name="直接箭头连接符 71"/>
          <p:cNvCxnSpPr>
            <a:stCxn id="77" idx="0"/>
            <a:endCxn id="7" idx="2"/>
          </p:cNvCxnSpPr>
          <p:nvPr/>
        </p:nvCxnSpPr>
        <p:spPr bwMode="auto">
          <a:xfrm flipH="1" flipV="1">
            <a:off x="3254764" y="3008104"/>
            <a:ext cx="3175" cy="1955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7" name="矩形 76"/>
          <p:cNvSpPr/>
          <p:nvPr/>
        </p:nvSpPr>
        <p:spPr>
          <a:xfrm>
            <a:off x="2978190" y="3203684"/>
            <a:ext cx="56007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del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 flipV="1">
            <a:off x="2622300" y="2028459"/>
            <a:ext cx="1823123" cy="720771"/>
            <a:chOff x="2642700" y="2218533"/>
            <a:chExt cx="1823123" cy="665761"/>
          </a:xfrm>
        </p:grpSpPr>
        <p:cxnSp>
          <p:nvCxnSpPr>
            <p:cNvPr id="79" name="曲线连接符 78"/>
            <p:cNvCxnSpPr/>
            <p:nvPr/>
          </p:nvCxnSpPr>
          <p:spPr bwMode="auto">
            <a:xfrm>
              <a:off x="2642700" y="2218533"/>
              <a:ext cx="861700" cy="665761"/>
            </a:xfrm>
            <a:prstGeom prst="curvedConnector3">
              <a:avLst>
                <a:gd name="adj1" fmla="val 299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曲线连接符 79"/>
            <p:cNvCxnSpPr/>
            <p:nvPr/>
          </p:nvCxnSpPr>
          <p:spPr bwMode="auto">
            <a:xfrm flipV="1">
              <a:off x="3504400" y="2218533"/>
              <a:ext cx="961423" cy="665761"/>
            </a:xfrm>
            <a:prstGeom prst="curvedConnector3">
              <a:avLst>
                <a:gd name="adj1" fmla="val 7904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81" name="矩形 80"/>
          <p:cNvSpPr/>
          <p:nvPr/>
        </p:nvSpPr>
        <p:spPr bwMode="auto">
          <a:xfrm>
            <a:off x="2029484" y="2497230"/>
            <a:ext cx="612000" cy="504000"/>
          </a:xfrm>
          <a:prstGeom prst="rect">
            <a:avLst/>
          </a:prstGeom>
          <a:solidFill>
            <a:schemeClr val="accent3">
              <a:lumMod val="85000"/>
              <a:alpha val="73000"/>
            </a:schemeClr>
          </a:solidFill>
          <a:ln w="19050" algn="ctr">
            <a:solidFill>
              <a:srgbClr val="FF0000"/>
            </a:solidFill>
            <a:prstDash val="sysDot"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217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5359" y="6058262"/>
            <a:ext cx="8233732" cy="4603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能否在尾部出队，在头部入队呢？</a:t>
            </a:r>
            <a:endParaRPr kumimoji="1" lang="zh-CN" altLang="en-US" sz="24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5" grpId="0" bldLvl="0" animBg="1"/>
      <p:bldP spid="49" grpId="0" bldLvl="0" animBg="1"/>
      <p:bldP spid="52" grpId="0"/>
      <p:bldP spid="53" grpId="0"/>
      <p:bldP spid="82" grpId="0"/>
      <p:bldP spid="99" grpId="0" bldLvl="0" animBg="1"/>
      <p:bldP spid="106" grpId="0" bldLvl="0" animBg="1"/>
      <p:bldP spid="44" grpId="0"/>
      <p:bldP spid="62" grpId="0" bldLvl="0" animBg="1"/>
      <p:bldP spid="71" grpId="0"/>
      <p:bldP spid="77" grpId="0"/>
      <p:bldP spid="77" grpId="1"/>
      <p:bldP spid="81" grpId="0" bldLvl="0" animBg="1"/>
      <p:bldP spid="84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队列的单链表实现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071801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语言实现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6816" y="1536528"/>
            <a:ext cx="4421598" cy="53543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next;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front 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rear  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</a:t>
            </a:r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temp-&gt;data = </a:t>
            </a:r>
            <a:r>
              <a:rPr lang="en-US" altLang="zh-CN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temp-&gt;next = NULL;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(front==NULL&amp;&amp;rear==NULL)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front = rear = temp;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return;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rear-&gt;next = temp;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rear = temp;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8898" y="1124744"/>
            <a:ext cx="4525607" cy="590804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(front == </a:t>
            </a:r>
            <a:r>
              <a:rPr lang="en-US" altLang="zh-CN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del=front; 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(front == rear) 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front = rear = NULL;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front = front-&gt;next;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delete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del;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print(){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“Queue: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 temp = front;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while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(temp){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temp-&gt;data);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temp = temp-&gt;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next;}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(3);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(6); 	print();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print();</a:t>
            </a:r>
            <a:endParaRPr lang="en-US" altLang="zh-CN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157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回顾：列表模板类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631504" y="1177588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双向列表、带表头节点方式、节点成员函数插入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66293" y="1700808"/>
            <a:ext cx="8568952" cy="359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Rank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秩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(T)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&lt;T&gt;*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列表节点位置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                              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列表节点模板类（以双向链表形式实现）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数值、前驱、后继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构造函数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{}         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针对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header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trailer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的构造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: data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{}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默认构造器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 // 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操作接口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insertAsPred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紧靠当前节点之前插入新节点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紧随当前节点之后插入新节点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75" name="TextBox 20"/>
          <p:cNvSpPr txBox="1">
            <a:spLocks noChangeArrowheads="1"/>
          </p:cNvSpPr>
          <p:nvPr/>
        </p:nvSpPr>
        <p:spPr bwMode="auto">
          <a:xfrm>
            <a:off x="5385232" y="6249198"/>
            <a:ext cx="144016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可见部分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929047" y="5337281"/>
            <a:ext cx="4430231" cy="857220"/>
          </a:xfrm>
          <a:prstGeom prst="roundRect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1739340" y="5452143"/>
            <a:ext cx="1519882" cy="580296"/>
            <a:chOff x="-296438" y="2122984"/>
            <a:chExt cx="1519882" cy="580296"/>
          </a:xfrm>
        </p:grpSpPr>
        <p:sp>
          <p:nvSpPr>
            <p:cNvPr id="79" name="平行四边形 78"/>
            <p:cNvSpPr/>
            <p:nvPr/>
          </p:nvSpPr>
          <p:spPr>
            <a:xfrm flipH="1">
              <a:off x="-267863" y="2122987"/>
              <a:ext cx="1470711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header</a:t>
              </a:r>
              <a:endParaRPr lang="zh-CN" altLang="en-US" b="1" dirty="0"/>
            </a:p>
          </p:txBody>
        </p:sp>
        <p:sp>
          <p:nvSpPr>
            <p:cNvPr id="82" name="直角三角形 81"/>
            <p:cNvSpPr/>
            <p:nvPr/>
          </p:nvSpPr>
          <p:spPr>
            <a:xfrm>
              <a:off x="-296438" y="212298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直角三角形 82"/>
            <p:cNvSpPr/>
            <p:nvPr/>
          </p:nvSpPr>
          <p:spPr>
            <a:xfrm rot="10800000">
              <a:off x="899593" y="2122984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0" name="直接箭头连接符 89"/>
          <p:cNvCxnSpPr/>
          <p:nvPr/>
        </p:nvCxnSpPr>
        <p:spPr>
          <a:xfrm>
            <a:off x="3050370" y="5691004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3221819" y="5843404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3265083" y="5306590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succ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294446" y="5818121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pred</a:t>
            </a:r>
            <a:endParaRPr lang="zh-CN" altLang="en-US" b="1" dirty="0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8006491" y="5661639"/>
            <a:ext cx="1133472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219702" y="5818121"/>
            <a:ext cx="1066801" cy="0"/>
          </a:xfrm>
          <a:prstGeom prst="straightConnector1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8330340" y="5301208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succ</a:t>
            </a:r>
            <a:endParaRPr lang="zh-CN" altLang="en-US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8422504" y="5800467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pred</a:t>
            </a:r>
            <a:endParaRPr lang="zh-CN" altLang="en-US" b="1" dirty="0"/>
          </a:p>
        </p:txBody>
      </p:sp>
      <p:grpSp>
        <p:nvGrpSpPr>
          <p:cNvPr id="112" name="组合 111"/>
          <p:cNvGrpSpPr/>
          <p:nvPr/>
        </p:nvGrpSpPr>
        <p:grpSpPr>
          <a:xfrm>
            <a:off x="4173594" y="5452138"/>
            <a:ext cx="1316127" cy="580301"/>
            <a:chOff x="2621193" y="1737339"/>
            <a:chExt cx="1316127" cy="580301"/>
          </a:xfrm>
        </p:grpSpPr>
        <p:sp>
          <p:nvSpPr>
            <p:cNvPr id="113" name="直角三角形 112"/>
            <p:cNvSpPr/>
            <p:nvPr/>
          </p:nvSpPr>
          <p:spPr>
            <a:xfrm>
              <a:off x="2621193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直角三角形 113"/>
            <p:cNvSpPr/>
            <p:nvPr/>
          </p:nvSpPr>
          <p:spPr>
            <a:xfrm rot="10800000">
              <a:off x="3613469" y="1737340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平行四边形 115"/>
            <p:cNvSpPr/>
            <p:nvPr/>
          </p:nvSpPr>
          <p:spPr>
            <a:xfrm flipH="1">
              <a:off x="2631443" y="1737347"/>
              <a:ext cx="1302367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first</a:t>
              </a:r>
              <a:endParaRPr lang="zh-CN" altLang="en-US" sz="2000" b="1" dirty="0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6888088" y="5452137"/>
            <a:ext cx="1334427" cy="580295"/>
            <a:chOff x="5335687" y="1737338"/>
            <a:chExt cx="1334427" cy="580295"/>
          </a:xfrm>
        </p:grpSpPr>
        <p:sp>
          <p:nvSpPr>
            <p:cNvPr id="123" name="直角三角形 122"/>
            <p:cNvSpPr/>
            <p:nvPr/>
          </p:nvSpPr>
          <p:spPr>
            <a:xfrm>
              <a:off x="5335687" y="1737339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直角三角形 123"/>
            <p:cNvSpPr/>
            <p:nvPr/>
          </p:nvSpPr>
          <p:spPr>
            <a:xfrm rot="10800000">
              <a:off x="6346263" y="1737338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平行四边形 126"/>
            <p:cNvSpPr/>
            <p:nvPr/>
          </p:nvSpPr>
          <p:spPr>
            <a:xfrm flipH="1">
              <a:off x="5336615" y="1737340"/>
              <a:ext cx="1333499" cy="580293"/>
            </a:xfrm>
            <a:prstGeom prst="parallelogram">
              <a:avLst>
                <a:gd name="adj" fmla="val 56692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last</a:t>
              </a:r>
              <a:endParaRPr lang="zh-CN" altLang="en-US" sz="2000" b="1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9139961" y="5415594"/>
            <a:ext cx="1448936" cy="580932"/>
            <a:chOff x="7433662" y="2086435"/>
            <a:chExt cx="1448936" cy="580932"/>
          </a:xfrm>
        </p:grpSpPr>
        <p:sp>
          <p:nvSpPr>
            <p:cNvPr id="129" name="直角三角形 128"/>
            <p:cNvSpPr/>
            <p:nvPr/>
          </p:nvSpPr>
          <p:spPr>
            <a:xfrm>
              <a:off x="7435356" y="2086435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直角三角形 129"/>
            <p:cNvSpPr/>
            <p:nvPr/>
          </p:nvSpPr>
          <p:spPr>
            <a:xfrm rot="10800000">
              <a:off x="8558747" y="2087073"/>
              <a:ext cx="323851" cy="580293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平行四边形 130"/>
            <p:cNvSpPr/>
            <p:nvPr/>
          </p:nvSpPr>
          <p:spPr>
            <a:xfrm flipH="1">
              <a:off x="7433662" y="2087074"/>
              <a:ext cx="1448935" cy="580293"/>
            </a:xfrm>
            <a:prstGeom prst="parallelogram">
              <a:avLst>
                <a:gd name="adj" fmla="val 56692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trailer</a:t>
              </a:r>
              <a:endParaRPr lang="zh-CN" altLang="en-US" sz="2000" b="1" dirty="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>
            <a:off x="5419885" y="5681479"/>
            <a:ext cx="1471614" cy="952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 flipV="1">
            <a:off x="5457982" y="5837537"/>
            <a:ext cx="1407321" cy="5867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20"/>
          <p:cNvSpPr txBox="1">
            <a:spLocks noChangeArrowheads="1"/>
          </p:cNvSpPr>
          <p:nvPr/>
        </p:nvSpPr>
        <p:spPr bwMode="auto">
          <a:xfrm>
            <a:off x="2216186" y="6063679"/>
            <a:ext cx="59515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头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4593144" y="6250086"/>
            <a:ext cx="59515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首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7401456" y="6250086"/>
            <a:ext cx="59515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末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TextBox 20"/>
          <p:cNvSpPr txBox="1">
            <a:spLocks noChangeArrowheads="1"/>
          </p:cNvSpPr>
          <p:nvPr/>
        </p:nvSpPr>
        <p:spPr bwMode="auto">
          <a:xfrm>
            <a:off x="9633704" y="6034062"/>
            <a:ext cx="59515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尾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队列的列表实现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847528" y="4653136"/>
            <a:ext cx="8264598" cy="95313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双向列表在首元素出队，在尾元素入队，</a:t>
            </a:r>
            <a:endParaRPr kumimoji="1"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O(1)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复杂度</a:t>
            </a:r>
            <a:endParaRPr kumimoji="1" lang="zh-CN" altLang="en-US" sz="28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3" name="TextBox 20"/>
          <p:cNvSpPr txBox="1">
            <a:spLocks noChangeArrowheads="1"/>
          </p:cNvSpPr>
          <p:nvPr/>
        </p:nvSpPr>
        <p:spPr bwMode="auto">
          <a:xfrm>
            <a:off x="1719834" y="1124744"/>
            <a:ext cx="82089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实现（直接从列表派生）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7528" y="1864909"/>
            <a:ext cx="8522744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队列模板类（继承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List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原有接口）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//size()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empty()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以及其它开放接口均可直接沿用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enqueue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insertAsLast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入队：尾部插入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dequeue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first() ); }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出队：首部删除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front()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first()-&gt;data; }        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队首</a:t>
            </a:r>
            <a:endParaRPr lang="zh-CN" altLang="en-US" sz="2000" kern="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157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663990" y="1613113"/>
            <a:ext cx="8896506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placeQueens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采用试探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回溯的策略，借助栈记录查找的结果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Stack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存放（部分）解的栈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Queen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q(0, 0);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从原点位置出发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do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&amp;&amp; (0 &lt;=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solu.find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(q)))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			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通过与已有皇后的比对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nCheck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尝试找到可摆放下一皇后的列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若存在可摆放的列，则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solu.push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(q);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摆上当前皇后，并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转入下一行，从第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列开始，试探下一皇后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	q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solu.pop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回溯一行并继续试探下一列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	}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((0&lt;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)||(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&gt;N));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所有分支均已或穷举或剪枝之后，算法结束</a:t>
            </a:r>
            <a:endParaRPr lang="zh-CN" altLang="en-US" b="1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2328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栈的应用：八皇后</a:t>
            </a:r>
            <a:endParaRPr lang="zh-CN" altLang="en-US" sz="3600" kern="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413408" y="3845361"/>
            <a:ext cx="6499016" cy="1152128"/>
          </a:xfrm>
          <a:prstGeom prst="rect">
            <a:avLst/>
          </a:prstGeom>
          <a:solidFill>
            <a:srgbClr val="CCFF66">
              <a:alpha val="16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413408" y="5141505"/>
            <a:ext cx="6499016" cy="1152128"/>
          </a:xfrm>
          <a:prstGeom prst="rect">
            <a:avLst/>
          </a:prstGeom>
          <a:solidFill>
            <a:srgbClr val="00B0F0">
              <a:alpha val="16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3413407" y="2757491"/>
            <a:ext cx="6508627" cy="799838"/>
          </a:xfrm>
          <a:prstGeom prst="rect">
            <a:avLst/>
          </a:prstGeom>
          <a:solidFill>
            <a:srgbClr val="FF0000">
              <a:alpha val="11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7670" y="5200711"/>
            <a:ext cx="1054029" cy="1054643"/>
            <a:chOff x="1160617" y="3616370"/>
            <a:chExt cx="2880001" cy="288168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/>
          <p:cNvCxnSpPr/>
          <p:nvPr/>
        </p:nvCxnSpPr>
        <p:spPr>
          <a:xfrm>
            <a:off x="3024151" y="517424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287688" y="5174240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024151" y="6254739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797670" y="5991693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5" name="矩形 64"/>
          <p:cNvSpPr/>
          <p:nvPr/>
        </p:nvSpPr>
        <p:spPr>
          <a:xfrm>
            <a:off x="3050506" y="6017498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66" name="乘号 65"/>
          <p:cNvSpPr/>
          <p:nvPr/>
        </p:nvSpPr>
        <p:spPr>
          <a:xfrm>
            <a:off x="1797670" y="5728032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7" name="乘号 66"/>
          <p:cNvSpPr/>
          <p:nvPr/>
        </p:nvSpPr>
        <p:spPr>
          <a:xfrm>
            <a:off x="2058090" y="572741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8" name="椭圆 67"/>
          <p:cNvSpPr/>
          <p:nvPr/>
        </p:nvSpPr>
        <p:spPr>
          <a:xfrm>
            <a:off x="2319531" y="57268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9" name="矩形 68"/>
          <p:cNvSpPr/>
          <p:nvPr/>
        </p:nvSpPr>
        <p:spPr>
          <a:xfrm>
            <a:off x="3050506" y="575314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70" name="乘号 69"/>
          <p:cNvSpPr/>
          <p:nvPr/>
        </p:nvSpPr>
        <p:spPr>
          <a:xfrm>
            <a:off x="1803789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乘号 70"/>
          <p:cNvSpPr/>
          <p:nvPr/>
        </p:nvSpPr>
        <p:spPr>
          <a:xfrm>
            <a:off x="2582556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乘号 71"/>
          <p:cNvSpPr/>
          <p:nvPr/>
        </p:nvSpPr>
        <p:spPr>
          <a:xfrm>
            <a:off x="2063378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3" name="乘号 72"/>
          <p:cNvSpPr/>
          <p:nvPr/>
        </p:nvSpPr>
        <p:spPr>
          <a:xfrm>
            <a:off x="2322967" y="5466448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4" name="组合 73"/>
          <p:cNvGrpSpPr/>
          <p:nvPr/>
        </p:nvGrpSpPr>
        <p:grpSpPr>
          <a:xfrm>
            <a:off x="1819537" y="3798830"/>
            <a:ext cx="1054029" cy="1054643"/>
            <a:chOff x="1160617" y="3616370"/>
            <a:chExt cx="2880001" cy="2881680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接连接符 84"/>
          <p:cNvCxnSpPr/>
          <p:nvPr/>
        </p:nvCxnSpPr>
        <p:spPr>
          <a:xfrm>
            <a:off x="3046018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3309555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3046018" y="4853473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1819537" y="458981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9" name="矩形 88"/>
          <p:cNvSpPr/>
          <p:nvPr/>
        </p:nvSpPr>
        <p:spPr>
          <a:xfrm>
            <a:off x="3072373" y="4615617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0" name="乘号 89"/>
          <p:cNvSpPr/>
          <p:nvPr/>
        </p:nvSpPr>
        <p:spPr>
          <a:xfrm>
            <a:off x="1819537" y="432615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1" name="乘号 90"/>
          <p:cNvSpPr/>
          <p:nvPr/>
        </p:nvSpPr>
        <p:spPr>
          <a:xfrm>
            <a:off x="2079957" y="4325536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2" name="椭圆 91"/>
          <p:cNvSpPr/>
          <p:nvPr/>
        </p:nvSpPr>
        <p:spPr>
          <a:xfrm>
            <a:off x="2341398" y="4324921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3" name="矩形 92"/>
          <p:cNvSpPr/>
          <p:nvPr/>
        </p:nvSpPr>
        <p:spPr>
          <a:xfrm>
            <a:off x="3072373" y="4351260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9048328" y="3798830"/>
            <a:ext cx="1054029" cy="1054643"/>
            <a:chOff x="1160617" y="3616370"/>
            <a:chExt cx="2880001" cy="2881680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连接符 104"/>
          <p:cNvCxnSpPr/>
          <p:nvPr/>
        </p:nvCxnSpPr>
        <p:spPr>
          <a:xfrm>
            <a:off x="10274809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10538346" y="3772359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10274809" y="4852858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9048328" y="458981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9" name="矩形 108"/>
          <p:cNvSpPr/>
          <p:nvPr/>
        </p:nvSpPr>
        <p:spPr>
          <a:xfrm>
            <a:off x="10301164" y="4615617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0" name="乘号 109"/>
          <p:cNvSpPr/>
          <p:nvPr/>
        </p:nvSpPr>
        <p:spPr>
          <a:xfrm>
            <a:off x="9048328" y="4326151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1" name="乘号 110"/>
          <p:cNvSpPr/>
          <p:nvPr/>
        </p:nvSpPr>
        <p:spPr>
          <a:xfrm>
            <a:off x="9308748" y="4325536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2" name="椭圆 111"/>
          <p:cNvSpPr/>
          <p:nvPr/>
        </p:nvSpPr>
        <p:spPr>
          <a:xfrm>
            <a:off x="9570189" y="4324921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3" name="矩形 112"/>
          <p:cNvSpPr/>
          <p:nvPr/>
        </p:nvSpPr>
        <p:spPr>
          <a:xfrm>
            <a:off x="10301164" y="4351260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4" name="乘号 113"/>
          <p:cNvSpPr/>
          <p:nvPr/>
        </p:nvSpPr>
        <p:spPr>
          <a:xfrm>
            <a:off x="9054447" y="406456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8" name="组合 117"/>
          <p:cNvGrpSpPr/>
          <p:nvPr/>
        </p:nvGrpSpPr>
        <p:grpSpPr>
          <a:xfrm>
            <a:off x="9070478" y="5239984"/>
            <a:ext cx="1054029" cy="1054643"/>
            <a:chOff x="1160617" y="3616370"/>
            <a:chExt cx="2880001" cy="2881680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1160618" y="361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160618" y="433679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1160618" y="5057210"/>
              <a:ext cx="28800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1160618" y="577763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1160618" y="6498050"/>
              <a:ext cx="2880000" cy="0"/>
            </a:xfrm>
            <a:prstGeom prst="line">
              <a:avLst/>
            </a:prstGeom>
            <a:ln w="1905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6200000">
              <a:off x="-279383" y="505721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16200000">
              <a:off x="44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16200000">
              <a:off x="116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16200000">
              <a:off x="1880617" y="505805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6200000">
              <a:off x="2600618" y="5056370"/>
              <a:ext cx="28800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直接连接符 128"/>
          <p:cNvCxnSpPr/>
          <p:nvPr/>
        </p:nvCxnSpPr>
        <p:spPr>
          <a:xfrm>
            <a:off x="10296959" y="521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10560496" y="5213513"/>
            <a:ext cx="0" cy="10804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0296959" y="6294012"/>
            <a:ext cx="26353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9070478" y="6030966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3" name="矩形 132"/>
          <p:cNvSpPr/>
          <p:nvPr/>
        </p:nvSpPr>
        <p:spPr>
          <a:xfrm>
            <a:off x="10323314" y="6056771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4" name="乘号 133"/>
          <p:cNvSpPr/>
          <p:nvPr/>
        </p:nvSpPr>
        <p:spPr>
          <a:xfrm>
            <a:off x="9070478" y="5767305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5" name="乘号 134"/>
          <p:cNvSpPr/>
          <p:nvPr/>
        </p:nvSpPr>
        <p:spPr>
          <a:xfrm>
            <a:off x="9330898" y="5766690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6" name="椭圆 135"/>
          <p:cNvSpPr/>
          <p:nvPr/>
        </p:nvSpPr>
        <p:spPr>
          <a:xfrm>
            <a:off x="9860969" y="5762902"/>
            <a:ext cx="263507" cy="26350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7" name="矩形 136"/>
          <p:cNvSpPr/>
          <p:nvPr/>
        </p:nvSpPr>
        <p:spPr>
          <a:xfrm>
            <a:off x="10323314" y="5792414"/>
            <a:ext cx="210829" cy="210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endParaRPr lang="zh-CN" altLang="en-US" b="1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8" name="乘号 137"/>
          <p:cNvSpPr/>
          <p:nvPr/>
        </p:nvSpPr>
        <p:spPr>
          <a:xfrm>
            <a:off x="9592309" y="5757547"/>
            <a:ext cx="263507" cy="263661"/>
          </a:xfrm>
          <a:prstGeom prst="mathMultiply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5" name="TextBox 20"/>
          <p:cNvSpPr txBox="1">
            <a:spLocks noChangeArrowheads="1"/>
          </p:cNvSpPr>
          <p:nvPr/>
        </p:nvSpPr>
        <p:spPr bwMode="auto">
          <a:xfrm>
            <a:off x="1613505" y="1124744"/>
            <a:ext cx="865895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教材实现版本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列表逆序对 </a:t>
            </a:r>
            <a:r>
              <a:rPr lang="en-US" altLang="zh-CN" dirty="0"/>
              <a:t>Inversion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5856" y="1196975"/>
            <a:ext cx="9443463" cy="4968875"/>
          </a:xfrm>
        </p:spPr>
      </p:pic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 1"/>
          <p:cNvSpPr txBox="1"/>
          <p:nvPr/>
        </p:nvSpPr>
        <p:spPr>
          <a:xfrm>
            <a:off x="2328805" y="241678"/>
            <a:ext cx="7599362" cy="914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栈的应用：试探与回溯</a:t>
            </a:r>
            <a:endParaRPr lang="zh-CN" altLang="en-US" sz="3600" kern="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TextBox 20"/>
          <p:cNvSpPr txBox="1">
            <a:spLocks noChangeArrowheads="1"/>
          </p:cNvSpPr>
          <p:nvPr/>
        </p:nvSpPr>
        <p:spPr bwMode="auto">
          <a:xfrm>
            <a:off x="1703512" y="1214517"/>
            <a:ext cx="8856984" cy="1861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迷宫寻径问题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路径规划：找到起点到终点之间的一条通路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使用栈记录从起点到当前点经过的路径，用于回溯与试探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某位置无路可走，需标记该位置为死路，并回溯一步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71162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947500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183376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419252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3655128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389100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4126880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362756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4598632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4834508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507038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5306264" y="3356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2711624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947500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3183376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3419252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655128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3891004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126880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4362756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4598632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4834508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5070384" y="3606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5306264" y="3606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2711624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947500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3183376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419252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3655128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891004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4126880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4362756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4598632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4834508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070384" y="3858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5306264" y="3858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271162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2947500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3183376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3419252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3655128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389100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4126880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362756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598632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834508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5070384" y="4108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5306264" y="4108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271108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2946965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E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3182841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3418717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3654593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389046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4126345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4362221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4598097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4833973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2" charset="-122"/>
              </a:rPr>
              <a:t>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2" charset="-122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5069849" y="4358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5305729" y="4358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271108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2946965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3182841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3418717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3654593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389046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4126345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4362221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4598097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4833973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5069849" y="4608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5305729" y="4608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271108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2946965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3182841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3418717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3654593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389046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4126345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4362221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4598097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4833973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5069849" y="4860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5305729" y="4860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2711089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2946965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3182841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3418717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3654593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3890469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4126345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4362221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598097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4833973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5069849" y="51102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5305729" y="5110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2711089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2946965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3182841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3418717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3654593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3890469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4126345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4362221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4598097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4833973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069849" y="53602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5305729" y="53602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2711089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2946965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3182841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3418717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3654593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3890469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4126345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4362221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4598097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4833973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5069849" y="5610180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5305729" y="56101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271108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2946965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3182841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3418717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3654593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3890469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4126345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4362221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4598097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4833973" y="586191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506984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5305729" y="586191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271108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2946965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3182841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3418717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3654593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389046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4126345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4362221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4598097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4833973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506984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5305729" y="6111887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70" name="组合 269"/>
          <p:cNvGrpSpPr/>
          <p:nvPr/>
        </p:nvGrpSpPr>
        <p:grpSpPr>
          <a:xfrm>
            <a:off x="6167473" y="3356992"/>
            <a:ext cx="2811199" cy="2970919"/>
            <a:chOff x="3345512" y="1842869"/>
            <a:chExt cx="2811199" cy="2970919"/>
          </a:xfrm>
        </p:grpSpPr>
        <p:sp>
          <p:nvSpPr>
            <p:cNvPr id="271" name="矩形 270"/>
            <p:cNvSpPr/>
            <p:nvPr/>
          </p:nvSpPr>
          <p:spPr bwMode="auto">
            <a:xfrm>
              <a:off x="334604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358192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381779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405367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428955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452542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476130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499717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9" name="矩形 278"/>
            <p:cNvSpPr/>
            <p:nvPr/>
          </p:nvSpPr>
          <p:spPr bwMode="auto">
            <a:xfrm>
              <a:off x="523305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0" name="矩形 279"/>
            <p:cNvSpPr/>
            <p:nvPr/>
          </p:nvSpPr>
          <p:spPr bwMode="auto">
            <a:xfrm>
              <a:off x="546893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1" name="矩形 280"/>
            <p:cNvSpPr/>
            <p:nvPr/>
          </p:nvSpPr>
          <p:spPr bwMode="auto">
            <a:xfrm>
              <a:off x="570480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2" name="矩形 281"/>
            <p:cNvSpPr/>
            <p:nvPr/>
          </p:nvSpPr>
          <p:spPr bwMode="auto">
            <a:xfrm>
              <a:off x="594068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3" name="矩形 282"/>
            <p:cNvSpPr/>
            <p:nvPr/>
          </p:nvSpPr>
          <p:spPr bwMode="auto">
            <a:xfrm>
              <a:off x="334604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3581923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3817799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4053675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" name="矩形 286"/>
            <p:cNvSpPr/>
            <p:nvPr/>
          </p:nvSpPr>
          <p:spPr bwMode="auto">
            <a:xfrm>
              <a:off x="428955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8" name="矩形 287"/>
            <p:cNvSpPr/>
            <p:nvPr/>
          </p:nvSpPr>
          <p:spPr bwMode="auto">
            <a:xfrm>
              <a:off x="452542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9" name="矩形 288"/>
            <p:cNvSpPr/>
            <p:nvPr/>
          </p:nvSpPr>
          <p:spPr bwMode="auto">
            <a:xfrm>
              <a:off x="4761303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0" name="矩形 289"/>
            <p:cNvSpPr/>
            <p:nvPr/>
          </p:nvSpPr>
          <p:spPr bwMode="auto">
            <a:xfrm>
              <a:off x="4997179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1" name="矩形 290"/>
            <p:cNvSpPr/>
            <p:nvPr/>
          </p:nvSpPr>
          <p:spPr bwMode="auto">
            <a:xfrm>
              <a:off x="5233055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546893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70480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594068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334604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6" name="矩形 295"/>
            <p:cNvSpPr/>
            <p:nvPr/>
          </p:nvSpPr>
          <p:spPr bwMode="auto">
            <a:xfrm>
              <a:off x="3581923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" name="矩形 296"/>
            <p:cNvSpPr/>
            <p:nvPr/>
          </p:nvSpPr>
          <p:spPr bwMode="auto">
            <a:xfrm>
              <a:off x="3817799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8" name="矩形 297"/>
            <p:cNvSpPr/>
            <p:nvPr/>
          </p:nvSpPr>
          <p:spPr bwMode="auto">
            <a:xfrm>
              <a:off x="4053675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9" name="矩形 298"/>
            <p:cNvSpPr/>
            <p:nvPr/>
          </p:nvSpPr>
          <p:spPr bwMode="auto">
            <a:xfrm>
              <a:off x="428955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0" name="矩形 299"/>
            <p:cNvSpPr/>
            <p:nvPr/>
          </p:nvSpPr>
          <p:spPr bwMode="auto">
            <a:xfrm>
              <a:off x="452542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1" name="矩形 300"/>
            <p:cNvSpPr/>
            <p:nvPr/>
          </p:nvSpPr>
          <p:spPr bwMode="auto">
            <a:xfrm>
              <a:off x="4761303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2" name="矩形 301"/>
            <p:cNvSpPr/>
            <p:nvPr/>
          </p:nvSpPr>
          <p:spPr bwMode="auto">
            <a:xfrm>
              <a:off x="4997179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3" name="矩形 302"/>
            <p:cNvSpPr/>
            <p:nvPr/>
          </p:nvSpPr>
          <p:spPr bwMode="auto">
            <a:xfrm>
              <a:off x="5233055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4" name="矩形 303"/>
            <p:cNvSpPr/>
            <p:nvPr/>
          </p:nvSpPr>
          <p:spPr bwMode="auto">
            <a:xfrm>
              <a:off x="546893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5" name="矩形 304"/>
            <p:cNvSpPr/>
            <p:nvPr/>
          </p:nvSpPr>
          <p:spPr bwMode="auto">
            <a:xfrm>
              <a:off x="570480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6" name="矩形 305"/>
            <p:cNvSpPr/>
            <p:nvPr/>
          </p:nvSpPr>
          <p:spPr bwMode="auto">
            <a:xfrm>
              <a:off x="594068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" name="矩形 306"/>
            <p:cNvSpPr/>
            <p:nvPr/>
          </p:nvSpPr>
          <p:spPr bwMode="auto">
            <a:xfrm>
              <a:off x="334604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8" name="矩形 307"/>
            <p:cNvSpPr/>
            <p:nvPr/>
          </p:nvSpPr>
          <p:spPr bwMode="auto">
            <a:xfrm>
              <a:off x="3581923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9" name="矩形 308"/>
            <p:cNvSpPr/>
            <p:nvPr/>
          </p:nvSpPr>
          <p:spPr bwMode="auto">
            <a:xfrm>
              <a:off x="381779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0" name="矩形 309"/>
            <p:cNvSpPr/>
            <p:nvPr/>
          </p:nvSpPr>
          <p:spPr bwMode="auto">
            <a:xfrm>
              <a:off x="4053675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428955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2" name="矩形 311"/>
            <p:cNvSpPr/>
            <p:nvPr/>
          </p:nvSpPr>
          <p:spPr bwMode="auto">
            <a:xfrm>
              <a:off x="452542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3" name="矩形 312"/>
            <p:cNvSpPr/>
            <p:nvPr/>
          </p:nvSpPr>
          <p:spPr bwMode="auto">
            <a:xfrm>
              <a:off x="4761303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4" name="矩形 313"/>
            <p:cNvSpPr/>
            <p:nvPr/>
          </p:nvSpPr>
          <p:spPr bwMode="auto">
            <a:xfrm>
              <a:off x="499717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5" name="矩形 314"/>
            <p:cNvSpPr/>
            <p:nvPr/>
          </p:nvSpPr>
          <p:spPr bwMode="auto">
            <a:xfrm>
              <a:off x="5233055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6" name="矩形 315"/>
            <p:cNvSpPr/>
            <p:nvPr/>
          </p:nvSpPr>
          <p:spPr bwMode="auto">
            <a:xfrm>
              <a:off x="546893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" name="矩形 316"/>
            <p:cNvSpPr/>
            <p:nvPr/>
          </p:nvSpPr>
          <p:spPr bwMode="auto">
            <a:xfrm>
              <a:off x="5704807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8" name="矩形 317"/>
            <p:cNvSpPr/>
            <p:nvPr/>
          </p:nvSpPr>
          <p:spPr bwMode="auto">
            <a:xfrm>
              <a:off x="594068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9" name="矩形 318"/>
            <p:cNvSpPr/>
            <p:nvPr/>
          </p:nvSpPr>
          <p:spPr bwMode="auto">
            <a:xfrm>
              <a:off x="334551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0" name="矩形 319"/>
            <p:cNvSpPr/>
            <p:nvPr/>
          </p:nvSpPr>
          <p:spPr bwMode="auto">
            <a:xfrm>
              <a:off x="358138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anose="02010609060101010101" pitchFamily="2" charset="-122"/>
                </a:rPr>
                <a:t>E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2" charset="-122"/>
              </a:endParaRPr>
            </a:p>
          </p:txBody>
        </p:sp>
        <p:sp>
          <p:nvSpPr>
            <p:cNvPr id="321" name="矩形 320"/>
            <p:cNvSpPr/>
            <p:nvPr/>
          </p:nvSpPr>
          <p:spPr bwMode="auto">
            <a:xfrm>
              <a:off x="381726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2" name="矩形 321"/>
            <p:cNvSpPr/>
            <p:nvPr/>
          </p:nvSpPr>
          <p:spPr bwMode="auto">
            <a:xfrm>
              <a:off x="405314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3" name="矩形 322"/>
            <p:cNvSpPr/>
            <p:nvPr/>
          </p:nvSpPr>
          <p:spPr bwMode="auto">
            <a:xfrm>
              <a:off x="428901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4" name="矩形 323"/>
            <p:cNvSpPr/>
            <p:nvPr/>
          </p:nvSpPr>
          <p:spPr bwMode="auto">
            <a:xfrm>
              <a:off x="452489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5" name="矩形 324"/>
            <p:cNvSpPr/>
            <p:nvPr/>
          </p:nvSpPr>
          <p:spPr bwMode="auto">
            <a:xfrm>
              <a:off x="476076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6" name="矩形 325"/>
            <p:cNvSpPr/>
            <p:nvPr/>
          </p:nvSpPr>
          <p:spPr bwMode="auto">
            <a:xfrm>
              <a:off x="499664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7" name="矩形 326"/>
            <p:cNvSpPr/>
            <p:nvPr/>
          </p:nvSpPr>
          <p:spPr bwMode="auto">
            <a:xfrm>
              <a:off x="523252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8" name="矩形 327"/>
            <p:cNvSpPr/>
            <p:nvPr/>
          </p:nvSpPr>
          <p:spPr bwMode="auto">
            <a:xfrm>
              <a:off x="546839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  <a:ea typeface="黑体" panose="02010609060101010101" pitchFamily="2" charset="-122"/>
                </a:rPr>
                <a:t>S</a:t>
              </a:r>
              <a:endParaRPr lang="zh-CN" altLang="en-US" sz="2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2" charset="-122"/>
              </a:endParaRPr>
            </a:p>
          </p:txBody>
        </p:sp>
        <p:sp>
          <p:nvSpPr>
            <p:cNvPr id="329" name="矩形 328"/>
            <p:cNvSpPr/>
            <p:nvPr/>
          </p:nvSpPr>
          <p:spPr bwMode="auto">
            <a:xfrm>
              <a:off x="5704272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30" name="矩形 329"/>
            <p:cNvSpPr/>
            <p:nvPr/>
          </p:nvSpPr>
          <p:spPr bwMode="auto">
            <a:xfrm>
              <a:off x="594015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31" name="矩形 330"/>
            <p:cNvSpPr/>
            <p:nvPr/>
          </p:nvSpPr>
          <p:spPr bwMode="auto">
            <a:xfrm>
              <a:off x="334551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32" name="矩形 331"/>
            <p:cNvSpPr/>
            <p:nvPr/>
          </p:nvSpPr>
          <p:spPr bwMode="auto">
            <a:xfrm>
              <a:off x="3581388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33" name="矩形 332"/>
            <p:cNvSpPr/>
            <p:nvPr/>
          </p:nvSpPr>
          <p:spPr bwMode="auto">
            <a:xfrm>
              <a:off x="381726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34" name="矩形 333"/>
            <p:cNvSpPr/>
            <p:nvPr/>
          </p:nvSpPr>
          <p:spPr bwMode="auto">
            <a:xfrm>
              <a:off x="405314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35" name="矩形 334"/>
            <p:cNvSpPr/>
            <p:nvPr/>
          </p:nvSpPr>
          <p:spPr bwMode="auto">
            <a:xfrm>
              <a:off x="428901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36" name="矩形 335"/>
            <p:cNvSpPr/>
            <p:nvPr/>
          </p:nvSpPr>
          <p:spPr bwMode="auto">
            <a:xfrm>
              <a:off x="452489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37" name="矩形 336"/>
            <p:cNvSpPr/>
            <p:nvPr/>
          </p:nvSpPr>
          <p:spPr bwMode="auto">
            <a:xfrm>
              <a:off x="4760768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38" name="矩形 337"/>
            <p:cNvSpPr/>
            <p:nvPr/>
          </p:nvSpPr>
          <p:spPr bwMode="auto">
            <a:xfrm>
              <a:off x="499664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39" name="矩形 338"/>
            <p:cNvSpPr/>
            <p:nvPr/>
          </p:nvSpPr>
          <p:spPr bwMode="auto">
            <a:xfrm>
              <a:off x="523252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0" name="矩形 339"/>
            <p:cNvSpPr/>
            <p:nvPr/>
          </p:nvSpPr>
          <p:spPr bwMode="auto">
            <a:xfrm>
              <a:off x="546839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1" name="矩形 340"/>
            <p:cNvSpPr/>
            <p:nvPr/>
          </p:nvSpPr>
          <p:spPr bwMode="auto">
            <a:xfrm>
              <a:off x="5704272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594015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334551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4" name="矩形 343"/>
            <p:cNvSpPr/>
            <p:nvPr/>
          </p:nvSpPr>
          <p:spPr bwMode="auto">
            <a:xfrm>
              <a:off x="358138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5" name="矩形 344"/>
            <p:cNvSpPr/>
            <p:nvPr/>
          </p:nvSpPr>
          <p:spPr bwMode="auto">
            <a:xfrm>
              <a:off x="381726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6" name="矩形 345"/>
            <p:cNvSpPr/>
            <p:nvPr/>
          </p:nvSpPr>
          <p:spPr bwMode="auto">
            <a:xfrm>
              <a:off x="405314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7" name="矩形 346"/>
            <p:cNvSpPr/>
            <p:nvPr/>
          </p:nvSpPr>
          <p:spPr bwMode="auto">
            <a:xfrm>
              <a:off x="428901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8" name="矩形 347"/>
            <p:cNvSpPr/>
            <p:nvPr/>
          </p:nvSpPr>
          <p:spPr bwMode="auto">
            <a:xfrm>
              <a:off x="452489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9" name="矩形 348"/>
            <p:cNvSpPr/>
            <p:nvPr/>
          </p:nvSpPr>
          <p:spPr bwMode="auto">
            <a:xfrm>
              <a:off x="476076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0" name="矩形 349"/>
            <p:cNvSpPr/>
            <p:nvPr/>
          </p:nvSpPr>
          <p:spPr bwMode="auto">
            <a:xfrm>
              <a:off x="499664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1" name="矩形 350"/>
            <p:cNvSpPr/>
            <p:nvPr/>
          </p:nvSpPr>
          <p:spPr bwMode="auto">
            <a:xfrm>
              <a:off x="523252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2" name="矩形 351"/>
            <p:cNvSpPr/>
            <p:nvPr/>
          </p:nvSpPr>
          <p:spPr bwMode="auto">
            <a:xfrm>
              <a:off x="546839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3" name="矩形 352"/>
            <p:cNvSpPr/>
            <p:nvPr/>
          </p:nvSpPr>
          <p:spPr bwMode="auto">
            <a:xfrm>
              <a:off x="5704272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4" name="矩形 353"/>
            <p:cNvSpPr/>
            <p:nvPr/>
          </p:nvSpPr>
          <p:spPr bwMode="auto">
            <a:xfrm>
              <a:off x="594015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5" name="矩形 354"/>
            <p:cNvSpPr/>
            <p:nvPr/>
          </p:nvSpPr>
          <p:spPr bwMode="auto">
            <a:xfrm>
              <a:off x="334551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6" name="矩形 355"/>
            <p:cNvSpPr/>
            <p:nvPr/>
          </p:nvSpPr>
          <p:spPr bwMode="auto">
            <a:xfrm>
              <a:off x="3581388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7" name="矩形 356"/>
            <p:cNvSpPr/>
            <p:nvPr/>
          </p:nvSpPr>
          <p:spPr bwMode="auto">
            <a:xfrm>
              <a:off x="3817264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8" name="矩形 357"/>
            <p:cNvSpPr/>
            <p:nvPr/>
          </p:nvSpPr>
          <p:spPr bwMode="auto">
            <a:xfrm>
              <a:off x="4053140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59" name="矩形 358"/>
            <p:cNvSpPr/>
            <p:nvPr/>
          </p:nvSpPr>
          <p:spPr bwMode="auto">
            <a:xfrm>
              <a:off x="4289016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0" name="矩形 359"/>
            <p:cNvSpPr/>
            <p:nvPr/>
          </p:nvSpPr>
          <p:spPr bwMode="auto">
            <a:xfrm>
              <a:off x="452489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1" name="矩形 360"/>
            <p:cNvSpPr/>
            <p:nvPr/>
          </p:nvSpPr>
          <p:spPr bwMode="auto">
            <a:xfrm>
              <a:off x="4760768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2" name="矩形 361"/>
            <p:cNvSpPr/>
            <p:nvPr/>
          </p:nvSpPr>
          <p:spPr bwMode="auto">
            <a:xfrm>
              <a:off x="4996644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3" name="矩形 362"/>
            <p:cNvSpPr/>
            <p:nvPr/>
          </p:nvSpPr>
          <p:spPr bwMode="auto">
            <a:xfrm>
              <a:off x="5232520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4" name="矩形 363"/>
            <p:cNvSpPr/>
            <p:nvPr/>
          </p:nvSpPr>
          <p:spPr bwMode="auto">
            <a:xfrm>
              <a:off x="5468396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570427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594015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334551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8" name="矩形 367"/>
            <p:cNvSpPr/>
            <p:nvPr/>
          </p:nvSpPr>
          <p:spPr bwMode="auto">
            <a:xfrm>
              <a:off x="358138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69" name="矩形 368"/>
            <p:cNvSpPr/>
            <p:nvPr/>
          </p:nvSpPr>
          <p:spPr bwMode="auto">
            <a:xfrm>
              <a:off x="381726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70" name="矩形 369"/>
            <p:cNvSpPr/>
            <p:nvPr/>
          </p:nvSpPr>
          <p:spPr bwMode="auto">
            <a:xfrm>
              <a:off x="405314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71" name="矩形 370"/>
            <p:cNvSpPr/>
            <p:nvPr/>
          </p:nvSpPr>
          <p:spPr bwMode="auto">
            <a:xfrm>
              <a:off x="428901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72" name="矩形 371"/>
            <p:cNvSpPr/>
            <p:nvPr/>
          </p:nvSpPr>
          <p:spPr bwMode="auto">
            <a:xfrm>
              <a:off x="452489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73" name="矩形 372"/>
            <p:cNvSpPr/>
            <p:nvPr/>
          </p:nvSpPr>
          <p:spPr bwMode="auto">
            <a:xfrm>
              <a:off x="476076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74" name="矩形 373"/>
            <p:cNvSpPr/>
            <p:nvPr/>
          </p:nvSpPr>
          <p:spPr bwMode="auto">
            <a:xfrm>
              <a:off x="499664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75" name="矩形 374"/>
            <p:cNvSpPr/>
            <p:nvPr/>
          </p:nvSpPr>
          <p:spPr bwMode="auto">
            <a:xfrm>
              <a:off x="523252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76" name="矩形 375"/>
            <p:cNvSpPr/>
            <p:nvPr/>
          </p:nvSpPr>
          <p:spPr bwMode="auto">
            <a:xfrm>
              <a:off x="546839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77" name="矩形 376"/>
            <p:cNvSpPr/>
            <p:nvPr/>
          </p:nvSpPr>
          <p:spPr bwMode="auto">
            <a:xfrm>
              <a:off x="570427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78" name="矩形 377"/>
            <p:cNvSpPr/>
            <p:nvPr/>
          </p:nvSpPr>
          <p:spPr bwMode="auto">
            <a:xfrm>
              <a:off x="594015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79" name="矩形 378"/>
            <p:cNvSpPr/>
            <p:nvPr/>
          </p:nvSpPr>
          <p:spPr bwMode="auto">
            <a:xfrm>
              <a:off x="334551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0" name="矩形 379"/>
            <p:cNvSpPr/>
            <p:nvPr/>
          </p:nvSpPr>
          <p:spPr bwMode="auto">
            <a:xfrm>
              <a:off x="3581388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1" name="矩形 380"/>
            <p:cNvSpPr/>
            <p:nvPr/>
          </p:nvSpPr>
          <p:spPr bwMode="auto">
            <a:xfrm>
              <a:off x="3817264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2" name="矩形 381"/>
            <p:cNvSpPr/>
            <p:nvPr/>
          </p:nvSpPr>
          <p:spPr bwMode="auto">
            <a:xfrm>
              <a:off x="4053140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3" name="矩形 382"/>
            <p:cNvSpPr/>
            <p:nvPr/>
          </p:nvSpPr>
          <p:spPr bwMode="auto">
            <a:xfrm>
              <a:off x="4289016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4" name="矩形 383"/>
            <p:cNvSpPr/>
            <p:nvPr/>
          </p:nvSpPr>
          <p:spPr bwMode="auto">
            <a:xfrm>
              <a:off x="452489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5" name="矩形 384"/>
            <p:cNvSpPr/>
            <p:nvPr/>
          </p:nvSpPr>
          <p:spPr bwMode="auto">
            <a:xfrm>
              <a:off x="4760768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6" name="矩形 385"/>
            <p:cNvSpPr/>
            <p:nvPr/>
          </p:nvSpPr>
          <p:spPr bwMode="auto">
            <a:xfrm>
              <a:off x="4996644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7" name="矩形 386"/>
            <p:cNvSpPr/>
            <p:nvPr/>
          </p:nvSpPr>
          <p:spPr bwMode="auto">
            <a:xfrm>
              <a:off x="5232520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8" name="矩形 387"/>
            <p:cNvSpPr/>
            <p:nvPr/>
          </p:nvSpPr>
          <p:spPr bwMode="auto">
            <a:xfrm>
              <a:off x="5468396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9" name="矩形 388"/>
            <p:cNvSpPr/>
            <p:nvPr/>
          </p:nvSpPr>
          <p:spPr bwMode="auto">
            <a:xfrm>
              <a:off x="570427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0" name="矩形 389"/>
            <p:cNvSpPr/>
            <p:nvPr/>
          </p:nvSpPr>
          <p:spPr bwMode="auto">
            <a:xfrm>
              <a:off x="594015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1" name="矩形 390"/>
            <p:cNvSpPr/>
            <p:nvPr/>
          </p:nvSpPr>
          <p:spPr bwMode="auto">
            <a:xfrm>
              <a:off x="334551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2" name="矩形 391"/>
            <p:cNvSpPr/>
            <p:nvPr/>
          </p:nvSpPr>
          <p:spPr bwMode="auto">
            <a:xfrm>
              <a:off x="358138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3" name="矩形 392"/>
            <p:cNvSpPr/>
            <p:nvPr/>
          </p:nvSpPr>
          <p:spPr bwMode="auto">
            <a:xfrm>
              <a:off x="381726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4" name="矩形 393"/>
            <p:cNvSpPr/>
            <p:nvPr/>
          </p:nvSpPr>
          <p:spPr bwMode="auto">
            <a:xfrm>
              <a:off x="405314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5" name="矩形 394"/>
            <p:cNvSpPr/>
            <p:nvPr/>
          </p:nvSpPr>
          <p:spPr bwMode="auto">
            <a:xfrm>
              <a:off x="428901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6" name="矩形 395"/>
            <p:cNvSpPr/>
            <p:nvPr/>
          </p:nvSpPr>
          <p:spPr bwMode="auto">
            <a:xfrm>
              <a:off x="4524892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7" name="矩形 396"/>
            <p:cNvSpPr/>
            <p:nvPr/>
          </p:nvSpPr>
          <p:spPr bwMode="auto">
            <a:xfrm>
              <a:off x="476076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8" name="矩形 397"/>
            <p:cNvSpPr/>
            <p:nvPr/>
          </p:nvSpPr>
          <p:spPr bwMode="auto">
            <a:xfrm>
              <a:off x="499664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9" name="矩形 398"/>
            <p:cNvSpPr/>
            <p:nvPr/>
          </p:nvSpPr>
          <p:spPr bwMode="auto">
            <a:xfrm>
              <a:off x="523252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0" name="矩形 399"/>
            <p:cNvSpPr/>
            <p:nvPr/>
          </p:nvSpPr>
          <p:spPr bwMode="auto">
            <a:xfrm>
              <a:off x="546839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1" name="矩形 400"/>
            <p:cNvSpPr/>
            <p:nvPr/>
          </p:nvSpPr>
          <p:spPr bwMode="auto">
            <a:xfrm>
              <a:off x="570427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2" name="矩形 401"/>
            <p:cNvSpPr/>
            <p:nvPr/>
          </p:nvSpPr>
          <p:spPr bwMode="auto">
            <a:xfrm>
              <a:off x="594015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3" name="矩形 402"/>
            <p:cNvSpPr/>
            <p:nvPr/>
          </p:nvSpPr>
          <p:spPr bwMode="auto">
            <a:xfrm>
              <a:off x="334551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4" name="矩形 403"/>
            <p:cNvSpPr/>
            <p:nvPr/>
          </p:nvSpPr>
          <p:spPr bwMode="auto">
            <a:xfrm>
              <a:off x="358138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5" name="矩形 404"/>
            <p:cNvSpPr/>
            <p:nvPr/>
          </p:nvSpPr>
          <p:spPr bwMode="auto">
            <a:xfrm>
              <a:off x="381726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6" name="矩形 405"/>
            <p:cNvSpPr/>
            <p:nvPr/>
          </p:nvSpPr>
          <p:spPr bwMode="auto">
            <a:xfrm>
              <a:off x="405314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7" name="矩形 406"/>
            <p:cNvSpPr/>
            <p:nvPr/>
          </p:nvSpPr>
          <p:spPr bwMode="auto">
            <a:xfrm>
              <a:off x="428901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8" name="矩形 407"/>
            <p:cNvSpPr/>
            <p:nvPr/>
          </p:nvSpPr>
          <p:spPr bwMode="auto">
            <a:xfrm>
              <a:off x="452489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9" name="矩形 408"/>
            <p:cNvSpPr/>
            <p:nvPr/>
          </p:nvSpPr>
          <p:spPr bwMode="auto">
            <a:xfrm>
              <a:off x="476076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10" name="矩形 409"/>
            <p:cNvSpPr/>
            <p:nvPr/>
          </p:nvSpPr>
          <p:spPr bwMode="auto">
            <a:xfrm>
              <a:off x="499664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11" name="矩形 410"/>
            <p:cNvSpPr/>
            <p:nvPr/>
          </p:nvSpPr>
          <p:spPr bwMode="auto">
            <a:xfrm>
              <a:off x="523252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12" name="矩形 411"/>
            <p:cNvSpPr/>
            <p:nvPr/>
          </p:nvSpPr>
          <p:spPr bwMode="auto">
            <a:xfrm>
              <a:off x="546839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13" name="矩形 412"/>
            <p:cNvSpPr/>
            <p:nvPr/>
          </p:nvSpPr>
          <p:spPr bwMode="auto">
            <a:xfrm>
              <a:off x="570427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14" name="矩形 413"/>
            <p:cNvSpPr/>
            <p:nvPr/>
          </p:nvSpPr>
          <p:spPr bwMode="auto">
            <a:xfrm>
              <a:off x="594015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415" name="直接连接符 414"/>
          <p:cNvCxnSpPr/>
          <p:nvPr/>
        </p:nvCxnSpPr>
        <p:spPr bwMode="auto">
          <a:xfrm>
            <a:off x="8512876" y="4477052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6" name="直接连接符 415"/>
          <p:cNvCxnSpPr/>
          <p:nvPr/>
        </p:nvCxnSpPr>
        <p:spPr bwMode="auto">
          <a:xfrm flipH="1">
            <a:off x="8650932" y="4466611"/>
            <a:ext cx="1817" cy="10016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7" name="直接连接符 416"/>
          <p:cNvCxnSpPr/>
          <p:nvPr/>
        </p:nvCxnSpPr>
        <p:spPr bwMode="auto">
          <a:xfrm>
            <a:off x="8153766" y="5464426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8" name="直接连接符 417"/>
          <p:cNvCxnSpPr/>
          <p:nvPr/>
        </p:nvCxnSpPr>
        <p:spPr bwMode="auto">
          <a:xfrm flipV="1">
            <a:off x="8165630" y="5465442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9" name="直接连接符 418"/>
          <p:cNvCxnSpPr/>
          <p:nvPr/>
        </p:nvCxnSpPr>
        <p:spPr bwMode="auto">
          <a:xfrm>
            <a:off x="6755964" y="5969925"/>
            <a:ext cx="14065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0" name="直接连接符 419"/>
          <p:cNvCxnSpPr/>
          <p:nvPr/>
        </p:nvCxnSpPr>
        <p:spPr bwMode="auto">
          <a:xfrm flipV="1">
            <a:off x="6759980" y="5465441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1" name="直接连接符 420"/>
          <p:cNvCxnSpPr/>
          <p:nvPr/>
        </p:nvCxnSpPr>
        <p:spPr bwMode="auto">
          <a:xfrm>
            <a:off x="6747237" y="5467098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2" name="直接连接符 421"/>
          <p:cNvCxnSpPr/>
          <p:nvPr/>
        </p:nvCxnSpPr>
        <p:spPr bwMode="auto">
          <a:xfrm>
            <a:off x="7254729" y="5001650"/>
            <a:ext cx="0" cy="4627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3" name="直接连接符 422"/>
          <p:cNvCxnSpPr/>
          <p:nvPr/>
        </p:nvCxnSpPr>
        <p:spPr bwMode="auto">
          <a:xfrm>
            <a:off x="6756280" y="5004322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4" name="直接连接符 423"/>
          <p:cNvCxnSpPr/>
          <p:nvPr/>
        </p:nvCxnSpPr>
        <p:spPr bwMode="auto">
          <a:xfrm>
            <a:off x="6755964" y="4749917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5" name="直接连接符 424"/>
          <p:cNvCxnSpPr/>
          <p:nvPr/>
        </p:nvCxnSpPr>
        <p:spPr bwMode="auto">
          <a:xfrm>
            <a:off x="6753386" y="4749917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6" name="直接连接符 425"/>
          <p:cNvCxnSpPr/>
          <p:nvPr/>
        </p:nvCxnSpPr>
        <p:spPr bwMode="auto">
          <a:xfrm>
            <a:off x="7251934" y="4176925"/>
            <a:ext cx="0" cy="5623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7" name="直接连接符 426"/>
          <p:cNvCxnSpPr/>
          <p:nvPr/>
        </p:nvCxnSpPr>
        <p:spPr bwMode="auto">
          <a:xfrm>
            <a:off x="6511360" y="4184995"/>
            <a:ext cx="7248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8" name="直接连接符 427"/>
          <p:cNvCxnSpPr/>
          <p:nvPr/>
        </p:nvCxnSpPr>
        <p:spPr bwMode="auto">
          <a:xfrm>
            <a:off x="6511360" y="4180719"/>
            <a:ext cx="1" cy="1773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9" name="直接连接符 428"/>
          <p:cNvCxnSpPr/>
          <p:nvPr/>
        </p:nvCxnSpPr>
        <p:spPr bwMode="auto">
          <a:xfrm>
            <a:off x="8650932" y="5464426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0" name="直接连接符 429"/>
          <p:cNvCxnSpPr/>
          <p:nvPr/>
        </p:nvCxnSpPr>
        <p:spPr bwMode="auto">
          <a:xfrm>
            <a:off x="8162489" y="5965829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1" name="直接连接符 430"/>
          <p:cNvCxnSpPr/>
          <p:nvPr/>
        </p:nvCxnSpPr>
        <p:spPr bwMode="auto">
          <a:xfrm>
            <a:off x="6534351" y="5728826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2" name="直接连接符 431"/>
          <p:cNvCxnSpPr/>
          <p:nvPr/>
        </p:nvCxnSpPr>
        <p:spPr bwMode="auto">
          <a:xfrm>
            <a:off x="6534351" y="5716159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3" name="直接连接符 432"/>
          <p:cNvCxnSpPr/>
          <p:nvPr/>
        </p:nvCxnSpPr>
        <p:spPr bwMode="auto">
          <a:xfrm>
            <a:off x="6535870" y="4999678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4" name="直接连接符 433"/>
          <p:cNvCxnSpPr/>
          <p:nvPr/>
        </p:nvCxnSpPr>
        <p:spPr bwMode="auto">
          <a:xfrm>
            <a:off x="6542017" y="4999678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栈的应用：试探与回溯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606770" y="1139702"/>
            <a:ext cx="5785374" cy="5415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试探与回溯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变量的排序问题（如旅行商问题），搜索空间为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O(n!)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为此需尽可能早地排除空间中的候选解（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剪枝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从零开始，逐步增加候选解的长度，从长度上逐步向目标解靠近（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试探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试探过程中一旦发现与目标解不合，则收缩一步长度，继续试探下一可能的组合（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回溯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试探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回溯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剪枝的过程，需要依赖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 记录当前的可行解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也需要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标记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剪枝的位置，以防重复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 bwMode="auto">
          <a:xfrm>
            <a:off x="7464152" y="1700808"/>
            <a:ext cx="2952328" cy="460851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8472264" y="1700808"/>
            <a:ext cx="504056" cy="4111961"/>
          </a:xfrm>
          <a:custGeom>
            <a:avLst/>
            <a:gdLst>
              <a:gd name="connsiteX0" fmla="*/ 783771 w 833534"/>
              <a:gd name="connsiteY0" fmla="*/ 0 h 4132696"/>
              <a:gd name="connsiteX1" fmla="*/ 796212 w 833534"/>
              <a:gd name="connsiteY1" fmla="*/ 80866 h 4132696"/>
              <a:gd name="connsiteX2" fmla="*/ 808653 w 833534"/>
              <a:gd name="connsiteY2" fmla="*/ 124408 h 4132696"/>
              <a:gd name="connsiteX3" fmla="*/ 814873 w 833534"/>
              <a:gd name="connsiteY3" fmla="*/ 167951 h 4132696"/>
              <a:gd name="connsiteX4" fmla="*/ 827314 w 833534"/>
              <a:gd name="connsiteY4" fmla="*/ 192833 h 4132696"/>
              <a:gd name="connsiteX5" fmla="*/ 833534 w 833534"/>
              <a:gd name="connsiteY5" fmla="*/ 261257 h 4132696"/>
              <a:gd name="connsiteX6" fmla="*/ 821094 w 833534"/>
              <a:gd name="connsiteY6" fmla="*/ 572278 h 4132696"/>
              <a:gd name="connsiteX7" fmla="*/ 814873 w 833534"/>
              <a:gd name="connsiteY7" fmla="*/ 609600 h 4132696"/>
              <a:gd name="connsiteX8" fmla="*/ 796212 w 833534"/>
              <a:gd name="connsiteY8" fmla="*/ 640702 h 4132696"/>
              <a:gd name="connsiteX9" fmla="*/ 771330 w 833534"/>
              <a:gd name="connsiteY9" fmla="*/ 715347 h 4132696"/>
              <a:gd name="connsiteX10" fmla="*/ 740228 w 833534"/>
              <a:gd name="connsiteY10" fmla="*/ 783772 h 4132696"/>
              <a:gd name="connsiteX11" fmla="*/ 721567 w 833534"/>
              <a:gd name="connsiteY11" fmla="*/ 802433 h 4132696"/>
              <a:gd name="connsiteX12" fmla="*/ 715347 w 833534"/>
              <a:gd name="connsiteY12" fmla="*/ 827315 h 4132696"/>
              <a:gd name="connsiteX13" fmla="*/ 690465 w 833534"/>
              <a:gd name="connsiteY13" fmla="*/ 870857 h 4132696"/>
              <a:gd name="connsiteX14" fmla="*/ 665583 w 833534"/>
              <a:gd name="connsiteY14" fmla="*/ 920621 h 4132696"/>
              <a:gd name="connsiteX15" fmla="*/ 659363 w 833534"/>
              <a:gd name="connsiteY15" fmla="*/ 945502 h 4132696"/>
              <a:gd name="connsiteX16" fmla="*/ 646922 w 833534"/>
              <a:gd name="connsiteY16" fmla="*/ 1007706 h 4132696"/>
              <a:gd name="connsiteX17" fmla="*/ 653143 w 833534"/>
              <a:gd name="connsiteY17" fmla="*/ 1324947 h 4132696"/>
              <a:gd name="connsiteX18" fmla="*/ 665583 w 833534"/>
              <a:gd name="connsiteY18" fmla="*/ 1356049 h 4132696"/>
              <a:gd name="connsiteX19" fmla="*/ 678024 w 833534"/>
              <a:gd name="connsiteY19" fmla="*/ 1424474 h 4132696"/>
              <a:gd name="connsiteX20" fmla="*/ 696685 w 833534"/>
              <a:gd name="connsiteY20" fmla="*/ 1461796 h 4132696"/>
              <a:gd name="connsiteX21" fmla="*/ 709126 w 833534"/>
              <a:gd name="connsiteY21" fmla="*/ 1511559 h 4132696"/>
              <a:gd name="connsiteX22" fmla="*/ 727787 w 833534"/>
              <a:gd name="connsiteY22" fmla="*/ 1530221 h 4132696"/>
              <a:gd name="connsiteX23" fmla="*/ 734008 w 833534"/>
              <a:gd name="connsiteY23" fmla="*/ 1548882 h 4132696"/>
              <a:gd name="connsiteX24" fmla="*/ 746449 w 833534"/>
              <a:gd name="connsiteY24" fmla="*/ 1604866 h 4132696"/>
              <a:gd name="connsiteX25" fmla="*/ 758889 w 833534"/>
              <a:gd name="connsiteY25" fmla="*/ 1673290 h 4132696"/>
              <a:gd name="connsiteX26" fmla="*/ 727787 w 833534"/>
              <a:gd name="connsiteY26" fmla="*/ 1897225 h 4132696"/>
              <a:gd name="connsiteX27" fmla="*/ 721567 w 833534"/>
              <a:gd name="connsiteY27" fmla="*/ 1915886 h 4132696"/>
              <a:gd name="connsiteX28" fmla="*/ 696685 w 833534"/>
              <a:gd name="connsiteY28" fmla="*/ 1953208 h 4132696"/>
              <a:gd name="connsiteX29" fmla="*/ 678024 w 833534"/>
              <a:gd name="connsiteY29" fmla="*/ 1984310 h 4132696"/>
              <a:gd name="connsiteX30" fmla="*/ 671804 w 833534"/>
              <a:gd name="connsiteY30" fmla="*/ 2002972 h 4132696"/>
              <a:gd name="connsiteX31" fmla="*/ 653143 w 833534"/>
              <a:gd name="connsiteY31" fmla="*/ 2015412 h 4132696"/>
              <a:gd name="connsiteX32" fmla="*/ 634481 w 833534"/>
              <a:gd name="connsiteY32" fmla="*/ 2046515 h 4132696"/>
              <a:gd name="connsiteX33" fmla="*/ 622041 w 833534"/>
              <a:gd name="connsiteY33" fmla="*/ 2071396 h 4132696"/>
              <a:gd name="connsiteX34" fmla="*/ 609600 w 833534"/>
              <a:gd name="connsiteY34" fmla="*/ 2090057 h 4132696"/>
              <a:gd name="connsiteX35" fmla="*/ 597159 w 833534"/>
              <a:gd name="connsiteY35" fmla="*/ 2114939 h 4132696"/>
              <a:gd name="connsiteX36" fmla="*/ 590938 w 833534"/>
              <a:gd name="connsiteY36" fmla="*/ 2133600 h 4132696"/>
              <a:gd name="connsiteX37" fmla="*/ 572277 w 833534"/>
              <a:gd name="connsiteY37" fmla="*/ 2158482 h 4132696"/>
              <a:gd name="connsiteX38" fmla="*/ 553616 w 833534"/>
              <a:gd name="connsiteY38" fmla="*/ 2214466 h 4132696"/>
              <a:gd name="connsiteX39" fmla="*/ 516294 w 833534"/>
              <a:gd name="connsiteY39" fmla="*/ 2251788 h 4132696"/>
              <a:gd name="connsiteX40" fmla="*/ 466530 w 833534"/>
              <a:gd name="connsiteY40" fmla="*/ 2363755 h 4132696"/>
              <a:gd name="connsiteX41" fmla="*/ 447869 w 833534"/>
              <a:gd name="connsiteY41" fmla="*/ 2376196 h 4132696"/>
              <a:gd name="connsiteX42" fmla="*/ 429208 w 833534"/>
              <a:gd name="connsiteY42" fmla="*/ 2407298 h 4132696"/>
              <a:gd name="connsiteX43" fmla="*/ 410547 w 833534"/>
              <a:gd name="connsiteY43" fmla="*/ 2432180 h 4132696"/>
              <a:gd name="connsiteX44" fmla="*/ 385665 w 833534"/>
              <a:gd name="connsiteY44" fmla="*/ 2488164 h 4132696"/>
              <a:gd name="connsiteX45" fmla="*/ 379445 w 833534"/>
              <a:gd name="connsiteY45" fmla="*/ 2556588 h 4132696"/>
              <a:gd name="connsiteX46" fmla="*/ 373224 w 833534"/>
              <a:gd name="connsiteY46" fmla="*/ 2643674 h 4132696"/>
              <a:gd name="connsiteX47" fmla="*/ 360783 w 833534"/>
              <a:gd name="connsiteY47" fmla="*/ 2662335 h 4132696"/>
              <a:gd name="connsiteX48" fmla="*/ 342122 w 833534"/>
              <a:gd name="connsiteY48" fmla="*/ 2712098 h 4132696"/>
              <a:gd name="connsiteX49" fmla="*/ 317241 w 833534"/>
              <a:gd name="connsiteY49" fmla="*/ 2792964 h 4132696"/>
              <a:gd name="connsiteX50" fmla="*/ 292359 w 833534"/>
              <a:gd name="connsiteY50" fmla="*/ 2873829 h 4132696"/>
              <a:gd name="connsiteX51" fmla="*/ 267477 w 833534"/>
              <a:gd name="connsiteY51" fmla="*/ 3110204 h 4132696"/>
              <a:gd name="connsiteX52" fmla="*/ 261257 w 833534"/>
              <a:gd name="connsiteY52" fmla="*/ 3141306 h 4132696"/>
              <a:gd name="connsiteX53" fmla="*/ 248816 w 833534"/>
              <a:gd name="connsiteY53" fmla="*/ 3166188 h 4132696"/>
              <a:gd name="connsiteX54" fmla="*/ 242596 w 833534"/>
              <a:gd name="connsiteY54" fmla="*/ 3184849 h 4132696"/>
              <a:gd name="connsiteX55" fmla="*/ 236375 w 833534"/>
              <a:gd name="connsiteY55" fmla="*/ 3209731 h 4132696"/>
              <a:gd name="connsiteX56" fmla="*/ 223934 w 833534"/>
              <a:gd name="connsiteY56" fmla="*/ 3228392 h 4132696"/>
              <a:gd name="connsiteX57" fmla="*/ 211494 w 833534"/>
              <a:gd name="connsiteY57" fmla="*/ 3278155 h 4132696"/>
              <a:gd name="connsiteX58" fmla="*/ 199053 w 833534"/>
              <a:gd name="connsiteY58" fmla="*/ 3327919 h 4132696"/>
              <a:gd name="connsiteX59" fmla="*/ 180392 w 833534"/>
              <a:gd name="connsiteY59" fmla="*/ 3377682 h 4132696"/>
              <a:gd name="connsiteX60" fmla="*/ 136849 w 833534"/>
              <a:gd name="connsiteY60" fmla="*/ 3470988 h 4132696"/>
              <a:gd name="connsiteX61" fmla="*/ 130628 w 833534"/>
              <a:gd name="connsiteY61" fmla="*/ 3502090 h 4132696"/>
              <a:gd name="connsiteX62" fmla="*/ 93306 w 833534"/>
              <a:gd name="connsiteY62" fmla="*/ 3551853 h 4132696"/>
              <a:gd name="connsiteX63" fmla="*/ 87085 w 833534"/>
              <a:gd name="connsiteY63" fmla="*/ 3570515 h 4132696"/>
              <a:gd name="connsiteX64" fmla="*/ 80865 w 833534"/>
              <a:gd name="connsiteY64" fmla="*/ 3595396 h 4132696"/>
              <a:gd name="connsiteX65" fmla="*/ 68424 w 833534"/>
              <a:gd name="connsiteY65" fmla="*/ 3614057 h 4132696"/>
              <a:gd name="connsiteX66" fmla="*/ 62204 w 833534"/>
              <a:gd name="connsiteY66" fmla="*/ 3632719 h 4132696"/>
              <a:gd name="connsiteX67" fmla="*/ 105747 w 833534"/>
              <a:gd name="connsiteY67" fmla="*/ 3831772 h 4132696"/>
              <a:gd name="connsiteX68" fmla="*/ 87085 w 833534"/>
              <a:gd name="connsiteY68" fmla="*/ 4055706 h 4132696"/>
              <a:gd name="connsiteX69" fmla="*/ 80865 w 833534"/>
              <a:gd name="connsiteY69" fmla="*/ 4074368 h 4132696"/>
              <a:gd name="connsiteX70" fmla="*/ 74645 w 833534"/>
              <a:gd name="connsiteY70" fmla="*/ 4117910 h 4132696"/>
              <a:gd name="connsiteX71" fmla="*/ 0 w 833534"/>
              <a:gd name="connsiteY71" fmla="*/ 4130351 h 413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833534" h="4132696">
                <a:moveTo>
                  <a:pt x="783771" y="0"/>
                </a:moveTo>
                <a:cubicBezTo>
                  <a:pt x="785502" y="12119"/>
                  <a:pt x="792979" y="66854"/>
                  <a:pt x="796212" y="80866"/>
                </a:cubicBezTo>
                <a:cubicBezTo>
                  <a:pt x="799606" y="95574"/>
                  <a:pt x="804506" y="109894"/>
                  <a:pt x="808653" y="124408"/>
                </a:cubicBezTo>
                <a:cubicBezTo>
                  <a:pt x="810726" y="138922"/>
                  <a:pt x="811015" y="153806"/>
                  <a:pt x="814873" y="167951"/>
                </a:cubicBezTo>
                <a:cubicBezTo>
                  <a:pt x="817313" y="176897"/>
                  <a:pt x="825495" y="183740"/>
                  <a:pt x="827314" y="192833"/>
                </a:cubicBezTo>
                <a:cubicBezTo>
                  <a:pt x="831805" y="215290"/>
                  <a:pt x="831461" y="238449"/>
                  <a:pt x="833534" y="261257"/>
                </a:cubicBezTo>
                <a:cubicBezTo>
                  <a:pt x="829387" y="364931"/>
                  <a:pt x="826644" y="468670"/>
                  <a:pt x="821094" y="572278"/>
                </a:cubicBezTo>
                <a:cubicBezTo>
                  <a:pt x="820419" y="584872"/>
                  <a:pt x="819183" y="597747"/>
                  <a:pt x="814873" y="609600"/>
                </a:cubicBezTo>
                <a:cubicBezTo>
                  <a:pt x="810741" y="620962"/>
                  <a:pt x="802432" y="630335"/>
                  <a:pt x="796212" y="640702"/>
                </a:cubicBezTo>
                <a:cubicBezTo>
                  <a:pt x="786546" y="698704"/>
                  <a:pt x="796912" y="659069"/>
                  <a:pt x="771330" y="715347"/>
                </a:cubicBezTo>
                <a:cubicBezTo>
                  <a:pt x="759741" y="740841"/>
                  <a:pt x="756385" y="759535"/>
                  <a:pt x="740228" y="783772"/>
                </a:cubicBezTo>
                <a:cubicBezTo>
                  <a:pt x="735348" y="791091"/>
                  <a:pt x="727787" y="796213"/>
                  <a:pt x="721567" y="802433"/>
                </a:cubicBezTo>
                <a:cubicBezTo>
                  <a:pt x="719494" y="810727"/>
                  <a:pt x="718349" y="819310"/>
                  <a:pt x="715347" y="827315"/>
                </a:cubicBezTo>
                <a:cubicBezTo>
                  <a:pt x="708583" y="845352"/>
                  <a:pt x="700777" y="855390"/>
                  <a:pt x="690465" y="870857"/>
                </a:cubicBezTo>
                <a:cubicBezTo>
                  <a:pt x="671132" y="928864"/>
                  <a:pt x="704749" y="832499"/>
                  <a:pt x="665583" y="920621"/>
                </a:cubicBezTo>
                <a:cubicBezTo>
                  <a:pt x="662111" y="928433"/>
                  <a:pt x="661154" y="937143"/>
                  <a:pt x="659363" y="945502"/>
                </a:cubicBezTo>
                <a:cubicBezTo>
                  <a:pt x="654932" y="966178"/>
                  <a:pt x="646922" y="1007706"/>
                  <a:pt x="646922" y="1007706"/>
                </a:cubicBezTo>
                <a:cubicBezTo>
                  <a:pt x="648996" y="1113453"/>
                  <a:pt x="647485" y="1219331"/>
                  <a:pt x="653143" y="1324947"/>
                </a:cubicBezTo>
                <a:cubicBezTo>
                  <a:pt x="653740" y="1336097"/>
                  <a:pt x="662875" y="1345217"/>
                  <a:pt x="665583" y="1356049"/>
                </a:cubicBezTo>
                <a:cubicBezTo>
                  <a:pt x="671102" y="1378125"/>
                  <a:pt x="669363" y="1402820"/>
                  <a:pt x="678024" y="1424474"/>
                </a:cubicBezTo>
                <a:cubicBezTo>
                  <a:pt x="683190" y="1437388"/>
                  <a:pt x="690465" y="1449355"/>
                  <a:pt x="696685" y="1461796"/>
                </a:cubicBezTo>
                <a:cubicBezTo>
                  <a:pt x="697582" y="1466279"/>
                  <a:pt x="703662" y="1503363"/>
                  <a:pt x="709126" y="1511559"/>
                </a:cubicBezTo>
                <a:cubicBezTo>
                  <a:pt x="714006" y="1518879"/>
                  <a:pt x="721567" y="1524000"/>
                  <a:pt x="727787" y="1530221"/>
                </a:cubicBezTo>
                <a:cubicBezTo>
                  <a:pt x="729861" y="1536441"/>
                  <a:pt x="732207" y="1542577"/>
                  <a:pt x="734008" y="1548882"/>
                </a:cubicBezTo>
                <a:cubicBezTo>
                  <a:pt x="739232" y="1567165"/>
                  <a:pt x="742954" y="1586226"/>
                  <a:pt x="746449" y="1604866"/>
                </a:cubicBezTo>
                <a:cubicBezTo>
                  <a:pt x="750721" y="1627651"/>
                  <a:pt x="754742" y="1650482"/>
                  <a:pt x="758889" y="1673290"/>
                </a:cubicBezTo>
                <a:cubicBezTo>
                  <a:pt x="741735" y="1839118"/>
                  <a:pt x="756071" y="1802943"/>
                  <a:pt x="727787" y="1897225"/>
                </a:cubicBezTo>
                <a:cubicBezTo>
                  <a:pt x="725903" y="1903505"/>
                  <a:pt x="724751" y="1910154"/>
                  <a:pt x="721567" y="1915886"/>
                </a:cubicBezTo>
                <a:cubicBezTo>
                  <a:pt x="714306" y="1928956"/>
                  <a:pt x="704378" y="1940387"/>
                  <a:pt x="696685" y="1953208"/>
                </a:cubicBezTo>
                <a:cubicBezTo>
                  <a:pt x="690465" y="1963575"/>
                  <a:pt x="683431" y="1973496"/>
                  <a:pt x="678024" y="1984310"/>
                </a:cubicBezTo>
                <a:cubicBezTo>
                  <a:pt x="675092" y="1990175"/>
                  <a:pt x="675900" y="1997852"/>
                  <a:pt x="671804" y="2002972"/>
                </a:cubicBezTo>
                <a:cubicBezTo>
                  <a:pt x="667134" y="2008810"/>
                  <a:pt x="659363" y="2011265"/>
                  <a:pt x="653143" y="2015412"/>
                </a:cubicBezTo>
                <a:cubicBezTo>
                  <a:pt x="646922" y="2025780"/>
                  <a:pt x="640353" y="2035946"/>
                  <a:pt x="634481" y="2046515"/>
                </a:cubicBezTo>
                <a:cubicBezTo>
                  <a:pt x="629978" y="2054621"/>
                  <a:pt x="626641" y="2063345"/>
                  <a:pt x="622041" y="2071396"/>
                </a:cubicBezTo>
                <a:cubicBezTo>
                  <a:pt x="618332" y="2077887"/>
                  <a:pt x="613309" y="2083566"/>
                  <a:pt x="609600" y="2090057"/>
                </a:cubicBezTo>
                <a:cubicBezTo>
                  <a:pt x="604999" y="2098108"/>
                  <a:pt x="600812" y="2106416"/>
                  <a:pt x="597159" y="2114939"/>
                </a:cubicBezTo>
                <a:cubicBezTo>
                  <a:pt x="594576" y="2120966"/>
                  <a:pt x="594191" y="2127907"/>
                  <a:pt x="590938" y="2133600"/>
                </a:cubicBezTo>
                <a:cubicBezTo>
                  <a:pt x="585794" y="2142601"/>
                  <a:pt x="578497" y="2150188"/>
                  <a:pt x="572277" y="2158482"/>
                </a:cubicBezTo>
                <a:cubicBezTo>
                  <a:pt x="566057" y="2177143"/>
                  <a:pt x="567525" y="2200557"/>
                  <a:pt x="553616" y="2214466"/>
                </a:cubicBezTo>
                <a:lnTo>
                  <a:pt x="516294" y="2251788"/>
                </a:lnTo>
                <a:cubicBezTo>
                  <a:pt x="507772" y="2285877"/>
                  <a:pt x="498814" y="2342232"/>
                  <a:pt x="466530" y="2363755"/>
                </a:cubicBezTo>
                <a:lnTo>
                  <a:pt x="447869" y="2376196"/>
                </a:lnTo>
                <a:cubicBezTo>
                  <a:pt x="441649" y="2386563"/>
                  <a:pt x="435914" y="2397238"/>
                  <a:pt x="429208" y="2407298"/>
                </a:cubicBezTo>
                <a:cubicBezTo>
                  <a:pt x="423457" y="2415924"/>
                  <a:pt x="415183" y="2422907"/>
                  <a:pt x="410547" y="2432180"/>
                </a:cubicBezTo>
                <a:cubicBezTo>
                  <a:pt x="366131" y="2521012"/>
                  <a:pt x="422261" y="2433268"/>
                  <a:pt x="385665" y="2488164"/>
                </a:cubicBezTo>
                <a:cubicBezTo>
                  <a:pt x="383592" y="2510972"/>
                  <a:pt x="381271" y="2533759"/>
                  <a:pt x="379445" y="2556588"/>
                </a:cubicBezTo>
                <a:cubicBezTo>
                  <a:pt x="377124" y="2585598"/>
                  <a:pt x="378282" y="2615014"/>
                  <a:pt x="373224" y="2643674"/>
                </a:cubicBezTo>
                <a:cubicBezTo>
                  <a:pt x="371925" y="2651036"/>
                  <a:pt x="363877" y="2655529"/>
                  <a:pt x="360783" y="2662335"/>
                </a:cubicBezTo>
                <a:cubicBezTo>
                  <a:pt x="353452" y="2678463"/>
                  <a:pt x="348342" y="2695510"/>
                  <a:pt x="342122" y="2712098"/>
                </a:cubicBezTo>
                <a:cubicBezTo>
                  <a:pt x="327291" y="2815924"/>
                  <a:pt x="348762" y="2698401"/>
                  <a:pt x="317241" y="2792964"/>
                </a:cubicBezTo>
                <a:cubicBezTo>
                  <a:pt x="281111" y="2901354"/>
                  <a:pt x="323864" y="2810818"/>
                  <a:pt x="292359" y="2873829"/>
                </a:cubicBezTo>
                <a:cubicBezTo>
                  <a:pt x="282136" y="2991397"/>
                  <a:pt x="283009" y="3006653"/>
                  <a:pt x="267477" y="3110204"/>
                </a:cubicBezTo>
                <a:cubicBezTo>
                  <a:pt x="265909" y="3120660"/>
                  <a:pt x="264600" y="3131276"/>
                  <a:pt x="261257" y="3141306"/>
                </a:cubicBezTo>
                <a:cubicBezTo>
                  <a:pt x="258325" y="3150103"/>
                  <a:pt x="252469" y="3157665"/>
                  <a:pt x="248816" y="3166188"/>
                </a:cubicBezTo>
                <a:cubicBezTo>
                  <a:pt x="246233" y="3172215"/>
                  <a:pt x="244397" y="3178545"/>
                  <a:pt x="242596" y="3184849"/>
                </a:cubicBezTo>
                <a:cubicBezTo>
                  <a:pt x="240247" y="3193069"/>
                  <a:pt x="239743" y="3201873"/>
                  <a:pt x="236375" y="3209731"/>
                </a:cubicBezTo>
                <a:cubicBezTo>
                  <a:pt x="233430" y="3216602"/>
                  <a:pt x="228081" y="3222172"/>
                  <a:pt x="223934" y="3228392"/>
                </a:cubicBezTo>
                <a:cubicBezTo>
                  <a:pt x="212042" y="3264069"/>
                  <a:pt x="222754" y="3229360"/>
                  <a:pt x="211494" y="3278155"/>
                </a:cubicBezTo>
                <a:cubicBezTo>
                  <a:pt x="207649" y="3294816"/>
                  <a:pt x="202898" y="3311258"/>
                  <a:pt x="199053" y="3327919"/>
                </a:cubicBezTo>
                <a:cubicBezTo>
                  <a:pt x="189558" y="3369064"/>
                  <a:pt x="199975" y="3348306"/>
                  <a:pt x="180392" y="3377682"/>
                </a:cubicBezTo>
                <a:cubicBezTo>
                  <a:pt x="165076" y="3454263"/>
                  <a:pt x="182903" y="3424934"/>
                  <a:pt x="136849" y="3470988"/>
                </a:cubicBezTo>
                <a:cubicBezTo>
                  <a:pt x="134775" y="3481355"/>
                  <a:pt x="134555" y="3492274"/>
                  <a:pt x="130628" y="3502090"/>
                </a:cubicBezTo>
                <a:cubicBezTo>
                  <a:pt x="120322" y="3527854"/>
                  <a:pt x="111144" y="3534015"/>
                  <a:pt x="93306" y="3551853"/>
                </a:cubicBezTo>
                <a:cubicBezTo>
                  <a:pt x="91232" y="3558074"/>
                  <a:pt x="88886" y="3564210"/>
                  <a:pt x="87085" y="3570515"/>
                </a:cubicBezTo>
                <a:cubicBezTo>
                  <a:pt x="84736" y="3578735"/>
                  <a:pt x="84233" y="3587538"/>
                  <a:pt x="80865" y="3595396"/>
                </a:cubicBezTo>
                <a:cubicBezTo>
                  <a:pt x="77920" y="3602267"/>
                  <a:pt x="72571" y="3607837"/>
                  <a:pt x="68424" y="3614057"/>
                </a:cubicBezTo>
                <a:cubicBezTo>
                  <a:pt x="66351" y="3620278"/>
                  <a:pt x="61160" y="3626246"/>
                  <a:pt x="62204" y="3632719"/>
                </a:cubicBezTo>
                <a:cubicBezTo>
                  <a:pt x="74061" y="3706234"/>
                  <a:pt x="89049" y="3764985"/>
                  <a:pt x="105747" y="3831772"/>
                </a:cubicBezTo>
                <a:cubicBezTo>
                  <a:pt x="99526" y="3906417"/>
                  <a:pt x="94727" y="3981193"/>
                  <a:pt x="87085" y="4055706"/>
                </a:cubicBezTo>
                <a:cubicBezTo>
                  <a:pt x="86416" y="4062229"/>
                  <a:pt x="82151" y="4067938"/>
                  <a:pt x="80865" y="4074368"/>
                </a:cubicBezTo>
                <a:cubicBezTo>
                  <a:pt x="77990" y="4088745"/>
                  <a:pt x="80600" y="4104512"/>
                  <a:pt x="74645" y="4117910"/>
                </a:cubicBezTo>
                <a:cubicBezTo>
                  <a:pt x="64515" y="4140702"/>
                  <a:pt x="3407" y="4130351"/>
                  <a:pt x="0" y="4130351"/>
                </a:cubicBezTo>
              </a:path>
            </a:pathLst>
          </a:custGeom>
          <a:noFill/>
          <a:ln w="2222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8926286" y="1747935"/>
            <a:ext cx="534955" cy="2843499"/>
          </a:xfrm>
          <a:custGeom>
            <a:avLst/>
            <a:gdLst>
              <a:gd name="connsiteX0" fmla="*/ 0 w 534955"/>
              <a:gd name="connsiteY0" fmla="*/ 0 h 2843499"/>
              <a:gd name="connsiteX1" fmla="*/ 18661 w 534955"/>
              <a:gd name="connsiteY1" fmla="*/ 37322 h 2843499"/>
              <a:gd name="connsiteX2" fmla="*/ 24881 w 534955"/>
              <a:gd name="connsiteY2" fmla="*/ 55983 h 2843499"/>
              <a:gd name="connsiteX3" fmla="*/ 37322 w 534955"/>
              <a:gd name="connsiteY3" fmla="*/ 87085 h 2843499"/>
              <a:gd name="connsiteX4" fmla="*/ 49763 w 534955"/>
              <a:gd name="connsiteY4" fmla="*/ 149289 h 2843499"/>
              <a:gd name="connsiteX5" fmla="*/ 55983 w 534955"/>
              <a:gd name="connsiteY5" fmla="*/ 167951 h 2843499"/>
              <a:gd name="connsiteX6" fmla="*/ 62204 w 534955"/>
              <a:gd name="connsiteY6" fmla="*/ 192832 h 2843499"/>
              <a:gd name="connsiteX7" fmla="*/ 87085 w 534955"/>
              <a:gd name="connsiteY7" fmla="*/ 721567 h 2843499"/>
              <a:gd name="connsiteX8" fmla="*/ 93306 w 534955"/>
              <a:gd name="connsiteY8" fmla="*/ 746449 h 2843499"/>
              <a:gd name="connsiteX9" fmla="*/ 99526 w 534955"/>
              <a:gd name="connsiteY9" fmla="*/ 777551 h 2843499"/>
              <a:gd name="connsiteX10" fmla="*/ 111967 w 534955"/>
              <a:gd name="connsiteY10" fmla="*/ 877077 h 2843499"/>
              <a:gd name="connsiteX11" fmla="*/ 130628 w 534955"/>
              <a:gd name="connsiteY11" fmla="*/ 957943 h 2843499"/>
              <a:gd name="connsiteX12" fmla="*/ 149290 w 534955"/>
              <a:gd name="connsiteY12" fmla="*/ 1449355 h 2843499"/>
              <a:gd name="connsiteX13" fmla="*/ 167951 w 534955"/>
              <a:gd name="connsiteY13" fmla="*/ 1517779 h 2843499"/>
              <a:gd name="connsiteX14" fmla="*/ 174171 w 534955"/>
              <a:gd name="connsiteY14" fmla="*/ 1542661 h 2843499"/>
              <a:gd name="connsiteX15" fmla="*/ 192832 w 534955"/>
              <a:gd name="connsiteY15" fmla="*/ 1660849 h 2843499"/>
              <a:gd name="connsiteX16" fmla="*/ 217714 w 534955"/>
              <a:gd name="connsiteY16" fmla="*/ 1723053 h 2843499"/>
              <a:gd name="connsiteX17" fmla="*/ 223934 w 534955"/>
              <a:gd name="connsiteY17" fmla="*/ 1760375 h 2843499"/>
              <a:gd name="connsiteX18" fmla="*/ 230155 w 534955"/>
              <a:gd name="connsiteY18" fmla="*/ 1816359 h 2843499"/>
              <a:gd name="connsiteX19" fmla="*/ 242596 w 534955"/>
              <a:gd name="connsiteY19" fmla="*/ 1866122 h 2843499"/>
              <a:gd name="connsiteX20" fmla="*/ 255036 w 534955"/>
              <a:gd name="connsiteY20" fmla="*/ 1953208 h 2843499"/>
              <a:gd name="connsiteX21" fmla="*/ 273698 w 534955"/>
              <a:gd name="connsiteY21" fmla="*/ 2052734 h 2843499"/>
              <a:gd name="connsiteX22" fmla="*/ 286138 w 534955"/>
              <a:gd name="connsiteY22" fmla="*/ 2121159 h 2843499"/>
              <a:gd name="connsiteX23" fmla="*/ 298579 w 534955"/>
              <a:gd name="connsiteY23" fmla="*/ 2152261 h 2843499"/>
              <a:gd name="connsiteX24" fmla="*/ 304800 w 534955"/>
              <a:gd name="connsiteY24" fmla="*/ 2202024 h 2843499"/>
              <a:gd name="connsiteX25" fmla="*/ 317241 w 534955"/>
              <a:gd name="connsiteY25" fmla="*/ 2220685 h 2843499"/>
              <a:gd name="connsiteX26" fmla="*/ 342122 w 534955"/>
              <a:gd name="connsiteY26" fmla="*/ 2307771 h 2843499"/>
              <a:gd name="connsiteX27" fmla="*/ 348343 w 534955"/>
              <a:gd name="connsiteY27" fmla="*/ 2338873 h 2843499"/>
              <a:gd name="connsiteX28" fmla="*/ 360783 w 534955"/>
              <a:gd name="connsiteY28" fmla="*/ 2357534 h 2843499"/>
              <a:gd name="connsiteX29" fmla="*/ 385665 w 534955"/>
              <a:gd name="connsiteY29" fmla="*/ 2413518 h 2843499"/>
              <a:gd name="connsiteX30" fmla="*/ 391885 w 534955"/>
              <a:gd name="connsiteY30" fmla="*/ 2432179 h 2843499"/>
              <a:gd name="connsiteX31" fmla="*/ 410547 w 534955"/>
              <a:gd name="connsiteY31" fmla="*/ 2475722 h 2843499"/>
              <a:gd name="connsiteX32" fmla="*/ 429208 w 534955"/>
              <a:gd name="connsiteY32" fmla="*/ 2525485 h 2843499"/>
              <a:gd name="connsiteX33" fmla="*/ 435428 w 534955"/>
              <a:gd name="connsiteY33" fmla="*/ 2556587 h 2843499"/>
              <a:gd name="connsiteX34" fmla="*/ 460310 w 534955"/>
              <a:gd name="connsiteY34" fmla="*/ 2593910 h 2843499"/>
              <a:gd name="connsiteX35" fmla="*/ 472751 w 534955"/>
              <a:gd name="connsiteY35" fmla="*/ 2618792 h 2843499"/>
              <a:gd name="connsiteX36" fmla="*/ 478971 w 534955"/>
              <a:gd name="connsiteY36" fmla="*/ 2668555 h 2843499"/>
              <a:gd name="connsiteX37" fmla="*/ 485192 w 534955"/>
              <a:gd name="connsiteY37" fmla="*/ 2836506 h 2843499"/>
              <a:gd name="connsiteX38" fmla="*/ 534955 w 534955"/>
              <a:gd name="connsiteY38" fmla="*/ 2836506 h 28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34955" h="2843499">
                <a:moveTo>
                  <a:pt x="0" y="0"/>
                </a:moveTo>
                <a:cubicBezTo>
                  <a:pt x="6220" y="12441"/>
                  <a:pt x="13012" y="24612"/>
                  <a:pt x="18661" y="37322"/>
                </a:cubicBezTo>
                <a:cubicBezTo>
                  <a:pt x="21324" y="43314"/>
                  <a:pt x="22579" y="49844"/>
                  <a:pt x="24881" y="55983"/>
                </a:cubicBezTo>
                <a:cubicBezTo>
                  <a:pt x="28802" y="66438"/>
                  <a:pt x="33791" y="76492"/>
                  <a:pt x="37322" y="87085"/>
                </a:cubicBezTo>
                <a:cubicBezTo>
                  <a:pt x="45586" y="111876"/>
                  <a:pt x="43637" y="121719"/>
                  <a:pt x="49763" y="149289"/>
                </a:cubicBezTo>
                <a:cubicBezTo>
                  <a:pt x="51185" y="155690"/>
                  <a:pt x="54182" y="161646"/>
                  <a:pt x="55983" y="167951"/>
                </a:cubicBezTo>
                <a:cubicBezTo>
                  <a:pt x="58332" y="176171"/>
                  <a:pt x="60130" y="184538"/>
                  <a:pt x="62204" y="192832"/>
                </a:cubicBezTo>
                <a:cubicBezTo>
                  <a:pt x="94348" y="449982"/>
                  <a:pt x="65329" y="192159"/>
                  <a:pt x="87085" y="721567"/>
                </a:cubicBezTo>
                <a:cubicBezTo>
                  <a:pt x="87436" y="730109"/>
                  <a:pt x="91451" y="738103"/>
                  <a:pt x="93306" y="746449"/>
                </a:cubicBezTo>
                <a:cubicBezTo>
                  <a:pt x="95600" y="756770"/>
                  <a:pt x="97788" y="767122"/>
                  <a:pt x="99526" y="777551"/>
                </a:cubicBezTo>
                <a:cubicBezTo>
                  <a:pt x="130759" y="964948"/>
                  <a:pt x="75498" y="646105"/>
                  <a:pt x="111967" y="877077"/>
                </a:cubicBezTo>
                <a:cubicBezTo>
                  <a:pt x="120202" y="929234"/>
                  <a:pt x="119425" y="924330"/>
                  <a:pt x="130628" y="957943"/>
                </a:cubicBezTo>
                <a:cubicBezTo>
                  <a:pt x="136172" y="1251753"/>
                  <a:pt x="129254" y="1222274"/>
                  <a:pt x="149290" y="1449355"/>
                </a:cubicBezTo>
                <a:cubicBezTo>
                  <a:pt x="154015" y="1502903"/>
                  <a:pt x="147320" y="1486834"/>
                  <a:pt x="167951" y="1517779"/>
                </a:cubicBezTo>
                <a:cubicBezTo>
                  <a:pt x="170024" y="1526073"/>
                  <a:pt x="172642" y="1534250"/>
                  <a:pt x="174171" y="1542661"/>
                </a:cubicBezTo>
                <a:cubicBezTo>
                  <a:pt x="180978" y="1580099"/>
                  <a:pt x="183112" y="1625208"/>
                  <a:pt x="192832" y="1660849"/>
                </a:cubicBezTo>
                <a:cubicBezTo>
                  <a:pt x="198708" y="1682394"/>
                  <a:pt x="217714" y="1723053"/>
                  <a:pt x="217714" y="1723053"/>
                </a:cubicBezTo>
                <a:cubicBezTo>
                  <a:pt x="219787" y="1735494"/>
                  <a:pt x="222267" y="1747873"/>
                  <a:pt x="223934" y="1760375"/>
                </a:cubicBezTo>
                <a:cubicBezTo>
                  <a:pt x="226416" y="1778986"/>
                  <a:pt x="226892" y="1797869"/>
                  <a:pt x="230155" y="1816359"/>
                </a:cubicBezTo>
                <a:cubicBezTo>
                  <a:pt x="233127" y="1833197"/>
                  <a:pt x="239537" y="1849300"/>
                  <a:pt x="242596" y="1866122"/>
                </a:cubicBezTo>
                <a:cubicBezTo>
                  <a:pt x="247841" y="1894972"/>
                  <a:pt x="249632" y="1924387"/>
                  <a:pt x="255036" y="1953208"/>
                </a:cubicBezTo>
                <a:cubicBezTo>
                  <a:pt x="261257" y="1986383"/>
                  <a:pt x="268149" y="2019440"/>
                  <a:pt x="273698" y="2052734"/>
                </a:cubicBezTo>
                <a:cubicBezTo>
                  <a:pt x="275174" y="2061592"/>
                  <a:pt x="282878" y="2110292"/>
                  <a:pt x="286138" y="2121159"/>
                </a:cubicBezTo>
                <a:cubicBezTo>
                  <a:pt x="289346" y="2131854"/>
                  <a:pt x="294432" y="2141894"/>
                  <a:pt x="298579" y="2152261"/>
                </a:cubicBezTo>
                <a:cubicBezTo>
                  <a:pt x="300653" y="2168849"/>
                  <a:pt x="300401" y="2185896"/>
                  <a:pt x="304800" y="2202024"/>
                </a:cubicBezTo>
                <a:cubicBezTo>
                  <a:pt x="306767" y="2209237"/>
                  <a:pt x="314753" y="2213635"/>
                  <a:pt x="317241" y="2220685"/>
                </a:cubicBezTo>
                <a:cubicBezTo>
                  <a:pt x="327289" y="2249154"/>
                  <a:pt x="336201" y="2278167"/>
                  <a:pt x="342122" y="2307771"/>
                </a:cubicBezTo>
                <a:cubicBezTo>
                  <a:pt x="344196" y="2318138"/>
                  <a:pt x="344631" y="2328973"/>
                  <a:pt x="348343" y="2338873"/>
                </a:cubicBezTo>
                <a:cubicBezTo>
                  <a:pt x="350968" y="2345873"/>
                  <a:pt x="357747" y="2350703"/>
                  <a:pt x="360783" y="2357534"/>
                </a:cubicBezTo>
                <a:cubicBezTo>
                  <a:pt x="390390" y="2424151"/>
                  <a:pt x="357512" y="2371289"/>
                  <a:pt x="385665" y="2413518"/>
                </a:cubicBezTo>
                <a:cubicBezTo>
                  <a:pt x="387738" y="2419738"/>
                  <a:pt x="389450" y="2426091"/>
                  <a:pt x="391885" y="2432179"/>
                </a:cubicBezTo>
                <a:cubicBezTo>
                  <a:pt x="397750" y="2446841"/>
                  <a:pt x="405150" y="2460882"/>
                  <a:pt x="410547" y="2475722"/>
                </a:cubicBezTo>
                <a:cubicBezTo>
                  <a:pt x="433133" y="2537833"/>
                  <a:pt x="397632" y="2462335"/>
                  <a:pt x="429208" y="2525485"/>
                </a:cubicBezTo>
                <a:cubicBezTo>
                  <a:pt x="431281" y="2535852"/>
                  <a:pt x="431053" y="2546962"/>
                  <a:pt x="435428" y="2556587"/>
                </a:cubicBezTo>
                <a:cubicBezTo>
                  <a:pt x="441615" y="2570199"/>
                  <a:pt x="453623" y="2580536"/>
                  <a:pt x="460310" y="2593910"/>
                </a:cubicBezTo>
                <a:lnTo>
                  <a:pt x="472751" y="2618792"/>
                </a:lnTo>
                <a:cubicBezTo>
                  <a:pt x="474824" y="2635380"/>
                  <a:pt x="478017" y="2651865"/>
                  <a:pt x="478971" y="2668555"/>
                </a:cubicBezTo>
                <a:cubicBezTo>
                  <a:pt x="482167" y="2724486"/>
                  <a:pt x="467476" y="2783359"/>
                  <a:pt x="485192" y="2836506"/>
                </a:cubicBezTo>
                <a:cubicBezTo>
                  <a:pt x="490438" y="2852242"/>
                  <a:pt x="518367" y="2836506"/>
                  <a:pt x="534955" y="2836506"/>
                </a:cubicBezTo>
              </a:path>
            </a:pathLst>
          </a:custGeom>
          <a:noFill/>
          <a:ln w="2222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 bwMode="auto">
          <a:xfrm>
            <a:off x="8400256" y="574076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2" name="椭圆 381"/>
          <p:cNvSpPr/>
          <p:nvPr/>
        </p:nvSpPr>
        <p:spPr bwMode="auto">
          <a:xfrm>
            <a:off x="9358334" y="4519426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3" name="等腰三角形 382"/>
          <p:cNvSpPr/>
          <p:nvPr/>
        </p:nvSpPr>
        <p:spPr bwMode="auto">
          <a:xfrm>
            <a:off x="8940316" y="4614829"/>
            <a:ext cx="974130" cy="1694491"/>
          </a:xfrm>
          <a:prstGeom prst="triangle">
            <a:avLst/>
          </a:prstGeom>
          <a:solidFill>
            <a:schemeClr val="accent3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4" name="等腰三角形 383"/>
          <p:cNvSpPr/>
          <p:nvPr/>
        </p:nvSpPr>
        <p:spPr bwMode="auto">
          <a:xfrm>
            <a:off x="8328248" y="5852796"/>
            <a:ext cx="288032" cy="456524"/>
          </a:xfrm>
          <a:prstGeom prst="triangle">
            <a:avLst/>
          </a:prstGeom>
          <a:solidFill>
            <a:schemeClr val="accent3"/>
          </a:solidFill>
          <a:ln w="254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Bubblesort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4961" y="1196975"/>
            <a:ext cx="10125254" cy="4968875"/>
          </a:xfrm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Insertionsort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388" y="1426084"/>
            <a:ext cx="10566400" cy="4510656"/>
          </a:xfrm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388" y="1330474"/>
            <a:ext cx="10566400" cy="4701877"/>
          </a:xfrm>
        </p:spPr>
      </p:pic>
    </p:spTree>
  </p:cSld>
  <p:clrMapOvr>
    <a:masterClrMapping/>
  </p:clrMapOvr>
  <p:transition>
    <p:zoom/>
  </p:transition>
</p:sld>
</file>

<file path=ppt/tags/tag1.xml><?xml version="1.0" encoding="utf-8"?>
<p:tagLst xmlns:p="http://schemas.openxmlformats.org/presentationml/2006/main">
  <p:tag name="COMMONDATA" val="eyJoZGlkIjoiZTkxZjA3NzE3ODJlMjExNGUwNzc2NmEwMTYxYmE2YzAifQ=="/>
  <p:tag name="KSO_WPP_MARK_KEY" val="307b3c4e-d491-4b08-a1fc-bb0c4180d358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0</TotalTime>
  <Words>17663</Words>
  <Application>WPS 演示</Application>
  <PresentationFormat>宽屏</PresentationFormat>
  <Paragraphs>2432</Paragraphs>
  <Slides>61</Slides>
  <Notes>2</Notes>
  <HiddenSlides>7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9" baseType="lpstr">
      <vt:lpstr>Arial</vt:lpstr>
      <vt:lpstr>宋体</vt:lpstr>
      <vt:lpstr>Wingdings</vt:lpstr>
      <vt:lpstr>黑体</vt:lpstr>
      <vt:lpstr>Arial Black</vt:lpstr>
      <vt:lpstr>Tahoma</vt:lpstr>
      <vt:lpstr>Courier New</vt:lpstr>
      <vt:lpstr>Times New Roman</vt:lpstr>
      <vt:lpstr>微软雅黑</vt:lpstr>
      <vt:lpstr>Baoli SC</vt:lpstr>
      <vt:lpstr>隶书</vt:lpstr>
      <vt:lpstr>Arial Unicode MS</vt:lpstr>
      <vt:lpstr>Calibri</vt:lpstr>
      <vt:lpstr>Cambria Math</vt:lpstr>
      <vt:lpstr>Consolas</vt:lpstr>
      <vt:lpstr>新宋体</vt:lpstr>
      <vt:lpstr>幼圆</vt:lpstr>
      <vt:lpstr>Tsinghua</vt:lpstr>
      <vt:lpstr>PowerPoint 演示文稿</vt:lpstr>
      <vt:lpstr>平均性能：后向分析</vt:lpstr>
      <vt:lpstr>列表：归并排序 主算法</vt:lpstr>
      <vt:lpstr>二路归并：算法</vt:lpstr>
      <vt:lpstr>二路归并：实现</vt:lpstr>
      <vt:lpstr>列表逆序对 Inversion</vt:lpstr>
      <vt:lpstr>Bubblesort</vt:lpstr>
      <vt:lpstr>Insertionsort</vt:lpstr>
      <vt:lpstr>计数</vt:lpstr>
      <vt:lpstr>PowerPoint 演示文稿</vt:lpstr>
      <vt:lpstr>栈的基本操作</vt:lpstr>
      <vt:lpstr>栈的数组实现</vt:lpstr>
      <vt:lpstr>栈的数组实现</vt:lpstr>
      <vt:lpstr>回顾：向量模板类</vt:lpstr>
      <vt:lpstr>栈的向量实现</vt:lpstr>
      <vt:lpstr>栈的链表实现</vt:lpstr>
      <vt:lpstr>栈的链表实现</vt:lpstr>
      <vt:lpstr>回顾：列表模板类</vt:lpstr>
      <vt:lpstr>栈的列表实现</vt:lpstr>
      <vt:lpstr>栈的应用</vt:lpstr>
      <vt:lpstr>栈的应用：进制转换</vt:lpstr>
      <vt:lpstr>栈的应用：进制转换</vt:lpstr>
      <vt:lpstr>栈的应用：括号匹配</vt:lpstr>
      <vt:lpstr>栈的应用：括号匹配</vt:lpstr>
      <vt:lpstr>栈的应用：括号匹配</vt:lpstr>
      <vt:lpstr>栈混洗</vt:lpstr>
      <vt:lpstr>栈混洗</vt:lpstr>
      <vt:lpstr>栈混洗</vt:lpstr>
      <vt:lpstr>栈混洗</vt:lpstr>
      <vt:lpstr>栈混洗</vt:lpstr>
      <vt:lpstr>栈混洗</vt:lpstr>
      <vt:lpstr>栈混洗</vt:lpstr>
      <vt:lpstr>栈混洗</vt:lpstr>
      <vt:lpstr>栈混洗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栈的应用：表达式求值</vt:lpstr>
      <vt:lpstr>PowerPoint 演示文稿</vt:lpstr>
      <vt:lpstr>数据结构分类</vt:lpstr>
      <vt:lpstr>队 列</vt:lpstr>
      <vt:lpstr>队 列</vt:lpstr>
      <vt:lpstr>队列的基本操作</vt:lpstr>
      <vt:lpstr>队列的数组实现</vt:lpstr>
      <vt:lpstr>队列的数组实现</vt:lpstr>
      <vt:lpstr>队列的数组实现</vt:lpstr>
      <vt:lpstr>队列的数组实现</vt:lpstr>
      <vt:lpstr>队列的数组实现</vt:lpstr>
      <vt:lpstr>队列的链表实现</vt:lpstr>
      <vt:lpstr>队列的单链表实现</vt:lpstr>
      <vt:lpstr>回顾：列表模板类</vt:lpstr>
      <vt:lpstr>队列的列表实现</vt:lpstr>
      <vt:lpstr>PowerPoint 演示文稿</vt:lpstr>
      <vt:lpstr>PowerPoint 演示文稿</vt:lpstr>
      <vt:lpstr>栈的应用：试探与回溯</vt:lpstr>
    </vt:vector>
  </TitlesOfParts>
  <Company>江苏大丰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贾庆山</cp:lastModifiedBy>
  <cp:revision>1452</cp:revision>
  <dcterms:created xsi:type="dcterms:W3CDTF">2011-01-31T10:16:00Z</dcterms:created>
  <dcterms:modified xsi:type="dcterms:W3CDTF">2022-11-18T08:43:16Z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C34E2BB2624042CEB8C9ED4428AAF8FF</vt:lpwstr>
  </property>
  <property fmtid="{D5CDD505-2E9C-101B-9397-08002B2CF9AE}" pid="3" name="KSOProductBuildVer">
    <vt:lpwstr>2052-11.1.0.12763</vt:lpwstr>
  </property>
</Properties>
</file>