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2"/>
  </p:handoutMasterIdLst>
  <p:sldIdLst>
    <p:sldId id="256" r:id="rId3"/>
    <p:sldId id="718" r:id="rId5"/>
    <p:sldId id="769" r:id="rId6"/>
    <p:sldId id="771" r:id="rId7"/>
    <p:sldId id="720" r:id="rId8"/>
    <p:sldId id="719" r:id="rId9"/>
    <p:sldId id="740" r:id="rId10"/>
    <p:sldId id="722" r:id="rId11"/>
    <p:sldId id="723" r:id="rId12"/>
    <p:sldId id="721" r:id="rId13"/>
    <p:sldId id="742" r:id="rId14"/>
    <p:sldId id="724" r:id="rId15"/>
    <p:sldId id="726" r:id="rId16"/>
    <p:sldId id="725" r:id="rId17"/>
    <p:sldId id="776" r:id="rId18"/>
    <p:sldId id="727" r:id="rId19"/>
    <p:sldId id="743" r:id="rId20"/>
    <p:sldId id="728" r:id="rId21"/>
    <p:sldId id="746" r:id="rId22"/>
    <p:sldId id="773" r:id="rId23"/>
    <p:sldId id="772" r:id="rId24"/>
    <p:sldId id="768" r:id="rId25"/>
    <p:sldId id="747" r:id="rId26"/>
    <p:sldId id="748" r:id="rId27"/>
    <p:sldId id="749" r:id="rId28"/>
    <p:sldId id="750" r:id="rId29"/>
    <p:sldId id="751" r:id="rId30"/>
    <p:sldId id="752" r:id="rId31"/>
    <p:sldId id="753" r:id="rId32"/>
    <p:sldId id="754" r:id="rId33"/>
    <p:sldId id="755" r:id="rId34"/>
    <p:sldId id="756" r:id="rId35"/>
    <p:sldId id="757" r:id="rId36"/>
    <p:sldId id="758" r:id="rId37"/>
    <p:sldId id="759" r:id="rId38"/>
    <p:sldId id="760" r:id="rId39"/>
    <p:sldId id="761" r:id="rId40"/>
    <p:sldId id="762" r:id="rId41"/>
    <p:sldId id="763" r:id="rId42"/>
    <p:sldId id="764" r:id="rId43"/>
    <p:sldId id="765" r:id="rId44"/>
    <p:sldId id="777" r:id="rId45"/>
    <p:sldId id="778" r:id="rId46"/>
    <p:sldId id="779" r:id="rId47"/>
    <p:sldId id="780" r:id="rId48"/>
    <p:sldId id="781" r:id="rId49"/>
    <p:sldId id="823" r:id="rId50"/>
    <p:sldId id="824" r:id="rId51"/>
    <p:sldId id="825" r:id="rId52"/>
    <p:sldId id="826" r:id="rId53"/>
    <p:sldId id="782" r:id="rId54"/>
    <p:sldId id="787" r:id="rId55"/>
    <p:sldId id="790" r:id="rId56"/>
    <p:sldId id="791" r:id="rId57"/>
    <p:sldId id="827" r:id="rId58"/>
    <p:sldId id="816" r:id="rId59"/>
    <p:sldId id="796" r:id="rId60"/>
    <p:sldId id="828" r:id="rId61"/>
  </p:sldIdLst>
  <p:sldSz cx="9144000" cy="6858000" type="screen4x3"/>
  <p:notesSz cx="6797675" cy="9928225"/>
  <p:custDataLst>
    <p:tags r:id="rId6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3B"/>
    <a:srgbClr val="FF66FF"/>
    <a:srgbClr val="FFCC00"/>
    <a:srgbClr val="FFFFCC"/>
    <a:srgbClr val="FFCCCC"/>
    <a:srgbClr val="99FF33"/>
    <a:srgbClr val="99CC00"/>
    <a:srgbClr val="FF0066"/>
    <a:srgbClr val="A88000"/>
    <a:srgbClr val="009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0" autoAdjust="0"/>
    <p:restoredTop sz="85116" autoAdjust="0"/>
  </p:normalViewPr>
  <p:slideViewPr>
    <p:cSldViewPr>
      <p:cViewPr varScale="1">
        <p:scale>
          <a:sx n="120" d="100"/>
          <a:sy n="120" d="100"/>
        </p:scale>
        <p:origin x="121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6" Type="http://schemas.openxmlformats.org/officeDocument/2006/relationships/tags" Target="tags/tag1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handoutMaster" Target="handoutMasters/handoutMaster1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4523BF5F-1E37-4708-B5F9-FC9328F09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ADF84BE1-498E-4881-B9B2-116C26D1972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92112A11-B874-47A7-8515-B50CC98B5C7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71" tIns="47786" rIns="95571" bIns="47786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B267870B-A8BC-4B7C-94AB-E17DF4DCC1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上图中节点旁边的数字表示左子树高度</a:t>
            </a:r>
            <a:r>
              <a:rPr lang="en-US" altLang="zh-CN" dirty="0"/>
              <a:t>-</a:t>
            </a:r>
            <a:r>
              <a:rPr lang="zh-CN" altLang="en-US" dirty="0"/>
              <a:t>右子树高度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Adelson-</a:t>
            </a:r>
            <a:r>
              <a:rPr lang="en-US" altLang="zh-CN" dirty="0" err="1"/>
              <a:t>Velskii</a:t>
            </a:r>
            <a:r>
              <a:rPr lang="en-US" altLang="zh-CN" dirty="0"/>
              <a:t>, Landis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平衡要求左右子树高度差的绝对值在</a:t>
            </a:r>
            <a:r>
              <a:rPr lang="en-US" altLang="zh-CN" dirty="0"/>
              <a:t>1</a:t>
            </a:r>
            <a:r>
              <a:rPr lang="zh-CN" altLang="en-US" dirty="0"/>
              <a:t>之内，所以如果失衡，那么最小失衡节点的左右子树的高度差的绝对值</a:t>
            </a:r>
            <a:r>
              <a:rPr lang="en-US" altLang="zh-CN" dirty="0"/>
              <a:t>&gt;=2</a:t>
            </a:r>
            <a:r>
              <a:rPr lang="zh-CN" altLang="en-US" dirty="0"/>
              <a:t>，所以其高度必大于等于</a:t>
            </a:r>
            <a:r>
              <a:rPr lang="en-US" altLang="zh-CN" dirty="0"/>
              <a:t>2.</a:t>
            </a:r>
            <a:r>
              <a:rPr lang="zh-CN" altLang="en-US" dirty="0"/>
              <a:t>基本思想是通过旋转，让某个子树的高度下降，那么让最高的子树的高度下降，可以缓解当前节点的平衡因子的绝对值。同时也说明了，用左右旋转的目标是让当前节点的平衡因子更接近</a:t>
            </a:r>
            <a:r>
              <a:rPr lang="en-US" altLang="zh-CN" dirty="0"/>
              <a:t>0</a:t>
            </a:r>
            <a:r>
              <a:rPr lang="zh-CN" altLang="en-US" dirty="0"/>
              <a:t>，而不是反过来。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为何不考虑</a:t>
            </a:r>
            <a:r>
              <a:rPr lang="en-US" altLang="zh-CN" dirty="0" err="1"/>
              <a:t>zigzig</a:t>
            </a:r>
            <a:r>
              <a:rPr lang="zh-CN" altLang="en-US" dirty="0"/>
              <a:t>或者</a:t>
            </a:r>
            <a:r>
              <a:rPr lang="en-US" altLang="zh-CN" dirty="0" err="1"/>
              <a:t>zagzag</a:t>
            </a:r>
            <a:r>
              <a:rPr lang="zh-CN" altLang="en-US" dirty="0"/>
              <a:t>呢？因为，</a:t>
            </a:r>
            <a:r>
              <a:rPr lang="en-US" altLang="zh-CN" dirty="0" err="1"/>
              <a:t>zigzig</a:t>
            </a:r>
            <a:r>
              <a:rPr lang="zh-CN" altLang="en-US" dirty="0"/>
              <a:t>和</a:t>
            </a:r>
            <a:r>
              <a:rPr lang="en-US" altLang="zh-CN" dirty="0" err="1"/>
              <a:t>zagzag</a:t>
            </a:r>
            <a:r>
              <a:rPr lang="zh-CN" altLang="en-US" dirty="0"/>
              <a:t>不能缓解最高节点前后的失衡。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267870B-A8BC-4B7C-94AB-E17DF4DCC17D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TreeNode</a:t>
            </a:r>
            <a:r>
              <a:rPr lang="en-US" altLang="zh-CN" dirty="0"/>
              <a:t>* </a:t>
            </a:r>
            <a:r>
              <a:rPr lang="en-US" altLang="zh-CN" dirty="0" err="1"/>
              <a:t>pTreeNode</a:t>
            </a:r>
            <a:r>
              <a:rPr lang="en-US" altLang="zh-CN" dirty="0"/>
              <a:t> = new </a:t>
            </a:r>
            <a:r>
              <a:rPr lang="en-US" altLang="zh-CN" dirty="0" err="1"/>
              <a:t>TreeNode</a:t>
            </a:r>
            <a:r>
              <a:rPr lang="en-US" altLang="zh-CN" dirty="0"/>
              <a:t> (</a:t>
            </a:r>
            <a:r>
              <a:rPr lang="en-US" altLang="zh-CN" dirty="0" err="1"/>
              <a:t>medianP</a:t>
            </a:r>
            <a:r>
              <a:rPr lang="en-US" altLang="zh-CN" dirty="0"/>
              <a:t>); // right?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  <a:fld id="{2CC637B9-159B-42F5-B10C-40EC1698F571}" type="slidenum">
              <a:rPr lang="en-US" altLang="zh-CN" sz="180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r>
              <a:rPr lang="en-US" altLang="zh-CN" sz="1800" dirty="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  <a:endParaRPr lang="en-US" altLang="zh-CN" sz="1800" dirty="0">
              <a:solidFill>
                <a:srgbClr val="7030A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7" name="Picture 11" descr="02_02"/>
          <p:cNvPicPr>
            <a:picLocks noChangeAspect="1" noChangeArrowheads="1"/>
          </p:cNvPicPr>
          <p:nvPr/>
        </p:nvPicPr>
        <p:blipFill>
          <a:blip r:embed="rId2" cstate="print"/>
          <a:srcRect l="7144"/>
          <a:stretch>
            <a:fillRect/>
          </a:stretch>
        </p:blipFill>
        <p:spPr bwMode="auto">
          <a:xfrm>
            <a:off x="0" y="1"/>
            <a:ext cx="3419872" cy="110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屏幕快照 2015-05-26 上午10.28.1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0286"/>
            <a:ext cx="9144000" cy="274778"/>
          </a:xfrm>
          <a:prstGeom prst="rect">
            <a:avLst/>
          </a:prstGeom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323527" y="1844336"/>
            <a:ext cx="8353425" cy="1470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endParaRPr lang="zh-CN" altLang="en-US" kern="0" dirty="0"/>
          </a:p>
        </p:txBody>
      </p:sp>
      <p:sp>
        <p:nvSpPr>
          <p:cNvPr id="13" name="Rectangle 7"/>
          <p:cNvSpPr txBox="1">
            <a:spLocks noChangeArrowheads="1"/>
          </p:cNvSpPr>
          <p:nvPr userDrawn="1"/>
        </p:nvSpPr>
        <p:spPr bwMode="auto">
          <a:xfrm>
            <a:off x="1299840" y="3933056"/>
            <a:ext cx="6400800" cy="1752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None/>
              <a:defRPr sz="3200" baseline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kern="0" dirty="0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791200"/>
          </a:xfrm>
        </p:spPr>
        <p:txBody>
          <a:bodyPr vert="eaVert"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28604"/>
            <a:ext cx="7599362" cy="7143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anose="05000000000000000000" pitchFamily="2" charset="2"/>
              <a:buChar char="n"/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28600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070" y="66328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400"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2000"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 sz="1800"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 sz="1800"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400"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2000"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 sz="1800"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 sz="1800"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800"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2400"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 sz="2000"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 sz="2000"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7058025" cy="719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7746BA2-C982-429C-BD07-93D1DCED6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lnSpc>
                <a:spcPct val="100000"/>
              </a:lnSpc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defRPr sz="1200" b="0"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fld id="{BE253BD6-34BD-4A26-BB5C-970B27E6CA86}" type="slidenum">
              <a:rPr lang="zh-CN" altLang="en-US" smtClean="0"/>
            </a:fld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50825" y="1052513"/>
            <a:ext cx="86106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1800" b="1">
              <a:ea typeface="宋体" panose="02010600030101010101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  <a:fld id="{2DA611CA-1120-4AFF-89CB-0A6D969AB097}" type="slidenum">
              <a:rPr lang="en-US" altLang="zh-CN" sz="180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r>
              <a:rPr lang="en-US" altLang="zh-CN" sz="1800" dirty="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  <a:endParaRPr lang="en-US" altLang="zh-CN" sz="1800" dirty="0">
              <a:solidFill>
                <a:srgbClr val="7030A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1033" name="图片 6" descr="THBell.gif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755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黑体" panose="02010609060101010101" pitchFamily="2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anose="05000000000000000000" pitchFamily="2" charset="2"/>
        <a:buChar char="p"/>
        <a:defRPr sz="3200">
          <a:solidFill>
            <a:schemeClr val="tx1"/>
          </a:solidFill>
          <a:latin typeface="Courier New" panose="02070309020205020404" pitchFamily="49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Courier New" panose="02070309020205020404" pitchFamily="49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anose="05000000000000000000" pitchFamily="2" charset="2"/>
        <a:buChar char="p"/>
        <a:defRPr sz="2400">
          <a:solidFill>
            <a:schemeClr val="tx1"/>
          </a:solidFill>
          <a:latin typeface="Courier New" panose="02070309020205020404" pitchFamily="49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Courier New" panose="02070309020205020404" pitchFamily="4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Courier New" panose="02070309020205020404" pitchFamily="4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GIF"/><Relationship Id="rId1" Type="http://schemas.openxmlformats.org/officeDocument/2006/relationships/image" Target="../media/image10.GI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GIF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GIF"/><Relationship Id="rId1" Type="http://schemas.openxmlformats.org/officeDocument/2006/relationships/image" Target="../media/image11.GIF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Relationship Id="rId3" Type="http://schemas.openxmlformats.org/officeDocument/2006/relationships/slide" Target="slide28.xml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3.emf"/><Relationship Id="rId7" Type="http://schemas.openxmlformats.org/officeDocument/2006/relationships/image" Target="../media/image22.png"/><Relationship Id="rId6" Type="http://schemas.openxmlformats.org/officeDocument/2006/relationships/image" Target="../media/image21.emf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0" Type="http://schemas.openxmlformats.org/officeDocument/2006/relationships/notesSlide" Target="../notesSlides/notesSlide42.xml"/><Relationship Id="rId1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 bwMode="auto">
          <a:xfrm>
            <a:off x="179512" y="1732899"/>
            <a:ext cx="8712968" cy="2272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None/>
              <a:defRPr sz="3200" baseline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5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数据结构 第八讲</a:t>
            </a:r>
            <a:endParaRPr lang="zh-CN" altLang="en-US" sz="54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4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二叉搜索树</a:t>
            </a:r>
            <a:endParaRPr lang="en-US" altLang="zh-CN" sz="4800" b="1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defRPr/>
            </a:pPr>
            <a:endParaRPr lang="en-US" altLang="zh-CN" sz="3600" b="1" dirty="0">
              <a:solidFill>
                <a:srgbClr val="002060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1331640" y="4221088"/>
            <a:ext cx="6400800" cy="2304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p"/>
              <a:defRPr sz="3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3600" b="1" kern="0" dirty="0">
                <a:latin typeface="微软雅黑" panose="020B0503020204020204" charset="-122"/>
                <a:ea typeface="微软雅黑" panose="020B0503020204020204" charset="-122"/>
                <a:cs typeface="Baoli SC" charset="-122"/>
              </a:rPr>
              <a:t>贾庆山</a:t>
            </a:r>
            <a:endParaRPr lang="en-US" altLang="zh-CN" sz="3600" b="1" kern="0" dirty="0">
              <a:latin typeface="微软雅黑" panose="020B0503020204020204" charset="-122"/>
              <a:ea typeface="微软雅黑" panose="020B0503020204020204" charset="-122"/>
              <a:cs typeface="Baoli SC" charset="-122"/>
            </a:endParaRPr>
          </a:p>
          <a:p>
            <a:pPr marL="0" indent="0" algn="ctr">
              <a:buNone/>
              <a:defRPr/>
            </a:pPr>
            <a:r>
              <a:rPr lang="zh-CN" altLang="en-US" sz="2400" kern="0" dirty="0">
                <a:latin typeface="微软雅黑" panose="020B0503020204020204" charset="-122"/>
                <a:ea typeface="微软雅黑" panose="020B0503020204020204" charset="-122"/>
                <a:cs typeface="Baoli SC" charset="-122"/>
              </a:rPr>
              <a:t>清华大学自动化系</a:t>
            </a:r>
            <a:endParaRPr lang="en-US" altLang="zh-CN" sz="2400" kern="0" dirty="0">
              <a:latin typeface="微软雅黑" panose="020B0503020204020204" charset="-122"/>
              <a:ea typeface="微软雅黑" panose="020B0503020204020204" charset="-122"/>
              <a:cs typeface="Baoli SC" charset="-122"/>
            </a:endParaRPr>
          </a:p>
          <a:p>
            <a:pPr algn="ctr">
              <a:defRPr/>
            </a:pPr>
            <a:endParaRPr lang="en-US" altLang="zh-CN" kern="0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algn="ctr"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2022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2000" ker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r>
              <a:rPr lang="zh-CN" altLang="en-US" sz="2000" ker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日</a:t>
            </a:r>
            <a:endParaRPr lang="zh-CN" altLang="en-US" sz="200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endParaRPr lang="en-US" altLang="zh-CN" sz="3600" b="1" kern="0" dirty="0">
              <a:solidFill>
                <a:srgbClr val="002060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二叉搜索树（教材实现）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396044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节点的直接后继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1520" y="1700808"/>
            <a:ext cx="547260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 {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定位节点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v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直接后继</a:t>
            </a:r>
            <a:endParaRPr lang="zh-CN" altLang="en-US" sz="1600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s =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this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记录后继的临时变量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if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若有右孩子，则直接后继必在右子树中，具体地就是</a:t>
            </a:r>
            <a:endParaRPr lang="zh-CN" altLang="en-US" sz="1600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s = 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右子树中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HasLChild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*s ) ) 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s = s-&gt;</a:t>
            </a:r>
            <a:r>
              <a:rPr lang="en-US" altLang="zh-CN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最靠左（最小）的节点</a:t>
            </a:r>
            <a:endParaRPr lang="zh-CN" altLang="en-US" sz="1600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否则，直接后继应是“将当前节点包含于其左子树中的最低祖先”，具体地就是</a:t>
            </a:r>
            <a:endParaRPr lang="zh-CN" altLang="en-US" sz="1600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while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IsRChild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*s ) ) 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s = s-&gt;parent; 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</a:t>
            </a:r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逆向地沿右向分支不断朝左上方移动</a:t>
            </a:r>
            <a:endParaRPr lang="zh-CN" altLang="en-US" sz="1600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s = s-&gt;parent; 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6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最后再朝右上方移动一步，即抵达直接后继（如果存在）</a:t>
            </a:r>
            <a:endParaRPr lang="zh-CN" altLang="en-US" sz="1600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zh-CN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s;</a:t>
            </a:r>
            <a:endParaRPr lang="en-US" altLang="zh-CN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600" dirty="0">
              <a:latin typeface="Consolas" panose="020B0609020204030204" pitchFamily="49" charset="0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251520" y="1673018"/>
            <a:ext cx="5400600" cy="4996341"/>
          </a:xfrm>
          <a:prstGeom prst="rect">
            <a:avLst/>
          </a:prstGeom>
          <a:solidFill>
            <a:srgbClr val="99FF33">
              <a:alpha val="12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" name="Line 54"/>
          <p:cNvSpPr>
            <a:spLocks noChangeShapeType="1"/>
          </p:cNvSpPr>
          <p:nvPr/>
        </p:nvSpPr>
        <p:spPr bwMode="auto">
          <a:xfrm flipH="1">
            <a:off x="6841972" y="2260665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55"/>
          <p:cNvSpPr>
            <a:spLocks noChangeShapeType="1"/>
          </p:cNvSpPr>
          <p:nvPr/>
        </p:nvSpPr>
        <p:spPr bwMode="auto">
          <a:xfrm>
            <a:off x="8443122" y="2895007"/>
            <a:ext cx="336857" cy="5807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56"/>
          <p:cNvSpPr>
            <a:spLocks noChangeShapeType="1"/>
          </p:cNvSpPr>
          <p:nvPr/>
        </p:nvSpPr>
        <p:spPr bwMode="auto">
          <a:xfrm>
            <a:off x="8092212" y="2263552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57"/>
          <p:cNvSpPr>
            <a:spLocks noChangeShapeType="1"/>
          </p:cNvSpPr>
          <p:nvPr/>
        </p:nvSpPr>
        <p:spPr bwMode="auto">
          <a:xfrm flipH="1">
            <a:off x="7101612" y="1577752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59"/>
          <p:cNvSpPr>
            <a:spLocks noChangeShapeType="1"/>
          </p:cNvSpPr>
          <p:nvPr/>
        </p:nvSpPr>
        <p:spPr bwMode="auto">
          <a:xfrm>
            <a:off x="7635012" y="1577752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Oval 60"/>
          <p:cNvSpPr>
            <a:spLocks noChangeArrowheads="1"/>
          </p:cNvSpPr>
          <p:nvPr/>
        </p:nvSpPr>
        <p:spPr bwMode="auto">
          <a:xfrm>
            <a:off x="7330212" y="119675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62</a:t>
            </a:r>
            <a:endParaRPr kumimoji="1" lang="en-US" altLang="zh-CN" sz="2400" b="1" dirty="0"/>
          </a:p>
        </p:txBody>
      </p:sp>
      <p:sp>
        <p:nvSpPr>
          <p:cNvPr id="18" name="Oval 61"/>
          <p:cNvSpPr>
            <a:spLocks noChangeArrowheads="1"/>
          </p:cNvSpPr>
          <p:nvPr/>
        </p:nvSpPr>
        <p:spPr bwMode="auto">
          <a:xfrm>
            <a:off x="7787412" y="1879665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88</a:t>
            </a:r>
            <a:endParaRPr kumimoji="1" lang="en-US" altLang="zh-CN" sz="2400" b="1" dirty="0"/>
          </a:p>
        </p:txBody>
      </p:sp>
      <p:sp>
        <p:nvSpPr>
          <p:cNvPr id="19" name="Oval 64"/>
          <p:cNvSpPr>
            <a:spLocks noChangeArrowheads="1"/>
          </p:cNvSpPr>
          <p:nvPr/>
        </p:nvSpPr>
        <p:spPr bwMode="auto">
          <a:xfrm>
            <a:off x="6873012" y="188255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58</a:t>
            </a:r>
            <a:endParaRPr kumimoji="1" lang="en-US" altLang="zh-CN" sz="2400" b="1" dirty="0"/>
          </a:p>
        </p:txBody>
      </p:sp>
      <p:sp>
        <p:nvSpPr>
          <p:cNvPr id="20" name="Oval 65"/>
          <p:cNvSpPr>
            <a:spLocks noChangeArrowheads="1"/>
          </p:cNvSpPr>
          <p:nvPr/>
        </p:nvSpPr>
        <p:spPr bwMode="auto">
          <a:xfrm>
            <a:off x="8168412" y="264455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98</a:t>
            </a:r>
            <a:endParaRPr kumimoji="1" lang="en-US" altLang="zh-CN" sz="2400" b="1" dirty="0"/>
          </a:p>
        </p:txBody>
      </p:sp>
      <p:sp>
        <p:nvSpPr>
          <p:cNvPr id="21" name="Oval 67"/>
          <p:cNvSpPr>
            <a:spLocks noChangeArrowheads="1"/>
          </p:cNvSpPr>
          <p:nvPr/>
        </p:nvSpPr>
        <p:spPr bwMode="auto">
          <a:xfrm>
            <a:off x="8579296" y="335220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99</a:t>
            </a:r>
            <a:endParaRPr kumimoji="1" lang="en-US" altLang="zh-CN" sz="2400" b="1" dirty="0"/>
          </a:p>
        </p:txBody>
      </p:sp>
      <p:sp>
        <p:nvSpPr>
          <p:cNvPr id="22" name="Line 58"/>
          <p:cNvSpPr>
            <a:spLocks noChangeShapeType="1"/>
          </p:cNvSpPr>
          <p:nvPr/>
        </p:nvSpPr>
        <p:spPr bwMode="auto">
          <a:xfrm flipH="1">
            <a:off x="7140377" y="3804798"/>
            <a:ext cx="134144" cy="517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2"/>
          <p:cNvSpPr>
            <a:spLocks noChangeShapeType="1"/>
          </p:cNvSpPr>
          <p:nvPr/>
        </p:nvSpPr>
        <p:spPr bwMode="auto">
          <a:xfrm>
            <a:off x="6835360" y="2976847"/>
            <a:ext cx="387612" cy="548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Oval 63"/>
          <p:cNvSpPr>
            <a:spLocks noChangeArrowheads="1"/>
          </p:cNvSpPr>
          <p:nvPr/>
        </p:nvSpPr>
        <p:spPr bwMode="auto">
          <a:xfrm>
            <a:off x="7067266" y="341572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51</a:t>
            </a:r>
            <a:endParaRPr kumimoji="1" lang="en-US" altLang="zh-CN" sz="2400" b="1" dirty="0"/>
          </a:p>
        </p:txBody>
      </p:sp>
      <p:sp>
        <p:nvSpPr>
          <p:cNvPr id="25" name="Line 56"/>
          <p:cNvSpPr>
            <a:spLocks noChangeShapeType="1"/>
          </p:cNvSpPr>
          <p:nvPr/>
        </p:nvSpPr>
        <p:spPr bwMode="auto">
          <a:xfrm>
            <a:off x="7410166" y="3863030"/>
            <a:ext cx="263394" cy="55452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Oval 65"/>
          <p:cNvSpPr>
            <a:spLocks noChangeArrowheads="1"/>
          </p:cNvSpPr>
          <p:nvPr/>
        </p:nvSpPr>
        <p:spPr bwMode="auto">
          <a:xfrm>
            <a:off x="7443121" y="4248978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56</a:t>
            </a:r>
            <a:endParaRPr kumimoji="1" lang="en-US" altLang="zh-CN" sz="2400" b="1" dirty="0"/>
          </a:p>
        </p:txBody>
      </p:sp>
      <p:sp>
        <p:nvSpPr>
          <p:cNvPr id="27" name="Line 56"/>
          <p:cNvSpPr>
            <a:spLocks noChangeShapeType="1"/>
          </p:cNvSpPr>
          <p:nvPr/>
        </p:nvSpPr>
        <p:spPr bwMode="auto">
          <a:xfrm>
            <a:off x="7129856" y="4619127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Oval 65"/>
          <p:cNvSpPr>
            <a:spLocks noChangeArrowheads="1"/>
          </p:cNvSpPr>
          <p:nvPr/>
        </p:nvSpPr>
        <p:spPr bwMode="auto">
          <a:xfrm>
            <a:off x="7155076" y="503206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50</a:t>
            </a:r>
            <a:endParaRPr kumimoji="1" lang="en-US" altLang="zh-CN" sz="2400" b="1" dirty="0"/>
          </a:p>
        </p:txBody>
      </p:sp>
      <p:sp>
        <p:nvSpPr>
          <p:cNvPr id="29" name="Oval 62"/>
          <p:cNvSpPr>
            <a:spLocks noChangeArrowheads="1"/>
          </p:cNvSpPr>
          <p:nvPr/>
        </p:nvSpPr>
        <p:spPr bwMode="auto">
          <a:xfrm>
            <a:off x="6844900" y="424355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49</a:t>
            </a:r>
            <a:endParaRPr kumimoji="1" lang="en-US" altLang="zh-CN" sz="2400" b="1" dirty="0"/>
          </a:p>
        </p:txBody>
      </p:sp>
      <p:sp>
        <p:nvSpPr>
          <p:cNvPr id="30" name="Line 55"/>
          <p:cNvSpPr>
            <a:spLocks noChangeShapeType="1"/>
          </p:cNvSpPr>
          <p:nvPr/>
        </p:nvSpPr>
        <p:spPr bwMode="auto">
          <a:xfrm flipH="1">
            <a:off x="6252447" y="4484722"/>
            <a:ext cx="3048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56"/>
          <p:cNvSpPr>
            <a:spLocks noChangeShapeType="1"/>
          </p:cNvSpPr>
          <p:nvPr/>
        </p:nvSpPr>
        <p:spPr bwMode="auto">
          <a:xfrm>
            <a:off x="6339971" y="3777648"/>
            <a:ext cx="197201" cy="5447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58"/>
          <p:cNvSpPr>
            <a:spLocks noChangeShapeType="1"/>
          </p:cNvSpPr>
          <p:nvPr/>
        </p:nvSpPr>
        <p:spPr bwMode="auto">
          <a:xfrm flipH="1">
            <a:off x="6035171" y="3777648"/>
            <a:ext cx="244429" cy="63990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Line 59"/>
          <p:cNvSpPr>
            <a:spLocks noChangeShapeType="1"/>
          </p:cNvSpPr>
          <p:nvPr/>
        </p:nvSpPr>
        <p:spPr bwMode="auto">
          <a:xfrm flipH="1">
            <a:off x="6384772" y="3014595"/>
            <a:ext cx="298188" cy="5414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Oval 61"/>
          <p:cNvSpPr>
            <a:spLocks noChangeArrowheads="1"/>
          </p:cNvSpPr>
          <p:nvPr/>
        </p:nvSpPr>
        <p:spPr bwMode="auto">
          <a:xfrm>
            <a:off x="6085839" y="340363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35</a:t>
            </a:r>
            <a:endParaRPr kumimoji="1" lang="en-US" altLang="zh-CN" sz="2400" b="1" dirty="0"/>
          </a:p>
        </p:txBody>
      </p:sp>
      <p:sp>
        <p:nvSpPr>
          <p:cNvPr id="35" name="Oval 62"/>
          <p:cNvSpPr>
            <a:spLocks noChangeArrowheads="1"/>
          </p:cNvSpPr>
          <p:nvPr/>
        </p:nvSpPr>
        <p:spPr bwMode="auto">
          <a:xfrm>
            <a:off x="5762292" y="424021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29</a:t>
            </a:r>
            <a:endParaRPr kumimoji="1" lang="en-US" altLang="zh-CN" sz="2400" b="1" dirty="0"/>
          </a:p>
        </p:txBody>
      </p:sp>
      <p:sp>
        <p:nvSpPr>
          <p:cNvPr id="36" name="Oval 65"/>
          <p:cNvSpPr>
            <a:spLocks noChangeArrowheads="1"/>
          </p:cNvSpPr>
          <p:nvPr/>
        </p:nvSpPr>
        <p:spPr bwMode="auto">
          <a:xfrm>
            <a:off x="6336720" y="424897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37</a:t>
            </a:r>
            <a:endParaRPr kumimoji="1" lang="en-US" altLang="zh-CN" sz="2400" b="1" dirty="0"/>
          </a:p>
        </p:txBody>
      </p:sp>
      <p:sp>
        <p:nvSpPr>
          <p:cNvPr id="37" name="Oval 67"/>
          <p:cNvSpPr>
            <a:spLocks noChangeArrowheads="1"/>
          </p:cNvSpPr>
          <p:nvPr/>
        </p:nvSpPr>
        <p:spPr bwMode="auto">
          <a:xfrm>
            <a:off x="6023847" y="5015310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  <a:endParaRPr kumimoji="1" lang="en-US" altLang="zh-CN" sz="2400" b="1" dirty="0"/>
          </a:p>
        </p:txBody>
      </p:sp>
      <p:sp>
        <p:nvSpPr>
          <p:cNvPr id="38" name="Oval 66"/>
          <p:cNvSpPr>
            <a:spLocks noChangeArrowheads="1"/>
          </p:cNvSpPr>
          <p:nvPr/>
        </p:nvSpPr>
        <p:spPr bwMode="auto">
          <a:xfrm>
            <a:off x="6537172" y="2641665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47</a:t>
            </a:r>
            <a:endParaRPr kumimoji="1" lang="en-US" altLang="zh-CN" sz="2400" b="1" dirty="0"/>
          </a:p>
        </p:txBody>
      </p:sp>
      <p:sp>
        <p:nvSpPr>
          <p:cNvPr id="43" name="TextBox 20"/>
          <p:cNvSpPr txBox="1">
            <a:spLocks noChangeArrowheads="1"/>
          </p:cNvSpPr>
          <p:nvPr/>
        </p:nvSpPr>
        <p:spPr bwMode="auto">
          <a:xfrm>
            <a:off x="5742438" y="5634787"/>
            <a:ext cx="3240360" cy="1015663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en-US" altLang="zh-CN" sz="2000" dirty="0"/>
              <a:t>56</a:t>
            </a:r>
            <a:r>
              <a:rPr lang="zh-CN" altLang="en-US" sz="2000" dirty="0"/>
              <a:t>的直接后继为</a:t>
            </a:r>
            <a:r>
              <a:rPr lang="en-US" altLang="zh-CN" sz="2000" dirty="0"/>
              <a:t>58</a:t>
            </a:r>
            <a:r>
              <a:rPr lang="zh-CN" altLang="en-US" sz="2000" dirty="0"/>
              <a:t>，因</a:t>
            </a:r>
            <a:r>
              <a:rPr lang="en-US" altLang="zh-CN" sz="2000" dirty="0"/>
              <a:t>58</a:t>
            </a:r>
            <a:r>
              <a:rPr lang="zh-CN" altLang="en-US" sz="2000" dirty="0"/>
              <a:t>为祖先中，</a:t>
            </a:r>
            <a:r>
              <a:rPr lang="en-US" altLang="zh-CN" sz="2000" dirty="0"/>
              <a:t>56</a:t>
            </a:r>
            <a:r>
              <a:rPr lang="zh-CN" altLang="en-US" sz="2000" dirty="0"/>
              <a:t>位于其左子树，并且是最低的祖先</a:t>
            </a:r>
            <a:endParaRPr lang="en-US" altLang="zh-CN" sz="2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157"/>
    </mc:Choice>
    <mc:Fallback>
      <p:transition spd="slow" advTm="1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回顾：算法复杂度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TextBox 20"/>
          <p:cNvSpPr txBox="1">
            <a:spLocks noChangeArrowheads="1"/>
          </p:cNvSpPr>
          <p:nvPr/>
        </p:nvSpPr>
        <p:spPr bwMode="auto">
          <a:xfrm>
            <a:off x="110675" y="1178217"/>
            <a:ext cx="532859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查找、插入、删除复杂度分析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79512" y="1803543"/>
          <a:ext cx="8795930" cy="3641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/>
                <a:gridCol w="1440160"/>
                <a:gridCol w="1440160"/>
                <a:gridCol w="1440160"/>
                <a:gridCol w="1440160"/>
                <a:gridCol w="1379106"/>
              </a:tblGrid>
              <a:tr h="77129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数据结构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无序向量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无序列表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有序向量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有序列表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</a:tr>
              <a:tr h="956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search(x)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</a:tr>
              <a:tr h="956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insert(x)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</a:tr>
              <a:tr h="95679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remove(x)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24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矩形 18"/>
          <p:cNvSpPr/>
          <p:nvPr/>
        </p:nvSpPr>
        <p:spPr>
          <a:xfrm>
            <a:off x="2123728" y="2865691"/>
            <a:ext cx="875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O(n)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41428" y="3634985"/>
            <a:ext cx="1440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O(1)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末端插入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91725" y="4524342"/>
            <a:ext cx="17819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O(n)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查找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|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移位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563888" y="2834924"/>
            <a:ext cx="875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O(n)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75856" y="3634984"/>
            <a:ext cx="1440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O(1)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末端插入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363027" y="4540104"/>
            <a:ext cx="12658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O(n)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查找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702631" y="2681026"/>
            <a:ext cx="145354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O(</a:t>
            </a:r>
            <a:r>
              <a:rPr lang="en-US" altLang="zh-CN" sz="2400" b="1" dirty="0" err="1">
                <a:latin typeface="微软雅黑" panose="020B0503020204020204" charset="-122"/>
                <a:ea typeface="微软雅黑" panose="020B0503020204020204" charset="-122"/>
              </a:rPr>
              <a:t>logn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二分查找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698777" y="3634983"/>
            <a:ext cx="1529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O(n)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查找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|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移位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98777" y="4531035"/>
            <a:ext cx="1529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O(n)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查找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|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移位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408205" y="2865691"/>
            <a:ext cx="8755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O(n)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286641" y="3651579"/>
            <a:ext cx="10936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O(n)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查找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231051" y="4575889"/>
            <a:ext cx="11492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O(n)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查找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569236" y="2865691"/>
            <a:ext cx="1453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O(</a:t>
            </a:r>
            <a:r>
              <a:rPr lang="en-US" altLang="zh-CN" sz="2400" b="1" dirty="0" err="1">
                <a:latin typeface="微软雅黑" panose="020B0503020204020204" charset="-122"/>
                <a:ea typeface="微软雅黑" panose="020B0503020204020204" charset="-122"/>
              </a:rPr>
              <a:t>logn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575875" y="3836244"/>
            <a:ext cx="1453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O(</a:t>
            </a:r>
            <a:r>
              <a:rPr lang="en-US" altLang="zh-CN" sz="2400" b="1" dirty="0" err="1">
                <a:latin typeface="微软雅黑" panose="020B0503020204020204" charset="-122"/>
                <a:ea typeface="微软雅黑" panose="020B0503020204020204" charset="-122"/>
              </a:rPr>
              <a:t>logn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582951" y="4814325"/>
            <a:ext cx="14535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O(</a:t>
            </a:r>
            <a:r>
              <a:rPr lang="en-US" altLang="zh-CN" sz="2400" b="1" dirty="0" err="1">
                <a:latin typeface="微软雅黑" panose="020B0503020204020204" charset="-122"/>
                <a:ea typeface="微软雅黑" panose="020B0503020204020204" charset="-122"/>
              </a:rPr>
              <a:t>logn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723113" y="1776486"/>
            <a:ext cx="11693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二叉 搜索树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TextBox 20"/>
          <p:cNvSpPr txBox="1">
            <a:spLocks noChangeArrowheads="1"/>
          </p:cNvSpPr>
          <p:nvPr/>
        </p:nvSpPr>
        <p:spPr bwMode="auto">
          <a:xfrm>
            <a:off x="179512" y="5564229"/>
            <a:ext cx="8795930" cy="1200329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z="2400" dirty="0">
                <a:solidFill>
                  <a:srgbClr val="FFFF00"/>
                </a:solidFill>
              </a:rPr>
              <a:t>可否改进有序向量查找的结构，避免移位操作？</a:t>
            </a:r>
            <a:endParaRPr lang="en-US" altLang="zh-CN" sz="2400" dirty="0">
              <a:solidFill>
                <a:srgbClr val="FFFF00"/>
              </a:solidFill>
            </a:endParaRPr>
          </a:p>
          <a:p>
            <a:r>
              <a:rPr lang="zh-CN" altLang="en-US" sz="2400" dirty="0"/>
              <a:t>利用二叉搜索树（保持平衡性），</a:t>
            </a:r>
            <a:endParaRPr lang="en-US" altLang="zh-CN" sz="2400" dirty="0"/>
          </a:p>
          <a:p>
            <a:r>
              <a:rPr lang="zh-CN" altLang="en-US" sz="2400" dirty="0"/>
              <a:t>可实现平均复杂度为</a:t>
            </a:r>
            <a:r>
              <a:rPr lang="en-US" altLang="zh-CN" sz="2400" dirty="0">
                <a:solidFill>
                  <a:srgbClr val="FFFF00"/>
                </a:solidFill>
              </a:rPr>
              <a:t>O(</a:t>
            </a:r>
            <a:r>
              <a:rPr lang="en-US" altLang="zh-CN" sz="2400" dirty="0" err="1">
                <a:solidFill>
                  <a:srgbClr val="FFFF00"/>
                </a:solidFill>
              </a:rPr>
              <a:t>logn</a:t>
            </a:r>
            <a:r>
              <a:rPr lang="en-US" altLang="zh-CN" sz="2400" dirty="0">
                <a:solidFill>
                  <a:srgbClr val="FFFF00"/>
                </a:solidFill>
              </a:rPr>
              <a:t>)</a:t>
            </a:r>
            <a:r>
              <a:rPr lang="zh-CN" altLang="en-US" sz="2400" dirty="0"/>
              <a:t>的搜索、插入、删除</a:t>
            </a:r>
            <a:endParaRPr lang="en-US" altLang="zh-CN" sz="2400" dirty="0"/>
          </a:p>
        </p:txBody>
      </p:sp>
      <p:grpSp>
        <p:nvGrpSpPr>
          <p:cNvPr id="50" name="组合 49"/>
          <p:cNvGrpSpPr/>
          <p:nvPr/>
        </p:nvGrpSpPr>
        <p:grpSpPr>
          <a:xfrm>
            <a:off x="4691511" y="1124744"/>
            <a:ext cx="4441490" cy="4269582"/>
            <a:chOff x="4691511" y="1072823"/>
            <a:chExt cx="4441490" cy="4269582"/>
          </a:xfrm>
        </p:grpSpPr>
        <p:grpSp>
          <p:nvGrpSpPr>
            <p:cNvPr id="46" name="组合 45"/>
            <p:cNvGrpSpPr/>
            <p:nvPr/>
          </p:nvGrpSpPr>
          <p:grpSpPr>
            <a:xfrm>
              <a:off x="4691511" y="1516276"/>
              <a:ext cx="2447927" cy="3826129"/>
              <a:chOff x="4691511" y="1516276"/>
              <a:chExt cx="2447927" cy="3826129"/>
            </a:xfrm>
          </p:grpSpPr>
          <p:sp>
            <p:nvSpPr>
              <p:cNvPr id="39" name="椭圆 38"/>
              <p:cNvSpPr/>
              <p:nvPr/>
            </p:nvSpPr>
            <p:spPr bwMode="auto">
              <a:xfrm>
                <a:off x="4691511" y="3861048"/>
                <a:ext cx="816593" cy="591999"/>
              </a:xfrm>
              <a:prstGeom prst="ellipse">
                <a:avLst/>
              </a:prstGeom>
              <a:noFill/>
              <a:ln w="25400" algn="ctr">
                <a:solidFill>
                  <a:srgbClr val="C00000"/>
                </a:solidFill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 bwMode="auto">
              <a:xfrm>
                <a:off x="4698777" y="4750406"/>
                <a:ext cx="816593" cy="591999"/>
              </a:xfrm>
              <a:prstGeom prst="ellipse">
                <a:avLst/>
              </a:prstGeom>
              <a:noFill/>
              <a:ln w="25400" algn="ctr">
                <a:solidFill>
                  <a:srgbClr val="C00000"/>
                </a:solidFill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:pPr algn="ctr"/>
                <a:endParaRPr lang="zh-CN" altLang="en-US" sz="280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cxnSp>
            <p:nvCxnSpPr>
              <p:cNvPr id="42" name="直接箭头连接符 41"/>
              <p:cNvCxnSpPr>
                <a:stCxn id="39" idx="7"/>
              </p:cNvCxnSpPr>
              <p:nvPr/>
            </p:nvCxnSpPr>
            <p:spPr bwMode="auto">
              <a:xfrm flipV="1">
                <a:off x="5388517" y="1516276"/>
                <a:ext cx="1750921" cy="243146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ysDash"/>
                <a:round/>
                <a:headEnd type="none"/>
                <a:tailEnd type="stealth" w="lg" len="lg"/>
              </a:ln>
              <a:effectLst/>
            </p:spPr>
          </p:cxnSp>
          <p:cxnSp>
            <p:nvCxnSpPr>
              <p:cNvPr id="44" name="直接箭头连接符 43"/>
              <p:cNvCxnSpPr/>
              <p:nvPr/>
            </p:nvCxnSpPr>
            <p:spPr bwMode="auto">
              <a:xfrm flipV="1">
                <a:off x="5450687" y="1556975"/>
                <a:ext cx="1688751" cy="328717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ysDash"/>
                <a:round/>
                <a:headEnd type="none"/>
                <a:tailEnd type="stealth" w="lg" len="lg"/>
              </a:ln>
              <a:effectLst/>
            </p:spPr>
          </p:cxnSp>
        </p:grpSp>
        <p:sp>
          <p:nvSpPr>
            <p:cNvPr id="47" name="TextBox 20"/>
            <p:cNvSpPr txBox="1">
              <a:spLocks noChangeArrowheads="1"/>
            </p:cNvSpPr>
            <p:nvPr/>
          </p:nvSpPr>
          <p:spPr bwMode="auto">
            <a:xfrm>
              <a:off x="6820833" y="1072823"/>
              <a:ext cx="2312168" cy="70788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marL="0" lvl="1" algn="ctr">
                <a:spcAft>
                  <a:spcPts val="600"/>
                </a:spcAft>
                <a:buClr>
                  <a:srgbClr val="C00000"/>
                </a:buClr>
                <a:defRPr/>
              </a:pP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二分查找下复杂度为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O(</a:t>
              </a:r>
              <a:r>
                <a:rPr lang="en-US" altLang="zh-CN" sz="2000" b="1" dirty="0" err="1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logn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)</a:t>
              </a:r>
              <a:endPara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" name="矩形 2"/>
          <p:cNvSpPr/>
          <p:nvPr/>
        </p:nvSpPr>
        <p:spPr bwMode="auto">
          <a:xfrm>
            <a:off x="4698777" y="1803543"/>
            <a:ext cx="1457399" cy="3641681"/>
          </a:xfrm>
          <a:prstGeom prst="rect">
            <a:avLst/>
          </a:prstGeom>
          <a:solidFill>
            <a:srgbClr val="FFFF00">
              <a:alpha val="24000"/>
            </a:srgbClr>
          </a:solidFill>
          <a:ln w="47625" algn="ctr">
            <a:solidFill>
              <a:srgbClr val="FF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树高与性能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42493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二叉搜索树的搜索（查找）、插入、删除复杂度皆为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O(h)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-36512" y="1716227"/>
            <a:ext cx="9144000" cy="2761240"/>
          </a:xfrm>
          <a:prstGeom prst="rect">
            <a:avLst/>
          </a:prstGeom>
          <a:solidFill>
            <a:srgbClr val="FF66FF">
              <a:alpha val="6000"/>
            </a:srgbClr>
          </a:solidFill>
          <a:ln w="3175" algn="ctr">
            <a:noFill/>
            <a:miter lim="800000"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1949447" y="334899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2309487" y="2844943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2669527" y="334899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3029567" y="241289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3389607" y="334899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3749647" y="2844943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 bwMode="auto">
          <a:xfrm>
            <a:off x="4109687" y="334899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4469727" y="2014186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4825412" y="334899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5185452" y="2844943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5545492" y="334899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5905532" y="241289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14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6265572" y="334899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6625612" y="2844943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17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6985652" y="334899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3199966" y="2196871"/>
            <a:ext cx="1269761" cy="216024"/>
            <a:chOff x="3632014" y="4509120"/>
            <a:chExt cx="1269761" cy="216024"/>
          </a:xfrm>
        </p:grpSpPr>
        <p:cxnSp>
          <p:nvCxnSpPr>
            <p:cNvPr id="42" name="直接连接符 4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44" name="组合 43"/>
          <p:cNvGrpSpPr/>
          <p:nvPr/>
        </p:nvGrpSpPr>
        <p:grpSpPr>
          <a:xfrm>
            <a:off x="2483768" y="2588977"/>
            <a:ext cx="545799" cy="255965"/>
            <a:chOff x="3632014" y="4509120"/>
            <a:chExt cx="1269761" cy="216024"/>
          </a:xfrm>
        </p:grpSpPr>
        <p:cxnSp>
          <p:nvCxnSpPr>
            <p:cNvPr id="45" name="直接连接符 4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47" name="组合 46"/>
          <p:cNvGrpSpPr/>
          <p:nvPr/>
        </p:nvGrpSpPr>
        <p:grpSpPr>
          <a:xfrm flipH="1">
            <a:off x="2669525" y="3021026"/>
            <a:ext cx="174281" cy="327973"/>
            <a:chOff x="3632014" y="4509120"/>
            <a:chExt cx="1269761" cy="216024"/>
          </a:xfrm>
        </p:grpSpPr>
        <p:cxnSp>
          <p:nvCxnSpPr>
            <p:cNvPr id="48" name="直接连接符 4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0" name="组合 49"/>
          <p:cNvGrpSpPr/>
          <p:nvPr/>
        </p:nvGrpSpPr>
        <p:grpSpPr>
          <a:xfrm>
            <a:off x="3024960" y="3529019"/>
            <a:ext cx="106880" cy="367706"/>
            <a:chOff x="3457008" y="5841268"/>
            <a:chExt cx="69966" cy="327973"/>
          </a:xfrm>
        </p:grpSpPr>
        <p:cxnSp>
          <p:nvCxnSpPr>
            <p:cNvPr id="51" name="直接连接符 50"/>
            <p:cNvCxnSpPr/>
            <p:nvPr/>
          </p:nvCxnSpPr>
          <p:spPr bwMode="auto">
            <a:xfrm flipH="1">
              <a:off x="3457008" y="5841268"/>
              <a:ext cx="6996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 flipH="1" flipV="1">
              <a:off x="3526974" y="5841268"/>
              <a:ext cx="0" cy="3279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53" name="圆角矩形 52"/>
          <p:cNvSpPr/>
          <p:nvPr/>
        </p:nvSpPr>
        <p:spPr bwMode="auto">
          <a:xfrm>
            <a:off x="2951820" y="3896725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256662" y="1800291"/>
            <a:ext cx="1138474" cy="255454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从一维空间拓展至二维空间，动态插入删除无需移位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1860264" y="3837759"/>
            <a:ext cx="5680396" cy="511600"/>
            <a:chOff x="2267744" y="6085752"/>
            <a:chExt cx="5680396" cy="511600"/>
          </a:xfrm>
        </p:grpSpPr>
        <p:cxnSp>
          <p:nvCxnSpPr>
            <p:cNvPr id="58" name="直接箭头连接符 57"/>
            <p:cNvCxnSpPr/>
            <p:nvPr/>
          </p:nvCxnSpPr>
          <p:spPr bwMode="auto">
            <a:xfrm>
              <a:off x="2267744" y="6597352"/>
              <a:ext cx="5680396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59" name="文本框 58"/>
            <p:cNvSpPr txBox="1"/>
            <p:nvPr/>
          </p:nvSpPr>
          <p:spPr>
            <a:xfrm>
              <a:off x="4470191" y="6085752"/>
              <a:ext cx="2833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823B"/>
                  </a:solidFill>
                  <a:latin typeface="微软雅黑" panose="020B0503020204020204" charset="-122"/>
                  <a:ea typeface="微软雅黑" panose="020B0503020204020204" charset="-122"/>
                </a:rPr>
                <a:t>从左往右保持有序性</a:t>
              </a:r>
              <a:endParaRPr lang="en-US" altLang="zh-CN" sz="2000" b="1" dirty="0">
                <a:solidFill>
                  <a:srgbClr val="00823B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 flipH="1">
            <a:off x="4825412" y="2194842"/>
            <a:ext cx="1258756" cy="216024"/>
            <a:chOff x="3632014" y="4509120"/>
            <a:chExt cx="1269761" cy="216024"/>
          </a:xfrm>
        </p:grpSpPr>
        <p:cxnSp>
          <p:nvCxnSpPr>
            <p:cNvPr id="61" name="直接连接符 6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3" name="组合 62"/>
          <p:cNvGrpSpPr/>
          <p:nvPr/>
        </p:nvGrpSpPr>
        <p:grpSpPr>
          <a:xfrm>
            <a:off x="5359733" y="2592915"/>
            <a:ext cx="545799" cy="255965"/>
            <a:chOff x="3632014" y="4509120"/>
            <a:chExt cx="1269761" cy="216024"/>
          </a:xfrm>
        </p:grpSpPr>
        <p:cxnSp>
          <p:nvCxnSpPr>
            <p:cNvPr id="64" name="直接连接符 6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6" name="组合 65"/>
          <p:cNvGrpSpPr/>
          <p:nvPr/>
        </p:nvGrpSpPr>
        <p:grpSpPr>
          <a:xfrm flipH="1">
            <a:off x="6269549" y="2588977"/>
            <a:ext cx="552295" cy="255965"/>
            <a:chOff x="3632014" y="4509120"/>
            <a:chExt cx="1269761" cy="216024"/>
          </a:xfrm>
        </p:grpSpPr>
        <p:cxnSp>
          <p:nvCxnSpPr>
            <p:cNvPr id="67" name="直接连接符 6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9" name="组合 68"/>
          <p:cNvGrpSpPr/>
          <p:nvPr/>
        </p:nvGrpSpPr>
        <p:grpSpPr>
          <a:xfrm flipH="1">
            <a:off x="3391891" y="2585098"/>
            <a:ext cx="552295" cy="255965"/>
            <a:chOff x="3632014" y="4509120"/>
            <a:chExt cx="1269761" cy="216024"/>
          </a:xfrm>
        </p:grpSpPr>
        <p:cxnSp>
          <p:nvCxnSpPr>
            <p:cNvPr id="70" name="直接连接符 6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2" name="组合 71"/>
          <p:cNvGrpSpPr/>
          <p:nvPr/>
        </p:nvGrpSpPr>
        <p:grpSpPr>
          <a:xfrm flipH="1">
            <a:off x="4107580" y="3021025"/>
            <a:ext cx="174281" cy="327973"/>
            <a:chOff x="3632014" y="4509120"/>
            <a:chExt cx="1269761" cy="216024"/>
          </a:xfrm>
        </p:grpSpPr>
        <p:cxnSp>
          <p:nvCxnSpPr>
            <p:cNvPr id="73" name="直接连接符 7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5" name="组合 74"/>
          <p:cNvGrpSpPr/>
          <p:nvPr/>
        </p:nvGrpSpPr>
        <p:grpSpPr>
          <a:xfrm flipH="1">
            <a:off x="5547088" y="3018890"/>
            <a:ext cx="174281" cy="327973"/>
            <a:chOff x="3632014" y="4509120"/>
            <a:chExt cx="1269761" cy="216024"/>
          </a:xfrm>
        </p:grpSpPr>
        <p:cxnSp>
          <p:nvCxnSpPr>
            <p:cNvPr id="76" name="直接连接符 7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7" name="直接连接符 7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8" name="组合 77"/>
          <p:cNvGrpSpPr/>
          <p:nvPr/>
        </p:nvGrpSpPr>
        <p:grpSpPr>
          <a:xfrm flipH="1">
            <a:off x="6984753" y="3018889"/>
            <a:ext cx="174281" cy="327973"/>
            <a:chOff x="3632014" y="4509120"/>
            <a:chExt cx="1269761" cy="216024"/>
          </a:xfrm>
        </p:grpSpPr>
        <p:cxnSp>
          <p:nvCxnSpPr>
            <p:cNvPr id="79" name="直接连接符 7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1" name="组合 80"/>
          <p:cNvGrpSpPr/>
          <p:nvPr/>
        </p:nvGrpSpPr>
        <p:grpSpPr>
          <a:xfrm>
            <a:off x="6449083" y="3014712"/>
            <a:ext cx="177658" cy="327973"/>
            <a:chOff x="3632014" y="4509120"/>
            <a:chExt cx="1269761" cy="216024"/>
          </a:xfrm>
        </p:grpSpPr>
        <p:cxnSp>
          <p:nvCxnSpPr>
            <p:cNvPr id="82" name="直接连接符 8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3" name="直接连接符 8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4" name="组合 83"/>
          <p:cNvGrpSpPr/>
          <p:nvPr/>
        </p:nvGrpSpPr>
        <p:grpSpPr>
          <a:xfrm>
            <a:off x="5006624" y="3031764"/>
            <a:ext cx="177658" cy="327973"/>
            <a:chOff x="3632014" y="4509120"/>
            <a:chExt cx="1269761" cy="216024"/>
          </a:xfrm>
        </p:grpSpPr>
        <p:cxnSp>
          <p:nvCxnSpPr>
            <p:cNvPr id="85" name="直接连接符 8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7" name="组合 86"/>
          <p:cNvGrpSpPr/>
          <p:nvPr/>
        </p:nvGrpSpPr>
        <p:grpSpPr>
          <a:xfrm>
            <a:off x="3572926" y="3018889"/>
            <a:ext cx="177658" cy="327973"/>
            <a:chOff x="3632014" y="4509120"/>
            <a:chExt cx="1269761" cy="216024"/>
          </a:xfrm>
        </p:grpSpPr>
        <p:cxnSp>
          <p:nvCxnSpPr>
            <p:cNvPr id="88" name="直接连接符 8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90" name="组合 89"/>
          <p:cNvGrpSpPr/>
          <p:nvPr/>
        </p:nvGrpSpPr>
        <p:grpSpPr>
          <a:xfrm>
            <a:off x="2134220" y="3024963"/>
            <a:ext cx="177658" cy="327973"/>
            <a:chOff x="3632014" y="4509120"/>
            <a:chExt cx="1269761" cy="216024"/>
          </a:xfrm>
        </p:grpSpPr>
        <p:cxnSp>
          <p:nvCxnSpPr>
            <p:cNvPr id="91" name="直接连接符 9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93" name="文本框 92"/>
          <p:cNvSpPr txBox="1"/>
          <p:nvPr/>
        </p:nvSpPr>
        <p:spPr>
          <a:xfrm>
            <a:off x="8117228" y="2292081"/>
            <a:ext cx="406109" cy="163121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二叉搜索树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94" name="直接连接符 93"/>
          <p:cNvCxnSpPr/>
          <p:nvPr/>
        </p:nvCxnSpPr>
        <p:spPr bwMode="auto">
          <a:xfrm flipH="1" flipV="1">
            <a:off x="4650605" y="1758221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20"/>
              <p:cNvSpPr txBox="1">
                <a:spLocks noChangeArrowheads="1"/>
              </p:cNvSpPr>
              <p:nvPr/>
            </p:nvSpPr>
            <p:spPr bwMode="auto">
              <a:xfrm>
                <a:off x="84527" y="4728842"/>
                <a:ext cx="4536504" cy="180049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3429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400" b="1" dirty="0">
                    <a:latin typeface="微软雅黑" panose="020B0503020204020204" charset="-122"/>
                    <a:ea typeface="微软雅黑" panose="020B0503020204020204" charset="-122"/>
                  </a:rPr>
                  <a:t>但树高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h</a:t>
                </a:r>
                <a:r>
                  <a:rPr lang="zh-CN" altLang="en-US" sz="2400" b="1" dirty="0">
                    <a:latin typeface="微软雅黑" panose="020B0503020204020204" charset="-122"/>
                    <a:ea typeface="微软雅黑" panose="020B0503020204020204" charset="-122"/>
                  </a:rPr>
                  <a:t>与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n</a:t>
                </a:r>
                <a:r>
                  <a:rPr lang="zh-CN" altLang="en-US" sz="2400" b="1" dirty="0">
                    <a:latin typeface="微软雅黑" panose="020B0503020204020204" charset="-122"/>
                    <a:ea typeface="微软雅黑" panose="020B0503020204020204" charset="-122"/>
                  </a:rPr>
                  <a:t>是什么关系呢？</a:t>
                </a:r>
                <a:endParaRPr lang="en-US" altLang="zh-CN" sz="2400" b="1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charset="-122"/>
                    <a:ea typeface="微软雅黑" panose="020B0503020204020204" charset="-122"/>
                  </a:rPr>
                  <a:t>最好情况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𝒉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𝒍𝒐𝒈𝒏</m:t>
                        </m:r>
                      </m:e>
                    </m:d>
                  </m:oMath>
                </a14:m>
                <a:endParaRPr lang="en-US" altLang="zh-CN" sz="2400" b="1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charset="-122"/>
                    <a:ea typeface="微软雅黑" panose="020B0503020204020204" charset="-122"/>
                  </a:rPr>
                  <a:t>最坏情况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𝒉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𝒏</m:t>
                    </m:r>
                  </m:oMath>
                </a14:m>
                <a:endParaRPr lang="en-US" altLang="zh-CN" sz="2400" b="1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charset="-122"/>
                    <a:ea typeface="微软雅黑" panose="020B0503020204020204" charset="-122"/>
                  </a:rPr>
                  <a:t>平均情况？</a:t>
                </a:r>
                <a:endParaRPr lang="en-US" altLang="zh-CN" sz="24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95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527" y="4728842"/>
                <a:ext cx="4536504" cy="1800493"/>
              </a:xfrm>
              <a:prstGeom prst="rect">
                <a:avLst/>
              </a:prstGeom>
              <a:blipFill rotWithShape="1">
                <a:blip r:embed="rId1"/>
                <a:stretch>
                  <a:fillRect l="-2" t="-35" r="3" b="15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6512797" y="4595314"/>
            <a:ext cx="2263603" cy="2148776"/>
            <a:chOff x="6754008" y="4570890"/>
            <a:chExt cx="2263603" cy="2148776"/>
          </a:xfrm>
        </p:grpSpPr>
        <p:sp>
          <p:nvSpPr>
            <p:cNvPr id="97" name="Line 59"/>
            <p:cNvSpPr>
              <a:spLocks noChangeShapeType="1"/>
            </p:cNvSpPr>
            <p:nvPr/>
          </p:nvSpPr>
          <p:spPr bwMode="auto">
            <a:xfrm flipH="1">
              <a:off x="6876255" y="4712856"/>
              <a:ext cx="2002366" cy="1898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Oval 61"/>
            <p:cNvSpPr>
              <a:spLocks noChangeArrowheads="1"/>
            </p:cNvSpPr>
            <p:nvPr/>
          </p:nvSpPr>
          <p:spPr bwMode="auto">
            <a:xfrm>
              <a:off x="8706106" y="4570890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1</a:t>
              </a:r>
              <a:endParaRPr kumimoji="1" lang="en-US" altLang="zh-CN" sz="1600" b="1" dirty="0"/>
            </a:p>
          </p:txBody>
        </p:sp>
        <p:sp>
          <p:nvSpPr>
            <p:cNvPr id="100" name="Oval 61"/>
            <p:cNvSpPr>
              <a:spLocks noChangeArrowheads="1"/>
            </p:cNvSpPr>
            <p:nvPr/>
          </p:nvSpPr>
          <p:spPr bwMode="auto">
            <a:xfrm>
              <a:off x="8394601" y="4843663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2</a:t>
              </a:r>
              <a:endParaRPr kumimoji="1" lang="en-US" altLang="zh-CN" sz="1600" b="1" dirty="0"/>
            </a:p>
          </p:txBody>
        </p:sp>
        <p:sp>
          <p:nvSpPr>
            <p:cNvPr id="103" name="Oval 61"/>
            <p:cNvSpPr>
              <a:spLocks noChangeArrowheads="1"/>
            </p:cNvSpPr>
            <p:nvPr/>
          </p:nvSpPr>
          <p:spPr bwMode="auto">
            <a:xfrm>
              <a:off x="8066332" y="5153992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3</a:t>
              </a:r>
              <a:endParaRPr kumimoji="1" lang="en-US" altLang="zh-CN" sz="1600" b="1" dirty="0"/>
            </a:p>
          </p:txBody>
        </p:sp>
        <p:sp>
          <p:nvSpPr>
            <p:cNvPr id="104" name="Oval 61"/>
            <p:cNvSpPr>
              <a:spLocks noChangeArrowheads="1"/>
            </p:cNvSpPr>
            <p:nvPr/>
          </p:nvSpPr>
          <p:spPr bwMode="auto">
            <a:xfrm>
              <a:off x="7754827" y="5464321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4</a:t>
              </a:r>
              <a:endParaRPr kumimoji="1" lang="en-US" altLang="zh-CN" sz="1600" b="1" dirty="0"/>
            </a:p>
          </p:txBody>
        </p:sp>
        <p:sp>
          <p:nvSpPr>
            <p:cNvPr id="105" name="Oval 61"/>
            <p:cNvSpPr>
              <a:spLocks noChangeArrowheads="1"/>
            </p:cNvSpPr>
            <p:nvPr/>
          </p:nvSpPr>
          <p:spPr bwMode="auto">
            <a:xfrm>
              <a:off x="7416954" y="5774650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5</a:t>
              </a:r>
              <a:endParaRPr kumimoji="1" lang="en-US" altLang="zh-CN" sz="1600" b="1" dirty="0"/>
            </a:p>
          </p:txBody>
        </p:sp>
        <p:sp>
          <p:nvSpPr>
            <p:cNvPr id="106" name="Oval 61"/>
            <p:cNvSpPr>
              <a:spLocks noChangeArrowheads="1"/>
            </p:cNvSpPr>
            <p:nvPr/>
          </p:nvSpPr>
          <p:spPr bwMode="auto">
            <a:xfrm>
              <a:off x="7087282" y="6096346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6</a:t>
              </a:r>
              <a:endParaRPr kumimoji="1" lang="en-US" altLang="zh-CN" sz="1600" b="1" dirty="0"/>
            </a:p>
          </p:txBody>
        </p:sp>
        <p:sp>
          <p:nvSpPr>
            <p:cNvPr id="107" name="Oval 61"/>
            <p:cNvSpPr>
              <a:spLocks noChangeArrowheads="1"/>
            </p:cNvSpPr>
            <p:nvPr/>
          </p:nvSpPr>
          <p:spPr bwMode="auto">
            <a:xfrm>
              <a:off x="6754008" y="6409337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7</a:t>
              </a:r>
              <a:endParaRPr kumimoji="1" lang="en-US" altLang="zh-CN" sz="1600" b="1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99992" y="4941168"/>
            <a:ext cx="1622150" cy="1078757"/>
            <a:chOff x="4499992" y="4941168"/>
            <a:chExt cx="1622150" cy="1078757"/>
          </a:xfrm>
        </p:grpSpPr>
        <p:sp>
          <p:nvSpPr>
            <p:cNvPr id="111" name="Oval 61"/>
            <p:cNvSpPr>
              <a:spLocks noChangeArrowheads="1"/>
            </p:cNvSpPr>
            <p:nvPr/>
          </p:nvSpPr>
          <p:spPr bwMode="auto">
            <a:xfrm>
              <a:off x="4499992" y="5709596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1</a:t>
              </a:r>
              <a:endParaRPr kumimoji="1" lang="en-US" altLang="zh-CN" sz="1600" b="1" dirty="0"/>
            </a:p>
          </p:txBody>
        </p:sp>
        <p:sp>
          <p:nvSpPr>
            <p:cNvPr id="113" name="Oval 61"/>
            <p:cNvSpPr>
              <a:spLocks noChangeArrowheads="1"/>
            </p:cNvSpPr>
            <p:nvPr/>
          </p:nvSpPr>
          <p:spPr bwMode="auto">
            <a:xfrm>
              <a:off x="4944772" y="5709596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3</a:t>
              </a:r>
              <a:endParaRPr kumimoji="1" lang="en-US" altLang="zh-CN" sz="1600" b="1" dirty="0"/>
            </a:p>
          </p:txBody>
        </p:sp>
        <p:sp>
          <p:nvSpPr>
            <p:cNvPr id="114" name="Oval 61"/>
            <p:cNvSpPr>
              <a:spLocks noChangeArrowheads="1"/>
            </p:cNvSpPr>
            <p:nvPr/>
          </p:nvSpPr>
          <p:spPr bwMode="auto">
            <a:xfrm>
              <a:off x="5151488" y="4941168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4</a:t>
              </a:r>
              <a:endParaRPr kumimoji="1" lang="en-US" altLang="zh-CN" sz="1600" b="1" dirty="0"/>
            </a:p>
          </p:txBody>
        </p:sp>
        <p:sp>
          <p:nvSpPr>
            <p:cNvPr id="115" name="Oval 61"/>
            <p:cNvSpPr>
              <a:spLocks noChangeArrowheads="1"/>
            </p:cNvSpPr>
            <p:nvPr/>
          </p:nvSpPr>
          <p:spPr bwMode="auto">
            <a:xfrm>
              <a:off x="5382688" y="5709596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5</a:t>
              </a:r>
              <a:endParaRPr kumimoji="1" lang="en-US" altLang="zh-CN" sz="1600" b="1" dirty="0"/>
            </a:p>
          </p:txBody>
        </p:sp>
        <p:sp>
          <p:nvSpPr>
            <p:cNvPr id="117" name="Oval 61"/>
            <p:cNvSpPr>
              <a:spLocks noChangeArrowheads="1"/>
            </p:cNvSpPr>
            <p:nvPr/>
          </p:nvSpPr>
          <p:spPr bwMode="auto">
            <a:xfrm>
              <a:off x="5810637" y="5709596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7</a:t>
              </a:r>
              <a:endParaRPr kumimoji="1" lang="en-US" altLang="zh-CN" sz="1600" b="1" dirty="0"/>
            </a:p>
          </p:txBody>
        </p:sp>
        <p:grpSp>
          <p:nvGrpSpPr>
            <p:cNvPr id="118" name="组合 117"/>
            <p:cNvGrpSpPr/>
            <p:nvPr/>
          </p:nvGrpSpPr>
          <p:grpSpPr>
            <a:xfrm flipH="1">
              <a:off x="5477127" y="5096333"/>
              <a:ext cx="243511" cy="225664"/>
              <a:chOff x="3632014" y="4509120"/>
              <a:chExt cx="1269761" cy="216024"/>
            </a:xfrm>
          </p:grpSpPr>
          <p:cxnSp>
            <p:nvCxnSpPr>
              <p:cNvPr id="119" name="直接连接符 11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0" name="直接连接符 11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21" name="组合 120"/>
            <p:cNvGrpSpPr/>
            <p:nvPr/>
          </p:nvGrpSpPr>
          <p:grpSpPr>
            <a:xfrm>
              <a:off x="4892021" y="5096332"/>
              <a:ext cx="253742" cy="228330"/>
              <a:chOff x="3632014" y="4509120"/>
              <a:chExt cx="1269761" cy="216024"/>
            </a:xfrm>
          </p:grpSpPr>
          <p:cxnSp>
            <p:nvCxnSpPr>
              <p:cNvPr id="122" name="直接连接符 12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3" name="直接连接符 12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24" name="组合 123"/>
            <p:cNvGrpSpPr/>
            <p:nvPr/>
          </p:nvGrpSpPr>
          <p:grpSpPr>
            <a:xfrm flipH="1">
              <a:off x="5889149" y="5447350"/>
              <a:ext cx="87772" cy="262246"/>
              <a:chOff x="3632014" y="4509120"/>
              <a:chExt cx="1269761" cy="216024"/>
            </a:xfrm>
          </p:grpSpPr>
          <p:cxnSp>
            <p:nvCxnSpPr>
              <p:cNvPr id="125" name="直接连接符 12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6" name="直接连接符 12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0" name="组合 129"/>
            <p:cNvGrpSpPr/>
            <p:nvPr/>
          </p:nvGrpSpPr>
          <p:grpSpPr>
            <a:xfrm flipH="1">
              <a:off x="5051536" y="5466920"/>
              <a:ext cx="58703" cy="262246"/>
              <a:chOff x="3632014" y="4509120"/>
              <a:chExt cx="1269761" cy="216024"/>
            </a:xfrm>
          </p:grpSpPr>
          <p:cxnSp>
            <p:nvCxnSpPr>
              <p:cNvPr id="131" name="直接连接符 13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32" name="直接连接符 13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3" name="组合 132"/>
            <p:cNvGrpSpPr/>
            <p:nvPr/>
          </p:nvGrpSpPr>
          <p:grpSpPr>
            <a:xfrm>
              <a:off x="4658648" y="5483878"/>
              <a:ext cx="106701" cy="228330"/>
              <a:chOff x="3632014" y="4509120"/>
              <a:chExt cx="1269761" cy="216024"/>
            </a:xfrm>
          </p:grpSpPr>
          <p:cxnSp>
            <p:nvCxnSpPr>
              <p:cNvPr id="134" name="直接连接符 13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36" name="直接连接符 13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7" name="组合 136"/>
            <p:cNvGrpSpPr/>
            <p:nvPr/>
          </p:nvGrpSpPr>
          <p:grpSpPr>
            <a:xfrm>
              <a:off x="5526389" y="5466920"/>
              <a:ext cx="119848" cy="228330"/>
              <a:chOff x="3632014" y="4509120"/>
              <a:chExt cx="1269761" cy="216024"/>
            </a:xfrm>
          </p:grpSpPr>
          <p:cxnSp>
            <p:nvCxnSpPr>
              <p:cNvPr id="138" name="直接连接符 13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39" name="直接连接符 13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16" name="Oval 61"/>
            <p:cNvSpPr>
              <a:spLocks noChangeArrowheads="1"/>
            </p:cNvSpPr>
            <p:nvPr/>
          </p:nvSpPr>
          <p:spPr bwMode="auto">
            <a:xfrm>
              <a:off x="5586679" y="5326102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6</a:t>
              </a:r>
              <a:endParaRPr kumimoji="1" lang="en-US" altLang="zh-CN" sz="1600" b="1" dirty="0"/>
            </a:p>
          </p:txBody>
        </p:sp>
        <p:sp>
          <p:nvSpPr>
            <p:cNvPr id="112" name="Oval 61"/>
            <p:cNvSpPr>
              <a:spLocks noChangeArrowheads="1"/>
            </p:cNvSpPr>
            <p:nvPr/>
          </p:nvSpPr>
          <p:spPr bwMode="auto">
            <a:xfrm>
              <a:off x="4730517" y="5326103"/>
              <a:ext cx="311505" cy="310329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1600" b="1" dirty="0"/>
                <a:t>2</a:t>
              </a:r>
              <a:endParaRPr kumimoji="1" lang="en-US" altLang="zh-CN" sz="1600" b="1" dirty="0"/>
            </a:p>
          </p:txBody>
        </p:sp>
      </p:grp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树高与性能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20"/>
              <p:cNvSpPr txBox="1">
                <a:spLocks noChangeArrowheads="1"/>
              </p:cNvSpPr>
              <p:nvPr/>
            </p:nvSpPr>
            <p:spPr bwMode="auto">
              <a:xfrm>
                <a:off x="179512" y="1196752"/>
                <a:ext cx="8424936" cy="141577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3429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800" b="1" dirty="0">
                    <a:latin typeface="微软雅黑" panose="020B0503020204020204" charset="-122"/>
                    <a:ea typeface="微软雅黑" panose="020B0503020204020204" charset="-122"/>
                  </a:rPr>
                  <a:t>树高与树构建时关键码的输入次序相关</a:t>
                </a:r>
                <a:endParaRPr lang="en-US" altLang="zh-CN" sz="2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charset="-122"/>
                    <a:ea typeface="微软雅黑" panose="020B0503020204020204" charset="-122"/>
                  </a:rPr>
                  <a:t>按关键码大小顺序输入构建二叉搜索树时，树高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𝒉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𝒏</m:t>
                    </m:r>
                  </m:oMath>
                </a14:m>
                <a:endParaRPr lang="en-US" altLang="zh-CN" sz="2400" b="1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charset="-122"/>
                    <a:ea typeface="微软雅黑" panose="020B0503020204020204" charset="-122"/>
                  </a:rPr>
                  <a:t>按照完全二叉树的层次遍历输入时，树高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𝒉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d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𝒍𝒐𝒈𝒏</m:t>
                        </m:r>
                      </m:e>
                    </m:d>
                  </m:oMath>
                </a14:m>
                <a:endParaRPr lang="en-US" altLang="zh-CN" sz="24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57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1196752"/>
                <a:ext cx="8424936" cy="1415772"/>
              </a:xfrm>
              <a:prstGeom prst="rect">
                <a:avLst/>
              </a:prstGeom>
              <a:blipFill rotWithShape="1">
                <a:blip r:embed="rId1"/>
                <a:stretch>
                  <a:fillRect l="-5" t="-29" r="2" b="9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20"/>
              <p:cNvSpPr txBox="1">
                <a:spLocks noChangeArrowheads="1"/>
              </p:cNvSpPr>
              <p:nvPr/>
            </p:nvSpPr>
            <p:spPr bwMode="auto">
              <a:xfrm>
                <a:off x="179106" y="2708920"/>
                <a:ext cx="8929398" cy="186204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3429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800" b="1" dirty="0">
                    <a:latin typeface="微软雅黑" panose="020B0503020204020204" charset="-122"/>
                    <a:ea typeface="微软雅黑" panose="020B0503020204020204" charset="-122"/>
                  </a:rPr>
                  <a:t>随机生成</a:t>
                </a:r>
                <a:endParaRPr lang="en-US" altLang="zh-CN" sz="2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en-US" altLang="zh-CN" sz="2400" b="1" dirty="0">
                    <a:latin typeface="微软雅黑" panose="020B0503020204020204" charset="-122"/>
                    <a:ea typeface="微软雅黑" panose="020B0503020204020204" charset="-122"/>
                  </a:rPr>
                  <a:t>n</a:t>
                </a:r>
                <a:r>
                  <a:rPr lang="zh-CN" altLang="en-US" sz="2400" b="1" dirty="0">
                    <a:latin typeface="微软雅黑" panose="020B0503020204020204" charset="-122"/>
                    <a:ea typeface="微软雅黑" panose="020B0503020204020204" charset="-122"/>
                  </a:rPr>
                  <a:t>个节点的关键码按照不同顺序有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!</m:t>
                    </m:r>
                  </m:oMath>
                </a14:m>
                <a:r>
                  <a:rPr lang="zh-CN" altLang="en-US" sz="2400" b="1" dirty="0">
                    <a:latin typeface="微软雅黑" panose="020B0503020204020204" charset="-122"/>
                    <a:ea typeface="微软雅黑" panose="020B0503020204020204" charset="-122"/>
                  </a:rPr>
                  <a:t>种全排列</a:t>
                </a:r>
                <a:endParaRPr lang="en-US" altLang="zh-CN" sz="2400" b="1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charset="-122"/>
                    <a:ea typeface="微软雅黑" panose="020B0503020204020204" charset="-122"/>
                  </a:rPr>
                  <a:t>按照排列顺序输入构建二叉搜索树</a:t>
                </a:r>
                <a:endParaRPr lang="en-US" altLang="zh-CN" sz="2400" b="1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charset="-122"/>
                    <a:ea typeface="微软雅黑" panose="020B0503020204020204" charset="-122"/>
                  </a:rPr>
                  <a:t>假设各排列概率均等，可证明二叉搜索树平均高度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𝚯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(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𝒍𝒐𝒈𝒏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)</m:t>
                    </m:r>
                  </m:oMath>
                </a14:m>
                <a:endParaRPr lang="en-US" altLang="zh-CN" sz="24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4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106" y="2708920"/>
                <a:ext cx="8929398" cy="1862048"/>
              </a:xfrm>
              <a:prstGeom prst="rect">
                <a:avLst/>
              </a:prstGeom>
              <a:blipFill rotWithShape="1">
                <a:blip r:embed="rId2"/>
                <a:stretch>
                  <a:fillRect t="-1" r="1" b="13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20"/>
              <p:cNvSpPr txBox="1">
                <a:spLocks noChangeArrowheads="1"/>
              </p:cNvSpPr>
              <p:nvPr/>
            </p:nvSpPr>
            <p:spPr bwMode="auto">
              <a:xfrm>
                <a:off x="179106" y="4653136"/>
                <a:ext cx="8929398" cy="149758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342900" lvl="1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800" b="1" dirty="0">
                    <a:latin typeface="微软雅黑" panose="020B0503020204020204" charset="-122"/>
                    <a:ea typeface="微软雅黑" panose="020B0503020204020204" charset="-122"/>
                  </a:rPr>
                  <a:t>随机组成</a:t>
                </a:r>
                <a:endParaRPr lang="en-US" altLang="zh-CN" sz="2800" b="1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en-US" altLang="zh-CN" sz="2400" b="1" dirty="0">
                    <a:latin typeface="微软雅黑" panose="020B0503020204020204" charset="-122"/>
                    <a:ea typeface="微软雅黑" panose="020B0503020204020204" charset="-122"/>
                  </a:rPr>
                  <a:t>n</a:t>
                </a:r>
                <a:r>
                  <a:rPr lang="zh-CN" altLang="en-US" sz="2400" b="1" dirty="0">
                    <a:latin typeface="微软雅黑" panose="020B0503020204020204" charset="-122"/>
                    <a:ea typeface="微软雅黑" panose="020B0503020204020204" charset="-122"/>
                  </a:rPr>
                  <a:t>个节点的二叉搜索树形态共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en-US" sz="2400" b="1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𝟐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!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!/</m:t>
                        </m:r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</m:ctrlPr>
                          </m:d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𝒏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+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𝟏</m:t>
                            </m:r>
                          </m:e>
                        </m:d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sz="2400" b="1" dirty="0">
                    <a:latin typeface="微软雅黑" panose="020B0503020204020204" charset="-122"/>
                    <a:ea typeface="微软雅黑" panose="020B0503020204020204" charset="-122"/>
                  </a:rPr>
                  <a:t>(</a:t>
                </a:r>
                <a:r>
                  <a:rPr lang="zh-CN" altLang="en-US" sz="2400" b="1" dirty="0">
                    <a:latin typeface="微软雅黑" panose="020B0503020204020204" charset="-122"/>
                    <a:ea typeface="微软雅黑" panose="020B0503020204020204" charset="-122"/>
                  </a:rPr>
                  <a:t>卡特兰数</a:t>
                </a:r>
                <a:r>
                  <a:rPr lang="en-US" altLang="zh-CN" sz="2400" b="1" dirty="0">
                    <a:latin typeface="微软雅黑" panose="020B0503020204020204" charset="-122"/>
                    <a:ea typeface="微软雅黑" panose="020B0503020204020204" charset="-122"/>
                  </a:rPr>
                  <a:t>)</a:t>
                </a:r>
                <a:endParaRPr lang="en-US" altLang="zh-CN" sz="2400" b="1" dirty="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800100" lvl="2" indent="-342900">
                  <a:spcAft>
                    <a:spcPts val="600"/>
                  </a:spcAft>
                  <a:buClr>
                    <a:srgbClr val="C00000"/>
                  </a:buClr>
                  <a:buFont typeface="Wingdings" panose="05000000000000000000" pitchFamily="2" charset="2"/>
                  <a:buChar char="ü"/>
                  <a:defRPr/>
                </a:pPr>
                <a:r>
                  <a:rPr lang="zh-CN" altLang="en-US" sz="2400" b="1" dirty="0">
                    <a:latin typeface="微软雅黑" panose="020B0503020204020204" charset="-122"/>
                    <a:ea typeface="微软雅黑" panose="020B0503020204020204" charset="-122"/>
                  </a:rPr>
                  <a:t>假设各形态概率均等，可证明二叉搜索树平均高度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𝚯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(</m:t>
                    </m:r>
                    <m:sSup>
                      <m:s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微软雅黑" panose="020B0503020204020204" charset="-122"/>
                          </a:rPr>
                          <m:t>𝒏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</m:ctrlPr>
                          </m:fPr>
                          <m:num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400" b="1" i="1" dirty="0" smtClean="0">
                                <a:latin typeface="Cambria Math" panose="02040503050406030204" pitchFamily="18" charset="0"/>
                                <a:ea typeface="微软雅黑" panose="020B0503020204020204" charset="-122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微软雅黑" panose="020B0503020204020204" charset="-122"/>
                      </a:rPr>
                      <m:t>)</m:t>
                    </m:r>
                  </m:oMath>
                </a14:m>
                <a:endParaRPr lang="en-US" altLang="zh-CN" sz="2400" b="1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5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106" y="4653136"/>
                <a:ext cx="8929398" cy="1497589"/>
              </a:xfrm>
              <a:prstGeom prst="rect">
                <a:avLst/>
              </a:prstGeom>
              <a:blipFill rotWithShape="1">
                <a:blip r:embed="rId3"/>
                <a:stretch>
                  <a:fillRect t="-33" r="1" b="8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矩形 178"/>
          <p:cNvSpPr/>
          <p:nvPr/>
        </p:nvSpPr>
        <p:spPr bwMode="auto">
          <a:xfrm>
            <a:off x="-57318" y="4002861"/>
            <a:ext cx="9361040" cy="2965323"/>
          </a:xfrm>
          <a:prstGeom prst="rect">
            <a:avLst/>
          </a:prstGeom>
          <a:solidFill>
            <a:schemeClr val="accent5">
              <a:alpha val="46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8" name="Line 59"/>
          <p:cNvSpPr>
            <a:spLocks noChangeShapeType="1"/>
          </p:cNvSpPr>
          <p:nvPr/>
        </p:nvSpPr>
        <p:spPr bwMode="auto">
          <a:xfrm>
            <a:off x="6066786" y="2446911"/>
            <a:ext cx="249188" cy="4223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" name="Oval 61"/>
          <p:cNvSpPr>
            <a:spLocks noChangeArrowheads="1"/>
          </p:cNvSpPr>
          <p:nvPr/>
        </p:nvSpPr>
        <p:spPr bwMode="auto">
          <a:xfrm>
            <a:off x="6074070" y="277617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</a:t>
            </a:r>
            <a:endParaRPr kumimoji="1" lang="en-US" altLang="zh-CN" sz="2400" b="1" dirty="0"/>
          </a:p>
        </p:txBody>
      </p:sp>
      <p:sp>
        <p:nvSpPr>
          <p:cNvPr id="153" name="Line 59"/>
          <p:cNvSpPr>
            <a:spLocks noChangeShapeType="1"/>
          </p:cNvSpPr>
          <p:nvPr/>
        </p:nvSpPr>
        <p:spPr bwMode="auto">
          <a:xfrm flipV="1">
            <a:off x="4625444" y="2418452"/>
            <a:ext cx="126300" cy="47003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" name="Oval 61"/>
          <p:cNvSpPr>
            <a:spLocks noChangeArrowheads="1"/>
          </p:cNvSpPr>
          <p:nvPr/>
        </p:nvSpPr>
        <p:spPr bwMode="auto">
          <a:xfrm>
            <a:off x="4384509" y="281448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</a:t>
            </a:r>
            <a:endParaRPr kumimoji="1" lang="en-US" altLang="zh-CN" sz="24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理想平衡与适度平衡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5" name="Line 59"/>
          <p:cNvSpPr>
            <a:spLocks noChangeShapeType="1"/>
          </p:cNvSpPr>
          <p:nvPr/>
        </p:nvSpPr>
        <p:spPr bwMode="auto">
          <a:xfrm>
            <a:off x="663919" y="1765264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0" name="Oval 60"/>
          <p:cNvSpPr>
            <a:spLocks noChangeArrowheads="1"/>
          </p:cNvSpPr>
          <p:nvPr/>
        </p:nvSpPr>
        <p:spPr bwMode="auto">
          <a:xfrm>
            <a:off x="397219" y="139956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</a:t>
            </a:r>
            <a:endParaRPr kumimoji="1" lang="en-US" altLang="zh-CN" sz="2400" b="1" dirty="0"/>
          </a:p>
        </p:txBody>
      </p:sp>
      <p:sp>
        <p:nvSpPr>
          <p:cNvPr id="141" name="Oval 61"/>
          <p:cNvSpPr>
            <a:spLocks noChangeArrowheads="1"/>
          </p:cNvSpPr>
          <p:nvPr/>
        </p:nvSpPr>
        <p:spPr bwMode="auto">
          <a:xfrm>
            <a:off x="854419" y="208247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</a:t>
            </a:r>
            <a:endParaRPr kumimoji="1" lang="en-US" altLang="zh-CN" sz="2400" b="1" dirty="0"/>
          </a:p>
        </p:txBody>
      </p:sp>
      <p:sp>
        <p:nvSpPr>
          <p:cNvPr id="143" name="Line 59"/>
          <p:cNvSpPr>
            <a:spLocks noChangeShapeType="1"/>
          </p:cNvSpPr>
          <p:nvPr/>
        </p:nvSpPr>
        <p:spPr bwMode="auto">
          <a:xfrm>
            <a:off x="1252931" y="2494867"/>
            <a:ext cx="249188" cy="42235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" name="Oval 61"/>
          <p:cNvSpPr>
            <a:spLocks noChangeArrowheads="1"/>
          </p:cNvSpPr>
          <p:nvPr/>
        </p:nvSpPr>
        <p:spPr bwMode="auto">
          <a:xfrm>
            <a:off x="1260215" y="2824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</a:t>
            </a:r>
            <a:endParaRPr kumimoji="1" lang="en-US" altLang="zh-CN" sz="2400" b="1" dirty="0"/>
          </a:p>
        </p:txBody>
      </p:sp>
      <p:sp>
        <p:nvSpPr>
          <p:cNvPr id="145" name="Line 59"/>
          <p:cNvSpPr>
            <a:spLocks noChangeShapeType="1"/>
          </p:cNvSpPr>
          <p:nvPr/>
        </p:nvSpPr>
        <p:spPr bwMode="auto">
          <a:xfrm flipH="1">
            <a:off x="2881536" y="1676229"/>
            <a:ext cx="358202" cy="5372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" name="Oval 60"/>
          <p:cNvSpPr>
            <a:spLocks noChangeArrowheads="1"/>
          </p:cNvSpPr>
          <p:nvPr/>
        </p:nvSpPr>
        <p:spPr bwMode="auto">
          <a:xfrm>
            <a:off x="3040400" y="1402635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</a:t>
            </a:r>
            <a:endParaRPr kumimoji="1" lang="en-US" altLang="zh-CN" sz="2400" b="1" dirty="0"/>
          </a:p>
        </p:txBody>
      </p:sp>
      <p:sp>
        <p:nvSpPr>
          <p:cNvPr id="148" name="Line 59"/>
          <p:cNvSpPr>
            <a:spLocks noChangeShapeType="1"/>
          </p:cNvSpPr>
          <p:nvPr/>
        </p:nvSpPr>
        <p:spPr bwMode="auto">
          <a:xfrm flipV="1">
            <a:off x="2427638" y="2455736"/>
            <a:ext cx="252600" cy="51594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" name="Oval 61"/>
          <p:cNvSpPr>
            <a:spLocks noChangeArrowheads="1"/>
          </p:cNvSpPr>
          <p:nvPr/>
        </p:nvSpPr>
        <p:spPr bwMode="auto">
          <a:xfrm>
            <a:off x="2195736" y="281727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</a:t>
            </a:r>
            <a:endParaRPr kumimoji="1" lang="en-US" altLang="zh-CN" sz="2400" b="1" dirty="0"/>
          </a:p>
        </p:txBody>
      </p:sp>
      <p:sp>
        <p:nvSpPr>
          <p:cNvPr id="147" name="Oval 61"/>
          <p:cNvSpPr>
            <a:spLocks noChangeArrowheads="1"/>
          </p:cNvSpPr>
          <p:nvPr/>
        </p:nvSpPr>
        <p:spPr bwMode="auto">
          <a:xfrm>
            <a:off x="2553938" y="208554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</a:t>
            </a:r>
            <a:endParaRPr kumimoji="1" lang="en-US" altLang="zh-CN" sz="2400" b="1" dirty="0"/>
          </a:p>
        </p:txBody>
      </p:sp>
      <p:sp>
        <p:nvSpPr>
          <p:cNvPr id="150" name="Line 59"/>
          <p:cNvSpPr>
            <a:spLocks noChangeShapeType="1"/>
          </p:cNvSpPr>
          <p:nvPr/>
        </p:nvSpPr>
        <p:spPr bwMode="auto">
          <a:xfrm>
            <a:off x="4364873" y="1735539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" name="Oval 60"/>
          <p:cNvSpPr>
            <a:spLocks noChangeArrowheads="1"/>
          </p:cNvSpPr>
          <p:nvPr/>
        </p:nvSpPr>
        <p:spPr bwMode="auto">
          <a:xfrm>
            <a:off x="4098173" y="136983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</a:t>
            </a:r>
            <a:endParaRPr kumimoji="1" lang="en-US" altLang="zh-CN" sz="2400" b="1" dirty="0"/>
          </a:p>
        </p:txBody>
      </p:sp>
      <p:sp>
        <p:nvSpPr>
          <p:cNvPr id="152" name="Oval 61"/>
          <p:cNvSpPr>
            <a:spLocks noChangeArrowheads="1"/>
          </p:cNvSpPr>
          <p:nvPr/>
        </p:nvSpPr>
        <p:spPr bwMode="auto">
          <a:xfrm>
            <a:off x="4555373" y="205275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</a:t>
            </a:r>
            <a:endParaRPr kumimoji="1" lang="en-US" altLang="zh-CN" sz="2400" b="1" dirty="0"/>
          </a:p>
        </p:txBody>
      </p:sp>
      <p:sp>
        <p:nvSpPr>
          <p:cNvPr id="155" name="Line 59"/>
          <p:cNvSpPr>
            <a:spLocks noChangeShapeType="1"/>
          </p:cNvSpPr>
          <p:nvPr/>
        </p:nvSpPr>
        <p:spPr bwMode="auto">
          <a:xfrm flipH="1">
            <a:off x="6070651" y="1630887"/>
            <a:ext cx="358202" cy="5372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6" name="Oval 60"/>
          <p:cNvSpPr>
            <a:spLocks noChangeArrowheads="1"/>
          </p:cNvSpPr>
          <p:nvPr/>
        </p:nvSpPr>
        <p:spPr bwMode="auto">
          <a:xfrm>
            <a:off x="6229515" y="135729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</a:t>
            </a:r>
            <a:endParaRPr kumimoji="1" lang="en-US" altLang="zh-CN" sz="2400" b="1" dirty="0"/>
          </a:p>
        </p:txBody>
      </p:sp>
      <p:sp>
        <p:nvSpPr>
          <p:cNvPr id="157" name="Oval 61"/>
          <p:cNvSpPr>
            <a:spLocks noChangeArrowheads="1"/>
          </p:cNvSpPr>
          <p:nvPr/>
        </p:nvSpPr>
        <p:spPr bwMode="auto">
          <a:xfrm>
            <a:off x="5743053" y="204020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</a:t>
            </a:r>
            <a:endParaRPr kumimoji="1" lang="en-US" altLang="zh-CN" sz="2400" b="1" dirty="0"/>
          </a:p>
        </p:txBody>
      </p:sp>
      <p:sp>
        <p:nvSpPr>
          <p:cNvPr id="160" name="Line 57"/>
          <p:cNvSpPr>
            <a:spLocks noChangeShapeType="1"/>
          </p:cNvSpPr>
          <p:nvPr/>
        </p:nvSpPr>
        <p:spPr bwMode="auto">
          <a:xfrm flipH="1">
            <a:off x="7615292" y="193385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" name="Line 59"/>
          <p:cNvSpPr>
            <a:spLocks noChangeShapeType="1"/>
          </p:cNvSpPr>
          <p:nvPr/>
        </p:nvSpPr>
        <p:spPr bwMode="auto">
          <a:xfrm>
            <a:off x="8148692" y="193385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" name="Oval 64"/>
          <p:cNvSpPr>
            <a:spLocks noChangeArrowheads="1"/>
          </p:cNvSpPr>
          <p:nvPr/>
        </p:nvSpPr>
        <p:spPr bwMode="auto">
          <a:xfrm>
            <a:off x="7386692" y="2238650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1</a:t>
            </a:r>
            <a:endParaRPr kumimoji="1" lang="en-US" altLang="zh-CN" sz="2400" b="1" dirty="0"/>
          </a:p>
        </p:txBody>
      </p:sp>
      <p:sp>
        <p:nvSpPr>
          <p:cNvPr id="163" name="Oval 61"/>
          <p:cNvSpPr>
            <a:spLocks noChangeArrowheads="1"/>
          </p:cNvSpPr>
          <p:nvPr/>
        </p:nvSpPr>
        <p:spPr bwMode="auto">
          <a:xfrm>
            <a:off x="8301092" y="2235763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</a:t>
            </a:r>
            <a:endParaRPr kumimoji="1" lang="en-US" altLang="zh-CN" sz="2400" b="1" dirty="0"/>
          </a:p>
        </p:txBody>
      </p:sp>
      <p:sp>
        <p:nvSpPr>
          <p:cNvPr id="164" name="Oval 66"/>
          <p:cNvSpPr>
            <a:spLocks noChangeArrowheads="1"/>
          </p:cNvSpPr>
          <p:nvPr/>
        </p:nvSpPr>
        <p:spPr bwMode="auto">
          <a:xfrm>
            <a:off x="7847001" y="155679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</a:t>
            </a:r>
            <a:endParaRPr kumimoji="1" lang="en-US" altLang="zh-CN" sz="2400" b="1" dirty="0"/>
          </a:p>
        </p:txBody>
      </p:sp>
      <p:sp>
        <p:nvSpPr>
          <p:cNvPr id="3" name="矩形 2"/>
          <p:cNvSpPr/>
          <p:nvPr/>
        </p:nvSpPr>
        <p:spPr>
          <a:xfrm>
            <a:off x="332099" y="3442881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输入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{1,2,3}</a:t>
            </a:r>
            <a:endParaRPr lang="zh-CN" altLang="en-US" dirty="0"/>
          </a:p>
        </p:txBody>
      </p:sp>
      <p:sp>
        <p:nvSpPr>
          <p:cNvPr id="165" name="矩形 164"/>
          <p:cNvSpPr/>
          <p:nvPr/>
        </p:nvSpPr>
        <p:spPr>
          <a:xfrm>
            <a:off x="2265906" y="3442881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输入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{3,2,1}</a:t>
            </a:r>
            <a:endParaRPr lang="zh-CN" altLang="en-US" dirty="0"/>
          </a:p>
        </p:txBody>
      </p:sp>
      <p:sp>
        <p:nvSpPr>
          <p:cNvPr id="166" name="矩形 165"/>
          <p:cNvSpPr/>
          <p:nvPr/>
        </p:nvSpPr>
        <p:spPr>
          <a:xfrm>
            <a:off x="3995936" y="3442881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输入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{1,3,2}</a:t>
            </a:r>
            <a:endParaRPr lang="zh-CN" altLang="en-US" dirty="0"/>
          </a:p>
        </p:txBody>
      </p:sp>
      <p:sp>
        <p:nvSpPr>
          <p:cNvPr id="167" name="矩形 166"/>
          <p:cNvSpPr/>
          <p:nvPr/>
        </p:nvSpPr>
        <p:spPr>
          <a:xfrm>
            <a:off x="5736195" y="3442881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输入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{3,1,2}</a:t>
            </a:r>
            <a:endParaRPr lang="zh-CN" altLang="en-US" dirty="0"/>
          </a:p>
        </p:txBody>
      </p:sp>
      <p:sp>
        <p:nvSpPr>
          <p:cNvPr id="168" name="矩形 167"/>
          <p:cNvSpPr/>
          <p:nvPr/>
        </p:nvSpPr>
        <p:spPr>
          <a:xfrm>
            <a:off x="7456034" y="3140968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输入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{2,1,3}</a:t>
            </a:r>
            <a:endParaRPr lang="zh-CN" altLang="en-US" dirty="0"/>
          </a:p>
        </p:txBody>
      </p:sp>
      <p:sp>
        <p:nvSpPr>
          <p:cNvPr id="169" name="矩形 168"/>
          <p:cNvSpPr/>
          <p:nvPr/>
        </p:nvSpPr>
        <p:spPr>
          <a:xfrm>
            <a:off x="7456034" y="3442881"/>
            <a:ext cx="1385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输入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{2,3,1}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 bwMode="auto">
          <a:xfrm>
            <a:off x="2871238" y="4112064"/>
            <a:ext cx="4574498" cy="1944216"/>
          </a:xfrm>
          <a:prstGeom prst="ellipse">
            <a:avLst/>
          </a:prstGeom>
          <a:solidFill>
            <a:srgbClr val="92D050">
              <a:alpha val="68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0" name="椭圆 169"/>
          <p:cNvSpPr/>
          <p:nvPr/>
        </p:nvSpPr>
        <p:spPr bwMode="auto">
          <a:xfrm>
            <a:off x="3799474" y="4450499"/>
            <a:ext cx="1854544" cy="1171392"/>
          </a:xfrm>
          <a:prstGeom prst="ellipse">
            <a:avLst/>
          </a:prstGeom>
          <a:solidFill>
            <a:schemeClr val="accent1">
              <a:alpha val="9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1" name="椭圆 170"/>
          <p:cNvSpPr/>
          <p:nvPr/>
        </p:nvSpPr>
        <p:spPr bwMode="auto">
          <a:xfrm>
            <a:off x="4139952" y="4921158"/>
            <a:ext cx="126505" cy="164026"/>
          </a:xfrm>
          <a:prstGeom prst="ellipse">
            <a:avLst/>
          </a:prstGeom>
          <a:solidFill>
            <a:srgbClr val="C00000">
              <a:alpha val="68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73" name="Line 59"/>
          <p:cNvSpPr>
            <a:spLocks noChangeShapeType="1"/>
          </p:cNvSpPr>
          <p:nvPr/>
        </p:nvSpPr>
        <p:spPr bwMode="auto">
          <a:xfrm flipV="1">
            <a:off x="7080613" y="4659281"/>
            <a:ext cx="725179" cy="4248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" name="矩形 173"/>
          <p:cNvSpPr/>
          <p:nvPr/>
        </p:nvSpPr>
        <p:spPr>
          <a:xfrm>
            <a:off x="7886218" y="4087447"/>
            <a:ext cx="7333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二叉搜索树</a:t>
            </a:r>
            <a:endParaRPr lang="zh-CN" altLang="en-US" sz="2400" dirty="0"/>
          </a:p>
        </p:txBody>
      </p:sp>
      <p:sp>
        <p:nvSpPr>
          <p:cNvPr id="175" name="矩形 174"/>
          <p:cNvSpPr/>
          <p:nvPr/>
        </p:nvSpPr>
        <p:spPr>
          <a:xfrm>
            <a:off x="-108520" y="6211304"/>
            <a:ext cx="9505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平衡二叉搜索树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AVL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树、伸展树、红黑树、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kd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树 </a:t>
            </a:r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（渐进不超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O(</a:t>
            </a: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logn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))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6" name="Line 59"/>
          <p:cNvSpPr>
            <a:spLocks noChangeShapeType="1"/>
          </p:cNvSpPr>
          <p:nvPr/>
        </p:nvSpPr>
        <p:spPr bwMode="auto">
          <a:xfrm flipH="1">
            <a:off x="3651222" y="5332557"/>
            <a:ext cx="713650" cy="7599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" name="Line 59"/>
          <p:cNvSpPr>
            <a:spLocks noChangeShapeType="1"/>
          </p:cNvSpPr>
          <p:nvPr/>
        </p:nvSpPr>
        <p:spPr bwMode="auto">
          <a:xfrm flipH="1" flipV="1">
            <a:off x="2834154" y="4762855"/>
            <a:ext cx="1306268" cy="25734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矩形 177"/>
          <p:cNvSpPr/>
          <p:nvPr/>
        </p:nvSpPr>
        <p:spPr>
          <a:xfrm>
            <a:off x="248406" y="4278231"/>
            <a:ext cx="2954655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理想平衡二叉搜索树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完全二叉搜索树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满二叉搜索树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（树高恰好为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O(</a:t>
            </a:r>
            <a:r>
              <a:rPr lang="en-US" altLang="zh-CN" sz="2000" b="1" dirty="0" err="1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logn</a:t>
            </a:r>
            <a:r>
              <a:rPr lang="en-US" altLang="zh-CN" sz="2000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))</a:t>
            </a:r>
            <a:endParaRPr lang="zh-CN" altLang="en-US" sz="2000" b="1" dirty="0">
              <a:solidFill>
                <a:schemeClr val="accent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157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平衡二叉搜索树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90265" y="1124744"/>
            <a:ext cx="9073008" cy="252376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平衡二叉搜索树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Balanced Binary Searching Tree, BBST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也叫平衡二叉树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,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每个节点左子树和右子树高度差小于等于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平衡因子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左右子树高度差，</a:t>
            </a:r>
            <a:r>
              <a:rPr lang="en-US" altLang="zh-CN" sz="2400" b="1" dirty="0" err="1">
                <a:latin typeface="微软雅黑" panose="020B0503020204020204" charset="-122"/>
                <a:ea typeface="微软雅黑" panose="020B0503020204020204" charset="-122"/>
              </a:rPr>
              <a:t>balFac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(v)=height(</a:t>
            </a:r>
            <a:r>
              <a:rPr lang="en-US" altLang="zh-CN" sz="2400" b="1" dirty="0" err="1">
                <a:latin typeface="微软雅黑" panose="020B0503020204020204" charset="-122"/>
                <a:ea typeface="微软雅黑" panose="020B0503020204020204" charset="-122"/>
              </a:rPr>
              <a:t>lc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(v))-height(</a:t>
            </a:r>
            <a:r>
              <a:rPr lang="en-US" altLang="zh-CN" sz="2400" b="1" dirty="0" err="1">
                <a:latin typeface="微软雅黑" panose="020B0503020204020204" charset="-122"/>
                <a:ea typeface="微软雅黑" panose="020B0503020204020204" charset="-122"/>
              </a:rPr>
              <a:t>rc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(v))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Line 6"/>
          <p:cNvSpPr>
            <a:spLocks noChangeShapeType="1"/>
          </p:cNvSpPr>
          <p:nvPr/>
        </p:nvSpPr>
        <p:spPr bwMode="auto">
          <a:xfrm>
            <a:off x="5583966" y="5390727"/>
            <a:ext cx="380866" cy="7006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9"/>
          <p:cNvSpPr>
            <a:spLocks noChangeShapeType="1"/>
          </p:cNvSpPr>
          <p:nvPr/>
        </p:nvSpPr>
        <p:spPr bwMode="auto">
          <a:xfrm>
            <a:off x="1912640" y="4305755"/>
            <a:ext cx="1800200" cy="184269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Line 11"/>
          <p:cNvSpPr>
            <a:spLocks noChangeShapeType="1"/>
          </p:cNvSpPr>
          <p:nvPr/>
        </p:nvSpPr>
        <p:spPr bwMode="auto">
          <a:xfrm flipH="1">
            <a:off x="2539008" y="5619328"/>
            <a:ext cx="4572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12"/>
          <p:cNvSpPr>
            <a:spLocks noChangeShapeType="1"/>
          </p:cNvSpPr>
          <p:nvPr/>
        </p:nvSpPr>
        <p:spPr bwMode="auto">
          <a:xfrm>
            <a:off x="6228184" y="4534355"/>
            <a:ext cx="1191413" cy="155700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Oval 13"/>
          <p:cNvSpPr>
            <a:spLocks noChangeArrowheads="1"/>
          </p:cNvSpPr>
          <p:nvPr/>
        </p:nvSpPr>
        <p:spPr bwMode="auto">
          <a:xfrm>
            <a:off x="1624608" y="4019128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A</a:t>
            </a:r>
            <a:endParaRPr kumimoji="1" lang="en-US" altLang="zh-CN" sz="2400" b="1" dirty="0"/>
          </a:p>
        </p:txBody>
      </p:sp>
      <p:sp>
        <p:nvSpPr>
          <p:cNvPr id="70" name="Oval 14"/>
          <p:cNvSpPr>
            <a:spLocks noChangeArrowheads="1"/>
          </p:cNvSpPr>
          <p:nvPr/>
        </p:nvSpPr>
        <p:spPr bwMode="auto">
          <a:xfrm>
            <a:off x="2234208" y="4628728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/>
              <a:t>B</a:t>
            </a:r>
            <a:endParaRPr kumimoji="1" lang="en-US" altLang="zh-CN" sz="2400" b="1"/>
          </a:p>
        </p:txBody>
      </p:sp>
      <p:sp>
        <p:nvSpPr>
          <p:cNvPr id="71" name="Oval 15"/>
          <p:cNvSpPr>
            <a:spLocks noChangeArrowheads="1"/>
          </p:cNvSpPr>
          <p:nvPr/>
        </p:nvSpPr>
        <p:spPr bwMode="auto">
          <a:xfrm>
            <a:off x="2843808" y="5238328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C</a:t>
            </a:r>
            <a:endParaRPr kumimoji="1" lang="en-US" altLang="zh-CN" sz="2400" b="1" dirty="0"/>
          </a:p>
        </p:txBody>
      </p:sp>
      <p:sp>
        <p:nvSpPr>
          <p:cNvPr id="72" name="Line 16"/>
          <p:cNvSpPr>
            <a:spLocks noChangeShapeType="1"/>
          </p:cNvSpPr>
          <p:nvPr/>
        </p:nvSpPr>
        <p:spPr bwMode="auto">
          <a:xfrm flipH="1">
            <a:off x="5625549" y="4704928"/>
            <a:ext cx="3810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Oval 17"/>
          <p:cNvSpPr>
            <a:spLocks noChangeArrowheads="1"/>
          </p:cNvSpPr>
          <p:nvPr/>
        </p:nvSpPr>
        <p:spPr bwMode="auto">
          <a:xfrm>
            <a:off x="5320749" y="5073327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/>
              <a:t>A</a:t>
            </a:r>
            <a:endParaRPr kumimoji="1" lang="en-US" altLang="zh-CN" sz="2400" b="1"/>
          </a:p>
        </p:txBody>
      </p:sp>
      <p:sp>
        <p:nvSpPr>
          <p:cNvPr id="74" name="Oval 18"/>
          <p:cNvSpPr>
            <a:spLocks noChangeArrowheads="1"/>
          </p:cNvSpPr>
          <p:nvPr/>
        </p:nvSpPr>
        <p:spPr bwMode="auto">
          <a:xfrm>
            <a:off x="5694784" y="5843646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B</a:t>
            </a:r>
            <a:endParaRPr kumimoji="1" lang="en-US" altLang="zh-CN" sz="2400" b="1" dirty="0"/>
          </a:p>
        </p:txBody>
      </p:sp>
      <p:sp>
        <p:nvSpPr>
          <p:cNvPr id="75" name="Oval 19"/>
          <p:cNvSpPr>
            <a:spLocks noChangeArrowheads="1"/>
          </p:cNvSpPr>
          <p:nvPr/>
        </p:nvSpPr>
        <p:spPr bwMode="auto">
          <a:xfrm>
            <a:off x="5930349" y="4247728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/>
              <a:t>C</a:t>
            </a:r>
            <a:endParaRPr kumimoji="1" lang="en-US" altLang="zh-CN" sz="2400" b="1"/>
          </a:p>
        </p:txBody>
      </p:sp>
      <p:sp>
        <p:nvSpPr>
          <p:cNvPr id="76" name="Oval 20"/>
          <p:cNvSpPr>
            <a:spLocks noChangeArrowheads="1"/>
          </p:cNvSpPr>
          <p:nvPr/>
        </p:nvSpPr>
        <p:spPr bwMode="auto">
          <a:xfrm>
            <a:off x="6563410" y="5073327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D</a:t>
            </a:r>
            <a:endParaRPr kumimoji="1" lang="en-US" altLang="zh-CN" sz="2400" b="1" dirty="0"/>
          </a:p>
        </p:txBody>
      </p:sp>
      <p:sp>
        <p:nvSpPr>
          <p:cNvPr id="77" name="Oval 21"/>
          <p:cNvSpPr>
            <a:spLocks noChangeArrowheads="1"/>
          </p:cNvSpPr>
          <p:nvPr/>
        </p:nvSpPr>
        <p:spPr bwMode="auto">
          <a:xfrm>
            <a:off x="7149549" y="5847928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E</a:t>
            </a:r>
            <a:endParaRPr kumimoji="1" lang="en-US" altLang="zh-CN" sz="2400" b="1" dirty="0"/>
          </a:p>
        </p:txBody>
      </p:sp>
      <p:sp>
        <p:nvSpPr>
          <p:cNvPr id="78" name="Oval 22"/>
          <p:cNvSpPr>
            <a:spLocks noChangeArrowheads="1"/>
          </p:cNvSpPr>
          <p:nvPr/>
        </p:nvSpPr>
        <p:spPr bwMode="auto">
          <a:xfrm>
            <a:off x="2234208" y="5847928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D</a:t>
            </a:r>
            <a:endParaRPr kumimoji="1" lang="en-US" altLang="zh-CN" sz="2400" b="1" dirty="0"/>
          </a:p>
        </p:txBody>
      </p:sp>
      <p:sp>
        <p:nvSpPr>
          <p:cNvPr id="80" name="Oval 23"/>
          <p:cNvSpPr>
            <a:spLocks noChangeArrowheads="1"/>
          </p:cNvSpPr>
          <p:nvPr/>
        </p:nvSpPr>
        <p:spPr bwMode="auto">
          <a:xfrm>
            <a:off x="3453408" y="5847928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E</a:t>
            </a:r>
            <a:endParaRPr kumimoji="1" lang="en-US" altLang="zh-CN" sz="2400" b="1" dirty="0"/>
          </a:p>
        </p:txBody>
      </p:sp>
      <p:sp>
        <p:nvSpPr>
          <p:cNvPr id="3" name="矩形 2"/>
          <p:cNvSpPr/>
          <p:nvPr/>
        </p:nvSpPr>
        <p:spPr>
          <a:xfrm>
            <a:off x="3347864" y="5074866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812618" y="5569630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267744" y="550691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627784" y="4354786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-2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051720" y="3778722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-3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052791" y="4876637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-1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7629042" y="572396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084168" y="5661248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5868144" y="4941168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-1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6372200" y="400506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chemeClr val="accent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zh-CN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7087" y="5135696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非平衡二叉树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7606528" y="510798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buClr>
                <a:srgbClr val="C00000"/>
              </a:buClr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平衡二叉树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157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椭圆 229"/>
          <p:cNvSpPr/>
          <p:nvPr/>
        </p:nvSpPr>
        <p:spPr bwMode="auto">
          <a:xfrm>
            <a:off x="7307382" y="3229270"/>
            <a:ext cx="1758706" cy="1634535"/>
          </a:xfrm>
          <a:prstGeom prst="ellipse">
            <a:avLst/>
          </a:prstGeom>
          <a:solidFill>
            <a:srgbClr val="FFCCCC">
              <a:alpha val="95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29" name="椭圆 228"/>
          <p:cNvSpPr/>
          <p:nvPr/>
        </p:nvSpPr>
        <p:spPr bwMode="auto">
          <a:xfrm>
            <a:off x="2840167" y="3256764"/>
            <a:ext cx="1811465" cy="1634535"/>
          </a:xfrm>
          <a:prstGeom prst="ellipse">
            <a:avLst/>
          </a:prstGeom>
          <a:solidFill>
            <a:srgbClr val="FFCCCC">
              <a:alpha val="95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等价变换与局部调整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54261" y="1176208"/>
            <a:ext cx="9145016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等价：两棵二叉搜索树的中序遍历序列相同，则称它们彼此等价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395536" y="2951656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圆角矩形 49"/>
          <p:cNvSpPr/>
          <p:nvPr/>
        </p:nvSpPr>
        <p:spPr bwMode="auto">
          <a:xfrm>
            <a:off x="949697" y="3383704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圆角矩形 51"/>
          <p:cNvSpPr/>
          <p:nvPr/>
        </p:nvSpPr>
        <p:spPr bwMode="auto">
          <a:xfrm>
            <a:off x="1408003" y="2554976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圆角矩形 53"/>
          <p:cNvSpPr/>
          <p:nvPr/>
        </p:nvSpPr>
        <p:spPr bwMode="auto">
          <a:xfrm>
            <a:off x="1882610" y="3379824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圆角矩形 55"/>
          <p:cNvSpPr/>
          <p:nvPr/>
        </p:nvSpPr>
        <p:spPr bwMode="auto">
          <a:xfrm>
            <a:off x="2483768" y="2953685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圆角矩形 56"/>
          <p:cNvSpPr/>
          <p:nvPr/>
        </p:nvSpPr>
        <p:spPr bwMode="auto">
          <a:xfrm>
            <a:off x="2987824" y="388978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圆角矩形 57"/>
          <p:cNvSpPr/>
          <p:nvPr/>
        </p:nvSpPr>
        <p:spPr bwMode="auto">
          <a:xfrm>
            <a:off x="3792235" y="3376923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611560" y="2737661"/>
            <a:ext cx="796443" cy="213996"/>
            <a:chOff x="3632014" y="4509120"/>
            <a:chExt cx="1269761" cy="216024"/>
          </a:xfrm>
        </p:grpSpPr>
        <p:cxnSp>
          <p:nvCxnSpPr>
            <p:cNvPr id="61" name="直接连接符 6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6" name="组合 75"/>
          <p:cNvGrpSpPr/>
          <p:nvPr/>
        </p:nvGrpSpPr>
        <p:grpSpPr>
          <a:xfrm flipH="1">
            <a:off x="1763688" y="2735631"/>
            <a:ext cx="864096" cy="226275"/>
            <a:chOff x="3632014" y="4509120"/>
            <a:chExt cx="1269761" cy="216024"/>
          </a:xfrm>
        </p:grpSpPr>
        <p:cxnSp>
          <p:nvCxnSpPr>
            <p:cNvPr id="77" name="直接连接符 7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9" name="组合 78"/>
          <p:cNvGrpSpPr/>
          <p:nvPr/>
        </p:nvGrpSpPr>
        <p:grpSpPr>
          <a:xfrm>
            <a:off x="2051720" y="3133705"/>
            <a:ext cx="432047" cy="265776"/>
            <a:chOff x="3632014" y="4509120"/>
            <a:chExt cx="1269761" cy="216024"/>
          </a:xfrm>
        </p:grpSpPr>
        <p:cxnSp>
          <p:nvCxnSpPr>
            <p:cNvPr id="80" name="直接连接符 7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2" name="组合 81"/>
          <p:cNvGrpSpPr/>
          <p:nvPr/>
        </p:nvGrpSpPr>
        <p:grpSpPr>
          <a:xfrm flipH="1">
            <a:off x="2847784" y="3129768"/>
            <a:ext cx="1163816" cy="268089"/>
            <a:chOff x="3632014" y="4509120"/>
            <a:chExt cx="1269761" cy="216024"/>
          </a:xfrm>
        </p:grpSpPr>
        <p:cxnSp>
          <p:nvCxnSpPr>
            <p:cNvPr id="83" name="直接连接符 8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5" name="组合 84"/>
          <p:cNvGrpSpPr/>
          <p:nvPr/>
        </p:nvGrpSpPr>
        <p:grpSpPr>
          <a:xfrm flipH="1">
            <a:off x="757858" y="3123859"/>
            <a:ext cx="373421" cy="265811"/>
            <a:chOff x="3632014" y="4509120"/>
            <a:chExt cx="1269761" cy="216024"/>
          </a:xfrm>
        </p:grpSpPr>
        <p:cxnSp>
          <p:nvCxnSpPr>
            <p:cNvPr id="86" name="直接连接符 8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97" name="组合 96"/>
          <p:cNvGrpSpPr/>
          <p:nvPr/>
        </p:nvGrpSpPr>
        <p:grpSpPr>
          <a:xfrm>
            <a:off x="3162105" y="3555502"/>
            <a:ext cx="615880" cy="327973"/>
            <a:chOff x="3632014" y="4509120"/>
            <a:chExt cx="1269761" cy="216024"/>
          </a:xfrm>
        </p:grpSpPr>
        <p:cxnSp>
          <p:nvCxnSpPr>
            <p:cNvPr id="98" name="直接连接符 9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09" name="直接连接符 108"/>
          <p:cNvCxnSpPr/>
          <p:nvPr/>
        </p:nvCxnSpPr>
        <p:spPr bwMode="auto">
          <a:xfrm flipH="1" flipV="1">
            <a:off x="1588881" y="2299011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10" name="圆角矩形 109"/>
          <p:cNvSpPr/>
          <p:nvPr/>
        </p:nvSpPr>
        <p:spPr bwMode="auto">
          <a:xfrm>
            <a:off x="3378129" y="4391816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1" name="组合 110"/>
          <p:cNvGrpSpPr/>
          <p:nvPr/>
        </p:nvGrpSpPr>
        <p:grpSpPr>
          <a:xfrm flipH="1">
            <a:off x="3347864" y="4061706"/>
            <a:ext cx="174281" cy="327973"/>
            <a:chOff x="3632014" y="4509120"/>
            <a:chExt cx="1269761" cy="216024"/>
          </a:xfrm>
        </p:grpSpPr>
        <p:cxnSp>
          <p:nvCxnSpPr>
            <p:cNvPr id="112" name="直接连接符 11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3" name="直接连接符 11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83" name="圆角矩形 182"/>
          <p:cNvSpPr/>
          <p:nvPr/>
        </p:nvSpPr>
        <p:spPr bwMode="auto">
          <a:xfrm>
            <a:off x="395536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" name="圆角矩形 183"/>
          <p:cNvSpPr/>
          <p:nvPr/>
        </p:nvSpPr>
        <p:spPr bwMode="auto">
          <a:xfrm>
            <a:off x="949697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5" name="圆角矩形 184"/>
          <p:cNvSpPr/>
          <p:nvPr/>
        </p:nvSpPr>
        <p:spPr bwMode="auto">
          <a:xfrm>
            <a:off x="1409950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6" name="圆角矩形 185"/>
          <p:cNvSpPr/>
          <p:nvPr/>
        </p:nvSpPr>
        <p:spPr bwMode="auto">
          <a:xfrm>
            <a:off x="1883235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7" name="圆角矩形 186"/>
          <p:cNvSpPr/>
          <p:nvPr/>
        </p:nvSpPr>
        <p:spPr bwMode="auto">
          <a:xfrm>
            <a:off x="2478914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8" name="圆角矩形 187"/>
          <p:cNvSpPr/>
          <p:nvPr/>
        </p:nvSpPr>
        <p:spPr bwMode="auto">
          <a:xfrm>
            <a:off x="2982085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9" name="圆角矩形 188"/>
          <p:cNvSpPr/>
          <p:nvPr/>
        </p:nvSpPr>
        <p:spPr bwMode="auto">
          <a:xfrm>
            <a:off x="3370934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0" name="圆角矩形 189"/>
          <p:cNvSpPr/>
          <p:nvPr/>
        </p:nvSpPr>
        <p:spPr bwMode="auto">
          <a:xfrm>
            <a:off x="3779912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19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1" name="圆角矩形 190"/>
          <p:cNvSpPr/>
          <p:nvPr/>
        </p:nvSpPr>
        <p:spPr bwMode="auto">
          <a:xfrm>
            <a:off x="5043864" y="2951656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2" name="圆角矩形 191"/>
          <p:cNvSpPr/>
          <p:nvPr/>
        </p:nvSpPr>
        <p:spPr bwMode="auto">
          <a:xfrm>
            <a:off x="5598025" y="3383704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3" name="圆角矩形 192"/>
          <p:cNvSpPr/>
          <p:nvPr/>
        </p:nvSpPr>
        <p:spPr bwMode="auto">
          <a:xfrm>
            <a:off x="6056331" y="2554976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" name="圆角矩形 193"/>
          <p:cNvSpPr/>
          <p:nvPr/>
        </p:nvSpPr>
        <p:spPr bwMode="auto">
          <a:xfrm>
            <a:off x="6530938" y="3379824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5" name="圆角矩形 194"/>
          <p:cNvSpPr/>
          <p:nvPr/>
        </p:nvSpPr>
        <p:spPr bwMode="auto">
          <a:xfrm>
            <a:off x="7132096" y="2953685"/>
            <a:ext cx="360040" cy="360040"/>
          </a:xfrm>
          <a:prstGeom prst="roundRect">
            <a:avLst/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6" name="圆角矩形 195"/>
          <p:cNvSpPr/>
          <p:nvPr/>
        </p:nvSpPr>
        <p:spPr bwMode="auto">
          <a:xfrm>
            <a:off x="7636152" y="3889789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7" name="圆角矩形 196"/>
          <p:cNvSpPr/>
          <p:nvPr/>
        </p:nvSpPr>
        <p:spPr bwMode="auto">
          <a:xfrm>
            <a:off x="8388424" y="3881686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19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8" name="组合 197"/>
          <p:cNvGrpSpPr/>
          <p:nvPr/>
        </p:nvGrpSpPr>
        <p:grpSpPr>
          <a:xfrm>
            <a:off x="5259888" y="2737661"/>
            <a:ext cx="796443" cy="213996"/>
            <a:chOff x="3632014" y="4509120"/>
            <a:chExt cx="1269761" cy="216024"/>
          </a:xfrm>
        </p:grpSpPr>
        <p:cxnSp>
          <p:nvCxnSpPr>
            <p:cNvPr id="199" name="直接连接符 19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0" name="直接连接符 19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01" name="组合 200"/>
          <p:cNvGrpSpPr/>
          <p:nvPr/>
        </p:nvGrpSpPr>
        <p:grpSpPr>
          <a:xfrm flipH="1">
            <a:off x="6412016" y="2735631"/>
            <a:ext cx="864096" cy="226275"/>
            <a:chOff x="3632014" y="4509120"/>
            <a:chExt cx="1269761" cy="216024"/>
          </a:xfrm>
        </p:grpSpPr>
        <p:cxnSp>
          <p:nvCxnSpPr>
            <p:cNvPr id="202" name="直接连接符 20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3" name="直接连接符 20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04" name="组合 203"/>
          <p:cNvGrpSpPr/>
          <p:nvPr/>
        </p:nvGrpSpPr>
        <p:grpSpPr>
          <a:xfrm>
            <a:off x="6700048" y="3133705"/>
            <a:ext cx="432047" cy="265776"/>
            <a:chOff x="3632014" y="4509120"/>
            <a:chExt cx="1269761" cy="216024"/>
          </a:xfrm>
        </p:grpSpPr>
        <p:cxnSp>
          <p:nvCxnSpPr>
            <p:cNvPr id="205" name="直接连接符 20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6" name="直接连接符 20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07" name="组合 206"/>
          <p:cNvGrpSpPr/>
          <p:nvPr/>
        </p:nvGrpSpPr>
        <p:grpSpPr>
          <a:xfrm flipH="1">
            <a:off x="7496112" y="3129768"/>
            <a:ext cx="673632" cy="268089"/>
            <a:chOff x="3632014" y="4509120"/>
            <a:chExt cx="1269761" cy="216024"/>
          </a:xfrm>
        </p:grpSpPr>
        <p:cxnSp>
          <p:nvCxnSpPr>
            <p:cNvPr id="208" name="直接连接符 20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9" name="直接连接符 20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10" name="组合 209"/>
          <p:cNvGrpSpPr/>
          <p:nvPr/>
        </p:nvGrpSpPr>
        <p:grpSpPr>
          <a:xfrm flipH="1">
            <a:off x="5406186" y="3123859"/>
            <a:ext cx="373421" cy="265811"/>
            <a:chOff x="3632014" y="4509120"/>
            <a:chExt cx="1269761" cy="216024"/>
          </a:xfrm>
        </p:grpSpPr>
        <p:cxnSp>
          <p:nvCxnSpPr>
            <p:cNvPr id="211" name="直接连接符 21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2" name="直接连接符 21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13" name="组合 212"/>
          <p:cNvGrpSpPr/>
          <p:nvPr/>
        </p:nvGrpSpPr>
        <p:grpSpPr>
          <a:xfrm>
            <a:off x="7810433" y="3555502"/>
            <a:ext cx="615880" cy="327973"/>
            <a:chOff x="3632014" y="4509120"/>
            <a:chExt cx="1269761" cy="216024"/>
          </a:xfrm>
        </p:grpSpPr>
        <p:cxnSp>
          <p:nvCxnSpPr>
            <p:cNvPr id="214" name="直接连接符 21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5" name="直接连接符 21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216" name="直接连接符 215"/>
          <p:cNvCxnSpPr/>
          <p:nvPr/>
        </p:nvCxnSpPr>
        <p:spPr bwMode="auto">
          <a:xfrm flipH="1" flipV="1">
            <a:off x="6237209" y="2299011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217" name="圆角矩形 216"/>
          <p:cNvSpPr/>
          <p:nvPr/>
        </p:nvSpPr>
        <p:spPr bwMode="auto">
          <a:xfrm>
            <a:off x="7989869" y="3383704"/>
            <a:ext cx="360040" cy="360040"/>
          </a:xfrm>
          <a:prstGeom prst="roundRect">
            <a:avLst/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18" name="组合 217"/>
          <p:cNvGrpSpPr/>
          <p:nvPr/>
        </p:nvGrpSpPr>
        <p:grpSpPr>
          <a:xfrm flipH="1">
            <a:off x="8369559" y="3555501"/>
            <a:ext cx="174281" cy="327973"/>
            <a:chOff x="3632014" y="4509120"/>
            <a:chExt cx="1269761" cy="216024"/>
          </a:xfrm>
        </p:grpSpPr>
        <p:cxnSp>
          <p:nvCxnSpPr>
            <p:cNvPr id="219" name="直接连接符 21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20" name="直接连接符 21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221" name="圆角矩形 220"/>
          <p:cNvSpPr/>
          <p:nvPr/>
        </p:nvSpPr>
        <p:spPr bwMode="auto">
          <a:xfrm>
            <a:off x="5048717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2" name="圆角矩形 221"/>
          <p:cNvSpPr/>
          <p:nvPr/>
        </p:nvSpPr>
        <p:spPr bwMode="auto">
          <a:xfrm>
            <a:off x="5602878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3" name="圆角矩形 222"/>
          <p:cNvSpPr/>
          <p:nvPr/>
        </p:nvSpPr>
        <p:spPr bwMode="auto">
          <a:xfrm>
            <a:off x="6063131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4" name="圆角矩形 223"/>
          <p:cNvSpPr/>
          <p:nvPr/>
        </p:nvSpPr>
        <p:spPr bwMode="auto">
          <a:xfrm>
            <a:off x="6536416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" name="圆角矩形 224"/>
          <p:cNvSpPr/>
          <p:nvPr/>
        </p:nvSpPr>
        <p:spPr bwMode="auto">
          <a:xfrm>
            <a:off x="7132095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" name="圆角矩形 225"/>
          <p:cNvSpPr/>
          <p:nvPr/>
        </p:nvSpPr>
        <p:spPr bwMode="auto">
          <a:xfrm>
            <a:off x="7635266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7" name="圆角矩形 226"/>
          <p:cNvSpPr/>
          <p:nvPr/>
        </p:nvSpPr>
        <p:spPr bwMode="auto">
          <a:xfrm>
            <a:off x="8024115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8" name="圆角矩形 227"/>
          <p:cNvSpPr/>
          <p:nvPr/>
        </p:nvSpPr>
        <p:spPr bwMode="auto">
          <a:xfrm>
            <a:off x="8433093" y="5013176"/>
            <a:ext cx="360040" cy="360040"/>
          </a:xfrm>
          <a:prstGeom prst="roundRect">
            <a:avLst/>
          </a:prstGeom>
          <a:solidFill>
            <a:srgbClr val="92D050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19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33" name="组合 232"/>
          <p:cNvGrpSpPr/>
          <p:nvPr/>
        </p:nvGrpSpPr>
        <p:grpSpPr>
          <a:xfrm>
            <a:off x="1527257" y="5519911"/>
            <a:ext cx="5680396" cy="513554"/>
            <a:chOff x="2267744" y="6083798"/>
            <a:chExt cx="5680396" cy="513554"/>
          </a:xfrm>
        </p:grpSpPr>
        <p:cxnSp>
          <p:nvCxnSpPr>
            <p:cNvPr id="234" name="直接箭头连接符 233"/>
            <p:cNvCxnSpPr/>
            <p:nvPr/>
          </p:nvCxnSpPr>
          <p:spPr bwMode="auto">
            <a:xfrm>
              <a:off x="2267744" y="6597352"/>
              <a:ext cx="5680396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235" name="文本框 234"/>
            <p:cNvSpPr txBox="1"/>
            <p:nvPr/>
          </p:nvSpPr>
          <p:spPr>
            <a:xfrm>
              <a:off x="3691295" y="6083798"/>
              <a:ext cx="2833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00823B"/>
                  </a:solidFill>
                  <a:latin typeface="微软雅黑" panose="020B0503020204020204" charset="-122"/>
                  <a:ea typeface="微软雅黑" panose="020B0503020204020204" charset="-122"/>
                </a:rPr>
                <a:t>上下可变，左右不乱</a:t>
              </a:r>
              <a:endParaRPr lang="en-US" altLang="zh-CN" sz="2000" b="1" dirty="0">
                <a:solidFill>
                  <a:srgbClr val="00823B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88" name="圆角矩形 87"/>
          <p:cNvSpPr/>
          <p:nvPr/>
        </p:nvSpPr>
        <p:spPr bwMode="auto">
          <a:xfrm>
            <a:off x="1331640" y="1790902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圆角矩形 88"/>
          <p:cNvSpPr/>
          <p:nvPr/>
        </p:nvSpPr>
        <p:spPr bwMode="auto">
          <a:xfrm>
            <a:off x="1722541" y="1790902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圆角矩形 89"/>
          <p:cNvSpPr/>
          <p:nvPr/>
        </p:nvSpPr>
        <p:spPr bwMode="auto">
          <a:xfrm>
            <a:off x="2113442" y="1790902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圆角矩形 90"/>
          <p:cNvSpPr/>
          <p:nvPr/>
        </p:nvSpPr>
        <p:spPr bwMode="auto">
          <a:xfrm>
            <a:off x="2504343" y="1790902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圆角矩形 91"/>
          <p:cNvSpPr/>
          <p:nvPr/>
        </p:nvSpPr>
        <p:spPr bwMode="auto">
          <a:xfrm>
            <a:off x="2895244" y="1790902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圆角矩形 92"/>
          <p:cNvSpPr/>
          <p:nvPr/>
        </p:nvSpPr>
        <p:spPr bwMode="auto">
          <a:xfrm>
            <a:off x="3286145" y="1790902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19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圆角矩形 93"/>
          <p:cNvSpPr/>
          <p:nvPr/>
        </p:nvSpPr>
        <p:spPr bwMode="auto">
          <a:xfrm>
            <a:off x="3677046" y="1790902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圆角矩形 94"/>
          <p:cNvSpPr/>
          <p:nvPr/>
        </p:nvSpPr>
        <p:spPr bwMode="auto">
          <a:xfrm>
            <a:off x="4067944" y="1790902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755" y="179090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输入序列：</a:t>
            </a:r>
            <a:endParaRPr lang="zh-CN" altLang="en-US" dirty="0"/>
          </a:p>
        </p:txBody>
      </p:sp>
      <p:sp>
        <p:nvSpPr>
          <p:cNvPr id="107" name="圆角矩形 106"/>
          <p:cNvSpPr/>
          <p:nvPr/>
        </p:nvSpPr>
        <p:spPr bwMode="auto">
          <a:xfrm>
            <a:off x="5810323" y="1772816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圆角矩形 107"/>
          <p:cNvSpPr/>
          <p:nvPr/>
        </p:nvSpPr>
        <p:spPr bwMode="auto">
          <a:xfrm>
            <a:off x="6201224" y="1772816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圆角矩形 113"/>
          <p:cNvSpPr/>
          <p:nvPr/>
        </p:nvSpPr>
        <p:spPr bwMode="auto">
          <a:xfrm>
            <a:off x="6592125" y="1772816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圆角矩形 114"/>
          <p:cNvSpPr/>
          <p:nvPr/>
        </p:nvSpPr>
        <p:spPr bwMode="auto">
          <a:xfrm>
            <a:off x="6983026" y="1772816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6" name="圆角矩形 115"/>
          <p:cNvSpPr/>
          <p:nvPr/>
        </p:nvSpPr>
        <p:spPr bwMode="auto">
          <a:xfrm>
            <a:off x="7373927" y="1772816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圆角矩形 116"/>
          <p:cNvSpPr/>
          <p:nvPr/>
        </p:nvSpPr>
        <p:spPr bwMode="auto">
          <a:xfrm>
            <a:off x="7764828" y="1772816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8" name="圆角矩形 117"/>
          <p:cNvSpPr/>
          <p:nvPr/>
        </p:nvSpPr>
        <p:spPr bwMode="auto">
          <a:xfrm>
            <a:off x="8155729" y="1772816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9" name="圆角矩形 118"/>
          <p:cNvSpPr/>
          <p:nvPr/>
        </p:nvSpPr>
        <p:spPr bwMode="auto">
          <a:xfrm>
            <a:off x="8546627" y="1772816"/>
            <a:ext cx="360040" cy="360040"/>
          </a:xfrm>
          <a:prstGeom prst="roundRect">
            <a:avLst/>
          </a:prstGeom>
          <a:noFill/>
          <a:ln w="1270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19</a:t>
            </a:r>
            <a:endParaRPr lang="zh-CN" altLang="en-US" sz="20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569438" y="177281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输入序列：</a:t>
            </a:r>
            <a:endParaRPr lang="zh-CN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155156" y="457183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中序遍历：</a:t>
            </a:r>
            <a:endParaRPr lang="zh-CN" altLang="en-US" dirty="0"/>
          </a:p>
        </p:txBody>
      </p:sp>
      <p:sp>
        <p:nvSpPr>
          <p:cNvPr id="122" name="矩形 121"/>
          <p:cNvSpPr/>
          <p:nvPr/>
        </p:nvSpPr>
        <p:spPr>
          <a:xfrm>
            <a:off x="4971545" y="4567190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中序遍历：</a:t>
            </a:r>
            <a:endParaRPr lang="zh-CN" altLang="en-US" dirty="0"/>
          </a:p>
        </p:txBody>
      </p:sp>
      <p:sp>
        <p:nvSpPr>
          <p:cNvPr id="123" name="矩形 122"/>
          <p:cNvSpPr/>
          <p:nvPr/>
        </p:nvSpPr>
        <p:spPr>
          <a:xfrm>
            <a:off x="587583" y="6199766"/>
            <a:ext cx="3570208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身材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差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：倾斜的高廋身材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5242275" y="6199766"/>
            <a:ext cx="2954655" cy="46166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身材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好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矮胖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的身材</a:t>
            </a:r>
            <a:endParaRPr lang="zh-CN" altLang="en-US" sz="2400" dirty="0"/>
          </a:p>
        </p:txBody>
      </p:sp>
      <p:sp>
        <p:nvSpPr>
          <p:cNvPr id="125" name="TextBox 20"/>
          <p:cNvSpPr txBox="1">
            <a:spLocks noChangeArrowheads="1"/>
          </p:cNvSpPr>
          <p:nvPr/>
        </p:nvSpPr>
        <p:spPr bwMode="auto">
          <a:xfrm>
            <a:off x="1115616" y="5552144"/>
            <a:ext cx="7234293" cy="52322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dirty="0"/>
              <a:t>如何动态调整保持好身材，实现平衡二叉？</a:t>
            </a:r>
            <a:endParaRPr lang="en-US" altLang="zh-CN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4" grpId="0" animBg="1"/>
      <p:bldP spid="1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图片 96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20072" y="4400394"/>
            <a:ext cx="3775185" cy="2765409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99" y="4361892"/>
            <a:ext cx="3400477" cy="291469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等价变换与局部调整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424936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局部调整：使二叉搜索树在动态增减过程中保持适度平衡（调整为等价的平衡二叉搜索树）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646639" y="2909135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圆角矩形 53"/>
          <p:cNvSpPr/>
          <p:nvPr/>
        </p:nvSpPr>
        <p:spPr bwMode="auto">
          <a:xfrm>
            <a:off x="334637" y="3344868"/>
            <a:ext cx="296245" cy="1524292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827087" y="2699197"/>
            <a:ext cx="481383" cy="209938"/>
            <a:chOff x="3632014" y="4509120"/>
            <a:chExt cx="1269761" cy="216024"/>
          </a:xfrm>
        </p:grpSpPr>
        <p:cxnSp>
          <p:nvCxnSpPr>
            <p:cNvPr id="61" name="直接连接符 6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6" name="组合 75"/>
          <p:cNvGrpSpPr/>
          <p:nvPr/>
        </p:nvGrpSpPr>
        <p:grpSpPr>
          <a:xfrm flipH="1">
            <a:off x="1622636" y="2697166"/>
            <a:ext cx="213060" cy="290861"/>
            <a:chOff x="3632014" y="4509120"/>
            <a:chExt cx="1269761" cy="216024"/>
          </a:xfrm>
        </p:grpSpPr>
        <p:cxnSp>
          <p:nvCxnSpPr>
            <p:cNvPr id="77" name="直接连接符 7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9" name="组合 78"/>
          <p:cNvGrpSpPr/>
          <p:nvPr/>
        </p:nvGrpSpPr>
        <p:grpSpPr>
          <a:xfrm>
            <a:off x="482760" y="3103294"/>
            <a:ext cx="154523" cy="257896"/>
            <a:chOff x="3632014" y="4509120"/>
            <a:chExt cx="1269761" cy="216024"/>
          </a:xfrm>
        </p:grpSpPr>
        <p:cxnSp>
          <p:nvCxnSpPr>
            <p:cNvPr id="80" name="直接连接符 7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5" name="组合 84"/>
          <p:cNvGrpSpPr/>
          <p:nvPr/>
        </p:nvGrpSpPr>
        <p:grpSpPr>
          <a:xfrm flipH="1">
            <a:off x="1008961" y="3081338"/>
            <a:ext cx="195267" cy="279851"/>
            <a:chOff x="3632014" y="4509120"/>
            <a:chExt cx="1269761" cy="216024"/>
          </a:xfrm>
        </p:grpSpPr>
        <p:cxnSp>
          <p:nvCxnSpPr>
            <p:cNvPr id="86" name="直接连接符 8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09" name="直接连接符 108"/>
          <p:cNvCxnSpPr/>
          <p:nvPr/>
        </p:nvCxnSpPr>
        <p:spPr bwMode="auto">
          <a:xfrm flipH="1" flipV="1">
            <a:off x="1457868" y="2260546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88" name="圆角矩形 87"/>
          <p:cNvSpPr/>
          <p:nvPr/>
        </p:nvSpPr>
        <p:spPr bwMode="auto">
          <a:xfrm>
            <a:off x="1036863" y="3344869"/>
            <a:ext cx="294777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Y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圆角矩形 88"/>
          <p:cNvSpPr/>
          <p:nvPr/>
        </p:nvSpPr>
        <p:spPr bwMode="auto">
          <a:xfrm>
            <a:off x="1702864" y="2988027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Z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圆角矩形 51"/>
          <p:cNvSpPr/>
          <p:nvPr/>
        </p:nvSpPr>
        <p:spPr bwMode="auto">
          <a:xfrm>
            <a:off x="1260932" y="2516144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2776359" y="2715595"/>
            <a:ext cx="375679" cy="272432"/>
            <a:chOff x="3632014" y="4509120"/>
            <a:chExt cx="1269761" cy="216024"/>
          </a:xfrm>
        </p:grpSpPr>
        <p:cxnSp>
          <p:nvCxnSpPr>
            <p:cNvPr id="91" name="直接连接符 9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93" name="组合 92"/>
          <p:cNvGrpSpPr/>
          <p:nvPr/>
        </p:nvGrpSpPr>
        <p:grpSpPr>
          <a:xfrm flipH="1">
            <a:off x="3466202" y="2713563"/>
            <a:ext cx="385717" cy="251763"/>
            <a:chOff x="3632014" y="4509120"/>
            <a:chExt cx="1269761" cy="216024"/>
          </a:xfrm>
        </p:grpSpPr>
        <p:cxnSp>
          <p:nvCxnSpPr>
            <p:cNvPr id="94" name="直接连接符 9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96" name="直接连接符 95"/>
          <p:cNvCxnSpPr/>
          <p:nvPr/>
        </p:nvCxnSpPr>
        <p:spPr bwMode="auto">
          <a:xfrm flipH="1" flipV="1">
            <a:off x="3301436" y="2276944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00" name="圆角矩形 99"/>
          <p:cNvSpPr/>
          <p:nvPr/>
        </p:nvSpPr>
        <p:spPr bwMode="auto">
          <a:xfrm>
            <a:off x="3104500" y="2532542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3657830" y="2932417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493951" y="3126576"/>
            <a:ext cx="154523" cy="257896"/>
            <a:chOff x="3632014" y="4509120"/>
            <a:chExt cx="1269761" cy="216024"/>
          </a:xfrm>
        </p:grpSpPr>
        <p:cxnSp>
          <p:nvCxnSpPr>
            <p:cNvPr id="103" name="直接连接符 10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05" name="组合 104"/>
          <p:cNvGrpSpPr/>
          <p:nvPr/>
        </p:nvGrpSpPr>
        <p:grpSpPr>
          <a:xfrm flipH="1">
            <a:off x="4020152" y="3104620"/>
            <a:ext cx="195267" cy="279851"/>
            <a:chOff x="3632014" y="4509120"/>
            <a:chExt cx="1269761" cy="216024"/>
          </a:xfrm>
        </p:grpSpPr>
        <p:cxnSp>
          <p:nvCxnSpPr>
            <p:cNvPr id="106" name="直接连接符 10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08" name="圆角矩形 107"/>
          <p:cNvSpPr/>
          <p:nvPr/>
        </p:nvSpPr>
        <p:spPr bwMode="auto">
          <a:xfrm>
            <a:off x="3327157" y="3383259"/>
            <a:ext cx="302909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Y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圆角矩形 113"/>
          <p:cNvSpPr/>
          <p:nvPr/>
        </p:nvSpPr>
        <p:spPr bwMode="auto">
          <a:xfrm>
            <a:off x="4067944" y="3393700"/>
            <a:ext cx="288032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Z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圆角矩形 114"/>
          <p:cNvSpPr/>
          <p:nvPr/>
        </p:nvSpPr>
        <p:spPr bwMode="auto">
          <a:xfrm>
            <a:off x="2617236" y="3006456"/>
            <a:ext cx="291174" cy="147405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右箭头 2"/>
          <p:cNvSpPr/>
          <p:nvPr/>
        </p:nvSpPr>
        <p:spPr bwMode="auto">
          <a:xfrm>
            <a:off x="2194465" y="3344869"/>
            <a:ext cx="330529" cy="343642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5080615" y="2743544"/>
            <a:ext cx="375679" cy="272432"/>
            <a:chOff x="3632014" y="4509120"/>
            <a:chExt cx="1269761" cy="216024"/>
          </a:xfrm>
        </p:grpSpPr>
        <p:cxnSp>
          <p:nvCxnSpPr>
            <p:cNvPr id="117" name="直接连接符 11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19" name="组合 118"/>
          <p:cNvGrpSpPr/>
          <p:nvPr/>
        </p:nvGrpSpPr>
        <p:grpSpPr>
          <a:xfrm flipH="1">
            <a:off x="5770458" y="2741512"/>
            <a:ext cx="385717" cy="251763"/>
            <a:chOff x="3632014" y="4509120"/>
            <a:chExt cx="1269761" cy="216024"/>
          </a:xfrm>
        </p:grpSpPr>
        <p:cxnSp>
          <p:nvCxnSpPr>
            <p:cNvPr id="120" name="直接连接符 11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22" name="直接连接符 121"/>
          <p:cNvCxnSpPr/>
          <p:nvPr/>
        </p:nvCxnSpPr>
        <p:spPr bwMode="auto">
          <a:xfrm flipH="1" flipV="1">
            <a:off x="5605692" y="2304893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23" name="圆角矩形 122"/>
          <p:cNvSpPr/>
          <p:nvPr/>
        </p:nvSpPr>
        <p:spPr bwMode="auto">
          <a:xfrm>
            <a:off x="5408756" y="2560491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圆角矩形 123"/>
          <p:cNvSpPr/>
          <p:nvPr/>
        </p:nvSpPr>
        <p:spPr bwMode="auto">
          <a:xfrm>
            <a:off x="5962086" y="2960366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5" name="组合 124"/>
          <p:cNvGrpSpPr/>
          <p:nvPr/>
        </p:nvGrpSpPr>
        <p:grpSpPr>
          <a:xfrm>
            <a:off x="5798207" y="3154525"/>
            <a:ext cx="154523" cy="257896"/>
            <a:chOff x="3632014" y="4509120"/>
            <a:chExt cx="1269761" cy="216024"/>
          </a:xfrm>
        </p:grpSpPr>
        <p:cxnSp>
          <p:nvCxnSpPr>
            <p:cNvPr id="126" name="直接连接符 12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28" name="组合 127"/>
          <p:cNvGrpSpPr/>
          <p:nvPr/>
        </p:nvGrpSpPr>
        <p:grpSpPr>
          <a:xfrm flipH="1">
            <a:off x="6324408" y="3132569"/>
            <a:ext cx="195267" cy="279851"/>
            <a:chOff x="3632014" y="4509120"/>
            <a:chExt cx="1269761" cy="216024"/>
          </a:xfrm>
        </p:grpSpPr>
        <p:cxnSp>
          <p:nvCxnSpPr>
            <p:cNvPr id="129" name="直接连接符 12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31" name="圆角矩形 130"/>
          <p:cNvSpPr/>
          <p:nvPr/>
        </p:nvSpPr>
        <p:spPr bwMode="auto">
          <a:xfrm>
            <a:off x="5631413" y="3411208"/>
            <a:ext cx="302909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Y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圆角矩形 131"/>
          <p:cNvSpPr/>
          <p:nvPr/>
        </p:nvSpPr>
        <p:spPr bwMode="auto">
          <a:xfrm>
            <a:off x="6374842" y="3418683"/>
            <a:ext cx="288032" cy="14736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Z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圆角矩形 132"/>
          <p:cNvSpPr/>
          <p:nvPr/>
        </p:nvSpPr>
        <p:spPr bwMode="auto">
          <a:xfrm>
            <a:off x="4928898" y="3026529"/>
            <a:ext cx="291174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圆角矩形 133"/>
          <p:cNvSpPr/>
          <p:nvPr/>
        </p:nvSpPr>
        <p:spPr bwMode="auto">
          <a:xfrm>
            <a:off x="7659442" y="2975474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圆角矩形 134"/>
          <p:cNvSpPr/>
          <p:nvPr/>
        </p:nvSpPr>
        <p:spPr bwMode="auto">
          <a:xfrm>
            <a:off x="7347440" y="3411207"/>
            <a:ext cx="296245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7839890" y="2765536"/>
            <a:ext cx="481383" cy="209938"/>
            <a:chOff x="3632014" y="4509120"/>
            <a:chExt cx="1269761" cy="216024"/>
          </a:xfrm>
        </p:grpSpPr>
        <p:cxnSp>
          <p:nvCxnSpPr>
            <p:cNvPr id="137" name="直接连接符 13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9" name="组合 138"/>
          <p:cNvGrpSpPr/>
          <p:nvPr/>
        </p:nvGrpSpPr>
        <p:grpSpPr>
          <a:xfrm flipH="1">
            <a:off x="8635439" y="2763505"/>
            <a:ext cx="213060" cy="290861"/>
            <a:chOff x="3632014" y="4509120"/>
            <a:chExt cx="1269761" cy="216024"/>
          </a:xfrm>
        </p:grpSpPr>
        <p:cxnSp>
          <p:nvCxnSpPr>
            <p:cNvPr id="140" name="直接连接符 13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42" name="组合 141"/>
          <p:cNvGrpSpPr/>
          <p:nvPr/>
        </p:nvGrpSpPr>
        <p:grpSpPr>
          <a:xfrm>
            <a:off x="7495563" y="3169633"/>
            <a:ext cx="154523" cy="257896"/>
            <a:chOff x="3632014" y="4509120"/>
            <a:chExt cx="1269761" cy="216024"/>
          </a:xfrm>
        </p:grpSpPr>
        <p:cxnSp>
          <p:nvCxnSpPr>
            <p:cNvPr id="143" name="直接连接符 14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45" name="组合 144"/>
          <p:cNvGrpSpPr/>
          <p:nvPr/>
        </p:nvGrpSpPr>
        <p:grpSpPr>
          <a:xfrm flipH="1">
            <a:off x="8021764" y="3147677"/>
            <a:ext cx="195267" cy="279851"/>
            <a:chOff x="3632014" y="4509120"/>
            <a:chExt cx="1269761" cy="216024"/>
          </a:xfrm>
        </p:grpSpPr>
        <p:cxnSp>
          <p:nvCxnSpPr>
            <p:cNvPr id="146" name="直接连接符 14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48" name="直接连接符 147"/>
          <p:cNvCxnSpPr/>
          <p:nvPr/>
        </p:nvCxnSpPr>
        <p:spPr bwMode="auto">
          <a:xfrm flipH="1" flipV="1">
            <a:off x="8470671" y="2326885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49" name="圆角矩形 148"/>
          <p:cNvSpPr/>
          <p:nvPr/>
        </p:nvSpPr>
        <p:spPr bwMode="auto">
          <a:xfrm>
            <a:off x="8049666" y="3411208"/>
            <a:ext cx="294777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Y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" name="圆角矩形 149"/>
          <p:cNvSpPr/>
          <p:nvPr/>
        </p:nvSpPr>
        <p:spPr bwMode="auto">
          <a:xfrm>
            <a:off x="8715667" y="3054366"/>
            <a:ext cx="294518" cy="1411898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Z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圆角矩形 150"/>
          <p:cNvSpPr/>
          <p:nvPr/>
        </p:nvSpPr>
        <p:spPr bwMode="auto">
          <a:xfrm>
            <a:off x="8273735" y="2582483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右箭头 151"/>
          <p:cNvSpPr/>
          <p:nvPr/>
        </p:nvSpPr>
        <p:spPr bwMode="auto">
          <a:xfrm>
            <a:off x="6837109" y="3382538"/>
            <a:ext cx="330529" cy="343642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65029" y="4596504"/>
            <a:ext cx="1510434" cy="40011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X c Y v Z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2850986" y="4534256"/>
            <a:ext cx="1285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X c Y v Z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5021770" y="4563237"/>
            <a:ext cx="1300356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X v Y c Z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7669099" y="4534229"/>
            <a:ext cx="13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X v Y c Z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右弧形箭头 4"/>
          <p:cNvSpPr/>
          <p:nvPr/>
        </p:nvSpPr>
        <p:spPr bwMode="auto">
          <a:xfrm rot="16200000">
            <a:off x="1292970" y="2204185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1602036" y="2060848"/>
            <a:ext cx="942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zig(v)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8" name="右弧形箭头 157"/>
          <p:cNvSpPr/>
          <p:nvPr/>
        </p:nvSpPr>
        <p:spPr bwMode="auto">
          <a:xfrm rot="16200000" flipV="1">
            <a:off x="5392416" y="2205142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5751851" y="2069039"/>
            <a:ext cx="979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zag(v)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等价变换与局部调整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424936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局部调整：使二叉搜索树在动态增减过程中保持适度平衡（调整为等价的平衡二叉搜索树）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646639" y="3031987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圆角矩形 53"/>
          <p:cNvSpPr/>
          <p:nvPr/>
        </p:nvSpPr>
        <p:spPr bwMode="auto">
          <a:xfrm>
            <a:off x="334637" y="3467720"/>
            <a:ext cx="296245" cy="1569213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827087" y="2822049"/>
            <a:ext cx="481383" cy="209938"/>
            <a:chOff x="3632014" y="4509120"/>
            <a:chExt cx="1269761" cy="216024"/>
          </a:xfrm>
        </p:grpSpPr>
        <p:cxnSp>
          <p:nvCxnSpPr>
            <p:cNvPr id="61" name="直接连接符 6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6" name="组合 75"/>
          <p:cNvGrpSpPr/>
          <p:nvPr/>
        </p:nvGrpSpPr>
        <p:grpSpPr>
          <a:xfrm flipH="1">
            <a:off x="1622636" y="2820018"/>
            <a:ext cx="213060" cy="290861"/>
            <a:chOff x="3632014" y="4509120"/>
            <a:chExt cx="1269761" cy="216024"/>
          </a:xfrm>
        </p:grpSpPr>
        <p:cxnSp>
          <p:nvCxnSpPr>
            <p:cNvPr id="77" name="直接连接符 7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8" name="直接连接符 7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9" name="组合 78"/>
          <p:cNvGrpSpPr/>
          <p:nvPr/>
        </p:nvGrpSpPr>
        <p:grpSpPr>
          <a:xfrm>
            <a:off x="482760" y="3226146"/>
            <a:ext cx="154523" cy="257896"/>
            <a:chOff x="3632014" y="4509120"/>
            <a:chExt cx="1269761" cy="216024"/>
          </a:xfrm>
        </p:grpSpPr>
        <p:cxnSp>
          <p:nvCxnSpPr>
            <p:cNvPr id="80" name="直接连接符 7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1" name="直接连接符 8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5" name="组合 84"/>
          <p:cNvGrpSpPr/>
          <p:nvPr/>
        </p:nvGrpSpPr>
        <p:grpSpPr>
          <a:xfrm flipH="1">
            <a:off x="1008961" y="3204190"/>
            <a:ext cx="195267" cy="279851"/>
            <a:chOff x="3632014" y="4509120"/>
            <a:chExt cx="1269761" cy="216024"/>
          </a:xfrm>
        </p:grpSpPr>
        <p:cxnSp>
          <p:nvCxnSpPr>
            <p:cNvPr id="86" name="直接连接符 8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09" name="直接连接符 108"/>
          <p:cNvCxnSpPr/>
          <p:nvPr/>
        </p:nvCxnSpPr>
        <p:spPr bwMode="auto">
          <a:xfrm flipH="1" flipV="1">
            <a:off x="1457868" y="2383398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231" name="TextBox 20"/>
          <p:cNvSpPr txBox="1">
            <a:spLocks noChangeArrowheads="1"/>
          </p:cNvSpPr>
          <p:nvPr/>
        </p:nvSpPr>
        <p:spPr bwMode="auto">
          <a:xfrm>
            <a:off x="249077" y="6021288"/>
            <a:ext cx="8755383" cy="707886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经过单次动态修改操作后，至多只有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O(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logn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处局部不再满足平衡条件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可在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O(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logn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时间内，使这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O(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logn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处局部（以至全树）重新满足条件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33" name="组合 232"/>
          <p:cNvGrpSpPr/>
          <p:nvPr/>
        </p:nvGrpSpPr>
        <p:grpSpPr>
          <a:xfrm>
            <a:off x="1834805" y="5298171"/>
            <a:ext cx="5680396" cy="513554"/>
            <a:chOff x="2267744" y="6083798"/>
            <a:chExt cx="5680396" cy="513554"/>
          </a:xfrm>
        </p:grpSpPr>
        <p:cxnSp>
          <p:nvCxnSpPr>
            <p:cNvPr id="234" name="直接箭头连接符 233"/>
            <p:cNvCxnSpPr/>
            <p:nvPr/>
          </p:nvCxnSpPr>
          <p:spPr bwMode="auto">
            <a:xfrm>
              <a:off x="2267744" y="6597352"/>
              <a:ext cx="5680396" cy="0"/>
            </a:xfrm>
            <a:prstGeom prst="straightConnector1">
              <a:avLst/>
            </a:prstGeom>
            <a:solidFill>
              <a:schemeClr val="accent1"/>
            </a:solidFill>
            <a:ln w="31750" cap="flat" cmpd="sng" algn="ctr">
              <a:solidFill>
                <a:srgbClr val="00823B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235" name="文本框 234"/>
            <p:cNvSpPr txBox="1"/>
            <p:nvPr/>
          </p:nvSpPr>
          <p:spPr>
            <a:xfrm>
              <a:off x="3691295" y="6083798"/>
              <a:ext cx="2833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823B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上下可变，左右不乱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88" name="圆角矩形 87"/>
          <p:cNvSpPr/>
          <p:nvPr/>
        </p:nvSpPr>
        <p:spPr bwMode="auto">
          <a:xfrm>
            <a:off x="1036863" y="3467721"/>
            <a:ext cx="294777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Y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圆角矩形 88"/>
          <p:cNvSpPr/>
          <p:nvPr/>
        </p:nvSpPr>
        <p:spPr bwMode="auto">
          <a:xfrm>
            <a:off x="1702864" y="3110879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Z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圆角矩形 51"/>
          <p:cNvSpPr/>
          <p:nvPr/>
        </p:nvSpPr>
        <p:spPr bwMode="auto">
          <a:xfrm>
            <a:off x="1260932" y="2638996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0" name="组合 89"/>
          <p:cNvGrpSpPr/>
          <p:nvPr/>
        </p:nvGrpSpPr>
        <p:grpSpPr>
          <a:xfrm>
            <a:off x="2776359" y="2838447"/>
            <a:ext cx="375679" cy="272432"/>
            <a:chOff x="3632014" y="4509120"/>
            <a:chExt cx="1269761" cy="216024"/>
          </a:xfrm>
        </p:grpSpPr>
        <p:cxnSp>
          <p:nvCxnSpPr>
            <p:cNvPr id="91" name="直接连接符 9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93" name="组合 92"/>
          <p:cNvGrpSpPr/>
          <p:nvPr/>
        </p:nvGrpSpPr>
        <p:grpSpPr>
          <a:xfrm flipH="1">
            <a:off x="3466202" y="2836415"/>
            <a:ext cx="385717" cy="251763"/>
            <a:chOff x="3632014" y="4509120"/>
            <a:chExt cx="1269761" cy="216024"/>
          </a:xfrm>
        </p:grpSpPr>
        <p:cxnSp>
          <p:nvCxnSpPr>
            <p:cNvPr id="94" name="直接连接符 9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96" name="直接连接符 95"/>
          <p:cNvCxnSpPr/>
          <p:nvPr/>
        </p:nvCxnSpPr>
        <p:spPr bwMode="auto">
          <a:xfrm flipH="1" flipV="1">
            <a:off x="3301436" y="2399796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00" name="圆角矩形 99"/>
          <p:cNvSpPr/>
          <p:nvPr/>
        </p:nvSpPr>
        <p:spPr bwMode="auto">
          <a:xfrm>
            <a:off x="3104500" y="2655394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3657830" y="3055269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3493951" y="3249428"/>
            <a:ext cx="154523" cy="257896"/>
            <a:chOff x="3632014" y="4509120"/>
            <a:chExt cx="1269761" cy="216024"/>
          </a:xfrm>
        </p:grpSpPr>
        <p:cxnSp>
          <p:nvCxnSpPr>
            <p:cNvPr id="103" name="直接连接符 10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05" name="组合 104"/>
          <p:cNvGrpSpPr/>
          <p:nvPr/>
        </p:nvGrpSpPr>
        <p:grpSpPr>
          <a:xfrm flipH="1">
            <a:off x="4020152" y="3227472"/>
            <a:ext cx="195267" cy="279851"/>
            <a:chOff x="3632014" y="4509120"/>
            <a:chExt cx="1269761" cy="216024"/>
          </a:xfrm>
        </p:grpSpPr>
        <p:cxnSp>
          <p:nvCxnSpPr>
            <p:cNvPr id="106" name="直接连接符 10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7" name="直接连接符 10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08" name="圆角矩形 107"/>
          <p:cNvSpPr/>
          <p:nvPr/>
        </p:nvSpPr>
        <p:spPr bwMode="auto">
          <a:xfrm>
            <a:off x="3327157" y="3506111"/>
            <a:ext cx="302909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Y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圆角矩形 113"/>
          <p:cNvSpPr/>
          <p:nvPr/>
        </p:nvSpPr>
        <p:spPr bwMode="auto">
          <a:xfrm>
            <a:off x="4067944" y="3516552"/>
            <a:ext cx="288032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Z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圆角矩形 114"/>
          <p:cNvSpPr/>
          <p:nvPr/>
        </p:nvSpPr>
        <p:spPr bwMode="auto">
          <a:xfrm>
            <a:off x="2624642" y="3121431"/>
            <a:ext cx="291174" cy="1478081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右箭头 2"/>
          <p:cNvSpPr/>
          <p:nvPr/>
        </p:nvSpPr>
        <p:spPr bwMode="auto">
          <a:xfrm>
            <a:off x="2194465" y="3467721"/>
            <a:ext cx="330529" cy="343642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5080615" y="2866396"/>
            <a:ext cx="375679" cy="272432"/>
            <a:chOff x="3632014" y="4509120"/>
            <a:chExt cx="1269761" cy="216024"/>
          </a:xfrm>
        </p:grpSpPr>
        <p:cxnSp>
          <p:nvCxnSpPr>
            <p:cNvPr id="117" name="直接连接符 11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8" name="直接连接符 11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19" name="组合 118"/>
          <p:cNvGrpSpPr/>
          <p:nvPr/>
        </p:nvGrpSpPr>
        <p:grpSpPr>
          <a:xfrm flipH="1">
            <a:off x="5770458" y="2864364"/>
            <a:ext cx="385717" cy="251763"/>
            <a:chOff x="3632014" y="4509120"/>
            <a:chExt cx="1269761" cy="216024"/>
          </a:xfrm>
        </p:grpSpPr>
        <p:cxnSp>
          <p:nvCxnSpPr>
            <p:cNvPr id="120" name="直接连接符 11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1" name="直接连接符 12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22" name="直接连接符 121"/>
          <p:cNvCxnSpPr/>
          <p:nvPr/>
        </p:nvCxnSpPr>
        <p:spPr bwMode="auto">
          <a:xfrm flipH="1" flipV="1">
            <a:off x="5605692" y="2427745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23" name="圆角矩形 122"/>
          <p:cNvSpPr/>
          <p:nvPr/>
        </p:nvSpPr>
        <p:spPr bwMode="auto">
          <a:xfrm>
            <a:off x="5408756" y="2683343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圆角矩形 123"/>
          <p:cNvSpPr/>
          <p:nvPr/>
        </p:nvSpPr>
        <p:spPr bwMode="auto">
          <a:xfrm>
            <a:off x="5962086" y="3083218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5" name="组合 124"/>
          <p:cNvGrpSpPr/>
          <p:nvPr/>
        </p:nvGrpSpPr>
        <p:grpSpPr>
          <a:xfrm>
            <a:off x="5798207" y="3277377"/>
            <a:ext cx="154523" cy="257896"/>
            <a:chOff x="3632014" y="4509120"/>
            <a:chExt cx="1269761" cy="216024"/>
          </a:xfrm>
        </p:grpSpPr>
        <p:cxnSp>
          <p:nvCxnSpPr>
            <p:cNvPr id="126" name="直接连接符 12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7" name="直接连接符 12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28" name="组合 127"/>
          <p:cNvGrpSpPr/>
          <p:nvPr/>
        </p:nvGrpSpPr>
        <p:grpSpPr>
          <a:xfrm flipH="1">
            <a:off x="6324408" y="3255421"/>
            <a:ext cx="195267" cy="279851"/>
            <a:chOff x="3632014" y="4509120"/>
            <a:chExt cx="1269761" cy="216024"/>
          </a:xfrm>
        </p:grpSpPr>
        <p:cxnSp>
          <p:nvCxnSpPr>
            <p:cNvPr id="129" name="直接连接符 12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30" name="直接连接符 12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31" name="圆角矩形 130"/>
          <p:cNvSpPr/>
          <p:nvPr/>
        </p:nvSpPr>
        <p:spPr bwMode="auto">
          <a:xfrm>
            <a:off x="5631413" y="3534060"/>
            <a:ext cx="302909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Y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圆角矩形 131"/>
          <p:cNvSpPr/>
          <p:nvPr/>
        </p:nvSpPr>
        <p:spPr bwMode="auto">
          <a:xfrm>
            <a:off x="6372200" y="3544501"/>
            <a:ext cx="288032" cy="147047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Z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圆角矩形 132"/>
          <p:cNvSpPr/>
          <p:nvPr/>
        </p:nvSpPr>
        <p:spPr bwMode="auto">
          <a:xfrm>
            <a:off x="4928898" y="3149381"/>
            <a:ext cx="291174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圆角矩形 133"/>
          <p:cNvSpPr/>
          <p:nvPr/>
        </p:nvSpPr>
        <p:spPr bwMode="auto">
          <a:xfrm>
            <a:off x="7659442" y="3098326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5" name="圆角矩形 134"/>
          <p:cNvSpPr/>
          <p:nvPr/>
        </p:nvSpPr>
        <p:spPr bwMode="auto">
          <a:xfrm>
            <a:off x="7347440" y="3534059"/>
            <a:ext cx="296245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6" name="组合 135"/>
          <p:cNvGrpSpPr/>
          <p:nvPr/>
        </p:nvGrpSpPr>
        <p:grpSpPr>
          <a:xfrm>
            <a:off x="7839890" y="2888388"/>
            <a:ext cx="481383" cy="209938"/>
            <a:chOff x="3632014" y="4509120"/>
            <a:chExt cx="1269761" cy="216024"/>
          </a:xfrm>
        </p:grpSpPr>
        <p:cxnSp>
          <p:nvCxnSpPr>
            <p:cNvPr id="137" name="直接连接符 13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38" name="直接连接符 13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9" name="组合 138"/>
          <p:cNvGrpSpPr/>
          <p:nvPr/>
        </p:nvGrpSpPr>
        <p:grpSpPr>
          <a:xfrm flipH="1">
            <a:off x="8635439" y="2886357"/>
            <a:ext cx="213060" cy="290861"/>
            <a:chOff x="3632014" y="4509120"/>
            <a:chExt cx="1269761" cy="216024"/>
          </a:xfrm>
        </p:grpSpPr>
        <p:cxnSp>
          <p:nvCxnSpPr>
            <p:cNvPr id="140" name="直接连接符 13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42" name="组合 141"/>
          <p:cNvGrpSpPr/>
          <p:nvPr/>
        </p:nvGrpSpPr>
        <p:grpSpPr>
          <a:xfrm>
            <a:off x="7495563" y="3292485"/>
            <a:ext cx="154523" cy="257896"/>
            <a:chOff x="3632014" y="4509120"/>
            <a:chExt cx="1269761" cy="216024"/>
          </a:xfrm>
        </p:grpSpPr>
        <p:cxnSp>
          <p:nvCxnSpPr>
            <p:cNvPr id="143" name="直接连接符 14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45" name="组合 144"/>
          <p:cNvGrpSpPr/>
          <p:nvPr/>
        </p:nvGrpSpPr>
        <p:grpSpPr>
          <a:xfrm flipH="1">
            <a:off x="8021764" y="3270529"/>
            <a:ext cx="195267" cy="279851"/>
            <a:chOff x="3632014" y="4509120"/>
            <a:chExt cx="1269761" cy="216024"/>
          </a:xfrm>
        </p:grpSpPr>
        <p:cxnSp>
          <p:nvCxnSpPr>
            <p:cNvPr id="146" name="直接连接符 14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7" name="直接连接符 14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48" name="直接连接符 147"/>
          <p:cNvCxnSpPr/>
          <p:nvPr/>
        </p:nvCxnSpPr>
        <p:spPr bwMode="auto">
          <a:xfrm flipH="1" flipV="1">
            <a:off x="8470671" y="2449737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49" name="圆角矩形 148"/>
          <p:cNvSpPr/>
          <p:nvPr/>
        </p:nvSpPr>
        <p:spPr bwMode="auto">
          <a:xfrm>
            <a:off x="8049666" y="3534060"/>
            <a:ext cx="294777" cy="108300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Y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" name="圆角矩形 149"/>
          <p:cNvSpPr/>
          <p:nvPr/>
        </p:nvSpPr>
        <p:spPr bwMode="auto">
          <a:xfrm>
            <a:off x="8715667" y="3177218"/>
            <a:ext cx="294518" cy="1439846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Z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圆角矩形 150"/>
          <p:cNvSpPr/>
          <p:nvPr/>
        </p:nvSpPr>
        <p:spPr bwMode="auto">
          <a:xfrm>
            <a:off x="8273735" y="2705335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右箭头 151"/>
          <p:cNvSpPr/>
          <p:nvPr/>
        </p:nvSpPr>
        <p:spPr bwMode="auto">
          <a:xfrm>
            <a:off x="6837109" y="3505390"/>
            <a:ext cx="330529" cy="343642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6478" y="4661337"/>
            <a:ext cx="1285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X c Y v Z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2781802" y="4637918"/>
            <a:ext cx="12859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X c Y v Z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4955514" y="4743326"/>
            <a:ext cx="13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X v Y c Z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7580758" y="4757082"/>
            <a:ext cx="13003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X v Y c Z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右弧形箭头 4"/>
          <p:cNvSpPr/>
          <p:nvPr/>
        </p:nvSpPr>
        <p:spPr bwMode="auto">
          <a:xfrm rot="16200000">
            <a:off x="1292970" y="2327037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1602036" y="2183700"/>
            <a:ext cx="942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zig(v)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8" name="右弧形箭头 157"/>
          <p:cNvSpPr/>
          <p:nvPr/>
        </p:nvSpPr>
        <p:spPr bwMode="auto">
          <a:xfrm rot="16200000" flipV="1">
            <a:off x="5392416" y="2327994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5751851" y="2191891"/>
            <a:ext cx="979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zag(v)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AVL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53102" y="1111218"/>
            <a:ext cx="8712968" cy="13388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失衡与重平衡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在每插入一个节点或删除一个节点时，检查平衡性，找到插入删除导致的最小失衡子树，并进行局部调整保持平衡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19855" y="2520905"/>
            <a:ext cx="2890181" cy="3500222"/>
            <a:chOff x="3130722" y="2768602"/>
            <a:chExt cx="2890181" cy="3500222"/>
          </a:xfrm>
        </p:grpSpPr>
        <p:sp>
          <p:nvSpPr>
            <p:cNvPr id="40" name="Line 9"/>
            <p:cNvSpPr>
              <a:spLocks noChangeShapeType="1"/>
            </p:cNvSpPr>
            <p:nvPr/>
          </p:nvSpPr>
          <p:spPr bwMode="auto">
            <a:xfrm flipH="1">
              <a:off x="3962111" y="4211804"/>
              <a:ext cx="916685" cy="17839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 flipH="1">
              <a:off x="3383315" y="3225544"/>
              <a:ext cx="961256" cy="1888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4351796" y="3237115"/>
              <a:ext cx="1137234" cy="20511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27" name="Oval 13"/>
            <p:cNvSpPr>
              <a:spLocks noChangeArrowheads="1"/>
            </p:cNvSpPr>
            <p:nvPr/>
          </p:nvSpPr>
          <p:spPr bwMode="auto">
            <a:xfrm>
              <a:off x="4063764" y="2950488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G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28" name="Oval 14"/>
            <p:cNvSpPr>
              <a:spLocks noChangeArrowheads="1"/>
            </p:cNvSpPr>
            <p:nvPr/>
          </p:nvSpPr>
          <p:spPr bwMode="auto">
            <a:xfrm>
              <a:off x="4626769" y="3933056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R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3130722" y="4848956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B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30" name="Oval 22"/>
            <p:cNvSpPr>
              <a:spLocks noChangeArrowheads="1"/>
            </p:cNvSpPr>
            <p:nvPr/>
          </p:nvSpPr>
          <p:spPr bwMode="auto">
            <a:xfrm>
              <a:off x="4131469" y="4854846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N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31" name="Oval 23"/>
            <p:cNvSpPr>
              <a:spLocks noChangeArrowheads="1"/>
            </p:cNvSpPr>
            <p:nvPr/>
          </p:nvSpPr>
          <p:spPr bwMode="auto">
            <a:xfrm>
              <a:off x="5160169" y="4870322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Y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4228811" y="5635458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693569" y="4738110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107808" y="3821560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515835" y="2768602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-1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9" name="Oval 14"/>
            <p:cNvSpPr>
              <a:spLocks noChangeArrowheads="1"/>
            </p:cNvSpPr>
            <p:nvPr/>
          </p:nvSpPr>
          <p:spPr bwMode="auto">
            <a:xfrm>
              <a:off x="3578910" y="3933056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41" name="Oval 23"/>
            <p:cNvSpPr>
              <a:spLocks noChangeArrowheads="1"/>
            </p:cNvSpPr>
            <p:nvPr/>
          </p:nvSpPr>
          <p:spPr bwMode="auto">
            <a:xfrm>
              <a:off x="3695411" y="5735424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K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625944" y="4729528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044181" y="3842472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3602725" y="4698432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259031" y="2555793"/>
            <a:ext cx="2890181" cy="4238044"/>
            <a:chOff x="6259031" y="2555793"/>
            <a:chExt cx="2890181" cy="4238044"/>
          </a:xfrm>
        </p:grpSpPr>
        <p:sp>
          <p:nvSpPr>
            <p:cNvPr id="63" name="Line 9"/>
            <p:cNvSpPr>
              <a:spLocks noChangeShapeType="1"/>
            </p:cNvSpPr>
            <p:nvPr/>
          </p:nvSpPr>
          <p:spPr bwMode="auto">
            <a:xfrm>
              <a:off x="7042167" y="5757329"/>
              <a:ext cx="347005" cy="6756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46" name="Line 9"/>
            <p:cNvSpPr>
              <a:spLocks noChangeShapeType="1"/>
            </p:cNvSpPr>
            <p:nvPr/>
          </p:nvSpPr>
          <p:spPr bwMode="auto">
            <a:xfrm flipH="1">
              <a:off x="7090420" y="3998995"/>
              <a:ext cx="916685" cy="17839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 flipH="1">
              <a:off x="6511624" y="3012735"/>
              <a:ext cx="961256" cy="1888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48" name="Line 9"/>
            <p:cNvSpPr>
              <a:spLocks noChangeShapeType="1"/>
            </p:cNvSpPr>
            <p:nvPr/>
          </p:nvSpPr>
          <p:spPr bwMode="auto">
            <a:xfrm>
              <a:off x="7480105" y="3024306"/>
              <a:ext cx="1137234" cy="20511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49" name="Oval 13"/>
            <p:cNvSpPr>
              <a:spLocks noChangeArrowheads="1"/>
            </p:cNvSpPr>
            <p:nvPr/>
          </p:nvSpPr>
          <p:spPr bwMode="auto">
            <a:xfrm>
              <a:off x="7192073" y="2737679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G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50" name="Oval 14"/>
            <p:cNvSpPr>
              <a:spLocks noChangeArrowheads="1"/>
            </p:cNvSpPr>
            <p:nvPr/>
          </p:nvSpPr>
          <p:spPr bwMode="auto">
            <a:xfrm>
              <a:off x="7755078" y="3720247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R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51" name="Oval 15"/>
            <p:cNvSpPr>
              <a:spLocks noChangeArrowheads="1"/>
            </p:cNvSpPr>
            <p:nvPr/>
          </p:nvSpPr>
          <p:spPr bwMode="auto">
            <a:xfrm>
              <a:off x="6259031" y="4636147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B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52" name="Oval 22"/>
            <p:cNvSpPr>
              <a:spLocks noChangeArrowheads="1"/>
            </p:cNvSpPr>
            <p:nvPr/>
          </p:nvSpPr>
          <p:spPr bwMode="auto">
            <a:xfrm>
              <a:off x="7259778" y="4642037"/>
              <a:ext cx="533400" cy="5334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N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53" name="Oval 23"/>
            <p:cNvSpPr>
              <a:spLocks noChangeArrowheads="1"/>
            </p:cNvSpPr>
            <p:nvPr/>
          </p:nvSpPr>
          <p:spPr bwMode="auto">
            <a:xfrm>
              <a:off x="8288478" y="4657513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Y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7357120" y="5422649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-1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8821878" y="4525301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8236117" y="3608751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7644144" y="2555793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-2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8" name="Oval 14"/>
            <p:cNvSpPr>
              <a:spLocks noChangeArrowheads="1"/>
            </p:cNvSpPr>
            <p:nvPr/>
          </p:nvSpPr>
          <p:spPr bwMode="auto">
            <a:xfrm>
              <a:off x="6707219" y="3720247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59" name="Oval 23"/>
            <p:cNvSpPr>
              <a:spLocks noChangeArrowheads="1"/>
            </p:cNvSpPr>
            <p:nvPr/>
          </p:nvSpPr>
          <p:spPr bwMode="auto">
            <a:xfrm>
              <a:off x="6823720" y="5522615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K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7754253" y="4516719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7172490" y="3629663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731034" y="4485623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64" name="Oval 23"/>
            <p:cNvSpPr>
              <a:spLocks noChangeArrowheads="1"/>
            </p:cNvSpPr>
            <p:nvPr/>
          </p:nvSpPr>
          <p:spPr bwMode="auto">
            <a:xfrm>
              <a:off x="7210889" y="6260437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M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7694444" y="6056015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</p:grpSp>
      <p:sp>
        <p:nvSpPr>
          <p:cNvPr id="13" name="右箭头 12"/>
          <p:cNvSpPr/>
          <p:nvPr/>
        </p:nvSpPr>
        <p:spPr bwMode="auto">
          <a:xfrm>
            <a:off x="5532935" y="3098184"/>
            <a:ext cx="1044157" cy="444932"/>
          </a:xfrm>
          <a:prstGeom prst="rightArrow">
            <a:avLst>
              <a:gd name="adj1" fmla="val 50000"/>
              <a:gd name="adj2" fmla="val 116377"/>
            </a:avLst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5464695" y="2740356"/>
            <a:ext cx="123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Insert(M)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69" name="右箭头 68"/>
          <p:cNvSpPr/>
          <p:nvPr/>
        </p:nvSpPr>
        <p:spPr bwMode="auto">
          <a:xfrm flipH="1">
            <a:off x="2239796" y="3126326"/>
            <a:ext cx="1061675" cy="444932"/>
          </a:xfrm>
          <a:prstGeom prst="rightArrow">
            <a:avLst>
              <a:gd name="adj1" fmla="val 50000"/>
              <a:gd name="adj2" fmla="val 116377"/>
            </a:avLst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2195060" y="2724264"/>
            <a:ext cx="135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Remove(Y)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26076" y="2512717"/>
            <a:ext cx="2304420" cy="3500222"/>
            <a:chOff x="126076" y="2512717"/>
            <a:chExt cx="2304420" cy="3500222"/>
          </a:xfrm>
        </p:grpSpPr>
        <p:sp>
          <p:nvSpPr>
            <p:cNvPr id="72" name="Line 9"/>
            <p:cNvSpPr>
              <a:spLocks noChangeShapeType="1"/>
            </p:cNvSpPr>
            <p:nvPr/>
          </p:nvSpPr>
          <p:spPr bwMode="auto">
            <a:xfrm flipH="1">
              <a:off x="957465" y="3955919"/>
              <a:ext cx="916685" cy="17839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73" name="Line 9"/>
            <p:cNvSpPr>
              <a:spLocks noChangeShapeType="1"/>
            </p:cNvSpPr>
            <p:nvPr/>
          </p:nvSpPr>
          <p:spPr bwMode="auto">
            <a:xfrm flipH="1">
              <a:off x="378669" y="2969659"/>
              <a:ext cx="961256" cy="1888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74" name="Line 9"/>
            <p:cNvSpPr>
              <a:spLocks noChangeShapeType="1"/>
            </p:cNvSpPr>
            <p:nvPr/>
          </p:nvSpPr>
          <p:spPr bwMode="auto">
            <a:xfrm>
              <a:off x="1347150" y="2981230"/>
              <a:ext cx="598515" cy="10177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75" name="Oval 13"/>
            <p:cNvSpPr>
              <a:spLocks noChangeArrowheads="1"/>
            </p:cNvSpPr>
            <p:nvPr/>
          </p:nvSpPr>
          <p:spPr bwMode="auto">
            <a:xfrm>
              <a:off x="1059118" y="2694603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G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76" name="Oval 14"/>
            <p:cNvSpPr>
              <a:spLocks noChangeArrowheads="1"/>
            </p:cNvSpPr>
            <p:nvPr/>
          </p:nvSpPr>
          <p:spPr bwMode="auto">
            <a:xfrm>
              <a:off x="1622123" y="3677171"/>
              <a:ext cx="533400" cy="533400"/>
            </a:xfrm>
            <a:prstGeom prst="ellipse">
              <a:avLst/>
            </a:prstGeom>
            <a:solidFill>
              <a:srgbClr val="C00000"/>
            </a:solidFill>
            <a:ln w="38100">
              <a:solidFill>
                <a:srgbClr val="C000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R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77" name="Oval 15"/>
            <p:cNvSpPr>
              <a:spLocks noChangeArrowheads="1"/>
            </p:cNvSpPr>
            <p:nvPr/>
          </p:nvSpPr>
          <p:spPr bwMode="auto">
            <a:xfrm>
              <a:off x="126076" y="4593071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B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78" name="Oval 22"/>
            <p:cNvSpPr>
              <a:spLocks noChangeArrowheads="1"/>
            </p:cNvSpPr>
            <p:nvPr/>
          </p:nvSpPr>
          <p:spPr bwMode="auto">
            <a:xfrm>
              <a:off x="1126823" y="4598961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N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1224165" y="5379573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2103162" y="3565675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1511189" y="2512717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-1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84" name="Oval 14"/>
            <p:cNvSpPr>
              <a:spLocks noChangeArrowheads="1"/>
            </p:cNvSpPr>
            <p:nvPr/>
          </p:nvSpPr>
          <p:spPr bwMode="auto">
            <a:xfrm>
              <a:off x="574264" y="3677171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85" name="Oval 23"/>
            <p:cNvSpPr>
              <a:spLocks noChangeArrowheads="1"/>
            </p:cNvSpPr>
            <p:nvPr/>
          </p:nvSpPr>
          <p:spPr bwMode="auto">
            <a:xfrm>
              <a:off x="690765" y="5479539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K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1621298" y="4473643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1039535" y="3586587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598079" y="4442547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</p:grp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8" grpId="0"/>
      <p:bldP spid="69" grpId="0" animBg="1"/>
      <p:bldP spid="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二叉搜索树（教材实现）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10310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模板类定义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2475" y="1568822"/>
            <a:ext cx="878497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: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BinTree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{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由</a:t>
            </a:r>
            <a:r>
              <a:rPr lang="en-US" altLang="zh-CN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BinTree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派生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BST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模板类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protected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_hot;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//“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命中”节点的父亲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endParaRPr lang="en-US" altLang="zh-CN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: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基本接口：以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virtual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修饰，强制要求所有派生类（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BST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变种）根据各自的规则对其重写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search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e );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查找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insert ( </a:t>
            </a:r>
            <a:r>
              <a:rPr lang="fr-FR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fr-FR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fr-FR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e ); </a:t>
            </a:r>
            <a:r>
              <a:rPr lang="fr-FR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fr-FR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插入</a:t>
            </a:r>
            <a:endParaRPr lang="fr-FR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virtual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remove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e );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删除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486309" y="5789689"/>
            <a:ext cx="8280920" cy="830997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en-US" altLang="zh-CN" sz="2400" dirty="0"/>
              <a:t>BST</a:t>
            </a:r>
            <a:r>
              <a:rPr lang="zh-CN" altLang="en-US" sz="2400" dirty="0"/>
              <a:t>类继承</a:t>
            </a:r>
            <a:r>
              <a:rPr lang="en-US" altLang="zh-CN" sz="2400" dirty="0" err="1"/>
              <a:t>BinTree</a:t>
            </a:r>
            <a:r>
              <a:rPr lang="zh-CN" altLang="en-US" sz="2400" dirty="0"/>
              <a:t>的同时，沿用二叉树节点类</a:t>
            </a:r>
            <a:r>
              <a:rPr lang="en-US" altLang="zh-CN" sz="2400" dirty="0" err="1"/>
              <a:t>BinNode</a:t>
            </a:r>
            <a:endParaRPr lang="en-US" altLang="zh-CN" sz="2400" dirty="0"/>
          </a:p>
          <a:p>
            <a:r>
              <a:rPr lang="zh-CN" altLang="en-US" sz="2400" dirty="0">
                <a:solidFill>
                  <a:srgbClr val="FFFF00"/>
                </a:solidFill>
              </a:rPr>
              <a:t>注意</a:t>
            </a:r>
            <a:r>
              <a:rPr lang="en-US" altLang="zh-CN" sz="2400" dirty="0">
                <a:solidFill>
                  <a:srgbClr val="FFFF00"/>
                </a:solidFill>
              </a:rPr>
              <a:t>_hot</a:t>
            </a:r>
            <a:r>
              <a:rPr lang="zh-CN" altLang="en-US" sz="2400" dirty="0">
                <a:solidFill>
                  <a:srgbClr val="FFFF00"/>
                </a:solidFill>
              </a:rPr>
              <a:t>的使用：命中节点的父亲</a:t>
            </a:r>
            <a:endParaRPr lang="en-US" altLang="zh-CN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advTm="157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平衡化旋转（</a:t>
            </a: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24037" y="1124744"/>
            <a:ext cx="8605464" cy="9971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5000"/>
              </a:lnSpc>
              <a:spcBef>
                <a:spcPct val="100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需从变动位置沿通向根的路径回溯，检查各结点的平衡因子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获得首次发生不平衡的节点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g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7042167" y="5757329"/>
            <a:ext cx="347005" cy="6756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19855" y="2520905"/>
            <a:ext cx="2890181" cy="3500222"/>
            <a:chOff x="3130722" y="2768602"/>
            <a:chExt cx="2890181" cy="3500222"/>
          </a:xfrm>
        </p:grpSpPr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H="1">
              <a:off x="3962111" y="4211804"/>
              <a:ext cx="916685" cy="17839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3383315" y="3225544"/>
              <a:ext cx="961256" cy="1888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4351796" y="3237115"/>
              <a:ext cx="1137234" cy="20511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4063764" y="2950488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G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4626769" y="3933056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R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3130722" y="4848956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B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5" name="Oval 22"/>
            <p:cNvSpPr>
              <a:spLocks noChangeArrowheads="1"/>
            </p:cNvSpPr>
            <p:nvPr/>
          </p:nvSpPr>
          <p:spPr bwMode="auto">
            <a:xfrm>
              <a:off x="4131469" y="4854846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N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6" name="Oval 23"/>
            <p:cNvSpPr>
              <a:spLocks noChangeArrowheads="1"/>
            </p:cNvSpPr>
            <p:nvPr/>
          </p:nvSpPr>
          <p:spPr bwMode="auto">
            <a:xfrm>
              <a:off x="5160169" y="4870322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Y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228811" y="5635458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693569" y="4738110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107808" y="3821560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515835" y="2768602"/>
              <a:ext cx="4283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-1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Oval 14"/>
            <p:cNvSpPr>
              <a:spLocks noChangeArrowheads="1"/>
            </p:cNvSpPr>
            <p:nvPr/>
          </p:nvSpPr>
          <p:spPr bwMode="auto">
            <a:xfrm>
              <a:off x="3578910" y="3933056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E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3695411" y="5735424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K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625944" y="4729528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044181" y="3842472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602725" y="4698432"/>
              <a:ext cx="32733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</p:grpSp>
      <p:sp>
        <p:nvSpPr>
          <p:cNvPr id="27" name="Line 9"/>
          <p:cNvSpPr>
            <a:spLocks noChangeShapeType="1"/>
          </p:cNvSpPr>
          <p:nvPr/>
        </p:nvSpPr>
        <p:spPr bwMode="auto">
          <a:xfrm flipH="1">
            <a:off x="7090420" y="3998995"/>
            <a:ext cx="916685" cy="1783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 flipH="1">
            <a:off x="6511624" y="3012735"/>
            <a:ext cx="961256" cy="188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>
            <a:off x="7480105" y="3024306"/>
            <a:ext cx="1137234" cy="20511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0" name="Oval 13"/>
          <p:cNvSpPr>
            <a:spLocks noChangeArrowheads="1"/>
          </p:cNvSpPr>
          <p:nvPr/>
        </p:nvSpPr>
        <p:spPr bwMode="auto">
          <a:xfrm>
            <a:off x="7192073" y="2737679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G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1" name="Oval 14"/>
          <p:cNvSpPr>
            <a:spLocks noChangeArrowheads="1"/>
          </p:cNvSpPr>
          <p:nvPr/>
        </p:nvSpPr>
        <p:spPr bwMode="auto">
          <a:xfrm>
            <a:off x="7755078" y="3720247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R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2" name="Oval 15"/>
          <p:cNvSpPr>
            <a:spLocks noChangeArrowheads="1"/>
          </p:cNvSpPr>
          <p:nvPr/>
        </p:nvSpPr>
        <p:spPr bwMode="auto">
          <a:xfrm>
            <a:off x="6259031" y="4636147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B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3" name="Oval 22"/>
          <p:cNvSpPr>
            <a:spLocks noChangeArrowheads="1"/>
          </p:cNvSpPr>
          <p:nvPr/>
        </p:nvSpPr>
        <p:spPr bwMode="auto">
          <a:xfrm>
            <a:off x="7259778" y="4642037"/>
            <a:ext cx="533400" cy="5334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N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4" name="Oval 23"/>
          <p:cNvSpPr>
            <a:spLocks noChangeArrowheads="1"/>
          </p:cNvSpPr>
          <p:nvPr/>
        </p:nvSpPr>
        <p:spPr bwMode="auto">
          <a:xfrm>
            <a:off x="8288478" y="4657513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Y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357120" y="5422649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821878" y="4525301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236117" y="3608751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644144" y="2555793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6707219" y="3720247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E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0" name="Oval 23"/>
          <p:cNvSpPr>
            <a:spLocks noChangeArrowheads="1"/>
          </p:cNvSpPr>
          <p:nvPr/>
        </p:nvSpPr>
        <p:spPr bwMode="auto">
          <a:xfrm>
            <a:off x="6823720" y="5522615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K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172490" y="362966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731034" y="448562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4" name="Oval 23"/>
          <p:cNvSpPr>
            <a:spLocks noChangeArrowheads="1"/>
          </p:cNvSpPr>
          <p:nvPr/>
        </p:nvSpPr>
        <p:spPr bwMode="auto">
          <a:xfrm>
            <a:off x="7210889" y="6260437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M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694444" y="6056015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6" name="右箭头 45"/>
          <p:cNvSpPr/>
          <p:nvPr/>
        </p:nvSpPr>
        <p:spPr bwMode="auto">
          <a:xfrm>
            <a:off x="5532935" y="3098184"/>
            <a:ext cx="1044157" cy="444932"/>
          </a:xfrm>
          <a:prstGeom prst="rightArrow">
            <a:avLst>
              <a:gd name="adj1" fmla="val 50000"/>
              <a:gd name="adj2" fmla="val 116377"/>
            </a:avLst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464695" y="2740356"/>
            <a:ext cx="1232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Insert(M)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8" name="右箭头 47"/>
          <p:cNvSpPr/>
          <p:nvPr/>
        </p:nvSpPr>
        <p:spPr bwMode="auto">
          <a:xfrm flipH="1">
            <a:off x="2239796" y="3126326"/>
            <a:ext cx="1061675" cy="444932"/>
          </a:xfrm>
          <a:prstGeom prst="rightArrow">
            <a:avLst>
              <a:gd name="adj1" fmla="val 50000"/>
              <a:gd name="adj2" fmla="val 116377"/>
            </a:avLst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195060" y="2724264"/>
            <a:ext cx="1359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Remove(Y)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50" name="Line 9"/>
          <p:cNvSpPr>
            <a:spLocks noChangeShapeType="1"/>
          </p:cNvSpPr>
          <p:nvPr/>
        </p:nvSpPr>
        <p:spPr bwMode="auto">
          <a:xfrm flipH="1">
            <a:off x="957465" y="3955919"/>
            <a:ext cx="916685" cy="1783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51" name="Line 9"/>
          <p:cNvSpPr>
            <a:spLocks noChangeShapeType="1"/>
          </p:cNvSpPr>
          <p:nvPr/>
        </p:nvSpPr>
        <p:spPr bwMode="auto">
          <a:xfrm flipH="1">
            <a:off x="378669" y="2969659"/>
            <a:ext cx="961256" cy="188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52" name="Line 9"/>
          <p:cNvSpPr>
            <a:spLocks noChangeShapeType="1"/>
          </p:cNvSpPr>
          <p:nvPr/>
        </p:nvSpPr>
        <p:spPr bwMode="auto">
          <a:xfrm>
            <a:off x="1347150" y="2981230"/>
            <a:ext cx="598515" cy="10177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53" name="Oval 13"/>
          <p:cNvSpPr>
            <a:spLocks noChangeArrowheads="1"/>
          </p:cNvSpPr>
          <p:nvPr/>
        </p:nvSpPr>
        <p:spPr bwMode="auto">
          <a:xfrm>
            <a:off x="1059118" y="2694603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G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54" name="Oval 14"/>
          <p:cNvSpPr>
            <a:spLocks noChangeArrowheads="1"/>
          </p:cNvSpPr>
          <p:nvPr/>
        </p:nvSpPr>
        <p:spPr bwMode="auto">
          <a:xfrm>
            <a:off x="1622123" y="3677171"/>
            <a:ext cx="533400" cy="5334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R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55" name="Oval 15"/>
          <p:cNvSpPr>
            <a:spLocks noChangeArrowheads="1"/>
          </p:cNvSpPr>
          <p:nvPr/>
        </p:nvSpPr>
        <p:spPr bwMode="auto">
          <a:xfrm>
            <a:off x="126076" y="4593071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B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56" name="Oval 22"/>
          <p:cNvSpPr>
            <a:spLocks noChangeArrowheads="1"/>
          </p:cNvSpPr>
          <p:nvPr/>
        </p:nvSpPr>
        <p:spPr bwMode="auto">
          <a:xfrm>
            <a:off x="1126823" y="4598961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N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1224165" y="537957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511189" y="2512717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0" name="Oval 14"/>
          <p:cNvSpPr>
            <a:spLocks noChangeArrowheads="1"/>
          </p:cNvSpPr>
          <p:nvPr/>
        </p:nvSpPr>
        <p:spPr bwMode="auto">
          <a:xfrm>
            <a:off x="574264" y="3677171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E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61" name="Oval 23"/>
          <p:cNvSpPr>
            <a:spLocks noChangeArrowheads="1"/>
          </p:cNvSpPr>
          <p:nvPr/>
        </p:nvSpPr>
        <p:spPr bwMode="auto">
          <a:xfrm>
            <a:off x="690765" y="5479539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K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621298" y="4473643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039535" y="3586587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98079" y="4442547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162748" y="3446338"/>
            <a:ext cx="474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g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7784458" y="4362238"/>
            <a:ext cx="474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g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平衡化旋转（</a:t>
            </a: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24036" y="1268760"/>
            <a:ext cx="8605464" cy="9693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5000"/>
              </a:lnSpc>
              <a:spcBef>
                <a:spcPct val="100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沿刚才回溯的路径取直接下两层的节点（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最小失衡节点高度必大于等于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</a:t>
            </a:r>
            <a:endParaRPr kumimoji="0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19" name="TextBox 20"/>
          <p:cNvSpPr txBox="1">
            <a:spLocks noChangeArrowheads="1"/>
          </p:cNvSpPr>
          <p:nvPr/>
        </p:nvSpPr>
        <p:spPr bwMode="auto">
          <a:xfrm>
            <a:off x="580159" y="2588471"/>
            <a:ext cx="8058239" cy="135421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最小失衡子树根节点记为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grandparent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其下层节点记为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”(parent)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孙子节点记为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”(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对插入来说为插入节点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16911" y="4293096"/>
            <a:ext cx="2784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如何确定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v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？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476754" y="5157192"/>
            <a:ext cx="8265053" cy="1154162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规律：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孩子中高度更高者，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孩子中高度更高者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平衡化旋转（</a:t>
            </a: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TextBox 20"/>
          <p:cNvSpPr txBox="1">
            <a:spLocks noChangeArrowheads="1"/>
          </p:cNvSpPr>
          <p:nvPr/>
        </p:nvSpPr>
        <p:spPr bwMode="auto">
          <a:xfrm>
            <a:off x="179512" y="1194631"/>
            <a:ext cx="8784976" cy="907941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规律：找到失衡节点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后如何确定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？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孩子中高度更高者，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孩子中高度更高者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1296" y="2430183"/>
            <a:ext cx="2114659" cy="1973560"/>
            <a:chOff x="2169309" y="2350285"/>
            <a:chExt cx="2114659" cy="1973560"/>
          </a:xfrm>
        </p:grpSpPr>
        <p:sp>
          <p:nvSpPr>
            <p:cNvPr id="44" name="Line 9"/>
            <p:cNvSpPr>
              <a:spLocks noChangeShapeType="1"/>
            </p:cNvSpPr>
            <p:nvPr/>
          </p:nvSpPr>
          <p:spPr bwMode="auto">
            <a:xfrm flipH="1">
              <a:off x="3140596" y="3245130"/>
              <a:ext cx="364758" cy="8333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45" name="Line 9"/>
            <p:cNvSpPr>
              <a:spLocks noChangeShapeType="1"/>
            </p:cNvSpPr>
            <p:nvPr/>
          </p:nvSpPr>
          <p:spPr bwMode="auto">
            <a:xfrm flipH="1">
              <a:off x="2421902" y="2625341"/>
              <a:ext cx="513068" cy="7075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46" name="Line 9"/>
            <p:cNvSpPr>
              <a:spLocks noChangeShapeType="1"/>
            </p:cNvSpPr>
            <p:nvPr/>
          </p:nvSpPr>
          <p:spPr bwMode="auto">
            <a:xfrm>
              <a:off x="2942195" y="2636913"/>
              <a:ext cx="1070753" cy="13402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47" name="Oval 13"/>
            <p:cNvSpPr>
              <a:spLocks noChangeArrowheads="1"/>
            </p:cNvSpPr>
            <p:nvPr/>
          </p:nvSpPr>
          <p:spPr bwMode="auto">
            <a:xfrm>
              <a:off x="2654163" y="2350285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20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48" name="Oval 14"/>
            <p:cNvSpPr>
              <a:spLocks noChangeArrowheads="1"/>
            </p:cNvSpPr>
            <p:nvPr/>
          </p:nvSpPr>
          <p:spPr bwMode="auto">
            <a:xfrm>
              <a:off x="3217168" y="2998357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40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50" name="Oval 22"/>
            <p:cNvSpPr>
              <a:spLocks noChangeArrowheads="1"/>
            </p:cNvSpPr>
            <p:nvPr/>
          </p:nvSpPr>
          <p:spPr bwMode="auto">
            <a:xfrm>
              <a:off x="2860045" y="3790445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30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51" name="Oval 23"/>
            <p:cNvSpPr>
              <a:spLocks noChangeArrowheads="1"/>
            </p:cNvSpPr>
            <p:nvPr/>
          </p:nvSpPr>
          <p:spPr bwMode="auto">
            <a:xfrm>
              <a:off x="3750568" y="3761101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50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56" name="Oval 14"/>
            <p:cNvSpPr>
              <a:spLocks noChangeArrowheads="1"/>
            </p:cNvSpPr>
            <p:nvPr/>
          </p:nvSpPr>
          <p:spPr bwMode="auto">
            <a:xfrm>
              <a:off x="2169309" y="2998357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10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</p:grpSp>
      <p:sp>
        <p:nvSpPr>
          <p:cNvPr id="70" name="右箭头 12"/>
          <p:cNvSpPr/>
          <p:nvPr/>
        </p:nvSpPr>
        <p:spPr bwMode="auto">
          <a:xfrm>
            <a:off x="2140865" y="3226760"/>
            <a:ext cx="851775" cy="444932"/>
          </a:xfrm>
          <a:prstGeom prst="rightArrow">
            <a:avLst>
              <a:gd name="adj1" fmla="val 50000"/>
              <a:gd name="adj2" fmla="val 116377"/>
            </a:avLst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2051720" y="2778917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插入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60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grpSp>
        <p:nvGrpSpPr>
          <p:cNvPr id="116" name="组合 115"/>
          <p:cNvGrpSpPr/>
          <p:nvPr/>
        </p:nvGrpSpPr>
        <p:grpSpPr>
          <a:xfrm>
            <a:off x="5771293" y="2318579"/>
            <a:ext cx="2818921" cy="2621578"/>
            <a:chOff x="5771293" y="2318579"/>
            <a:chExt cx="2818921" cy="2621578"/>
          </a:xfrm>
        </p:grpSpPr>
        <p:sp>
          <p:nvSpPr>
            <p:cNvPr id="86" name="右箭头 12"/>
            <p:cNvSpPr/>
            <p:nvPr/>
          </p:nvSpPr>
          <p:spPr bwMode="auto">
            <a:xfrm>
              <a:off x="5771293" y="3226250"/>
              <a:ext cx="820090" cy="444932"/>
            </a:xfrm>
            <a:prstGeom prst="rightArrow">
              <a:avLst>
                <a:gd name="adj1" fmla="val 50000"/>
                <a:gd name="adj2" fmla="val 116377"/>
              </a:avLst>
            </a:prstGeom>
            <a:solidFill>
              <a:srgbClr val="C00000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grpSp>
          <p:nvGrpSpPr>
            <p:cNvPr id="87" name="组合 86"/>
            <p:cNvGrpSpPr/>
            <p:nvPr/>
          </p:nvGrpSpPr>
          <p:grpSpPr>
            <a:xfrm>
              <a:off x="6859290" y="2318579"/>
              <a:ext cx="1730924" cy="2621578"/>
              <a:chOff x="2459570" y="2690091"/>
              <a:chExt cx="1730924" cy="2621578"/>
            </a:xfrm>
          </p:grpSpPr>
          <p:grpSp>
            <p:nvGrpSpPr>
              <p:cNvPr id="88" name="组合 87"/>
              <p:cNvGrpSpPr/>
              <p:nvPr/>
            </p:nvGrpSpPr>
            <p:grpSpPr>
              <a:xfrm>
                <a:off x="2619362" y="3138745"/>
                <a:ext cx="224446" cy="299891"/>
                <a:chOff x="3632014" y="4509120"/>
                <a:chExt cx="1269761" cy="216024"/>
              </a:xfrm>
            </p:grpSpPr>
            <p:cxnSp>
              <p:nvCxnSpPr>
                <p:cNvPr id="113" name="直接连接符 112"/>
                <p:cNvCxnSpPr/>
                <p:nvPr/>
              </p:nvCxnSpPr>
              <p:spPr bwMode="auto">
                <a:xfrm>
                  <a:off x="3632014" y="4509120"/>
                  <a:ext cx="1269761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none"/>
                </a:ln>
                <a:effectLst/>
              </p:spPr>
            </p:cxnSp>
            <p:cxnSp>
              <p:nvCxnSpPr>
                <p:cNvPr id="114" name="直接连接符 113"/>
                <p:cNvCxnSpPr/>
                <p:nvPr/>
              </p:nvCxnSpPr>
              <p:spPr bwMode="auto">
                <a:xfrm flipV="1">
                  <a:off x="3637327" y="4509120"/>
                  <a:ext cx="0" cy="216024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stealth" w="lg" len="lg"/>
                  <a:tailEnd type="none"/>
                </a:ln>
                <a:effectLst/>
              </p:spPr>
            </p:cxnSp>
          </p:grpSp>
          <p:grpSp>
            <p:nvGrpSpPr>
              <p:cNvPr id="89" name="组合 88"/>
              <p:cNvGrpSpPr/>
              <p:nvPr/>
            </p:nvGrpSpPr>
            <p:grpSpPr>
              <a:xfrm flipH="1">
                <a:off x="3154733" y="3134920"/>
                <a:ext cx="212253" cy="236796"/>
                <a:chOff x="3632014" y="4509120"/>
                <a:chExt cx="1269761" cy="216024"/>
              </a:xfrm>
            </p:grpSpPr>
            <p:cxnSp>
              <p:nvCxnSpPr>
                <p:cNvPr id="111" name="直接连接符 110"/>
                <p:cNvCxnSpPr/>
                <p:nvPr/>
              </p:nvCxnSpPr>
              <p:spPr bwMode="auto">
                <a:xfrm>
                  <a:off x="3632014" y="4509120"/>
                  <a:ext cx="1269761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none"/>
                </a:ln>
                <a:effectLst/>
              </p:spPr>
            </p:cxnSp>
            <p:cxnSp>
              <p:nvCxnSpPr>
                <p:cNvPr id="112" name="直接连接符 111"/>
                <p:cNvCxnSpPr/>
                <p:nvPr/>
              </p:nvCxnSpPr>
              <p:spPr bwMode="auto">
                <a:xfrm flipV="1">
                  <a:off x="3637327" y="4509120"/>
                  <a:ext cx="0" cy="216024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stealth" w="lg" len="lg"/>
                  <a:tailEnd type="none"/>
                </a:ln>
                <a:effectLst/>
              </p:spPr>
            </p:cxnSp>
          </p:grpSp>
          <p:sp>
            <p:nvSpPr>
              <p:cNvPr id="90" name="圆角矩形 75"/>
              <p:cNvSpPr/>
              <p:nvPr/>
            </p:nvSpPr>
            <p:spPr bwMode="auto">
              <a:xfrm>
                <a:off x="2813558" y="2938601"/>
                <a:ext cx="360040" cy="360040"/>
              </a:xfrm>
              <a:prstGeom prst="roundRect">
                <a:avLst>
                  <a:gd name="adj" fmla="val 50000"/>
                </a:avLst>
              </a:prstGeom>
              <a:solidFill>
                <a:srgbClr val="FFCC00"/>
              </a:solidFill>
              <a:ln w="3175" algn="ctr">
                <a:solidFill>
                  <a:schemeClr val="tx1"/>
                </a:solidFill>
                <a:miter lim="800000"/>
              </a:ln>
              <a:effectLst/>
            </p:spPr>
            <p:txBody>
              <a:bodyPr lIns="0" tIns="91446" rIns="0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g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1" name="组合 90"/>
              <p:cNvGrpSpPr/>
              <p:nvPr/>
            </p:nvGrpSpPr>
            <p:grpSpPr>
              <a:xfrm>
                <a:off x="2964494" y="3540045"/>
                <a:ext cx="261371" cy="264210"/>
                <a:chOff x="3632014" y="4509120"/>
                <a:chExt cx="1269761" cy="216024"/>
              </a:xfrm>
            </p:grpSpPr>
            <p:cxnSp>
              <p:nvCxnSpPr>
                <p:cNvPr id="109" name="直接连接符 108"/>
                <p:cNvCxnSpPr/>
                <p:nvPr/>
              </p:nvCxnSpPr>
              <p:spPr bwMode="auto">
                <a:xfrm>
                  <a:off x="3632014" y="4509120"/>
                  <a:ext cx="1269761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none"/>
                </a:ln>
                <a:effectLst/>
              </p:spPr>
            </p:cxnSp>
            <p:cxnSp>
              <p:nvCxnSpPr>
                <p:cNvPr id="110" name="直接连接符 109"/>
                <p:cNvCxnSpPr/>
                <p:nvPr/>
              </p:nvCxnSpPr>
              <p:spPr bwMode="auto">
                <a:xfrm flipV="1">
                  <a:off x="3637327" y="4509120"/>
                  <a:ext cx="0" cy="216024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stealth" w="lg" len="lg"/>
                  <a:tailEnd type="none"/>
                </a:ln>
                <a:effectLst/>
              </p:spPr>
            </p:cxnSp>
          </p:grpSp>
          <p:grpSp>
            <p:nvGrpSpPr>
              <p:cNvPr id="92" name="组合 91"/>
              <p:cNvGrpSpPr/>
              <p:nvPr/>
            </p:nvGrpSpPr>
            <p:grpSpPr>
              <a:xfrm flipH="1">
                <a:off x="3540030" y="3538014"/>
                <a:ext cx="167873" cy="237369"/>
                <a:chOff x="3632014" y="4509120"/>
                <a:chExt cx="1269761" cy="216024"/>
              </a:xfrm>
            </p:grpSpPr>
            <p:cxnSp>
              <p:nvCxnSpPr>
                <p:cNvPr id="107" name="直接连接符 106"/>
                <p:cNvCxnSpPr/>
                <p:nvPr/>
              </p:nvCxnSpPr>
              <p:spPr bwMode="auto">
                <a:xfrm>
                  <a:off x="3632014" y="4509120"/>
                  <a:ext cx="1269761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none"/>
                </a:ln>
                <a:effectLst/>
              </p:spPr>
            </p:cxnSp>
            <p:cxnSp>
              <p:nvCxnSpPr>
                <p:cNvPr id="108" name="直接连接符 107"/>
                <p:cNvCxnSpPr/>
                <p:nvPr/>
              </p:nvCxnSpPr>
              <p:spPr bwMode="auto">
                <a:xfrm flipV="1">
                  <a:off x="3637327" y="4509120"/>
                  <a:ext cx="0" cy="216024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stealth" w="lg" len="lg"/>
                  <a:tailEnd type="none"/>
                </a:ln>
                <a:effectLst/>
              </p:spPr>
            </p:cxnSp>
          </p:grpSp>
          <p:sp>
            <p:nvSpPr>
              <p:cNvPr id="93" name="圆角矩形 82"/>
              <p:cNvSpPr/>
              <p:nvPr/>
            </p:nvSpPr>
            <p:spPr bwMode="auto">
              <a:xfrm>
                <a:off x="3178327" y="3356992"/>
                <a:ext cx="360040" cy="360040"/>
              </a:xfrm>
              <a:prstGeom prst="roundRect">
                <a:avLst>
                  <a:gd name="adj" fmla="val 50000"/>
                </a:avLst>
              </a:prstGeom>
              <a:solidFill>
                <a:srgbClr val="FFCC00"/>
              </a:solidFill>
              <a:ln w="3175" algn="ctr">
                <a:solidFill>
                  <a:schemeClr val="tx1"/>
                </a:solidFill>
                <a:miter lim="800000"/>
              </a:ln>
              <a:effectLst/>
            </p:spPr>
            <p:txBody>
              <a:bodyPr lIns="0" tIns="91446" rIns="0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p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圆角矩形 83"/>
              <p:cNvSpPr/>
              <p:nvPr/>
            </p:nvSpPr>
            <p:spPr bwMode="auto">
              <a:xfrm>
                <a:off x="3542450" y="3772994"/>
                <a:ext cx="360040" cy="360040"/>
              </a:xfrm>
              <a:prstGeom prst="roundRect">
                <a:avLst>
                  <a:gd name="adj" fmla="val 50000"/>
                </a:avLst>
              </a:prstGeom>
              <a:solidFill>
                <a:srgbClr val="FFCC00"/>
              </a:solidFill>
              <a:ln w="3175" algn="ctr">
                <a:solidFill>
                  <a:schemeClr val="tx1"/>
                </a:solidFill>
                <a:miter lim="800000"/>
              </a:ln>
              <a:effectLst/>
            </p:spPr>
            <p:txBody>
              <a:bodyPr lIns="0" tIns="91446" rIns="0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v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95" name="组合 94"/>
              <p:cNvGrpSpPr/>
              <p:nvPr/>
            </p:nvGrpSpPr>
            <p:grpSpPr>
              <a:xfrm>
                <a:off x="3398034" y="3945197"/>
                <a:ext cx="135060" cy="279852"/>
                <a:chOff x="3632014" y="4509120"/>
                <a:chExt cx="1269761" cy="216024"/>
              </a:xfrm>
            </p:grpSpPr>
            <p:cxnSp>
              <p:nvCxnSpPr>
                <p:cNvPr id="105" name="直接连接符 104"/>
                <p:cNvCxnSpPr/>
                <p:nvPr/>
              </p:nvCxnSpPr>
              <p:spPr bwMode="auto">
                <a:xfrm>
                  <a:off x="3632014" y="4509120"/>
                  <a:ext cx="1269761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none"/>
                </a:ln>
                <a:effectLst/>
              </p:spPr>
            </p:cxnSp>
            <p:cxnSp>
              <p:nvCxnSpPr>
                <p:cNvPr id="106" name="直接连接符 105"/>
                <p:cNvCxnSpPr/>
                <p:nvPr/>
              </p:nvCxnSpPr>
              <p:spPr bwMode="auto">
                <a:xfrm flipV="1">
                  <a:off x="3637327" y="4509120"/>
                  <a:ext cx="0" cy="216024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stealth" w="lg" len="lg"/>
                  <a:tailEnd type="none"/>
                </a:ln>
                <a:effectLst/>
              </p:spPr>
            </p:cxnSp>
          </p:grpSp>
          <p:grpSp>
            <p:nvGrpSpPr>
              <p:cNvPr id="96" name="组合 95"/>
              <p:cNvGrpSpPr/>
              <p:nvPr/>
            </p:nvGrpSpPr>
            <p:grpSpPr>
              <a:xfrm flipH="1">
                <a:off x="3904771" y="3945197"/>
                <a:ext cx="154041" cy="279851"/>
                <a:chOff x="3632014" y="4509120"/>
                <a:chExt cx="1269761" cy="216024"/>
              </a:xfrm>
            </p:grpSpPr>
            <p:cxnSp>
              <p:nvCxnSpPr>
                <p:cNvPr id="103" name="直接连接符 102"/>
                <p:cNvCxnSpPr/>
                <p:nvPr/>
              </p:nvCxnSpPr>
              <p:spPr bwMode="auto">
                <a:xfrm>
                  <a:off x="3632014" y="4509120"/>
                  <a:ext cx="1269761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none"/>
                </a:ln>
                <a:effectLst/>
              </p:spPr>
            </p:cxnSp>
            <p:cxnSp>
              <p:nvCxnSpPr>
                <p:cNvPr id="104" name="直接连接符 103"/>
                <p:cNvCxnSpPr/>
                <p:nvPr/>
              </p:nvCxnSpPr>
              <p:spPr bwMode="auto">
                <a:xfrm flipV="1">
                  <a:off x="3637327" y="4509120"/>
                  <a:ext cx="0" cy="216024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stealth" w="lg" len="lg"/>
                  <a:tailEnd type="none"/>
                </a:ln>
                <a:effectLst/>
              </p:spPr>
            </p:cxnSp>
          </p:grpSp>
          <p:sp>
            <p:nvSpPr>
              <p:cNvPr id="97" name="圆角矩形 90"/>
              <p:cNvSpPr/>
              <p:nvPr/>
            </p:nvSpPr>
            <p:spPr bwMode="auto">
              <a:xfrm>
                <a:off x="3895976" y="4225048"/>
                <a:ext cx="294518" cy="1083005"/>
              </a:xfrm>
              <a:prstGeom prst="roundRect">
                <a:avLst/>
              </a:prstGeom>
              <a:solidFill>
                <a:srgbClr val="7030A0"/>
              </a:solidFill>
              <a:ln w="3175" algn="ctr">
                <a:solidFill>
                  <a:schemeClr val="tx1"/>
                </a:solidFill>
                <a:miter lim="800000"/>
              </a:ln>
              <a:effectLst/>
            </p:spPr>
            <p:txBody>
              <a:bodyPr lIns="0" tIns="91446" rIns="0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3</a:t>
                </a:r>
                <a:endParaRPr kumimoji="0" lang="zh-CN" altLang="en-US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圆角矩形 91"/>
              <p:cNvSpPr/>
              <p:nvPr/>
            </p:nvSpPr>
            <p:spPr bwMode="auto">
              <a:xfrm>
                <a:off x="3265303" y="4228664"/>
                <a:ext cx="294518" cy="1083005"/>
              </a:xfrm>
              <a:prstGeom prst="roundRect">
                <a:avLst/>
              </a:prstGeom>
              <a:solidFill>
                <a:srgbClr val="7030A0"/>
              </a:solidFill>
              <a:ln w="3175" algn="ctr">
                <a:solidFill>
                  <a:schemeClr val="tx1"/>
                </a:solidFill>
                <a:miter lim="800000"/>
              </a:ln>
              <a:effectLst/>
            </p:spPr>
            <p:txBody>
              <a:bodyPr lIns="0" tIns="91446" rIns="0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2</a:t>
                </a:r>
                <a:endParaRPr kumimoji="0" lang="zh-CN" altLang="en-US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圆角矩形 92"/>
              <p:cNvSpPr/>
              <p:nvPr/>
            </p:nvSpPr>
            <p:spPr bwMode="auto">
              <a:xfrm>
                <a:off x="2848418" y="3795387"/>
                <a:ext cx="294777" cy="1083005"/>
              </a:xfrm>
              <a:prstGeom prst="roundRect">
                <a:avLst/>
              </a:prstGeom>
              <a:solidFill>
                <a:srgbClr val="7030A0"/>
              </a:solidFill>
              <a:ln w="3175" algn="ctr">
                <a:solidFill>
                  <a:schemeClr val="tx1"/>
                </a:solidFill>
                <a:miter lim="800000"/>
              </a:ln>
              <a:effectLst/>
            </p:spPr>
            <p:txBody>
              <a:bodyPr lIns="0" tIns="91446" rIns="0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1</a:t>
                </a:r>
                <a:endParaRPr kumimoji="0" lang="zh-CN" altLang="en-US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圆角矩形 93"/>
              <p:cNvSpPr/>
              <p:nvPr/>
            </p:nvSpPr>
            <p:spPr bwMode="auto">
              <a:xfrm>
                <a:off x="2459570" y="3424048"/>
                <a:ext cx="296245" cy="1083005"/>
              </a:xfrm>
              <a:prstGeom prst="roundRect">
                <a:avLst/>
              </a:prstGeom>
              <a:solidFill>
                <a:srgbClr val="7030A0"/>
              </a:solidFill>
              <a:ln w="3175" algn="ctr">
                <a:solidFill>
                  <a:schemeClr val="tx1"/>
                </a:solidFill>
                <a:miter lim="800000"/>
              </a:ln>
              <a:effectLst/>
            </p:spPr>
            <p:txBody>
              <a:bodyPr lIns="0" tIns="91446" rIns="0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T</a:t>
                </a:r>
                <a:r>
                  <a:rPr kumimoji="0" lang="en-US" altLang="zh-CN" sz="20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0</a:t>
                </a:r>
                <a:endParaRPr kumimoji="0" lang="zh-CN" altLang="en-US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右弧形箭头 94"/>
              <p:cNvSpPr/>
              <p:nvPr/>
            </p:nvSpPr>
            <p:spPr bwMode="auto">
              <a:xfrm rot="16200000" flipV="1">
                <a:off x="2820115" y="2559953"/>
                <a:ext cx="331193" cy="626139"/>
              </a:xfrm>
              <a:prstGeom prst="curvedLeftArrow">
                <a:avLst>
                  <a:gd name="adj1" fmla="val 16019"/>
                  <a:gd name="adj2" fmla="val 50000"/>
                  <a:gd name="adj3" fmla="val 63301"/>
                </a:avLst>
              </a:prstGeom>
              <a:solidFill>
                <a:srgbClr val="FF0000"/>
              </a:solidFill>
              <a:ln w="3175" algn="ctr">
                <a:noFill/>
                <a:miter lim="800000"/>
              </a:ln>
              <a:effectLst/>
            </p:spPr>
            <p:txBody>
              <a:bodyPr lIns="91446" tIns="91446" rIns="91446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endParaRPr>
              </a:p>
            </p:txBody>
          </p:sp>
          <p:cxnSp>
            <p:nvCxnSpPr>
              <p:cNvPr id="102" name="直接连接符 101"/>
              <p:cNvCxnSpPr/>
              <p:nvPr/>
            </p:nvCxnSpPr>
            <p:spPr bwMode="auto">
              <a:xfrm flipH="1" flipV="1">
                <a:off x="2993578" y="2690091"/>
                <a:ext cx="0" cy="25596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</p:grpSp>
      <p:sp>
        <p:nvSpPr>
          <p:cNvPr id="117" name="右箭头 12"/>
          <p:cNvSpPr/>
          <p:nvPr/>
        </p:nvSpPr>
        <p:spPr bwMode="auto">
          <a:xfrm rot="8062416">
            <a:off x="4128986" y="4768610"/>
            <a:ext cx="697800" cy="446868"/>
          </a:xfrm>
          <a:prstGeom prst="rightArrow">
            <a:avLst>
              <a:gd name="adj1" fmla="val 50000"/>
              <a:gd name="adj2" fmla="val 77917"/>
            </a:avLst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1755824" y="4450619"/>
            <a:ext cx="2648059" cy="1978256"/>
            <a:chOff x="1755824" y="4450619"/>
            <a:chExt cx="2648059" cy="1978256"/>
          </a:xfrm>
        </p:grpSpPr>
        <p:sp>
          <p:nvSpPr>
            <p:cNvPr id="129" name="Line 9"/>
            <p:cNvSpPr>
              <a:spLocks noChangeShapeType="1"/>
            </p:cNvSpPr>
            <p:nvPr/>
          </p:nvSpPr>
          <p:spPr bwMode="auto">
            <a:xfrm>
              <a:off x="2518091" y="5386924"/>
              <a:ext cx="432550" cy="8052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20" name="Line 9"/>
            <p:cNvSpPr>
              <a:spLocks noChangeShapeType="1"/>
            </p:cNvSpPr>
            <p:nvPr/>
          </p:nvSpPr>
          <p:spPr bwMode="auto">
            <a:xfrm flipH="1">
              <a:off x="2057559" y="4725674"/>
              <a:ext cx="997326" cy="13517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21" name="Line 9"/>
            <p:cNvSpPr>
              <a:spLocks noChangeShapeType="1"/>
            </p:cNvSpPr>
            <p:nvPr/>
          </p:nvSpPr>
          <p:spPr bwMode="auto">
            <a:xfrm>
              <a:off x="3062110" y="4737247"/>
              <a:ext cx="1070753" cy="13402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22" name="Oval 13"/>
            <p:cNvSpPr>
              <a:spLocks noChangeArrowheads="1"/>
            </p:cNvSpPr>
            <p:nvPr/>
          </p:nvSpPr>
          <p:spPr bwMode="auto">
            <a:xfrm>
              <a:off x="2774078" y="4450619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40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23" name="Oval 14"/>
            <p:cNvSpPr>
              <a:spLocks noChangeArrowheads="1"/>
            </p:cNvSpPr>
            <p:nvPr/>
          </p:nvSpPr>
          <p:spPr bwMode="auto">
            <a:xfrm>
              <a:off x="3337083" y="5098691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50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25" name="Oval 23"/>
            <p:cNvSpPr>
              <a:spLocks noChangeArrowheads="1"/>
            </p:cNvSpPr>
            <p:nvPr/>
          </p:nvSpPr>
          <p:spPr bwMode="auto">
            <a:xfrm>
              <a:off x="3870483" y="5861435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60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26" name="Oval 14"/>
            <p:cNvSpPr>
              <a:spLocks noChangeArrowheads="1"/>
            </p:cNvSpPr>
            <p:nvPr/>
          </p:nvSpPr>
          <p:spPr bwMode="auto">
            <a:xfrm>
              <a:off x="2289224" y="5098691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20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27" name="Oval 22"/>
            <p:cNvSpPr>
              <a:spLocks noChangeArrowheads="1"/>
            </p:cNvSpPr>
            <p:nvPr/>
          </p:nvSpPr>
          <p:spPr bwMode="auto">
            <a:xfrm>
              <a:off x="1755824" y="5861435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10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28" name="Oval 23"/>
            <p:cNvSpPr>
              <a:spLocks noChangeArrowheads="1"/>
            </p:cNvSpPr>
            <p:nvPr/>
          </p:nvSpPr>
          <p:spPr bwMode="auto">
            <a:xfrm>
              <a:off x="2675667" y="5895475"/>
              <a:ext cx="533400" cy="5334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30</a:t>
              </a:r>
              <a:endPara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086452" y="4253305"/>
            <a:ext cx="3775185" cy="2811598"/>
            <a:chOff x="5321222" y="4159924"/>
            <a:chExt cx="3775185" cy="2811598"/>
          </a:xfrm>
        </p:grpSpPr>
        <p:pic>
          <p:nvPicPr>
            <p:cNvPr id="71" name="图片 70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321222" y="4206113"/>
              <a:ext cx="3775185" cy="2765409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 bwMode="auto">
            <a:xfrm>
              <a:off x="5493480" y="4159924"/>
              <a:ext cx="972742" cy="704820"/>
            </a:xfrm>
            <a:prstGeom prst="rect">
              <a:avLst/>
            </a:prstGeom>
            <a:solidFill>
              <a:schemeClr val="tx2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3223001" y="2298836"/>
            <a:ext cx="2648059" cy="2685183"/>
            <a:chOff x="3223001" y="2298836"/>
            <a:chExt cx="2648059" cy="2685183"/>
          </a:xfrm>
        </p:grpSpPr>
        <p:grpSp>
          <p:nvGrpSpPr>
            <p:cNvPr id="81" name="组合 80"/>
            <p:cNvGrpSpPr/>
            <p:nvPr/>
          </p:nvGrpSpPr>
          <p:grpSpPr>
            <a:xfrm>
              <a:off x="3223001" y="2416883"/>
              <a:ext cx="2648059" cy="2567136"/>
              <a:chOff x="5337661" y="2331368"/>
              <a:chExt cx="2648059" cy="2567136"/>
            </a:xfrm>
          </p:grpSpPr>
          <p:sp>
            <p:nvSpPr>
              <p:cNvPr id="72" name="Line 9"/>
              <p:cNvSpPr>
                <a:spLocks noChangeShapeType="1"/>
              </p:cNvSpPr>
              <p:nvPr/>
            </p:nvSpPr>
            <p:spPr bwMode="auto">
              <a:xfrm flipH="1">
                <a:off x="6308948" y="3226213"/>
                <a:ext cx="364758" cy="8333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73" name="Line 9"/>
              <p:cNvSpPr>
                <a:spLocks noChangeShapeType="1"/>
              </p:cNvSpPr>
              <p:nvPr/>
            </p:nvSpPr>
            <p:spPr bwMode="auto">
              <a:xfrm flipH="1">
                <a:off x="5590254" y="2606424"/>
                <a:ext cx="513068" cy="7075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74" name="Line 9"/>
              <p:cNvSpPr>
                <a:spLocks noChangeShapeType="1"/>
              </p:cNvSpPr>
              <p:nvPr/>
            </p:nvSpPr>
            <p:spPr bwMode="auto">
              <a:xfrm>
                <a:off x="6110547" y="2617996"/>
                <a:ext cx="1552996" cy="193534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75" name="Oval 13"/>
              <p:cNvSpPr>
                <a:spLocks noChangeArrowheads="1"/>
              </p:cNvSpPr>
              <p:nvPr/>
            </p:nvSpPr>
            <p:spPr bwMode="auto">
              <a:xfrm>
                <a:off x="5822515" y="2331368"/>
                <a:ext cx="533400" cy="5334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</a:ln>
            </p:spPr>
            <p:txBody>
              <a:bodyPr wrap="none" lIns="0" tIns="0" rIns="0" bIns="0" anchor="ctr" anchorCtr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20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76" name="Oval 14"/>
              <p:cNvSpPr>
                <a:spLocks noChangeArrowheads="1"/>
              </p:cNvSpPr>
              <p:nvPr/>
            </p:nvSpPr>
            <p:spPr bwMode="auto">
              <a:xfrm>
                <a:off x="6385520" y="2979440"/>
                <a:ext cx="533400" cy="5334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</a:ln>
            </p:spPr>
            <p:txBody>
              <a:bodyPr wrap="none" lIns="0" tIns="0" rIns="0" bIns="0" anchor="ctr" anchorCtr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40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77" name="Oval 22"/>
              <p:cNvSpPr>
                <a:spLocks noChangeArrowheads="1"/>
              </p:cNvSpPr>
              <p:nvPr/>
            </p:nvSpPr>
            <p:spPr bwMode="auto">
              <a:xfrm>
                <a:off x="6051564" y="3726533"/>
                <a:ext cx="533400" cy="5334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</a:ln>
            </p:spPr>
            <p:txBody>
              <a:bodyPr wrap="none" lIns="0" tIns="0" rIns="0" bIns="0" anchor="ctr" anchorCtr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30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78" name="Oval 23"/>
              <p:cNvSpPr>
                <a:spLocks noChangeArrowheads="1"/>
              </p:cNvSpPr>
              <p:nvPr/>
            </p:nvSpPr>
            <p:spPr bwMode="auto">
              <a:xfrm>
                <a:off x="6927077" y="3704798"/>
                <a:ext cx="533400" cy="5334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</a:ln>
            </p:spPr>
            <p:txBody>
              <a:bodyPr wrap="none" lIns="0" tIns="0" rIns="0" bIns="0" anchor="ctr" anchorCtr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50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79" name="Oval 14"/>
              <p:cNvSpPr>
                <a:spLocks noChangeArrowheads="1"/>
              </p:cNvSpPr>
              <p:nvPr/>
            </p:nvSpPr>
            <p:spPr bwMode="auto">
              <a:xfrm>
                <a:off x="5337661" y="2979440"/>
                <a:ext cx="533400" cy="5334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</a:ln>
            </p:spPr>
            <p:txBody>
              <a:bodyPr wrap="none" lIns="0" tIns="0" rIns="0" bIns="0" anchor="ctr" anchorCtr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10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80" name="Oval 23"/>
              <p:cNvSpPr>
                <a:spLocks noChangeArrowheads="1"/>
              </p:cNvSpPr>
              <p:nvPr/>
            </p:nvSpPr>
            <p:spPr bwMode="auto">
              <a:xfrm>
                <a:off x="7452320" y="4365104"/>
                <a:ext cx="533400" cy="5334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</a:ln>
            </p:spPr>
            <p:txBody>
              <a:bodyPr wrap="none" lIns="0" tIns="0" rIns="0" bIns="0" anchor="ctr" anchorCtr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60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p:grpSp>
        <p:sp>
          <p:nvSpPr>
            <p:cNvPr id="83" name="矩形 82"/>
            <p:cNvSpPr/>
            <p:nvPr/>
          </p:nvSpPr>
          <p:spPr>
            <a:xfrm>
              <a:off x="4213597" y="2298836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g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4750435" y="2884866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p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226297" y="3575077"/>
              <a:ext cx="31771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v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</p:grp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82" grpId="0"/>
      <p:bldP spid="1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53737" y="4218011"/>
            <a:ext cx="3283715" cy="320264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平衡化旋转（</a:t>
            </a: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15270" y="1235158"/>
            <a:ext cx="8605464" cy="21082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平衡化旋转分类（四种情况）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左单旋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(zag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旋转，逆时针旋转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右单旋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(zig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旋转 ，顺时针旋转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先左后右双旋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zagzig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旋转）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先右后左双旋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(zigzag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旋转）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flipV="1">
            <a:off x="7646062" y="4611585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7646062" y="4154385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6078375" y="4691608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6078375" y="4082008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1434042" y="4125186"/>
            <a:ext cx="1143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1205442" y="389658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1838450" y="4344437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p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2427608" y="478893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v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5849775" y="446300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p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0" name="Oval 17"/>
          <p:cNvSpPr>
            <a:spLocks noChangeArrowheads="1"/>
          </p:cNvSpPr>
          <p:nvPr/>
        </p:nvSpPr>
        <p:spPr bwMode="auto">
          <a:xfrm>
            <a:off x="6383175" y="392960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1" name="Oval 18"/>
          <p:cNvSpPr>
            <a:spLocks noChangeArrowheads="1"/>
          </p:cNvSpPr>
          <p:nvPr/>
        </p:nvSpPr>
        <p:spPr bwMode="auto">
          <a:xfrm>
            <a:off x="6383175" y="499640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v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7950862" y="445918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p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7417462" y="392578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4" name="Oval 23"/>
          <p:cNvSpPr>
            <a:spLocks noChangeArrowheads="1"/>
          </p:cNvSpPr>
          <p:nvPr/>
        </p:nvSpPr>
        <p:spPr bwMode="auto">
          <a:xfrm>
            <a:off x="7417462" y="499258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v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5" name="右弧形箭头 24"/>
          <p:cNvSpPr/>
          <p:nvPr/>
        </p:nvSpPr>
        <p:spPr bwMode="auto">
          <a:xfrm rot="16200000">
            <a:off x="4440319" y="3579545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400747" y="3634282"/>
            <a:ext cx="942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zig(v)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7" name="右弧形箭头 26"/>
          <p:cNvSpPr/>
          <p:nvPr/>
        </p:nvSpPr>
        <p:spPr bwMode="auto">
          <a:xfrm rot="16200000" flipV="1">
            <a:off x="1123235" y="3567556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662642" y="3597503"/>
            <a:ext cx="979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zag(v)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9" name="右弧形箭头 28"/>
          <p:cNvSpPr/>
          <p:nvPr/>
        </p:nvSpPr>
        <p:spPr bwMode="auto">
          <a:xfrm rot="16200000" flipV="1">
            <a:off x="5768134" y="4167762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376550" y="4158208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1" name="右弧形箭头 30"/>
          <p:cNvSpPr/>
          <p:nvPr/>
        </p:nvSpPr>
        <p:spPr bwMode="auto">
          <a:xfrm rot="16200000">
            <a:off x="6369979" y="3622336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2" name="右弧形箭头 31"/>
          <p:cNvSpPr/>
          <p:nvPr/>
        </p:nvSpPr>
        <p:spPr bwMode="auto">
          <a:xfrm rot="16200000" flipV="1">
            <a:off x="7332614" y="3585592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953337" y="3576038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4" name="右弧形箭头 33"/>
          <p:cNvSpPr/>
          <p:nvPr/>
        </p:nvSpPr>
        <p:spPr bwMode="auto">
          <a:xfrm rot="16200000">
            <a:off x="7958990" y="4150884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279029" y="4030923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226022" y="4605861"/>
            <a:ext cx="942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zig(v)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613384" y="3428264"/>
            <a:ext cx="979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zag(v)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316946" y="4471321"/>
            <a:ext cx="979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zag(v)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364088" y="3474605"/>
            <a:ext cx="942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zig(v)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68128" y="4405122"/>
            <a:ext cx="3652122" cy="276540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 bwMode="auto">
          <a:xfrm>
            <a:off x="3478505" y="4517912"/>
            <a:ext cx="936104" cy="440913"/>
          </a:xfrm>
          <a:prstGeom prst="rect">
            <a:avLst/>
          </a:prstGeom>
          <a:solidFill>
            <a:schemeClr val="tx2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-253827" y="4461730"/>
            <a:ext cx="1170730" cy="440913"/>
          </a:xfrm>
          <a:prstGeom prst="rect">
            <a:avLst/>
          </a:prstGeom>
          <a:solidFill>
            <a:schemeClr val="tx2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4119624" y="4415982"/>
            <a:ext cx="1170730" cy="440913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右单旋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645407" y="4462613"/>
            <a:ext cx="1170730" cy="440913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左单旋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3400747" y="4133181"/>
            <a:ext cx="1120038" cy="769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4444585" y="390458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3835499" y="434602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p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3231124" y="478893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v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962135" y="1973061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三个结点处于一条直线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002951" y="269412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三个结点处于一条折线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6" name="右大括号 45"/>
          <p:cNvSpPr/>
          <p:nvPr/>
        </p:nvSpPr>
        <p:spPr bwMode="auto">
          <a:xfrm>
            <a:off x="5580112" y="1923903"/>
            <a:ext cx="223413" cy="499342"/>
          </a:xfrm>
          <a:prstGeom prst="rightBrace">
            <a:avLst>
              <a:gd name="adj1" fmla="val 21902"/>
              <a:gd name="adj2" fmla="val 50000"/>
            </a:avLst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7" name="右大括号 46"/>
          <p:cNvSpPr/>
          <p:nvPr/>
        </p:nvSpPr>
        <p:spPr bwMode="auto">
          <a:xfrm>
            <a:off x="5572723" y="2636912"/>
            <a:ext cx="223413" cy="499342"/>
          </a:xfrm>
          <a:prstGeom prst="rightBrace">
            <a:avLst>
              <a:gd name="adj1" fmla="val 21902"/>
              <a:gd name="adj2" fmla="val 50000"/>
            </a:avLst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平衡化旋转（</a:t>
            </a: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7330654" y="4355656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7330654" y="3746056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2886240" y="4154479"/>
            <a:ext cx="9144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3724440" y="3925879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3191040" y="4459279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p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2657640" y="4992679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v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3203848" y="4998991"/>
            <a:ext cx="1422184" cy="76944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右单旋转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(zig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旋转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7102054" y="412705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p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7635454" y="359365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7635454" y="4660456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v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6972193" y="4992679"/>
            <a:ext cx="1808508" cy="76944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左右双旋转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zagzig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旋转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8" name="右弧形箭头 27"/>
          <p:cNvSpPr/>
          <p:nvPr/>
        </p:nvSpPr>
        <p:spPr bwMode="auto">
          <a:xfrm rot="16200000">
            <a:off x="3720174" y="3600843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680602" y="3655580"/>
            <a:ext cx="942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zig(v)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2" name="右弧形箭头 31"/>
          <p:cNvSpPr/>
          <p:nvPr/>
        </p:nvSpPr>
        <p:spPr bwMode="auto">
          <a:xfrm rot="16200000" flipV="1">
            <a:off x="7020413" y="3831810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628829" y="3822256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4" name="右弧形箭头 33"/>
          <p:cNvSpPr/>
          <p:nvPr/>
        </p:nvSpPr>
        <p:spPr bwMode="auto">
          <a:xfrm rot="16200000">
            <a:off x="7622258" y="3286384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942297" y="3166423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0" name="TextBox 20"/>
          <p:cNvSpPr txBox="1">
            <a:spLocks noChangeArrowheads="1"/>
          </p:cNvSpPr>
          <p:nvPr/>
        </p:nvSpPr>
        <p:spPr bwMode="auto">
          <a:xfrm>
            <a:off x="234281" y="6224022"/>
            <a:ext cx="8784976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“旋转”只是称呼，实际进行的是节点位置的交换和拓扑的改变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1319453"/>
            <a:ext cx="2229645" cy="3482908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841" y="1344561"/>
            <a:ext cx="2238732" cy="3281430"/>
          </a:xfrm>
          <a:prstGeom prst="rect">
            <a:avLst/>
          </a:prstGeom>
        </p:spPr>
      </p:pic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/>
          <p:cNvSpPr/>
          <p:nvPr/>
        </p:nvSpPr>
        <p:spPr bwMode="auto">
          <a:xfrm>
            <a:off x="6737951" y="1106086"/>
            <a:ext cx="2401208" cy="5758522"/>
          </a:xfrm>
          <a:prstGeom prst="rect">
            <a:avLst/>
          </a:prstGeom>
          <a:solidFill>
            <a:srgbClr val="99CC00">
              <a:alpha val="21000"/>
            </a:srgbClr>
          </a:solidFill>
          <a:ln w="3175" algn="ctr">
            <a:solidFill>
              <a:schemeClr val="accent6">
                <a:lumMod val="40000"/>
                <a:lumOff val="60000"/>
              </a:schemeClr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4369292" y="1106086"/>
            <a:ext cx="2356938" cy="5758522"/>
          </a:xfrm>
          <a:prstGeom prst="rect">
            <a:avLst/>
          </a:prstGeom>
          <a:solidFill>
            <a:srgbClr val="FFCCCC">
              <a:alpha val="47000"/>
            </a:srgbClr>
          </a:solidFill>
          <a:ln w="3175" algn="ctr">
            <a:solidFill>
              <a:schemeClr val="accent2">
                <a:lumMod val="50000"/>
              </a:schemeClr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2258406" y="1102048"/>
            <a:ext cx="2105789" cy="5758522"/>
          </a:xfrm>
          <a:prstGeom prst="rect">
            <a:avLst/>
          </a:prstGeom>
          <a:solidFill>
            <a:schemeClr val="accent1">
              <a:alpha val="47000"/>
            </a:schemeClr>
          </a:solidFill>
          <a:ln w="3175" algn="ctr">
            <a:solidFill>
              <a:schemeClr val="accent2">
                <a:lumMod val="50000"/>
              </a:schemeClr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-12247" y="1099478"/>
            <a:ext cx="2267744" cy="5758522"/>
          </a:xfrm>
          <a:prstGeom prst="rect">
            <a:avLst/>
          </a:prstGeom>
          <a:solidFill>
            <a:schemeClr val="tx2">
              <a:lumMod val="85000"/>
            </a:schemeClr>
          </a:solidFill>
          <a:ln w="3175" algn="ctr">
            <a:solidFill>
              <a:schemeClr val="accent2">
                <a:lumMod val="50000"/>
              </a:schemeClr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平衡化旋转（</a:t>
            </a: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 flipV="1">
            <a:off x="7805385" y="2138125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7805385" y="1680925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5378676" y="2267209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5378676" y="1657609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2987824" y="1814465"/>
            <a:ext cx="914400" cy="83144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570748" y="1811847"/>
            <a:ext cx="1045860" cy="8408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2" name="Oval 8"/>
          <p:cNvSpPr>
            <a:spLocks noChangeArrowheads="1"/>
          </p:cNvSpPr>
          <p:nvPr/>
        </p:nvSpPr>
        <p:spPr bwMode="auto">
          <a:xfrm>
            <a:off x="1540408" y="1583247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1000421" y="2060151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p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418348" y="253565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v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2759224" y="158586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3273338" y="2062429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p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3820381" y="253565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v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307156" y="5920824"/>
            <a:ext cx="1627369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右单旋转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(zig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旋转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2421536" y="5911199"/>
            <a:ext cx="1688283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左单旋转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(zag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旋转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5150076" y="2038609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p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5683476" y="1505209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5683476" y="2572009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v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4470845" y="5920773"/>
            <a:ext cx="2077813" cy="8925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左右双旋转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zagzig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旋转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8110185" y="19857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p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5" name="Oval 22"/>
          <p:cNvSpPr>
            <a:spLocks noChangeArrowheads="1"/>
          </p:cNvSpPr>
          <p:nvPr/>
        </p:nvSpPr>
        <p:spPr bwMode="auto">
          <a:xfrm>
            <a:off x="7576785" y="14523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6" name="Oval 23"/>
          <p:cNvSpPr>
            <a:spLocks noChangeArrowheads="1"/>
          </p:cNvSpPr>
          <p:nvPr/>
        </p:nvSpPr>
        <p:spPr bwMode="auto">
          <a:xfrm>
            <a:off x="7576785" y="251912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v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6995553" y="5911199"/>
            <a:ext cx="2040943" cy="8925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右左双旋转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(zigzag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旋转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8" name="右弧形箭头 27"/>
          <p:cNvSpPr/>
          <p:nvPr/>
        </p:nvSpPr>
        <p:spPr bwMode="auto">
          <a:xfrm rot="16200000">
            <a:off x="1536142" y="1258211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96570" y="1312948"/>
            <a:ext cx="942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zig(v)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0" name="右弧形箭头 29"/>
          <p:cNvSpPr/>
          <p:nvPr/>
        </p:nvSpPr>
        <p:spPr bwMode="auto">
          <a:xfrm rot="16200000" flipV="1">
            <a:off x="2677017" y="1256835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16424" y="1286782"/>
            <a:ext cx="979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zag(v)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2" name="右弧形箭头 31"/>
          <p:cNvSpPr/>
          <p:nvPr/>
        </p:nvSpPr>
        <p:spPr bwMode="auto">
          <a:xfrm rot="16200000" flipV="1">
            <a:off x="5068435" y="1743363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676851" y="1733809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4" name="右弧形箭头 33"/>
          <p:cNvSpPr/>
          <p:nvPr/>
        </p:nvSpPr>
        <p:spPr bwMode="auto">
          <a:xfrm rot="16200000">
            <a:off x="5670280" y="1197937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990319" y="1077976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6" name="右弧形箭头 35"/>
          <p:cNvSpPr/>
          <p:nvPr/>
        </p:nvSpPr>
        <p:spPr bwMode="auto">
          <a:xfrm rot="16200000" flipV="1">
            <a:off x="7491937" y="1112132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100353" y="1102578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8" name="右弧形箭头 37"/>
          <p:cNvSpPr/>
          <p:nvPr/>
        </p:nvSpPr>
        <p:spPr bwMode="auto">
          <a:xfrm rot="16200000">
            <a:off x="8118313" y="1677424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438352" y="1557463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145859" y="3236873"/>
            <a:ext cx="1905861" cy="2640399"/>
            <a:chOff x="188802" y="2690092"/>
            <a:chExt cx="1905861" cy="2640399"/>
          </a:xfrm>
        </p:grpSpPr>
        <p:sp>
          <p:nvSpPr>
            <p:cNvPr id="41" name="圆角矩形 40"/>
            <p:cNvSpPr/>
            <p:nvPr/>
          </p:nvSpPr>
          <p:spPr bwMode="auto">
            <a:xfrm>
              <a:off x="475825" y="380022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v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圆角矩形 41"/>
            <p:cNvSpPr/>
            <p:nvPr/>
          </p:nvSpPr>
          <p:spPr bwMode="auto">
            <a:xfrm>
              <a:off x="188802" y="423595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662139" y="3534403"/>
              <a:ext cx="261371" cy="264210"/>
              <a:chOff x="3632014" y="4509120"/>
              <a:chExt cx="1269761" cy="216024"/>
            </a:xfrm>
          </p:grpSpPr>
          <p:cxnSp>
            <p:nvCxnSpPr>
              <p:cNvPr id="44" name="直接连接符 4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45" name="直接连接符 4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6" name="组合 45"/>
            <p:cNvGrpSpPr/>
            <p:nvPr/>
          </p:nvGrpSpPr>
          <p:grpSpPr>
            <a:xfrm flipH="1">
              <a:off x="1237676" y="3532372"/>
              <a:ext cx="167873" cy="290861"/>
              <a:chOff x="3632014" y="4509120"/>
              <a:chExt cx="1269761" cy="216024"/>
            </a:xfrm>
          </p:grpSpPr>
          <p:cxnSp>
            <p:nvCxnSpPr>
              <p:cNvPr id="47" name="直接连接符 4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48" name="直接连接符 4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9" name="组合 48"/>
            <p:cNvGrpSpPr/>
            <p:nvPr/>
          </p:nvGrpSpPr>
          <p:grpSpPr>
            <a:xfrm>
              <a:off x="331409" y="3972426"/>
              <a:ext cx="135060" cy="279852"/>
              <a:chOff x="3632014" y="4509120"/>
              <a:chExt cx="1269761" cy="216024"/>
            </a:xfrm>
          </p:grpSpPr>
          <p:cxnSp>
            <p:nvCxnSpPr>
              <p:cNvPr id="50" name="直接连接符 4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1" name="直接连接符 5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52" name="组合 51"/>
            <p:cNvGrpSpPr/>
            <p:nvPr/>
          </p:nvGrpSpPr>
          <p:grpSpPr>
            <a:xfrm flipH="1">
              <a:off x="838146" y="3972426"/>
              <a:ext cx="154041" cy="279851"/>
              <a:chOff x="3632014" y="4509120"/>
              <a:chExt cx="1269761" cy="216024"/>
            </a:xfrm>
          </p:grpSpPr>
          <p:cxnSp>
            <p:nvCxnSpPr>
              <p:cNvPr id="53" name="直接连接符 5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4" name="直接连接符 5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56" name="圆角矩形 55"/>
            <p:cNvSpPr/>
            <p:nvPr/>
          </p:nvSpPr>
          <p:spPr bwMode="auto">
            <a:xfrm>
              <a:off x="830177" y="424748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1255394" y="3814840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圆角矩形 57"/>
            <p:cNvSpPr/>
            <p:nvPr/>
          </p:nvSpPr>
          <p:spPr bwMode="auto">
            <a:xfrm>
              <a:off x="875972" y="335135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p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右弧形箭头 59"/>
            <p:cNvSpPr/>
            <p:nvPr/>
          </p:nvSpPr>
          <p:spPr bwMode="auto">
            <a:xfrm rot="16200000">
              <a:off x="1442359" y="2571201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1088088" y="3138747"/>
              <a:ext cx="316759" cy="212601"/>
              <a:chOff x="3632014" y="4509120"/>
              <a:chExt cx="1269761" cy="216024"/>
            </a:xfrm>
          </p:grpSpPr>
          <p:cxnSp>
            <p:nvCxnSpPr>
              <p:cNvPr id="62" name="直接连接符 6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3" name="直接连接符 6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64" name="组合 63"/>
            <p:cNvGrpSpPr/>
            <p:nvPr/>
          </p:nvGrpSpPr>
          <p:grpSpPr>
            <a:xfrm flipH="1">
              <a:off x="1747648" y="3134920"/>
              <a:ext cx="213060" cy="290861"/>
              <a:chOff x="3632014" y="4509120"/>
              <a:chExt cx="1269761" cy="216024"/>
            </a:xfrm>
          </p:grpSpPr>
          <p:cxnSp>
            <p:nvCxnSpPr>
              <p:cNvPr id="65" name="直接连接符 6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6" name="直接连接符 6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67" name="直接连接符 66"/>
            <p:cNvCxnSpPr/>
            <p:nvPr/>
          </p:nvCxnSpPr>
          <p:spPr bwMode="auto">
            <a:xfrm flipH="1" flipV="1">
              <a:off x="1586492" y="2690092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68" name="圆角矩形 67"/>
            <p:cNvSpPr/>
            <p:nvPr/>
          </p:nvSpPr>
          <p:spPr bwMode="auto">
            <a:xfrm>
              <a:off x="1406472" y="293860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圆角矩形 68"/>
            <p:cNvSpPr/>
            <p:nvPr/>
          </p:nvSpPr>
          <p:spPr bwMode="auto">
            <a:xfrm>
              <a:off x="1800145" y="3438637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47474" y="3183686"/>
            <a:ext cx="1730924" cy="2621578"/>
            <a:chOff x="2459570" y="2690091"/>
            <a:chExt cx="1730924" cy="2621578"/>
          </a:xfrm>
        </p:grpSpPr>
        <p:grpSp>
          <p:nvGrpSpPr>
            <p:cNvPr id="70" name="组合 69"/>
            <p:cNvGrpSpPr/>
            <p:nvPr/>
          </p:nvGrpSpPr>
          <p:grpSpPr>
            <a:xfrm>
              <a:off x="2619362" y="3138745"/>
              <a:ext cx="224446" cy="299891"/>
              <a:chOff x="3632014" y="4509120"/>
              <a:chExt cx="1269761" cy="216024"/>
            </a:xfrm>
          </p:grpSpPr>
          <p:cxnSp>
            <p:nvCxnSpPr>
              <p:cNvPr id="71" name="直接连接符 7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2" name="直接连接符 7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73" name="组合 72"/>
            <p:cNvGrpSpPr/>
            <p:nvPr/>
          </p:nvGrpSpPr>
          <p:grpSpPr>
            <a:xfrm flipH="1">
              <a:off x="3154733" y="3134920"/>
              <a:ext cx="212253" cy="236796"/>
              <a:chOff x="3632014" y="4509120"/>
              <a:chExt cx="1269761" cy="216024"/>
            </a:xfrm>
          </p:grpSpPr>
          <p:cxnSp>
            <p:nvCxnSpPr>
              <p:cNvPr id="74" name="直接连接符 7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5" name="直接连接符 7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76" name="圆角矩形 75"/>
            <p:cNvSpPr/>
            <p:nvPr/>
          </p:nvSpPr>
          <p:spPr bwMode="auto">
            <a:xfrm>
              <a:off x="2813558" y="2938601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2964494" y="3540045"/>
              <a:ext cx="261371" cy="264210"/>
              <a:chOff x="3632014" y="4509120"/>
              <a:chExt cx="1269761" cy="216024"/>
            </a:xfrm>
          </p:grpSpPr>
          <p:cxnSp>
            <p:nvCxnSpPr>
              <p:cNvPr id="78" name="直接连接符 7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9" name="直接连接符 7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80" name="组合 79"/>
            <p:cNvGrpSpPr/>
            <p:nvPr/>
          </p:nvGrpSpPr>
          <p:grpSpPr>
            <a:xfrm flipH="1">
              <a:off x="3540030" y="3538014"/>
              <a:ext cx="167873" cy="237369"/>
              <a:chOff x="3632014" y="4509120"/>
              <a:chExt cx="1269761" cy="216024"/>
            </a:xfrm>
          </p:grpSpPr>
          <p:cxnSp>
            <p:nvCxnSpPr>
              <p:cNvPr id="81" name="直接连接符 8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2" name="直接连接符 8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83" name="圆角矩形 82"/>
            <p:cNvSpPr/>
            <p:nvPr/>
          </p:nvSpPr>
          <p:spPr bwMode="auto">
            <a:xfrm>
              <a:off x="3178327" y="335699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p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圆角矩形 83"/>
            <p:cNvSpPr/>
            <p:nvPr/>
          </p:nvSpPr>
          <p:spPr bwMode="auto">
            <a:xfrm>
              <a:off x="3542450" y="3772994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v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3398034" y="3945197"/>
              <a:ext cx="135060" cy="279852"/>
              <a:chOff x="3632014" y="4509120"/>
              <a:chExt cx="1269761" cy="216024"/>
            </a:xfrm>
          </p:grpSpPr>
          <p:cxnSp>
            <p:nvCxnSpPr>
              <p:cNvPr id="86" name="直接连接符 8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7" name="直接连接符 8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88" name="组合 87"/>
            <p:cNvGrpSpPr/>
            <p:nvPr/>
          </p:nvGrpSpPr>
          <p:grpSpPr>
            <a:xfrm flipH="1">
              <a:off x="3904771" y="3945197"/>
              <a:ext cx="154041" cy="279851"/>
              <a:chOff x="3632014" y="4509120"/>
              <a:chExt cx="1269761" cy="216024"/>
            </a:xfrm>
          </p:grpSpPr>
          <p:cxnSp>
            <p:nvCxnSpPr>
              <p:cNvPr id="89" name="直接连接符 8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0" name="直接连接符 8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91" name="圆角矩形 90"/>
            <p:cNvSpPr/>
            <p:nvPr/>
          </p:nvSpPr>
          <p:spPr bwMode="auto">
            <a:xfrm>
              <a:off x="3895976" y="4225048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圆角矩形 91"/>
            <p:cNvSpPr/>
            <p:nvPr/>
          </p:nvSpPr>
          <p:spPr bwMode="auto">
            <a:xfrm>
              <a:off x="3265303" y="4228664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圆角矩形 92"/>
            <p:cNvSpPr/>
            <p:nvPr/>
          </p:nvSpPr>
          <p:spPr bwMode="auto">
            <a:xfrm>
              <a:off x="2848418" y="3795387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圆角矩形 93"/>
            <p:cNvSpPr/>
            <p:nvPr/>
          </p:nvSpPr>
          <p:spPr bwMode="auto">
            <a:xfrm>
              <a:off x="2459570" y="3424048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右弧形箭头 94"/>
            <p:cNvSpPr/>
            <p:nvPr/>
          </p:nvSpPr>
          <p:spPr bwMode="auto">
            <a:xfrm rot="16200000" flipV="1">
              <a:off x="2820115" y="2559953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 bwMode="auto">
            <a:xfrm flipH="1" flipV="1">
              <a:off x="2993578" y="2690091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1" name="组合 130"/>
          <p:cNvGrpSpPr/>
          <p:nvPr/>
        </p:nvGrpSpPr>
        <p:grpSpPr>
          <a:xfrm>
            <a:off x="4523283" y="3233354"/>
            <a:ext cx="1977907" cy="2632388"/>
            <a:chOff x="4484649" y="3225343"/>
            <a:chExt cx="1977907" cy="2632388"/>
          </a:xfrm>
        </p:grpSpPr>
        <p:sp>
          <p:nvSpPr>
            <p:cNvPr id="99" name="圆角矩形 98"/>
            <p:cNvSpPr/>
            <p:nvPr/>
          </p:nvSpPr>
          <p:spPr bwMode="auto">
            <a:xfrm>
              <a:off x="5305256" y="432746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v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圆角矩形 99"/>
            <p:cNvSpPr/>
            <p:nvPr/>
          </p:nvSpPr>
          <p:spPr bwMode="auto">
            <a:xfrm>
              <a:off x="5018233" y="476319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631070" y="4065721"/>
              <a:ext cx="200189" cy="328011"/>
              <a:chOff x="3632014" y="4509120"/>
              <a:chExt cx="1269761" cy="216024"/>
            </a:xfrm>
          </p:grpSpPr>
          <p:cxnSp>
            <p:nvCxnSpPr>
              <p:cNvPr id="124" name="直接连接符 12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5" name="直接连接符 12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2" name="组合 101"/>
            <p:cNvGrpSpPr/>
            <p:nvPr/>
          </p:nvGrpSpPr>
          <p:grpSpPr>
            <a:xfrm flipH="1">
              <a:off x="5113722" y="4044613"/>
              <a:ext cx="379124" cy="317008"/>
              <a:chOff x="3632014" y="4509120"/>
              <a:chExt cx="1269761" cy="216024"/>
            </a:xfrm>
          </p:grpSpPr>
          <p:cxnSp>
            <p:nvCxnSpPr>
              <p:cNvPr id="122" name="直接连接符 12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3" name="直接连接符 12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3" name="组合 102"/>
            <p:cNvGrpSpPr/>
            <p:nvPr/>
          </p:nvGrpSpPr>
          <p:grpSpPr>
            <a:xfrm>
              <a:off x="5160840" y="4499666"/>
              <a:ext cx="135060" cy="279852"/>
              <a:chOff x="3632014" y="4509120"/>
              <a:chExt cx="1269761" cy="216024"/>
            </a:xfrm>
          </p:grpSpPr>
          <p:cxnSp>
            <p:nvCxnSpPr>
              <p:cNvPr id="120" name="直接连接符 11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1" name="直接连接符 12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4" name="组合 103"/>
            <p:cNvGrpSpPr/>
            <p:nvPr/>
          </p:nvGrpSpPr>
          <p:grpSpPr>
            <a:xfrm flipH="1">
              <a:off x="5667577" y="4499666"/>
              <a:ext cx="154041" cy="279851"/>
              <a:chOff x="3632014" y="4509120"/>
              <a:chExt cx="1269761" cy="216024"/>
            </a:xfrm>
          </p:grpSpPr>
          <p:cxnSp>
            <p:nvCxnSpPr>
              <p:cNvPr id="118" name="直接连接符 11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9" name="直接连接符 11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05" name="圆角矩形 104"/>
            <p:cNvSpPr/>
            <p:nvPr/>
          </p:nvSpPr>
          <p:spPr bwMode="auto">
            <a:xfrm>
              <a:off x="5659608" y="477472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圆角矩形 105"/>
            <p:cNvSpPr/>
            <p:nvPr/>
          </p:nvSpPr>
          <p:spPr bwMode="auto">
            <a:xfrm>
              <a:off x="4484649" y="4389885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圆角矩形 106"/>
            <p:cNvSpPr/>
            <p:nvPr/>
          </p:nvSpPr>
          <p:spPr bwMode="auto">
            <a:xfrm>
              <a:off x="4831259" y="387968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p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右弧形箭头 107"/>
            <p:cNvSpPr/>
            <p:nvPr/>
          </p:nvSpPr>
          <p:spPr bwMode="auto">
            <a:xfrm rot="16200000">
              <a:off x="5810252" y="3106452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5018233" y="3673998"/>
              <a:ext cx="754508" cy="243645"/>
              <a:chOff x="3632014" y="4509120"/>
              <a:chExt cx="1269761" cy="216024"/>
            </a:xfrm>
          </p:grpSpPr>
          <p:cxnSp>
            <p:nvCxnSpPr>
              <p:cNvPr id="116" name="直接连接符 11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7" name="直接连接符 11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10" name="组合 109"/>
            <p:cNvGrpSpPr/>
            <p:nvPr/>
          </p:nvGrpSpPr>
          <p:grpSpPr>
            <a:xfrm flipH="1">
              <a:off x="6115541" y="3670171"/>
              <a:ext cx="213060" cy="290861"/>
              <a:chOff x="3632014" y="4509120"/>
              <a:chExt cx="1269761" cy="216024"/>
            </a:xfrm>
          </p:grpSpPr>
          <p:cxnSp>
            <p:nvCxnSpPr>
              <p:cNvPr id="114" name="直接连接符 11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5" name="直接连接符 11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11" name="直接连接符 110"/>
            <p:cNvCxnSpPr/>
            <p:nvPr/>
          </p:nvCxnSpPr>
          <p:spPr bwMode="auto">
            <a:xfrm flipH="1" flipV="1">
              <a:off x="5954385" y="3225343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12" name="圆角矩形 111"/>
            <p:cNvSpPr/>
            <p:nvPr/>
          </p:nvSpPr>
          <p:spPr bwMode="auto">
            <a:xfrm>
              <a:off x="5774365" y="347385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圆角矩形 112"/>
            <p:cNvSpPr/>
            <p:nvPr/>
          </p:nvSpPr>
          <p:spPr bwMode="auto">
            <a:xfrm>
              <a:off x="6168038" y="3973888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右弧形箭头 129"/>
            <p:cNvSpPr/>
            <p:nvPr/>
          </p:nvSpPr>
          <p:spPr bwMode="auto">
            <a:xfrm rot="16200000" flipV="1">
              <a:off x="4835812" y="3428488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</p:grpSp>
      <p:sp>
        <p:nvSpPr>
          <p:cNvPr id="133" name="圆角矩形 132"/>
          <p:cNvSpPr/>
          <p:nvPr/>
        </p:nvSpPr>
        <p:spPr bwMode="auto">
          <a:xfrm>
            <a:off x="7750145" y="4345842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圆角矩形 133"/>
          <p:cNvSpPr/>
          <p:nvPr/>
        </p:nvSpPr>
        <p:spPr bwMode="auto">
          <a:xfrm>
            <a:off x="7458548" y="4782737"/>
            <a:ext cx="296245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5" name="组合 134"/>
          <p:cNvGrpSpPr/>
          <p:nvPr/>
        </p:nvGrpSpPr>
        <p:grpSpPr>
          <a:xfrm>
            <a:off x="7931718" y="4065721"/>
            <a:ext cx="368864" cy="269753"/>
            <a:chOff x="3632014" y="4509120"/>
            <a:chExt cx="1269761" cy="216024"/>
          </a:xfrm>
        </p:grpSpPr>
        <p:cxnSp>
          <p:nvCxnSpPr>
            <p:cNvPr id="159" name="直接连接符 15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6" name="组合 135"/>
          <p:cNvGrpSpPr/>
          <p:nvPr/>
        </p:nvGrpSpPr>
        <p:grpSpPr>
          <a:xfrm flipH="1">
            <a:off x="8588807" y="4079232"/>
            <a:ext cx="303673" cy="318663"/>
            <a:chOff x="3632014" y="4509120"/>
            <a:chExt cx="1269761" cy="216024"/>
          </a:xfrm>
        </p:grpSpPr>
        <p:cxnSp>
          <p:nvCxnSpPr>
            <p:cNvPr id="157" name="直接连接符 15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7" name="组合 136"/>
          <p:cNvGrpSpPr/>
          <p:nvPr/>
        </p:nvGrpSpPr>
        <p:grpSpPr>
          <a:xfrm>
            <a:off x="7612289" y="4514415"/>
            <a:ext cx="135060" cy="279852"/>
            <a:chOff x="3632014" y="4509120"/>
            <a:chExt cx="1269761" cy="216024"/>
          </a:xfrm>
        </p:grpSpPr>
        <p:cxnSp>
          <p:nvCxnSpPr>
            <p:cNvPr id="155" name="直接连接符 15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6" name="直接连接符 15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8" name="组合 137"/>
          <p:cNvGrpSpPr/>
          <p:nvPr/>
        </p:nvGrpSpPr>
        <p:grpSpPr>
          <a:xfrm flipH="1">
            <a:off x="8102484" y="4507597"/>
            <a:ext cx="154041" cy="279851"/>
            <a:chOff x="3632014" y="4509120"/>
            <a:chExt cx="1269761" cy="216024"/>
          </a:xfrm>
        </p:grpSpPr>
        <p:cxnSp>
          <p:nvCxnSpPr>
            <p:cNvPr id="153" name="直接连接符 15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4" name="直接连接符 15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39" name="圆角矩形 138"/>
          <p:cNvSpPr/>
          <p:nvPr/>
        </p:nvSpPr>
        <p:spPr bwMode="auto">
          <a:xfrm>
            <a:off x="8115197" y="4789879"/>
            <a:ext cx="294777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圆角矩形 139"/>
          <p:cNvSpPr/>
          <p:nvPr/>
        </p:nvSpPr>
        <p:spPr bwMode="auto">
          <a:xfrm>
            <a:off x="7019407" y="3925889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圆角矩形 140"/>
          <p:cNvSpPr/>
          <p:nvPr/>
        </p:nvSpPr>
        <p:spPr bwMode="auto">
          <a:xfrm>
            <a:off x="8270541" y="3906549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右弧形箭头 141"/>
          <p:cNvSpPr/>
          <p:nvPr/>
        </p:nvSpPr>
        <p:spPr bwMode="auto">
          <a:xfrm rot="16200000">
            <a:off x="8318704" y="3446370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</a:ln>
          <a:effectLst>
            <a:outerShdw dist="57150" dir="2700000" algn="ctr" rotWithShape="0">
              <a:srgbClr val="888888">
                <a:alpha val="50000"/>
              </a:srgbClr>
            </a:outerShdw>
          </a:effectLst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grpSp>
        <p:nvGrpSpPr>
          <p:cNvPr id="143" name="组合 142"/>
          <p:cNvGrpSpPr/>
          <p:nvPr/>
        </p:nvGrpSpPr>
        <p:grpSpPr>
          <a:xfrm>
            <a:off x="7150064" y="3673998"/>
            <a:ext cx="325182" cy="258233"/>
            <a:chOff x="3632014" y="4509120"/>
            <a:chExt cx="1269761" cy="216024"/>
          </a:xfrm>
        </p:grpSpPr>
        <p:cxnSp>
          <p:nvCxnSpPr>
            <p:cNvPr id="151" name="直接连接符 15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44" name="组合 143"/>
          <p:cNvGrpSpPr/>
          <p:nvPr/>
        </p:nvGrpSpPr>
        <p:grpSpPr>
          <a:xfrm flipH="1">
            <a:off x="7781554" y="3670171"/>
            <a:ext cx="678877" cy="251491"/>
            <a:chOff x="3632014" y="4509120"/>
            <a:chExt cx="1269761" cy="216024"/>
          </a:xfrm>
        </p:grpSpPr>
        <p:cxnSp>
          <p:nvCxnSpPr>
            <p:cNvPr id="149" name="直接连接符 14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0" name="直接连接符 14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45" name="直接连接符 144"/>
          <p:cNvCxnSpPr/>
          <p:nvPr/>
        </p:nvCxnSpPr>
        <p:spPr bwMode="auto">
          <a:xfrm flipH="1" flipV="1">
            <a:off x="7641411" y="3247131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46" name="圆角矩形 145"/>
          <p:cNvSpPr/>
          <p:nvPr/>
        </p:nvSpPr>
        <p:spPr bwMode="auto">
          <a:xfrm>
            <a:off x="7440083" y="3472755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圆角矩形 146"/>
          <p:cNvSpPr/>
          <p:nvPr/>
        </p:nvSpPr>
        <p:spPr bwMode="auto">
          <a:xfrm>
            <a:off x="8706914" y="4384128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右弧形箭头 147"/>
          <p:cNvSpPr/>
          <p:nvPr/>
        </p:nvSpPr>
        <p:spPr bwMode="auto">
          <a:xfrm rot="16200000" flipV="1">
            <a:off x="7437611" y="3019842"/>
            <a:ext cx="331193" cy="626139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/>
          <p:cNvSpPr/>
          <p:nvPr/>
        </p:nvSpPr>
        <p:spPr bwMode="auto">
          <a:xfrm>
            <a:off x="6717477" y="1085361"/>
            <a:ext cx="2401208" cy="5758522"/>
          </a:xfrm>
          <a:prstGeom prst="rect">
            <a:avLst/>
          </a:prstGeom>
          <a:solidFill>
            <a:srgbClr val="99CC00">
              <a:alpha val="21000"/>
            </a:srgbClr>
          </a:solidFill>
          <a:ln w="3175" algn="ctr">
            <a:solidFill>
              <a:schemeClr val="accent6">
                <a:lumMod val="40000"/>
                <a:lumOff val="60000"/>
              </a:schemeClr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4369292" y="1106086"/>
            <a:ext cx="2356938" cy="5758522"/>
          </a:xfrm>
          <a:prstGeom prst="rect">
            <a:avLst/>
          </a:prstGeom>
          <a:solidFill>
            <a:srgbClr val="FFCCCC">
              <a:alpha val="47000"/>
            </a:srgbClr>
          </a:solidFill>
          <a:ln w="3175" algn="ctr">
            <a:solidFill>
              <a:schemeClr val="accent2">
                <a:lumMod val="50000"/>
              </a:schemeClr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2258406" y="1102048"/>
            <a:ext cx="2105789" cy="5758522"/>
          </a:xfrm>
          <a:prstGeom prst="rect">
            <a:avLst/>
          </a:prstGeom>
          <a:solidFill>
            <a:schemeClr val="accent1">
              <a:alpha val="47000"/>
            </a:schemeClr>
          </a:solidFill>
          <a:ln w="3175" algn="ctr">
            <a:solidFill>
              <a:schemeClr val="accent2">
                <a:lumMod val="50000"/>
              </a:schemeClr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-12247" y="1099478"/>
            <a:ext cx="2267744" cy="5758522"/>
          </a:xfrm>
          <a:prstGeom prst="rect">
            <a:avLst/>
          </a:prstGeom>
          <a:solidFill>
            <a:schemeClr val="tx2">
              <a:lumMod val="85000"/>
            </a:schemeClr>
          </a:solidFill>
          <a:ln w="3175" algn="ctr">
            <a:solidFill>
              <a:schemeClr val="accent2">
                <a:lumMod val="50000"/>
              </a:schemeClr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平衡化旋转（</a:t>
            </a: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145859" y="1223099"/>
            <a:ext cx="1905861" cy="2640399"/>
            <a:chOff x="188802" y="2690092"/>
            <a:chExt cx="1905861" cy="2640399"/>
          </a:xfrm>
        </p:grpSpPr>
        <p:sp>
          <p:nvSpPr>
            <p:cNvPr id="41" name="圆角矩形 40"/>
            <p:cNvSpPr/>
            <p:nvPr/>
          </p:nvSpPr>
          <p:spPr bwMode="auto">
            <a:xfrm>
              <a:off x="475825" y="380022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v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圆角矩形 41"/>
            <p:cNvSpPr/>
            <p:nvPr/>
          </p:nvSpPr>
          <p:spPr bwMode="auto">
            <a:xfrm>
              <a:off x="188802" y="423595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662139" y="3534403"/>
              <a:ext cx="261371" cy="264210"/>
              <a:chOff x="3632014" y="4509120"/>
              <a:chExt cx="1269761" cy="216024"/>
            </a:xfrm>
          </p:grpSpPr>
          <p:cxnSp>
            <p:nvCxnSpPr>
              <p:cNvPr id="44" name="直接连接符 4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45" name="直接连接符 4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6" name="组合 45"/>
            <p:cNvGrpSpPr/>
            <p:nvPr/>
          </p:nvGrpSpPr>
          <p:grpSpPr>
            <a:xfrm flipH="1">
              <a:off x="1237676" y="3532372"/>
              <a:ext cx="167873" cy="290861"/>
              <a:chOff x="3632014" y="4509120"/>
              <a:chExt cx="1269761" cy="216024"/>
            </a:xfrm>
          </p:grpSpPr>
          <p:cxnSp>
            <p:nvCxnSpPr>
              <p:cNvPr id="47" name="直接连接符 4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48" name="直接连接符 4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9" name="组合 48"/>
            <p:cNvGrpSpPr/>
            <p:nvPr/>
          </p:nvGrpSpPr>
          <p:grpSpPr>
            <a:xfrm>
              <a:off x="331409" y="3972426"/>
              <a:ext cx="135060" cy="279852"/>
              <a:chOff x="3632014" y="4509120"/>
              <a:chExt cx="1269761" cy="216024"/>
            </a:xfrm>
          </p:grpSpPr>
          <p:cxnSp>
            <p:nvCxnSpPr>
              <p:cNvPr id="50" name="直接连接符 4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1" name="直接连接符 5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52" name="组合 51"/>
            <p:cNvGrpSpPr/>
            <p:nvPr/>
          </p:nvGrpSpPr>
          <p:grpSpPr>
            <a:xfrm flipH="1">
              <a:off x="838146" y="3972426"/>
              <a:ext cx="154041" cy="279851"/>
              <a:chOff x="3632014" y="4509120"/>
              <a:chExt cx="1269761" cy="216024"/>
            </a:xfrm>
          </p:grpSpPr>
          <p:cxnSp>
            <p:nvCxnSpPr>
              <p:cNvPr id="53" name="直接连接符 5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4" name="直接连接符 5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56" name="圆角矩形 55"/>
            <p:cNvSpPr/>
            <p:nvPr/>
          </p:nvSpPr>
          <p:spPr bwMode="auto">
            <a:xfrm>
              <a:off x="830177" y="424748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1255394" y="3814840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圆角矩形 57"/>
            <p:cNvSpPr/>
            <p:nvPr/>
          </p:nvSpPr>
          <p:spPr bwMode="auto">
            <a:xfrm>
              <a:off x="875972" y="335135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p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右弧形箭头 59"/>
            <p:cNvSpPr/>
            <p:nvPr/>
          </p:nvSpPr>
          <p:spPr bwMode="auto">
            <a:xfrm rot="16200000">
              <a:off x="1442359" y="2571201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1088088" y="3138747"/>
              <a:ext cx="316759" cy="212601"/>
              <a:chOff x="3632014" y="4509120"/>
              <a:chExt cx="1269761" cy="216024"/>
            </a:xfrm>
          </p:grpSpPr>
          <p:cxnSp>
            <p:nvCxnSpPr>
              <p:cNvPr id="62" name="直接连接符 6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3" name="直接连接符 6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64" name="组合 63"/>
            <p:cNvGrpSpPr/>
            <p:nvPr/>
          </p:nvGrpSpPr>
          <p:grpSpPr>
            <a:xfrm flipH="1">
              <a:off x="1747648" y="3134920"/>
              <a:ext cx="213060" cy="290861"/>
              <a:chOff x="3632014" y="4509120"/>
              <a:chExt cx="1269761" cy="216024"/>
            </a:xfrm>
          </p:grpSpPr>
          <p:cxnSp>
            <p:nvCxnSpPr>
              <p:cNvPr id="65" name="直接连接符 6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6" name="直接连接符 6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67" name="直接连接符 66"/>
            <p:cNvCxnSpPr/>
            <p:nvPr/>
          </p:nvCxnSpPr>
          <p:spPr bwMode="auto">
            <a:xfrm flipH="1" flipV="1">
              <a:off x="1586492" y="2690092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68" name="圆角矩形 67"/>
            <p:cNvSpPr/>
            <p:nvPr/>
          </p:nvSpPr>
          <p:spPr bwMode="auto">
            <a:xfrm>
              <a:off x="1406472" y="293860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圆角矩形 68"/>
            <p:cNvSpPr/>
            <p:nvPr/>
          </p:nvSpPr>
          <p:spPr bwMode="auto">
            <a:xfrm>
              <a:off x="1800145" y="3438637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47474" y="1223099"/>
            <a:ext cx="1730924" cy="2621578"/>
            <a:chOff x="2459570" y="2690091"/>
            <a:chExt cx="1730924" cy="2621578"/>
          </a:xfrm>
        </p:grpSpPr>
        <p:grpSp>
          <p:nvGrpSpPr>
            <p:cNvPr id="70" name="组合 69"/>
            <p:cNvGrpSpPr/>
            <p:nvPr/>
          </p:nvGrpSpPr>
          <p:grpSpPr>
            <a:xfrm>
              <a:off x="2619362" y="3138745"/>
              <a:ext cx="224446" cy="299891"/>
              <a:chOff x="3632014" y="4509120"/>
              <a:chExt cx="1269761" cy="216024"/>
            </a:xfrm>
          </p:grpSpPr>
          <p:cxnSp>
            <p:nvCxnSpPr>
              <p:cNvPr id="71" name="直接连接符 7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2" name="直接连接符 7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73" name="组合 72"/>
            <p:cNvGrpSpPr/>
            <p:nvPr/>
          </p:nvGrpSpPr>
          <p:grpSpPr>
            <a:xfrm flipH="1">
              <a:off x="3154733" y="3134920"/>
              <a:ext cx="212253" cy="236796"/>
              <a:chOff x="3632014" y="4509120"/>
              <a:chExt cx="1269761" cy="216024"/>
            </a:xfrm>
          </p:grpSpPr>
          <p:cxnSp>
            <p:nvCxnSpPr>
              <p:cNvPr id="74" name="直接连接符 7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5" name="直接连接符 7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76" name="圆角矩形 75"/>
            <p:cNvSpPr/>
            <p:nvPr/>
          </p:nvSpPr>
          <p:spPr bwMode="auto">
            <a:xfrm>
              <a:off x="2813558" y="2938601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2964494" y="3540045"/>
              <a:ext cx="261371" cy="264210"/>
              <a:chOff x="3632014" y="4509120"/>
              <a:chExt cx="1269761" cy="216024"/>
            </a:xfrm>
          </p:grpSpPr>
          <p:cxnSp>
            <p:nvCxnSpPr>
              <p:cNvPr id="78" name="直接连接符 7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9" name="直接连接符 7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80" name="组合 79"/>
            <p:cNvGrpSpPr/>
            <p:nvPr/>
          </p:nvGrpSpPr>
          <p:grpSpPr>
            <a:xfrm flipH="1">
              <a:off x="3540030" y="3538014"/>
              <a:ext cx="167873" cy="237369"/>
              <a:chOff x="3632014" y="4509120"/>
              <a:chExt cx="1269761" cy="216024"/>
            </a:xfrm>
          </p:grpSpPr>
          <p:cxnSp>
            <p:nvCxnSpPr>
              <p:cNvPr id="81" name="直接连接符 8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2" name="直接连接符 8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83" name="圆角矩形 82"/>
            <p:cNvSpPr/>
            <p:nvPr/>
          </p:nvSpPr>
          <p:spPr bwMode="auto">
            <a:xfrm>
              <a:off x="3178327" y="335699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p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圆角矩形 83"/>
            <p:cNvSpPr/>
            <p:nvPr/>
          </p:nvSpPr>
          <p:spPr bwMode="auto">
            <a:xfrm>
              <a:off x="3542450" y="3772994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v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3398034" y="3945197"/>
              <a:ext cx="135060" cy="279852"/>
              <a:chOff x="3632014" y="4509120"/>
              <a:chExt cx="1269761" cy="216024"/>
            </a:xfrm>
          </p:grpSpPr>
          <p:cxnSp>
            <p:nvCxnSpPr>
              <p:cNvPr id="86" name="直接连接符 8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7" name="直接连接符 8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88" name="组合 87"/>
            <p:cNvGrpSpPr/>
            <p:nvPr/>
          </p:nvGrpSpPr>
          <p:grpSpPr>
            <a:xfrm flipH="1">
              <a:off x="3904771" y="3945197"/>
              <a:ext cx="154041" cy="279851"/>
              <a:chOff x="3632014" y="4509120"/>
              <a:chExt cx="1269761" cy="216024"/>
            </a:xfrm>
          </p:grpSpPr>
          <p:cxnSp>
            <p:nvCxnSpPr>
              <p:cNvPr id="89" name="直接连接符 8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0" name="直接连接符 8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91" name="圆角矩形 90"/>
            <p:cNvSpPr/>
            <p:nvPr/>
          </p:nvSpPr>
          <p:spPr bwMode="auto">
            <a:xfrm>
              <a:off x="3895976" y="4225048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圆角矩形 91"/>
            <p:cNvSpPr/>
            <p:nvPr/>
          </p:nvSpPr>
          <p:spPr bwMode="auto">
            <a:xfrm>
              <a:off x="3265303" y="4228664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圆角矩形 92"/>
            <p:cNvSpPr/>
            <p:nvPr/>
          </p:nvSpPr>
          <p:spPr bwMode="auto">
            <a:xfrm>
              <a:off x="2848418" y="3795387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圆角矩形 93"/>
            <p:cNvSpPr/>
            <p:nvPr/>
          </p:nvSpPr>
          <p:spPr bwMode="auto">
            <a:xfrm>
              <a:off x="2459570" y="3424048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右弧形箭头 94"/>
            <p:cNvSpPr/>
            <p:nvPr/>
          </p:nvSpPr>
          <p:spPr bwMode="auto">
            <a:xfrm rot="16200000" flipV="1">
              <a:off x="2820115" y="2559953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 bwMode="auto">
            <a:xfrm flipH="1" flipV="1">
              <a:off x="2993578" y="2690091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1" name="组合 130"/>
          <p:cNvGrpSpPr/>
          <p:nvPr/>
        </p:nvGrpSpPr>
        <p:grpSpPr>
          <a:xfrm>
            <a:off x="4523283" y="1223099"/>
            <a:ext cx="1977907" cy="2632388"/>
            <a:chOff x="4484649" y="3225343"/>
            <a:chExt cx="1977907" cy="2632388"/>
          </a:xfrm>
        </p:grpSpPr>
        <p:sp>
          <p:nvSpPr>
            <p:cNvPr id="99" name="圆角矩形 98"/>
            <p:cNvSpPr/>
            <p:nvPr/>
          </p:nvSpPr>
          <p:spPr bwMode="auto">
            <a:xfrm>
              <a:off x="5305256" y="432746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v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圆角矩形 99"/>
            <p:cNvSpPr/>
            <p:nvPr/>
          </p:nvSpPr>
          <p:spPr bwMode="auto">
            <a:xfrm>
              <a:off x="5018233" y="476319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631070" y="4065721"/>
              <a:ext cx="200189" cy="328011"/>
              <a:chOff x="3632014" y="4509120"/>
              <a:chExt cx="1269761" cy="216024"/>
            </a:xfrm>
          </p:grpSpPr>
          <p:cxnSp>
            <p:nvCxnSpPr>
              <p:cNvPr id="124" name="直接连接符 12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5" name="直接连接符 12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2" name="组合 101"/>
            <p:cNvGrpSpPr/>
            <p:nvPr/>
          </p:nvGrpSpPr>
          <p:grpSpPr>
            <a:xfrm flipH="1">
              <a:off x="5113722" y="4044613"/>
              <a:ext cx="379124" cy="317008"/>
              <a:chOff x="3632014" y="4509120"/>
              <a:chExt cx="1269761" cy="216024"/>
            </a:xfrm>
          </p:grpSpPr>
          <p:cxnSp>
            <p:nvCxnSpPr>
              <p:cNvPr id="122" name="直接连接符 12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3" name="直接连接符 12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3" name="组合 102"/>
            <p:cNvGrpSpPr/>
            <p:nvPr/>
          </p:nvGrpSpPr>
          <p:grpSpPr>
            <a:xfrm>
              <a:off x="5160840" y="4499666"/>
              <a:ext cx="135060" cy="279852"/>
              <a:chOff x="3632014" y="4509120"/>
              <a:chExt cx="1269761" cy="216024"/>
            </a:xfrm>
          </p:grpSpPr>
          <p:cxnSp>
            <p:nvCxnSpPr>
              <p:cNvPr id="120" name="直接连接符 11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1" name="直接连接符 12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4" name="组合 103"/>
            <p:cNvGrpSpPr/>
            <p:nvPr/>
          </p:nvGrpSpPr>
          <p:grpSpPr>
            <a:xfrm flipH="1">
              <a:off x="5667577" y="4499666"/>
              <a:ext cx="154041" cy="279851"/>
              <a:chOff x="3632014" y="4509120"/>
              <a:chExt cx="1269761" cy="216024"/>
            </a:xfrm>
          </p:grpSpPr>
          <p:cxnSp>
            <p:nvCxnSpPr>
              <p:cNvPr id="118" name="直接连接符 11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9" name="直接连接符 11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05" name="圆角矩形 104"/>
            <p:cNvSpPr/>
            <p:nvPr/>
          </p:nvSpPr>
          <p:spPr bwMode="auto">
            <a:xfrm>
              <a:off x="5659608" y="477472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圆角矩形 105"/>
            <p:cNvSpPr/>
            <p:nvPr/>
          </p:nvSpPr>
          <p:spPr bwMode="auto">
            <a:xfrm>
              <a:off x="4484649" y="4389885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圆角矩形 106"/>
            <p:cNvSpPr/>
            <p:nvPr/>
          </p:nvSpPr>
          <p:spPr bwMode="auto">
            <a:xfrm>
              <a:off x="4831259" y="387968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p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右弧形箭头 107"/>
            <p:cNvSpPr/>
            <p:nvPr/>
          </p:nvSpPr>
          <p:spPr bwMode="auto">
            <a:xfrm rot="16200000">
              <a:off x="5810252" y="3106452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5018233" y="3673998"/>
              <a:ext cx="754508" cy="243645"/>
              <a:chOff x="3632014" y="4509120"/>
              <a:chExt cx="1269761" cy="216024"/>
            </a:xfrm>
          </p:grpSpPr>
          <p:cxnSp>
            <p:nvCxnSpPr>
              <p:cNvPr id="116" name="直接连接符 11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7" name="直接连接符 11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10" name="组合 109"/>
            <p:cNvGrpSpPr/>
            <p:nvPr/>
          </p:nvGrpSpPr>
          <p:grpSpPr>
            <a:xfrm flipH="1">
              <a:off x="6115541" y="3670171"/>
              <a:ext cx="213060" cy="290861"/>
              <a:chOff x="3632014" y="4509120"/>
              <a:chExt cx="1269761" cy="216024"/>
            </a:xfrm>
          </p:grpSpPr>
          <p:cxnSp>
            <p:nvCxnSpPr>
              <p:cNvPr id="114" name="直接连接符 11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5" name="直接连接符 11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11" name="直接连接符 110"/>
            <p:cNvCxnSpPr/>
            <p:nvPr/>
          </p:nvCxnSpPr>
          <p:spPr bwMode="auto">
            <a:xfrm flipH="1" flipV="1">
              <a:off x="5954385" y="3225343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12" name="圆角矩形 111"/>
            <p:cNvSpPr/>
            <p:nvPr/>
          </p:nvSpPr>
          <p:spPr bwMode="auto">
            <a:xfrm>
              <a:off x="5774365" y="347385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圆角矩形 112"/>
            <p:cNvSpPr/>
            <p:nvPr/>
          </p:nvSpPr>
          <p:spPr bwMode="auto">
            <a:xfrm>
              <a:off x="6168038" y="3973888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右弧形箭头 129"/>
            <p:cNvSpPr/>
            <p:nvPr/>
          </p:nvSpPr>
          <p:spPr bwMode="auto">
            <a:xfrm rot="16200000" flipV="1">
              <a:off x="4835812" y="3428488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48264" y="1223099"/>
            <a:ext cx="1982025" cy="2705569"/>
            <a:chOff x="7019407" y="1151091"/>
            <a:chExt cx="1982025" cy="2705569"/>
          </a:xfrm>
        </p:grpSpPr>
        <p:sp>
          <p:nvSpPr>
            <p:cNvPr id="133" name="圆角矩形 132"/>
            <p:cNvSpPr/>
            <p:nvPr/>
          </p:nvSpPr>
          <p:spPr bwMode="auto">
            <a:xfrm>
              <a:off x="7750145" y="232961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v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" name="圆角矩形 133"/>
            <p:cNvSpPr/>
            <p:nvPr/>
          </p:nvSpPr>
          <p:spPr bwMode="auto">
            <a:xfrm>
              <a:off x="7458548" y="2766513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5" name="组合 134"/>
            <p:cNvGrpSpPr/>
            <p:nvPr/>
          </p:nvGrpSpPr>
          <p:grpSpPr>
            <a:xfrm>
              <a:off x="7931718" y="2049497"/>
              <a:ext cx="368864" cy="269753"/>
              <a:chOff x="3632014" y="4509120"/>
              <a:chExt cx="1269761" cy="216024"/>
            </a:xfrm>
          </p:grpSpPr>
          <p:cxnSp>
            <p:nvCxnSpPr>
              <p:cNvPr id="159" name="直接连接符 15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60" name="直接连接符 15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6" name="组合 135"/>
            <p:cNvGrpSpPr/>
            <p:nvPr/>
          </p:nvGrpSpPr>
          <p:grpSpPr>
            <a:xfrm flipH="1">
              <a:off x="8588807" y="2063008"/>
              <a:ext cx="303673" cy="318663"/>
              <a:chOff x="3632014" y="4509120"/>
              <a:chExt cx="1269761" cy="216024"/>
            </a:xfrm>
          </p:grpSpPr>
          <p:cxnSp>
            <p:nvCxnSpPr>
              <p:cNvPr id="157" name="直接连接符 15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8" name="直接连接符 15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7" name="组合 136"/>
            <p:cNvGrpSpPr/>
            <p:nvPr/>
          </p:nvGrpSpPr>
          <p:grpSpPr>
            <a:xfrm>
              <a:off x="7612289" y="2498191"/>
              <a:ext cx="135060" cy="279852"/>
              <a:chOff x="3632014" y="4509120"/>
              <a:chExt cx="1269761" cy="216024"/>
            </a:xfrm>
          </p:grpSpPr>
          <p:cxnSp>
            <p:nvCxnSpPr>
              <p:cNvPr id="155" name="直接连接符 15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6" name="直接连接符 15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8" name="组合 137"/>
            <p:cNvGrpSpPr/>
            <p:nvPr/>
          </p:nvGrpSpPr>
          <p:grpSpPr>
            <a:xfrm flipH="1">
              <a:off x="8102484" y="2491373"/>
              <a:ext cx="154041" cy="279851"/>
              <a:chOff x="3632014" y="4509120"/>
              <a:chExt cx="1269761" cy="216024"/>
            </a:xfrm>
          </p:grpSpPr>
          <p:cxnSp>
            <p:nvCxnSpPr>
              <p:cNvPr id="153" name="直接连接符 15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4" name="直接连接符 15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39" name="圆角矩形 138"/>
            <p:cNvSpPr/>
            <p:nvPr/>
          </p:nvSpPr>
          <p:spPr bwMode="auto">
            <a:xfrm>
              <a:off x="8115197" y="2773655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圆角矩形 139"/>
            <p:cNvSpPr/>
            <p:nvPr/>
          </p:nvSpPr>
          <p:spPr bwMode="auto">
            <a:xfrm>
              <a:off x="7019407" y="1909665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圆角矩形 140"/>
            <p:cNvSpPr/>
            <p:nvPr/>
          </p:nvSpPr>
          <p:spPr bwMode="auto">
            <a:xfrm>
              <a:off x="8270541" y="1890325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p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右弧形箭头 141"/>
            <p:cNvSpPr/>
            <p:nvPr/>
          </p:nvSpPr>
          <p:spPr bwMode="auto">
            <a:xfrm rot="16200000">
              <a:off x="8318704" y="1430146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grpSp>
          <p:nvGrpSpPr>
            <p:cNvPr id="143" name="组合 142"/>
            <p:cNvGrpSpPr/>
            <p:nvPr/>
          </p:nvGrpSpPr>
          <p:grpSpPr>
            <a:xfrm>
              <a:off x="7150064" y="1657774"/>
              <a:ext cx="325182" cy="258233"/>
              <a:chOff x="3632014" y="4509120"/>
              <a:chExt cx="1269761" cy="216024"/>
            </a:xfrm>
          </p:grpSpPr>
          <p:cxnSp>
            <p:nvCxnSpPr>
              <p:cNvPr id="151" name="直接连接符 15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2" name="直接连接符 15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44" name="组合 143"/>
            <p:cNvGrpSpPr/>
            <p:nvPr/>
          </p:nvGrpSpPr>
          <p:grpSpPr>
            <a:xfrm flipH="1">
              <a:off x="7781554" y="1653947"/>
              <a:ext cx="678877" cy="251491"/>
              <a:chOff x="3632014" y="4509120"/>
              <a:chExt cx="1269761" cy="216024"/>
            </a:xfrm>
          </p:grpSpPr>
          <p:cxnSp>
            <p:nvCxnSpPr>
              <p:cNvPr id="149" name="直接连接符 14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0" name="直接连接符 14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45" name="直接连接符 144"/>
            <p:cNvCxnSpPr/>
            <p:nvPr/>
          </p:nvCxnSpPr>
          <p:spPr bwMode="auto">
            <a:xfrm flipH="1" flipV="1">
              <a:off x="7641411" y="123090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46" name="圆角矩形 145"/>
            <p:cNvSpPr/>
            <p:nvPr/>
          </p:nvSpPr>
          <p:spPr bwMode="auto">
            <a:xfrm>
              <a:off x="7440083" y="1456531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7" name="圆角矩形 146"/>
            <p:cNvSpPr/>
            <p:nvPr/>
          </p:nvSpPr>
          <p:spPr bwMode="auto">
            <a:xfrm>
              <a:off x="8706914" y="2367904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右弧形箭头 147"/>
            <p:cNvSpPr/>
            <p:nvPr/>
          </p:nvSpPr>
          <p:spPr bwMode="auto">
            <a:xfrm rot="16200000" flipV="1">
              <a:off x="7437611" y="1003618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64110" y="4375128"/>
            <a:ext cx="1905861" cy="2275074"/>
            <a:chOff x="150607" y="4541187"/>
            <a:chExt cx="1905861" cy="2275074"/>
          </a:xfrm>
        </p:grpSpPr>
        <p:sp>
          <p:nvSpPr>
            <p:cNvPr id="162" name="圆角矩形 161"/>
            <p:cNvSpPr/>
            <p:nvPr/>
          </p:nvSpPr>
          <p:spPr bwMode="auto">
            <a:xfrm>
              <a:off x="437630" y="528310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v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" name="圆角矩形 162"/>
            <p:cNvSpPr/>
            <p:nvPr/>
          </p:nvSpPr>
          <p:spPr bwMode="auto">
            <a:xfrm>
              <a:off x="150607" y="5718841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64" name="组合 163"/>
            <p:cNvGrpSpPr/>
            <p:nvPr/>
          </p:nvGrpSpPr>
          <p:grpSpPr>
            <a:xfrm>
              <a:off x="623944" y="4980772"/>
              <a:ext cx="370933" cy="291794"/>
              <a:chOff x="3632014" y="4509120"/>
              <a:chExt cx="1269761" cy="216024"/>
            </a:xfrm>
          </p:grpSpPr>
          <p:cxnSp>
            <p:nvCxnSpPr>
              <p:cNvPr id="187" name="直接连接符 18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8" name="直接连接符 18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65" name="组合 164"/>
            <p:cNvGrpSpPr/>
            <p:nvPr/>
          </p:nvGrpSpPr>
          <p:grpSpPr>
            <a:xfrm flipH="1">
              <a:off x="1361903" y="4980772"/>
              <a:ext cx="276842" cy="286704"/>
              <a:chOff x="3632014" y="4509120"/>
              <a:chExt cx="1269761" cy="216024"/>
            </a:xfrm>
          </p:grpSpPr>
          <p:cxnSp>
            <p:nvCxnSpPr>
              <p:cNvPr id="185" name="直接连接符 18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6" name="直接连接符 18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66" name="组合 165"/>
            <p:cNvGrpSpPr/>
            <p:nvPr/>
          </p:nvGrpSpPr>
          <p:grpSpPr>
            <a:xfrm>
              <a:off x="293214" y="5455311"/>
              <a:ext cx="135060" cy="279852"/>
              <a:chOff x="3632014" y="4509120"/>
              <a:chExt cx="1269761" cy="216024"/>
            </a:xfrm>
          </p:grpSpPr>
          <p:cxnSp>
            <p:nvCxnSpPr>
              <p:cNvPr id="183" name="直接连接符 18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4" name="直接连接符 18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67" name="组合 166"/>
            <p:cNvGrpSpPr/>
            <p:nvPr/>
          </p:nvGrpSpPr>
          <p:grpSpPr>
            <a:xfrm flipH="1">
              <a:off x="799951" y="5455311"/>
              <a:ext cx="154041" cy="279851"/>
              <a:chOff x="3632014" y="4509120"/>
              <a:chExt cx="1269761" cy="216024"/>
            </a:xfrm>
          </p:grpSpPr>
          <p:cxnSp>
            <p:nvCxnSpPr>
              <p:cNvPr id="181" name="直接连接符 18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2" name="直接连接符 18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68" name="圆角矩形 167"/>
            <p:cNvSpPr/>
            <p:nvPr/>
          </p:nvSpPr>
          <p:spPr bwMode="auto">
            <a:xfrm>
              <a:off x="791982" y="5730371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圆角矩形 168"/>
            <p:cNvSpPr/>
            <p:nvPr/>
          </p:nvSpPr>
          <p:spPr bwMode="auto">
            <a:xfrm>
              <a:off x="1217199" y="5730371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圆角矩形 169"/>
            <p:cNvSpPr/>
            <p:nvPr/>
          </p:nvSpPr>
          <p:spPr bwMode="auto">
            <a:xfrm>
              <a:off x="985079" y="479108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p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72" name="组合 171"/>
            <p:cNvGrpSpPr/>
            <p:nvPr/>
          </p:nvGrpSpPr>
          <p:grpSpPr>
            <a:xfrm>
              <a:off x="1336992" y="5443665"/>
              <a:ext cx="135869" cy="284135"/>
              <a:chOff x="3632014" y="4509120"/>
              <a:chExt cx="1269761" cy="216024"/>
            </a:xfrm>
          </p:grpSpPr>
          <p:cxnSp>
            <p:nvCxnSpPr>
              <p:cNvPr id="179" name="直接连接符 17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0" name="直接连接符 17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73" name="组合 172"/>
            <p:cNvGrpSpPr/>
            <p:nvPr/>
          </p:nvGrpSpPr>
          <p:grpSpPr>
            <a:xfrm flipH="1">
              <a:off x="1737884" y="5439839"/>
              <a:ext cx="213060" cy="290861"/>
              <a:chOff x="3632014" y="4509120"/>
              <a:chExt cx="1269761" cy="216024"/>
            </a:xfrm>
          </p:grpSpPr>
          <p:cxnSp>
            <p:nvCxnSpPr>
              <p:cNvPr id="177" name="直接连接符 17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78" name="直接连接符 17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74" name="直接连接符 173"/>
            <p:cNvCxnSpPr/>
            <p:nvPr/>
          </p:nvCxnSpPr>
          <p:spPr bwMode="auto">
            <a:xfrm flipH="1" flipV="1">
              <a:off x="1187624" y="454118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75" name="圆角矩形 174"/>
            <p:cNvSpPr/>
            <p:nvPr/>
          </p:nvSpPr>
          <p:spPr bwMode="auto">
            <a:xfrm>
              <a:off x="1464590" y="524970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6" name="圆角矩形 175"/>
            <p:cNvSpPr/>
            <p:nvPr/>
          </p:nvSpPr>
          <p:spPr bwMode="auto">
            <a:xfrm>
              <a:off x="1761950" y="5733256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89" name="右箭头 188"/>
          <p:cNvSpPr/>
          <p:nvPr/>
        </p:nvSpPr>
        <p:spPr bwMode="auto">
          <a:xfrm rot="16200000" flipH="1">
            <a:off x="578252" y="4050248"/>
            <a:ext cx="387074" cy="376624"/>
          </a:xfrm>
          <a:prstGeom prst="rightArrow">
            <a:avLst>
              <a:gd name="adj1" fmla="val 50001"/>
              <a:gd name="adj2" fmla="val 55997"/>
            </a:avLst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91" name="圆角矩形 190"/>
          <p:cNvSpPr/>
          <p:nvPr/>
        </p:nvSpPr>
        <p:spPr bwMode="auto">
          <a:xfrm>
            <a:off x="2692904" y="5117049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2" name="圆角矩形 191"/>
          <p:cNvSpPr/>
          <p:nvPr/>
        </p:nvSpPr>
        <p:spPr bwMode="auto">
          <a:xfrm>
            <a:off x="2405881" y="5552782"/>
            <a:ext cx="296245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3" name="组合 192"/>
          <p:cNvGrpSpPr/>
          <p:nvPr/>
        </p:nvGrpSpPr>
        <p:grpSpPr>
          <a:xfrm>
            <a:off x="2879218" y="4814713"/>
            <a:ext cx="370933" cy="291794"/>
            <a:chOff x="3632014" y="4509120"/>
            <a:chExt cx="1269761" cy="216024"/>
          </a:xfrm>
        </p:grpSpPr>
        <p:cxnSp>
          <p:nvCxnSpPr>
            <p:cNvPr id="215" name="直接连接符 21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6" name="直接连接符 21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94" name="组合 193"/>
          <p:cNvGrpSpPr/>
          <p:nvPr/>
        </p:nvGrpSpPr>
        <p:grpSpPr>
          <a:xfrm flipH="1">
            <a:off x="3617177" y="4814713"/>
            <a:ext cx="276842" cy="286704"/>
            <a:chOff x="3632014" y="4509120"/>
            <a:chExt cx="1269761" cy="216024"/>
          </a:xfrm>
        </p:grpSpPr>
        <p:cxnSp>
          <p:nvCxnSpPr>
            <p:cNvPr id="213" name="直接连接符 21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4" name="直接连接符 21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95" name="组合 194"/>
          <p:cNvGrpSpPr/>
          <p:nvPr/>
        </p:nvGrpSpPr>
        <p:grpSpPr>
          <a:xfrm>
            <a:off x="2548488" y="5289252"/>
            <a:ext cx="135060" cy="279852"/>
            <a:chOff x="3632014" y="4509120"/>
            <a:chExt cx="1269761" cy="216024"/>
          </a:xfrm>
        </p:grpSpPr>
        <p:cxnSp>
          <p:nvCxnSpPr>
            <p:cNvPr id="211" name="直接连接符 21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2" name="直接连接符 21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96" name="组合 195"/>
          <p:cNvGrpSpPr/>
          <p:nvPr/>
        </p:nvGrpSpPr>
        <p:grpSpPr>
          <a:xfrm flipH="1">
            <a:off x="3055225" y="5289252"/>
            <a:ext cx="154041" cy="279851"/>
            <a:chOff x="3632014" y="4509120"/>
            <a:chExt cx="1269761" cy="216024"/>
          </a:xfrm>
        </p:grpSpPr>
        <p:cxnSp>
          <p:nvCxnSpPr>
            <p:cNvPr id="209" name="直接连接符 20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0" name="直接连接符 20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97" name="圆角矩形 196"/>
          <p:cNvSpPr/>
          <p:nvPr/>
        </p:nvSpPr>
        <p:spPr bwMode="auto">
          <a:xfrm>
            <a:off x="3047256" y="5564312"/>
            <a:ext cx="294777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8" name="圆角矩形 197"/>
          <p:cNvSpPr/>
          <p:nvPr/>
        </p:nvSpPr>
        <p:spPr bwMode="auto">
          <a:xfrm>
            <a:off x="3472473" y="5564312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9" name="圆角矩形 198"/>
          <p:cNvSpPr/>
          <p:nvPr/>
        </p:nvSpPr>
        <p:spPr bwMode="auto">
          <a:xfrm>
            <a:off x="3240353" y="4625023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00" name="组合 199"/>
          <p:cNvGrpSpPr/>
          <p:nvPr/>
        </p:nvGrpSpPr>
        <p:grpSpPr>
          <a:xfrm>
            <a:off x="3592266" y="5277606"/>
            <a:ext cx="135869" cy="284135"/>
            <a:chOff x="3632014" y="4509120"/>
            <a:chExt cx="1269761" cy="216024"/>
          </a:xfrm>
        </p:grpSpPr>
        <p:cxnSp>
          <p:nvCxnSpPr>
            <p:cNvPr id="207" name="直接连接符 20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8" name="直接连接符 20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01" name="组合 200"/>
          <p:cNvGrpSpPr/>
          <p:nvPr/>
        </p:nvGrpSpPr>
        <p:grpSpPr>
          <a:xfrm flipH="1">
            <a:off x="3993158" y="5273780"/>
            <a:ext cx="213060" cy="290861"/>
            <a:chOff x="3632014" y="4509120"/>
            <a:chExt cx="1269761" cy="216024"/>
          </a:xfrm>
        </p:grpSpPr>
        <p:cxnSp>
          <p:nvCxnSpPr>
            <p:cNvPr id="205" name="直接连接符 20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6" name="直接连接符 20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202" name="直接连接符 201"/>
          <p:cNvCxnSpPr/>
          <p:nvPr/>
        </p:nvCxnSpPr>
        <p:spPr bwMode="auto">
          <a:xfrm flipH="1" flipV="1">
            <a:off x="3420373" y="4369058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203" name="圆角矩形 202"/>
          <p:cNvSpPr/>
          <p:nvPr/>
        </p:nvSpPr>
        <p:spPr bwMode="auto">
          <a:xfrm>
            <a:off x="3719864" y="5083650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" name="圆角矩形 203"/>
          <p:cNvSpPr/>
          <p:nvPr/>
        </p:nvSpPr>
        <p:spPr bwMode="auto">
          <a:xfrm>
            <a:off x="4017224" y="5567197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右箭头 216"/>
          <p:cNvSpPr/>
          <p:nvPr/>
        </p:nvSpPr>
        <p:spPr bwMode="auto">
          <a:xfrm rot="16200000" flipH="1">
            <a:off x="2696901" y="3990572"/>
            <a:ext cx="387074" cy="376624"/>
          </a:xfrm>
          <a:prstGeom prst="rightArrow">
            <a:avLst>
              <a:gd name="adj1" fmla="val 50001"/>
              <a:gd name="adj2" fmla="val 55997"/>
            </a:avLst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grpSp>
        <p:nvGrpSpPr>
          <p:cNvPr id="218" name="组合 217"/>
          <p:cNvGrpSpPr/>
          <p:nvPr/>
        </p:nvGrpSpPr>
        <p:grpSpPr>
          <a:xfrm>
            <a:off x="4621872" y="4047150"/>
            <a:ext cx="1905861" cy="2640399"/>
            <a:chOff x="188802" y="2690092"/>
            <a:chExt cx="1905861" cy="2640399"/>
          </a:xfrm>
        </p:grpSpPr>
        <p:sp>
          <p:nvSpPr>
            <p:cNvPr id="219" name="圆角矩形 218"/>
            <p:cNvSpPr/>
            <p:nvPr/>
          </p:nvSpPr>
          <p:spPr bwMode="auto">
            <a:xfrm>
              <a:off x="475825" y="380022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p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0" name="圆角矩形 219"/>
            <p:cNvSpPr/>
            <p:nvPr/>
          </p:nvSpPr>
          <p:spPr bwMode="auto">
            <a:xfrm>
              <a:off x="188802" y="423595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21" name="组合 220"/>
            <p:cNvGrpSpPr/>
            <p:nvPr/>
          </p:nvGrpSpPr>
          <p:grpSpPr>
            <a:xfrm>
              <a:off x="662139" y="3534403"/>
              <a:ext cx="261371" cy="264210"/>
              <a:chOff x="3632014" y="4509120"/>
              <a:chExt cx="1269761" cy="216024"/>
            </a:xfrm>
          </p:grpSpPr>
          <p:cxnSp>
            <p:nvCxnSpPr>
              <p:cNvPr id="244" name="直接连接符 24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45" name="直接连接符 24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22" name="组合 221"/>
            <p:cNvGrpSpPr/>
            <p:nvPr/>
          </p:nvGrpSpPr>
          <p:grpSpPr>
            <a:xfrm flipH="1">
              <a:off x="1237676" y="3532372"/>
              <a:ext cx="167873" cy="290861"/>
              <a:chOff x="3632014" y="4509120"/>
              <a:chExt cx="1269761" cy="216024"/>
            </a:xfrm>
          </p:grpSpPr>
          <p:cxnSp>
            <p:nvCxnSpPr>
              <p:cNvPr id="242" name="直接连接符 24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43" name="直接连接符 24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23" name="组合 222"/>
            <p:cNvGrpSpPr/>
            <p:nvPr/>
          </p:nvGrpSpPr>
          <p:grpSpPr>
            <a:xfrm>
              <a:off x="331409" y="3972426"/>
              <a:ext cx="135060" cy="279852"/>
              <a:chOff x="3632014" y="4509120"/>
              <a:chExt cx="1269761" cy="216024"/>
            </a:xfrm>
          </p:grpSpPr>
          <p:cxnSp>
            <p:nvCxnSpPr>
              <p:cNvPr id="240" name="直接连接符 23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41" name="直接连接符 24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24" name="组合 223"/>
            <p:cNvGrpSpPr/>
            <p:nvPr/>
          </p:nvGrpSpPr>
          <p:grpSpPr>
            <a:xfrm flipH="1">
              <a:off x="838146" y="3972426"/>
              <a:ext cx="154041" cy="279851"/>
              <a:chOff x="3632014" y="4509120"/>
              <a:chExt cx="1269761" cy="216024"/>
            </a:xfrm>
          </p:grpSpPr>
          <p:cxnSp>
            <p:nvCxnSpPr>
              <p:cNvPr id="238" name="直接连接符 23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39" name="直接连接符 23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225" name="圆角矩形 224"/>
            <p:cNvSpPr/>
            <p:nvPr/>
          </p:nvSpPr>
          <p:spPr bwMode="auto">
            <a:xfrm>
              <a:off x="830177" y="424748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6" name="圆角矩形 225"/>
            <p:cNvSpPr/>
            <p:nvPr/>
          </p:nvSpPr>
          <p:spPr bwMode="auto">
            <a:xfrm>
              <a:off x="1255394" y="3814840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7" name="圆角矩形 226"/>
            <p:cNvSpPr/>
            <p:nvPr/>
          </p:nvSpPr>
          <p:spPr bwMode="auto">
            <a:xfrm>
              <a:off x="875972" y="335135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v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8" name="右弧形箭头 227"/>
            <p:cNvSpPr/>
            <p:nvPr/>
          </p:nvSpPr>
          <p:spPr bwMode="auto">
            <a:xfrm rot="16200000">
              <a:off x="1442359" y="2571201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grpSp>
          <p:nvGrpSpPr>
            <p:cNvPr id="229" name="组合 228"/>
            <p:cNvGrpSpPr/>
            <p:nvPr/>
          </p:nvGrpSpPr>
          <p:grpSpPr>
            <a:xfrm>
              <a:off x="1088088" y="3138747"/>
              <a:ext cx="316759" cy="212601"/>
              <a:chOff x="3632014" y="4509120"/>
              <a:chExt cx="1269761" cy="216024"/>
            </a:xfrm>
          </p:grpSpPr>
          <p:cxnSp>
            <p:nvCxnSpPr>
              <p:cNvPr id="236" name="直接连接符 23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37" name="直接连接符 23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30" name="组合 229"/>
            <p:cNvGrpSpPr/>
            <p:nvPr/>
          </p:nvGrpSpPr>
          <p:grpSpPr>
            <a:xfrm flipH="1">
              <a:off x="1747648" y="3134920"/>
              <a:ext cx="213060" cy="290861"/>
              <a:chOff x="3632014" y="4509120"/>
              <a:chExt cx="1269761" cy="216024"/>
            </a:xfrm>
          </p:grpSpPr>
          <p:cxnSp>
            <p:nvCxnSpPr>
              <p:cNvPr id="234" name="直接连接符 23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35" name="直接连接符 23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231" name="直接连接符 230"/>
            <p:cNvCxnSpPr/>
            <p:nvPr/>
          </p:nvCxnSpPr>
          <p:spPr bwMode="auto">
            <a:xfrm flipH="1" flipV="1">
              <a:off x="1586492" y="2690092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232" name="圆角矩形 231"/>
            <p:cNvSpPr/>
            <p:nvPr/>
          </p:nvSpPr>
          <p:spPr bwMode="auto">
            <a:xfrm>
              <a:off x="1406472" y="293860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3" name="圆角矩形 232"/>
            <p:cNvSpPr/>
            <p:nvPr/>
          </p:nvSpPr>
          <p:spPr bwMode="auto">
            <a:xfrm>
              <a:off x="1800145" y="3438637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6" name="组合 245"/>
          <p:cNvGrpSpPr/>
          <p:nvPr/>
        </p:nvGrpSpPr>
        <p:grpSpPr>
          <a:xfrm>
            <a:off x="7020272" y="4119790"/>
            <a:ext cx="1730924" cy="2621578"/>
            <a:chOff x="2459570" y="2690091"/>
            <a:chExt cx="1730924" cy="2621578"/>
          </a:xfrm>
        </p:grpSpPr>
        <p:grpSp>
          <p:nvGrpSpPr>
            <p:cNvPr id="247" name="组合 246"/>
            <p:cNvGrpSpPr/>
            <p:nvPr/>
          </p:nvGrpSpPr>
          <p:grpSpPr>
            <a:xfrm>
              <a:off x="2619362" y="3138745"/>
              <a:ext cx="224446" cy="299891"/>
              <a:chOff x="3632014" y="4509120"/>
              <a:chExt cx="1269761" cy="216024"/>
            </a:xfrm>
          </p:grpSpPr>
          <p:cxnSp>
            <p:nvCxnSpPr>
              <p:cNvPr id="272" name="直接连接符 27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73" name="直接连接符 27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48" name="组合 247"/>
            <p:cNvGrpSpPr/>
            <p:nvPr/>
          </p:nvGrpSpPr>
          <p:grpSpPr>
            <a:xfrm flipH="1">
              <a:off x="3154733" y="3134920"/>
              <a:ext cx="212253" cy="236796"/>
              <a:chOff x="3632014" y="4509120"/>
              <a:chExt cx="1269761" cy="216024"/>
            </a:xfrm>
          </p:grpSpPr>
          <p:cxnSp>
            <p:nvCxnSpPr>
              <p:cNvPr id="270" name="直接连接符 26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71" name="直接连接符 27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249" name="圆角矩形 248"/>
            <p:cNvSpPr/>
            <p:nvPr/>
          </p:nvSpPr>
          <p:spPr bwMode="auto">
            <a:xfrm>
              <a:off x="2813558" y="2938601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50" name="组合 249"/>
            <p:cNvGrpSpPr/>
            <p:nvPr/>
          </p:nvGrpSpPr>
          <p:grpSpPr>
            <a:xfrm>
              <a:off x="2964494" y="3540045"/>
              <a:ext cx="261371" cy="264210"/>
              <a:chOff x="3632014" y="4509120"/>
              <a:chExt cx="1269761" cy="216024"/>
            </a:xfrm>
          </p:grpSpPr>
          <p:cxnSp>
            <p:nvCxnSpPr>
              <p:cNvPr id="268" name="直接连接符 26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69" name="直接连接符 26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51" name="组合 250"/>
            <p:cNvGrpSpPr/>
            <p:nvPr/>
          </p:nvGrpSpPr>
          <p:grpSpPr>
            <a:xfrm flipH="1">
              <a:off x="3540030" y="3538014"/>
              <a:ext cx="167873" cy="237369"/>
              <a:chOff x="3632014" y="4509120"/>
              <a:chExt cx="1269761" cy="216024"/>
            </a:xfrm>
          </p:grpSpPr>
          <p:cxnSp>
            <p:nvCxnSpPr>
              <p:cNvPr id="266" name="直接连接符 26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67" name="直接连接符 26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252" name="圆角矩形 251"/>
            <p:cNvSpPr/>
            <p:nvPr/>
          </p:nvSpPr>
          <p:spPr bwMode="auto">
            <a:xfrm>
              <a:off x="3178327" y="335699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v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3" name="圆角矩形 252"/>
            <p:cNvSpPr/>
            <p:nvPr/>
          </p:nvSpPr>
          <p:spPr bwMode="auto">
            <a:xfrm>
              <a:off x="3529190" y="3780016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p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54" name="组合 253"/>
            <p:cNvGrpSpPr/>
            <p:nvPr/>
          </p:nvGrpSpPr>
          <p:grpSpPr>
            <a:xfrm>
              <a:off x="3398034" y="3945197"/>
              <a:ext cx="135060" cy="279852"/>
              <a:chOff x="3632014" y="4509120"/>
              <a:chExt cx="1269761" cy="216024"/>
            </a:xfrm>
          </p:grpSpPr>
          <p:cxnSp>
            <p:nvCxnSpPr>
              <p:cNvPr id="264" name="直接连接符 26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65" name="直接连接符 26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55" name="组合 254"/>
            <p:cNvGrpSpPr/>
            <p:nvPr/>
          </p:nvGrpSpPr>
          <p:grpSpPr>
            <a:xfrm flipH="1">
              <a:off x="3904771" y="3945197"/>
              <a:ext cx="154041" cy="279851"/>
              <a:chOff x="3632014" y="4509120"/>
              <a:chExt cx="1269761" cy="216024"/>
            </a:xfrm>
          </p:grpSpPr>
          <p:cxnSp>
            <p:nvCxnSpPr>
              <p:cNvPr id="262" name="直接连接符 26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63" name="直接连接符 26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256" name="圆角矩形 255"/>
            <p:cNvSpPr/>
            <p:nvPr/>
          </p:nvSpPr>
          <p:spPr bwMode="auto">
            <a:xfrm>
              <a:off x="3895976" y="4225048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7" name="圆角矩形 256"/>
            <p:cNvSpPr/>
            <p:nvPr/>
          </p:nvSpPr>
          <p:spPr bwMode="auto">
            <a:xfrm>
              <a:off x="3265303" y="4228664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8" name="圆角矩形 257"/>
            <p:cNvSpPr/>
            <p:nvPr/>
          </p:nvSpPr>
          <p:spPr bwMode="auto">
            <a:xfrm>
              <a:off x="2848418" y="3795387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9" name="圆角矩形 258"/>
            <p:cNvSpPr/>
            <p:nvPr/>
          </p:nvSpPr>
          <p:spPr bwMode="auto">
            <a:xfrm>
              <a:off x="2459570" y="3424048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0" name="右弧形箭头 259"/>
            <p:cNvSpPr/>
            <p:nvPr/>
          </p:nvSpPr>
          <p:spPr bwMode="auto">
            <a:xfrm rot="16200000" flipV="1">
              <a:off x="2820115" y="2559953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cxnSp>
          <p:nvCxnSpPr>
            <p:cNvPr id="261" name="直接连接符 260"/>
            <p:cNvCxnSpPr/>
            <p:nvPr/>
          </p:nvCxnSpPr>
          <p:spPr bwMode="auto">
            <a:xfrm flipH="1" flipV="1">
              <a:off x="2993578" y="2690091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40" name="矩形 39"/>
          <p:cNvSpPr/>
          <p:nvPr/>
        </p:nvSpPr>
        <p:spPr>
          <a:xfrm>
            <a:off x="976982" y="3878757"/>
            <a:ext cx="11680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单步调整完成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74" name="矩形 273"/>
          <p:cNvSpPr/>
          <p:nvPr/>
        </p:nvSpPr>
        <p:spPr>
          <a:xfrm>
            <a:off x="3203848" y="3933056"/>
            <a:ext cx="11680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单步调整完成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4499992" y="4150821"/>
            <a:ext cx="917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第一步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调整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76" name="矩形 275"/>
          <p:cNvSpPr/>
          <p:nvPr/>
        </p:nvSpPr>
        <p:spPr>
          <a:xfrm>
            <a:off x="8028384" y="4149080"/>
            <a:ext cx="917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第一步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调整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/>
          <p:cNvSpPr/>
          <p:nvPr/>
        </p:nvSpPr>
        <p:spPr bwMode="auto">
          <a:xfrm>
            <a:off x="6717477" y="1085361"/>
            <a:ext cx="2401208" cy="5758522"/>
          </a:xfrm>
          <a:prstGeom prst="rect">
            <a:avLst/>
          </a:prstGeom>
          <a:solidFill>
            <a:srgbClr val="99CC00">
              <a:alpha val="21000"/>
            </a:srgbClr>
          </a:solidFill>
          <a:ln w="3175" algn="ctr">
            <a:solidFill>
              <a:schemeClr val="accent6">
                <a:lumMod val="40000"/>
                <a:lumOff val="60000"/>
              </a:schemeClr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4369292" y="1106086"/>
            <a:ext cx="2356938" cy="5758522"/>
          </a:xfrm>
          <a:prstGeom prst="rect">
            <a:avLst/>
          </a:prstGeom>
          <a:solidFill>
            <a:srgbClr val="FFCCCC">
              <a:alpha val="47000"/>
            </a:srgbClr>
          </a:solidFill>
          <a:ln w="3175" algn="ctr">
            <a:solidFill>
              <a:schemeClr val="accent2">
                <a:lumMod val="50000"/>
              </a:schemeClr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2258406" y="1102048"/>
            <a:ext cx="2105789" cy="5758522"/>
          </a:xfrm>
          <a:prstGeom prst="rect">
            <a:avLst/>
          </a:prstGeom>
          <a:solidFill>
            <a:schemeClr val="accent1">
              <a:alpha val="47000"/>
            </a:schemeClr>
          </a:solidFill>
          <a:ln w="3175" algn="ctr">
            <a:solidFill>
              <a:schemeClr val="accent2">
                <a:lumMod val="50000"/>
              </a:schemeClr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-12247" y="1099478"/>
            <a:ext cx="2267744" cy="5758522"/>
          </a:xfrm>
          <a:prstGeom prst="rect">
            <a:avLst/>
          </a:prstGeom>
          <a:solidFill>
            <a:schemeClr val="tx2">
              <a:lumMod val="85000"/>
            </a:schemeClr>
          </a:solidFill>
          <a:ln w="3175" algn="ctr">
            <a:solidFill>
              <a:schemeClr val="accent2">
                <a:lumMod val="50000"/>
              </a:schemeClr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平衡化旋转（</a:t>
            </a: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145859" y="1223099"/>
            <a:ext cx="1905861" cy="2640399"/>
            <a:chOff x="188802" y="2690092"/>
            <a:chExt cx="1905861" cy="2640399"/>
          </a:xfrm>
        </p:grpSpPr>
        <p:sp>
          <p:nvSpPr>
            <p:cNvPr id="41" name="圆角矩形 40"/>
            <p:cNvSpPr/>
            <p:nvPr/>
          </p:nvSpPr>
          <p:spPr bwMode="auto">
            <a:xfrm>
              <a:off x="475825" y="380022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v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圆角矩形 41"/>
            <p:cNvSpPr/>
            <p:nvPr/>
          </p:nvSpPr>
          <p:spPr bwMode="auto">
            <a:xfrm>
              <a:off x="188802" y="423595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662139" y="3534403"/>
              <a:ext cx="261371" cy="264210"/>
              <a:chOff x="3632014" y="4509120"/>
              <a:chExt cx="1269761" cy="216024"/>
            </a:xfrm>
          </p:grpSpPr>
          <p:cxnSp>
            <p:nvCxnSpPr>
              <p:cNvPr id="44" name="直接连接符 4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45" name="直接连接符 4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6" name="组合 45"/>
            <p:cNvGrpSpPr/>
            <p:nvPr/>
          </p:nvGrpSpPr>
          <p:grpSpPr>
            <a:xfrm flipH="1">
              <a:off x="1237676" y="3532372"/>
              <a:ext cx="167873" cy="290861"/>
              <a:chOff x="3632014" y="4509120"/>
              <a:chExt cx="1269761" cy="216024"/>
            </a:xfrm>
          </p:grpSpPr>
          <p:cxnSp>
            <p:nvCxnSpPr>
              <p:cNvPr id="47" name="直接连接符 4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48" name="直接连接符 4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9" name="组合 48"/>
            <p:cNvGrpSpPr/>
            <p:nvPr/>
          </p:nvGrpSpPr>
          <p:grpSpPr>
            <a:xfrm>
              <a:off x="331409" y="3972426"/>
              <a:ext cx="135060" cy="279852"/>
              <a:chOff x="3632014" y="4509120"/>
              <a:chExt cx="1269761" cy="216024"/>
            </a:xfrm>
          </p:grpSpPr>
          <p:cxnSp>
            <p:nvCxnSpPr>
              <p:cNvPr id="50" name="直接连接符 4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1" name="直接连接符 5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52" name="组合 51"/>
            <p:cNvGrpSpPr/>
            <p:nvPr/>
          </p:nvGrpSpPr>
          <p:grpSpPr>
            <a:xfrm flipH="1">
              <a:off x="838146" y="3972426"/>
              <a:ext cx="154041" cy="279851"/>
              <a:chOff x="3632014" y="4509120"/>
              <a:chExt cx="1269761" cy="216024"/>
            </a:xfrm>
          </p:grpSpPr>
          <p:cxnSp>
            <p:nvCxnSpPr>
              <p:cNvPr id="53" name="直接连接符 5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4" name="直接连接符 5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56" name="圆角矩形 55"/>
            <p:cNvSpPr/>
            <p:nvPr/>
          </p:nvSpPr>
          <p:spPr bwMode="auto">
            <a:xfrm>
              <a:off x="830177" y="424748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圆角矩形 56"/>
            <p:cNvSpPr/>
            <p:nvPr/>
          </p:nvSpPr>
          <p:spPr bwMode="auto">
            <a:xfrm>
              <a:off x="1255394" y="3814840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圆角矩形 57"/>
            <p:cNvSpPr/>
            <p:nvPr/>
          </p:nvSpPr>
          <p:spPr bwMode="auto">
            <a:xfrm>
              <a:off x="875972" y="335135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p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右弧形箭头 59"/>
            <p:cNvSpPr/>
            <p:nvPr/>
          </p:nvSpPr>
          <p:spPr bwMode="auto">
            <a:xfrm rot="16200000">
              <a:off x="1442359" y="2571201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grpSp>
          <p:nvGrpSpPr>
            <p:cNvPr id="61" name="组合 60"/>
            <p:cNvGrpSpPr/>
            <p:nvPr/>
          </p:nvGrpSpPr>
          <p:grpSpPr>
            <a:xfrm>
              <a:off x="1088088" y="3138747"/>
              <a:ext cx="316759" cy="212601"/>
              <a:chOff x="3632014" y="4509120"/>
              <a:chExt cx="1269761" cy="216024"/>
            </a:xfrm>
          </p:grpSpPr>
          <p:cxnSp>
            <p:nvCxnSpPr>
              <p:cNvPr id="62" name="直接连接符 6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3" name="直接连接符 6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64" name="组合 63"/>
            <p:cNvGrpSpPr/>
            <p:nvPr/>
          </p:nvGrpSpPr>
          <p:grpSpPr>
            <a:xfrm flipH="1">
              <a:off x="1747648" y="3134920"/>
              <a:ext cx="213060" cy="290861"/>
              <a:chOff x="3632014" y="4509120"/>
              <a:chExt cx="1269761" cy="216024"/>
            </a:xfrm>
          </p:grpSpPr>
          <p:cxnSp>
            <p:nvCxnSpPr>
              <p:cNvPr id="65" name="直接连接符 6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6" name="直接连接符 6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67" name="直接连接符 66"/>
            <p:cNvCxnSpPr/>
            <p:nvPr/>
          </p:nvCxnSpPr>
          <p:spPr bwMode="auto">
            <a:xfrm flipH="1" flipV="1">
              <a:off x="1586492" y="2690092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68" name="圆角矩形 67"/>
            <p:cNvSpPr/>
            <p:nvPr/>
          </p:nvSpPr>
          <p:spPr bwMode="auto">
            <a:xfrm>
              <a:off x="1406472" y="293860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圆角矩形 68"/>
            <p:cNvSpPr/>
            <p:nvPr/>
          </p:nvSpPr>
          <p:spPr bwMode="auto">
            <a:xfrm>
              <a:off x="1800145" y="3438637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447474" y="1223099"/>
            <a:ext cx="1730924" cy="2621578"/>
            <a:chOff x="2459570" y="2690091"/>
            <a:chExt cx="1730924" cy="2621578"/>
          </a:xfrm>
        </p:grpSpPr>
        <p:grpSp>
          <p:nvGrpSpPr>
            <p:cNvPr id="70" name="组合 69"/>
            <p:cNvGrpSpPr/>
            <p:nvPr/>
          </p:nvGrpSpPr>
          <p:grpSpPr>
            <a:xfrm>
              <a:off x="2619362" y="3138745"/>
              <a:ext cx="224446" cy="299891"/>
              <a:chOff x="3632014" y="4509120"/>
              <a:chExt cx="1269761" cy="216024"/>
            </a:xfrm>
          </p:grpSpPr>
          <p:cxnSp>
            <p:nvCxnSpPr>
              <p:cNvPr id="71" name="直接连接符 7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2" name="直接连接符 7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73" name="组合 72"/>
            <p:cNvGrpSpPr/>
            <p:nvPr/>
          </p:nvGrpSpPr>
          <p:grpSpPr>
            <a:xfrm flipH="1">
              <a:off x="3154733" y="3134920"/>
              <a:ext cx="212253" cy="236796"/>
              <a:chOff x="3632014" y="4509120"/>
              <a:chExt cx="1269761" cy="216024"/>
            </a:xfrm>
          </p:grpSpPr>
          <p:cxnSp>
            <p:nvCxnSpPr>
              <p:cNvPr id="74" name="直接连接符 7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5" name="直接连接符 7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76" name="圆角矩形 75"/>
            <p:cNvSpPr/>
            <p:nvPr/>
          </p:nvSpPr>
          <p:spPr bwMode="auto">
            <a:xfrm>
              <a:off x="2813558" y="2938601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2964494" y="3540045"/>
              <a:ext cx="261371" cy="264210"/>
              <a:chOff x="3632014" y="4509120"/>
              <a:chExt cx="1269761" cy="216024"/>
            </a:xfrm>
          </p:grpSpPr>
          <p:cxnSp>
            <p:nvCxnSpPr>
              <p:cNvPr id="78" name="直接连接符 7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9" name="直接连接符 7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80" name="组合 79"/>
            <p:cNvGrpSpPr/>
            <p:nvPr/>
          </p:nvGrpSpPr>
          <p:grpSpPr>
            <a:xfrm flipH="1">
              <a:off x="3540030" y="3538014"/>
              <a:ext cx="167873" cy="237369"/>
              <a:chOff x="3632014" y="4509120"/>
              <a:chExt cx="1269761" cy="216024"/>
            </a:xfrm>
          </p:grpSpPr>
          <p:cxnSp>
            <p:nvCxnSpPr>
              <p:cNvPr id="81" name="直接连接符 8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2" name="直接连接符 8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83" name="圆角矩形 82"/>
            <p:cNvSpPr/>
            <p:nvPr/>
          </p:nvSpPr>
          <p:spPr bwMode="auto">
            <a:xfrm>
              <a:off x="3178327" y="335699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p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圆角矩形 83"/>
            <p:cNvSpPr/>
            <p:nvPr/>
          </p:nvSpPr>
          <p:spPr bwMode="auto">
            <a:xfrm>
              <a:off x="3542450" y="3772994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v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5" name="组合 84"/>
            <p:cNvGrpSpPr/>
            <p:nvPr/>
          </p:nvGrpSpPr>
          <p:grpSpPr>
            <a:xfrm>
              <a:off x="3398034" y="3945197"/>
              <a:ext cx="135060" cy="279852"/>
              <a:chOff x="3632014" y="4509120"/>
              <a:chExt cx="1269761" cy="216024"/>
            </a:xfrm>
          </p:grpSpPr>
          <p:cxnSp>
            <p:nvCxnSpPr>
              <p:cNvPr id="86" name="直接连接符 8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7" name="直接连接符 8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88" name="组合 87"/>
            <p:cNvGrpSpPr/>
            <p:nvPr/>
          </p:nvGrpSpPr>
          <p:grpSpPr>
            <a:xfrm flipH="1">
              <a:off x="3904771" y="3945197"/>
              <a:ext cx="154041" cy="279851"/>
              <a:chOff x="3632014" y="4509120"/>
              <a:chExt cx="1269761" cy="216024"/>
            </a:xfrm>
          </p:grpSpPr>
          <p:cxnSp>
            <p:nvCxnSpPr>
              <p:cNvPr id="89" name="直接连接符 8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0" name="直接连接符 8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91" name="圆角矩形 90"/>
            <p:cNvSpPr/>
            <p:nvPr/>
          </p:nvSpPr>
          <p:spPr bwMode="auto">
            <a:xfrm>
              <a:off x="3895976" y="4225048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圆角矩形 91"/>
            <p:cNvSpPr/>
            <p:nvPr/>
          </p:nvSpPr>
          <p:spPr bwMode="auto">
            <a:xfrm>
              <a:off x="3265303" y="4228664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圆角矩形 92"/>
            <p:cNvSpPr/>
            <p:nvPr/>
          </p:nvSpPr>
          <p:spPr bwMode="auto">
            <a:xfrm>
              <a:off x="2848418" y="3795387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圆角矩形 93"/>
            <p:cNvSpPr/>
            <p:nvPr/>
          </p:nvSpPr>
          <p:spPr bwMode="auto">
            <a:xfrm>
              <a:off x="2459570" y="3424048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右弧形箭头 94"/>
            <p:cNvSpPr/>
            <p:nvPr/>
          </p:nvSpPr>
          <p:spPr bwMode="auto">
            <a:xfrm rot="16200000" flipV="1">
              <a:off x="2820115" y="2559953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cxnSp>
          <p:nvCxnSpPr>
            <p:cNvPr id="96" name="直接连接符 95"/>
            <p:cNvCxnSpPr/>
            <p:nvPr/>
          </p:nvCxnSpPr>
          <p:spPr bwMode="auto">
            <a:xfrm flipH="1" flipV="1">
              <a:off x="2993578" y="2690091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1" name="组合 130"/>
          <p:cNvGrpSpPr/>
          <p:nvPr/>
        </p:nvGrpSpPr>
        <p:grpSpPr>
          <a:xfrm>
            <a:off x="4523283" y="1223099"/>
            <a:ext cx="1977907" cy="2632388"/>
            <a:chOff x="4484649" y="3225343"/>
            <a:chExt cx="1977907" cy="2632388"/>
          </a:xfrm>
        </p:grpSpPr>
        <p:sp>
          <p:nvSpPr>
            <p:cNvPr id="99" name="圆角矩形 98"/>
            <p:cNvSpPr/>
            <p:nvPr/>
          </p:nvSpPr>
          <p:spPr bwMode="auto">
            <a:xfrm>
              <a:off x="5305256" y="432746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v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圆角矩形 99"/>
            <p:cNvSpPr/>
            <p:nvPr/>
          </p:nvSpPr>
          <p:spPr bwMode="auto">
            <a:xfrm>
              <a:off x="5018233" y="476319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4631070" y="4065721"/>
              <a:ext cx="200189" cy="328011"/>
              <a:chOff x="3632014" y="4509120"/>
              <a:chExt cx="1269761" cy="216024"/>
            </a:xfrm>
          </p:grpSpPr>
          <p:cxnSp>
            <p:nvCxnSpPr>
              <p:cNvPr id="124" name="直接连接符 12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5" name="直接连接符 12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2" name="组合 101"/>
            <p:cNvGrpSpPr/>
            <p:nvPr/>
          </p:nvGrpSpPr>
          <p:grpSpPr>
            <a:xfrm flipH="1">
              <a:off x="5113722" y="4044613"/>
              <a:ext cx="379124" cy="317008"/>
              <a:chOff x="3632014" y="4509120"/>
              <a:chExt cx="1269761" cy="216024"/>
            </a:xfrm>
          </p:grpSpPr>
          <p:cxnSp>
            <p:nvCxnSpPr>
              <p:cNvPr id="122" name="直接连接符 12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3" name="直接连接符 12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3" name="组合 102"/>
            <p:cNvGrpSpPr/>
            <p:nvPr/>
          </p:nvGrpSpPr>
          <p:grpSpPr>
            <a:xfrm>
              <a:off x="5160840" y="4499666"/>
              <a:ext cx="135060" cy="279852"/>
              <a:chOff x="3632014" y="4509120"/>
              <a:chExt cx="1269761" cy="216024"/>
            </a:xfrm>
          </p:grpSpPr>
          <p:cxnSp>
            <p:nvCxnSpPr>
              <p:cNvPr id="120" name="直接连接符 11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1" name="直接连接符 12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4" name="组合 103"/>
            <p:cNvGrpSpPr/>
            <p:nvPr/>
          </p:nvGrpSpPr>
          <p:grpSpPr>
            <a:xfrm flipH="1">
              <a:off x="5667577" y="4499666"/>
              <a:ext cx="154041" cy="279851"/>
              <a:chOff x="3632014" y="4509120"/>
              <a:chExt cx="1269761" cy="216024"/>
            </a:xfrm>
          </p:grpSpPr>
          <p:cxnSp>
            <p:nvCxnSpPr>
              <p:cNvPr id="118" name="直接连接符 11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9" name="直接连接符 11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05" name="圆角矩形 104"/>
            <p:cNvSpPr/>
            <p:nvPr/>
          </p:nvSpPr>
          <p:spPr bwMode="auto">
            <a:xfrm>
              <a:off x="5659608" y="477472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圆角矩形 105"/>
            <p:cNvSpPr/>
            <p:nvPr/>
          </p:nvSpPr>
          <p:spPr bwMode="auto">
            <a:xfrm>
              <a:off x="4484649" y="4389885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圆角矩形 106"/>
            <p:cNvSpPr/>
            <p:nvPr/>
          </p:nvSpPr>
          <p:spPr bwMode="auto">
            <a:xfrm>
              <a:off x="4831259" y="387968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p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8" name="右弧形箭头 107"/>
            <p:cNvSpPr/>
            <p:nvPr/>
          </p:nvSpPr>
          <p:spPr bwMode="auto">
            <a:xfrm rot="16200000">
              <a:off x="5810252" y="3106452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grpSp>
          <p:nvGrpSpPr>
            <p:cNvPr id="109" name="组合 108"/>
            <p:cNvGrpSpPr/>
            <p:nvPr/>
          </p:nvGrpSpPr>
          <p:grpSpPr>
            <a:xfrm>
              <a:off x="5018233" y="3673998"/>
              <a:ext cx="754508" cy="243645"/>
              <a:chOff x="3632014" y="4509120"/>
              <a:chExt cx="1269761" cy="216024"/>
            </a:xfrm>
          </p:grpSpPr>
          <p:cxnSp>
            <p:nvCxnSpPr>
              <p:cNvPr id="116" name="直接连接符 11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7" name="直接连接符 11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10" name="组合 109"/>
            <p:cNvGrpSpPr/>
            <p:nvPr/>
          </p:nvGrpSpPr>
          <p:grpSpPr>
            <a:xfrm flipH="1">
              <a:off x="6115541" y="3670171"/>
              <a:ext cx="213060" cy="290861"/>
              <a:chOff x="3632014" y="4509120"/>
              <a:chExt cx="1269761" cy="216024"/>
            </a:xfrm>
          </p:grpSpPr>
          <p:cxnSp>
            <p:nvCxnSpPr>
              <p:cNvPr id="114" name="直接连接符 11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5" name="直接连接符 11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11" name="直接连接符 110"/>
            <p:cNvCxnSpPr/>
            <p:nvPr/>
          </p:nvCxnSpPr>
          <p:spPr bwMode="auto">
            <a:xfrm flipH="1" flipV="1">
              <a:off x="5954385" y="3225343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12" name="圆角矩形 111"/>
            <p:cNvSpPr/>
            <p:nvPr/>
          </p:nvSpPr>
          <p:spPr bwMode="auto">
            <a:xfrm>
              <a:off x="5774365" y="347385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圆角矩形 112"/>
            <p:cNvSpPr/>
            <p:nvPr/>
          </p:nvSpPr>
          <p:spPr bwMode="auto">
            <a:xfrm>
              <a:off x="6168038" y="3973888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右弧形箭头 129"/>
            <p:cNvSpPr/>
            <p:nvPr/>
          </p:nvSpPr>
          <p:spPr bwMode="auto">
            <a:xfrm rot="16200000" flipV="1">
              <a:off x="4835812" y="3428488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48264" y="1223099"/>
            <a:ext cx="1982025" cy="2705569"/>
            <a:chOff x="7019407" y="1151091"/>
            <a:chExt cx="1982025" cy="2705569"/>
          </a:xfrm>
        </p:grpSpPr>
        <p:sp>
          <p:nvSpPr>
            <p:cNvPr id="133" name="圆角矩形 132"/>
            <p:cNvSpPr/>
            <p:nvPr/>
          </p:nvSpPr>
          <p:spPr bwMode="auto">
            <a:xfrm>
              <a:off x="7750145" y="232961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v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4" name="圆角矩形 133"/>
            <p:cNvSpPr/>
            <p:nvPr/>
          </p:nvSpPr>
          <p:spPr bwMode="auto">
            <a:xfrm>
              <a:off x="7458548" y="2766513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5" name="组合 134"/>
            <p:cNvGrpSpPr/>
            <p:nvPr/>
          </p:nvGrpSpPr>
          <p:grpSpPr>
            <a:xfrm>
              <a:off x="7931718" y="2049497"/>
              <a:ext cx="368864" cy="269753"/>
              <a:chOff x="3632014" y="4509120"/>
              <a:chExt cx="1269761" cy="216024"/>
            </a:xfrm>
          </p:grpSpPr>
          <p:cxnSp>
            <p:nvCxnSpPr>
              <p:cNvPr id="159" name="直接连接符 15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60" name="直接连接符 15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6" name="组合 135"/>
            <p:cNvGrpSpPr/>
            <p:nvPr/>
          </p:nvGrpSpPr>
          <p:grpSpPr>
            <a:xfrm flipH="1">
              <a:off x="8588807" y="2063008"/>
              <a:ext cx="303673" cy="318663"/>
              <a:chOff x="3632014" y="4509120"/>
              <a:chExt cx="1269761" cy="216024"/>
            </a:xfrm>
          </p:grpSpPr>
          <p:cxnSp>
            <p:nvCxnSpPr>
              <p:cNvPr id="157" name="直接连接符 15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8" name="直接连接符 15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7" name="组合 136"/>
            <p:cNvGrpSpPr/>
            <p:nvPr/>
          </p:nvGrpSpPr>
          <p:grpSpPr>
            <a:xfrm>
              <a:off x="7612289" y="2498191"/>
              <a:ext cx="135060" cy="279852"/>
              <a:chOff x="3632014" y="4509120"/>
              <a:chExt cx="1269761" cy="216024"/>
            </a:xfrm>
          </p:grpSpPr>
          <p:cxnSp>
            <p:nvCxnSpPr>
              <p:cNvPr id="155" name="直接连接符 15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6" name="直接连接符 15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8" name="组合 137"/>
            <p:cNvGrpSpPr/>
            <p:nvPr/>
          </p:nvGrpSpPr>
          <p:grpSpPr>
            <a:xfrm flipH="1">
              <a:off x="8102484" y="2491373"/>
              <a:ext cx="154041" cy="279851"/>
              <a:chOff x="3632014" y="4509120"/>
              <a:chExt cx="1269761" cy="216024"/>
            </a:xfrm>
          </p:grpSpPr>
          <p:cxnSp>
            <p:nvCxnSpPr>
              <p:cNvPr id="153" name="直接连接符 15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4" name="直接连接符 15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39" name="圆角矩形 138"/>
            <p:cNvSpPr/>
            <p:nvPr/>
          </p:nvSpPr>
          <p:spPr bwMode="auto">
            <a:xfrm>
              <a:off x="8115197" y="2773655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圆角矩形 139"/>
            <p:cNvSpPr/>
            <p:nvPr/>
          </p:nvSpPr>
          <p:spPr bwMode="auto">
            <a:xfrm>
              <a:off x="7019407" y="1909665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圆角矩形 140"/>
            <p:cNvSpPr/>
            <p:nvPr/>
          </p:nvSpPr>
          <p:spPr bwMode="auto">
            <a:xfrm>
              <a:off x="8270541" y="1890325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p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2" name="右弧形箭头 141"/>
            <p:cNvSpPr/>
            <p:nvPr/>
          </p:nvSpPr>
          <p:spPr bwMode="auto">
            <a:xfrm rot="16200000">
              <a:off x="8318704" y="1430146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grpSp>
          <p:nvGrpSpPr>
            <p:cNvPr id="143" name="组合 142"/>
            <p:cNvGrpSpPr/>
            <p:nvPr/>
          </p:nvGrpSpPr>
          <p:grpSpPr>
            <a:xfrm>
              <a:off x="7150064" y="1657774"/>
              <a:ext cx="325182" cy="258233"/>
              <a:chOff x="3632014" y="4509120"/>
              <a:chExt cx="1269761" cy="216024"/>
            </a:xfrm>
          </p:grpSpPr>
          <p:cxnSp>
            <p:nvCxnSpPr>
              <p:cNvPr id="151" name="直接连接符 15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2" name="直接连接符 15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44" name="组合 143"/>
            <p:cNvGrpSpPr/>
            <p:nvPr/>
          </p:nvGrpSpPr>
          <p:grpSpPr>
            <a:xfrm flipH="1">
              <a:off x="7781554" y="1653947"/>
              <a:ext cx="678877" cy="251491"/>
              <a:chOff x="3632014" y="4509120"/>
              <a:chExt cx="1269761" cy="216024"/>
            </a:xfrm>
          </p:grpSpPr>
          <p:cxnSp>
            <p:nvCxnSpPr>
              <p:cNvPr id="149" name="直接连接符 14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0" name="直接连接符 14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45" name="直接连接符 144"/>
            <p:cNvCxnSpPr/>
            <p:nvPr/>
          </p:nvCxnSpPr>
          <p:spPr bwMode="auto">
            <a:xfrm flipH="1" flipV="1">
              <a:off x="7641411" y="123090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46" name="圆角矩形 145"/>
            <p:cNvSpPr/>
            <p:nvPr/>
          </p:nvSpPr>
          <p:spPr bwMode="auto">
            <a:xfrm>
              <a:off x="7440083" y="1456531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7" name="圆角矩形 146"/>
            <p:cNvSpPr/>
            <p:nvPr/>
          </p:nvSpPr>
          <p:spPr bwMode="auto">
            <a:xfrm>
              <a:off x="8706914" y="2367904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右弧形箭头 147"/>
            <p:cNvSpPr/>
            <p:nvPr/>
          </p:nvSpPr>
          <p:spPr bwMode="auto">
            <a:xfrm rot="16200000" flipV="1">
              <a:off x="7437611" y="1003618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64110" y="4375128"/>
            <a:ext cx="1905861" cy="2275074"/>
            <a:chOff x="150607" y="4541187"/>
            <a:chExt cx="1905861" cy="2275074"/>
          </a:xfrm>
        </p:grpSpPr>
        <p:sp>
          <p:nvSpPr>
            <p:cNvPr id="162" name="圆角矩形 161"/>
            <p:cNvSpPr/>
            <p:nvPr/>
          </p:nvSpPr>
          <p:spPr bwMode="auto">
            <a:xfrm>
              <a:off x="437630" y="528310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v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" name="圆角矩形 162"/>
            <p:cNvSpPr/>
            <p:nvPr/>
          </p:nvSpPr>
          <p:spPr bwMode="auto">
            <a:xfrm>
              <a:off x="150607" y="5718841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64" name="组合 163"/>
            <p:cNvGrpSpPr/>
            <p:nvPr/>
          </p:nvGrpSpPr>
          <p:grpSpPr>
            <a:xfrm>
              <a:off x="623944" y="4980772"/>
              <a:ext cx="370933" cy="291794"/>
              <a:chOff x="3632014" y="4509120"/>
              <a:chExt cx="1269761" cy="216024"/>
            </a:xfrm>
          </p:grpSpPr>
          <p:cxnSp>
            <p:nvCxnSpPr>
              <p:cNvPr id="187" name="直接连接符 18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8" name="直接连接符 18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65" name="组合 164"/>
            <p:cNvGrpSpPr/>
            <p:nvPr/>
          </p:nvGrpSpPr>
          <p:grpSpPr>
            <a:xfrm flipH="1">
              <a:off x="1361903" y="4980772"/>
              <a:ext cx="276842" cy="286704"/>
              <a:chOff x="3632014" y="4509120"/>
              <a:chExt cx="1269761" cy="216024"/>
            </a:xfrm>
          </p:grpSpPr>
          <p:cxnSp>
            <p:nvCxnSpPr>
              <p:cNvPr id="185" name="直接连接符 18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6" name="直接连接符 18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66" name="组合 165"/>
            <p:cNvGrpSpPr/>
            <p:nvPr/>
          </p:nvGrpSpPr>
          <p:grpSpPr>
            <a:xfrm>
              <a:off x="293214" y="5455311"/>
              <a:ext cx="135060" cy="279852"/>
              <a:chOff x="3632014" y="4509120"/>
              <a:chExt cx="1269761" cy="216024"/>
            </a:xfrm>
          </p:grpSpPr>
          <p:cxnSp>
            <p:nvCxnSpPr>
              <p:cNvPr id="183" name="直接连接符 18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4" name="直接连接符 18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67" name="组合 166"/>
            <p:cNvGrpSpPr/>
            <p:nvPr/>
          </p:nvGrpSpPr>
          <p:grpSpPr>
            <a:xfrm flipH="1">
              <a:off x="799951" y="5455311"/>
              <a:ext cx="154041" cy="279851"/>
              <a:chOff x="3632014" y="4509120"/>
              <a:chExt cx="1269761" cy="216024"/>
            </a:xfrm>
          </p:grpSpPr>
          <p:cxnSp>
            <p:nvCxnSpPr>
              <p:cNvPr id="181" name="直接连接符 18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2" name="直接连接符 18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68" name="圆角矩形 167"/>
            <p:cNvSpPr/>
            <p:nvPr/>
          </p:nvSpPr>
          <p:spPr bwMode="auto">
            <a:xfrm>
              <a:off x="791982" y="5730371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圆角矩形 168"/>
            <p:cNvSpPr/>
            <p:nvPr/>
          </p:nvSpPr>
          <p:spPr bwMode="auto">
            <a:xfrm>
              <a:off x="1217199" y="5730371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圆角矩形 169"/>
            <p:cNvSpPr/>
            <p:nvPr/>
          </p:nvSpPr>
          <p:spPr bwMode="auto">
            <a:xfrm>
              <a:off x="985079" y="479108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p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72" name="组合 171"/>
            <p:cNvGrpSpPr/>
            <p:nvPr/>
          </p:nvGrpSpPr>
          <p:grpSpPr>
            <a:xfrm>
              <a:off x="1336992" y="5443665"/>
              <a:ext cx="135869" cy="284135"/>
              <a:chOff x="3632014" y="4509120"/>
              <a:chExt cx="1269761" cy="216024"/>
            </a:xfrm>
          </p:grpSpPr>
          <p:cxnSp>
            <p:nvCxnSpPr>
              <p:cNvPr id="179" name="直接连接符 17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0" name="直接连接符 17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73" name="组合 172"/>
            <p:cNvGrpSpPr/>
            <p:nvPr/>
          </p:nvGrpSpPr>
          <p:grpSpPr>
            <a:xfrm flipH="1">
              <a:off x="1737884" y="5439839"/>
              <a:ext cx="213060" cy="290861"/>
              <a:chOff x="3632014" y="4509120"/>
              <a:chExt cx="1269761" cy="216024"/>
            </a:xfrm>
          </p:grpSpPr>
          <p:cxnSp>
            <p:nvCxnSpPr>
              <p:cNvPr id="177" name="直接连接符 17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78" name="直接连接符 17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74" name="直接连接符 173"/>
            <p:cNvCxnSpPr/>
            <p:nvPr/>
          </p:nvCxnSpPr>
          <p:spPr bwMode="auto">
            <a:xfrm flipH="1" flipV="1">
              <a:off x="1187624" y="454118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75" name="圆角矩形 174"/>
            <p:cNvSpPr/>
            <p:nvPr/>
          </p:nvSpPr>
          <p:spPr bwMode="auto">
            <a:xfrm>
              <a:off x="1464590" y="524970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6" name="圆角矩形 175"/>
            <p:cNvSpPr/>
            <p:nvPr/>
          </p:nvSpPr>
          <p:spPr bwMode="auto">
            <a:xfrm>
              <a:off x="1761950" y="5733256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89" name="右箭头 188"/>
          <p:cNvSpPr/>
          <p:nvPr/>
        </p:nvSpPr>
        <p:spPr bwMode="auto">
          <a:xfrm rot="16200000" flipH="1">
            <a:off x="578252" y="4050248"/>
            <a:ext cx="387074" cy="376624"/>
          </a:xfrm>
          <a:prstGeom prst="rightArrow">
            <a:avLst>
              <a:gd name="adj1" fmla="val 50001"/>
              <a:gd name="adj2" fmla="val 55997"/>
            </a:avLst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91" name="圆角矩形 190"/>
          <p:cNvSpPr/>
          <p:nvPr/>
        </p:nvSpPr>
        <p:spPr bwMode="auto">
          <a:xfrm>
            <a:off x="2692904" y="5117049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2" name="圆角矩形 191"/>
          <p:cNvSpPr/>
          <p:nvPr/>
        </p:nvSpPr>
        <p:spPr bwMode="auto">
          <a:xfrm>
            <a:off x="2405881" y="5552782"/>
            <a:ext cx="296245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3" name="组合 192"/>
          <p:cNvGrpSpPr/>
          <p:nvPr/>
        </p:nvGrpSpPr>
        <p:grpSpPr>
          <a:xfrm>
            <a:off x="2879218" y="4814713"/>
            <a:ext cx="370933" cy="291794"/>
            <a:chOff x="3632014" y="4509120"/>
            <a:chExt cx="1269761" cy="216024"/>
          </a:xfrm>
        </p:grpSpPr>
        <p:cxnSp>
          <p:nvCxnSpPr>
            <p:cNvPr id="215" name="直接连接符 21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6" name="直接连接符 21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94" name="组合 193"/>
          <p:cNvGrpSpPr/>
          <p:nvPr/>
        </p:nvGrpSpPr>
        <p:grpSpPr>
          <a:xfrm flipH="1">
            <a:off x="3617177" y="4814713"/>
            <a:ext cx="276842" cy="286704"/>
            <a:chOff x="3632014" y="4509120"/>
            <a:chExt cx="1269761" cy="216024"/>
          </a:xfrm>
        </p:grpSpPr>
        <p:cxnSp>
          <p:nvCxnSpPr>
            <p:cNvPr id="213" name="直接连接符 21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4" name="直接连接符 21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95" name="组合 194"/>
          <p:cNvGrpSpPr/>
          <p:nvPr/>
        </p:nvGrpSpPr>
        <p:grpSpPr>
          <a:xfrm>
            <a:off x="2548488" y="5289252"/>
            <a:ext cx="135060" cy="279852"/>
            <a:chOff x="3632014" y="4509120"/>
            <a:chExt cx="1269761" cy="216024"/>
          </a:xfrm>
        </p:grpSpPr>
        <p:cxnSp>
          <p:nvCxnSpPr>
            <p:cNvPr id="211" name="直接连接符 21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2" name="直接连接符 21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96" name="组合 195"/>
          <p:cNvGrpSpPr/>
          <p:nvPr/>
        </p:nvGrpSpPr>
        <p:grpSpPr>
          <a:xfrm flipH="1">
            <a:off x="3055225" y="5289252"/>
            <a:ext cx="154041" cy="279851"/>
            <a:chOff x="3632014" y="4509120"/>
            <a:chExt cx="1269761" cy="216024"/>
          </a:xfrm>
        </p:grpSpPr>
        <p:cxnSp>
          <p:nvCxnSpPr>
            <p:cNvPr id="209" name="直接连接符 20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10" name="直接连接符 20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97" name="圆角矩形 196"/>
          <p:cNvSpPr/>
          <p:nvPr/>
        </p:nvSpPr>
        <p:spPr bwMode="auto">
          <a:xfrm>
            <a:off x="3047256" y="5564312"/>
            <a:ext cx="294777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8" name="圆角矩形 197"/>
          <p:cNvSpPr/>
          <p:nvPr/>
        </p:nvSpPr>
        <p:spPr bwMode="auto">
          <a:xfrm>
            <a:off x="3472473" y="5564312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9" name="圆角矩形 198"/>
          <p:cNvSpPr/>
          <p:nvPr/>
        </p:nvSpPr>
        <p:spPr bwMode="auto">
          <a:xfrm>
            <a:off x="3240353" y="4625023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00" name="组合 199"/>
          <p:cNvGrpSpPr/>
          <p:nvPr/>
        </p:nvGrpSpPr>
        <p:grpSpPr>
          <a:xfrm>
            <a:off x="3592266" y="5277606"/>
            <a:ext cx="135869" cy="284135"/>
            <a:chOff x="3632014" y="4509120"/>
            <a:chExt cx="1269761" cy="216024"/>
          </a:xfrm>
        </p:grpSpPr>
        <p:cxnSp>
          <p:nvCxnSpPr>
            <p:cNvPr id="207" name="直接连接符 20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8" name="直接连接符 20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01" name="组合 200"/>
          <p:cNvGrpSpPr/>
          <p:nvPr/>
        </p:nvGrpSpPr>
        <p:grpSpPr>
          <a:xfrm flipH="1">
            <a:off x="3993158" y="5273780"/>
            <a:ext cx="213060" cy="290861"/>
            <a:chOff x="3632014" y="4509120"/>
            <a:chExt cx="1269761" cy="216024"/>
          </a:xfrm>
        </p:grpSpPr>
        <p:cxnSp>
          <p:nvCxnSpPr>
            <p:cNvPr id="205" name="直接连接符 20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6" name="直接连接符 20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202" name="直接连接符 201"/>
          <p:cNvCxnSpPr/>
          <p:nvPr/>
        </p:nvCxnSpPr>
        <p:spPr bwMode="auto">
          <a:xfrm flipH="1" flipV="1">
            <a:off x="3420373" y="4369058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203" name="圆角矩形 202"/>
          <p:cNvSpPr/>
          <p:nvPr/>
        </p:nvSpPr>
        <p:spPr bwMode="auto">
          <a:xfrm>
            <a:off x="3719864" y="5083650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" name="圆角矩形 203"/>
          <p:cNvSpPr/>
          <p:nvPr/>
        </p:nvSpPr>
        <p:spPr bwMode="auto">
          <a:xfrm>
            <a:off x="4017224" y="5567197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endParaRPr kumimoji="0" lang="zh-CN" altLang="en-US" sz="2000" b="1" i="0" u="none" strike="noStrike" kern="1200" cap="none" spc="0" normalizeH="0" baseline="-25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右箭头 216"/>
          <p:cNvSpPr/>
          <p:nvPr/>
        </p:nvSpPr>
        <p:spPr bwMode="auto">
          <a:xfrm rot="16200000" flipH="1">
            <a:off x="2696901" y="3990572"/>
            <a:ext cx="387074" cy="376624"/>
          </a:xfrm>
          <a:prstGeom prst="rightArrow">
            <a:avLst>
              <a:gd name="adj1" fmla="val 50001"/>
              <a:gd name="adj2" fmla="val 55997"/>
            </a:avLst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grpSp>
        <p:nvGrpSpPr>
          <p:cNvPr id="274" name="组合 273"/>
          <p:cNvGrpSpPr/>
          <p:nvPr/>
        </p:nvGrpSpPr>
        <p:grpSpPr>
          <a:xfrm>
            <a:off x="4610355" y="4365104"/>
            <a:ext cx="1905861" cy="2275074"/>
            <a:chOff x="150607" y="4541187"/>
            <a:chExt cx="1905861" cy="2275074"/>
          </a:xfrm>
        </p:grpSpPr>
        <p:sp>
          <p:nvSpPr>
            <p:cNvPr id="275" name="圆角矩形 274"/>
            <p:cNvSpPr/>
            <p:nvPr/>
          </p:nvSpPr>
          <p:spPr bwMode="auto">
            <a:xfrm>
              <a:off x="437630" y="528310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p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" name="圆角矩形 275"/>
            <p:cNvSpPr/>
            <p:nvPr/>
          </p:nvSpPr>
          <p:spPr bwMode="auto">
            <a:xfrm>
              <a:off x="150607" y="5718841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77" name="组合 276"/>
            <p:cNvGrpSpPr/>
            <p:nvPr/>
          </p:nvGrpSpPr>
          <p:grpSpPr>
            <a:xfrm>
              <a:off x="623944" y="4980772"/>
              <a:ext cx="370933" cy="291794"/>
              <a:chOff x="3632014" y="4509120"/>
              <a:chExt cx="1269761" cy="216024"/>
            </a:xfrm>
          </p:grpSpPr>
          <p:cxnSp>
            <p:nvCxnSpPr>
              <p:cNvPr id="299" name="直接连接符 29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300" name="直接连接符 29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78" name="组合 277"/>
            <p:cNvGrpSpPr/>
            <p:nvPr/>
          </p:nvGrpSpPr>
          <p:grpSpPr>
            <a:xfrm flipH="1">
              <a:off x="1361903" y="4980772"/>
              <a:ext cx="276842" cy="286704"/>
              <a:chOff x="3632014" y="4509120"/>
              <a:chExt cx="1269761" cy="216024"/>
            </a:xfrm>
          </p:grpSpPr>
          <p:cxnSp>
            <p:nvCxnSpPr>
              <p:cNvPr id="297" name="直接连接符 29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98" name="直接连接符 29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79" name="组合 278"/>
            <p:cNvGrpSpPr/>
            <p:nvPr/>
          </p:nvGrpSpPr>
          <p:grpSpPr>
            <a:xfrm>
              <a:off x="293214" y="5455311"/>
              <a:ext cx="135060" cy="279852"/>
              <a:chOff x="3632014" y="4509120"/>
              <a:chExt cx="1269761" cy="216024"/>
            </a:xfrm>
          </p:grpSpPr>
          <p:cxnSp>
            <p:nvCxnSpPr>
              <p:cNvPr id="295" name="直接连接符 29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96" name="直接连接符 29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80" name="组合 279"/>
            <p:cNvGrpSpPr/>
            <p:nvPr/>
          </p:nvGrpSpPr>
          <p:grpSpPr>
            <a:xfrm flipH="1">
              <a:off x="799951" y="5455311"/>
              <a:ext cx="154041" cy="279851"/>
              <a:chOff x="3632014" y="4509120"/>
              <a:chExt cx="1269761" cy="216024"/>
            </a:xfrm>
          </p:grpSpPr>
          <p:cxnSp>
            <p:nvCxnSpPr>
              <p:cNvPr id="293" name="直接连接符 29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94" name="直接连接符 29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281" name="圆角矩形 280"/>
            <p:cNvSpPr/>
            <p:nvPr/>
          </p:nvSpPr>
          <p:spPr bwMode="auto">
            <a:xfrm>
              <a:off x="791982" y="5730371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2" name="圆角矩形 281"/>
            <p:cNvSpPr/>
            <p:nvPr/>
          </p:nvSpPr>
          <p:spPr bwMode="auto">
            <a:xfrm>
              <a:off x="1217199" y="5730371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3" name="圆角矩形 282"/>
            <p:cNvSpPr/>
            <p:nvPr/>
          </p:nvSpPr>
          <p:spPr bwMode="auto">
            <a:xfrm>
              <a:off x="985079" y="479108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v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84" name="组合 283"/>
            <p:cNvGrpSpPr/>
            <p:nvPr/>
          </p:nvGrpSpPr>
          <p:grpSpPr>
            <a:xfrm>
              <a:off x="1336992" y="5443665"/>
              <a:ext cx="135869" cy="284135"/>
              <a:chOff x="3632014" y="4509120"/>
              <a:chExt cx="1269761" cy="216024"/>
            </a:xfrm>
          </p:grpSpPr>
          <p:cxnSp>
            <p:nvCxnSpPr>
              <p:cNvPr id="291" name="直接连接符 29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92" name="直接连接符 29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285" name="组合 284"/>
            <p:cNvGrpSpPr/>
            <p:nvPr/>
          </p:nvGrpSpPr>
          <p:grpSpPr>
            <a:xfrm flipH="1">
              <a:off x="1737884" y="5439839"/>
              <a:ext cx="213060" cy="290861"/>
              <a:chOff x="3632014" y="4509120"/>
              <a:chExt cx="1269761" cy="216024"/>
            </a:xfrm>
          </p:grpSpPr>
          <p:cxnSp>
            <p:nvCxnSpPr>
              <p:cNvPr id="289" name="直接连接符 28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90" name="直接连接符 28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286" name="直接连接符 285"/>
            <p:cNvCxnSpPr/>
            <p:nvPr/>
          </p:nvCxnSpPr>
          <p:spPr bwMode="auto">
            <a:xfrm flipH="1" flipV="1">
              <a:off x="1187624" y="454118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287" name="圆角矩形 286"/>
            <p:cNvSpPr/>
            <p:nvPr/>
          </p:nvSpPr>
          <p:spPr bwMode="auto">
            <a:xfrm>
              <a:off x="1464590" y="524970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8" name="圆角矩形 287"/>
            <p:cNvSpPr/>
            <p:nvPr/>
          </p:nvSpPr>
          <p:spPr bwMode="auto">
            <a:xfrm>
              <a:off x="1761950" y="5733256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01" name="右箭头 300"/>
          <p:cNvSpPr/>
          <p:nvPr/>
        </p:nvSpPr>
        <p:spPr bwMode="auto">
          <a:xfrm rot="16200000" flipH="1">
            <a:off x="5017269" y="3986603"/>
            <a:ext cx="387074" cy="376624"/>
          </a:xfrm>
          <a:prstGeom prst="rightArrow">
            <a:avLst>
              <a:gd name="adj1" fmla="val 50001"/>
              <a:gd name="adj2" fmla="val 55997"/>
            </a:avLst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grpSp>
        <p:nvGrpSpPr>
          <p:cNvPr id="302" name="组合 301"/>
          <p:cNvGrpSpPr/>
          <p:nvPr/>
        </p:nvGrpSpPr>
        <p:grpSpPr>
          <a:xfrm>
            <a:off x="7009160" y="4365104"/>
            <a:ext cx="1905861" cy="2275074"/>
            <a:chOff x="150607" y="4541187"/>
            <a:chExt cx="1905861" cy="2275074"/>
          </a:xfrm>
        </p:grpSpPr>
        <p:sp>
          <p:nvSpPr>
            <p:cNvPr id="303" name="圆角矩形 302"/>
            <p:cNvSpPr/>
            <p:nvPr/>
          </p:nvSpPr>
          <p:spPr bwMode="auto">
            <a:xfrm>
              <a:off x="437630" y="528310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4" name="圆角矩形 303"/>
            <p:cNvSpPr/>
            <p:nvPr/>
          </p:nvSpPr>
          <p:spPr bwMode="auto">
            <a:xfrm>
              <a:off x="150607" y="5718841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05" name="组合 304"/>
            <p:cNvGrpSpPr/>
            <p:nvPr/>
          </p:nvGrpSpPr>
          <p:grpSpPr>
            <a:xfrm>
              <a:off x="623944" y="4980772"/>
              <a:ext cx="370933" cy="291794"/>
              <a:chOff x="3632014" y="4509120"/>
              <a:chExt cx="1269761" cy="216024"/>
            </a:xfrm>
          </p:grpSpPr>
          <p:cxnSp>
            <p:nvCxnSpPr>
              <p:cNvPr id="327" name="直接连接符 32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328" name="直接连接符 32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306" name="组合 305"/>
            <p:cNvGrpSpPr/>
            <p:nvPr/>
          </p:nvGrpSpPr>
          <p:grpSpPr>
            <a:xfrm flipH="1">
              <a:off x="1361903" y="4980772"/>
              <a:ext cx="276842" cy="286704"/>
              <a:chOff x="3632014" y="4509120"/>
              <a:chExt cx="1269761" cy="216024"/>
            </a:xfrm>
          </p:grpSpPr>
          <p:cxnSp>
            <p:nvCxnSpPr>
              <p:cNvPr id="325" name="直接连接符 32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326" name="直接连接符 32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307" name="组合 306"/>
            <p:cNvGrpSpPr/>
            <p:nvPr/>
          </p:nvGrpSpPr>
          <p:grpSpPr>
            <a:xfrm>
              <a:off x="293214" y="5455311"/>
              <a:ext cx="135060" cy="279852"/>
              <a:chOff x="3632014" y="4509120"/>
              <a:chExt cx="1269761" cy="216024"/>
            </a:xfrm>
          </p:grpSpPr>
          <p:cxnSp>
            <p:nvCxnSpPr>
              <p:cNvPr id="323" name="直接连接符 32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324" name="直接连接符 32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308" name="组合 307"/>
            <p:cNvGrpSpPr/>
            <p:nvPr/>
          </p:nvGrpSpPr>
          <p:grpSpPr>
            <a:xfrm flipH="1">
              <a:off x="799951" y="5455311"/>
              <a:ext cx="154041" cy="279851"/>
              <a:chOff x="3632014" y="4509120"/>
              <a:chExt cx="1269761" cy="216024"/>
            </a:xfrm>
          </p:grpSpPr>
          <p:cxnSp>
            <p:nvCxnSpPr>
              <p:cNvPr id="321" name="直接连接符 32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322" name="直接连接符 32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309" name="圆角矩形 308"/>
            <p:cNvSpPr/>
            <p:nvPr/>
          </p:nvSpPr>
          <p:spPr bwMode="auto">
            <a:xfrm>
              <a:off x="791982" y="5730371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0" name="圆角矩形 309"/>
            <p:cNvSpPr/>
            <p:nvPr/>
          </p:nvSpPr>
          <p:spPr bwMode="auto">
            <a:xfrm>
              <a:off x="1217199" y="5730371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1" name="圆角矩形 310"/>
            <p:cNvSpPr/>
            <p:nvPr/>
          </p:nvSpPr>
          <p:spPr bwMode="auto">
            <a:xfrm>
              <a:off x="985079" y="479108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v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12" name="组合 311"/>
            <p:cNvGrpSpPr/>
            <p:nvPr/>
          </p:nvGrpSpPr>
          <p:grpSpPr>
            <a:xfrm>
              <a:off x="1336992" y="5443665"/>
              <a:ext cx="135869" cy="284135"/>
              <a:chOff x="3632014" y="4509120"/>
              <a:chExt cx="1269761" cy="216024"/>
            </a:xfrm>
          </p:grpSpPr>
          <p:cxnSp>
            <p:nvCxnSpPr>
              <p:cNvPr id="319" name="直接连接符 31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320" name="直接连接符 31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313" name="组合 312"/>
            <p:cNvGrpSpPr/>
            <p:nvPr/>
          </p:nvGrpSpPr>
          <p:grpSpPr>
            <a:xfrm flipH="1">
              <a:off x="1737884" y="5439839"/>
              <a:ext cx="213060" cy="290861"/>
              <a:chOff x="3632014" y="4509120"/>
              <a:chExt cx="1269761" cy="216024"/>
            </a:xfrm>
          </p:grpSpPr>
          <p:cxnSp>
            <p:nvCxnSpPr>
              <p:cNvPr id="317" name="直接连接符 31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318" name="直接连接符 31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314" name="直接连接符 313"/>
            <p:cNvCxnSpPr/>
            <p:nvPr/>
          </p:nvCxnSpPr>
          <p:spPr bwMode="auto">
            <a:xfrm flipH="1" flipV="1">
              <a:off x="1187624" y="454118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315" name="圆角矩形 314"/>
            <p:cNvSpPr/>
            <p:nvPr/>
          </p:nvSpPr>
          <p:spPr bwMode="auto">
            <a:xfrm>
              <a:off x="1464590" y="524970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p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6" name="圆角矩形 315"/>
            <p:cNvSpPr/>
            <p:nvPr/>
          </p:nvSpPr>
          <p:spPr bwMode="auto">
            <a:xfrm>
              <a:off x="1761950" y="5733256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29" name="右箭头 328"/>
          <p:cNvSpPr/>
          <p:nvPr/>
        </p:nvSpPr>
        <p:spPr bwMode="auto">
          <a:xfrm rot="16200000" flipH="1">
            <a:off x="7371519" y="4048041"/>
            <a:ext cx="387074" cy="376624"/>
          </a:xfrm>
          <a:prstGeom prst="rightArrow">
            <a:avLst>
              <a:gd name="adj1" fmla="val 50001"/>
              <a:gd name="adj2" fmla="val 55997"/>
            </a:avLst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30" name="矩形 329"/>
          <p:cNvSpPr/>
          <p:nvPr/>
        </p:nvSpPr>
        <p:spPr>
          <a:xfrm>
            <a:off x="5652120" y="4005064"/>
            <a:ext cx="917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第二步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调整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31" name="矩形 330"/>
          <p:cNvSpPr/>
          <p:nvPr/>
        </p:nvSpPr>
        <p:spPr>
          <a:xfrm>
            <a:off x="8161518" y="3981465"/>
            <a:ext cx="917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第二步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调整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32" name="矩形 331"/>
          <p:cNvSpPr/>
          <p:nvPr/>
        </p:nvSpPr>
        <p:spPr>
          <a:xfrm>
            <a:off x="976982" y="3878757"/>
            <a:ext cx="11680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单步调整完成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33" name="矩形 332"/>
          <p:cNvSpPr/>
          <p:nvPr/>
        </p:nvSpPr>
        <p:spPr>
          <a:xfrm>
            <a:off x="3203848" y="3933056"/>
            <a:ext cx="11680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单步调整完成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平衡化旋转核心操作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572514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核心操作：左单旋与右单旋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491439" y="2599619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179437" y="3035352"/>
            <a:ext cx="296245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71887" y="2389681"/>
            <a:ext cx="481383" cy="209938"/>
            <a:chOff x="3632014" y="4509120"/>
            <a:chExt cx="1269761" cy="216024"/>
          </a:xfrm>
        </p:grpSpPr>
        <p:cxnSp>
          <p:nvCxnSpPr>
            <p:cNvPr id="22" name="直接连接符 2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4" name="组合 23"/>
          <p:cNvGrpSpPr/>
          <p:nvPr/>
        </p:nvGrpSpPr>
        <p:grpSpPr>
          <a:xfrm flipH="1">
            <a:off x="1467436" y="2387650"/>
            <a:ext cx="213060" cy="290861"/>
            <a:chOff x="3632014" y="4509120"/>
            <a:chExt cx="1269761" cy="216024"/>
          </a:xfrm>
        </p:grpSpPr>
        <p:cxnSp>
          <p:nvCxnSpPr>
            <p:cNvPr id="25" name="直接连接符 2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7" name="组合 26"/>
          <p:cNvGrpSpPr/>
          <p:nvPr/>
        </p:nvGrpSpPr>
        <p:grpSpPr>
          <a:xfrm>
            <a:off x="327560" y="2793778"/>
            <a:ext cx="154523" cy="257896"/>
            <a:chOff x="3632014" y="4509120"/>
            <a:chExt cx="1269761" cy="216024"/>
          </a:xfrm>
        </p:grpSpPr>
        <p:cxnSp>
          <p:nvCxnSpPr>
            <p:cNvPr id="28" name="直接连接符 2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30" name="组合 29"/>
          <p:cNvGrpSpPr/>
          <p:nvPr/>
        </p:nvGrpSpPr>
        <p:grpSpPr>
          <a:xfrm flipH="1">
            <a:off x="853761" y="2771822"/>
            <a:ext cx="170632" cy="322989"/>
            <a:chOff x="3632014" y="4509120"/>
            <a:chExt cx="1269761" cy="216024"/>
          </a:xfrm>
        </p:grpSpPr>
        <p:cxnSp>
          <p:nvCxnSpPr>
            <p:cNvPr id="31" name="直接连接符 3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32" name="直接连接符 3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34" name="圆角矩形 33"/>
          <p:cNvSpPr/>
          <p:nvPr/>
        </p:nvSpPr>
        <p:spPr bwMode="auto">
          <a:xfrm>
            <a:off x="881663" y="3035353"/>
            <a:ext cx="294777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Y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圆角矩形 34"/>
          <p:cNvSpPr/>
          <p:nvPr/>
        </p:nvSpPr>
        <p:spPr bwMode="auto">
          <a:xfrm>
            <a:off x="1547664" y="2678511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Z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圆角矩形 35"/>
          <p:cNvSpPr/>
          <p:nvPr/>
        </p:nvSpPr>
        <p:spPr bwMode="auto">
          <a:xfrm>
            <a:off x="1105732" y="2206628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7460312" y="2292018"/>
            <a:ext cx="375679" cy="272432"/>
            <a:chOff x="3632014" y="4509120"/>
            <a:chExt cx="1269761" cy="216024"/>
          </a:xfrm>
        </p:grpSpPr>
        <p:cxnSp>
          <p:nvCxnSpPr>
            <p:cNvPr id="38" name="直接连接符 3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40" name="组合 39"/>
          <p:cNvGrpSpPr/>
          <p:nvPr/>
        </p:nvGrpSpPr>
        <p:grpSpPr>
          <a:xfrm flipH="1">
            <a:off x="8150155" y="2289986"/>
            <a:ext cx="385717" cy="251763"/>
            <a:chOff x="3632014" y="4509120"/>
            <a:chExt cx="1269761" cy="216024"/>
          </a:xfrm>
        </p:grpSpPr>
        <p:cxnSp>
          <p:nvCxnSpPr>
            <p:cNvPr id="41" name="直接连接符 4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43" name="直接连接符 42"/>
          <p:cNvCxnSpPr/>
          <p:nvPr/>
        </p:nvCxnSpPr>
        <p:spPr bwMode="auto">
          <a:xfrm flipH="1" flipV="1">
            <a:off x="7985389" y="1853367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44" name="圆角矩形 43"/>
          <p:cNvSpPr/>
          <p:nvPr/>
        </p:nvSpPr>
        <p:spPr bwMode="auto">
          <a:xfrm>
            <a:off x="7788453" y="2108965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8341783" y="2508840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8177904" y="2702999"/>
            <a:ext cx="154523" cy="257896"/>
            <a:chOff x="3632014" y="4509120"/>
            <a:chExt cx="1269761" cy="216024"/>
          </a:xfrm>
        </p:grpSpPr>
        <p:cxnSp>
          <p:nvCxnSpPr>
            <p:cNvPr id="48" name="直接连接符 4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4" name="组合 53"/>
          <p:cNvGrpSpPr/>
          <p:nvPr/>
        </p:nvGrpSpPr>
        <p:grpSpPr>
          <a:xfrm flipH="1">
            <a:off x="8704105" y="2681043"/>
            <a:ext cx="195267" cy="279851"/>
            <a:chOff x="3632014" y="4509120"/>
            <a:chExt cx="1269761" cy="216024"/>
          </a:xfrm>
        </p:grpSpPr>
        <p:cxnSp>
          <p:nvCxnSpPr>
            <p:cNvPr id="60" name="直接连接符 5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63" name="圆角矩形 62"/>
          <p:cNvSpPr/>
          <p:nvPr/>
        </p:nvSpPr>
        <p:spPr bwMode="auto">
          <a:xfrm>
            <a:off x="8011110" y="2959682"/>
            <a:ext cx="302909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Y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圆角矩形 63"/>
          <p:cNvSpPr/>
          <p:nvPr/>
        </p:nvSpPr>
        <p:spPr bwMode="auto">
          <a:xfrm>
            <a:off x="8751897" y="2970123"/>
            <a:ext cx="288032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Z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圆角矩形 65"/>
          <p:cNvSpPr/>
          <p:nvPr/>
        </p:nvSpPr>
        <p:spPr bwMode="auto">
          <a:xfrm>
            <a:off x="7308595" y="2575003"/>
            <a:ext cx="291174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右箭头 66"/>
          <p:cNvSpPr/>
          <p:nvPr/>
        </p:nvSpPr>
        <p:spPr bwMode="auto">
          <a:xfrm>
            <a:off x="6878418" y="2921292"/>
            <a:ext cx="330529" cy="343642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8" name="右弧形箭头 67"/>
          <p:cNvSpPr/>
          <p:nvPr/>
        </p:nvSpPr>
        <p:spPr bwMode="auto">
          <a:xfrm rot="16200000">
            <a:off x="1137770" y="1894792"/>
            <a:ext cx="331193" cy="652248"/>
          </a:xfrm>
          <a:prstGeom prst="curvedLeftArrow">
            <a:avLst>
              <a:gd name="adj1" fmla="val 16019"/>
              <a:gd name="adj2" fmla="val 50000"/>
              <a:gd name="adj3" fmla="val 63301"/>
            </a:avLst>
          </a:prstGeom>
          <a:solidFill>
            <a:srgbClr val="FF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459072" y="1723727"/>
            <a:ext cx="942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zig(v)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1" name="右箭头 70"/>
          <p:cNvSpPr/>
          <p:nvPr/>
        </p:nvSpPr>
        <p:spPr bwMode="auto">
          <a:xfrm>
            <a:off x="2056338" y="2949548"/>
            <a:ext cx="330529" cy="343642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2" name="圆角矩形 71"/>
          <p:cNvSpPr/>
          <p:nvPr/>
        </p:nvSpPr>
        <p:spPr bwMode="auto">
          <a:xfrm>
            <a:off x="2772500" y="2599619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圆角矩形 72"/>
          <p:cNvSpPr/>
          <p:nvPr/>
        </p:nvSpPr>
        <p:spPr bwMode="auto">
          <a:xfrm>
            <a:off x="2460498" y="3035352"/>
            <a:ext cx="296245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3390589" y="2389680"/>
            <a:ext cx="202192" cy="661993"/>
            <a:chOff x="3632014" y="4509120"/>
            <a:chExt cx="1269761" cy="216024"/>
          </a:xfrm>
        </p:grpSpPr>
        <p:cxnSp>
          <p:nvCxnSpPr>
            <p:cNvPr id="75" name="直接连接符 7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7" name="组合 76"/>
          <p:cNvGrpSpPr/>
          <p:nvPr/>
        </p:nvGrpSpPr>
        <p:grpSpPr>
          <a:xfrm flipH="1">
            <a:off x="3837214" y="2387650"/>
            <a:ext cx="213060" cy="290861"/>
            <a:chOff x="3632014" y="4509120"/>
            <a:chExt cx="1269761" cy="216024"/>
          </a:xfrm>
        </p:grpSpPr>
        <p:cxnSp>
          <p:nvCxnSpPr>
            <p:cNvPr id="78" name="直接连接符 7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9" name="直接连接符 7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0" name="组合 79"/>
          <p:cNvGrpSpPr/>
          <p:nvPr/>
        </p:nvGrpSpPr>
        <p:grpSpPr>
          <a:xfrm>
            <a:off x="2608621" y="2793778"/>
            <a:ext cx="154523" cy="257896"/>
            <a:chOff x="3632014" y="4509120"/>
            <a:chExt cx="1269761" cy="216024"/>
          </a:xfrm>
        </p:grpSpPr>
        <p:cxnSp>
          <p:nvCxnSpPr>
            <p:cNvPr id="81" name="直接连接符 8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2" name="直接连接符 8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83" name="组合 82"/>
          <p:cNvGrpSpPr/>
          <p:nvPr/>
        </p:nvGrpSpPr>
        <p:grpSpPr>
          <a:xfrm flipH="1">
            <a:off x="3134821" y="2771822"/>
            <a:ext cx="131943" cy="300967"/>
            <a:chOff x="3632014" y="4509120"/>
            <a:chExt cx="1269761" cy="216024"/>
          </a:xfrm>
        </p:grpSpPr>
        <p:cxnSp>
          <p:nvCxnSpPr>
            <p:cNvPr id="84" name="直接连接符 8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86" name="直接连接符 85"/>
          <p:cNvCxnSpPr/>
          <p:nvPr/>
        </p:nvCxnSpPr>
        <p:spPr bwMode="auto">
          <a:xfrm flipH="1" flipV="1">
            <a:off x="1280767" y="1886663"/>
            <a:ext cx="7257" cy="31455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87" name="圆角矩形 86"/>
          <p:cNvSpPr/>
          <p:nvPr/>
        </p:nvSpPr>
        <p:spPr bwMode="auto">
          <a:xfrm>
            <a:off x="3162724" y="3035353"/>
            <a:ext cx="294777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Y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圆角矩形 87"/>
          <p:cNvSpPr/>
          <p:nvPr/>
        </p:nvSpPr>
        <p:spPr bwMode="auto">
          <a:xfrm>
            <a:off x="3917442" y="2678511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Z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圆角矩形 88"/>
          <p:cNvSpPr/>
          <p:nvPr/>
        </p:nvSpPr>
        <p:spPr bwMode="auto">
          <a:xfrm>
            <a:off x="3475510" y="2206628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右箭头 91"/>
          <p:cNvSpPr/>
          <p:nvPr/>
        </p:nvSpPr>
        <p:spPr bwMode="auto">
          <a:xfrm>
            <a:off x="4337399" y="2949548"/>
            <a:ext cx="330529" cy="343642"/>
          </a:xfrm>
          <a:prstGeom prst="rightArrow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6959" y="1616703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ptr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2952520" y="171896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subR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cxnSp>
        <p:nvCxnSpPr>
          <p:cNvPr id="94" name="直接连接符 93"/>
          <p:cNvCxnSpPr/>
          <p:nvPr/>
        </p:nvCxnSpPr>
        <p:spPr bwMode="auto">
          <a:xfrm flipH="1" flipV="1">
            <a:off x="3374520" y="2061865"/>
            <a:ext cx="154338" cy="1514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95" name="直接连接符 94"/>
          <p:cNvCxnSpPr/>
          <p:nvPr/>
        </p:nvCxnSpPr>
        <p:spPr bwMode="auto">
          <a:xfrm flipH="1" flipV="1">
            <a:off x="2956159" y="2315754"/>
            <a:ext cx="1" cy="2804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96" name="矩形 95"/>
          <p:cNvSpPr/>
          <p:nvPr/>
        </p:nvSpPr>
        <p:spPr>
          <a:xfrm>
            <a:off x="2454922" y="2083535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ptr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2906" y="4256926"/>
            <a:ext cx="868907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RotateR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(Node *&amp;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ptr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{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左子树比右子树高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,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旋转后新根在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ptr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Node *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subR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ptr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要右旋转的结点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ptr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subR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-&gt;left;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subR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-&gt;left =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ptr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-&gt;right;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转移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ptr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右边负载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ptr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-&gt;right =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subR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ptr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成为新根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ptr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-&gt;bf =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subR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-&gt;bf = 0;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修改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v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c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的平衡因子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};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幼圆" panose="02010509060101010101" charset="-122"/>
              <a:cs typeface="+mn-cs"/>
            </a:endParaRPr>
          </a:p>
        </p:txBody>
      </p:sp>
      <p:sp>
        <p:nvSpPr>
          <p:cNvPr id="98" name="圆角矩形 97"/>
          <p:cNvSpPr/>
          <p:nvPr/>
        </p:nvSpPr>
        <p:spPr bwMode="auto">
          <a:xfrm>
            <a:off x="5205147" y="2615939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圆角矩形 98"/>
          <p:cNvSpPr/>
          <p:nvPr/>
        </p:nvSpPr>
        <p:spPr bwMode="auto">
          <a:xfrm>
            <a:off x="4893145" y="3051672"/>
            <a:ext cx="296245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5823236" y="2406000"/>
            <a:ext cx="202192" cy="661993"/>
            <a:chOff x="3632014" y="4509120"/>
            <a:chExt cx="1269761" cy="216024"/>
          </a:xfrm>
        </p:grpSpPr>
        <p:cxnSp>
          <p:nvCxnSpPr>
            <p:cNvPr id="101" name="直接连接符 10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2" name="直接连接符 10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03" name="组合 102"/>
          <p:cNvGrpSpPr/>
          <p:nvPr/>
        </p:nvGrpSpPr>
        <p:grpSpPr>
          <a:xfrm flipH="1">
            <a:off x="6285486" y="2403970"/>
            <a:ext cx="213060" cy="290861"/>
            <a:chOff x="3632014" y="4509120"/>
            <a:chExt cx="1269761" cy="216024"/>
          </a:xfrm>
        </p:grpSpPr>
        <p:cxnSp>
          <p:nvCxnSpPr>
            <p:cNvPr id="104" name="直接连接符 10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5" name="直接连接符 10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06" name="组合 105"/>
          <p:cNvGrpSpPr/>
          <p:nvPr/>
        </p:nvGrpSpPr>
        <p:grpSpPr>
          <a:xfrm>
            <a:off x="5041268" y="2810098"/>
            <a:ext cx="154523" cy="257896"/>
            <a:chOff x="3632014" y="4509120"/>
            <a:chExt cx="1269761" cy="216024"/>
          </a:xfrm>
        </p:grpSpPr>
        <p:cxnSp>
          <p:nvCxnSpPr>
            <p:cNvPr id="107" name="直接连接符 10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12" name="圆角矩形 111"/>
          <p:cNvSpPr/>
          <p:nvPr/>
        </p:nvSpPr>
        <p:spPr bwMode="auto">
          <a:xfrm>
            <a:off x="5595371" y="3051673"/>
            <a:ext cx="294777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Y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圆角矩形 112"/>
          <p:cNvSpPr/>
          <p:nvPr/>
        </p:nvSpPr>
        <p:spPr bwMode="auto">
          <a:xfrm>
            <a:off x="6365714" y="2694831"/>
            <a:ext cx="294518" cy="1083005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Z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圆角矩形 113"/>
          <p:cNvSpPr/>
          <p:nvPr/>
        </p:nvSpPr>
        <p:spPr bwMode="auto">
          <a:xfrm>
            <a:off x="5923782" y="2222948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5179607" y="177923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subR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cxnSp>
        <p:nvCxnSpPr>
          <p:cNvPr id="116" name="直接连接符 115"/>
          <p:cNvCxnSpPr/>
          <p:nvPr/>
        </p:nvCxnSpPr>
        <p:spPr bwMode="auto">
          <a:xfrm flipH="1" flipV="1">
            <a:off x="5823400" y="2098477"/>
            <a:ext cx="154338" cy="15143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117" name="直接连接符 116"/>
          <p:cNvCxnSpPr/>
          <p:nvPr/>
        </p:nvCxnSpPr>
        <p:spPr bwMode="auto">
          <a:xfrm flipV="1">
            <a:off x="5385167" y="2362807"/>
            <a:ext cx="0" cy="24898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18" name="矩形 117"/>
          <p:cNvSpPr/>
          <p:nvPr/>
        </p:nvSpPr>
        <p:spPr>
          <a:xfrm>
            <a:off x="4806560" y="2135313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ptr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grpSp>
        <p:nvGrpSpPr>
          <p:cNvPr id="122" name="组合 121"/>
          <p:cNvGrpSpPr/>
          <p:nvPr/>
        </p:nvGrpSpPr>
        <p:grpSpPr>
          <a:xfrm rot="16200000" flipH="1">
            <a:off x="5560133" y="2237958"/>
            <a:ext cx="355715" cy="459772"/>
            <a:chOff x="3632014" y="4509120"/>
            <a:chExt cx="1269761" cy="216024"/>
          </a:xfrm>
        </p:grpSpPr>
        <p:cxnSp>
          <p:nvCxnSpPr>
            <p:cNvPr id="123" name="直接连接符 12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4" name="直接连接符 12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125" name="直接连接符 124"/>
          <p:cNvCxnSpPr/>
          <p:nvPr/>
        </p:nvCxnSpPr>
        <p:spPr bwMode="auto">
          <a:xfrm flipH="1" flipV="1">
            <a:off x="7648975" y="1910575"/>
            <a:ext cx="207999" cy="22541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126" name="矩形 125"/>
          <p:cNvSpPr/>
          <p:nvPr/>
        </p:nvSpPr>
        <p:spPr>
          <a:xfrm>
            <a:off x="7147755" y="1612117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ptr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27" name="TextBox 20"/>
          <p:cNvSpPr txBox="1">
            <a:spLocks noChangeArrowheads="1"/>
          </p:cNvSpPr>
          <p:nvPr/>
        </p:nvSpPr>
        <p:spPr bwMode="auto">
          <a:xfrm>
            <a:off x="3769682" y="6294060"/>
            <a:ext cx="5192064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左单旋操作完全对称，同理可进行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平衡化旋转核心操作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694928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双旋情况：两次不同方向的核心操作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7" name="TextBox 20"/>
          <p:cNvSpPr txBox="1">
            <a:spLocks noChangeArrowheads="1"/>
          </p:cNvSpPr>
          <p:nvPr/>
        </p:nvSpPr>
        <p:spPr bwMode="auto">
          <a:xfrm>
            <a:off x="2552905" y="5196974"/>
            <a:ext cx="6494521" cy="461665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先对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进行左单旋操作，再对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进行右单旋操作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365514" y="1987079"/>
            <a:ext cx="1977907" cy="2632388"/>
            <a:chOff x="4484649" y="3225343"/>
            <a:chExt cx="1977907" cy="2632388"/>
          </a:xfrm>
        </p:grpSpPr>
        <p:sp>
          <p:nvSpPr>
            <p:cNvPr id="110" name="圆角矩形 109"/>
            <p:cNvSpPr/>
            <p:nvPr/>
          </p:nvSpPr>
          <p:spPr bwMode="auto">
            <a:xfrm>
              <a:off x="5305256" y="432746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v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1" name="圆角矩形 110"/>
            <p:cNvSpPr/>
            <p:nvPr/>
          </p:nvSpPr>
          <p:spPr bwMode="auto">
            <a:xfrm>
              <a:off x="5018233" y="476319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9" name="组合 118"/>
            <p:cNvGrpSpPr/>
            <p:nvPr/>
          </p:nvGrpSpPr>
          <p:grpSpPr>
            <a:xfrm>
              <a:off x="4631070" y="4065721"/>
              <a:ext cx="200189" cy="328011"/>
              <a:chOff x="3632014" y="4509120"/>
              <a:chExt cx="1269761" cy="216024"/>
            </a:xfrm>
          </p:grpSpPr>
          <p:cxnSp>
            <p:nvCxnSpPr>
              <p:cNvPr id="149" name="直接连接符 14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0" name="直接连接符 14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20" name="组合 119"/>
            <p:cNvGrpSpPr/>
            <p:nvPr/>
          </p:nvGrpSpPr>
          <p:grpSpPr>
            <a:xfrm flipH="1">
              <a:off x="5113722" y="4044613"/>
              <a:ext cx="379124" cy="317008"/>
              <a:chOff x="3632014" y="4509120"/>
              <a:chExt cx="1269761" cy="216024"/>
            </a:xfrm>
          </p:grpSpPr>
          <p:cxnSp>
            <p:nvCxnSpPr>
              <p:cNvPr id="147" name="直接连接符 14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48" name="直接连接符 14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21" name="组合 120"/>
            <p:cNvGrpSpPr/>
            <p:nvPr/>
          </p:nvGrpSpPr>
          <p:grpSpPr>
            <a:xfrm>
              <a:off x="5160840" y="4499666"/>
              <a:ext cx="135060" cy="279852"/>
              <a:chOff x="3632014" y="4509120"/>
              <a:chExt cx="1269761" cy="216024"/>
            </a:xfrm>
          </p:grpSpPr>
          <p:cxnSp>
            <p:nvCxnSpPr>
              <p:cNvPr id="145" name="直接连接符 14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46" name="直接连接符 14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28" name="组合 127"/>
            <p:cNvGrpSpPr/>
            <p:nvPr/>
          </p:nvGrpSpPr>
          <p:grpSpPr>
            <a:xfrm flipH="1">
              <a:off x="5667577" y="4499666"/>
              <a:ext cx="154041" cy="279851"/>
              <a:chOff x="3632014" y="4509120"/>
              <a:chExt cx="1269761" cy="216024"/>
            </a:xfrm>
          </p:grpSpPr>
          <p:cxnSp>
            <p:nvCxnSpPr>
              <p:cNvPr id="143" name="直接连接符 14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44" name="直接连接符 14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29" name="圆角矩形 128"/>
            <p:cNvSpPr/>
            <p:nvPr/>
          </p:nvSpPr>
          <p:spPr bwMode="auto">
            <a:xfrm>
              <a:off x="5659608" y="477472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圆角矩形 129"/>
            <p:cNvSpPr/>
            <p:nvPr/>
          </p:nvSpPr>
          <p:spPr bwMode="auto">
            <a:xfrm>
              <a:off x="4484649" y="4389885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1" name="圆角矩形 130"/>
            <p:cNvSpPr/>
            <p:nvPr/>
          </p:nvSpPr>
          <p:spPr bwMode="auto">
            <a:xfrm>
              <a:off x="4831259" y="387968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p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2" name="右弧形箭头 131"/>
            <p:cNvSpPr/>
            <p:nvPr/>
          </p:nvSpPr>
          <p:spPr bwMode="auto">
            <a:xfrm rot="16200000">
              <a:off x="5810252" y="3106452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grpSp>
          <p:nvGrpSpPr>
            <p:cNvPr id="133" name="组合 132"/>
            <p:cNvGrpSpPr/>
            <p:nvPr/>
          </p:nvGrpSpPr>
          <p:grpSpPr>
            <a:xfrm>
              <a:off x="5018233" y="3673998"/>
              <a:ext cx="754508" cy="243645"/>
              <a:chOff x="3632014" y="4509120"/>
              <a:chExt cx="1269761" cy="216024"/>
            </a:xfrm>
          </p:grpSpPr>
          <p:cxnSp>
            <p:nvCxnSpPr>
              <p:cNvPr id="141" name="直接连接符 14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42" name="直接连接符 14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4" name="组合 133"/>
            <p:cNvGrpSpPr/>
            <p:nvPr/>
          </p:nvGrpSpPr>
          <p:grpSpPr>
            <a:xfrm flipH="1">
              <a:off x="6115541" y="3670171"/>
              <a:ext cx="213060" cy="290861"/>
              <a:chOff x="3632014" y="4509120"/>
              <a:chExt cx="1269761" cy="216024"/>
            </a:xfrm>
          </p:grpSpPr>
          <p:cxnSp>
            <p:nvCxnSpPr>
              <p:cNvPr id="139" name="直接连接符 13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40" name="直接连接符 13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35" name="直接连接符 134"/>
            <p:cNvCxnSpPr/>
            <p:nvPr/>
          </p:nvCxnSpPr>
          <p:spPr bwMode="auto">
            <a:xfrm flipH="1" flipV="1">
              <a:off x="5954385" y="3225343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36" name="圆角矩形 135"/>
            <p:cNvSpPr/>
            <p:nvPr/>
          </p:nvSpPr>
          <p:spPr bwMode="auto">
            <a:xfrm>
              <a:off x="5774365" y="347385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7" name="圆角矩形 136"/>
            <p:cNvSpPr/>
            <p:nvPr/>
          </p:nvSpPr>
          <p:spPr bwMode="auto">
            <a:xfrm>
              <a:off x="6168038" y="3973888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8" name="右弧形箭头 137"/>
            <p:cNvSpPr/>
            <p:nvPr/>
          </p:nvSpPr>
          <p:spPr bwMode="auto">
            <a:xfrm rot="16200000" flipV="1">
              <a:off x="4835812" y="3428488"/>
              <a:ext cx="331193" cy="626139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</p:grpSp>
      <p:grpSp>
        <p:nvGrpSpPr>
          <p:cNvPr id="151" name="组合 150"/>
          <p:cNvGrpSpPr/>
          <p:nvPr/>
        </p:nvGrpSpPr>
        <p:grpSpPr>
          <a:xfrm>
            <a:off x="3643374" y="1972875"/>
            <a:ext cx="1905861" cy="2640399"/>
            <a:chOff x="188802" y="2690092"/>
            <a:chExt cx="1905861" cy="2640399"/>
          </a:xfrm>
        </p:grpSpPr>
        <p:sp>
          <p:nvSpPr>
            <p:cNvPr id="152" name="圆角矩形 151"/>
            <p:cNvSpPr/>
            <p:nvPr/>
          </p:nvSpPr>
          <p:spPr bwMode="auto">
            <a:xfrm>
              <a:off x="475825" y="380022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p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3" name="圆角矩形 152"/>
            <p:cNvSpPr/>
            <p:nvPr/>
          </p:nvSpPr>
          <p:spPr bwMode="auto">
            <a:xfrm>
              <a:off x="188802" y="4235956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4" name="组合 153"/>
            <p:cNvGrpSpPr/>
            <p:nvPr/>
          </p:nvGrpSpPr>
          <p:grpSpPr>
            <a:xfrm>
              <a:off x="662139" y="3534403"/>
              <a:ext cx="261371" cy="264210"/>
              <a:chOff x="3632014" y="4509120"/>
              <a:chExt cx="1269761" cy="216024"/>
            </a:xfrm>
          </p:grpSpPr>
          <p:cxnSp>
            <p:nvCxnSpPr>
              <p:cNvPr id="177" name="直接连接符 17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78" name="直接连接符 17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55" name="组合 154"/>
            <p:cNvGrpSpPr/>
            <p:nvPr/>
          </p:nvGrpSpPr>
          <p:grpSpPr>
            <a:xfrm flipH="1">
              <a:off x="1237676" y="3532372"/>
              <a:ext cx="167873" cy="290861"/>
              <a:chOff x="3632014" y="4509120"/>
              <a:chExt cx="1269761" cy="216024"/>
            </a:xfrm>
          </p:grpSpPr>
          <p:cxnSp>
            <p:nvCxnSpPr>
              <p:cNvPr id="175" name="直接连接符 17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76" name="直接连接符 17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56" name="组合 155"/>
            <p:cNvGrpSpPr/>
            <p:nvPr/>
          </p:nvGrpSpPr>
          <p:grpSpPr>
            <a:xfrm>
              <a:off x="331409" y="3972426"/>
              <a:ext cx="135060" cy="279852"/>
              <a:chOff x="3632014" y="4509120"/>
              <a:chExt cx="1269761" cy="216024"/>
            </a:xfrm>
          </p:grpSpPr>
          <p:cxnSp>
            <p:nvCxnSpPr>
              <p:cNvPr id="173" name="直接连接符 17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74" name="直接连接符 17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57" name="组合 156"/>
            <p:cNvGrpSpPr/>
            <p:nvPr/>
          </p:nvGrpSpPr>
          <p:grpSpPr>
            <a:xfrm flipH="1">
              <a:off x="838146" y="3972426"/>
              <a:ext cx="154041" cy="279851"/>
              <a:chOff x="3632014" y="4509120"/>
              <a:chExt cx="1269761" cy="216024"/>
            </a:xfrm>
          </p:grpSpPr>
          <p:cxnSp>
            <p:nvCxnSpPr>
              <p:cNvPr id="171" name="直接连接符 17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72" name="直接连接符 17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58" name="圆角矩形 157"/>
            <p:cNvSpPr/>
            <p:nvPr/>
          </p:nvSpPr>
          <p:spPr bwMode="auto">
            <a:xfrm>
              <a:off x="830177" y="4247486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9" name="圆角矩形 158"/>
            <p:cNvSpPr/>
            <p:nvPr/>
          </p:nvSpPr>
          <p:spPr bwMode="auto">
            <a:xfrm>
              <a:off x="1255394" y="3814840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" name="圆角矩形 159"/>
            <p:cNvSpPr/>
            <p:nvPr/>
          </p:nvSpPr>
          <p:spPr bwMode="auto">
            <a:xfrm>
              <a:off x="875972" y="335135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v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1" name="右弧形箭头 160"/>
            <p:cNvSpPr/>
            <p:nvPr/>
          </p:nvSpPr>
          <p:spPr bwMode="auto">
            <a:xfrm rot="16200000">
              <a:off x="1442359" y="2571201"/>
              <a:ext cx="331193" cy="652248"/>
            </a:xfrm>
            <a:prstGeom prst="curvedLeftArrow">
              <a:avLst>
                <a:gd name="adj1" fmla="val 16019"/>
                <a:gd name="adj2" fmla="val 50000"/>
                <a:gd name="adj3" fmla="val 63301"/>
              </a:avLst>
            </a:prstGeom>
            <a:solidFill>
              <a:srgbClr val="FF0000"/>
            </a:solidFill>
            <a:ln w="3175" algn="ctr">
              <a:noFill/>
              <a:miter lim="800000"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grpSp>
          <p:nvGrpSpPr>
            <p:cNvPr id="162" name="组合 161"/>
            <p:cNvGrpSpPr/>
            <p:nvPr/>
          </p:nvGrpSpPr>
          <p:grpSpPr>
            <a:xfrm>
              <a:off x="1088088" y="3138747"/>
              <a:ext cx="316759" cy="212601"/>
              <a:chOff x="3632014" y="4509120"/>
              <a:chExt cx="1269761" cy="216024"/>
            </a:xfrm>
          </p:grpSpPr>
          <p:cxnSp>
            <p:nvCxnSpPr>
              <p:cNvPr id="169" name="直接连接符 16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70" name="直接连接符 16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63" name="组合 162"/>
            <p:cNvGrpSpPr/>
            <p:nvPr/>
          </p:nvGrpSpPr>
          <p:grpSpPr>
            <a:xfrm flipH="1">
              <a:off x="1747648" y="3134920"/>
              <a:ext cx="213060" cy="290861"/>
              <a:chOff x="3632014" y="4509120"/>
              <a:chExt cx="1269761" cy="216024"/>
            </a:xfrm>
          </p:grpSpPr>
          <p:cxnSp>
            <p:nvCxnSpPr>
              <p:cNvPr id="167" name="直接连接符 16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68" name="直接连接符 16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64" name="直接连接符 163"/>
            <p:cNvCxnSpPr/>
            <p:nvPr/>
          </p:nvCxnSpPr>
          <p:spPr bwMode="auto">
            <a:xfrm flipH="1" flipV="1">
              <a:off x="1586492" y="2690092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65" name="圆角矩形 164"/>
            <p:cNvSpPr/>
            <p:nvPr/>
          </p:nvSpPr>
          <p:spPr bwMode="auto">
            <a:xfrm>
              <a:off x="1406472" y="293860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6" name="圆角矩形 165"/>
            <p:cNvSpPr/>
            <p:nvPr/>
          </p:nvSpPr>
          <p:spPr bwMode="auto">
            <a:xfrm>
              <a:off x="1800145" y="3438637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0" name="组合 179"/>
          <p:cNvGrpSpPr/>
          <p:nvPr/>
        </p:nvGrpSpPr>
        <p:grpSpPr>
          <a:xfrm>
            <a:off x="6749059" y="1993734"/>
            <a:ext cx="1905861" cy="2275074"/>
            <a:chOff x="150607" y="4541187"/>
            <a:chExt cx="1905861" cy="2275074"/>
          </a:xfrm>
        </p:grpSpPr>
        <p:sp>
          <p:nvSpPr>
            <p:cNvPr id="181" name="圆角矩形 180"/>
            <p:cNvSpPr/>
            <p:nvPr/>
          </p:nvSpPr>
          <p:spPr bwMode="auto">
            <a:xfrm>
              <a:off x="437630" y="528310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p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2" name="圆角矩形 181"/>
            <p:cNvSpPr/>
            <p:nvPr/>
          </p:nvSpPr>
          <p:spPr bwMode="auto">
            <a:xfrm>
              <a:off x="150607" y="5718841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83" name="组合 182"/>
            <p:cNvGrpSpPr/>
            <p:nvPr/>
          </p:nvGrpSpPr>
          <p:grpSpPr>
            <a:xfrm>
              <a:off x="623944" y="4980772"/>
              <a:ext cx="370933" cy="291794"/>
              <a:chOff x="3632014" y="4509120"/>
              <a:chExt cx="1269761" cy="216024"/>
            </a:xfrm>
          </p:grpSpPr>
          <p:cxnSp>
            <p:nvCxnSpPr>
              <p:cNvPr id="205" name="直接连接符 20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06" name="直接连接符 20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84" name="组合 183"/>
            <p:cNvGrpSpPr/>
            <p:nvPr/>
          </p:nvGrpSpPr>
          <p:grpSpPr>
            <a:xfrm flipH="1">
              <a:off x="1361903" y="4980772"/>
              <a:ext cx="276842" cy="286704"/>
              <a:chOff x="3632014" y="4509120"/>
              <a:chExt cx="1269761" cy="216024"/>
            </a:xfrm>
          </p:grpSpPr>
          <p:cxnSp>
            <p:nvCxnSpPr>
              <p:cNvPr id="203" name="直接连接符 20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04" name="直接连接符 20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85" name="组合 184"/>
            <p:cNvGrpSpPr/>
            <p:nvPr/>
          </p:nvGrpSpPr>
          <p:grpSpPr>
            <a:xfrm>
              <a:off x="293214" y="5455311"/>
              <a:ext cx="135060" cy="279852"/>
              <a:chOff x="3632014" y="4509120"/>
              <a:chExt cx="1269761" cy="216024"/>
            </a:xfrm>
          </p:grpSpPr>
          <p:cxnSp>
            <p:nvCxnSpPr>
              <p:cNvPr id="201" name="直接连接符 20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02" name="直接连接符 20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86" name="组合 185"/>
            <p:cNvGrpSpPr/>
            <p:nvPr/>
          </p:nvGrpSpPr>
          <p:grpSpPr>
            <a:xfrm flipH="1">
              <a:off x="799951" y="5455311"/>
              <a:ext cx="154041" cy="279851"/>
              <a:chOff x="3632014" y="4509120"/>
              <a:chExt cx="1269761" cy="216024"/>
            </a:xfrm>
          </p:grpSpPr>
          <p:cxnSp>
            <p:nvCxnSpPr>
              <p:cNvPr id="199" name="直接连接符 19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00" name="直接连接符 19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87" name="圆角矩形 186"/>
            <p:cNvSpPr/>
            <p:nvPr/>
          </p:nvSpPr>
          <p:spPr bwMode="auto">
            <a:xfrm>
              <a:off x="791982" y="5730371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8" name="圆角矩形 187"/>
            <p:cNvSpPr/>
            <p:nvPr/>
          </p:nvSpPr>
          <p:spPr bwMode="auto">
            <a:xfrm>
              <a:off x="1217199" y="5730371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9" name="圆角矩形 188"/>
            <p:cNvSpPr/>
            <p:nvPr/>
          </p:nvSpPr>
          <p:spPr bwMode="auto">
            <a:xfrm>
              <a:off x="985079" y="479108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v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90" name="组合 189"/>
            <p:cNvGrpSpPr/>
            <p:nvPr/>
          </p:nvGrpSpPr>
          <p:grpSpPr>
            <a:xfrm>
              <a:off x="1336992" y="5443665"/>
              <a:ext cx="135869" cy="284135"/>
              <a:chOff x="3632014" y="4509120"/>
              <a:chExt cx="1269761" cy="216024"/>
            </a:xfrm>
          </p:grpSpPr>
          <p:cxnSp>
            <p:nvCxnSpPr>
              <p:cNvPr id="197" name="直接连接符 19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98" name="直接连接符 19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91" name="组合 190"/>
            <p:cNvGrpSpPr/>
            <p:nvPr/>
          </p:nvGrpSpPr>
          <p:grpSpPr>
            <a:xfrm flipH="1">
              <a:off x="1737884" y="5439839"/>
              <a:ext cx="213060" cy="290861"/>
              <a:chOff x="3632014" y="4509120"/>
              <a:chExt cx="1269761" cy="216024"/>
            </a:xfrm>
          </p:grpSpPr>
          <p:cxnSp>
            <p:nvCxnSpPr>
              <p:cNvPr id="195" name="直接连接符 19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96" name="直接连接符 19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92" name="直接连接符 191"/>
            <p:cNvCxnSpPr/>
            <p:nvPr/>
          </p:nvCxnSpPr>
          <p:spPr bwMode="auto">
            <a:xfrm flipH="1" flipV="1">
              <a:off x="1187624" y="454118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93" name="圆角矩形 192"/>
            <p:cNvSpPr/>
            <p:nvPr/>
          </p:nvSpPr>
          <p:spPr bwMode="auto">
            <a:xfrm>
              <a:off x="1464590" y="524970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g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" name="圆角矩形 193"/>
            <p:cNvSpPr/>
            <p:nvPr/>
          </p:nvSpPr>
          <p:spPr bwMode="auto">
            <a:xfrm>
              <a:off x="1761950" y="5733256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7" name="右箭头 206"/>
          <p:cNvSpPr/>
          <p:nvPr/>
        </p:nvSpPr>
        <p:spPr bwMode="auto">
          <a:xfrm>
            <a:off x="2799303" y="3030824"/>
            <a:ext cx="488326" cy="376624"/>
          </a:xfrm>
          <a:prstGeom prst="rightArrow">
            <a:avLst>
              <a:gd name="adj1" fmla="val 50001"/>
              <a:gd name="adj2" fmla="val 55997"/>
            </a:avLst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08" name="右箭头 207"/>
          <p:cNvSpPr/>
          <p:nvPr/>
        </p:nvSpPr>
        <p:spPr bwMode="auto">
          <a:xfrm>
            <a:off x="5860269" y="3006754"/>
            <a:ext cx="488326" cy="376624"/>
          </a:xfrm>
          <a:prstGeom prst="rightArrow">
            <a:avLst>
              <a:gd name="adj1" fmla="val 50001"/>
              <a:gd name="adj2" fmla="val 55997"/>
            </a:avLst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09" name="Rectangle 20"/>
          <p:cNvSpPr>
            <a:spLocks noChangeArrowheads="1"/>
          </p:cNvSpPr>
          <p:nvPr/>
        </p:nvSpPr>
        <p:spPr bwMode="auto">
          <a:xfrm>
            <a:off x="378590" y="4751854"/>
            <a:ext cx="2174315" cy="8925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左右双旋转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zagzig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旋转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10" name="TextBox 20"/>
          <p:cNvSpPr txBox="1">
            <a:spLocks noChangeArrowheads="1"/>
          </p:cNvSpPr>
          <p:nvPr/>
        </p:nvSpPr>
        <p:spPr bwMode="auto">
          <a:xfrm>
            <a:off x="4924656" y="4480814"/>
            <a:ext cx="3891779" cy="46166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代码实现繁琐，容易出错！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472822" y="2047259"/>
            <a:ext cx="343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1916660" y="1654874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5159" y="5820097"/>
            <a:ext cx="80979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试按照顺序插入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{30,20,10,40,50,60,70,100,90,80,65,63,25}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5724" y="6144873"/>
            <a:ext cx="82747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动态插入可视化：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https://www.cs.usfca.edu/~galles/visualization/Algorithms.html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 animBg="1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二叉搜索树（教材实现）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搜索的实现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767" y="1577436"/>
            <a:ext cx="87568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&gt;::search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在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BST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中查找关键码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e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searchIn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_root,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_hot 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}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返回目标节点位置的引用，以便后续插入、删除操作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62063" y="1200179"/>
            <a:ext cx="6362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EQUAL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(e, v)  (!(v) || (e) == (v)-&gt;data)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23688" y="5582311"/>
            <a:ext cx="2801117" cy="120032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返回时，返回值指向命中节点（或假想的通配哨兵），</a:t>
            </a:r>
            <a:r>
              <a:rPr kumimoji="1"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_hot</a:t>
            </a:r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指向其父亲（退化时为初始值</a:t>
            </a:r>
            <a:r>
              <a:rPr kumimoji="1"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NULL</a:t>
            </a:r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600377" y="5311318"/>
            <a:ext cx="2764023" cy="1710140"/>
            <a:chOff x="611560" y="5119912"/>
            <a:chExt cx="2736304" cy="1981496"/>
          </a:xfrm>
        </p:grpSpPr>
        <p:sp>
          <p:nvSpPr>
            <p:cNvPr id="13" name="流程图: 显示 12"/>
            <p:cNvSpPr/>
            <p:nvPr/>
          </p:nvSpPr>
          <p:spPr bwMode="auto">
            <a:xfrm rot="16200000">
              <a:off x="1128206" y="4789116"/>
              <a:ext cx="1872208" cy="2533799"/>
            </a:xfrm>
            <a:prstGeom prst="flowChartDisplay">
              <a:avLst/>
            </a:prstGeom>
            <a:solidFill>
              <a:srgbClr val="FFCCCC">
                <a:alpha val="44000"/>
              </a:srgb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 bwMode="auto">
            <a:xfrm>
              <a:off x="611560" y="6597352"/>
              <a:ext cx="2736304" cy="504056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15" name="Oval 67"/>
          <p:cNvSpPr>
            <a:spLocks noChangeArrowheads="1"/>
          </p:cNvSpPr>
          <p:nvPr/>
        </p:nvSpPr>
        <p:spPr bwMode="auto">
          <a:xfrm>
            <a:off x="4526078" y="6071902"/>
            <a:ext cx="252000" cy="2520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endParaRPr kumimoji="1" lang="en-US" altLang="zh-CN" sz="2400" b="1" dirty="0"/>
          </a:p>
        </p:txBody>
      </p:sp>
      <p:sp>
        <p:nvSpPr>
          <p:cNvPr id="16" name="Oval 67"/>
          <p:cNvSpPr>
            <a:spLocks noChangeArrowheads="1"/>
          </p:cNvSpPr>
          <p:nvPr/>
        </p:nvSpPr>
        <p:spPr bwMode="auto">
          <a:xfrm>
            <a:off x="4971065" y="5197398"/>
            <a:ext cx="259491" cy="2520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b="1" dirty="0"/>
              <a:t>v</a:t>
            </a:r>
            <a:endParaRPr kumimoji="1" lang="en-US" altLang="zh-CN" sz="2400" b="1" dirty="0"/>
          </a:p>
        </p:txBody>
      </p:sp>
      <p:sp>
        <p:nvSpPr>
          <p:cNvPr id="17" name="任意多边形 57"/>
          <p:cNvSpPr/>
          <p:nvPr/>
        </p:nvSpPr>
        <p:spPr bwMode="auto">
          <a:xfrm>
            <a:off x="4267538" y="5449109"/>
            <a:ext cx="1673950" cy="622792"/>
          </a:xfrm>
          <a:custGeom>
            <a:avLst/>
            <a:gdLst>
              <a:gd name="connsiteX0" fmla="*/ 821884 w 1625624"/>
              <a:gd name="connsiteY0" fmla="*/ 0 h 629014"/>
              <a:gd name="connsiteX1" fmla="*/ 856829 w 1625624"/>
              <a:gd name="connsiteY1" fmla="*/ 17472 h 629014"/>
              <a:gd name="connsiteX2" fmla="*/ 868477 w 1625624"/>
              <a:gd name="connsiteY2" fmla="*/ 29121 h 629014"/>
              <a:gd name="connsiteX3" fmla="*/ 891774 w 1625624"/>
              <a:gd name="connsiteY3" fmla="*/ 34945 h 629014"/>
              <a:gd name="connsiteX4" fmla="*/ 1491667 w 1625624"/>
              <a:gd name="connsiteY4" fmla="*/ 46593 h 629014"/>
              <a:gd name="connsiteX5" fmla="*/ 1514964 w 1625624"/>
              <a:gd name="connsiteY5" fmla="*/ 52417 h 629014"/>
              <a:gd name="connsiteX6" fmla="*/ 1544085 w 1625624"/>
              <a:gd name="connsiteY6" fmla="*/ 58242 h 629014"/>
              <a:gd name="connsiteX7" fmla="*/ 1561558 w 1625624"/>
              <a:gd name="connsiteY7" fmla="*/ 75714 h 629014"/>
              <a:gd name="connsiteX8" fmla="*/ 1579030 w 1625624"/>
              <a:gd name="connsiteY8" fmla="*/ 81538 h 629014"/>
              <a:gd name="connsiteX9" fmla="*/ 1590679 w 1625624"/>
              <a:gd name="connsiteY9" fmla="*/ 99011 h 629014"/>
              <a:gd name="connsiteX10" fmla="*/ 1596503 w 1625624"/>
              <a:gd name="connsiteY10" fmla="*/ 116484 h 629014"/>
              <a:gd name="connsiteX11" fmla="*/ 1613976 w 1625624"/>
              <a:gd name="connsiteY11" fmla="*/ 133956 h 629014"/>
              <a:gd name="connsiteX12" fmla="*/ 1625624 w 1625624"/>
              <a:gd name="connsiteY12" fmla="*/ 163077 h 629014"/>
              <a:gd name="connsiteX13" fmla="*/ 1613976 w 1625624"/>
              <a:gd name="connsiteY13" fmla="*/ 186374 h 629014"/>
              <a:gd name="connsiteX14" fmla="*/ 1544085 w 1625624"/>
              <a:gd name="connsiteY14" fmla="*/ 221319 h 629014"/>
              <a:gd name="connsiteX15" fmla="*/ 1491667 w 1625624"/>
              <a:gd name="connsiteY15" fmla="*/ 244616 h 629014"/>
              <a:gd name="connsiteX16" fmla="*/ 1462546 w 1625624"/>
              <a:gd name="connsiteY16" fmla="*/ 250440 h 629014"/>
              <a:gd name="connsiteX17" fmla="*/ 1427601 w 1625624"/>
              <a:gd name="connsiteY17" fmla="*/ 256265 h 629014"/>
              <a:gd name="connsiteX18" fmla="*/ 530674 w 1625624"/>
              <a:gd name="connsiteY18" fmla="*/ 279561 h 629014"/>
              <a:gd name="connsiteX19" fmla="*/ 227815 w 1625624"/>
              <a:gd name="connsiteY19" fmla="*/ 285386 h 629014"/>
              <a:gd name="connsiteX20" fmla="*/ 134628 w 1625624"/>
              <a:gd name="connsiteY20" fmla="*/ 297034 h 629014"/>
              <a:gd name="connsiteX21" fmla="*/ 105507 w 1625624"/>
              <a:gd name="connsiteY21" fmla="*/ 302858 h 629014"/>
              <a:gd name="connsiteX22" fmla="*/ 47265 w 1625624"/>
              <a:gd name="connsiteY22" fmla="*/ 308682 h 629014"/>
              <a:gd name="connsiteX23" fmla="*/ 35616 w 1625624"/>
              <a:gd name="connsiteY23" fmla="*/ 326155 h 629014"/>
              <a:gd name="connsiteX24" fmla="*/ 18144 w 1625624"/>
              <a:gd name="connsiteY24" fmla="*/ 337803 h 629014"/>
              <a:gd name="connsiteX25" fmla="*/ 6495 w 1625624"/>
              <a:gd name="connsiteY25" fmla="*/ 372749 h 629014"/>
              <a:gd name="connsiteX26" fmla="*/ 671 w 1625624"/>
              <a:gd name="connsiteY26" fmla="*/ 390221 h 629014"/>
              <a:gd name="connsiteX27" fmla="*/ 18144 w 1625624"/>
              <a:gd name="connsiteY27" fmla="*/ 477584 h 629014"/>
              <a:gd name="connsiteX28" fmla="*/ 64737 w 1625624"/>
              <a:gd name="connsiteY28" fmla="*/ 506705 h 629014"/>
              <a:gd name="connsiteX29" fmla="*/ 111331 w 1625624"/>
              <a:gd name="connsiteY29" fmla="*/ 518354 h 629014"/>
              <a:gd name="connsiteX30" fmla="*/ 128804 w 1625624"/>
              <a:gd name="connsiteY30" fmla="*/ 530002 h 629014"/>
              <a:gd name="connsiteX31" fmla="*/ 157925 w 1625624"/>
              <a:gd name="connsiteY31" fmla="*/ 541651 h 629014"/>
              <a:gd name="connsiteX32" fmla="*/ 256936 w 1625624"/>
              <a:gd name="connsiteY32" fmla="*/ 553299 h 629014"/>
              <a:gd name="connsiteX33" fmla="*/ 291881 w 1625624"/>
              <a:gd name="connsiteY33" fmla="*/ 570772 h 629014"/>
              <a:gd name="connsiteX34" fmla="*/ 303530 w 1625624"/>
              <a:gd name="connsiteY34" fmla="*/ 582420 h 629014"/>
              <a:gd name="connsiteX35" fmla="*/ 385069 w 1625624"/>
              <a:gd name="connsiteY35" fmla="*/ 605717 h 629014"/>
              <a:gd name="connsiteX36" fmla="*/ 402541 w 1625624"/>
              <a:gd name="connsiteY36" fmla="*/ 629014 h 629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25624" h="629014">
                <a:moveTo>
                  <a:pt x="821884" y="0"/>
                </a:moveTo>
                <a:cubicBezTo>
                  <a:pt x="833532" y="5824"/>
                  <a:pt x="845785" y="10570"/>
                  <a:pt x="856829" y="17472"/>
                </a:cubicBezTo>
                <a:cubicBezTo>
                  <a:pt x="861485" y="20382"/>
                  <a:pt x="863566" y="26665"/>
                  <a:pt x="868477" y="29121"/>
                </a:cubicBezTo>
                <a:cubicBezTo>
                  <a:pt x="875637" y="32701"/>
                  <a:pt x="883772" y="34721"/>
                  <a:pt x="891774" y="34945"/>
                </a:cubicBezTo>
                <a:lnTo>
                  <a:pt x="1491667" y="46593"/>
                </a:lnTo>
                <a:cubicBezTo>
                  <a:pt x="1499433" y="48534"/>
                  <a:pt x="1507150" y="50680"/>
                  <a:pt x="1514964" y="52417"/>
                </a:cubicBezTo>
                <a:cubicBezTo>
                  <a:pt x="1524628" y="54565"/>
                  <a:pt x="1535231" y="53815"/>
                  <a:pt x="1544085" y="58242"/>
                </a:cubicBezTo>
                <a:cubicBezTo>
                  <a:pt x="1551452" y="61926"/>
                  <a:pt x="1554705" y="71145"/>
                  <a:pt x="1561558" y="75714"/>
                </a:cubicBezTo>
                <a:cubicBezTo>
                  <a:pt x="1566666" y="79119"/>
                  <a:pt x="1573206" y="79597"/>
                  <a:pt x="1579030" y="81538"/>
                </a:cubicBezTo>
                <a:cubicBezTo>
                  <a:pt x="1582913" y="87362"/>
                  <a:pt x="1587548" y="92750"/>
                  <a:pt x="1590679" y="99011"/>
                </a:cubicBezTo>
                <a:cubicBezTo>
                  <a:pt x="1593425" y="104502"/>
                  <a:pt x="1593097" y="111376"/>
                  <a:pt x="1596503" y="116484"/>
                </a:cubicBezTo>
                <a:cubicBezTo>
                  <a:pt x="1601072" y="123337"/>
                  <a:pt x="1608152" y="128132"/>
                  <a:pt x="1613976" y="133956"/>
                </a:cubicBezTo>
                <a:cubicBezTo>
                  <a:pt x="1617859" y="143663"/>
                  <a:pt x="1625624" y="152622"/>
                  <a:pt x="1625624" y="163077"/>
                </a:cubicBezTo>
                <a:cubicBezTo>
                  <a:pt x="1625624" y="171759"/>
                  <a:pt x="1620429" y="180566"/>
                  <a:pt x="1613976" y="186374"/>
                </a:cubicBezTo>
                <a:cubicBezTo>
                  <a:pt x="1583179" y="214091"/>
                  <a:pt x="1575280" y="213521"/>
                  <a:pt x="1544085" y="221319"/>
                </a:cubicBezTo>
                <a:cubicBezTo>
                  <a:pt x="1526874" y="229925"/>
                  <a:pt x="1510262" y="239038"/>
                  <a:pt x="1491667" y="244616"/>
                </a:cubicBezTo>
                <a:cubicBezTo>
                  <a:pt x="1482185" y="247460"/>
                  <a:pt x="1472286" y="248669"/>
                  <a:pt x="1462546" y="250440"/>
                </a:cubicBezTo>
                <a:cubicBezTo>
                  <a:pt x="1450927" y="252553"/>
                  <a:pt x="1439404" y="255896"/>
                  <a:pt x="1427601" y="256265"/>
                </a:cubicBezTo>
                <a:lnTo>
                  <a:pt x="530674" y="279561"/>
                </a:lnTo>
                <a:lnTo>
                  <a:pt x="227815" y="285386"/>
                </a:lnTo>
                <a:lnTo>
                  <a:pt x="134628" y="297034"/>
                </a:lnTo>
                <a:cubicBezTo>
                  <a:pt x="124828" y="298434"/>
                  <a:pt x="115319" y="301550"/>
                  <a:pt x="105507" y="302858"/>
                </a:cubicBezTo>
                <a:cubicBezTo>
                  <a:pt x="86167" y="305437"/>
                  <a:pt x="66679" y="306741"/>
                  <a:pt x="47265" y="308682"/>
                </a:cubicBezTo>
                <a:cubicBezTo>
                  <a:pt x="43382" y="314506"/>
                  <a:pt x="40566" y="321205"/>
                  <a:pt x="35616" y="326155"/>
                </a:cubicBezTo>
                <a:cubicBezTo>
                  <a:pt x="30667" y="331104"/>
                  <a:pt x="21854" y="331867"/>
                  <a:pt x="18144" y="337803"/>
                </a:cubicBezTo>
                <a:cubicBezTo>
                  <a:pt x="11636" y="348215"/>
                  <a:pt x="10378" y="361100"/>
                  <a:pt x="6495" y="372749"/>
                </a:cubicBezTo>
                <a:lnTo>
                  <a:pt x="671" y="390221"/>
                </a:lnTo>
                <a:cubicBezTo>
                  <a:pt x="4684" y="442396"/>
                  <a:pt x="-10921" y="454332"/>
                  <a:pt x="18144" y="477584"/>
                </a:cubicBezTo>
                <a:cubicBezTo>
                  <a:pt x="25146" y="483186"/>
                  <a:pt x="61777" y="505567"/>
                  <a:pt x="64737" y="506705"/>
                </a:cubicBezTo>
                <a:cubicBezTo>
                  <a:pt x="79679" y="512452"/>
                  <a:pt x="111331" y="518354"/>
                  <a:pt x="111331" y="518354"/>
                </a:cubicBezTo>
                <a:cubicBezTo>
                  <a:pt x="117155" y="522237"/>
                  <a:pt x="122543" y="526872"/>
                  <a:pt x="128804" y="530002"/>
                </a:cubicBezTo>
                <a:cubicBezTo>
                  <a:pt x="138155" y="534678"/>
                  <a:pt x="147911" y="538647"/>
                  <a:pt x="157925" y="541651"/>
                </a:cubicBezTo>
                <a:cubicBezTo>
                  <a:pt x="185947" y="550058"/>
                  <a:pt x="233912" y="551380"/>
                  <a:pt x="256936" y="553299"/>
                </a:cubicBezTo>
                <a:cubicBezTo>
                  <a:pt x="275394" y="559451"/>
                  <a:pt x="275750" y="557867"/>
                  <a:pt x="291881" y="570772"/>
                </a:cubicBezTo>
                <a:cubicBezTo>
                  <a:pt x="296169" y="574202"/>
                  <a:pt x="298619" y="579964"/>
                  <a:pt x="303530" y="582420"/>
                </a:cubicBezTo>
                <a:cubicBezTo>
                  <a:pt x="320239" y="590774"/>
                  <a:pt x="370143" y="601985"/>
                  <a:pt x="385069" y="605717"/>
                </a:cubicBezTo>
                <a:cubicBezTo>
                  <a:pt x="403914" y="624562"/>
                  <a:pt x="402541" y="614953"/>
                  <a:pt x="402541" y="629014"/>
                </a:cubicBezTo>
              </a:path>
            </a:pathLst>
          </a:custGeom>
          <a:noFill/>
          <a:ln w="12700" algn="ctr">
            <a:solidFill>
              <a:schemeClr val="tx1"/>
            </a:solidFill>
            <a:miter lim="800000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6444208" y="5261798"/>
            <a:ext cx="2736304" cy="1944216"/>
            <a:chOff x="611560" y="5157192"/>
            <a:chExt cx="2736304" cy="1944216"/>
          </a:xfrm>
        </p:grpSpPr>
        <p:sp>
          <p:nvSpPr>
            <p:cNvPr id="19" name="流程图: 显示 18"/>
            <p:cNvSpPr/>
            <p:nvPr/>
          </p:nvSpPr>
          <p:spPr bwMode="auto">
            <a:xfrm rot="16200000">
              <a:off x="1014365" y="4826396"/>
              <a:ext cx="1872208" cy="2533799"/>
            </a:xfrm>
            <a:prstGeom prst="flowChartDisplay">
              <a:avLst/>
            </a:prstGeom>
            <a:solidFill>
              <a:srgbClr val="FFCCCC">
                <a:alpha val="44000"/>
              </a:srgb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611560" y="6597352"/>
              <a:ext cx="2736304" cy="504056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cxnSp>
        <p:nvCxnSpPr>
          <p:cNvPr id="21" name="直接箭头连接符 20"/>
          <p:cNvCxnSpPr/>
          <p:nvPr/>
        </p:nvCxnSpPr>
        <p:spPr bwMode="auto">
          <a:xfrm>
            <a:off x="4652078" y="6330800"/>
            <a:ext cx="0" cy="21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22" name="Oval 67"/>
          <p:cNvSpPr>
            <a:spLocks noChangeArrowheads="1"/>
          </p:cNvSpPr>
          <p:nvPr/>
        </p:nvSpPr>
        <p:spPr bwMode="auto">
          <a:xfrm>
            <a:off x="4526078" y="6553736"/>
            <a:ext cx="252000" cy="2520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b="1" dirty="0"/>
              <a:t>e</a:t>
            </a:r>
            <a:endParaRPr kumimoji="1" lang="en-US" altLang="zh-CN" b="1" dirty="0"/>
          </a:p>
        </p:txBody>
      </p:sp>
      <p:sp>
        <p:nvSpPr>
          <p:cNvPr id="23" name="Oval 67"/>
          <p:cNvSpPr>
            <a:spLocks noChangeArrowheads="1"/>
          </p:cNvSpPr>
          <p:nvPr/>
        </p:nvSpPr>
        <p:spPr bwMode="auto">
          <a:xfrm>
            <a:off x="5863533" y="5582311"/>
            <a:ext cx="74140" cy="720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accent2">
                <a:lumMod val="50000"/>
              </a:schemeClr>
            </a:solidFill>
            <a:round/>
          </a:ln>
        </p:spPr>
        <p:txBody>
          <a:bodyPr wrap="none" lIns="0" tIns="0" rIns="0" bIns="0" anchor="ctr" anchorCtr="1"/>
          <a:lstStyle/>
          <a:p>
            <a:endParaRPr kumimoji="1" lang="en-US" altLang="zh-CN" sz="2400" b="1" dirty="0"/>
          </a:p>
        </p:txBody>
      </p:sp>
      <p:sp>
        <p:nvSpPr>
          <p:cNvPr id="24" name="Oval 67"/>
          <p:cNvSpPr>
            <a:spLocks noChangeArrowheads="1"/>
          </p:cNvSpPr>
          <p:nvPr/>
        </p:nvSpPr>
        <p:spPr bwMode="auto">
          <a:xfrm>
            <a:off x="4231538" y="5784497"/>
            <a:ext cx="74140" cy="720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accent2">
                <a:lumMod val="50000"/>
              </a:schemeClr>
            </a:solidFill>
            <a:round/>
          </a:ln>
        </p:spPr>
        <p:txBody>
          <a:bodyPr wrap="none" lIns="0" tIns="0" rIns="0" bIns="0" anchor="ctr" anchorCtr="1"/>
          <a:lstStyle/>
          <a:p>
            <a:endParaRPr kumimoji="1" lang="en-US" altLang="zh-CN" sz="2400" b="1" dirty="0"/>
          </a:p>
        </p:txBody>
      </p:sp>
      <p:sp>
        <p:nvSpPr>
          <p:cNvPr id="25" name="Oval 67"/>
          <p:cNvSpPr>
            <a:spLocks noChangeArrowheads="1"/>
          </p:cNvSpPr>
          <p:nvPr/>
        </p:nvSpPr>
        <p:spPr bwMode="auto">
          <a:xfrm>
            <a:off x="7268890" y="6078839"/>
            <a:ext cx="252000" cy="2520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endParaRPr kumimoji="1" lang="en-US" altLang="zh-CN" sz="2400" b="1" dirty="0"/>
          </a:p>
        </p:txBody>
      </p:sp>
      <p:sp>
        <p:nvSpPr>
          <p:cNvPr id="26" name="Oval 67"/>
          <p:cNvSpPr>
            <a:spLocks noChangeArrowheads="1"/>
          </p:cNvSpPr>
          <p:nvPr/>
        </p:nvSpPr>
        <p:spPr bwMode="auto">
          <a:xfrm>
            <a:off x="7713877" y="5204335"/>
            <a:ext cx="259491" cy="2520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b="1" dirty="0"/>
              <a:t>v</a:t>
            </a:r>
            <a:endParaRPr kumimoji="1" lang="en-US" altLang="zh-CN" sz="2400" b="1" dirty="0"/>
          </a:p>
        </p:txBody>
      </p:sp>
      <p:sp>
        <p:nvSpPr>
          <p:cNvPr id="27" name="任意多边形 67"/>
          <p:cNvSpPr/>
          <p:nvPr/>
        </p:nvSpPr>
        <p:spPr bwMode="auto">
          <a:xfrm>
            <a:off x="7010350" y="5456046"/>
            <a:ext cx="1673950" cy="622792"/>
          </a:xfrm>
          <a:custGeom>
            <a:avLst/>
            <a:gdLst>
              <a:gd name="connsiteX0" fmla="*/ 821884 w 1625624"/>
              <a:gd name="connsiteY0" fmla="*/ 0 h 629014"/>
              <a:gd name="connsiteX1" fmla="*/ 856829 w 1625624"/>
              <a:gd name="connsiteY1" fmla="*/ 17472 h 629014"/>
              <a:gd name="connsiteX2" fmla="*/ 868477 w 1625624"/>
              <a:gd name="connsiteY2" fmla="*/ 29121 h 629014"/>
              <a:gd name="connsiteX3" fmla="*/ 891774 w 1625624"/>
              <a:gd name="connsiteY3" fmla="*/ 34945 h 629014"/>
              <a:gd name="connsiteX4" fmla="*/ 1491667 w 1625624"/>
              <a:gd name="connsiteY4" fmla="*/ 46593 h 629014"/>
              <a:gd name="connsiteX5" fmla="*/ 1514964 w 1625624"/>
              <a:gd name="connsiteY5" fmla="*/ 52417 h 629014"/>
              <a:gd name="connsiteX6" fmla="*/ 1544085 w 1625624"/>
              <a:gd name="connsiteY6" fmla="*/ 58242 h 629014"/>
              <a:gd name="connsiteX7" fmla="*/ 1561558 w 1625624"/>
              <a:gd name="connsiteY7" fmla="*/ 75714 h 629014"/>
              <a:gd name="connsiteX8" fmla="*/ 1579030 w 1625624"/>
              <a:gd name="connsiteY8" fmla="*/ 81538 h 629014"/>
              <a:gd name="connsiteX9" fmla="*/ 1590679 w 1625624"/>
              <a:gd name="connsiteY9" fmla="*/ 99011 h 629014"/>
              <a:gd name="connsiteX10" fmla="*/ 1596503 w 1625624"/>
              <a:gd name="connsiteY10" fmla="*/ 116484 h 629014"/>
              <a:gd name="connsiteX11" fmla="*/ 1613976 w 1625624"/>
              <a:gd name="connsiteY11" fmla="*/ 133956 h 629014"/>
              <a:gd name="connsiteX12" fmla="*/ 1625624 w 1625624"/>
              <a:gd name="connsiteY12" fmla="*/ 163077 h 629014"/>
              <a:gd name="connsiteX13" fmla="*/ 1613976 w 1625624"/>
              <a:gd name="connsiteY13" fmla="*/ 186374 h 629014"/>
              <a:gd name="connsiteX14" fmla="*/ 1544085 w 1625624"/>
              <a:gd name="connsiteY14" fmla="*/ 221319 h 629014"/>
              <a:gd name="connsiteX15" fmla="*/ 1491667 w 1625624"/>
              <a:gd name="connsiteY15" fmla="*/ 244616 h 629014"/>
              <a:gd name="connsiteX16" fmla="*/ 1462546 w 1625624"/>
              <a:gd name="connsiteY16" fmla="*/ 250440 h 629014"/>
              <a:gd name="connsiteX17" fmla="*/ 1427601 w 1625624"/>
              <a:gd name="connsiteY17" fmla="*/ 256265 h 629014"/>
              <a:gd name="connsiteX18" fmla="*/ 530674 w 1625624"/>
              <a:gd name="connsiteY18" fmla="*/ 279561 h 629014"/>
              <a:gd name="connsiteX19" fmla="*/ 227815 w 1625624"/>
              <a:gd name="connsiteY19" fmla="*/ 285386 h 629014"/>
              <a:gd name="connsiteX20" fmla="*/ 134628 w 1625624"/>
              <a:gd name="connsiteY20" fmla="*/ 297034 h 629014"/>
              <a:gd name="connsiteX21" fmla="*/ 105507 w 1625624"/>
              <a:gd name="connsiteY21" fmla="*/ 302858 h 629014"/>
              <a:gd name="connsiteX22" fmla="*/ 47265 w 1625624"/>
              <a:gd name="connsiteY22" fmla="*/ 308682 h 629014"/>
              <a:gd name="connsiteX23" fmla="*/ 35616 w 1625624"/>
              <a:gd name="connsiteY23" fmla="*/ 326155 h 629014"/>
              <a:gd name="connsiteX24" fmla="*/ 18144 w 1625624"/>
              <a:gd name="connsiteY24" fmla="*/ 337803 h 629014"/>
              <a:gd name="connsiteX25" fmla="*/ 6495 w 1625624"/>
              <a:gd name="connsiteY25" fmla="*/ 372749 h 629014"/>
              <a:gd name="connsiteX26" fmla="*/ 671 w 1625624"/>
              <a:gd name="connsiteY26" fmla="*/ 390221 h 629014"/>
              <a:gd name="connsiteX27" fmla="*/ 18144 w 1625624"/>
              <a:gd name="connsiteY27" fmla="*/ 477584 h 629014"/>
              <a:gd name="connsiteX28" fmla="*/ 64737 w 1625624"/>
              <a:gd name="connsiteY28" fmla="*/ 506705 h 629014"/>
              <a:gd name="connsiteX29" fmla="*/ 111331 w 1625624"/>
              <a:gd name="connsiteY29" fmla="*/ 518354 h 629014"/>
              <a:gd name="connsiteX30" fmla="*/ 128804 w 1625624"/>
              <a:gd name="connsiteY30" fmla="*/ 530002 h 629014"/>
              <a:gd name="connsiteX31" fmla="*/ 157925 w 1625624"/>
              <a:gd name="connsiteY31" fmla="*/ 541651 h 629014"/>
              <a:gd name="connsiteX32" fmla="*/ 256936 w 1625624"/>
              <a:gd name="connsiteY32" fmla="*/ 553299 h 629014"/>
              <a:gd name="connsiteX33" fmla="*/ 291881 w 1625624"/>
              <a:gd name="connsiteY33" fmla="*/ 570772 h 629014"/>
              <a:gd name="connsiteX34" fmla="*/ 303530 w 1625624"/>
              <a:gd name="connsiteY34" fmla="*/ 582420 h 629014"/>
              <a:gd name="connsiteX35" fmla="*/ 385069 w 1625624"/>
              <a:gd name="connsiteY35" fmla="*/ 605717 h 629014"/>
              <a:gd name="connsiteX36" fmla="*/ 402541 w 1625624"/>
              <a:gd name="connsiteY36" fmla="*/ 629014 h 629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25624" h="629014">
                <a:moveTo>
                  <a:pt x="821884" y="0"/>
                </a:moveTo>
                <a:cubicBezTo>
                  <a:pt x="833532" y="5824"/>
                  <a:pt x="845785" y="10570"/>
                  <a:pt x="856829" y="17472"/>
                </a:cubicBezTo>
                <a:cubicBezTo>
                  <a:pt x="861485" y="20382"/>
                  <a:pt x="863566" y="26665"/>
                  <a:pt x="868477" y="29121"/>
                </a:cubicBezTo>
                <a:cubicBezTo>
                  <a:pt x="875637" y="32701"/>
                  <a:pt x="883772" y="34721"/>
                  <a:pt x="891774" y="34945"/>
                </a:cubicBezTo>
                <a:lnTo>
                  <a:pt x="1491667" y="46593"/>
                </a:lnTo>
                <a:cubicBezTo>
                  <a:pt x="1499433" y="48534"/>
                  <a:pt x="1507150" y="50680"/>
                  <a:pt x="1514964" y="52417"/>
                </a:cubicBezTo>
                <a:cubicBezTo>
                  <a:pt x="1524628" y="54565"/>
                  <a:pt x="1535231" y="53815"/>
                  <a:pt x="1544085" y="58242"/>
                </a:cubicBezTo>
                <a:cubicBezTo>
                  <a:pt x="1551452" y="61926"/>
                  <a:pt x="1554705" y="71145"/>
                  <a:pt x="1561558" y="75714"/>
                </a:cubicBezTo>
                <a:cubicBezTo>
                  <a:pt x="1566666" y="79119"/>
                  <a:pt x="1573206" y="79597"/>
                  <a:pt x="1579030" y="81538"/>
                </a:cubicBezTo>
                <a:cubicBezTo>
                  <a:pt x="1582913" y="87362"/>
                  <a:pt x="1587548" y="92750"/>
                  <a:pt x="1590679" y="99011"/>
                </a:cubicBezTo>
                <a:cubicBezTo>
                  <a:pt x="1593425" y="104502"/>
                  <a:pt x="1593097" y="111376"/>
                  <a:pt x="1596503" y="116484"/>
                </a:cubicBezTo>
                <a:cubicBezTo>
                  <a:pt x="1601072" y="123337"/>
                  <a:pt x="1608152" y="128132"/>
                  <a:pt x="1613976" y="133956"/>
                </a:cubicBezTo>
                <a:cubicBezTo>
                  <a:pt x="1617859" y="143663"/>
                  <a:pt x="1625624" y="152622"/>
                  <a:pt x="1625624" y="163077"/>
                </a:cubicBezTo>
                <a:cubicBezTo>
                  <a:pt x="1625624" y="171759"/>
                  <a:pt x="1620429" y="180566"/>
                  <a:pt x="1613976" y="186374"/>
                </a:cubicBezTo>
                <a:cubicBezTo>
                  <a:pt x="1583179" y="214091"/>
                  <a:pt x="1575280" y="213521"/>
                  <a:pt x="1544085" y="221319"/>
                </a:cubicBezTo>
                <a:cubicBezTo>
                  <a:pt x="1526874" y="229925"/>
                  <a:pt x="1510262" y="239038"/>
                  <a:pt x="1491667" y="244616"/>
                </a:cubicBezTo>
                <a:cubicBezTo>
                  <a:pt x="1482185" y="247460"/>
                  <a:pt x="1472286" y="248669"/>
                  <a:pt x="1462546" y="250440"/>
                </a:cubicBezTo>
                <a:cubicBezTo>
                  <a:pt x="1450927" y="252553"/>
                  <a:pt x="1439404" y="255896"/>
                  <a:pt x="1427601" y="256265"/>
                </a:cubicBezTo>
                <a:lnTo>
                  <a:pt x="530674" y="279561"/>
                </a:lnTo>
                <a:lnTo>
                  <a:pt x="227815" y="285386"/>
                </a:lnTo>
                <a:lnTo>
                  <a:pt x="134628" y="297034"/>
                </a:lnTo>
                <a:cubicBezTo>
                  <a:pt x="124828" y="298434"/>
                  <a:pt x="115319" y="301550"/>
                  <a:pt x="105507" y="302858"/>
                </a:cubicBezTo>
                <a:cubicBezTo>
                  <a:pt x="86167" y="305437"/>
                  <a:pt x="66679" y="306741"/>
                  <a:pt x="47265" y="308682"/>
                </a:cubicBezTo>
                <a:cubicBezTo>
                  <a:pt x="43382" y="314506"/>
                  <a:pt x="40566" y="321205"/>
                  <a:pt x="35616" y="326155"/>
                </a:cubicBezTo>
                <a:cubicBezTo>
                  <a:pt x="30667" y="331104"/>
                  <a:pt x="21854" y="331867"/>
                  <a:pt x="18144" y="337803"/>
                </a:cubicBezTo>
                <a:cubicBezTo>
                  <a:pt x="11636" y="348215"/>
                  <a:pt x="10378" y="361100"/>
                  <a:pt x="6495" y="372749"/>
                </a:cubicBezTo>
                <a:lnTo>
                  <a:pt x="671" y="390221"/>
                </a:lnTo>
                <a:cubicBezTo>
                  <a:pt x="4684" y="442396"/>
                  <a:pt x="-10921" y="454332"/>
                  <a:pt x="18144" y="477584"/>
                </a:cubicBezTo>
                <a:cubicBezTo>
                  <a:pt x="25146" y="483186"/>
                  <a:pt x="61777" y="505567"/>
                  <a:pt x="64737" y="506705"/>
                </a:cubicBezTo>
                <a:cubicBezTo>
                  <a:pt x="79679" y="512452"/>
                  <a:pt x="111331" y="518354"/>
                  <a:pt x="111331" y="518354"/>
                </a:cubicBezTo>
                <a:cubicBezTo>
                  <a:pt x="117155" y="522237"/>
                  <a:pt x="122543" y="526872"/>
                  <a:pt x="128804" y="530002"/>
                </a:cubicBezTo>
                <a:cubicBezTo>
                  <a:pt x="138155" y="534678"/>
                  <a:pt x="147911" y="538647"/>
                  <a:pt x="157925" y="541651"/>
                </a:cubicBezTo>
                <a:cubicBezTo>
                  <a:pt x="185947" y="550058"/>
                  <a:pt x="233912" y="551380"/>
                  <a:pt x="256936" y="553299"/>
                </a:cubicBezTo>
                <a:cubicBezTo>
                  <a:pt x="275394" y="559451"/>
                  <a:pt x="275750" y="557867"/>
                  <a:pt x="291881" y="570772"/>
                </a:cubicBezTo>
                <a:cubicBezTo>
                  <a:pt x="296169" y="574202"/>
                  <a:pt x="298619" y="579964"/>
                  <a:pt x="303530" y="582420"/>
                </a:cubicBezTo>
                <a:cubicBezTo>
                  <a:pt x="320239" y="590774"/>
                  <a:pt x="370143" y="601985"/>
                  <a:pt x="385069" y="605717"/>
                </a:cubicBezTo>
                <a:cubicBezTo>
                  <a:pt x="403914" y="624562"/>
                  <a:pt x="402541" y="614953"/>
                  <a:pt x="402541" y="629014"/>
                </a:cubicBezTo>
              </a:path>
            </a:pathLst>
          </a:custGeom>
          <a:noFill/>
          <a:ln w="12700" algn="ctr">
            <a:solidFill>
              <a:schemeClr val="tx1"/>
            </a:solidFill>
            <a:miter lim="800000"/>
            <a:tailEnd type="stealth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 bwMode="auto">
          <a:xfrm>
            <a:off x="7394890" y="6337737"/>
            <a:ext cx="0" cy="216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29" name="Oval 67"/>
          <p:cNvSpPr>
            <a:spLocks noChangeArrowheads="1"/>
          </p:cNvSpPr>
          <p:nvPr/>
        </p:nvSpPr>
        <p:spPr bwMode="auto">
          <a:xfrm>
            <a:off x="7159569" y="6579425"/>
            <a:ext cx="497548" cy="245063"/>
          </a:xfrm>
          <a:prstGeom prst="ellipse">
            <a:avLst/>
          </a:prstGeom>
          <a:noFill/>
          <a:ln w="38100">
            <a:noFill/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1400" b="1" dirty="0"/>
              <a:t>NULL</a:t>
            </a:r>
            <a:endParaRPr kumimoji="1" lang="en-US" altLang="zh-CN" b="1" dirty="0"/>
          </a:p>
        </p:txBody>
      </p:sp>
      <p:sp>
        <p:nvSpPr>
          <p:cNvPr id="30" name="Oval 67"/>
          <p:cNvSpPr>
            <a:spLocks noChangeArrowheads="1"/>
          </p:cNvSpPr>
          <p:nvPr/>
        </p:nvSpPr>
        <p:spPr bwMode="auto">
          <a:xfrm>
            <a:off x="8606345" y="5589248"/>
            <a:ext cx="74140" cy="720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accent2">
                <a:lumMod val="50000"/>
              </a:schemeClr>
            </a:solidFill>
            <a:round/>
          </a:ln>
        </p:spPr>
        <p:txBody>
          <a:bodyPr wrap="none" lIns="0" tIns="0" rIns="0" bIns="0" anchor="ctr" anchorCtr="1"/>
          <a:lstStyle/>
          <a:p>
            <a:endParaRPr kumimoji="1" lang="en-US" altLang="zh-CN" sz="2400" b="1" dirty="0"/>
          </a:p>
        </p:txBody>
      </p:sp>
      <p:sp>
        <p:nvSpPr>
          <p:cNvPr id="31" name="Oval 67"/>
          <p:cNvSpPr>
            <a:spLocks noChangeArrowheads="1"/>
          </p:cNvSpPr>
          <p:nvPr/>
        </p:nvSpPr>
        <p:spPr bwMode="auto">
          <a:xfrm>
            <a:off x="6974350" y="5791434"/>
            <a:ext cx="74140" cy="72000"/>
          </a:xfrm>
          <a:prstGeom prst="ellipse">
            <a:avLst/>
          </a:prstGeom>
          <a:solidFill>
            <a:srgbClr val="FFFFCC"/>
          </a:solidFill>
          <a:ln w="12700">
            <a:solidFill>
              <a:schemeClr val="accent2">
                <a:lumMod val="50000"/>
              </a:schemeClr>
            </a:solidFill>
            <a:round/>
          </a:ln>
        </p:spPr>
        <p:txBody>
          <a:bodyPr wrap="none" lIns="0" tIns="0" rIns="0" bIns="0" anchor="ctr" anchorCtr="1"/>
          <a:lstStyle/>
          <a:p>
            <a:endParaRPr kumimoji="1" lang="en-US" altLang="zh-CN" sz="2400" b="1" dirty="0"/>
          </a:p>
        </p:txBody>
      </p:sp>
      <p:sp>
        <p:nvSpPr>
          <p:cNvPr id="33" name="Oval 67"/>
          <p:cNvSpPr>
            <a:spLocks noChangeArrowheads="1"/>
          </p:cNvSpPr>
          <p:nvPr/>
        </p:nvSpPr>
        <p:spPr bwMode="auto">
          <a:xfrm>
            <a:off x="5748194" y="5837863"/>
            <a:ext cx="512339" cy="245063"/>
          </a:xfrm>
          <a:prstGeom prst="ellipse">
            <a:avLst/>
          </a:prstGeom>
          <a:noFill/>
          <a:ln w="38100">
            <a:noFill/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1400" b="1" dirty="0"/>
              <a:t>_</a:t>
            </a:r>
            <a:r>
              <a:rPr kumimoji="1" lang="en-US" altLang="zh-CN" b="1" dirty="0"/>
              <a:t>hot</a:t>
            </a:r>
            <a:endParaRPr kumimoji="1" lang="en-US" altLang="zh-CN" b="1" dirty="0"/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6339799" y="6028908"/>
            <a:ext cx="918957" cy="1742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 flipH="1">
            <a:off x="4878897" y="6028908"/>
            <a:ext cx="727301" cy="1547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10" name="矩形 9"/>
          <p:cNvSpPr/>
          <p:nvPr/>
        </p:nvSpPr>
        <p:spPr bwMode="auto">
          <a:xfrm>
            <a:off x="-21448" y="2742496"/>
            <a:ext cx="9165448" cy="2486704"/>
          </a:xfrm>
          <a:prstGeom prst="rect">
            <a:avLst/>
          </a:prstGeom>
          <a:solidFill>
            <a:srgbClr val="99FF33">
              <a:alpha val="12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0035" y="2750411"/>
            <a:ext cx="908433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&amp;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searchIn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&amp;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&amp;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EQUAL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(e, v))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(1)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&amp; c = (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-&gt;data) ?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: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EQUAL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(e, c))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c;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c;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</p:spTree>
  </p:cSld>
  <p:clrMapOvr>
    <a:masterClrMapping/>
  </p:clrMapOvr>
  <p:transition advTm="157"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3+4 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组装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824542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统一重平衡算法：四类情况最后都得到如下结果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80" name="组合 179"/>
          <p:cNvGrpSpPr/>
          <p:nvPr/>
        </p:nvGrpSpPr>
        <p:grpSpPr>
          <a:xfrm>
            <a:off x="927306" y="1697488"/>
            <a:ext cx="1905861" cy="2275074"/>
            <a:chOff x="150607" y="4541187"/>
            <a:chExt cx="1905861" cy="2275074"/>
          </a:xfrm>
        </p:grpSpPr>
        <p:sp>
          <p:nvSpPr>
            <p:cNvPr id="181" name="圆角矩形 180"/>
            <p:cNvSpPr/>
            <p:nvPr/>
          </p:nvSpPr>
          <p:spPr bwMode="auto">
            <a:xfrm>
              <a:off x="437630" y="528310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2" name="圆角矩形 181"/>
            <p:cNvSpPr/>
            <p:nvPr/>
          </p:nvSpPr>
          <p:spPr bwMode="auto">
            <a:xfrm>
              <a:off x="150607" y="5718841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83" name="组合 182"/>
            <p:cNvGrpSpPr/>
            <p:nvPr/>
          </p:nvGrpSpPr>
          <p:grpSpPr>
            <a:xfrm>
              <a:off x="623944" y="4980772"/>
              <a:ext cx="370933" cy="291794"/>
              <a:chOff x="3632014" y="4509120"/>
              <a:chExt cx="1269761" cy="216024"/>
            </a:xfrm>
          </p:grpSpPr>
          <p:cxnSp>
            <p:nvCxnSpPr>
              <p:cNvPr id="205" name="直接连接符 20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06" name="直接连接符 20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84" name="组合 183"/>
            <p:cNvGrpSpPr/>
            <p:nvPr/>
          </p:nvGrpSpPr>
          <p:grpSpPr>
            <a:xfrm flipH="1">
              <a:off x="1361903" y="4980772"/>
              <a:ext cx="276842" cy="286704"/>
              <a:chOff x="3632014" y="4509120"/>
              <a:chExt cx="1269761" cy="216024"/>
            </a:xfrm>
          </p:grpSpPr>
          <p:cxnSp>
            <p:nvCxnSpPr>
              <p:cNvPr id="203" name="直接连接符 20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04" name="直接连接符 20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85" name="组合 184"/>
            <p:cNvGrpSpPr/>
            <p:nvPr/>
          </p:nvGrpSpPr>
          <p:grpSpPr>
            <a:xfrm>
              <a:off x="293214" y="5455311"/>
              <a:ext cx="135060" cy="279852"/>
              <a:chOff x="3632014" y="4509120"/>
              <a:chExt cx="1269761" cy="216024"/>
            </a:xfrm>
          </p:grpSpPr>
          <p:cxnSp>
            <p:nvCxnSpPr>
              <p:cNvPr id="201" name="直接连接符 20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02" name="直接连接符 20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86" name="组合 185"/>
            <p:cNvGrpSpPr/>
            <p:nvPr/>
          </p:nvGrpSpPr>
          <p:grpSpPr>
            <a:xfrm flipH="1">
              <a:off x="799951" y="5455311"/>
              <a:ext cx="154041" cy="279851"/>
              <a:chOff x="3632014" y="4509120"/>
              <a:chExt cx="1269761" cy="216024"/>
            </a:xfrm>
          </p:grpSpPr>
          <p:cxnSp>
            <p:nvCxnSpPr>
              <p:cNvPr id="199" name="直接连接符 19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200" name="直接连接符 19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87" name="圆角矩形 186"/>
            <p:cNvSpPr/>
            <p:nvPr/>
          </p:nvSpPr>
          <p:spPr bwMode="auto">
            <a:xfrm>
              <a:off x="791982" y="5730371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8" name="圆角矩形 187"/>
            <p:cNvSpPr/>
            <p:nvPr/>
          </p:nvSpPr>
          <p:spPr bwMode="auto">
            <a:xfrm>
              <a:off x="1217199" y="5730371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9" name="圆角矩形 188"/>
            <p:cNvSpPr/>
            <p:nvPr/>
          </p:nvSpPr>
          <p:spPr bwMode="auto">
            <a:xfrm>
              <a:off x="985079" y="479108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b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90" name="组合 189"/>
            <p:cNvGrpSpPr/>
            <p:nvPr/>
          </p:nvGrpSpPr>
          <p:grpSpPr>
            <a:xfrm>
              <a:off x="1336992" y="5443665"/>
              <a:ext cx="135869" cy="284135"/>
              <a:chOff x="3632014" y="4509120"/>
              <a:chExt cx="1269761" cy="216024"/>
            </a:xfrm>
          </p:grpSpPr>
          <p:cxnSp>
            <p:nvCxnSpPr>
              <p:cNvPr id="197" name="直接连接符 19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98" name="直接连接符 19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91" name="组合 190"/>
            <p:cNvGrpSpPr/>
            <p:nvPr/>
          </p:nvGrpSpPr>
          <p:grpSpPr>
            <a:xfrm flipH="1">
              <a:off x="1737884" y="5439839"/>
              <a:ext cx="213060" cy="290861"/>
              <a:chOff x="3632014" y="4509120"/>
              <a:chExt cx="1269761" cy="216024"/>
            </a:xfrm>
          </p:grpSpPr>
          <p:cxnSp>
            <p:nvCxnSpPr>
              <p:cNvPr id="195" name="直接连接符 19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96" name="直接连接符 19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192" name="直接连接符 191"/>
            <p:cNvCxnSpPr/>
            <p:nvPr/>
          </p:nvCxnSpPr>
          <p:spPr bwMode="auto">
            <a:xfrm flipH="1" flipV="1">
              <a:off x="1187624" y="454118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193" name="圆角矩形 192"/>
            <p:cNvSpPr/>
            <p:nvPr/>
          </p:nvSpPr>
          <p:spPr bwMode="auto">
            <a:xfrm>
              <a:off x="1464590" y="524970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c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94" name="圆角矩形 193"/>
            <p:cNvSpPr/>
            <p:nvPr/>
          </p:nvSpPr>
          <p:spPr bwMode="auto">
            <a:xfrm>
              <a:off x="1761950" y="5733256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9" name="Rectangle 20"/>
          <p:cNvSpPr>
            <a:spLocks noChangeArrowheads="1"/>
          </p:cNvSpPr>
          <p:nvPr/>
        </p:nvSpPr>
        <p:spPr bwMode="auto">
          <a:xfrm>
            <a:off x="248455" y="4007552"/>
            <a:ext cx="3386686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中序遍历为：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0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,a,T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1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,b,T</a:t>
            </a:r>
            <a:r>
              <a: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2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,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c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,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T</a:t>
            </a:r>
            <a:r>
              <a:rPr kumimoji="1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3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 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pic>
        <p:nvPicPr>
          <p:cNvPr id="3080" name="Picture 8" descr="http://img01.baimao.com/M01/1E/B1/wKgAFFIDMk6AHpHCAAClBSkX9Nw43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714" y="2186655"/>
            <a:ext cx="1584176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3760884" y="3883159"/>
            <a:ext cx="19800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旋转变换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繁琐，需记规则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左右箭头 7"/>
          <p:cNvSpPr/>
          <p:nvPr/>
        </p:nvSpPr>
        <p:spPr bwMode="auto">
          <a:xfrm>
            <a:off x="5740914" y="2732809"/>
            <a:ext cx="816779" cy="424987"/>
          </a:xfrm>
          <a:prstGeom prst="leftRightArrow">
            <a:avLst>
              <a:gd name="adj1" fmla="val 50000"/>
              <a:gd name="adj2" fmla="val 56237"/>
            </a:avLst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pic>
        <p:nvPicPr>
          <p:cNvPr id="3082" name="Picture 10" descr="http://www.ugsnx.com/data/attachment/forum/201408/16/195245xyf9yotu9b08xupj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6" r="14846"/>
          <a:stretch>
            <a:fillRect/>
          </a:stretch>
        </p:blipFill>
        <p:spPr bwMode="auto">
          <a:xfrm>
            <a:off x="6773717" y="2184311"/>
            <a:ext cx="1737457" cy="136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矩形 99"/>
          <p:cNvSpPr/>
          <p:nvPr/>
        </p:nvSpPr>
        <p:spPr>
          <a:xfrm>
            <a:off x="6787625" y="3807497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直接拆分组装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1" name="TextBox 20"/>
          <p:cNvSpPr txBox="1">
            <a:spLocks noChangeArrowheads="1"/>
          </p:cNvSpPr>
          <p:nvPr/>
        </p:nvSpPr>
        <p:spPr bwMode="auto">
          <a:xfrm>
            <a:off x="667172" y="5222387"/>
            <a:ext cx="7844002" cy="9079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确定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g,p,v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节点与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a,b,c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的对应关系；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参看本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PPT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7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hlinkClick r:id="rId3" action="ppaction://hlinksldjump"/>
              </a:rPr>
              <a:t>平衡化旋转（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7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hlinkClick r:id="rId3" action="ppaction://hlinksldjump"/>
              </a:rPr>
              <a:t>5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7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hlinkClick r:id="rId3" action="ppaction://hlinksldjump"/>
              </a:rPr>
              <a:t>）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”可实现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157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3+4 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组装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824542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统一重平衡算法实现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7975" y="1671533"/>
            <a:ext cx="8537627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template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&lt;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typename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 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BinNodePosi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BST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&gt;::connect34 (</a:t>
            </a:r>
            <a:endParaRPr kumimoji="0" lang="fr-FR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BinNodePosi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a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BinNodePosi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BinNodePosi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</a:t>
            </a:r>
            <a:endParaRPr kumimoji="0" lang="fr-FR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BinNodePosi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T0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BinNodePosi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T1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BinNodePosi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T2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BinNodePosi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T3</a:t>
            </a:r>
            <a:endParaRPr kumimoji="0" lang="fr-FR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{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在确定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a,b,c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节点及四棵子树情况下组装重构平衡子树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a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-&gt;lc = 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T0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T0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T0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-&gt;parent = 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a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</a:t>
            </a:r>
            <a:endParaRPr kumimoji="0" lang="fr-FR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T1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-&gt;parent =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updateHeight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);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组装左子树并更新高度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-&gt;lc = 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T2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T2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T2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-&gt;parent = 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</a:t>
            </a:r>
            <a:r>
              <a:rPr kumimoji="0" lang="fr-FR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</a:t>
            </a:r>
            <a:endParaRPr kumimoji="0" lang="fr-FR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T3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T3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T3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-&gt;parent =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updateHeight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);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组装右子树并更新高度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lc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a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-&gt;parent =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-&gt;parent =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updateHeight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);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组装子树根节点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return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返回该子树新的根节点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幼圆" panose="02010509060101010101" charset="-122"/>
              <a:cs typeface="+mn-cs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489181" y="3356992"/>
            <a:ext cx="2376264" cy="2736304"/>
            <a:chOff x="150607" y="4541187"/>
            <a:chExt cx="1905861" cy="2275074"/>
          </a:xfrm>
        </p:grpSpPr>
        <p:sp>
          <p:nvSpPr>
            <p:cNvPr id="41" name="圆角矩形 40"/>
            <p:cNvSpPr/>
            <p:nvPr/>
          </p:nvSpPr>
          <p:spPr bwMode="auto">
            <a:xfrm>
              <a:off x="437630" y="5283108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a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圆角矩形 41"/>
            <p:cNvSpPr/>
            <p:nvPr/>
          </p:nvSpPr>
          <p:spPr bwMode="auto">
            <a:xfrm>
              <a:off x="150607" y="5718841"/>
              <a:ext cx="296245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623944" y="4980772"/>
              <a:ext cx="370933" cy="291794"/>
              <a:chOff x="3632014" y="4509120"/>
              <a:chExt cx="1269761" cy="216024"/>
            </a:xfrm>
          </p:grpSpPr>
          <p:cxnSp>
            <p:nvCxnSpPr>
              <p:cNvPr id="65" name="直接连接符 6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6" name="直接连接符 6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4" name="组合 43"/>
            <p:cNvGrpSpPr/>
            <p:nvPr/>
          </p:nvGrpSpPr>
          <p:grpSpPr>
            <a:xfrm flipH="1">
              <a:off x="1361903" y="4980772"/>
              <a:ext cx="276842" cy="286704"/>
              <a:chOff x="3632014" y="4509120"/>
              <a:chExt cx="1269761" cy="216024"/>
            </a:xfrm>
          </p:grpSpPr>
          <p:cxnSp>
            <p:nvCxnSpPr>
              <p:cNvPr id="63" name="直接连接符 6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4" name="直接连接符 6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5" name="组合 44"/>
            <p:cNvGrpSpPr/>
            <p:nvPr/>
          </p:nvGrpSpPr>
          <p:grpSpPr>
            <a:xfrm>
              <a:off x="293214" y="5455311"/>
              <a:ext cx="135060" cy="279852"/>
              <a:chOff x="3632014" y="4509120"/>
              <a:chExt cx="1269761" cy="216024"/>
            </a:xfrm>
          </p:grpSpPr>
          <p:cxnSp>
            <p:nvCxnSpPr>
              <p:cNvPr id="61" name="直接连接符 6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2" name="直接连接符 6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6" name="组合 45"/>
            <p:cNvGrpSpPr/>
            <p:nvPr/>
          </p:nvGrpSpPr>
          <p:grpSpPr>
            <a:xfrm flipH="1">
              <a:off x="799951" y="5455311"/>
              <a:ext cx="154041" cy="279851"/>
              <a:chOff x="3632014" y="4509120"/>
              <a:chExt cx="1269761" cy="216024"/>
            </a:xfrm>
          </p:grpSpPr>
          <p:cxnSp>
            <p:nvCxnSpPr>
              <p:cNvPr id="59" name="直接连接符 5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0" name="直接连接符 5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47" name="圆角矩形 46"/>
            <p:cNvSpPr/>
            <p:nvPr/>
          </p:nvSpPr>
          <p:spPr bwMode="auto">
            <a:xfrm>
              <a:off x="791982" y="5730371"/>
              <a:ext cx="294777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" name="圆角矩形 47"/>
            <p:cNvSpPr/>
            <p:nvPr/>
          </p:nvSpPr>
          <p:spPr bwMode="auto">
            <a:xfrm>
              <a:off x="1217199" y="5730371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圆角矩形 48"/>
            <p:cNvSpPr/>
            <p:nvPr/>
          </p:nvSpPr>
          <p:spPr bwMode="auto">
            <a:xfrm>
              <a:off x="985079" y="479108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b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1336992" y="5443665"/>
              <a:ext cx="135869" cy="284135"/>
              <a:chOff x="3632014" y="4509120"/>
              <a:chExt cx="1269761" cy="216024"/>
            </a:xfrm>
          </p:grpSpPr>
          <p:cxnSp>
            <p:nvCxnSpPr>
              <p:cNvPr id="57" name="直接连接符 5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8" name="直接连接符 5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51" name="组合 50"/>
            <p:cNvGrpSpPr/>
            <p:nvPr/>
          </p:nvGrpSpPr>
          <p:grpSpPr>
            <a:xfrm flipH="1">
              <a:off x="1737884" y="5439839"/>
              <a:ext cx="213060" cy="290861"/>
              <a:chOff x="3632014" y="4509120"/>
              <a:chExt cx="1269761" cy="216024"/>
            </a:xfrm>
          </p:grpSpPr>
          <p:cxnSp>
            <p:nvCxnSpPr>
              <p:cNvPr id="55" name="直接连接符 5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6" name="直接连接符 5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52" name="直接连接符 51"/>
            <p:cNvCxnSpPr/>
            <p:nvPr/>
          </p:nvCxnSpPr>
          <p:spPr bwMode="auto">
            <a:xfrm flipH="1" flipV="1">
              <a:off x="1187624" y="4541187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53" name="圆角矩形 52"/>
            <p:cNvSpPr/>
            <p:nvPr/>
          </p:nvSpPr>
          <p:spPr bwMode="auto">
            <a:xfrm>
              <a:off x="1464590" y="524970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rgbClr val="FFCC0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c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圆角矩形 53"/>
            <p:cNvSpPr/>
            <p:nvPr/>
          </p:nvSpPr>
          <p:spPr bwMode="auto">
            <a:xfrm>
              <a:off x="1761950" y="5733256"/>
              <a:ext cx="294518" cy="1083005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advTm="157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3+4 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组装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59024" y="1124835"/>
            <a:ext cx="824542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统一重平衡算法实现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3786" y="1648055"/>
            <a:ext cx="940877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template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&lt;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typename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BinNodePosi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BST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&gt;::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rotateAt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BinNodePosi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{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//v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为非空孙辈节点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BinNodePosi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p =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-&gt;parent;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BinNodePosi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g = p-&gt;parent;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视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v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、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p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g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相对位置分四种情况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IsLChild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*p ) )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/* zig */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IsLChild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*v ) ) {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/* zig-zig */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p-&gt;parent = g-&gt;parent;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向上联接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return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connect34 (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p, g,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lc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rc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p-&gt;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rc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g-&gt;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rc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}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else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{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/* zig-zag */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-&gt;parent = g-&gt;parent;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向上联接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return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connect34 (p,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g, p-&gt;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lc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lc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rc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g-&gt;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rc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);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else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/* zag */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… … … …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幼圆" panose="02010509060101010101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插 入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45774" y="1200718"/>
            <a:ext cx="5943945" cy="333937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确定失衡点集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新插入点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后，非平衡子树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UT(x)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都是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的祖先，高度不低于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的祖父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或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的父亲回溯，到达首个非平衡节点，记为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（祖父）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v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的高度必然大于等于其兄弟节点，因此可通过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tallerChild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找到孩子中高度大的作为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父亲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v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9" name="Line 9"/>
          <p:cNvSpPr>
            <a:spLocks noChangeShapeType="1"/>
          </p:cNvSpPr>
          <p:nvPr/>
        </p:nvSpPr>
        <p:spPr bwMode="auto">
          <a:xfrm>
            <a:off x="7007440" y="4313954"/>
            <a:ext cx="347005" cy="6756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0" name="Line 9"/>
          <p:cNvSpPr>
            <a:spLocks noChangeShapeType="1"/>
          </p:cNvSpPr>
          <p:nvPr/>
        </p:nvSpPr>
        <p:spPr bwMode="auto">
          <a:xfrm flipH="1">
            <a:off x="7055693" y="2555620"/>
            <a:ext cx="916685" cy="1783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 flipH="1">
            <a:off x="6476897" y="1569360"/>
            <a:ext cx="961256" cy="188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2" name="Line 9"/>
          <p:cNvSpPr>
            <a:spLocks noChangeShapeType="1"/>
          </p:cNvSpPr>
          <p:nvPr/>
        </p:nvSpPr>
        <p:spPr bwMode="auto">
          <a:xfrm>
            <a:off x="7445378" y="1580931"/>
            <a:ext cx="1137234" cy="205116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3" name="Oval 13"/>
          <p:cNvSpPr>
            <a:spLocks noChangeArrowheads="1"/>
          </p:cNvSpPr>
          <p:nvPr/>
        </p:nvSpPr>
        <p:spPr bwMode="auto">
          <a:xfrm>
            <a:off x="7157346" y="1294304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G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4" name="Oval 14"/>
          <p:cNvSpPr>
            <a:spLocks noChangeArrowheads="1"/>
          </p:cNvSpPr>
          <p:nvPr/>
        </p:nvSpPr>
        <p:spPr bwMode="auto">
          <a:xfrm>
            <a:off x="7720351" y="2276872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R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5" name="Oval 15"/>
          <p:cNvSpPr>
            <a:spLocks noChangeArrowheads="1"/>
          </p:cNvSpPr>
          <p:nvPr/>
        </p:nvSpPr>
        <p:spPr bwMode="auto">
          <a:xfrm>
            <a:off x="6224304" y="3192772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B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6" name="Oval 22"/>
          <p:cNvSpPr>
            <a:spLocks noChangeArrowheads="1"/>
          </p:cNvSpPr>
          <p:nvPr/>
        </p:nvSpPr>
        <p:spPr bwMode="auto">
          <a:xfrm>
            <a:off x="7225051" y="3198662"/>
            <a:ext cx="533400" cy="533400"/>
          </a:xfrm>
          <a:prstGeom prst="ellipse">
            <a:avLst/>
          </a:prstGeom>
          <a:solidFill>
            <a:srgbClr val="C00000"/>
          </a:solidFill>
          <a:ln w="38100">
            <a:solidFill>
              <a:srgbClr val="C000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N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7" name="Oval 23"/>
          <p:cNvSpPr>
            <a:spLocks noChangeArrowheads="1"/>
          </p:cNvSpPr>
          <p:nvPr/>
        </p:nvSpPr>
        <p:spPr bwMode="auto">
          <a:xfrm>
            <a:off x="8253751" y="3214138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Y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322393" y="3979274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8707491" y="307334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201390" y="2165376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609417" y="1112418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2" name="Oval 14"/>
          <p:cNvSpPr>
            <a:spLocks noChangeArrowheads="1"/>
          </p:cNvSpPr>
          <p:nvPr/>
        </p:nvSpPr>
        <p:spPr bwMode="auto">
          <a:xfrm>
            <a:off x="6672492" y="2276872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E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53" name="Oval 23"/>
          <p:cNvSpPr>
            <a:spLocks noChangeArrowheads="1"/>
          </p:cNvSpPr>
          <p:nvPr/>
        </p:nvSpPr>
        <p:spPr bwMode="auto">
          <a:xfrm>
            <a:off x="6788993" y="4079240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K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719526" y="3073344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137763" y="2186288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696307" y="3042248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57" name="Oval 23"/>
          <p:cNvSpPr>
            <a:spLocks noChangeArrowheads="1"/>
          </p:cNvSpPr>
          <p:nvPr/>
        </p:nvSpPr>
        <p:spPr bwMode="auto">
          <a:xfrm>
            <a:off x="7176162" y="4817062"/>
            <a:ext cx="533400" cy="5334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M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555859" y="4516785"/>
            <a:ext cx="327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693710" y="5036592"/>
            <a:ext cx="1342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为新插入节点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0586" y="4588466"/>
            <a:ext cx="825586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#define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tallerChild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(x) ( \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stature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((x)-&gt;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lc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)&gt;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stature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((x)-&gt;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rc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? (x)-&gt;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lc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: (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/*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左高*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\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stature((x)-&gt;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lc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)&lt;sta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ture((x)-&gt;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rc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? (x)-&gt;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rc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: (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/*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右高*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\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IsLChild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(*(x)) ? (x)-&gt;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lc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: (x)-&gt;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rc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/*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等高：与父亲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x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同侧者（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zIg-zIg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或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zAg-zAg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）优先*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\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\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\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幼圆" panose="02010509060101010101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插 入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19135" y="1124744"/>
            <a:ext cx="594394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插入实现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9007" y="1647964"/>
            <a:ext cx="882358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template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&lt;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typename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BinNodePosi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AVL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&gt;::insert (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const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&amp;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{ 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BinNodePosi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&amp; x = search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);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x )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return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x;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确认目标节点不存在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BinNodePosi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xx = x 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new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BinNode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_hot ); _size++;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插入新节点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x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此时，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x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的父亲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_hot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若增高，则其祖父有可能失衡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for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BinNodePosi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g = _hot; g; g = g-&gt;parent ) {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                         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从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x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之父出发向上，逐层检查各代祖先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g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!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AvlBalanced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*g ) ) {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发现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g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失衡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FromParentTo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*g )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rotateAt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tallerChild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tallerChild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(g)));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 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//3+4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组装重新接入原树，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FromParentTo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(*g)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获得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g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的父亲节点到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g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的指针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break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//g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复衡后，局部子树高度必然复原；其祖先亦必如此，故调整随即结束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else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否则（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g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依然平衡），只需简单地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updateHeight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g );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更新其高度（注意：即便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g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未失衡，高度亦可能增加）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至多只需一次调整；若果真做过调整，则全树高度必然复原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return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xx;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返回新节点位置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无论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e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是否存在于原树中，总有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AVL::insert(e)-&gt;data == e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8" name="TextBox 20"/>
          <p:cNvSpPr txBox="1">
            <a:spLocks noChangeArrowheads="1"/>
          </p:cNvSpPr>
          <p:nvPr/>
        </p:nvSpPr>
        <p:spPr bwMode="auto">
          <a:xfrm>
            <a:off x="316291" y="5510560"/>
            <a:ext cx="8267602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复杂度分析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: O(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logn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搜索，最多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O(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logn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回溯，调整次数最多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次，故总体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O(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logn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删 除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45774" y="1200718"/>
            <a:ext cx="594394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节点删除实例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 flipV="1">
            <a:off x="1069975" y="4478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4194175" y="4478732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3279775" y="4478732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V="1">
            <a:off x="2898775" y="4478732"/>
            <a:ext cx="381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55657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7470775" y="4478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73945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V="1">
            <a:off x="69373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37369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V="1">
            <a:off x="32797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19081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 flipV="1">
            <a:off x="28987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H="1" flipV="1">
            <a:off x="6632575" y="28785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56419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2" name="Oval 16"/>
          <p:cNvSpPr>
            <a:spLocks noChangeArrowheads="1"/>
          </p:cNvSpPr>
          <p:nvPr/>
        </p:nvSpPr>
        <p:spPr bwMode="auto">
          <a:xfrm>
            <a:off x="21367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D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4575175" y="2040332"/>
            <a:ext cx="1828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V="1">
            <a:off x="2517775" y="53169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V="1">
            <a:off x="19843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V="1">
            <a:off x="14509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 flipV="1">
            <a:off x="2974975" y="2040332"/>
            <a:ext cx="1524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8" name="Oval 22"/>
          <p:cNvSpPr>
            <a:spLocks noChangeArrowheads="1"/>
          </p:cNvSpPr>
          <p:nvPr/>
        </p:nvSpPr>
        <p:spPr bwMode="auto">
          <a:xfrm>
            <a:off x="12223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B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9" name="Oval 23"/>
          <p:cNvSpPr>
            <a:spLocks noChangeArrowheads="1"/>
          </p:cNvSpPr>
          <p:nvPr/>
        </p:nvSpPr>
        <p:spPr bwMode="auto">
          <a:xfrm>
            <a:off x="2212975" y="58503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F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30511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H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1" name="Oval 25"/>
          <p:cNvSpPr>
            <a:spLocks noChangeArrowheads="1"/>
          </p:cNvSpPr>
          <p:nvPr/>
        </p:nvSpPr>
        <p:spPr bwMode="auto">
          <a:xfrm>
            <a:off x="39655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K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57943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O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67087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Q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7623175" y="41959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T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2670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G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765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A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7" name="Oval 31"/>
          <p:cNvSpPr>
            <a:spLocks noChangeArrowheads="1"/>
          </p:cNvSpPr>
          <p:nvPr/>
        </p:nvSpPr>
        <p:spPr bwMode="auto">
          <a:xfrm>
            <a:off x="7242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S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8" name="Oval 32"/>
          <p:cNvSpPr>
            <a:spLocks noChangeArrowheads="1"/>
          </p:cNvSpPr>
          <p:nvPr/>
        </p:nvSpPr>
        <p:spPr bwMode="auto">
          <a:xfrm>
            <a:off x="33559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I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42703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L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0" name="Oval 34"/>
          <p:cNvSpPr>
            <a:spLocks noChangeArrowheads="1"/>
          </p:cNvSpPr>
          <p:nvPr/>
        </p:nvSpPr>
        <p:spPr bwMode="auto">
          <a:xfrm>
            <a:off x="35083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J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16795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C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2" name="Oval 36"/>
          <p:cNvSpPr>
            <a:spLocks noChangeArrowheads="1"/>
          </p:cNvSpPr>
          <p:nvPr/>
        </p:nvSpPr>
        <p:spPr bwMode="auto">
          <a:xfrm>
            <a:off x="71659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R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53371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N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62515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P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25939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4346575" y="1735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M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572258" y="4721619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2012418" y="5559819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707904" y="4787860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4644008" y="4715852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1" name="Text Box 65"/>
          <p:cNvSpPr txBox="1">
            <a:spLocks noChangeArrowheads="1"/>
          </p:cNvSpPr>
          <p:nvPr/>
        </p:nvSpPr>
        <p:spPr bwMode="auto">
          <a:xfrm>
            <a:off x="5900850" y="3789040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2" name="Text Box 66"/>
          <p:cNvSpPr txBox="1">
            <a:spLocks noChangeArrowheads="1"/>
          </p:cNvSpPr>
          <p:nvPr/>
        </p:nvSpPr>
        <p:spPr bwMode="auto">
          <a:xfrm>
            <a:off x="6632575" y="3779748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3" name="Text Box 67"/>
          <p:cNvSpPr txBox="1">
            <a:spLocks noChangeArrowheads="1"/>
          </p:cNvSpPr>
          <p:nvPr/>
        </p:nvSpPr>
        <p:spPr bwMode="auto">
          <a:xfrm>
            <a:off x="7196994" y="4643844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4" name="Text Box 68"/>
          <p:cNvSpPr txBox="1">
            <a:spLocks noChangeArrowheads="1"/>
          </p:cNvSpPr>
          <p:nvPr/>
        </p:nvSpPr>
        <p:spPr bwMode="auto">
          <a:xfrm>
            <a:off x="7997825" y="3883419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5" name="Text Box 69"/>
          <p:cNvSpPr txBox="1">
            <a:spLocks noChangeArrowheads="1"/>
          </p:cNvSpPr>
          <p:nvPr/>
        </p:nvSpPr>
        <p:spPr bwMode="auto">
          <a:xfrm>
            <a:off x="4721225" y="1445019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6" name="Text Box 70"/>
          <p:cNvSpPr txBox="1">
            <a:spLocks noChangeArrowheads="1"/>
          </p:cNvSpPr>
          <p:nvPr/>
        </p:nvSpPr>
        <p:spPr bwMode="auto">
          <a:xfrm>
            <a:off x="3813175" y="3030932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7" name="Text Box 71"/>
          <p:cNvSpPr txBox="1">
            <a:spLocks noChangeArrowheads="1"/>
          </p:cNvSpPr>
          <p:nvPr/>
        </p:nvSpPr>
        <p:spPr bwMode="auto">
          <a:xfrm>
            <a:off x="1364346" y="3045219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8" name="Text Box 72"/>
          <p:cNvSpPr txBox="1">
            <a:spLocks noChangeArrowheads="1"/>
          </p:cNvSpPr>
          <p:nvPr/>
        </p:nvSpPr>
        <p:spPr bwMode="auto">
          <a:xfrm>
            <a:off x="903318" y="3883419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9" name="Text Box 73"/>
          <p:cNvSpPr txBox="1">
            <a:spLocks noChangeArrowheads="1"/>
          </p:cNvSpPr>
          <p:nvPr/>
        </p:nvSpPr>
        <p:spPr bwMode="auto">
          <a:xfrm>
            <a:off x="2415486" y="4721619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0" name="Text Box 74"/>
          <p:cNvSpPr txBox="1">
            <a:spLocks noChangeArrowheads="1"/>
          </p:cNvSpPr>
          <p:nvPr/>
        </p:nvSpPr>
        <p:spPr bwMode="auto">
          <a:xfrm>
            <a:off x="2919542" y="3851756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1" name="Text Box 75"/>
          <p:cNvSpPr txBox="1">
            <a:spLocks noChangeArrowheads="1"/>
          </p:cNvSpPr>
          <p:nvPr/>
        </p:nvSpPr>
        <p:spPr bwMode="auto">
          <a:xfrm>
            <a:off x="4264025" y="3923764"/>
            <a:ext cx="42832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2" name="Text Box 76"/>
          <p:cNvSpPr txBox="1">
            <a:spLocks noChangeArrowheads="1"/>
          </p:cNvSpPr>
          <p:nvPr/>
        </p:nvSpPr>
        <p:spPr bwMode="auto">
          <a:xfrm>
            <a:off x="5203825" y="2987660"/>
            <a:ext cx="42832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3" name="Text Box 77"/>
          <p:cNvSpPr txBox="1">
            <a:spLocks noChangeArrowheads="1"/>
          </p:cNvSpPr>
          <p:nvPr/>
        </p:nvSpPr>
        <p:spPr bwMode="auto">
          <a:xfrm>
            <a:off x="7413625" y="2878532"/>
            <a:ext cx="42832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4" name="Text Box 78"/>
          <p:cNvSpPr txBox="1">
            <a:spLocks noChangeArrowheads="1"/>
          </p:cNvSpPr>
          <p:nvPr/>
        </p:nvSpPr>
        <p:spPr bwMode="auto">
          <a:xfrm>
            <a:off x="6556375" y="2195572"/>
            <a:ext cx="42832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5" name="Text Box 79"/>
          <p:cNvSpPr txBox="1">
            <a:spLocks noChangeArrowheads="1"/>
          </p:cNvSpPr>
          <p:nvPr/>
        </p:nvSpPr>
        <p:spPr bwMode="auto">
          <a:xfrm>
            <a:off x="2372458" y="2195572"/>
            <a:ext cx="42832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6" name="Text Box 61"/>
          <p:cNvSpPr txBox="1">
            <a:spLocks noChangeArrowheads="1"/>
          </p:cNvSpPr>
          <p:nvPr/>
        </p:nvSpPr>
        <p:spPr bwMode="auto">
          <a:xfrm>
            <a:off x="2228442" y="3851756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736975" y="611971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树的初始状态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删 除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45774" y="1200718"/>
            <a:ext cx="594394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节点删除实例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 flipV="1">
            <a:off x="1069975" y="4478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4194175" y="4478732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3279775" y="4478732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V="1">
            <a:off x="2898775" y="4478732"/>
            <a:ext cx="381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55657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7470775" y="4478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73945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V="1">
            <a:off x="69373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37369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V="1">
            <a:off x="32797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19081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 flipV="1">
            <a:off x="28987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H="1" flipV="1">
            <a:off x="6632575" y="28785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56419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2" name="Oval 16"/>
          <p:cNvSpPr>
            <a:spLocks noChangeArrowheads="1"/>
          </p:cNvSpPr>
          <p:nvPr/>
        </p:nvSpPr>
        <p:spPr bwMode="auto">
          <a:xfrm>
            <a:off x="21367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D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4575175" y="2040332"/>
            <a:ext cx="1828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V="1">
            <a:off x="2517775" y="53169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V="1">
            <a:off x="19843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V="1">
            <a:off x="14509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 flipV="1">
            <a:off x="2974975" y="2040332"/>
            <a:ext cx="1524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8" name="Oval 22"/>
          <p:cNvSpPr>
            <a:spLocks noChangeArrowheads="1"/>
          </p:cNvSpPr>
          <p:nvPr/>
        </p:nvSpPr>
        <p:spPr bwMode="auto">
          <a:xfrm>
            <a:off x="12223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B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9" name="Oval 23"/>
          <p:cNvSpPr>
            <a:spLocks noChangeArrowheads="1"/>
          </p:cNvSpPr>
          <p:nvPr/>
        </p:nvSpPr>
        <p:spPr bwMode="auto">
          <a:xfrm>
            <a:off x="2212975" y="58503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F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30511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H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1" name="Oval 25"/>
          <p:cNvSpPr>
            <a:spLocks noChangeArrowheads="1"/>
          </p:cNvSpPr>
          <p:nvPr/>
        </p:nvSpPr>
        <p:spPr bwMode="auto">
          <a:xfrm>
            <a:off x="39655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K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2" name="Oval 26"/>
          <p:cNvSpPr>
            <a:spLocks noChangeArrowheads="1"/>
          </p:cNvSpPr>
          <p:nvPr/>
        </p:nvSpPr>
        <p:spPr bwMode="auto">
          <a:xfrm>
            <a:off x="57943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O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67087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Q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7623175" y="41959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T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2670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G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765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A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7" name="Oval 31"/>
          <p:cNvSpPr>
            <a:spLocks noChangeArrowheads="1"/>
          </p:cNvSpPr>
          <p:nvPr/>
        </p:nvSpPr>
        <p:spPr bwMode="auto">
          <a:xfrm>
            <a:off x="7242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S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8" name="Oval 32"/>
          <p:cNvSpPr>
            <a:spLocks noChangeArrowheads="1"/>
          </p:cNvSpPr>
          <p:nvPr/>
        </p:nvSpPr>
        <p:spPr bwMode="auto">
          <a:xfrm>
            <a:off x="33559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I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42703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L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0" name="Oval 34"/>
          <p:cNvSpPr>
            <a:spLocks noChangeArrowheads="1"/>
          </p:cNvSpPr>
          <p:nvPr/>
        </p:nvSpPr>
        <p:spPr bwMode="auto">
          <a:xfrm>
            <a:off x="35083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J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16795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C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2" name="Oval 36"/>
          <p:cNvSpPr>
            <a:spLocks noChangeArrowheads="1"/>
          </p:cNvSpPr>
          <p:nvPr/>
        </p:nvSpPr>
        <p:spPr bwMode="auto">
          <a:xfrm>
            <a:off x="71659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R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53371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N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62515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P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25939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4346575" y="1735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M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572258" y="4721619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2012418" y="5559819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707904" y="4787860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4644008" y="4715852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1" name="Text Box 65"/>
          <p:cNvSpPr txBox="1">
            <a:spLocks noChangeArrowheads="1"/>
          </p:cNvSpPr>
          <p:nvPr/>
        </p:nvSpPr>
        <p:spPr bwMode="auto">
          <a:xfrm>
            <a:off x="5900850" y="3789040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2" name="Text Box 66"/>
          <p:cNvSpPr txBox="1">
            <a:spLocks noChangeArrowheads="1"/>
          </p:cNvSpPr>
          <p:nvPr/>
        </p:nvSpPr>
        <p:spPr bwMode="auto">
          <a:xfrm>
            <a:off x="6632575" y="3779748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3" name="Text Box 67"/>
          <p:cNvSpPr txBox="1">
            <a:spLocks noChangeArrowheads="1"/>
          </p:cNvSpPr>
          <p:nvPr/>
        </p:nvSpPr>
        <p:spPr bwMode="auto">
          <a:xfrm>
            <a:off x="7196994" y="4643844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4" name="Text Box 68"/>
          <p:cNvSpPr txBox="1">
            <a:spLocks noChangeArrowheads="1"/>
          </p:cNvSpPr>
          <p:nvPr/>
        </p:nvSpPr>
        <p:spPr bwMode="auto">
          <a:xfrm>
            <a:off x="7997825" y="3883419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5" name="Text Box 69"/>
          <p:cNvSpPr txBox="1">
            <a:spLocks noChangeArrowheads="1"/>
          </p:cNvSpPr>
          <p:nvPr/>
        </p:nvSpPr>
        <p:spPr bwMode="auto">
          <a:xfrm>
            <a:off x="4721225" y="1445019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6" name="Text Box 70"/>
          <p:cNvSpPr txBox="1">
            <a:spLocks noChangeArrowheads="1"/>
          </p:cNvSpPr>
          <p:nvPr/>
        </p:nvSpPr>
        <p:spPr bwMode="auto">
          <a:xfrm>
            <a:off x="3813175" y="3030932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7" name="Text Box 71"/>
          <p:cNvSpPr txBox="1">
            <a:spLocks noChangeArrowheads="1"/>
          </p:cNvSpPr>
          <p:nvPr/>
        </p:nvSpPr>
        <p:spPr bwMode="auto">
          <a:xfrm>
            <a:off x="1364346" y="3045219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8" name="Text Box 72"/>
          <p:cNvSpPr txBox="1">
            <a:spLocks noChangeArrowheads="1"/>
          </p:cNvSpPr>
          <p:nvPr/>
        </p:nvSpPr>
        <p:spPr bwMode="auto">
          <a:xfrm>
            <a:off x="903318" y="3883419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9" name="Text Box 73"/>
          <p:cNvSpPr txBox="1">
            <a:spLocks noChangeArrowheads="1"/>
          </p:cNvSpPr>
          <p:nvPr/>
        </p:nvSpPr>
        <p:spPr bwMode="auto">
          <a:xfrm>
            <a:off x="2415486" y="4721619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0" name="Text Box 74"/>
          <p:cNvSpPr txBox="1">
            <a:spLocks noChangeArrowheads="1"/>
          </p:cNvSpPr>
          <p:nvPr/>
        </p:nvSpPr>
        <p:spPr bwMode="auto">
          <a:xfrm>
            <a:off x="2919542" y="3851756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1" name="Text Box 75"/>
          <p:cNvSpPr txBox="1">
            <a:spLocks noChangeArrowheads="1"/>
          </p:cNvSpPr>
          <p:nvPr/>
        </p:nvSpPr>
        <p:spPr bwMode="auto">
          <a:xfrm>
            <a:off x="4264025" y="3923764"/>
            <a:ext cx="42832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2" name="Text Box 76"/>
          <p:cNvSpPr txBox="1">
            <a:spLocks noChangeArrowheads="1"/>
          </p:cNvSpPr>
          <p:nvPr/>
        </p:nvSpPr>
        <p:spPr bwMode="auto">
          <a:xfrm>
            <a:off x="5203825" y="2987660"/>
            <a:ext cx="42832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3" name="Text Box 77"/>
          <p:cNvSpPr txBox="1">
            <a:spLocks noChangeArrowheads="1"/>
          </p:cNvSpPr>
          <p:nvPr/>
        </p:nvSpPr>
        <p:spPr bwMode="auto">
          <a:xfrm>
            <a:off x="7413625" y="2878532"/>
            <a:ext cx="42832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4" name="Text Box 78"/>
          <p:cNvSpPr txBox="1">
            <a:spLocks noChangeArrowheads="1"/>
          </p:cNvSpPr>
          <p:nvPr/>
        </p:nvSpPr>
        <p:spPr bwMode="auto">
          <a:xfrm>
            <a:off x="6556375" y="2195572"/>
            <a:ext cx="42832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5" name="Text Box 79"/>
          <p:cNvSpPr txBox="1">
            <a:spLocks noChangeArrowheads="1"/>
          </p:cNvSpPr>
          <p:nvPr/>
        </p:nvSpPr>
        <p:spPr bwMode="auto">
          <a:xfrm>
            <a:off x="2372458" y="2195572"/>
            <a:ext cx="42832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6" name="Text Box 61"/>
          <p:cNvSpPr txBox="1">
            <a:spLocks noChangeArrowheads="1"/>
          </p:cNvSpPr>
          <p:nvPr/>
        </p:nvSpPr>
        <p:spPr bwMode="auto">
          <a:xfrm>
            <a:off x="2228442" y="3851756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99708" y="6367212"/>
            <a:ext cx="7247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删除节点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的中序直接前驱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O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替代，进而删除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O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6" name="Oval 26"/>
          <p:cNvSpPr>
            <a:spLocks noChangeArrowheads="1"/>
          </p:cNvSpPr>
          <p:nvPr/>
        </p:nvSpPr>
        <p:spPr bwMode="auto">
          <a:xfrm>
            <a:off x="62515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O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" name="乘号 2"/>
          <p:cNvSpPr/>
          <p:nvPr/>
        </p:nvSpPr>
        <p:spPr bwMode="auto">
          <a:xfrm>
            <a:off x="6649734" y="2409458"/>
            <a:ext cx="669925" cy="642528"/>
          </a:xfrm>
          <a:prstGeom prst="mathMultiply">
            <a:avLst/>
          </a:prstGeom>
          <a:solidFill>
            <a:srgbClr val="FF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2" grpId="0" animBg="1"/>
      <p:bldP spid="71" grpId="0"/>
      <p:bldP spid="66" grpId="0" animBg="1"/>
      <p:bldP spid="3" grpId="0" animBg="1"/>
      <p:bldP spid="3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删 除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45774" y="1200718"/>
            <a:ext cx="594394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节点删除实例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 flipV="1">
            <a:off x="1069975" y="4478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4194175" y="4478732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3279775" y="4478732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V="1">
            <a:off x="2898775" y="4478732"/>
            <a:ext cx="381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7470775" y="4478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73945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V="1">
            <a:off x="69373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37369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V="1">
            <a:off x="32797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19081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 flipV="1">
            <a:off x="28987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H="1" flipV="1">
            <a:off x="6632575" y="28785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56419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2" name="Oval 16"/>
          <p:cNvSpPr>
            <a:spLocks noChangeArrowheads="1"/>
          </p:cNvSpPr>
          <p:nvPr/>
        </p:nvSpPr>
        <p:spPr bwMode="auto">
          <a:xfrm>
            <a:off x="21367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D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4575175" y="2040332"/>
            <a:ext cx="1828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V="1">
            <a:off x="2517775" y="53169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V="1">
            <a:off x="19843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V="1">
            <a:off x="14509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 flipV="1">
            <a:off x="2974975" y="2040332"/>
            <a:ext cx="1524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8" name="Oval 22"/>
          <p:cNvSpPr>
            <a:spLocks noChangeArrowheads="1"/>
          </p:cNvSpPr>
          <p:nvPr/>
        </p:nvSpPr>
        <p:spPr bwMode="auto">
          <a:xfrm>
            <a:off x="12223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B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9" name="Oval 23"/>
          <p:cNvSpPr>
            <a:spLocks noChangeArrowheads="1"/>
          </p:cNvSpPr>
          <p:nvPr/>
        </p:nvSpPr>
        <p:spPr bwMode="auto">
          <a:xfrm>
            <a:off x="2212975" y="58503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F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30511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H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1" name="Oval 25"/>
          <p:cNvSpPr>
            <a:spLocks noChangeArrowheads="1"/>
          </p:cNvSpPr>
          <p:nvPr/>
        </p:nvSpPr>
        <p:spPr bwMode="auto">
          <a:xfrm>
            <a:off x="39655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K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67087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Q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4" name="Oval 28"/>
          <p:cNvSpPr>
            <a:spLocks noChangeArrowheads="1"/>
          </p:cNvSpPr>
          <p:nvPr/>
        </p:nvSpPr>
        <p:spPr bwMode="auto">
          <a:xfrm>
            <a:off x="7623175" y="419593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T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2670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G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765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A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7" name="Oval 31"/>
          <p:cNvSpPr>
            <a:spLocks noChangeArrowheads="1"/>
          </p:cNvSpPr>
          <p:nvPr/>
        </p:nvSpPr>
        <p:spPr bwMode="auto">
          <a:xfrm>
            <a:off x="7242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S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8" name="Oval 32"/>
          <p:cNvSpPr>
            <a:spLocks noChangeArrowheads="1"/>
          </p:cNvSpPr>
          <p:nvPr/>
        </p:nvSpPr>
        <p:spPr bwMode="auto">
          <a:xfrm>
            <a:off x="33559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I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42703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L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0" name="Oval 34"/>
          <p:cNvSpPr>
            <a:spLocks noChangeArrowheads="1"/>
          </p:cNvSpPr>
          <p:nvPr/>
        </p:nvSpPr>
        <p:spPr bwMode="auto">
          <a:xfrm>
            <a:off x="35083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J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16795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C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2" name="Oval 36"/>
          <p:cNvSpPr>
            <a:spLocks noChangeArrowheads="1"/>
          </p:cNvSpPr>
          <p:nvPr/>
        </p:nvSpPr>
        <p:spPr bwMode="auto">
          <a:xfrm>
            <a:off x="71659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R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53371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N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62515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P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25939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4346575" y="1735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M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572258" y="4721619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2012418" y="5559819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707904" y="4787860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4644008" y="4715852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2" name="Text Box 66"/>
          <p:cNvSpPr txBox="1">
            <a:spLocks noChangeArrowheads="1"/>
          </p:cNvSpPr>
          <p:nvPr/>
        </p:nvSpPr>
        <p:spPr bwMode="auto">
          <a:xfrm>
            <a:off x="6632575" y="3779748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3" name="Text Box 67"/>
          <p:cNvSpPr txBox="1">
            <a:spLocks noChangeArrowheads="1"/>
          </p:cNvSpPr>
          <p:nvPr/>
        </p:nvSpPr>
        <p:spPr bwMode="auto">
          <a:xfrm>
            <a:off x="7196994" y="4643844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4" name="Text Box 68"/>
          <p:cNvSpPr txBox="1">
            <a:spLocks noChangeArrowheads="1"/>
          </p:cNvSpPr>
          <p:nvPr/>
        </p:nvSpPr>
        <p:spPr bwMode="auto">
          <a:xfrm>
            <a:off x="7997825" y="3883419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5" name="Text Box 69"/>
          <p:cNvSpPr txBox="1">
            <a:spLocks noChangeArrowheads="1"/>
          </p:cNvSpPr>
          <p:nvPr/>
        </p:nvSpPr>
        <p:spPr bwMode="auto">
          <a:xfrm>
            <a:off x="4721225" y="1445019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6" name="Text Box 70"/>
          <p:cNvSpPr txBox="1">
            <a:spLocks noChangeArrowheads="1"/>
          </p:cNvSpPr>
          <p:nvPr/>
        </p:nvSpPr>
        <p:spPr bwMode="auto">
          <a:xfrm>
            <a:off x="3813175" y="3030932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7" name="Text Box 71"/>
          <p:cNvSpPr txBox="1">
            <a:spLocks noChangeArrowheads="1"/>
          </p:cNvSpPr>
          <p:nvPr/>
        </p:nvSpPr>
        <p:spPr bwMode="auto">
          <a:xfrm>
            <a:off x="1364346" y="3045219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8" name="Text Box 72"/>
          <p:cNvSpPr txBox="1">
            <a:spLocks noChangeArrowheads="1"/>
          </p:cNvSpPr>
          <p:nvPr/>
        </p:nvSpPr>
        <p:spPr bwMode="auto">
          <a:xfrm>
            <a:off x="903318" y="3883419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9" name="Text Box 73"/>
          <p:cNvSpPr txBox="1">
            <a:spLocks noChangeArrowheads="1"/>
          </p:cNvSpPr>
          <p:nvPr/>
        </p:nvSpPr>
        <p:spPr bwMode="auto">
          <a:xfrm>
            <a:off x="2415486" y="4721619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0" name="Text Box 74"/>
          <p:cNvSpPr txBox="1">
            <a:spLocks noChangeArrowheads="1"/>
          </p:cNvSpPr>
          <p:nvPr/>
        </p:nvSpPr>
        <p:spPr bwMode="auto">
          <a:xfrm>
            <a:off x="2919542" y="3851756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1" name="Text Box 75"/>
          <p:cNvSpPr txBox="1">
            <a:spLocks noChangeArrowheads="1"/>
          </p:cNvSpPr>
          <p:nvPr/>
        </p:nvSpPr>
        <p:spPr bwMode="auto">
          <a:xfrm>
            <a:off x="4264025" y="3923764"/>
            <a:ext cx="42832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2" name="Text Box 76"/>
          <p:cNvSpPr txBox="1">
            <a:spLocks noChangeArrowheads="1"/>
          </p:cNvSpPr>
          <p:nvPr/>
        </p:nvSpPr>
        <p:spPr bwMode="auto">
          <a:xfrm>
            <a:off x="5203825" y="2987660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3" name="Text Box 77"/>
          <p:cNvSpPr txBox="1">
            <a:spLocks noChangeArrowheads="1"/>
          </p:cNvSpPr>
          <p:nvPr/>
        </p:nvSpPr>
        <p:spPr bwMode="auto">
          <a:xfrm>
            <a:off x="7413625" y="2878532"/>
            <a:ext cx="42832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4" name="Text Box 78"/>
          <p:cNvSpPr txBox="1">
            <a:spLocks noChangeArrowheads="1"/>
          </p:cNvSpPr>
          <p:nvPr/>
        </p:nvSpPr>
        <p:spPr bwMode="auto">
          <a:xfrm>
            <a:off x="6556375" y="2195572"/>
            <a:ext cx="42832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-2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5" name="Text Box 79"/>
          <p:cNvSpPr txBox="1">
            <a:spLocks noChangeArrowheads="1"/>
          </p:cNvSpPr>
          <p:nvPr/>
        </p:nvSpPr>
        <p:spPr bwMode="auto">
          <a:xfrm>
            <a:off x="2372458" y="2195572"/>
            <a:ext cx="42832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6" name="Text Box 61"/>
          <p:cNvSpPr txBox="1">
            <a:spLocks noChangeArrowheads="1"/>
          </p:cNvSpPr>
          <p:nvPr/>
        </p:nvSpPr>
        <p:spPr bwMode="auto">
          <a:xfrm>
            <a:off x="2228442" y="3851756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09287" y="5862081"/>
            <a:ext cx="6498895" cy="9079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O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节点最小失衡子树根，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为其最大高度孩子，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的最大高度孩子，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QRT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构成做单旋转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6" name="Oval 26"/>
          <p:cNvSpPr>
            <a:spLocks noChangeArrowheads="1"/>
          </p:cNvSpPr>
          <p:nvPr/>
        </p:nvSpPr>
        <p:spPr bwMode="auto">
          <a:xfrm>
            <a:off x="62515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O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87" name="右弧形箭头 86"/>
          <p:cNvSpPr/>
          <p:nvPr/>
        </p:nvSpPr>
        <p:spPr bwMode="auto">
          <a:xfrm rot="16200000" flipV="1">
            <a:off x="6221328" y="2856214"/>
            <a:ext cx="384343" cy="751368"/>
          </a:xfrm>
          <a:prstGeom prst="curvedLeftArrow">
            <a:avLst>
              <a:gd name="adj1" fmla="val 16019"/>
              <a:gd name="adj2" fmla="val 88617"/>
              <a:gd name="adj3" fmla="val 63300"/>
            </a:avLst>
          </a:prstGeom>
          <a:solidFill>
            <a:srgbClr val="FF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椭圆 106"/>
          <p:cNvSpPr/>
          <p:nvPr/>
        </p:nvSpPr>
        <p:spPr bwMode="auto">
          <a:xfrm>
            <a:off x="4697861" y="2106319"/>
            <a:ext cx="3422754" cy="3230543"/>
          </a:xfrm>
          <a:prstGeom prst="ellipse">
            <a:avLst/>
          </a:prstGeom>
          <a:solidFill>
            <a:schemeClr val="accent1">
              <a:lumMod val="90000"/>
              <a:alpha val="35000"/>
            </a:schemeClr>
          </a:solidFill>
          <a:ln w="34925" algn="ctr">
            <a:noFill/>
            <a:prstDash val="dash"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05" name="椭圆 104"/>
          <p:cNvSpPr/>
          <p:nvPr/>
        </p:nvSpPr>
        <p:spPr bwMode="auto">
          <a:xfrm rot="20674970">
            <a:off x="3685720" y="3754706"/>
            <a:ext cx="1255396" cy="1933824"/>
          </a:xfrm>
          <a:prstGeom prst="ellipse">
            <a:avLst/>
          </a:prstGeom>
          <a:solidFill>
            <a:srgbClr val="FFFF00">
              <a:alpha val="35000"/>
            </a:srgbClr>
          </a:solidFill>
          <a:ln w="34925" algn="ctr">
            <a:noFill/>
            <a:prstDash val="dash"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03" name="椭圆 102"/>
          <p:cNvSpPr/>
          <p:nvPr/>
        </p:nvSpPr>
        <p:spPr bwMode="auto">
          <a:xfrm rot="1630403">
            <a:off x="2268148" y="3756148"/>
            <a:ext cx="1562610" cy="2890431"/>
          </a:xfrm>
          <a:prstGeom prst="ellipse">
            <a:avLst/>
          </a:prstGeom>
          <a:solidFill>
            <a:srgbClr val="FFCCCC">
              <a:alpha val="62000"/>
            </a:srgbClr>
          </a:solidFill>
          <a:ln w="34925" algn="ctr">
            <a:noFill/>
            <a:prstDash val="dash"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2" name="椭圆 31"/>
          <p:cNvSpPr/>
          <p:nvPr/>
        </p:nvSpPr>
        <p:spPr bwMode="auto">
          <a:xfrm rot="1512624">
            <a:off x="612227" y="2760123"/>
            <a:ext cx="1962128" cy="3260608"/>
          </a:xfrm>
          <a:prstGeom prst="ellipse">
            <a:avLst/>
          </a:prstGeom>
          <a:solidFill>
            <a:schemeClr val="bg2">
              <a:lumMod val="40000"/>
              <a:lumOff val="60000"/>
              <a:alpha val="62000"/>
            </a:schemeClr>
          </a:solidFill>
          <a:ln w="34925" algn="ctr">
            <a:noFill/>
            <a:prstDash val="dash"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删 除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45774" y="1200718"/>
            <a:ext cx="594394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节点删除实例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 flipV="1">
            <a:off x="1069975" y="4478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4194175" y="4478732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3279775" y="4478732"/>
            <a:ext cx="3048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V="1">
            <a:off x="2898775" y="4478732"/>
            <a:ext cx="381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V="1">
            <a:off x="69373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37369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V="1">
            <a:off x="32797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19081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 flipV="1">
            <a:off x="28987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0" name="Line 14"/>
          <p:cNvSpPr>
            <a:spLocks noChangeShapeType="1"/>
          </p:cNvSpPr>
          <p:nvPr/>
        </p:nvSpPr>
        <p:spPr bwMode="auto">
          <a:xfrm flipH="1" flipV="1">
            <a:off x="6632575" y="28785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56419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2" name="Oval 16"/>
          <p:cNvSpPr>
            <a:spLocks noChangeArrowheads="1"/>
          </p:cNvSpPr>
          <p:nvPr/>
        </p:nvSpPr>
        <p:spPr bwMode="auto">
          <a:xfrm>
            <a:off x="21367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D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4575175" y="2040332"/>
            <a:ext cx="1828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V="1">
            <a:off x="2517775" y="53169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V="1">
            <a:off x="19843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V="1">
            <a:off x="14509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 flipV="1">
            <a:off x="2974975" y="2040332"/>
            <a:ext cx="1524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8" name="Oval 22"/>
          <p:cNvSpPr>
            <a:spLocks noChangeArrowheads="1"/>
          </p:cNvSpPr>
          <p:nvPr/>
        </p:nvSpPr>
        <p:spPr bwMode="auto">
          <a:xfrm>
            <a:off x="12223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B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9" name="Oval 23"/>
          <p:cNvSpPr>
            <a:spLocks noChangeArrowheads="1"/>
          </p:cNvSpPr>
          <p:nvPr/>
        </p:nvSpPr>
        <p:spPr bwMode="auto">
          <a:xfrm>
            <a:off x="2212975" y="58503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F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0" name="Oval 24"/>
          <p:cNvSpPr>
            <a:spLocks noChangeArrowheads="1"/>
          </p:cNvSpPr>
          <p:nvPr/>
        </p:nvSpPr>
        <p:spPr bwMode="auto">
          <a:xfrm>
            <a:off x="30511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H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1" name="Oval 25"/>
          <p:cNvSpPr>
            <a:spLocks noChangeArrowheads="1"/>
          </p:cNvSpPr>
          <p:nvPr/>
        </p:nvSpPr>
        <p:spPr bwMode="auto">
          <a:xfrm>
            <a:off x="39655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K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3" name="Oval 27"/>
          <p:cNvSpPr>
            <a:spLocks noChangeArrowheads="1"/>
          </p:cNvSpPr>
          <p:nvPr/>
        </p:nvSpPr>
        <p:spPr bwMode="auto">
          <a:xfrm>
            <a:off x="6708775" y="41739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S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2670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G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7651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A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8" name="Oval 32"/>
          <p:cNvSpPr>
            <a:spLocks noChangeArrowheads="1"/>
          </p:cNvSpPr>
          <p:nvPr/>
        </p:nvSpPr>
        <p:spPr bwMode="auto">
          <a:xfrm>
            <a:off x="33559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I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4270375" y="50121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L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0" name="Oval 34"/>
          <p:cNvSpPr>
            <a:spLocks noChangeArrowheads="1"/>
          </p:cNvSpPr>
          <p:nvPr/>
        </p:nvSpPr>
        <p:spPr bwMode="auto">
          <a:xfrm>
            <a:off x="35083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J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16795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C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2" name="Oval 36"/>
          <p:cNvSpPr>
            <a:spLocks noChangeArrowheads="1"/>
          </p:cNvSpPr>
          <p:nvPr/>
        </p:nvSpPr>
        <p:spPr bwMode="auto">
          <a:xfrm>
            <a:off x="71659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T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4" name="Oval 38"/>
          <p:cNvSpPr>
            <a:spLocks noChangeArrowheads="1"/>
          </p:cNvSpPr>
          <p:nvPr/>
        </p:nvSpPr>
        <p:spPr bwMode="auto">
          <a:xfrm>
            <a:off x="62515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P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25939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4346575" y="1735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M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572258" y="4721619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2012418" y="5559819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3707904" y="4787860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0" name="Text Box 64"/>
          <p:cNvSpPr txBox="1">
            <a:spLocks noChangeArrowheads="1"/>
          </p:cNvSpPr>
          <p:nvPr/>
        </p:nvSpPr>
        <p:spPr bwMode="auto">
          <a:xfrm>
            <a:off x="4644008" y="4715852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2" name="Text Box 66"/>
          <p:cNvSpPr txBox="1">
            <a:spLocks noChangeArrowheads="1"/>
          </p:cNvSpPr>
          <p:nvPr/>
        </p:nvSpPr>
        <p:spPr bwMode="auto">
          <a:xfrm>
            <a:off x="6516216" y="3789040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5" name="Text Box 69"/>
          <p:cNvSpPr txBox="1">
            <a:spLocks noChangeArrowheads="1"/>
          </p:cNvSpPr>
          <p:nvPr/>
        </p:nvSpPr>
        <p:spPr bwMode="auto">
          <a:xfrm>
            <a:off x="4721225" y="1445019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6" name="Text Box 70"/>
          <p:cNvSpPr txBox="1">
            <a:spLocks noChangeArrowheads="1"/>
          </p:cNvSpPr>
          <p:nvPr/>
        </p:nvSpPr>
        <p:spPr bwMode="auto">
          <a:xfrm>
            <a:off x="3813175" y="3030932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7" name="Text Box 71"/>
          <p:cNvSpPr txBox="1">
            <a:spLocks noChangeArrowheads="1"/>
          </p:cNvSpPr>
          <p:nvPr/>
        </p:nvSpPr>
        <p:spPr bwMode="auto">
          <a:xfrm>
            <a:off x="1364346" y="3045219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8" name="Text Box 72"/>
          <p:cNvSpPr txBox="1">
            <a:spLocks noChangeArrowheads="1"/>
          </p:cNvSpPr>
          <p:nvPr/>
        </p:nvSpPr>
        <p:spPr bwMode="auto">
          <a:xfrm>
            <a:off x="903318" y="3883419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9" name="Text Box 73"/>
          <p:cNvSpPr txBox="1">
            <a:spLocks noChangeArrowheads="1"/>
          </p:cNvSpPr>
          <p:nvPr/>
        </p:nvSpPr>
        <p:spPr bwMode="auto">
          <a:xfrm>
            <a:off x="2415486" y="4721619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0" name="Text Box 74"/>
          <p:cNvSpPr txBox="1">
            <a:spLocks noChangeArrowheads="1"/>
          </p:cNvSpPr>
          <p:nvPr/>
        </p:nvSpPr>
        <p:spPr bwMode="auto">
          <a:xfrm>
            <a:off x="2919542" y="3851756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1" name="Text Box 75"/>
          <p:cNvSpPr txBox="1">
            <a:spLocks noChangeArrowheads="1"/>
          </p:cNvSpPr>
          <p:nvPr/>
        </p:nvSpPr>
        <p:spPr bwMode="auto">
          <a:xfrm>
            <a:off x="4264025" y="3923764"/>
            <a:ext cx="42832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2" name="Text Box 76"/>
          <p:cNvSpPr txBox="1">
            <a:spLocks noChangeArrowheads="1"/>
          </p:cNvSpPr>
          <p:nvPr/>
        </p:nvSpPr>
        <p:spPr bwMode="auto">
          <a:xfrm>
            <a:off x="5203825" y="2987660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3" name="Text Box 77"/>
          <p:cNvSpPr txBox="1">
            <a:spLocks noChangeArrowheads="1"/>
          </p:cNvSpPr>
          <p:nvPr/>
        </p:nvSpPr>
        <p:spPr bwMode="auto">
          <a:xfrm>
            <a:off x="7413625" y="2878532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4" name="Text Box 78"/>
          <p:cNvSpPr txBox="1">
            <a:spLocks noChangeArrowheads="1"/>
          </p:cNvSpPr>
          <p:nvPr/>
        </p:nvSpPr>
        <p:spPr bwMode="auto">
          <a:xfrm>
            <a:off x="6556375" y="2195572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5" name="Text Box 79"/>
          <p:cNvSpPr txBox="1">
            <a:spLocks noChangeArrowheads="1"/>
          </p:cNvSpPr>
          <p:nvPr/>
        </p:nvSpPr>
        <p:spPr bwMode="auto">
          <a:xfrm>
            <a:off x="2372458" y="2195572"/>
            <a:ext cx="42832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6" name="Text Box 61"/>
          <p:cNvSpPr txBox="1">
            <a:spLocks noChangeArrowheads="1"/>
          </p:cNvSpPr>
          <p:nvPr/>
        </p:nvSpPr>
        <p:spPr bwMode="auto">
          <a:xfrm>
            <a:off x="2228442" y="3851756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83209" y="5743961"/>
            <a:ext cx="578083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调整后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的右子树高度减少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，与左子树高度差变为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，需要继续调整节点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6" name="Oval 26"/>
          <p:cNvSpPr>
            <a:spLocks noChangeArrowheads="1"/>
          </p:cNvSpPr>
          <p:nvPr/>
        </p:nvSpPr>
        <p:spPr bwMode="auto">
          <a:xfrm>
            <a:off x="62515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R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91" name="Line 8"/>
          <p:cNvSpPr>
            <a:spLocks noChangeShapeType="1"/>
          </p:cNvSpPr>
          <p:nvPr/>
        </p:nvSpPr>
        <p:spPr bwMode="auto">
          <a:xfrm>
            <a:off x="5585632" y="3645024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92" name="Line 9"/>
          <p:cNvSpPr>
            <a:spLocks noChangeShapeType="1"/>
          </p:cNvSpPr>
          <p:nvPr/>
        </p:nvSpPr>
        <p:spPr bwMode="auto">
          <a:xfrm flipV="1">
            <a:off x="5128432" y="3721224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93" name="Oval 27"/>
          <p:cNvSpPr>
            <a:spLocks noChangeArrowheads="1"/>
          </p:cNvSpPr>
          <p:nvPr/>
        </p:nvSpPr>
        <p:spPr bwMode="auto">
          <a:xfrm>
            <a:off x="4899832" y="417842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N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94" name="Oval 28"/>
          <p:cNvSpPr>
            <a:spLocks noChangeArrowheads="1"/>
          </p:cNvSpPr>
          <p:nvPr/>
        </p:nvSpPr>
        <p:spPr bwMode="auto">
          <a:xfrm>
            <a:off x="5814232" y="420042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Q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95" name="Text Box 66"/>
          <p:cNvSpPr txBox="1">
            <a:spLocks noChangeArrowheads="1"/>
          </p:cNvSpPr>
          <p:nvPr/>
        </p:nvSpPr>
        <p:spPr bwMode="auto">
          <a:xfrm>
            <a:off x="4823632" y="3784240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6" name="Text Box 68"/>
          <p:cNvSpPr txBox="1">
            <a:spLocks noChangeArrowheads="1"/>
          </p:cNvSpPr>
          <p:nvPr/>
        </p:nvSpPr>
        <p:spPr bwMode="auto">
          <a:xfrm>
            <a:off x="6044866" y="3789040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53371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O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97" name="Text Box 64"/>
          <p:cNvSpPr txBox="1">
            <a:spLocks noChangeArrowheads="1"/>
          </p:cNvSpPr>
          <p:nvPr/>
        </p:nvSpPr>
        <p:spPr bwMode="auto">
          <a:xfrm>
            <a:off x="4031708" y="1426267"/>
            <a:ext cx="38985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g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8" name="Text Box 64"/>
          <p:cNvSpPr txBox="1">
            <a:spLocks noChangeArrowheads="1"/>
          </p:cNvSpPr>
          <p:nvPr/>
        </p:nvSpPr>
        <p:spPr bwMode="auto">
          <a:xfrm>
            <a:off x="3159585" y="2525995"/>
            <a:ext cx="38985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9" name="Text Box 64"/>
          <p:cNvSpPr txBox="1">
            <a:spLocks noChangeArrowheads="1"/>
          </p:cNvSpPr>
          <p:nvPr/>
        </p:nvSpPr>
        <p:spPr bwMode="auto">
          <a:xfrm>
            <a:off x="4026366" y="3355067"/>
            <a:ext cx="3626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v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0" name="右弧形箭头 99"/>
          <p:cNvSpPr/>
          <p:nvPr/>
        </p:nvSpPr>
        <p:spPr bwMode="auto">
          <a:xfrm rot="16200000" flipV="1">
            <a:off x="2566171" y="2841936"/>
            <a:ext cx="384343" cy="751368"/>
          </a:xfrm>
          <a:prstGeom prst="curvedLeftArrow">
            <a:avLst>
              <a:gd name="adj1" fmla="val 16019"/>
              <a:gd name="adj2" fmla="val 88617"/>
              <a:gd name="adj3" fmla="val 63300"/>
            </a:avLst>
          </a:prstGeom>
          <a:solidFill>
            <a:srgbClr val="FF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01" name="右弧形箭头 100"/>
          <p:cNvSpPr/>
          <p:nvPr/>
        </p:nvSpPr>
        <p:spPr bwMode="auto">
          <a:xfrm rot="16200000">
            <a:off x="4470922" y="1980426"/>
            <a:ext cx="420516" cy="939572"/>
          </a:xfrm>
          <a:prstGeom prst="curvedLeftArrow">
            <a:avLst>
              <a:gd name="adj1" fmla="val 16019"/>
              <a:gd name="adj2" fmla="val 88617"/>
              <a:gd name="adj3" fmla="val 63300"/>
            </a:avLst>
          </a:prstGeom>
          <a:solidFill>
            <a:srgbClr val="FF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02" name="Text Box 64"/>
          <p:cNvSpPr txBox="1">
            <a:spLocks noChangeArrowheads="1"/>
          </p:cNvSpPr>
          <p:nvPr/>
        </p:nvSpPr>
        <p:spPr bwMode="auto">
          <a:xfrm>
            <a:off x="877433" y="5581579"/>
            <a:ext cx="60946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T</a:t>
            </a:r>
            <a:r>
              <a:rPr kumimoji="0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en-US" altLang="zh-CN" sz="32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4" name="Text Box 64"/>
          <p:cNvSpPr txBox="1">
            <a:spLocks noChangeArrowheads="1"/>
          </p:cNvSpPr>
          <p:nvPr/>
        </p:nvSpPr>
        <p:spPr bwMode="auto">
          <a:xfrm>
            <a:off x="2586619" y="6212845"/>
            <a:ext cx="60946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T</a:t>
            </a:r>
            <a:r>
              <a:rPr kumimoji="0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en-US" altLang="zh-CN" sz="32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6" name="Text Box 64"/>
          <p:cNvSpPr txBox="1">
            <a:spLocks noChangeArrowheads="1"/>
          </p:cNvSpPr>
          <p:nvPr/>
        </p:nvSpPr>
        <p:spPr bwMode="auto">
          <a:xfrm>
            <a:off x="3813175" y="5274604"/>
            <a:ext cx="60946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T</a:t>
            </a:r>
            <a:r>
              <a:rPr kumimoji="0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en-US" altLang="zh-CN" sz="32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8" name="Text Box 64"/>
          <p:cNvSpPr txBox="1">
            <a:spLocks noChangeArrowheads="1"/>
          </p:cNvSpPr>
          <p:nvPr/>
        </p:nvSpPr>
        <p:spPr bwMode="auto">
          <a:xfrm>
            <a:off x="6720042" y="4855044"/>
            <a:ext cx="60946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T</a:t>
            </a:r>
            <a:r>
              <a:rPr kumimoji="0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endParaRPr kumimoji="0" lang="en-US" altLang="zh-CN" sz="3200" b="1" i="0" u="none" strike="noStrike" kern="120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5" grpId="0" animBg="1"/>
      <p:bldP spid="103" grpId="0" animBg="1"/>
      <p:bldP spid="32" grpId="0" animBg="1"/>
      <p:bldP spid="4" grpId="0"/>
      <p:bldP spid="97" grpId="0"/>
      <p:bldP spid="98" grpId="0"/>
      <p:bldP spid="99" grpId="0"/>
      <p:bldP spid="100" grpId="0" animBg="1"/>
      <p:bldP spid="101" grpId="0" animBg="1"/>
      <p:bldP spid="102" grpId="0"/>
      <p:bldP spid="104" grpId="0"/>
      <p:bldP spid="106" grpId="0"/>
      <p:bldP spid="10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Line 17"/>
          <p:cNvSpPr>
            <a:spLocks noChangeShapeType="1"/>
          </p:cNvSpPr>
          <p:nvPr/>
        </p:nvSpPr>
        <p:spPr bwMode="auto">
          <a:xfrm>
            <a:off x="4575175" y="2040332"/>
            <a:ext cx="1828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12" name="Line 19"/>
          <p:cNvSpPr>
            <a:spLocks noChangeShapeType="1"/>
          </p:cNvSpPr>
          <p:nvPr/>
        </p:nvSpPr>
        <p:spPr bwMode="auto">
          <a:xfrm flipV="1">
            <a:off x="5674603" y="2786663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11" name="Line 13"/>
          <p:cNvSpPr>
            <a:spLocks noChangeShapeType="1"/>
          </p:cNvSpPr>
          <p:nvPr/>
        </p:nvSpPr>
        <p:spPr bwMode="auto">
          <a:xfrm flipH="1" flipV="1">
            <a:off x="6589003" y="2786663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4857254" y="2183795"/>
            <a:ext cx="2917327" cy="3256024"/>
            <a:chOff x="4857254" y="2183795"/>
            <a:chExt cx="2917327" cy="3256024"/>
          </a:xfrm>
        </p:grpSpPr>
        <p:grpSp>
          <p:nvGrpSpPr>
            <p:cNvPr id="34" name="组合 33"/>
            <p:cNvGrpSpPr/>
            <p:nvPr/>
          </p:nvGrpSpPr>
          <p:grpSpPr>
            <a:xfrm>
              <a:off x="4857254" y="2183795"/>
              <a:ext cx="2917327" cy="2462056"/>
              <a:chOff x="4823632" y="2195572"/>
              <a:chExt cx="2917327" cy="2462056"/>
            </a:xfrm>
          </p:grpSpPr>
          <p:sp>
            <p:nvSpPr>
              <p:cNvPr id="15" name="Line 9"/>
              <p:cNvSpPr>
                <a:spLocks noChangeShapeType="1"/>
              </p:cNvSpPr>
              <p:nvPr/>
            </p:nvSpPr>
            <p:spPr bwMode="auto">
              <a:xfrm flipV="1">
                <a:off x="6937375" y="3716732"/>
                <a:ext cx="381000" cy="685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20" name="Line 14"/>
              <p:cNvSpPr>
                <a:spLocks noChangeShapeType="1"/>
              </p:cNvSpPr>
              <p:nvPr/>
            </p:nvSpPr>
            <p:spPr bwMode="auto">
              <a:xfrm flipH="1" flipV="1">
                <a:off x="6632575" y="2878532"/>
                <a:ext cx="762000" cy="685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 flipV="1">
                <a:off x="5641975" y="2802332"/>
                <a:ext cx="762000" cy="685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33" name="Oval 27"/>
              <p:cNvSpPr>
                <a:spLocks noChangeArrowheads="1"/>
              </p:cNvSpPr>
              <p:nvPr/>
            </p:nvSpPr>
            <p:spPr bwMode="auto">
              <a:xfrm>
                <a:off x="6708775" y="41739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</a:ln>
            </p:spPr>
            <p:txBody>
              <a:bodyPr wrap="none" lIns="0" tIns="0" rIns="0" bIns="0" anchor="ctr" anchorCtr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S</a:t>
                </a:r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42" name="Oval 36"/>
              <p:cNvSpPr>
                <a:spLocks noChangeArrowheads="1"/>
              </p:cNvSpPr>
              <p:nvPr/>
            </p:nvSpPr>
            <p:spPr bwMode="auto">
              <a:xfrm>
                <a:off x="7165975" y="33357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</a:ln>
            </p:spPr>
            <p:txBody>
              <a:bodyPr wrap="none" lIns="0" tIns="0" rIns="0" bIns="0" anchor="ctr" anchorCtr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T</a:t>
                </a:r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44" name="Oval 38"/>
              <p:cNvSpPr>
                <a:spLocks noChangeArrowheads="1"/>
              </p:cNvSpPr>
              <p:nvPr/>
            </p:nvSpPr>
            <p:spPr bwMode="auto">
              <a:xfrm>
                <a:off x="6251575" y="24975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</a:ln>
            </p:spPr>
            <p:txBody>
              <a:bodyPr wrap="none" lIns="0" tIns="0" rIns="0" bIns="0" anchor="ctr" anchorCtr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P</a:t>
                </a:r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72" name="Text Box 66"/>
              <p:cNvSpPr txBox="1">
                <a:spLocks noChangeArrowheads="1"/>
              </p:cNvSpPr>
              <p:nvPr/>
            </p:nvSpPr>
            <p:spPr bwMode="auto">
              <a:xfrm>
                <a:off x="6516216" y="3789040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99FF">
                        <a:lumMod val="50000"/>
                      </a:srgb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2" name="Text Box 76"/>
              <p:cNvSpPr txBox="1">
                <a:spLocks noChangeArrowheads="1"/>
              </p:cNvSpPr>
              <p:nvPr/>
            </p:nvSpPr>
            <p:spPr bwMode="auto">
              <a:xfrm>
                <a:off x="5203825" y="2987660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99FF">
                        <a:lumMod val="50000"/>
                      </a:srgb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3" name="Text Box 77"/>
              <p:cNvSpPr txBox="1">
                <a:spLocks noChangeArrowheads="1"/>
              </p:cNvSpPr>
              <p:nvPr/>
            </p:nvSpPr>
            <p:spPr bwMode="auto">
              <a:xfrm>
                <a:off x="7413625" y="2878532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99FF">
                        <a:lumMod val="50000"/>
                      </a:srgb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1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4" name="Text Box 78"/>
              <p:cNvSpPr txBox="1">
                <a:spLocks noChangeArrowheads="1"/>
              </p:cNvSpPr>
              <p:nvPr/>
            </p:nvSpPr>
            <p:spPr bwMode="auto">
              <a:xfrm>
                <a:off x="6556375" y="2195572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99FF">
                        <a:lumMod val="50000"/>
                      </a:srgb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6" name="Oval 26"/>
              <p:cNvSpPr>
                <a:spLocks noChangeArrowheads="1"/>
              </p:cNvSpPr>
              <p:nvPr/>
            </p:nvSpPr>
            <p:spPr bwMode="auto">
              <a:xfrm>
                <a:off x="6251575" y="24975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</a:ln>
            </p:spPr>
            <p:txBody>
              <a:bodyPr wrap="none" lIns="0" tIns="0" rIns="0" bIns="0" anchor="ctr" anchorCtr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R</a:t>
                </a:r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91" name="Line 8"/>
              <p:cNvSpPr>
                <a:spLocks noChangeShapeType="1"/>
              </p:cNvSpPr>
              <p:nvPr/>
            </p:nvSpPr>
            <p:spPr bwMode="auto">
              <a:xfrm>
                <a:off x="5585632" y="3645024"/>
                <a:ext cx="381000" cy="6096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92" name="Line 9"/>
              <p:cNvSpPr>
                <a:spLocks noChangeShapeType="1"/>
              </p:cNvSpPr>
              <p:nvPr/>
            </p:nvSpPr>
            <p:spPr bwMode="auto">
              <a:xfrm flipV="1">
                <a:off x="5128432" y="3721224"/>
                <a:ext cx="381000" cy="685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93" name="Oval 27"/>
              <p:cNvSpPr>
                <a:spLocks noChangeArrowheads="1"/>
              </p:cNvSpPr>
              <p:nvPr/>
            </p:nvSpPr>
            <p:spPr bwMode="auto">
              <a:xfrm>
                <a:off x="4899832" y="4178424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</a:ln>
            </p:spPr>
            <p:txBody>
              <a:bodyPr wrap="none" lIns="0" tIns="0" rIns="0" bIns="0" anchor="ctr" anchorCtr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N</a:t>
                </a:r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94" name="Oval 28"/>
              <p:cNvSpPr>
                <a:spLocks noChangeArrowheads="1"/>
              </p:cNvSpPr>
              <p:nvPr/>
            </p:nvSpPr>
            <p:spPr bwMode="auto">
              <a:xfrm>
                <a:off x="5814232" y="4200428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</a:ln>
            </p:spPr>
            <p:txBody>
              <a:bodyPr wrap="none" lIns="0" tIns="0" rIns="0" bIns="0" anchor="ctr" anchorCtr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Q</a:t>
                </a:r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95" name="Text Box 66"/>
              <p:cNvSpPr txBox="1">
                <a:spLocks noChangeArrowheads="1"/>
              </p:cNvSpPr>
              <p:nvPr/>
            </p:nvSpPr>
            <p:spPr bwMode="auto">
              <a:xfrm>
                <a:off x="4823632" y="3784240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99FF">
                        <a:lumMod val="50000"/>
                      </a:srgb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6" name="Text Box 68"/>
              <p:cNvSpPr txBox="1">
                <a:spLocks noChangeArrowheads="1"/>
              </p:cNvSpPr>
              <p:nvPr/>
            </p:nvSpPr>
            <p:spPr bwMode="auto">
              <a:xfrm>
                <a:off x="6044866" y="3789040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99FF">
                        <a:lumMod val="50000"/>
                      </a:srgb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43" name="Oval 37"/>
              <p:cNvSpPr>
                <a:spLocks noChangeArrowheads="1"/>
              </p:cNvSpPr>
              <p:nvPr/>
            </p:nvSpPr>
            <p:spPr bwMode="auto">
              <a:xfrm>
                <a:off x="5337175" y="33357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</a:ln>
            </p:spPr>
            <p:txBody>
              <a:bodyPr wrap="none" lIns="0" tIns="0" rIns="0" bIns="0" anchor="ctr" anchorCtr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O</a:t>
                </a:r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p:grpSp>
        <p:sp>
          <p:nvSpPr>
            <p:cNvPr id="90" name="Text Box 64"/>
            <p:cNvSpPr txBox="1">
              <a:spLocks noChangeArrowheads="1"/>
            </p:cNvSpPr>
            <p:nvPr/>
          </p:nvSpPr>
          <p:spPr bwMode="auto">
            <a:xfrm>
              <a:off x="6720042" y="4855044"/>
              <a:ext cx="609462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T</a:t>
              </a:r>
              <a:r>
                <a:rPr kumimoji="0" lang="en-US" altLang="zh-CN" sz="3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</a:t>
              </a:r>
              <a:endParaRPr kumimoji="0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删 除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45774" y="1200718"/>
            <a:ext cx="594394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节点删除实例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>
            <a:off x="3736975" y="3640532"/>
            <a:ext cx="381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V="1">
            <a:off x="3279775" y="3716732"/>
            <a:ext cx="381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H="1" flipV="1">
            <a:off x="28987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V="1">
            <a:off x="1984375" y="2802332"/>
            <a:ext cx="76200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 flipV="1">
            <a:off x="2974975" y="2040332"/>
            <a:ext cx="15240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0" name="Oval 34"/>
          <p:cNvSpPr>
            <a:spLocks noChangeArrowheads="1"/>
          </p:cNvSpPr>
          <p:nvPr/>
        </p:nvSpPr>
        <p:spPr bwMode="auto">
          <a:xfrm>
            <a:off x="3508375" y="33357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J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5" name="Oval 39"/>
          <p:cNvSpPr>
            <a:spLocks noChangeArrowheads="1"/>
          </p:cNvSpPr>
          <p:nvPr/>
        </p:nvSpPr>
        <p:spPr bwMode="auto">
          <a:xfrm>
            <a:off x="2593975" y="2497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E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6" name="Oval 40"/>
          <p:cNvSpPr>
            <a:spLocks noChangeArrowheads="1"/>
          </p:cNvSpPr>
          <p:nvPr/>
        </p:nvSpPr>
        <p:spPr bwMode="auto">
          <a:xfrm>
            <a:off x="4346575" y="1735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M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75" name="Text Box 69"/>
          <p:cNvSpPr txBox="1">
            <a:spLocks noChangeArrowheads="1"/>
          </p:cNvSpPr>
          <p:nvPr/>
        </p:nvSpPr>
        <p:spPr bwMode="auto">
          <a:xfrm>
            <a:off x="4721225" y="1445019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6" name="Text Box 70"/>
          <p:cNvSpPr txBox="1">
            <a:spLocks noChangeArrowheads="1"/>
          </p:cNvSpPr>
          <p:nvPr/>
        </p:nvSpPr>
        <p:spPr bwMode="auto">
          <a:xfrm>
            <a:off x="3813175" y="3030932"/>
            <a:ext cx="327334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5" name="Text Box 79"/>
          <p:cNvSpPr txBox="1">
            <a:spLocks noChangeArrowheads="1"/>
          </p:cNvSpPr>
          <p:nvPr/>
        </p:nvSpPr>
        <p:spPr bwMode="auto">
          <a:xfrm>
            <a:off x="2372458" y="2195572"/>
            <a:ext cx="428322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-1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578879" y="3045491"/>
            <a:ext cx="2021717" cy="3120863"/>
            <a:chOff x="578879" y="3045491"/>
            <a:chExt cx="2021717" cy="3120863"/>
          </a:xfrm>
        </p:grpSpPr>
        <p:grpSp>
          <p:nvGrpSpPr>
            <p:cNvPr id="7" name="组合 6"/>
            <p:cNvGrpSpPr/>
            <p:nvPr/>
          </p:nvGrpSpPr>
          <p:grpSpPr>
            <a:xfrm>
              <a:off x="578879" y="3045491"/>
              <a:ext cx="2021717" cy="2424113"/>
              <a:chOff x="572258" y="3045219"/>
              <a:chExt cx="2021717" cy="2424113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572258" y="3045219"/>
                <a:ext cx="2021717" cy="2119313"/>
                <a:chOff x="572258" y="3045219"/>
                <a:chExt cx="2021717" cy="2119313"/>
              </a:xfrm>
            </p:grpSpPr>
            <p:sp>
              <p:nvSpPr>
                <p:cNvPr id="8" name="Line 2"/>
                <p:cNvSpPr>
                  <a:spLocks noChangeShapeType="1"/>
                </p:cNvSpPr>
                <p:nvPr/>
              </p:nvSpPr>
              <p:spPr bwMode="auto">
                <a:xfrm flipV="1">
                  <a:off x="1069975" y="4478732"/>
                  <a:ext cx="381000" cy="6858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endParaRPr>
                </a:p>
              </p:txBody>
            </p:sp>
            <p:sp>
              <p:nvSpPr>
                <p:cNvPr id="18" name="Line 12"/>
                <p:cNvSpPr>
                  <a:spLocks noChangeShapeType="1"/>
                </p:cNvSpPr>
                <p:nvPr/>
              </p:nvSpPr>
              <p:spPr bwMode="auto">
                <a:xfrm>
                  <a:off x="1908175" y="3640532"/>
                  <a:ext cx="381000" cy="6096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endParaRPr>
                </a:p>
              </p:txBody>
            </p:sp>
            <p:sp>
              <p:nvSpPr>
                <p:cNvPr id="22" name="Oval 16"/>
                <p:cNvSpPr>
                  <a:spLocks noChangeArrowheads="1"/>
                </p:cNvSpPr>
                <p:nvPr/>
              </p:nvSpPr>
              <p:spPr bwMode="auto">
                <a:xfrm>
                  <a:off x="2136775" y="4173932"/>
                  <a:ext cx="457200" cy="457200"/>
                </a:xfrm>
                <a:prstGeom prst="ellipse">
                  <a:avLst/>
                </a:prstGeom>
                <a:solidFill>
                  <a:srgbClr val="FFFFCC"/>
                </a:solidFill>
                <a:ln w="38100">
                  <a:solidFill>
                    <a:srgbClr val="CC3300"/>
                  </a:solidFill>
                  <a:round/>
                </a:ln>
              </p:spPr>
              <p:txBody>
                <a:bodyPr wrap="none" lIns="0" tIns="0" rIns="0" bIns="0" anchor="ctr" anchorCtr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/>
                      <a:ea typeface="幼圆" panose="02010509060101010101" charset="-122"/>
                      <a:cs typeface="+mn-cs"/>
                    </a:rPr>
                    <a:t>D</a:t>
                  </a:r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endParaRPr>
                </a:p>
              </p:txBody>
            </p:sp>
            <p:sp>
              <p:nvSpPr>
                <p:cNvPr id="26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450975" y="3716732"/>
                  <a:ext cx="381000" cy="6858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endParaRPr>
                </a:p>
              </p:txBody>
            </p:sp>
            <p:sp>
              <p:nvSpPr>
                <p:cNvPr id="28" name="Oval 22"/>
                <p:cNvSpPr>
                  <a:spLocks noChangeArrowheads="1"/>
                </p:cNvSpPr>
                <p:nvPr/>
              </p:nvSpPr>
              <p:spPr bwMode="auto">
                <a:xfrm>
                  <a:off x="1222375" y="4173932"/>
                  <a:ext cx="457200" cy="457200"/>
                </a:xfrm>
                <a:prstGeom prst="ellipse">
                  <a:avLst/>
                </a:prstGeom>
                <a:solidFill>
                  <a:srgbClr val="FFFFCC"/>
                </a:solidFill>
                <a:ln w="38100">
                  <a:solidFill>
                    <a:srgbClr val="CC3300"/>
                  </a:solidFill>
                  <a:round/>
                </a:ln>
              </p:spPr>
              <p:txBody>
                <a:bodyPr wrap="none" lIns="0" tIns="0" rIns="0" bIns="0" anchor="ctr" anchorCtr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/>
                      <a:ea typeface="幼圆" panose="02010509060101010101" charset="-122"/>
                      <a:cs typeface="+mn-cs"/>
                    </a:rPr>
                    <a:t>B</a:t>
                  </a:r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endParaRPr>
                </a:p>
              </p:txBody>
            </p:sp>
            <p:sp>
              <p:nvSpPr>
                <p:cNvPr id="41" name="Oval 35"/>
                <p:cNvSpPr>
                  <a:spLocks noChangeArrowheads="1"/>
                </p:cNvSpPr>
                <p:nvPr/>
              </p:nvSpPr>
              <p:spPr bwMode="auto">
                <a:xfrm>
                  <a:off x="1679575" y="3335732"/>
                  <a:ext cx="457200" cy="457200"/>
                </a:xfrm>
                <a:prstGeom prst="ellipse">
                  <a:avLst/>
                </a:prstGeom>
                <a:solidFill>
                  <a:srgbClr val="FFFFCC"/>
                </a:solidFill>
                <a:ln w="38100">
                  <a:solidFill>
                    <a:srgbClr val="CC3300"/>
                  </a:solidFill>
                  <a:round/>
                </a:ln>
              </p:spPr>
              <p:txBody>
                <a:bodyPr wrap="none" lIns="0" tIns="0" rIns="0" bIns="0" anchor="ctr" anchorCtr="1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/>
                      <a:ea typeface="幼圆" panose="02010509060101010101" charset="-122"/>
                      <a:cs typeface="+mn-cs"/>
                    </a:rPr>
                    <a:t>C</a:t>
                  </a:r>
                  <a:endPara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endParaRPr>
                </a:p>
              </p:txBody>
            </p:sp>
            <p:sp>
              <p:nvSpPr>
                <p:cNvPr id="67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572258" y="4721619"/>
                  <a:ext cx="327334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9999FF">
                          <a:lumMod val="50000"/>
                        </a:srgbClr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0</a:t>
                  </a:r>
                  <a:endPara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99FF">
                        <a:lumMod val="50000"/>
                      </a:srgb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7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1364346" y="3045219"/>
                  <a:ext cx="327334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9999FF">
                          <a:lumMod val="50000"/>
                        </a:srgbClr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1</a:t>
                  </a:r>
                  <a:endPara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99FF">
                        <a:lumMod val="50000"/>
                      </a:srgb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8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903318" y="3883419"/>
                  <a:ext cx="327334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9999FF">
                          <a:lumMod val="50000"/>
                        </a:srgbClr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1</a:t>
                  </a:r>
                  <a:endPara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99FF">
                        <a:lumMod val="50000"/>
                      </a:srgb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6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2228442" y="3851756"/>
                  <a:ext cx="327334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9999FF">
                          <a:lumMod val="50000"/>
                        </a:srgbClr>
                      </a:solidFill>
                      <a:effectLst/>
                      <a:uLnTx/>
                      <a:uFillTx/>
                      <a:latin typeface="微软雅黑" panose="020B0503020204020204" charset="-122"/>
                      <a:ea typeface="微软雅黑" panose="020B0503020204020204" charset="-122"/>
                      <a:cs typeface="+mn-cs"/>
                    </a:rPr>
                    <a:t>0</a:t>
                  </a:r>
                  <a:endPara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99FF">
                        <a:lumMod val="50000"/>
                      </a:srgb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sp>
            <p:nvSpPr>
              <p:cNvPr id="36" name="Oval 30"/>
              <p:cNvSpPr>
                <a:spLocks noChangeArrowheads="1"/>
              </p:cNvSpPr>
              <p:nvPr/>
            </p:nvSpPr>
            <p:spPr bwMode="auto">
              <a:xfrm>
                <a:off x="765175" y="50121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</a:ln>
            </p:spPr>
            <p:txBody>
              <a:bodyPr wrap="none" lIns="0" tIns="0" rIns="0" bIns="0" anchor="ctr" anchorCtr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A</a:t>
                </a:r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p:grpSp>
        <p:sp>
          <p:nvSpPr>
            <p:cNvPr id="87" name="Text Box 64"/>
            <p:cNvSpPr txBox="1">
              <a:spLocks noChangeArrowheads="1"/>
            </p:cNvSpPr>
            <p:nvPr/>
          </p:nvSpPr>
          <p:spPr bwMode="auto">
            <a:xfrm>
              <a:off x="877433" y="5581579"/>
              <a:ext cx="609462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T</a:t>
              </a:r>
              <a:r>
                <a:rPr kumimoji="0" lang="en-US" altLang="zh-CN" sz="3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0</a:t>
              </a:r>
              <a:endParaRPr kumimoji="0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001243" y="3866586"/>
            <a:ext cx="2022820" cy="2931034"/>
            <a:chOff x="2001243" y="3866586"/>
            <a:chExt cx="2022820" cy="2931034"/>
          </a:xfrm>
        </p:grpSpPr>
        <p:grpSp>
          <p:nvGrpSpPr>
            <p:cNvPr id="12" name="组合 11"/>
            <p:cNvGrpSpPr/>
            <p:nvPr/>
          </p:nvGrpSpPr>
          <p:grpSpPr>
            <a:xfrm>
              <a:off x="2001243" y="3866586"/>
              <a:ext cx="2022820" cy="2455776"/>
              <a:chOff x="2012418" y="3851756"/>
              <a:chExt cx="2022820" cy="2455776"/>
            </a:xfrm>
          </p:grpSpPr>
          <p:sp>
            <p:nvSpPr>
              <p:cNvPr id="10" name="Line 4"/>
              <p:cNvSpPr>
                <a:spLocks noChangeShapeType="1"/>
              </p:cNvSpPr>
              <p:nvPr/>
            </p:nvSpPr>
            <p:spPr bwMode="auto">
              <a:xfrm>
                <a:off x="3279775" y="4478732"/>
                <a:ext cx="304800" cy="685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1" name="Line 5"/>
              <p:cNvSpPr>
                <a:spLocks noChangeShapeType="1"/>
              </p:cNvSpPr>
              <p:nvPr/>
            </p:nvSpPr>
            <p:spPr bwMode="auto">
              <a:xfrm flipV="1">
                <a:off x="2898775" y="4478732"/>
                <a:ext cx="381000" cy="7620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 flipV="1">
                <a:off x="2517775" y="5316932"/>
                <a:ext cx="381000" cy="685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29" name="Oval 23"/>
              <p:cNvSpPr>
                <a:spLocks noChangeArrowheads="1"/>
              </p:cNvSpPr>
              <p:nvPr/>
            </p:nvSpPr>
            <p:spPr bwMode="auto">
              <a:xfrm>
                <a:off x="2212975" y="58503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</a:ln>
            </p:spPr>
            <p:txBody>
              <a:bodyPr wrap="none" lIns="0" tIns="0" rIns="0" bIns="0" anchor="ctr" anchorCtr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F</a:t>
                </a:r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3051175" y="41739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</a:ln>
            </p:spPr>
            <p:txBody>
              <a:bodyPr wrap="none" lIns="0" tIns="0" rIns="0" bIns="0" anchor="ctr" anchorCtr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H</a:t>
                </a:r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35" name="Oval 29"/>
              <p:cNvSpPr>
                <a:spLocks noChangeArrowheads="1"/>
              </p:cNvSpPr>
              <p:nvPr/>
            </p:nvSpPr>
            <p:spPr bwMode="auto">
              <a:xfrm>
                <a:off x="2670175" y="50121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</a:ln>
            </p:spPr>
            <p:txBody>
              <a:bodyPr wrap="none" lIns="0" tIns="0" rIns="0" bIns="0" anchor="ctr" anchorCtr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G</a:t>
                </a:r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38" name="Oval 32"/>
              <p:cNvSpPr>
                <a:spLocks noChangeArrowheads="1"/>
              </p:cNvSpPr>
              <p:nvPr/>
            </p:nvSpPr>
            <p:spPr bwMode="auto">
              <a:xfrm>
                <a:off x="3355975" y="50121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</a:ln>
            </p:spPr>
            <p:txBody>
              <a:bodyPr wrap="none" lIns="0" tIns="0" rIns="0" bIns="0" anchor="ctr" anchorCtr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I</a:t>
                </a:r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68" name="Text Box 62"/>
              <p:cNvSpPr txBox="1">
                <a:spLocks noChangeArrowheads="1"/>
              </p:cNvSpPr>
              <p:nvPr/>
            </p:nvSpPr>
            <p:spPr bwMode="auto">
              <a:xfrm>
                <a:off x="2012418" y="5559819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99FF">
                        <a:lumMod val="50000"/>
                      </a:srgb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9" name="Text Box 63"/>
              <p:cNvSpPr txBox="1">
                <a:spLocks noChangeArrowheads="1"/>
              </p:cNvSpPr>
              <p:nvPr/>
            </p:nvSpPr>
            <p:spPr bwMode="auto">
              <a:xfrm>
                <a:off x="3707904" y="4787860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99FF">
                        <a:lumMod val="50000"/>
                      </a:srgb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9" name="Text Box 73"/>
              <p:cNvSpPr txBox="1">
                <a:spLocks noChangeArrowheads="1"/>
              </p:cNvSpPr>
              <p:nvPr/>
            </p:nvSpPr>
            <p:spPr bwMode="auto">
              <a:xfrm>
                <a:off x="2415486" y="4721619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99FF">
                        <a:lumMod val="50000"/>
                      </a:srgb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1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0" name="Text Box 74"/>
              <p:cNvSpPr txBox="1">
                <a:spLocks noChangeArrowheads="1"/>
              </p:cNvSpPr>
              <p:nvPr/>
            </p:nvSpPr>
            <p:spPr bwMode="auto">
              <a:xfrm>
                <a:off x="2919542" y="3851756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99FF">
                        <a:lumMod val="50000"/>
                      </a:srgb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1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88" name="Text Box 64"/>
            <p:cNvSpPr txBox="1">
              <a:spLocks noChangeArrowheads="1"/>
            </p:cNvSpPr>
            <p:nvPr/>
          </p:nvSpPr>
          <p:spPr bwMode="auto">
            <a:xfrm>
              <a:off x="2586619" y="6212845"/>
              <a:ext cx="609462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T</a:t>
              </a:r>
              <a:r>
                <a:rPr kumimoji="0" lang="en-US" altLang="zh-CN" sz="3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3835778" y="3933054"/>
            <a:ext cx="1146831" cy="1897239"/>
            <a:chOff x="3835778" y="3933054"/>
            <a:chExt cx="1146831" cy="1897239"/>
          </a:xfrm>
        </p:grpSpPr>
        <p:grpSp>
          <p:nvGrpSpPr>
            <p:cNvPr id="13" name="组合 12"/>
            <p:cNvGrpSpPr/>
            <p:nvPr/>
          </p:nvGrpSpPr>
          <p:grpSpPr>
            <a:xfrm>
              <a:off x="3976842" y="3933054"/>
              <a:ext cx="1005767" cy="1545568"/>
              <a:chOff x="3965575" y="3923764"/>
              <a:chExt cx="1005767" cy="1545568"/>
            </a:xfrm>
          </p:grpSpPr>
          <p:sp>
            <p:nvSpPr>
              <p:cNvPr id="9" name="Line 3"/>
              <p:cNvSpPr>
                <a:spLocks noChangeShapeType="1"/>
              </p:cNvSpPr>
              <p:nvPr/>
            </p:nvSpPr>
            <p:spPr bwMode="auto">
              <a:xfrm>
                <a:off x="4194175" y="4478732"/>
                <a:ext cx="304800" cy="68580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31" name="Oval 25"/>
              <p:cNvSpPr>
                <a:spLocks noChangeArrowheads="1"/>
              </p:cNvSpPr>
              <p:nvPr/>
            </p:nvSpPr>
            <p:spPr bwMode="auto">
              <a:xfrm>
                <a:off x="3965575" y="41739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</a:ln>
            </p:spPr>
            <p:txBody>
              <a:bodyPr wrap="none" lIns="0" tIns="0" rIns="0" bIns="0" anchor="ctr" anchorCtr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K</a:t>
                </a:r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39" name="Oval 33"/>
              <p:cNvSpPr>
                <a:spLocks noChangeArrowheads="1"/>
              </p:cNvSpPr>
              <p:nvPr/>
            </p:nvSpPr>
            <p:spPr bwMode="auto">
              <a:xfrm>
                <a:off x="4270375" y="5012132"/>
                <a:ext cx="457200" cy="457200"/>
              </a:xfrm>
              <a:prstGeom prst="ellipse">
                <a:avLst/>
              </a:prstGeom>
              <a:solidFill>
                <a:srgbClr val="FFFFCC"/>
              </a:solidFill>
              <a:ln w="38100">
                <a:solidFill>
                  <a:srgbClr val="CC3300"/>
                </a:solidFill>
                <a:round/>
              </a:ln>
            </p:spPr>
            <p:txBody>
              <a:bodyPr wrap="none" lIns="0" tIns="0" rIns="0" bIns="0" anchor="ctr" anchorCtr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L</a:t>
                </a:r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70" name="Text Box 64"/>
              <p:cNvSpPr txBox="1">
                <a:spLocks noChangeArrowheads="1"/>
              </p:cNvSpPr>
              <p:nvPr/>
            </p:nvSpPr>
            <p:spPr bwMode="auto">
              <a:xfrm>
                <a:off x="4644008" y="4715852"/>
                <a:ext cx="327334" cy="3693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99FF">
                        <a:lumMod val="50000"/>
                      </a:srgb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81" name="Text Box 75"/>
              <p:cNvSpPr txBox="1">
                <a:spLocks noChangeArrowheads="1"/>
              </p:cNvSpPr>
              <p:nvPr/>
            </p:nvSpPr>
            <p:spPr bwMode="auto">
              <a:xfrm>
                <a:off x="4264025" y="3923764"/>
                <a:ext cx="428322" cy="3693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99FF">
                        <a:lumMod val="50000"/>
                      </a:srgbClr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-1</a:t>
                </a:r>
                <a:endPara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89" name="Text Box 64"/>
            <p:cNvSpPr txBox="1">
              <a:spLocks noChangeArrowheads="1"/>
            </p:cNvSpPr>
            <p:nvPr/>
          </p:nvSpPr>
          <p:spPr bwMode="auto">
            <a:xfrm>
              <a:off x="3835778" y="5245518"/>
              <a:ext cx="609462" cy="58477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T</a:t>
              </a:r>
              <a:r>
                <a:rPr kumimoji="0" lang="en-US" altLang="zh-CN" sz="32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en-US" altLang="zh-CN" sz="3200" b="1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109" name="Oval 40"/>
          <p:cNvSpPr>
            <a:spLocks noChangeArrowheads="1"/>
          </p:cNvSpPr>
          <p:nvPr/>
        </p:nvSpPr>
        <p:spPr bwMode="auto">
          <a:xfrm>
            <a:off x="4351675" y="173553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J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10" name="Oval 34"/>
          <p:cNvSpPr>
            <a:spLocks noChangeArrowheads="1"/>
          </p:cNvSpPr>
          <p:nvPr/>
        </p:nvSpPr>
        <p:spPr bwMode="auto">
          <a:xfrm>
            <a:off x="6294722" y="248032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M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182073" y="1404300"/>
            <a:ext cx="48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2959705" y="2133435"/>
            <a:ext cx="48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6076454" y="2168934"/>
            <a:ext cx="48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0.14514 0.1983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57" y="9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882 -0.14491 L 0.38976 -0.403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38" y="-1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6 L 0.1625 0.003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22222E-6 L -0.06336 0.1060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7" y="5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36 0.10602 L 1.94444E-6 -1.11111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4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5 0.00393 L 0.05296 -0.12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86" y="-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976 -0.40325 L 0.14583 -0.1231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05" y="1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514 0.19838 L 0.1007 0.12268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2" y="-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1" grpId="0" animBg="1"/>
      <p:bldP spid="16" grpId="0" animBg="1"/>
      <p:bldP spid="17" grpId="0" animBg="1"/>
      <p:bldP spid="40" grpId="0" animBg="1"/>
      <p:bldP spid="75" grpId="0"/>
      <p:bldP spid="76" grpId="0"/>
      <p:bldP spid="85" grpId="0"/>
      <p:bldP spid="109" grpId="0" animBg="1"/>
      <p:bldP spid="110" grpId="0" animBg="1"/>
      <p:bldP spid="51" grpId="0"/>
      <p:bldP spid="114" grpId="0"/>
      <p:bldP spid="1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流程图: 显示 36"/>
          <p:cNvSpPr/>
          <p:nvPr/>
        </p:nvSpPr>
        <p:spPr bwMode="auto">
          <a:xfrm rot="16200000">
            <a:off x="6788998" y="4684259"/>
            <a:ext cx="1932575" cy="2559467"/>
          </a:xfrm>
          <a:prstGeom prst="flowChartDisplay">
            <a:avLst/>
          </a:prstGeom>
          <a:solidFill>
            <a:srgbClr val="FFCCCC">
              <a:alpha val="44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6" name="流程图: 显示 35"/>
          <p:cNvSpPr/>
          <p:nvPr/>
        </p:nvSpPr>
        <p:spPr bwMode="auto">
          <a:xfrm rot="16200000">
            <a:off x="4237374" y="4692659"/>
            <a:ext cx="1932575" cy="2559467"/>
          </a:xfrm>
          <a:prstGeom prst="flowChartDisplay">
            <a:avLst/>
          </a:prstGeom>
          <a:solidFill>
            <a:srgbClr val="FFCCCC">
              <a:alpha val="44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二叉搜索树（教材实现）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搜索的实现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4767" y="1577436"/>
            <a:ext cx="87568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&gt;::search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在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BST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中查找关键码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e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searchIn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_root,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_hot 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}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返回目标节点位置的引用，以便后续插入、删除操作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62063" y="1200179"/>
            <a:ext cx="63623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#define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EQUAL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(e, v)  (!(v) || (e) == (v)-&gt;data) 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823688" y="5582311"/>
            <a:ext cx="2801117" cy="120032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返回时，返回值指向命中节点（或假想的通配哨兵），</a:t>
            </a:r>
            <a:r>
              <a:rPr kumimoji="1"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_hot</a:t>
            </a:r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指向其父亲（退化时为初始值</a:t>
            </a:r>
            <a:r>
              <a:rPr kumimoji="1"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NULL</a:t>
            </a:r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-21448" y="2742496"/>
            <a:ext cx="9165448" cy="2486704"/>
          </a:xfrm>
          <a:prstGeom prst="rect">
            <a:avLst/>
          </a:prstGeom>
          <a:solidFill>
            <a:srgbClr val="99FF33">
              <a:alpha val="12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0035" y="2750411"/>
            <a:ext cx="908433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&amp;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searchIn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&amp;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&amp;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)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EQUAL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(e, v))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v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(1) {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dirty="0" err="1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&amp; c = (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-&gt;data) ?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: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>
                <a:solidFill>
                  <a:srgbClr val="6F008A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EQUAL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(e, c))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c;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= c;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   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  <a:ea typeface="新宋体" panose="0201060903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5786" y="5006105"/>
            <a:ext cx="2170449" cy="17672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552" y="5080136"/>
            <a:ext cx="2341192" cy="1706164"/>
          </a:xfrm>
          <a:prstGeom prst="rect">
            <a:avLst/>
          </a:prstGeom>
        </p:spPr>
      </p:pic>
    </p:spTree>
  </p:cSld>
  <p:clrMapOvr>
    <a:masterClrMapping/>
  </p:clrMapOvr>
  <p:transition advTm="157"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删 除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45774" y="1200718"/>
            <a:ext cx="8790722" cy="2600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节点删除的特性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删除点的父节点可能出现非平衡情况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由于删除后的调整导致最小非平衡子树根节点的高度降低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，因而可能会在更高的父节点产生新的不衡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在某子树调整完后，需要迭代地从下往上检查该子树的祖先，如发现新的非平衡子树，则迭代调整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删 除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19135" y="1124744"/>
            <a:ext cx="5943945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删除实现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AutoShape 6" descr="http://img4.imgtn.bdimg.com/it/u=2933105598,1272908404&amp;fm=2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-1476672" y="6858000"/>
            <a:ext cx="882358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template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&lt;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typename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BinNodePosi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AVL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&gt;::insert (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const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&amp;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{ 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BinNodePosi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&amp; x = search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);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x )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return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x;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确认目标节点不存在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BinNodePosi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xx = x 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new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BinNode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_hot ); _size++;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插入新节点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x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此时，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x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的父亲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_hot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若增高，则其祖父有可能失衡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for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BinNodePosi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g = _hot; g; g = g-&gt;parent ) {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                         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从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x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之父出发向上，逐层检查各代祖先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g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!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AvlBalanced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*g ) ) {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发现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g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失衡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FromParentTo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*g )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rotateAt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tallerChild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tallerChild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(g)));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 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//3+4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组装重新接入原树，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FromParentTo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(*g)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获得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g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的父亲节点到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g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的指针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break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//g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复衡后，局部子树高度必然复原；其祖先亦必如此，故调整随即结束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else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否则（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g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依然平衡），只需简单地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updateHeight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g );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更新其高度（注意：即便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g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未失衡，高度亦可能增加）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至多只需一次调整；若果真做过调整，则全树高度必然复原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return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xx;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返回新节点位置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无论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e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是否存在于原树中，总有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AVL::insert(e)-&gt;data == e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8" name="TextBox 20"/>
          <p:cNvSpPr txBox="1">
            <a:spLocks noChangeArrowheads="1"/>
          </p:cNvSpPr>
          <p:nvPr/>
        </p:nvSpPr>
        <p:spPr bwMode="auto">
          <a:xfrm>
            <a:off x="316292" y="5085184"/>
            <a:ext cx="8267602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复杂度分析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: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重平衡节点都是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x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的祖先，因此最多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O(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logn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次重平衡，总体复杂度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O(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logn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6292" y="1647964"/>
            <a:ext cx="881925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template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&lt;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typename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bool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AVL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&gt;::remove (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const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&amp;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{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BinNodePosi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&amp; x = search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);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!x )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return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false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确认目标存在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       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removeAt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x, _hot ); _size--;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    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先按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BST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规则删除之（此后，原节点之父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_hot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及其祖先均可能失衡）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for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BinNodePosi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g = _hot; g; g = g-&gt;parent ) {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                           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从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_hot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出发向上，逐层检查各代祖先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g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!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AvlBalanced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*g ) )              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一旦发现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g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失衡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g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FromParentTo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(*g)=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rotateAt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tallerChild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tallerChild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(g)));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原父亲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updateHeight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g );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并更新其高度（注意：即便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g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未失衡，高度亦可能降低）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         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可能需做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Omega(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logn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)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次调整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——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无论是否做过调整，全树高度均可能降低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return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true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删除成功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若目标节点存在且被删除，返回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true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；否则返回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false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AVL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90265" y="1124744"/>
            <a:ext cx="9073008" cy="17851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AVL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树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最基本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BBST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G.M.Adelson-Velskii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E.M.Landis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1962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年发明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平衡因子受限的二叉搜索树（各节点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balFac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绝对值不超过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20"/>
              <p:cNvSpPr txBox="1">
                <a:spLocks noChangeArrowheads="1"/>
              </p:cNvSpPr>
              <p:nvPr/>
            </p:nvSpPr>
            <p:spPr bwMode="auto">
              <a:xfrm>
                <a:off x="90264" y="2757432"/>
                <a:ext cx="6701065" cy="181011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1200"/>
                  </a:spcBef>
                  <a:spcAft>
                    <a:spcPts val="600"/>
                  </a:spcAft>
                  <a:buClr>
                    <a:srgbClr val="C00000"/>
                  </a:buClr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AVL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树的适度平衡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  <a:p>
                <a:pPr marL="800100" marR="0" lvl="1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00000"/>
                  </a:buClr>
                  <a:buSzTx/>
                  <a:buFont typeface="Wingdings" panose="05000000000000000000" pitchFamily="2" charset="2"/>
                  <a:buChar char="ü"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规模为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n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的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AVL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，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charset="-122"/>
                        <a:cs typeface="+mn-cs"/>
                      </a:rPr>
                      <m:t>𝒉𝒆𝒊𝒈𝒉𝒕</m:t>
                    </m:r>
                    <m:d>
                      <m:dPr>
                        <m:ctrlP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𝑨𝑽𝑳</m:t>
                        </m:r>
                      </m:e>
                    </m:d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charset="-122"/>
                        <a:cs typeface="+mn-cs"/>
                      </a:rPr>
                      <m:t>=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charset="-122"/>
                        <a:cs typeface="+mn-cs"/>
                      </a:rPr>
                      <m:t>𝑶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charset="-122"/>
                        <a:cs typeface="+mn-cs"/>
                      </a:rPr>
                      <m:t>(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charset="-122"/>
                        <a:cs typeface="+mn-cs"/>
                      </a:rPr>
                      <m:t>𝒍𝒐𝒈𝒏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charset="-122"/>
                        <a:cs typeface="+mn-cs"/>
                      </a:rPr>
                      <m:t>)</m:t>
                    </m:r>
                  </m:oMath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  <a:p>
                <a:pPr marL="800100" marR="0" lvl="1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00000"/>
                  </a:buClr>
                  <a:buSzTx/>
                  <a:buFont typeface="Wingdings" panose="05000000000000000000" pitchFamily="2" charset="2"/>
                  <a:buChar char="ü"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等价于证明在高度给定下，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AVL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树的节点规模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n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不至于太少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n = </a:t>
                </a:r>
                <a14:m>
                  <m:oMath xmlns:m="http://schemas.openxmlformats.org/officeDocument/2006/math">
                    <m:r>
                      <a:rPr kumimoji="0" lang="zh-CN" alt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charset="-122"/>
                        <a:cs typeface="+mn-cs"/>
                      </a:rPr>
                      <m:t>𝛀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charset="-122"/>
                        <a:cs typeface="+mn-cs"/>
                      </a:rPr>
                      <m:t>(</m:t>
                    </m:r>
                    <m:sSup>
                      <m:sSup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𝟐</m:t>
                        </m:r>
                      </m:e>
                      <m:sup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𝒉𝒆𝒊𝒈𝒉𝒕</m:t>
                        </m:r>
                        <m:d>
                          <m:dPr>
                            <m:ctrlP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+mn-cs"/>
                              </a:rPr>
                              <m:t>𝑨𝑽𝑳</m:t>
                            </m:r>
                          </m:e>
                        </m:d>
                      </m:sup>
                    </m:sSup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charset="-122"/>
                        <a:cs typeface="+mn-cs"/>
                      </a:rPr>
                      <m:t>)</m:t>
                    </m:r>
                  </m:oMath>
                </a14:m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mc:Choice>
        <mc:Fallback>
          <p:sp>
            <p:nvSpPr>
              <p:cNvPr id="4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264" y="2757432"/>
                <a:ext cx="6701065" cy="1810111"/>
              </a:xfrm>
              <a:prstGeom prst="rect">
                <a:avLst/>
              </a:prstGeom>
              <a:blipFill rotWithShape="1">
                <a:blip r:embed="rId1"/>
                <a:stretch>
                  <a:fillRect l="-1" t="-14" b="34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6594630" y="2656986"/>
            <a:ext cx="2510167" cy="2282720"/>
            <a:chOff x="4643176" y="3280263"/>
            <a:chExt cx="2510167" cy="2282720"/>
          </a:xfrm>
        </p:grpSpPr>
        <p:sp>
          <p:nvSpPr>
            <p:cNvPr id="5" name="椭圆 4"/>
            <p:cNvSpPr/>
            <p:nvPr/>
          </p:nvSpPr>
          <p:spPr bwMode="auto">
            <a:xfrm>
              <a:off x="5604257" y="3532476"/>
              <a:ext cx="504056" cy="505976"/>
            </a:xfrm>
            <a:prstGeom prst="ellipse">
              <a:avLst/>
            </a:prstGeom>
            <a:solidFill>
              <a:srgbClr val="C00000"/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r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cxnSp>
          <p:nvCxnSpPr>
            <p:cNvPr id="8" name="直接箭头连接符 7"/>
            <p:cNvCxnSpPr>
              <a:stCxn id="5" idx="5"/>
            </p:cNvCxnSpPr>
            <p:nvPr/>
          </p:nvCxnSpPr>
          <p:spPr bwMode="auto">
            <a:xfrm>
              <a:off x="6034496" y="3964354"/>
              <a:ext cx="512169" cy="303516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cxnSp>
          <p:nvCxnSpPr>
            <p:cNvPr id="11" name="直接箭头连接符 10"/>
            <p:cNvCxnSpPr/>
            <p:nvPr/>
          </p:nvCxnSpPr>
          <p:spPr bwMode="auto">
            <a:xfrm flipH="1">
              <a:off x="5856285" y="3280263"/>
              <a:ext cx="1" cy="247833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20" name="等腰三角形 19"/>
            <p:cNvSpPr/>
            <p:nvPr/>
          </p:nvSpPr>
          <p:spPr bwMode="auto">
            <a:xfrm>
              <a:off x="5940152" y="4267870"/>
              <a:ext cx="1213191" cy="991597"/>
            </a:xfrm>
            <a:prstGeom prst="triangle">
              <a:avLst/>
            </a:prstGeom>
            <a:solidFill>
              <a:schemeClr val="accent1"/>
            </a:solidFill>
            <a:ln w="3175" algn="ctr">
              <a:noFill/>
              <a:miter lim="800000"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9242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S</a:t>
              </a:r>
              <a:r>
                <a:rPr kumimoji="0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9242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h-2</a:t>
              </a:r>
              <a:endParaRPr kumimoji="0" lang="zh-CN" alt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9242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1" name="椭圆 20"/>
            <p:cNvSpPr/>
            <p:nvPr/>
          </p:nvSpPr>
          <p:spPr bwMode="auto">
            <a:xfrm>
              <a:off x="6294719" y="4123083"/>
              <a:ext cx="504056" cy="505976"/>
            </a:xfrm>
            <a:prstGeom prst="ellipse">
              <a:avLst/>
            </a:prstGeom>
            <a:solidFill>
              <a:srgbClr val="009242"/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r</a:t>
              </a:r>
              <a:r>
                <a:rPr kumimoji="0" lang="en-US" altLang="zh-CN" sz="2400" b="1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R</a:t>
              </a:r>
              <a:endParaRPr kumimoji="0" lang="zh-CN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cxnSp>
          <p:nvCxnSpPr>
            <p:cNvPr id="7" name="直接箭头连接符 6"/>
            <p:cNvCxnSpPr>
              <a:stCxn id="5" idx="3"/>
            </p:cNvCxnSpPr>
            <p:nvPr/>
          </p:nvCxnSpPr>
          <p:spPr bwMode="auto">
            <a:xfrm flipH="1">
              <a:off x="5249689" y="3964354"/>
              <a:ext cx="428385" cy="267337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stealth" w="lg" len="lg"/>
            </a:ln>
            <a:effectLst/>
          </p:spPr>
        </p:cxnSp>
        <p:sp>
          <p:nvSpPr>
            <p:cNvPr id="10" name="等腰三角形 9"/>
            <p:cNvSpPr/>
            <p:nvPr/>
          </p:nvSpPr>
          <p:spPr bwMode="auto">
            <a:xfrm>
              <a:off x="4643176" y="4231691"/>
              <a:ext cx="1213191" cy="1296144"/>
            </a:xfrm>
            <a:prstGeom prst="triangle">
              <a:avLst/>
            </a:prstGeom>
            <a:solidFill>
              <a:schemeClr val="accent1"/>
            </a:solidFill>
            <a:ln w="3175" algn="ctr">
              <a:noFill/>
              <a:miter lim="800000"/>
            </a:ln>
            <a:effectLst>
              <a:outerShdw dist="57150" dir="2700000" algn="ctr" rotWithShape="0">
                <a:srgbClr val="888888">
                  <a:alpha val="50000"/>
                </a:srgbClr>
              </a:outerShdw>
            </a:effectLst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9242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S</a:t>
              </a:r>
              <a:r>
                <a:rPr kumimoji="0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009242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h-1</a:t>
              </a:r>
              <a:endParaRPr kumimoji="0" lang="zh-CN" altLang="en-US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9242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 bwMode="auto">
            <a:xfrm>
              <a:off x="4997743" y="4086904"/>
              <a:ext cx="504056" cy="505976"/>
            </a:xfrm>
            <a:prstGeom prst="ellipse">
              <a:avLst/>
            </a:prstGeom>
            <a:solidFill>
              <a:srgbClr val="009242"/>
            </a:solidFill>
            <a:ln w="12700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r</a:t>
              </a:r>
              <a:r>
                <a:rPr kumimoji="0" lang="en-US" altLang="zh-CN" sz="2400" b="1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L</a:t>
              </a:r>
              <a:endParaRPr kumimoji="0" lang="zh-CN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cxnSp>
          <p:nvCxnSpPr>
            <p:cNvPr id="9" name="直接连接符 8"/>
            <p:cNvCxnSpPr>
              <a:endCxn id="20" idx="2"/>
            </p:cNvCxnSpPr>
            <p:nvPr/>
          </p:nvCxnSpPr>
          <p:spPr bwMode="auto">
            <a:xfrm>
              <a:off x="5678074" y="5259467"/>
              <a:ext cx="262078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5678074" y="5527835"/>
              <a:ext cx="262078" cy="0"/>
            </a:xfrm>
            <a:prstGeom prst="line">
              <a:avLst/>
            </a:prstGeom>
            <a:solidFill>
              <a:schemeClr val="accent1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sp>
          <p:nvSpPr>
            <p:cNvPr id="14" name="矩形 13"/>
            <p:cNvSpPr/>
            <p:nvPr/>
          </p:nvSpPr>
          <p:spPr>
            <a:xfrm>
              <a:off x="5712633" y="5193651"/>
              <a:ext cx="3113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charset="-122"/>
                <a:cs typeface="+mn-c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6325086" y="5008193"/>
                <a:ext cx="298930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𝑆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L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S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086" y="5008193"/>
                <a:ext cx="2989305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6" t="-158" r="7" b="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90264" y="4712407"/>
            <a:ext cx="27350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归纳法证明：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313893" y="5670235"/>
                <a:ext cx="56421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𝑆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𝑓𝑖𝑏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ℎ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𝑓𝑖𝑏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ℎ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r>
                        <a:rPr kumimoji="0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93" y="5670235"/>
                <a:ext cx="564218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" t="-87" r="7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5416000" y="5614895"/>
                <a:ext cx="28563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     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𝑓𝑖𝑏</m:t>
                    </m:r>
                    <m:d>
                      <m:d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ℎ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</m:t>
                    </m:r>
                  </m:oMath>
                </a14:m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000" y="5614895"/>
                <a:ext cx="2856359" cy="430887"/>
              </a:xfrm>
              <a:prstGeom prst="rect">
                <a:avLst/>
              </a:prstGeom>
              <a:blipFill rotWithShape="1">
                <a:blip r:embed="rId4"/>
                <a:stretch>
                  <a:fillRect l="-3" t="-52" r="-1682" b="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336611" y="5216738"/>
                <a:ext cx="482453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𝑆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ℎ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𝑆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ℎ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𝑆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ℎ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11" y="5216738"/>
                <a:ext cx="4824536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" t="-58" r="10" b="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157117" y="6151009"/>
            <a:ext cx="53363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边界条件：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h=0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时，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|S(0)|=fib(3)-1=2-1=1;     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h=1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时，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|S(1)|=fib(4)-1=3-1=2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0206" y="6175388"/>
            <a:ext cx="1909759" cy="579748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7518439" y="6207843"/>
            <a:ext cx="1580882" cy="449751"/>
            <a:chOff x="7460717" y="6208374"/>
            <a:chExt cx="1580882" cy="4497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 12"/>
                <p:cNvSpPr/>
                <p:nvPr/>
              </p:nvSpPr>
              <p:spPr>
                <a:xfrm>
                  <a:off x="7460717" y="6283152"/>
                  <a:ext cx="158088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onsolas" panose="020B0609020204030204" pitchFamily="49" charset="0"/>
                      <a:cs typeface="Times New Roman" panose="02020603050405020304" pitchFamily="18" charset="0"/>
                    </a:rPr>
                    <a:t>T(n) </a:t>
                  </a:r>
                  <a:r>
                    <a:rPr kumimoji="0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Consolas" panose="020B0609020204030204" pitchFamily="49" charset="0"/>
                      <a:cs typeface="Consolas" panose="020B0609020204030204" pitchFamily="49" charset="0"/>
                    </a:rPr>
                    <a:t>= </a:t>
                  </a:r>
                  <a14:m>
                    <m:oMath xmlns:m="http://schemas.openxmlformats.org/officeDocument/2006/math">
                      <m:r>
                        <a:rPr kumimoji="0" lang="el-GR" altLang="zh-CN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onsolas" panose="020B0609020204030204" pitchFamily="49" charset="0"/>
                          <a:cs typeface="Consolas" panose="020B0609020204030204" pitchFamily="49" charset="0"/>
                        </a:rPr>
                        <m:t>𝜪</m:t>
                      </m:r>
                    </m:oMath>
                  </a14:m>
                  <a:r>
                    <a:rPr kumimoji="0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nsolas" panose="020B0609020204030204" pitchFamily="49" charset="0"/>
                      <a:ea typeface="Consolas" panose="020B0609020204030204" pitchFamily="49" charset="0"/>
                      <a:cs typeface="Consolas" panose="020B0609020204030204" pitchFamily="49" charset="0"/>
                    </a:rPr>
                    <a:t>(  )</a:t>
                  </a: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endParaRPr>
                </a:p>
              </p:txBody>
            </p:sp>
          </mc:Choice>
          <mc:Fallback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0717" y="6283152"/>
                  <a:ext cx="1580882" cy="369332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498119" y="6208374"/>
              <a:ext cx="349806" cy="449751"/>
            </a:xfrm>
            <a:prstGeom prst="rect">
              <a:avLst/>
            </a:prstGeom>
          </p:spPr>
        </p:pic>
      </p:grpSp>
    </p:spTree>
  </p:cSld>
  <p:clrMapOvr>
    <a:masterClrMapping/>
  </p:clrMapOvr>
  <p:transition advTm="157"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 bwMode="auto">
          <a:xfrm>
            <a:off x="179512" y="1732899"/>
            <a:ext cx="8712968" cy="2272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None/>
              <a:defRPr sz="3200" baseline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数据结构 第九讲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KD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树</a:t>
            </a:r>
            <a:endParaRPr kumimoji="0" lang="en-US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None/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副标题 2"/>
          <p:cNvSpPr txBox="1"/>
          <p:nvPr/>
        </p:nvSpPr>
        <p:spPr>
          <a:xfrm>
            <a:off x="1331640" y="4221088"/>
            <a:ext cx="6400800" cy="2304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p"/>
              <a:defRPr sz="3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Baoli SC" charset="-122"/>
              </a:rPr>
              <a:t>贾庆山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Baoli SC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Baoli SC" charset="-122"/>
              </a:rPr>
              <a:t>清华大学自动化系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Baoli SC" charset="-122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p"/>
              <a:defRPr/>
            </a:pP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2022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年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04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日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p"/>
              <a:defRPr/>
            </a:pP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黑体" panose="02010609060101010101" pitchFamily="2" charset="-122"/>
              <a:ea typeface="幼圆" panose="0201050906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计算机科学中的各种树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79512" y="1196752"/>
          <a:ext cx="8712968" cy="5452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/>
                <a:gridCol w="7344816"/>
              </a:tblGrid>
              <a:tr h="576064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计算机科学中的树</a:t>
                      </a:r>
                      <a:endParaRPr lang="zh-CN" altLang="en-US" sz="20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 hMerge="1">
                  <a:tcPr/>
                </a:tc>
              </a:tr>
              <a:tr h="26739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b="1" kern="1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二叉树</a:t>
                      </a:r>
                      <a:endParaRPr lang="zh-CN" altLang="en-US" sz="1700" b="1" kern="1200" dirty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二叉搜索树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(BST)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、笛卡尔树、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MVP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树、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Top tree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T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树</a:t>
                      </a:r>
                      <a:endParaRPr lang="zh-CN" altLang="en-US" sz="17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</a:tr>
              <a:tr h="4618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b="1" kern="1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自平衡二叉搜索树</a:t>
                      </a:r>
                      <a:endParaRPr lang="zh-CN" altLang="en-US" sz="1700" b="1" kern="1200" dirty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just">
                        <a:buFont typeface="Wingdings" panose="05000000000000000000" pitchFamily="2" charset="2"/>
                        <a:buNone/>
                      </a:pP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AA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树、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AVL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树、左倾红黑树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(LLRB tree)</a:t>
                      </a:r>
                      <a:r>
                        <a:rPr lang="zh-CN" altLang="en-US" sz="1700" b="1" kern="1200" baseline="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、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红黑树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(Red-black tree)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、替罪羊树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(Scapegoat tree)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、伸展树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(Splay tree)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、树堆 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</a:t>
                      </a:r>
                      <a:r>
                        <a:rPr lang="en-US" altLang="zh-CN" sz="1700" b="1" kern="12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Treap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)</a:t>
                      </a:r>
                      <a:endParaRPr lang="zh-CN" altLang="en-US" sz="17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</a:tr>
              <a:tr h="2673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kern="1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B</a:t>
                      </a:r>
                      <a:r>
                        <a:rPr lang="zh-CN" altLang="en-US" sz="1700" b="1" kern="1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树</a:t>
                      </a:r>
                      <a:endParaRPr lang="zh-CN" altLang="en-US" sz="1700" b="1" kern="1200" dirty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B+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树、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B*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树、</a:t>
                      </a:r>
                      <a:r>
                        <a:rPr lang="en-US" altLang="zh-CN" sz="1700" b="1" kern="12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Bx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树、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UB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树、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2-3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树、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2-3-4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树、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</a:t>
                      </a:r>
                      <a:r>
                        <a:rPr lang="en-US" altLang="zh-CN" sz="1700" b="1" kern="12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a,b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)-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树、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Dancing tree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H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树</a:t>
                      </a:r>
                      <a:endParaRPr lang="zh-CN" altLang="en-US" sz="17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</a:tr>
              <a:tr h="4618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b="1" kern="1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Trie</a:t>
                      </a:r>
                      <a:endParaRPr lang="zh-CN" altLang="en-US" sz="1700" b="1" kern="1200" dirty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后缀树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(Suffix tree)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、基数树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(Radix tree)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、三叉查找树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(Ternary search tree)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X-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快速前缀树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(X-fast </a:t>
                      </a:r>
                      <a:r>
                        <a:rPr lang="en-US" altLang="zh-CN" sz="1700" b="1" kern="12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trie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)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Y-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快速前缀树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(Y-fast </a:t>
                      </a:r>
                      <a:r>
                        <a:rPr lang="en-US" altLang="zh-CN" sz="1700" b="1" kern="12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trie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)</a:t>
                      </a:r>
                      <a:endParaRPr lang="zh-CN" altLang="en-US" sz="17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</a:tr>
              <a:tr h="4618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b="1" kern="1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二叉空间分割</a:t>
                      </a:r>
                      <a:r>
                        <a:rPr lang="en-US" altLang="zh-CN" sz="1700" b="1" kern="1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(BSP)</a:t>
                      </a:r>
                      <a:r>
                        <a:rPr lang="zh-CN" altLang="en-US" sz="1700" b="1" kern="1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树</a:t>
                      </a:r>
                      <a:endParaRPr lang="zh-CN" altLang="en-US" sz="1700" b="1" kern="1200" dirty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四叉树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</a:t>
                      </a:r>
                      <a:r>
                        <a:rPr lang="en-US" altLang="zh-CN" sz="1700" b="1" kern="12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Quadtree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)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、八叉树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(Octree)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、</a:t>
                      </a:r>
                      <a:r>
                        <a:rPr lang="en-US" altLang="zh-CN" sz="1700" b="1" kern="12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kd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-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树、隐式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KD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树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(implicit </a:t>
                      </a:r>
                      <a:r>
                        <a:rPr lang="en-US" altLang="zh-CN" sz="1700" b="1" kern="12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kd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-tree)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VP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树</a:t>
                      </a:r>
                      <a:endParaRPr lang="zh-CN" altLang="en-US" sz="17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</a:tr>
              <a:tr h="4618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b="1" kern="1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非二叉树</a:t>
                      </a:r>
                      <a:endParaRPr lang="zh-CN" altLang="en-US" sz="1700" b="1" kern="1200" dirty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指数树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(Exponential tree)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、融合树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(Fusion tree)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、区间树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(Interval tree)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PQ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树、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Range tree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SPQR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树、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Van </a:t>
                      </a:r>
                      <a:r>
                        <a:rPr lang="en-US" altLang="zh-CN" sz="1700" b="1" kern="12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Emde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 Boas tree</a:t>
                      </a:r>
                      <a:endParaRPr lang="en-US" altLang="zh-CN" sz="17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</a:tr>
              <a:tr h="4618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b="1" kern="1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空间数据</a:t>
                      </a:r>
                      <a:endParaRPr lang="en-US" altLang="zh-CN" sz="1700" b="1" kern="1200" dirty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700" b="1" kern="1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分割树</a:t>
                      </a:r>
                      <a:endParaRPr lang="zh-CN" altLang="en-US" sz="1700" b="1" kern="1200" dirty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R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树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(R-tree)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R*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树、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R+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树、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X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树、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M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树、线段树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(Segment tree)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、希尔伯特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R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树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(Hilbert R-tree)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、优先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R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树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(Priority R-tree)</a:t>
                      </a:r>
                      <a:endParaRPr lang="zh-CN" altLang="en-US" sz="17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</a:tr>
              <a:tr h="6563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b="1" kern="1200" dirty="0">
                          <a:solidFill>
                            <a:srgbClr val="C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其他树</a:t>
                      </a:r>
                      <a:endParaRPr lang="zh-CN" altLang="en-US" sz="1700" b="1" kern="1200" dirty="0">
                        <a:solidFill>
                          <a:srgbClr val="C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堆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(Heap)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、散列日历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(Hash calendar)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、散列树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(Hash tree)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Finger tree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Order statistic tree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Metric tree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Cover tree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BK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树、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Doubly chained tree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、</a:t>
                      </a:r>
                      <a:r>
                        <a:rPr lang="en-US" altLang="zh-CN" sz="1700" b="1" kern="1200" dirty="0" err="1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iDistance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Link-cut tree</a:t>
                      </a:r>
                      <a:r>
                        <a:rPr lang="zh-CN" altLang="en-US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、</a:t>
                      </a:r>
                      <a:r>
                        <a:rPr lang="en-US" altLang="zh-CN" sz="1700" b="1" kern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Fenwick tree </a:t>
                      </a:r>
                      <a:endParaRPr lang="zh-CN" altLang="en-US" sz="1700" b="1" kern="1200" dirty="0">
                        <a:solidFill>
                          <a:schemeClr val="tx1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advTm="157"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 err="1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kd</a:t>
            </a: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-tree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23528" y="1196752"/>
            <a:ext cx="8640960" cy="12772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kd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-tree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：一种平衡二叉树、一种二叉空间分割树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(BSP)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、  一种高维几何搜索的数据结构（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J.L.Bentley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1975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年发明）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目的：范围查询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5080652" y="2123202"/>
            <a:ext cx="3965966" cy="3706026"/>
            <a:chOff x="4729471" y="2083930"/>
            <a:chExt cx="4193650" cy="396447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9471" y="2083930"/>
              <a:ext cx="3566418" cy="3964470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 bwMode="auto">
            <a:xfrm>
              <a:off x="6228184" y="3063210"/>
              <a:ext cx="936104" cy="902364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8138986" y="2773436"/>
              <a:ext cx="784135" cy="3144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00000"/>
                </a:buClr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距离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15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号楼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150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米以内有哪些食堂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00000"/>
                </a:buClr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？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60032" y="4417184"/>
              <a:ext cx="1012158" cy="16312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00000"/>
                </a:buClr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距离中央主楼最近的食堂是哪个？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" name="乘号 10"/>
            <p:cNvSpPr/>
            <p:nvPr/>
          </p:nvSpPr>
          <p:spPr bwMode="auto">
            <a:xfrm rot="2606340">
              <a:off x="7168729" y="4310932"/>
              <a:ext cx="360040" cy="365790"/>
            </a:xfrm>
            <a:prstGeom prst="mathMultiply">
              <a:avLst>
                <a:gd name="adj1" fmla="val 11054"/>
              </a:avLst>
            </a:prstGeom>
            <a:solidFill>
              <a:srgbClr val="FF0000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294098" y="2699966"/>
            <a:ext cx="9116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找出身高在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[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a,b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]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区间，年龄在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[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c,d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]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区间，工资在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[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e,f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]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区间的员工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323528" y="6025763"/>
            <a:ext cx="8417532" cy="707886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高维数据的两类查找问题：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）与某个点最近的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个点；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）在某个范围区间内的所有点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1176629" y="2605484"/>
            <a:ext cx="3544704" cy="3307390"/>
            <a:chOff x="1176629" y="2605484"/>
            <a:chExt cx="3544704" cy="3307390"/>
          </a:xfrm>
        </p:grpSpPr>
        <p:grpSp>
          <p:nvGrpSpPr>
            <p:cNvPr id="76" name="组合 75"/>
            <p:cNvGrpSpPr/>
            <p:nvPr/>
          </p:nvGrpSpPr>
          <p:grpSpPr>
            <a:xfrm>
              <a:off x="1176629" y="2605484"/>
              <a:ext cx="3544704" cy="3307390"/>
              <a:chOff x="476842" y="2602647"/>
              <a:chExt cx="3832247" cy="3634665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549195" y="2698252"/>
                <a:ext cx="3759894" cy="3356315"/>
                <a:chOff x="388949" y="2713604"/>
                <a:chExt cx="3759894" cy="3356315"/>
              </a:xfrm>
            </p:grpSpPr>
            <p:cxnSp>
              <p:nvCxnSpPr>
                <p:cNvPr id="8" name="直接箭头连接符 7"/>
                <p:cNvCxnSpPr/>
                <p:nvPr/>
              </p:nvCxnSpPr>
              <p:spPr bwMode="auto">
                <a:xfrm>
                  <a:off x="388949" y="5853895"/>
                  <a:ext cx="3456384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stealth" w="lg" len="lg"/>
                </a:ln>
                <a:effectLst/>
              </p:spPr>
            </p:cxnSp>
            <p:cxnSp>
              <p:nvCxnSpPr>
                <p:cNvPr id="9" name="直接箭头连接符 8"/>
                <p:cNvCxnSpPr/>
                <p:nvPr/>
              </p:nvCxnSpPr>
              <p:spPr bwMode="auto">
                <a:xfrm flipV="1">
                  <a:off x="604973" y="3034589"/>
                  <a:ext cx="0" cy="303533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stealth" w="lg" len="lg"/>
                </a:ln>
                <a:effectLst/>
              </p:spPr>
            </p:cxnSp>
            <p:cxnSp>
              <p:nvCxnSpPr>
                <p:cNvPr id="16" name="直接箭头连接符 15"/>
                <p:cNvCxnSpPr/>
                <p:nvPr/>
              </p:nvCxnSpPr>
              <p:spPr bwMode="auto">
                <a:xfrm flipV="1">
                  <a:off x="604973" y="3514392"/>
                  <a:ext cx="1873080" cy="23441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stealth" w="lg" len="lg"/>
                </a:ln>
                <a:effectLst/>
              </p:spPr>
            </p:cxnSp>
            <p:cxnSp>
              <p:nvCxnSpPr>
                <p:cNvPr id="20" name="直接箭头连接符 19"/>
                <p:cNvCxnSpPr/>
                <p:nvPr/>
              </p:nvCxnSpPr>
              <p:spPr bwMode="auto">
                <a:xfrm flipV="1">
                  <a:off x="1870969" y="4223744"/>
                  <a:ext cx="1288265" cy="16254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22" name="直接箭头连接符 21"/>
                <p:cNvCxnSpPr/>
                <p:nvPr/>
              </p:nvCxnSpPr>
              <p:spPr bwMode="auto">
                <a:xfrm flipH="1" flipV="1">
                  <a:off x="1309290" y="3477731"/>
                  <a:ext cx="15765" cy="1483150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25" name="直接箭头连接符 24"/>
                <p:cNvCxnSpPr/>
                <p:nvPr/>
              </p:nvCxnSpPr>
              <p:spPr bwMode="auto">
                <a:xfrm flipH="1" flipV="1">
                  <a:off x="1890851" y="2713604"/>
                  <a:ext cx="2" cy="1528254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27" name="直接箭头连接符 26"/>
                <p:cNvCxnSpPr/>
                <p:nvPr/>
              </p:nvCxnSpPr>
              <p:spPr bwMode="auto">
                <a:xfrm flipV="1">
                  <a:off x="1325053" y="4917791"/>
                  <a:ext cx="2249750" cy="18114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33" name="直接箭头连接符 32"/>
                <p:cNvCxnSpPr/>
                <p:nvPr/>
              </p:nvCxnSpPr>
              <p:spPr bwMode="auto">
                <a:xfrm flipV="1">
                  <a:off x="1899093" y="4223744"/>
                  <a:ext cx="2249750" cy="18114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36" name="直接箭头连接符 35"/>
                <p:cNvCxnSpPr/>
                <p:nvPr/>
              </p:nvCxnSpPr>
              <p:spPr bwMode="auto">
                <a:xfrm flipV="1">
                  <a:off x="2825446" y="4233064"/>
                  <a:ext cx="1288265" cy="16254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37" name="直接箭头连接符 36"/>
                <p:cNvCxnSpPr/>
                <p:nvPr/>
              </p:nvCxnSpPr>
              <p:spPr bwMode="auto">
                <a:xfrm flipV="1">
                  <a:off x="607775" y="3278375"/>
                  <a:ext cx="1288265" cy="16254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38" name="直接箭头连接符 37"/>
                <p:cNvCxnSpPr/>
                <p:nvPr/>
              </p:nvCxnSpPr>
              <p:spPr bwMode="auto">
                <a:xfrm flipV="1">
                  <a:off x="597839" y="2784755"/>
                  <a:ext cx="1288265" cy="162549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40" name="直接箭头连接符 39"/>
                <p:cNvCxnSpPr/>
                <p:nvPr/>
              </p:nvCxnSpPr>
              <p:spPr bwMode="auto">
                <a:xfrm flipV="1">
                  <a:off x="1325809" y="3986208"/>
                  <a:ext cx="1278211" cy="1601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41" name="直接箭头连接符 40"/>
                <p:cNvCxnSpPr/>
                <p:nvPr/>
              </p:nvCxnSpPr>
              <p:spPr bwMode="auto">
                <a:xfrm flipV="1">
                  <a:off x="1289566" y="3487005"/>
                  <a:ext cx="1314454" cy="6996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42" name="直接箭头连接符 41"/>
                <p:cNvCxnSpPr/>
                <p:nvPr/>
              </p:nvCxnSpPr>
              <p:spPr bwMode="auto">
                <a:xfrm flipV="1">
                  <a:off x="3159234" y="3310413"/>
                  <a:ext cx="4284" cy="926834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43" name="直接箭头连接符 42"/>
                <p:cNvCxnSpPr/>
                <p:nvPr/>
              </p:nvCxnSpPr>
              <p:spPr bwMode="auto">
                <a:xfrm flipH="1" flipV="1">
                  <a:off x="4111448" y="3278375"/>
                  <a:ext cx="3419" cy="931356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44" name="直接箭头连接符 43"/>
                <p:cNvCxnSpPr/>
                <p:nvPr/>
              </p:nvCxnSpPr>
              <p:spPr bwMode="auto">
                <a:xfrm flipH="1" flipV="1">
                  <a:off x="2609207" y="3974248"/>
                  <a:ext cx="6776" cy="975581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45" name="直接箭头连接符 44"/>
                <p:cNvCxnSpPr/>
                <p:nvPr/>
              </p:nvCxnSpPr>
              <p:spPr bwMode="auto">
                <a:xfrm flipH="1" flipV="1">
                  <a:off x="3559651" y="3965574"/>
                  <a:ext cx="4809" cy="942726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sp>
              <p:nvSpPr>
                <p:cNvPr id="47" name="平行四边形 46"/>
                <p:cNvSpPr/>
                <p:nvPr/>
              </p:nvSpPr>
              <p:spPr bwMode="auto">
                <a:xfrm rot="5400000" flipV="1">
                  <a:off x="3212870" y="3118226"/>
                  <a:ext cx="1242755" cy="547578"/>
                </a:xfrm>
                <a:prstGeom prst="parallelogram">
                  <a:avLst>
                    <a:gd name="adj" fmla="val 125974"/>
                  </a:avLst>
                </a:prstGeom>
                <a:solidFill>
                  <a:schemeClr val="bg1">
                    <a:lumMod val="65000"/>
                    <a:alpha val="40000"/>
                  </a:schemeClr>
                </a:solidFill>
                <a:ln w="15875" algn="ctr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黑体" panose="02010609060101010101" pitchFamily="2" charset="-122"/>
                    <a:ea typeface="黑体" panose="02010609060101010101" pitchFamily="2" charset="-122"/>
                    <a:cs typeface="+mn-cs"/>
                  </a:endParaRPr>
                </a:p>
              </p:txBody>
            </p:sp>
            <p:sp>
              <p:nvSpPr>
                <p:cNvPr id="49" name="平行四边形 48"/>
                <p:cNvSpPr/>
                <p:nvPr/>
              </p:nvSpPr>
              <p:spPr bwMode="auto">
                <a:xfrm rot="5400000" flipV="1">
                  <a:off x="2269930" y="3088595"/>
                  <a:ext cx="1215758" cy="547578"/>
                </a:xfrm>
                <a:prstGeom prst="parallelogram">
                  <a:avLst>
                    <a:gd name="adj" fmla="val 125974"/>
                  </a:avLst>
                </a:prstGeom>
                <a:solidFill>
                  <a:schemeClr val="bg1">
                    <a:lumMod val="65000"/>
                    <a:alpha val="40000"/>
                  </a:schemeClr>
                </a:solidFill>
                <a:ln w="15875" algn="ctr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黑体" panose="02010609060101010101" pitchFamily="2" charset="-122"/>
                    <a:ea typeface="黑体" panose="02010609060101010101" pitchFamily="2" charset="-122"/>
                    <a:cs typeface="+mn-cs"/>
                  </a:endParaRPr>
                </a:p>
              </p:txBody>
            </p:sp>
            <p:sp>
              <p:nvSpPr>
                <p:cNvPr id="50" name="平行四边形 49"/>
                <p:cNvSpPr/>
                <p:nvPr/>
              </p:nvSpPr>
              <p:spPr bwMode="auto">
                <a:xfrm flipH="1" flipV="1">
                  <a:off x="2577830" y="2765977"/>
                  <a:ext cx="1530205" cy="711754"/>
                </a:xfrm>
                <a:prstGeom prst="parallelogram">
                  <a:avLst>
                    <a:gd name="adj" fmla="val 79353"/>
                  </a:avLst>
                </a:prstGeom>
                <a:solidFill>
                  <a:schemeClr val="bg1">
                    <a:lumMod val="65000"/>
                    <a:alpha val="40000"/>
                  </a:schemeClr>
                </a:solidFill>
                <a:ln w="15875" algn="ctr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黑体" panose="02010609060101010101" pitchFamily="2" charset="-122"/>
                    <a:ea typeface="黑体" panose="02010609060101010101" pitchFamily="2" charset="-122"/>
                    <a:cs typeface="+mn-cs"/>
                  </a:endParaRPr>
                </a:p>
              </p:txBody>
            </p:sp>
            <p:sp>
              <p:nvSpPr>
                <p:cNvPr id="51" name="平行四边形 50"/>
                <p:cNvSpPr/>
                <p:nvPr/>
              </p:nvSpPr>
              <p:spPr bwMode="auto">
                <a:xfrm flipH="1" flipV="1">
                  <a:off x="2586781" y="3305754"/>
                  <a:ext cx="1528084" cy="679316"/>
                </a:xfrm>
                <a:prstGeom prst="parallelogram">
                  <a:avLst>
                    <a:gd name="adj" fmla="val 79353"/>
                  </a:avLst>
                </a:prstGeom>
                <a:solidFill>
                  <a:schemeClr val="bg1">
                    <a:lumMod val="65000"/>
                    <a:alpha val="40000"/>
                  </a:schemeClr>
                </a:solidFill>
                <a:ln w="15875" algn="ctr">
                  <a:solidFill>
                    <a:schemeClr val="tx1"/>
                  </a:solidFill>
                  <a:miter lim="800000"/>
                </a:ln>
                <a:effectLst/>
              </p:spPr>
              <p:txBody>
                <a:bodyPr lIns="91446" tIns="91446" rIns="91446" bIns="91446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黑体" panose="02010609060101010101" pitchFamily="2" charset="-122"/>
                    <a:ea typeface="黑体" panose="02010609060101010101" pitchFamily="2" charset="-122"/>
                    <a:cs typeface="+mn-cs"/>
                  </a:endParaRPr>
                </a:p>
              </p:txBody>
            </p:sp>
            <p:cxnSp>
              <p:nvCxnSpPr>
                <p:cNvPr id="52" name="直接箭头连接符 51"/>
                <p:cNvCxnSpPr/>
                <p:nvPr/>
              </p:nvCxnSpPr>
              <p:spPr bwMode="auto">
                <a:xfrm flipV="1">
                  <a:off x="1883772" y="2769962"/>
                  <a:ext cx="1267826" cy="960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  <p:cxnSp>
              <p:nvCxnSpPr>
                <p:cNvPr id="54" name="直接箭头连接符 53"/>
                <p:cNvCxnSpPr/>
                <p:nvPr/>
              </p:nvCxnSpPr>
              <p:spPr bwMode="auto">
                <a:xfrm flipV="1">
                  <a:off x="1885189" y="3301726"/>
                  <a:ext cx="1267826" cy="9602"/>
                </a:xfrm>
                <a:prstGeom prst="straightConnector1">
                  <a:avLst/>
                </a:prstGeom>
                <a:solidFill>
                  <a:schemeClr val="accent1"/>
                </a:solidFill>
                <a:ln w="15875" cap="flat" cmpd="sng" algn="ctr">
                  <a:solidFill>
                    <a:schemeClr val="tx1"/>
                  </a:solidFill>
                  <a:prstDash val="dash"/>
                  <a:round/>
                  <a:headEnd type="none"/>
                  <a:tailEnd type="none" w="lg" len="lg"/>
                </a:ln>
                <a:effectLst/>
              </p:spPr>
            </p:cxnSp>
          </p:grpSp>
          <p:sp>
            <p:nvSpPr>
              <p:cNvPr id="66" name="矩形 65"/>
              <p:cNvSpPr/>
              <p:nvPr/>
            </p:nvSpPr>
            <p:spPr>
              <a:xfrm>
                <a:off x="3557684" y="5378920"/>
                <a:ext cx="646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身高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810873" y="2602647"/>
                <a:ext cx="42155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工资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2136983" y="2928605"/>
                <a:ext cx="646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年龄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878020" y="5852695"/>
                <a:ext cx="3177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a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2793286" y="5867980"/>
                <a:ext cx="33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b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115616" y="4725144"/>
                <a:ext cx="3032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c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661996" y="3995772"/>
                <a:ext cx="33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d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476842" y="4671122"/>
                <a:ext cx="3177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e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493298" y="4201627"/>
                <a:ext cx="2776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f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p:grpSp>
        <p:cxnSp>
          <p:nvCxnSpPr>
            <p:cNvPr id="79" name="直接连接符 78"/>
            <p:cNvCxnSpPr/>
            <p:nvPr/>
          </p:nvCxnSpPr>
          <p:spPr bwMode="auto">
            <a:xfrm>
              <a:off x="2643377" y="5536687"/>
              <a:ext cx="858068" cy="6003"/>
            </a:xfrm>
            <a:prstGeom prst="line">
              <a:avLst/>
            </a:prstGeom>
            <a:solidFill>
              <a:schemeClr val="accent1"/>
            </a:solidFill>
            <a:ln w="47625" cap="flat" cmpd="sng" algn="ctr">
              <a:solidFill>
                <a:srgbClr val="C0000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1450340" y="4213941"/>
              <a:ext cx="9935" cy="437892"/>
            </a:xfrm>
            <a:prstGeom prst="line">
              <a:avLst/>
            </a:prstGeom>
            <a:solidFill>
              <a:schemeClr val="accent1"/>
            </a:solidFill>
            <a:ln w="47625" cap="flat" cmpd="sng" algn="ctr">
              <a:solidFill>
                <a:srgbClr val="C0000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 flipH="1">
              <a:off x="2125812" y="4086752"/>
              <a:ext cx="505152" cy="618152"/>
            </a:xfrm>
            <a:prstGeom prst="line">
              <a:avLst/>
            </a:prstGeom>
            <a:solidFill>
              <a:schemeClr val="accent1"/>
            </a:solidFill>
            <a:ln w="47625" cap="flat" cmpd="sng" algn="ctr">
              <a:solidFill>
                <a:srgbClr val="C00000"/>
              </a:solidFill>
              <a:prstDash val="solid"/>
              <a:round/>
              <a:headEnd type="none"/>
              <a:tailEnd type="none"/>
            </a:ln>
            <a:effectLst/>
          </p:spPr>
        </p:cxnSp>
      </p:grp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2987824" y="1556792"/>
            <a:ext cx="3456384" cy="792088"/>
          </a:xfrm>
          <a:prstGeom prst="rect">
            <a:avLst/>
          </a:prstGeom>
          <a:solidFill>
            <a:schemeClr val="accent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20"/>
              <p:cNvSpPr txBox="1">
                <a:spLocks noChangeArrowheads="1"/>
              </p:cNvSpPr>
              <p:nvPr/>
            </p:nvSpPr>
            <p:spPr bwMode="auto">
              <a:xfrm>
                <a:off x="179512" y="2492896"/>
                <a:ext cx="9145016" cy="141577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00000"/>
                  </a:buClr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无序搜索（蛮力搜索）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00000"/>
                  </a:buClr>
                  <a:buSzTx/>
                  <a:buFont typeface="Wingdings" panose="05000000000000000000" pitchFamily="2" charset="2"/>
                  <a:buChar char="ü"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复杂度：查询最坏情况</a:t>
                </a:r>
                <a14:m>
                  <m:oMath xmlns:m="http://schemas.openxmlformats.org/officeDocument/2006/math">
                    <m:r>
                      <a:rPr kumimoji="0" lang="zh-CN" alt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charset="-122"/>
                        <a:cs typeface="+mn-cs"/>
                      </a:rPr>
                      <m:t>𝛀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charset="-122"/>
                        <a:cs typeface="+mn-cs"/>
                      </a:rPr>
                      <m:t>(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charset="-122"/>
                        <a:cs typeface="+mn-cs"/>
                      </a:rPr>
                      <m:t>𝒏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charset="-122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 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，输出结果最坏</a:t>
                </a:r>
                <a14:m>
                  <m:oMath xmlns:m="http://schemas.openxmlformats.org/officeDocument/2006/math">
                    <m:r>
                      <a:rPr kumimoji="0" lang="zh-CN" altLang="en-US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charset="-122"/>
                        <a:cs typeface="+mn-cs"/>
                      </a:rPr>
                      <m:t>𝛀</m:t>
                    </m:r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charset="-122"/>
                        <a:cs typeface="+mn-cs"/>
                      </a:rPr>
                      <m:t>(</m:t>
                    </m:r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charset="-122"/>
                        <a:cs typeface="+mn-cs"/>
                      </a:rPr>
                      <m:t>𝒏</m:t>
                    </m:r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charset="-122"/>
                        <a:cs typeface="+mn-cs"/>
                      </a:rPr>
                      <m:t>)</m:t>
                    </m:r>
                  </m:oMath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00000"/>
                  </a:buClr>
                  <a:buSzTx/>
                  <a:buFont typeface="Wingdings" panose="05000000000000000000" pitchFamily="2" charset="2"/>
                  <a:buChar char="ü"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在命中点规模占比小时，效率低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mc:Choice>
        <mc:Fallback>
          <p:sp>
            <p:nvSpPr>
              <p:cNvPr id="88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512" y="2492896"/>
                <a:ext cx="9145016" cy="1415772"/>
              </a:xfrm>
              <a:prstGeom prst="rect">
                <a:avLst/>
              </a:prstGeom>
              <a:blipFill rotWithShape="1">
                <a:blip r:embed="rId1"/>
                <a:stretch>
                  <a:fillRect l="-5" t="-37" r="2" b="17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一维范围查询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615706" y="1957619"/>
            <a:ext cx="7848872" cy="862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81" name="椭圆 80"/>
          <p:cNvSpPr/>
          <p:nvPr/>
        </p:nvSpPr>
        <p:spPr bwMode="auto">
          <a:xfrm>
            <a:off x="810026" y="1713253"/>
            <a:ext cx="504056" cy="50597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1508402" y="1704631"/>
            <a:ext cx="504056" cy="50597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2206778" y="1713253"/>
            <a:ext cx="504056" cy="50597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…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椭圆 83"/>
          <p:cNvSpPr/>
          <p:nvPr/>
        </p:nvSpPr>
        <p:spPr bwMode="auto">
          <a:xfrm>
            <a:off x="3207994" y="1689556"/>
            <a:ext cx="504056" cy="505976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椭圆 84"/>
          <p:cNvSpPr/>
          <p:nvPr/>
        </p:nvSpPr>
        <p:spPr bwMode="auto">
          <a:xfrm>
            <a:off x="5163252" y="1704631"/>
            <a:ext cx="504056" cy="505976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椭圆 85"/>
          <p:cNvSpPr/>
          <p:nvPr/>
        </p:nvSpPr>
        <p:spPr bwMode="auto">
          <a:xfrm>
            <a:off x="4273027" y="1704631"/>
            <a:ext cx="504056" cy="505976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5725165" y="1713253"/>
            <a:ext cx="504056" cy="505976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椭圆 88"/>
          <p:cNvSpPr/>
          <p:nvPr/>
        </p:nvSpPr>
        <p:spPr bwMode="auto">
          <a:xfrm>
            <a:off x="6570387" y="1713333"/>
            <a:ext cx="504056" cy="50597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…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椭圆 89"/>
          <p:cNvSpPr/>
          <p:nvPr/>
        </p:nvSpPr>
        <p:spPr bwMode="auto">
          <a:xfrm>
            <a:off x="7672490" y="1699848"/>
            <a:ext cx="504056" cy="505976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n-1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椭圆 90"/>
          <p:cNvSpPr/>
          <p:nvPr/>
        </p:nvSpPr>
        <p:spPr bwMode="auto">
          <a:xfrm>
            <a:off x="2703938" y="1052736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en-US" sz="28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椭圆 91"/>
          <p:cNvSpPr/>
          <p:nvPr/>
        </p:nvSpPr>
        <p:spPr bwMode="auto">
          <a:xfrm>
            <a:off x="6192180" y="1069960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kumimoji="0" lang="zh-CN" altLang="en-US" sz="28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179512" y="3933056"/>
            <a:ext cx="8784976" cy="22313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有序向量搜索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花费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O(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nlogn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组织有序向量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先花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O(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logn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时间找到不大于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x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的最大点，然后依次向左遍历，整体复杂度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O(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r+logn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为命中点数目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多次查询、命中占比小时效率高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10159" y="1113541"/>
            <a:ext cx="1811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查询范围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[x</a:t>
            </a:r>
            <a:r>
              <a:rPr kumimoji="0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,x</a:t>
            </a:r>
            <a:r>
              <a:rPr kumimoji="0" lang="en-US" altLang="zh-CN" sz="1800" b="1" i="0" u="none" strike="noStrike" kern="1200" cap="none" spc="0" normalizeH="0" baseline="-2500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]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420909" y="6237312"/>
            <a:ext cx="5616624" cy="40011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复杂度与目标规模有关，为输出敏感算法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1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一维范围查询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196706" y="1179329"/>
            <a:ext cx="8662853" cy="230832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平衡二叉搜索树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O(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nlogn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时间组织以下平衡二叉搜索树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内部节点为其左子树的最大值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关键码可重复，要求查找终止于叶子节点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每个节点处只需做一次比较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63964" y="3935032"/>
            <a:ext cx="8859842" cy="2431455"/>
            <a:chOff x="175314" y="1618678"/>
            <a:chExt cx="8859842" cy="2431455"/>
          </a:xfrm>
        </p:grpSpPr>
        <p:sp>
          <p:nvSpPr>
            <p:cNvPr id="19" name="圆角矩形 18"/>
            <p:cNvSpPr/>
            <p:nvPr/>
          </p:nvSpPr>
          <p:spPr bwMode="auto">
            <a:xfrm>
              <a:off x="467048" y="3212976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圆角矩形 19"/>
            <p:cNvSpPr/>
            <p:nvPr/>
          </p:nvSpPr>
          <p:spPr bwMode="auto">
            <a:xfrm>
              <a:off x="1070759" y="270892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1643963" y="3212976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4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圆角矩形 21"/>
            <p:cNvSpPr/>
            <p:nvPr/>
          </p:nvSpPr>
          <p:spPr bwMode="auto">
            <a:xfrm>
              <a:off x="2153475" y="227687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7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圆角矩形 22"/>
            <p:cNvSpPr/>
            <p:nvPr/>
          </p:nvSpPr>
          <p:spPr bwMode="auto">
            <a:xfrm>
              <a:off x="2642577" y="3209131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9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圆角矩形 23"/>
            <p:cNvSpPr/>
            <p:nvPr/>
          </p:nvSpPr>
          <p:spPr bwMode="auto">
            <a:xfrm>
              <a:off x="3180954" y="270892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12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圆角矩形 24"/>
            <p:cNvSpPr/>
            <p:nvPr/>
          </p:nvSpPr>
          <p:spPr bwMode="auto">
            <a:xfrm>
              <a:off x="3753994" y="320701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14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6" name="圆角矩形 25"/>
            <p:cNvSpPr/>
            <p:nvPr/>
          </p:nvSpPr>
          <p:spPr bwMode="auto">
            <a:xfrm>
              <a:off x="4838314" y="3187207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17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圆角矩形 26"/>
            <p:cNvSpPr/>
            <p:nvPr/>
          </p:nvSpPr>
          <p:spPr bwMode="auto">
            <a:xfrm>
              <a:off x="5463964" y="268643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20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圆角矩形 27"/>
            <p:cNvSpPr/>
            <p:nvPr/>
          </p:nvSpPr>
          <p:spPr bwMode="auto">
            <a:xfrm>
              <a:off x="6049121" y="3186895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22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圆角矩形 28"/>
            <p:cNvSpPr/>
            <p:nvPr/>
          </p:nvSpPr>
          <p:spPr bwMode="auto">
            <a:xfrm>
              <a:off x="6530691" y="2272147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24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0" name="圆角矩形 29"/>
            <p:cNvSpPr/>
            <p:nvPr/>
          </p:nvSpPr>
          <p:spPr bwMode="auto">
            <a:xfrm>
              <a:off x="7184263" y="3204537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25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圆角矩形 30"/>
            <p:cNvSpPr/>
            <p:nvPr/>
          </p:nvSpPr>
          <p:spPr bwMode="auto">
            <a:xfrm>
              <a:off x="7792472" y="2704195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27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圆角矩形 31"/>
            <p:cNvSpPr/>
            <p:nvPr/>
          </p:nvSpPr>
          <p:spPr bwMode="auto">
            <a:xfrm>
              <a:off x="8388071" y="3206114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29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329844" y="2043359"/>
              <a:ext cx="2090599" cy="226056"/>
              <a:chOff x="3340664" y="3236395"/>
              <a:chExt cx="1269761" cy="216024"/>
            </a:xfrm>
          </p:grpSpPr>
          <p:cxnSp>
            <p:nvCxnSpPr>
              <p:cNvPr id="33" name="直接连接符 32"/>
              <p:cNvCxnSpPr/>
              <p:nvPr/>
            </p:nvCxnSpPr>
            <p:spPr bwMode="auto">
              <a:xfrm>
                <a:off x="3340664" y="3236395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34" name="直接连接符 33"/>
              <p:cNvCxnSpPr/>
              <p:nvPr/>
            </p:nvCxnSpPr>
            <p:spPr bwMode="auto">
              <a:xfrm flipV="1">
                <a:off x="3345977" y="3236395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35" name="直接连接符 34"/>
            <p:cNvCxnSpPr>
              <a:endCxn id="22" idx="1"/>
            </p:cNvCxnSpPr>
            <p:nvPr/>
          </p:nvCxnSpPr>
          <p:spPr bwMode="auto">
            <a:xfrm>
              <a:off x="1245040" y="2452954"/>
              <a:ext cx="908435" cy="393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flipV="1">
              <a:off x="1247324" y="2452954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grpSp>
          <p:nvGrpSpPr>
            <p:cNvPr id="37" name="组合 36"/>
            <p:cNvGrpSpPr/>
            <p:nvPr/>
          </p:nvGrpSpPr>
          <p:grpSpPr>
            <a:xfrm flipH="1">
              <a:off x="1430796" y="2885003"/>
              <a:ext cx="403471" cy="327973"/>
              <a:chOff x="3632014" y="4509120"/>
              <a:chExt cx="1269761" cy="216024"/>
            </a:xfrm>
          </p:grpSpPr>
          <p:cxnSp>
            <p:nvCxnSpPr>
              <p:cNvPr id="38" name="直接连接符 3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39" name="直接连接符 3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0" name="组合 39"/>
            <p:cNvGrpSpPr/>
            <p:nvPr/>
          </p:nvGrpSpPr>
          <p:grpSpPr>
            <a:xfrm flipH="1">
              <a:off x="4707401" y="2036515"/>
              <a:ext cx="2026702" cy="240357"/>
              <a:chOff x="3632014" y="4509120"/>
              <a:chExt cx="1269761" cy="216024"/>
            </a:xfrm>
          </p:grpSpPr>
          <p:cxnSp>
            <p:nvCxnSpPr>
              <p:cNvPr id="41" name="直接连接符 4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42" name="直接连接符 4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3" name="组合 42"/>
            <p:cNvGrpSpPr/>
            <p:nvPr/>
          </p:nvGrpSpPr>
          <p:grpSpPr>
            <a:xfrm>
              <a:off x="5630592" y="2452168"/>
              <a:ext cx="900100" cy="252028"/>
              <a:chOff x="3632014" y="4509120"/>
              <a:chExt cx="1269761" cy="216024"/>
            </a:xfrm>
          </p:grpSpPr>
          <p:cxnSp>
            <p:nvCxnSpPr>
              <p:cNvPr id="44" name="直接连接符 4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45" name="直接连接符 4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9" name="组合 8"/>
            <p:cNvGrpSpPr/>
            <p:nvPr/>
          </p:nvGrpSpPr>
          <p:grpSpPr>
            <a:xfrm>
              <a:off x="6894708" y="2448230"/>
              <a:ext cx="1111661" cy="269450"/>
              <a:chOff x="6986605" y="3644733"/>
              <a:chExt cx="896122" cy="259901"/>
            </a:xfrm>
          </p:grpSpPr>
          <p:cxnSp>
            <p:nvCxnSpPr>
              <p:cNvPr id="46" name="直接连接符 45"/>
              <p:cNvCxnSpPr/>
              <p:nvPr/>
            </p:nvCxnSpPr>
            <p:spPr bwMode="auto">
              <a:xfrm flipH="1" flipV="1">
                <a:off x="6986605" y="3644733"/>
                <a:ext cx="892667" cy="393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47" name="直接连接符 46"/>
              <p:cNvCxnSpPr/>
              <p:nvPr/>
            </p:nvCxnSpPr>
            <p:spPr bwMode="auto">
              <a:xfrm flipH="1" flipV="1">
                <a:off x="7882727" y="3648669"/>
                <a:ext cx="0" cy="25596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48" name="组合 47"/>
            <p:cNvGrpSpPr/>
            <p:nvPr/>
          </p:nvGrpSpPr>
          <p:grpSpPr>
            <a:xfrm flipH="1">
              <a:off x="2515798" y="2449075"/>
              <a:ext cx="859216" cy="257708"/>
              <a:chOff x="3632014" y="4509120"/>
              <a:chExt cx="1269761" cy="216024"/>
            </a:xfrm>
          </p:grpSpPr>
          <p:cxnSp>
            <p:nvCxnSpPr>
              <p:cNvPr id="49" name="直接连接符 4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0" name="直接连接符 4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51" name="组合 50"/>
            <p:cNvGrpSpPr/>
            <p:nvPr/>
          </p:nvGrpSpPr>
          <p:grpSpPr>
            <a:xfrm flipH="1">
              <a:off x="3538884" y="2885002"/>
              <a:ext cx="393823" cy="327973"/>
              <a:chOff x="3632014" y="4509120"/>
              <a:chExt cx="1269761" cy="216024"/>
            </a:xfrm>
          </p:grpSpPr>
          <p:cxnSp>
            <p:nvCxnSpPr>
              <p:cNvPr id="52" name="直接连接符 5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3" name="直接连接符 5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54" name="组合 53"/>
            <p:cNvGrpSpPr/>
            <p:nvPr/>
          </p:nvGrpSpPr>
          <p:grpSpPr>
            <a:xfrm flipH="1">
              <a:off x="5825598" y="2860377"/>
              <a:ext cx="394145" cy="327973"/>
              <a:chOff x="3632014" y="4509120"/>
              <a:chExt cx="1269761" cy="216024"/>
            </a:xfrm>
          </p:grpSpPr>
          <p:cxnSp>
            <p:nvCxnSpPr>
              <p:cNvPr id="55" name="直接连接符 5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6" name="直接连接符 5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57" name="组合 56"/>
            <p:cNvGrpSpPr/>
            <p:nvPr/>
          </p:nvGrpSpPr>
          <p:grpSpPr>
            <a:xfrm flipH="1">
              <a:off x="8151612" y="2878141"/>
              <a:ext cx="415993" cy="327973"/>
              <a:chOff x="3632014" y="4509120"/>
              <a:chExt cx="1269761" cy="216024"/>
            </a:xfrm>
          </p:grpSpPr>
          <p:cxnSp>
            <p:nvCxnSpPr>
              <p:cNvPr id="58" name="直接连接符 5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59" name="直接连接符 5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60" name="直接连接符 59"/>
            <p:cNvCxnSpPr/>
            <p:nvPr/>
          </p:nvCxnSpPr>
          <p:spPr bwMode="auto">
            <a:xfrm>
              <a:off x="7378444" y="2875066"/>
              <a:ext cx="415670" cy="10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 flipV="1">
              <a:off x="7394014" y="2868784"/>
              <a:ext cx="0" cy="3279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grpSp>
          <p:nvGrpSpPr>
            <p:cNvPr id="62" name="组合 61"/>
            <p:cNvGrpSpPr/>
            <p:nvPr/>
          </p:nvGrpSpPr>
          <p:grpSpPr>
            <a:xfrm>
              <a:off x="5021288" y="2873251"/>
              <a:ext cx="441506" cy="327973"/>
              <a:chOff x="3632014" y="4509120"/>
              <a:chExt cx="1269761" cy="216024"/>
            </a:xfrm>
          </p:grpSpPr>
          <p:cxnSp>
            <p:nvCxnSpPr>
              <p:cNvPr id="63" name="直接连接符 6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4" name="直接连接符 6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65" name="组合 64"/>
            <p:cNvGrpSpPr/>
            <p:nvPr/>
          </p:nvGrpSpPr>
          <p:grpSpPr>
            <a:xfrm>
              <a:off x="2837040" y="2882867"/>
              <a:ext cx="344851" cy="317360"/>
              <a:chOff x="3632014" y="4509120"/>
              <a:chExt cx="1269761" cy="216024"/>
            </a:xfrm>
          </p:grpSpPr>
          <p:cxnSp>
            <p:nvCxnSpPr>
              <p:cNvPr id="66" name="直接连接符 6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67" name="直接连接符 6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68" name="组合 67"/>
            <p:cNvGrpSpPr/>
            <p:nvPr/>
          </p:nvGrpSpPr>
          <p:grpSpPr>
            <a:xfrm>
              <a:off x="625084" y="2888940"/>
              <a:ext cx="448066" cy="327973"/>
              <a:chOff x="3632014" y="4509120"/>
              <a:chExt cx="1269761" cy="216024"/>
            </a:xfrm>
          </p:grpSpPr>
          <p:cxnSp>
            <p:nvCxnSpPr>
              <p:cNvPr id="69" name="直接连接符 6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0" name="直接连接符 6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cxnSp>
          <p:nvCxnSpPr>
            <p:cNvPr id="71" name="直接连接符 70"/>
            <p:cNvCxnSpPr/>
            <p:nvPr/>
          </p:nvCxnSpPr>
          <p:spPr bwMode="auto">
            <a:xfrm flipH="1" flipV="1">
              <a:off x="4539483" y="1618678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72" name="圆角矩形 71"/>
            <p:cNvSpPr/>
            <p:nvPr/>
          </p:nvSpPr>
          <p:spPr bwMode="auto">
            <a:xfrm>
              <a:off x="4351954" y="1874643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15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圆角矩形 72"/>
            <p:cNvSpPr/>
            <p:nvPr/>
          </p:nvSpPr>
          <p:spPr bwMode="auto">
            <a:xfrm>
              <a:off x="1907208" y="3690093"/>
              <a:ext cx="360040" cy="360040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7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4" name="组合 73"/>
            <p:cNvGrpSpPr/>
            <p:nvPr/>
          </p:nvGrpSpPr>
          <p:grpSpPr>
            <a:xfrm flipH="1">
              <a:off x="2006595" y="3387030"/>
              <a:ext cx="106319" cy="327973"/>
              <a:chOff x="3632014" y="4509120"/>
              <a:chExt cx="1269761" cy="216024"/>
            </a:xfrm>
          </p:grpSpPr>
          <p:cxnSp>
            <p:nvCxnSpPr>
              <p:cNvPr id="75" name="直接连接符 7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76" name="直接连接符 7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94" name="组合 93"/>
            <p:cNvGrpSpPr/>
            <p:nvPr/>
          </p:nvGrpSpPr>
          <p:grpSpPr>
            <a:xfrm>
              <a:off x="1524288" y="3397620"/>
              <a:ext cx="108459" cy="327973"/>
              <a:chOff x="3632014" y="4509120"/>
              <a:chExt cx="1269761" cy="216024"/>
            </a:xfrm>
          </p:grpSpPr>
          <p:cxnSp>
            <p:nvCxnSpPr>
              <p:cNvPr id="95" name="直接连接符 9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96" name="直接连接符 9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97" name="圆角矩形 96"/>
            <p:cNvSpPr/>
            <p:nvPr/>
          </p:nvSpPr>
          <p:spPr bwMode="auto">
            <a:xfrm>
              <a:off x="1327442" y="3690093"/>
              <a:ext cx="360040" cy="360040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4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圆角矩形 97"/>
            <p:cNvSpPr/>
            <p:nvPr/>
          </p:nvSpPr>
          <p:spPr bwMode="auto">
            <a:xfrm>
              <a:off x="751378" y="3690093"/>
              <a:ext cx="360040" cy="360040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9" name="组合 98"/>
            <p:cNvGrpSpPr/>
            <p:nvPr/>
          </p:nvGrpSpPr>
          <p:grpSpPr>
            <a:xfrm flipH="1">
              <a:off x="850765" y="3386852"/>
              <a:ext cx="106319" cy="327973"/>
              <a:chOff x="3632014" y="4509120"/>
              <a:chExt cx="1269761" cy="216024"/>
            </a:xfrm>
          </p:grpSpPr>
          <p:cxnSp>
            <p:nvCxnSpPr>
              <p:cNvPr id="100" name="直接连接符 9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01" name="直接连接符 10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2" name="组合 101"/>
            <p:cNvGrpSpPr/>
            <p:nvPr/>
          </p:nvGrpSpPr>
          <p:grpSpPr>
            <a:xfrm>
              <a:off x="368458" y="3397442"/>
              <a:ext cx="108459" cy="327973"/>
              <a:chOff x="3632014" y="4509120"/>
              <a:chExt cx="1269761" cy="216024"/>
            </a:xfrm>
          </p:grpSpPr>
          <p:cxnSp>
            <p:nvCxnSpPr>
              <p:cNvPr id="103" name="直接连接符 10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04" name="直接连接符 10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05" name="圆角矩形 104"/>
            <p:cNvSpPr/>
            <p:nvPr/>
          </p:nvSpPr>
          <p:spPr bwMode="auto">
            <a:xfrm>
              <a:off x="175314" y="3690093"/>
              <a:ext cx="360040" cy="360040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圆角矩形 105"/>
            <p:cNvSpPr/>
            <p:nvPr/>
          </p:nvSpPr>
          <p:spPr bwMode="auto">
            <a:xfrm>
              <a:off x="2915320" y="3690093"/>
              <a:ext cx="360040" cy="360040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12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7" name="组合 106"/>
            <p:cNvGrpSpPr/>
            <p:nvPr/>
          </p:nvGrpSpPr>
          <p:grpSpPr>
            <a:xfrm flipH="1">
              <a:off x="3014707" y="3372464"/>
              <a:ext cx="106319" cy="327973"/>
              <a:chOff x="3632014" y="4509120"/>
              <a:chExt cx="1269761" cy="216024"/>
            </a:xfrm>
          </p:grpSpPr>
          <p:cxnSp>
            <p:nvCxnSpPr>
              <p:cNvPr id="108" name="直接连接符 10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09" name="直接连接符 10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10" name="组合 109"/>
            <p:cNvGrpSpPr/>
            <p:nvPr/>
          </p:nvGrpSpPr>
          <p:grpSpPr>
            <a:xfrm>
              <a:off x="2532400" y="3383054"/>
              <a:ext cx="108459" cy="327973"/>
              <a:chOff x="3632014" y="4509120"/>
              <a:chExt cx="1269761" cy="216024"/>
            </a:xfrm>
          </p:grpSpPr>
          <p:cxnSp>
            <p:nvCxnSpPr>
              <p:cNvPr id="111" name="直接连接符 11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2" name="直接连接符 11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13" name="圆角矩形 112"/>
            <p:cNvSpPr/>
            <p:nvPr/>
          </p:nvSpPr>
          <p:spPr bwMode="auto">
            <a:xfrm>
              <a:off x="2335554" y="3690093"/>
              <a:ext cx="360040" cy="360040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9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圆角矩形 113"/>
            <p:cNvSpPr/>
            <p:nvPr/>
          </p:nvSpPr>
          <p:spPr bwMode="auto">
            <a:xfrm>
              <a:off x="4036307" y="3690093"/>
              <a:ext cx="360040" cy="360040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15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5" name="组合 114"/>
            <p:cNvGrpSpPr/>
            <p:nvPr/>
          </p:nvGrpSpPr>
          <p:grpSpPr>
            <a:xfrm flipH="1">
              <a:off x="4110453" y="3370941"/>
              <a:ext cx="106319" cy="327973"/>
              <a:chOff x="3632014" y="4509120"/>
              <a:chExt cx="1269761" cy="216024"/>
            </a:xfrm>
          </p:grpSpPr>
          <p:cxnSp>
            <p:nvCxnSpPr>
              <p:cNvPr id="116" name="直接连接符 11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7" name="直接连接符 116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18" name="组合 117"/>
            <p:cNvGrpSpPr/>
            <p:nvPr/>
          </p:nvGrpSpPr>
          <p:grpSpPr>
            <a:xfrm>
              <a:off x="3628146" y="3381531"/>
              <a:ext cx="108459" cy="327973"/>
              <a:chOff x="3632014" y="4509120"/>
              <a:chExt cx="1269761" cy="216024"/>
            </a:xfrm>
          </p:grpSpPr>
          <p:cxnSp>
            <p:nvCxnSpPr>
              <p:cNvPr id="119" name="直接连接符 11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0" name="直接连接符 11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21" name="圆角矩形 120"/>
            <p:cNvSpPr/>
            <p:nvPr/>
          </p:nvSpPr>
          <p:spPr bwMode="auto">
            <a:xfrm>
              <a:off x="3415674" y="3690093"/>
              <a:ext cx="360040" cy="360040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14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圆角矩形 121"/>
            <p:cNvSpPr/>
            <p:nvPr/>
          </p:nvSpPr>
          <p:spPr bwMode="auto">
            <a:xfrm>
              <a:off x="5132609" y="3690093"/>
              <a:ext cx="360040" cy="360040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20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3" name="组合 122"/>
            <p:cNvGrpSpPr/>
            <p:nvPr/>
          </p:nvGrpSpPr>
          <p:grpSpPr>
            <a:xfrm flipH="1">
              <a:off x="5206755" y="3364086"/>
              <a:ext cx="106319" cy="327973"/>
              <a:chOff x="3632014" y="4509120"/>
              <a:chExt cx="1269761" cy="216024"/>
            </a:xfrm>
          </p:grpSpPr>
          <p:cxnSp>
            <p:nvCxnSpPr>
              <p:cNvPr id="124" name="直接连接符 12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5" name="直接连接符 12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26" name="组合 125"/>
            <p:cNvGrpSpPr/>
            <p:nvPr/>
          </p:nvGrpSpPr>
          <p:grpSpPr>
            <a:xfrm>
              <a:off x="4724448" y="3374676"/>
              <a:ext cx="108459" cy="327973"/>
              <a:chOff x="3632014" y="4509120"/>
              <a:chExt cx="1269761" cy="216024"/>
            </a:xfrm>
          </p:grpSpPr>
          <p:cxnSp>
            <p:nvCxnSpPr>
              <p:cNvPr id="127" name="直接连接符 12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8" name="直接连接符 127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29" name="圆角矩形 128"/>
            <p:cNvSpPr/>
            <p:nvPr/>
          </p:nvSpPr>
          <p:spPr bwMode="auto">
            <a:xfrm>
              <a:off x="4511976" y="3690093"/>
              <a:ext cx="360040" cy="360040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17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0" name="圆角矩形 129"/>
            <p:cNvSpPr/>
            <p:nvPr/>
          </p:nvSpPr>
          <p:spPr bwMode="auto">
            <a:xfrm>
              <a:off x="6340563" y="3690093"/>
              <a:ext cx="360040" cy="360040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24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1" name="组合 130"/>
            <p:cNvGrpSpPr/>
            <p:nvPr/>
          </p:nvGrpSpPr>
          <p:grpSpPr>
            <a:xfrm flipH="1">
              <a:off x="6414709" y="3367586"/>
              <a:ext cx="106319" cy="327973"/>
              <a:chOff x="3632014" y="4509120"/>
              <a:chExt cx="1269761" cy="216024"/>
            </a:xfrm>
          </p:grpSpPr>
          <p:cxnSp>
            <p:nvCxnSpPr>
              <p:cNvPr id="132" name="直接连接符 13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33" name="直接连接符 13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34" name="组合 133"/>
            <p:cNvGrpSpPr/>
            <p:nvPr/>
          </p:nvGrpSpPr>
          <p:grpSpPr>
            <a:xfrm>
              <a:off x="5932402" y="3378176"/>
              <a:ext cx="108459" cy="327973"/>
              <a:chOff x="3632014" y="4509120"/>
              <a:chExt cx="1269761" cy="216024"/>
            </a:xfrm>
          </p:grpSpPr>
          <p:cxnSp>
            <p:nvCxnSpPr>
              <p:cNvPr id="135" name="直接连接符 13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36" name="直接连接符 13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37" name="圆角矩形 136"/>
            <p:cNvSpPr/>
            <p:nvPr/>
          </p:nvSpPr>
          <p:spPr bwMode="auto">
            <a:xfrm>
              <a:off x="5719930" y="3690093"/>
              <a:ext cx="360040" cy="360040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22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8" name="圆角矩形 137"/>
            <p:cNvSpPr/>
            <p:nvPr/>
          </p:nvSpPr>
          <p:spPr bwMode="auto">
            <a:xfrm>
              <a:off x="7488673" y="3690093"/>
              <a:ext cx="360040" cy="360040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27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9" name="组合 138"/>
            <p:cNvGrpSpPr/>
            <p:nvPr/>
          </p:nvGrpSpPr>
          <p:grpSpPr>
            <a:xfrm flipH="1">
              <a:off x="7562819" y="3367227"/>
              <a:ext cx="106319" cy="327973"/>
              <a:chOff x="3632014" y="4509120"/>
              <a:chExt cx="1269761" cy="216024"/>
            </a:xfrm>
          </p:grpSpPr>
          <p:cxnSp>
            <p:nvCxnSpPr>
              <p:cNvPr id="140" name="直接连接符 139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41" name="直接连接符 140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42" name="组合 141"/>
            <p:cNvGrpSpPr/>
            <p:nvPr/>
          </p:nvGrpSpPr>
          <p:grpSpPr>
            <a:xfrm>
              <a:off x="7080512" y="3377817"/>
              <a:ext cx="108459" cy="327973"/>
              <a:chOff x="3632014" y="4509120"/>
              <a:chExt cx="1269761" cy="216024"/>
            </a:xfrm>
          </p:grpSpPr>
          <p:cxnSp>
            <p:nvCxnSpPr>
              <p:cNvPr id="143" name="直接连接符 14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44" name="直接连接符 14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45" name="圆角矩形 144"/>
            <p:cNvSpPr/>
            <p:nvPr/>
          </p:nvSpPr>
          <p:spPr bwMode="auto">
            <a:xfrm>
              <a:off x="6868040" y="3690093"/>
              <a:ext cx="360040" cy="360040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25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6" name="圆角矩形 145"/>
            <p:cNvSpPr/>
            <p:nvPr/>
          </p:nvSpPr>
          <p:spPr bwMode="auto">
            <a:xfrm>
              <a:off x="8675116" y="3690093"/>
              <a:ext cx="360040" cy="360040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31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47" name="组合 146"/>
            <p:cNvGrpSpPr/>
            <p:nvPr/>
          </p:nvGrpSpPr>
          <p:grpSpPr>
            <a:xfrm flipH="1">
              <a:off x="8749262" y="3339006"/>
              <a:ext cx="106319" cy="327973"/>
              <a:chOff x="3632014" y="4509120"/>
              <a:chExt cx="1269761" cy="216024"/>
            </a:xfrm>
          </p:grpSpPr>
          <p:cxnSp>
            <p:nvCxnSpPr>
              <p:cNvPr id="148" name="直接连接符 14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49" name="直接连接符 14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50" name="组合 149"/>
            <p:cNvGrpSpPr/>
            <p:nvPr/>
          </p:nvGrpSpPr>
          <p:grpSpPr>
            <a:xfrm>
              <a:off x="8266955" y="3349596"/>
              <a:ext cx="108459" cy="327973"/>
              <a:chOff x="3632014" y="4509120"/>
              <a:chExt cx="1269761" cy="216024"/>
            </a:xfrm>
          </p:grpSpPr>
          <p:cxnSp>
            <p:nvCxnSpPr>
              <p:cNvPr id="151" name="直接连接符 150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2" name="直接连接符 151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53" name="圆角矩形 152"/>
            <p:cNvSpPr/>
            <p:nvPr/>
          </p:nvSpPr>
          <p:spPr bwMode="auto">
            <a:xfrm>
              <a:off x="8054483" y="3690093"/>
              <a:ext cx="360040" cy="360040"/>
            </a:xfrm>
            <a:prstGeom prst="roundRect">
              <a:avLst/>
            </a:prstGeom>
            <a:solidFill>
              <a:srgbClr val="7030A0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29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54" name="椭圆 153"/>
          <p:cNvSpPr/>
          <p:nvPr/>
        </p:nvSpPr>
        <p:spPr bwMode="auto">
          <a:xfrm>
            <a:off x="4340604" y="3717032"/>
            <a:ext cx="360000" cy="360000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36000" tIns="91446" rIns="3600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15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" name="椭圆 154"/>
          <p:cNvSpPr/>
          <p:nvPr/>
        </p:nvSpPr>
        <p:spPr bwMode="auto">
          <a:xfrm>
            <a:off x="4353098" y="3717032"/>
            <a:ext cx="360000" cy="360000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36000" tIns="91446" rIns="3600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31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-0.23976 0.075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97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976 0.07546 L -0.12812 0.1314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9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812 0.13148 L -0.06684 0.2020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6" y="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84 0.20208 L -0.0342 0.3310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" y="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4.44444E-6 L 0.23594 0.06944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88" y="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9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94 0.06944 L 0.37448 0.1277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27" y="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9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448 0.12777 L 0.43976 0.2025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4" y="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9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976 0.20254 L 0.47153 0.3310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" y="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4" grpId="1" animBg="1"/>
      <p:bldP spid="154" grpId="2" animBg="1"/>
      <p:bldP spid="154" grpId="3" animBg="1"/>
      <p:bldP spid="154" grpId="4" animBg="1"/>
      <p:bldP spid="155" grpId="0" animBg="1"/>
      <p:bldP spid="155" grpId="1" animBg="1"/>
      <p:bldP spid="155" grpId="2" animBg="1"/>
      <p:bldP spid="155" grpId="3" animBg="1"/>
      <p:bldP spid="155" grpId="4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一维范围查询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251520" y="1139307"/>
            <a:ext cx="8662853" cy="1600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查询算法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假设查询范围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[1,23]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第一步：分别查找区间的两端节点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，获得两条路径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第二步：找到两条路径的最低共同祖先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LCA(3,24)=15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399238" y="523932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1002949" y="473526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1576153" y="523932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2085665" y="4303218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2574767" y="523547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3113144" y="473526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3686184" y="523335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4770504" y="5213553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17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5396154" y="471277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5981311" y="521324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6462881" y="4298493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7116453" y="5230883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25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7724662" y="473054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27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8320261" y="523246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29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262034" y="4069705"/>
            <a:ext cx="2090599" cy="226056"/>
            <a:chOff x="3340664" y="3236395"/>
            <a:chExt cx="1269761" cy="216024"/>
          </a:xfrm>
        </p:grpSpPr>
        <p:cxnSp>
          <p:nvCxnSpPr>
            <p:cNvPr id="33" name="直接连接符 32"/>
            <p:cNvCxnSpPr/>
            <p:nvPr/>
          </p:nvCxnSpPr>
          <p:spPr bwMode="auto">
            <a:xfrm>
              <a:off x="3340664" y="3236395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flipV="1">
              <a:off x="3345977" y="3236395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35" name="直接连接符 34"/>
          <p:cNvCxnSpPr>
            <a:endCxn id="22" idx="1"/>
          </p:cNvCxnSpPr>
          <p:nvPr/>
        </p:nvCxnSpPr>
        <p:spPr bwMode="auto">
          <a:xfrm>
            <a:off x="1177230" y="4479300"/>
            <a:ext cx="908435" cy="39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 flipV="1">
            <a:off x="1179514" y="4479300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grpSp>
        <p:nvGrpSpPr>
          <p:cNvPr id="37" name="组合 36"/>
          <p:cNvGrpSpPr/>
          <p:nvPr/>
        </p:nvGrpSpPr>
        <p:grpSpPr>
          <a:xfrm flipH="1">
            <a:off x="1362986" y="4911349"/>
            <a:ext cx="403471" cy="327973"/>
            <a:chOff x="3632014" y="4509120"/>
            <a:chExt cx="1269761" cy="216024"/>
          </a:xfrm>
        </p:grpSpPr>
        <p:cxnSp>
          <p:nvCxnSpPr>
            <p:cNvPr id="38" name="直接连接符 3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40" name="组合 39"/>
          <p:cNvGrpSpPr/>
          <p:nvPr/>
        </p:nvGrpSpPr>
        <p:grpSpPr>
          <a:xfrm flipH="1">
            <a:off x="4639591" y="4062861"/>
            <a:ext cx="2026702" cy="240357"/>
            <a:chOff x="3632014" y="4509120"/>
            <a:chExt cx="1269761" cy="216024"/>
          </a:xfrm>
        </p:grpSpPr>
        <p:cxnSp>
          <p:nvCxnSpPr>
            <p:cNvPr id="41" name="直接连接符 4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43" name="组合 42"/>
          <p:cNvGrpSpPr/>
          <p:nvPr/>
        </p:nvGrpSpPr>
        <p:grpSpPr>
          <a:xfrm>
            <a:off x="5562782" y="4478514"/>
            <a:ext cx="900100" cy="252028"/>
            <a:chOff x="3632014" y="4509120"/>
            <a:chExt cx="1269761" cy="216024"/>
          </a:xfrm>
        </p:grpSpPr>
        <p:cxnSp>
          <p:nvCxnSpPr>
            <p:cNvPr id="44" name="直接连接符 4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9" name="组合 8"/>
          <p:cNvGrpSpPr/>
          <p:nvPr/>
        </p:nvGrpSpPr>
        <p:grpSpPr>
          <a:xfrm>
            <a:off x="6826898" y="4474576"/>
            <a:ext cx="1111661" cy="269450"/>
            <a:chOff x="6986605" y="3644733"/>
            <a:chExt cx="896122" cy="259901"/>
          </a:xfrm>
        </p:grpSpPr>
        <p:cxnSp>
          <p:nvCxnSpPr>
            <p:cNvPr id="46" name="直接连接符 45"/>
            <p:cNvCxnSpPr/>
            <p:nvPr/>
          </p:nvCxnSpPr>
          <p:spPr bwMode="auto">
            <a:xfrm flipH="1" flipV="1">
              <a:off x="6986605" y="3644733"/>
              <a:ext cx="892667" cy="39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 flipH="1" flipV="1">
              <a:off x="7882727" y="3648669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48" name="组合 47"/>
          <p:cNvGrpSpPr/>
          <p:nvPr/>
        </p:nvGrpSpPr>
        <p:grpSpPr>
          <a:xfrm flipH="1">
            <a:off x="2447988" y="4475421"/>
            <a:ext cx="859216" cy="257708"/>
            <a:chOff x="3632014" y="4509120"/>
            <a:chExt cx="1269761" cy="216024"/>
          </a:xfrm>
        </p:grpSpPr>
        <p:cxnSp>
          <p:nvCxnSpPr>
            <p:cNvPr id="49" name="直接连接符 4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1" name="组合 50"/>
          <p:cNvGrpSpPr/>
          <p:nvPr/>
        </p:nvGrpSpPr>
        <p:grpSpPr>
          <a:xfrm flipH="1">
            <a:off x="3471074" y="4911348"/>
            <a:ext cx="393823" cy="327973"/>
            <a:chOff x="3632014" y="4509120"/>
            <a:chExt cx="1269761" cy="216024"/>
          </a:xfrm>
        </p:grpSpPr>
        <p:cxnSp>
          <p:nvCxnSpPr>
            <p:cNvPr id="52" name="直接连接符 5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4" name="组合 53"/>
          <p:cNvGrpSpPr/>
          <p:nvPr/>
        </p:nvGrpSpPr>
        <p:grpSpPr>
          <a:xfrm flipH="1">
            <a:off x="5757788" y="4886723"/>
            <a:ext cx="394145" cy="327973"/>
            <a:chOff x="3632014" y="4509120"/>
            <a:chExt cx="1269761" cy="216024"/>
          </a:xfrm>
        </p:grpSpPr>
        <p:cxnSp>
          <p:nvCxnSpPr>
            <p:cNvPr id="55" name="直接连接符 5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7" name="组合 56"/>
          <p:cNvGrpSpPr/>
          <p:nvPr/>
        </p:nvGrpSpPr>
        <p:grpSpPr>
          <a:xfrm flipH="1">
            <a:off x="8083802" y="4904487"/>
            <a:ext cx="415993" cy="327973"/>
            <a:chOff x="3632014" y="4509120"/>
            <a:chExt cx="1269761" cy="216024"/>
          </a:xfrm>
        </p:grpSpPr>
        <p:cxnSp>
          <p:nvCxnSpPr>
            <p:cNvPr id="58" name="直接连接符 5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60" name="直接连接符 59"/>
          <p:cNvCxnSpPr/>
          <p:nvPr/>
        </p:nvCxnSpPr>
        <p:spPr bwMode="auto">
          <a:xfrm>
            <a:off x="7310634" y="4901412"/>
            <a:ext cx="415670" cy="102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1" name="直接连接符 60"/>
          <p:cNvCxnSpPr/>
          <p:nvPr/>
        </p:nvCxnSpPr>
        <p:spPr bwMode="auto">
          <a:xfrm flipV="1">
            <a:off x="7326204" y="4895130"/>
            <a:ext cx="0" cy="32797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grpSp>
        <p:nvGrpSpPr>
          <p:cNvPr id="62" name="组合 61"/>
          <p:cNvGrpSpPr/>
          <p:nvPr/>
        </p:nvGrpSpPr>
        <p:grpSpPr>
          <a:xfrm>
            <a:off x="4953478" y="4899597"/>
            <a:ext cx="441506" cy="327973"/>
            <a:chOff x="3632014" y="4509120"/>
            <a:chExt cx="1269761" cy="216024"/>
          </a:xfrm>
        </p:grpSpPr>
        <p:cxnSp>
          <p:nvCxnSpPr>
            <p:cNvPr id="63" name="直接连接符 6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5" name="组合 64"/>
          <p:cNvGrpSpPr/>
          <p:nvPr/>
        </p:nvGrpSpPr>
        <p:grpSpPr>
          <a:xfrm>
            <a:off x="2769230" y="4909213"/>
            <a:ext cx="344851" cy="317360"/>
            <a:chOff x="3632014" y="4509120"/>
            <a:chExt cx="1269761" cy="216024"/>
          </a:xfrm>
        </p:grpSpPr>
        <p:cxnSp>
          <p:nvCxnSpPr>
            <p:cNvPr id="66" name="直接连接符 6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8" name="组合 67"/>
          <p:cNvGrpSpPr/>
          <p:nvPr/>
        </p:nvGrpSpPr>
        <p:grpSpPr>
          <a:xfrm>
            <a:off x="557274" y="4915286"/>
            <a:ext cx="448066" cy="327973"/>
            <a:chOff x="3632014" y="4509120"/>
            <a:chExt cx="1269761" cy="216024"/>
          </a:xfrm>
        </p:grpSpPr>
        <p:cxnSp>
          <p:nvCxnSpPr>
            <p:cNvPr id="69" name="直接连接符 6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71" name="直接连接符 70"/>
          <p:cNvCxnSpPr/>
          <p:nvPr/>
        </p:nvCxnSpPr>
        <p:spPr bwMode="auto">
          <a:xfrm flipH="1" flipV="1">
            <a:off x="4471673" y="3645024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72" name="圆角矩形 71"/>
          <p:cNvSpPr/>
          <p:nvPr/>
        </p:nvSpPr>
        <p:spPr bwMode="auto">
          <a:xfrm>
            <a:off x="4283968" y="390098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15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圆角矩形 72"/>
          <p:cNvSpPr/>
          <p:nvPr/>
        </p:nvSpPr>
        <p:spPr bwMode="auto">
          <a:xfrm>
            <a:off x="1839398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 flipH="1">
            <a:off x="1938785" y="5413376"/>
            <a:ext cx="106319" cy="327973"/>
            <a:chOff x="3632014" y="4509120"/>
            <a:chExt cx="1269761" cy="216024"/>
          </a:xfrm>
        </p:grpSpPr>
        <p:cxnSp>
          <p:nvCxnSpPr>
            <p:cNvPr id="75" name="直接连接符 7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94" name="组合 93"/>
          <p:cNvGrpSpPr/>
          <p:nvPr/>
        </p:nvGrpSpPr>
        <p:grpSpPr>
          <a:xfrm>
            <a:off x="1456478" y="5423966"/>
            <a:ext cx="108459" cy="327973"/>
            <a:chOff x="3632014" y="4509120"/>
            <a:chExt cx="1269761" cy="216024"/>
          </a:xfrm>
        </p:grpSpPr>
        <p:cxnSp>
          <p:nvCxnSpPr>
            <p:cNvPr id="95" name="直接连接符 9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97" name="圆角矩形 96"/>
          <p:cNvSpPr/>
          <p:nvPr/>
        </p:nvSpPr>
        <p:spPr bwMode="auto">
          <a:xfrm>
            <a:off x="1259632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圆角矩形 97"/>
          <p:cNvSpPr/>
          <p:nvPr/>
        </p:nvSpPr>
        <p:spPr bwMode="auto">
          <a:xfrm>
            <a:off x="683568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9" name="组合 98"/>
          <p:cNvGrpSpPr/>
          <p:nvPr/>
        </p:nvGrpSpPr>
        <p:grpSpPr>
          <a:xfrm flipH="1">
            <a:off x="782955" y="5413198"/>
            <a:ext cx="106319" cy="327973"/>
            <a:chOff x="3632014" y="4509120"/>
            <a:chExt cx="1269761" cy="216024"/>
          </a:xfrm>
        </p:grpSpPr>
        <p:cxnSp>
          <p:nvCxnSpPr>
            <p:cNvPr id="100" name="直接连接符 9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02" name="组合 101"/>
          <p:cNvGrpSpPr/>
          <p:nvPr/>
        </p:nvGrpSpPr>
        <p:grpSpPr>
          <a:xfrm>
            <a:off x="300648" y="5423788"/>
            <a:ext cx="108459" cy="327973"/>
            <a:chOff x="3632014" y="4509120"/>
            <a:chExt cx="1269761" cy="216024"/>
          </a:xfrm>
        </p:grpSpPr>
        <p:cxnSp>
          <p:nvCxnSpPr>
            <p:cNvPr id="103" name="直接连接符 10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05" name="圆角矩形 104"/>
          <p:cNvSpPr/>
          <p:nvPr/>
        </p:nvSpPr>
        <p:spPr bwMode="auto">
          <a:xfrm>
            <a:off x="107504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圆角矩形 105"/>
          <p:cNvSpPr/>
          <p:nvPr/>
        </p:nvSpPr>
        <p:spPr bwMode="auto">
          <a:xfrm>
            <a:off x="2847510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7" name="组合 106"/>
          <p:cNvGrpSpPr/>
          <p:nvPr/>
        </p:nvGrpSpPr>
        <p:grpSpPr>
          <a:xfrm flipH="1">
            <a:off x="2946897" y="5398810"/>
            <a:ext cx="106319" cy="327973"/>
            <a:chOff x="3632014" y="4509120"/>
            <a:chExt cx="1269761" cy="216024"/>
          </a:xfrm>
        </p:grpSpPr>
        <p:cxnSp>
          <p:nvCxnSpPr>
            <p:cNvPr id="108" name="直接连接符 10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10" name="组合 109"/>
          <p:cNvGrpSpPr/>
          <p:nvPr/>
        </p:nvGrpSpPr>
        <p:grpSpPr>
          <a:xfrm>
            <a:off x="2464590" y="5409400"/>
            <a:ext cx="108459" cy="327973"/>
            <a:chOff x="3632014" y="4509120"/>
            <a:chExt cx="1269761" cy="216024"/>
          </a:xfrm>
        </p:grpSpPr>
        <p:cxnSp>
          <p:nvCxnSpPr>
            <p:cNvPr id="111" name="直接连接符 11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13" name="圆角矩形 112"/>
          <p:cNvSpPr/>
          <p:nvPr/>
        </p:nvSpPr>
        <p:spPr bwMode="auto">
          <a:xfrm>
            <a:off x="2267744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圆角矩形 113"/>
          <p:cNvSpPr/>
          <p:nvPr/>
        </p:nvSpPr>
        <p:spPr bwMode="auto">
          <a:xfrm>
            <a:off x="3968497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15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5" name="组合 114"/>
          <p:cNvGrpSpPr/>
          <p:nvPr/>
        </p:nvGrpSpPr>
        <p:grpSpPr>
          <a:xfrm flipH="1">
            <a:off x="4042643" y="5397287"/>
            <a:ext cx="106319" cy="327973"/>
            <a:chOff x="3632014" y="4509120"/>
            <a:chExt cx="1269761" cy="216024"/>
          </a:xfrm>
        </p:grpSpPr>
        <p:cxnSp>
          <p:nvCxnSpPr>
            <p:cNvPr id="116" name="直接连接符 11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18" name="组合 117"/>
          <p:cNvGrpSpPr/>
          <p:nvPr/>
        </p:nvGrpSpPr>
        <p:grpSpPr>
          <a:xfrm>
            <a:off x="3560336" y="5407877"/>
            <a:ext cx="108459" cy="327973"/>
            <a:chOff x="3632014" y="4509120"/>
            <a:chExt cx="1269761" cy="216024"/>
          </a:xfrm>
        </p:grpSpPr>
        <p:cxnSp>
          <p:nvCxnSpPr>
            <p:cNvPr id="119" name="直接连接符 11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21" name="圆角矩形 120"/>
          <p:cNvSpPr/>
          <p:nvPr/>
        </p:nvSpPr>
        <p:spPr bwMode="auto">
          <a:xfrm>
            <a:off x="3347864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圆角矩形 121"/>
          <p:cNvSpPr/>
          <p:nvPr/>
        </p:nvSpPr>
        <p:spPr bwMode="auto">
          <a:xfrm>
            <a:off x="5064799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3" name="组合 122"/>
          <p:cNvGrpSpPr/>
          <p:nvPr/>
        </p:nvGrpSpPr>
        <p:grpSpPr>
          <a:xfrm flipH="1">
            <a:off x="5138945" y="5390432"/>
            <a:ext cx="106319" cy="327973"/>
            <a:chOff x="3632014" y="4509120"/>
            <a:chExt cx="1269761" cy="216024"/>
          </a:xfrm>
        </p:grpSpPr>
        <p:cxnSp>
          <p:nvCxnSpPr>
            <p:cNvPr id="124" name="直接连接符 12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26" name="组合 125"/>
          <p:cNvGrpSpPr/>
          <p:nvPr/>
        </p:nvGrpSpPr>
        <p:grpSpPr>
          <a:xfrm>
            <a:off x="4656638" y="5401022"/>
            <a:ext cx="108459" cy="327973"/>
            <a:chOff x="3632014" y="4509120"/>
            <a:chExt cx="1269761" cy="216024"/>
          </a:xfrm>
        </p:grpSpPr>
        <p:cxnSp>
          <p:nvCxnSpPr>
            <p:cNvPr id="127" name="直接连接符 12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29" name="圆角矩形 128"/>
          <p:cNvSpPr/>
          <p:nvPr/>
        </p:nvSpPr>
        <p:spPr bwMode="auto">
          <a:xfrm>
            <a:off x="4444166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17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圆角矩形 129"/>
          <p:cNvSpPr/>
          <p:nvPr/>
        </p:nvSpPr>
        <p:spPr bwMode="auto">
          <a:xfrm>
            <a:off x="6272753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1" name="组合 130"/>
          <p:cNvGrpSpPr/>
          <p:nvPr/>
        </p:nvGrpSpPr>
        <p:grpSpPr>
          <a:xfrm flipH="1">
            <a:off x="6346899" y="5393932"/>
            <a:ext cx="106319" cy="327973"/>
            <a:chOff x="3632014" y="4509120"/>
            <a:chExt cx="1269761" cy="216024"/>
          </a:xfrm>
        </p:grpSpPr>
        <p:cxnSp>
          <p:nvCxnSpPr>
            <p:cNvPr id="132" name="直接连接符 13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4" name="组合 133"/>
          <p:cNvGrpSpPr/>
          <p:nvPr/>
        </p:nvGrpSpPr>
        <p:grpSpPr>
          <a:xfrm>
            <a:off x="5864592" y="5404522"/>
            <a:ext cx="108459" cy="327973"/>
            <a:chOff x="3632014" y="4509120"/>
            <a:chExt cx="1269761" cy="216024"/>
          </a:xfrm>
        </p:grpSpPr>
        <p:cxnSp>
          <p:nvCxnSpPr>
            <p:cNvPr id="135" name="直接连接符 13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37" name="圆角矩形 136"/>
          <p:cNvSpPr/>
          <p:nvPr/>
        </p:nvSpPr>
        <p:spPr bwMode="auto">
          <a:xfrm>
            <a:off x="5652120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8" name="圆角矩形 137"/>
          <p:cNvSpPr/>
          <p:nvPr/>
        </p:nvSpPr>
        <p:spPr bwMode="auto">
          <a:xfrm>
            <a:off x="7420863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27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9" name="组合 138"/>
          <p:cNvGrpSpPr/>
          <p:nvPr/>
        </p:nvGrpSpPr>
        <p:grpSpPr>
          <a:xfrm flipH="1">
            <a:off x="7495009" y="5393573"/>
            <a:ext cx="106319" cy="327973"/>
            <a:chOff x="3632014" y="4509120"/>
            <a:chExt cx="1269761" cy="216024"/>
          </a:xfrm>
        </p:grpSpPr>
        <p:cxnSp>
          <p:nvCxnSpPr>
            <p:cNvPr id="140" name="直接连接符 13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42" name="组合 141"/>
          <p:cNvGrpSpPr/>
          <p:nvPr/>
        </p:nvGrpSpPr>
        <p:grpSpPr>
          <a:xfrm>
            <a:off x="7012702" y="5404163"/>
            <a:ext cx="108459" cy="327973"/>
            <a:chOff x="3632014" y="4509120"/>
            <a:chExt cx="1269761" cy="216024"/>
          </a:xfrm>
        </p:grpSpPr>
        <p:cxnSp>
          <p:nvCxnSpPr>
            <p:cNvPr id="143" name="直接连接符 14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45" name="圆角矩形 144"/>
          <p:cNvSpPr/>
          <p:nvPr/>
        </p:nvSpPr>
        <p:spPr bwMode="auto">
          <a:xfrm>
            <a:off x="6800230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25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圆角矩形 145"/>
          <p:cNvSpPr/>
          <p:nvPr/>
        </p:nvSpPr>
        <p:spPr bwMode="auto">
          <a:xfrm>
            <a:off x="8607306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7" name="组合 146"/>
          <p:cNvGrpSpPr/>
          <p:nvPr/>
        </p:nvGrpSpPr>
        <p:grpSpPr>
          <a:xfrm flipH="1">
            <a:off x="8681452" y="5365352"/>
            <a:ext cx="106319" cy="327973"/>
            <a:chOff x="3632014" y="4509120"/>
            <a:chExt cx="1269761" cy="216024"/>
          </a:xfrm>
        </p:grpSpPr>
        <p:cxnSp>
          <p:nvCxnSpPr>
            <p:cNvPr id="148" name="直接连接符 14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50" name="组合 149"/>
          <p:cNvGrpSpPr/>
          <p:nvPr/>
        </p:nvGrpSpPr>
        <p:grpSpPr>
          <a:xfrm>
            <a:off x="8199145" y="5375942"/>
            <a:ext cx="108459" cy="327973"/>
            <a:chOff x="3632014" y="4509120"/>
            <a:chExt cx="1269761" cy="216024"/>
          </a:xfrm>
        </p:grpSpPr>
        <p:cxnSp>
          <p:nvCxnSpPr>
            <p:cNvPr id="151" name="直接连接符 15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53" name="圆角矩形 152"/>
          <p:cNvSpPr/>
          <p:nvPr/>
        </p:nvSpPr>
        <p:spPr bwMode="auto">
          <a:xfrm>
            <a:off x="7986673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29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椭圆 153"/>
          <p:cNvSpPr/>
          <p:nvPr/>
        </p:nvSpPr>
        <p:spPr bwMode="auto">
          <a:xfrm>
            <a:off x="4284144" y="3427024"/>
            <a:ext cx="360000" cy="360000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" name="椭圆 154"/>
          <p:cNvSpPr/>
          <p:nvPr/>
        </p:nvSpPr>
        <p:spPr bwMode="auto">
          <a:xfrm>
            <a:off x="4279591" y="3428828"/>
            <a:ext cx="360000" cy="360000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60" name="组合 159"/>
          <p:cNvGrpSpPr/>
          <p:nvPr/>
        </p:nvGrpSpPr>
        <p:grpSpPr>
          <a:xfrm>
            <a:off x="2262303" y="4059739"/>
            <a:ext cx="2013362" cy="226056"/>
            <a:chOff x="2270782" y="4069705"/>
            <a:chExt cx="2013362" cy="226056"/>
          </a:xfrm>
        </p:grpSpPr>
        <p:cxnSp>
          <p:nvCxnSpPr>
            <p:cNvPr id="161" name="直接连接符 160"/>
            <p:cNvCxnSpPr/>
            <p:nvPr/>
          </p:nvCxnSpPr>
          <p:spPr bwMode="auto">
            <a:xfrm>
              <a:off x="2270782" y="4069705"/>
              <a:ext cx="2013362" cy="11304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 flipV="1">
              <a:off x="2279530" y="4069705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grpSp>
        <p:nvGrpSpPr>
          <p:cNvPr id="163" name="组合 162"/>
          <p:cNvGrpSpPr/>
          <p:nvPr/>
        </p:nvGrpSpPr>
        <p:grpSpPr>
          <a:xfrm>
            <a:off x="1179514" y="4475421"/>
            <a:ext cx="910438" cy="226056"/>
            <a:chOff x="2270782" y="4069705"/>
            <a:chExt cx="2013362" cy="226056"/>
          </a:xfrm>
        </p:grpSpPr>
        <p:cxnSp>
          <p:nvCxnSpPr>
            <p:cNvPr id="164" name="直接连接符 163"/>
            <p:cNvCxnSpPr/>
            <p:nvPr/>
          </p:nvCxnSpPr>
          <p:spPr bwMode="auto">
            <a:xfrm>
              <a:off x="2270782" y="4069705"/>
              <a:ext cx="2013362" cy="11304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 flipV="1">
              <a:off x="2279530" y="4069705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grpSp>
        <p:nvGrpSpPr>
          <p:cNvPr id="12" name="组合 11"/>
          <p:cNvGrpSpPr/>
          <p:nvPr/>
        </p:nvGrpSpPr>
        <p:grpSpPr>
          <a:xfrm>
            <a:off x="567743" y="4911348"/>
            <a:ext cx="443004" cy="307044"/>
            <a:chOff x="946885" y="3361069"/>
            <a:chExt cx="384755" cy="226056"/>
          </a:xfrm>
        </p:grpSpPr>
        <p:cxnSp>
          <p:nvCxnSpPr>
            <p:cNvPr id="167" name="直接连接符 166"/>
            <p:cNvCxnSpPr/>
            <p:nvPr/>
          </p:nvCxnSpPr>
          <p:spPr bwMode="auto">
            <a:xfrm flipV="1">
              <a:off x="946885" y="3361069"/>
              <a:ext cx="384755" cy="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 flipV="1">
              <a:off x="948557" y="3361069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grpSp>
        <p:nvGrpSpPr>
          <p:cNvPr id="169" name="组合 168"/>
          <p:cNvGrpSpPr/>
          <p:nvPr/>
        </p:nvGrpSpPr>
        <p:grpSpPr>
          <a:xfrm flipH="1">
            <a:off x="759372" y="5414627"/>
            <a:ext cx="124295" cy="307044"/>
            <a:chOff x="946885" y="3361069"/>
            <a:chExt cx="384755" cy="226056"/>
          </a:xfrm>
        </p:grpSpPr>
        <p:cxnSp>
          <p:nvCxnSpPr>
            <p:cNvPr id="170" name="直接连接符 169"/>
            <p:cNvCxnSpPr/>
            <p:nvPr/>
          </p:nvCxnSpPr>
          <p:spPr bwMode="auto">
            <a:xfrm flipV="1">
              <a:off x="946885" y="3361069"/>
              <a:ext cx="384755" cy="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 flipV="1">
              <a:off x="948557" y="3361069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grpSp>
        <p:nvGrpSpPr>
          <p:cNvPr id="156" name="组合 155"/>
          <p:cNvGrpSpPr/>
          <p:nvPr/>
        </p:nvGrpSpPr>
        <p:grpSpPr>
          <a:xfrm flipH="1">
            <a:off x="4651090" y="4057879"/>
            <a:ext cx="2015201" cy="248066"/>
            <a:chOff x="2270782" y="4069705"/>
            <a:chExt cx="2013362" cy="226056"/>
          </a:xfrm>
        </p:grpSpPr>
        <p:cxnSp>
          <p:nvCxnSpPr>
            <p:cNvPr id="157" name="直接连接符 156"/>
            <p:cNvCxnSpPr/>
            <p:nvPr/>
          </p:nvCxnSpPr>
          <p:spPr bwMode="auto">
            <a:xfrm>
              <a:off x="2270782" y="4069705"/>
              <a:ext cx="2013362" cy="11304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 bwMode="auto">
            <a:xfrm flipV="1">
              <a:off x="2279530" y="4069705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grpSp>
        <p:nvGrpSpPr>
          <p:cNvPr id="159" name="组合 158"/>
          <p:cNvGrpSpPr/>
          <p:nvPr/>
        </p:nvGrpSpPr>
        <p:grpSpPr>
          <a:xfrm>
            <a:off x="5588714" y="4469139"/>
            <a:ext cx="864059" cy="238236"/>
            <a:chOff x="2270782" y="4069705"/>
            <a:chExt cx="2013362" cy="226056"/>
          </a:xfrm>
        </p:grpSpPr>
        <p:cxnSp>
          <p:nvCxnSpPr>
            <p:cNvPr id="166" name="直接连接符 165"/>
            <p:cNvCxnSpPr/>
            <p:nvPr/>
          </p:nvCxnSpPr>
          <p:spPr bwMode="auto">
            <a:xfrm>
              <a:off x="2270782" y="4069705"/>
              <a:ext cx="2013362" cy="11304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 flipV="1">
              <a:off x="2279530" y="4069705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grpSp>
        <p:nvGrpSpPr>
          <p:cNvPr id="179" name="组合 178"/>
          <p:cNvGrpSpPr/>
          <p:nvPr/>
        </p:nvGrpSpPr>
        <p:grpSpPr>
          <a:xfrm flipH="1">
            <a:off x="5743944" y="4904487"/>
            <a:ext cx="404599" cy="307044"/>
            <a:chOff x="946885" y="3361069"/>
            <a:chExt cx="384755" cy="226056"/>
          </a:xfrm>
        </p:grpSpPr>
        <p:cxnSp>
          <p:nvCxnSpPr>
            <p:cNvPr id="180" name="直接连接符 179"/>
            <p:cNvCxnSpPr/>
            <p:nvPr/>
          </p:nvCxnSpPr>
          <p:spPr bwMode="auto">
            <a:xfrm flipV="1">
              <a:off x="946885" y="3361069"/>
              <a:ext cx="384755" cy="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1" name="直接连接符 180"/>
            <p:cNvCxnSpPr/>
            <p:nvPr/>
          </p:nvCxnSpPr>
          <p:spPr bwMode="auto">
            <a:xfrm flipV="1">
              <a:off x="948557" y="3361069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grpSp>
        <p:nvGrpSpPr>
          <p:cNvPr id="182" name="组合 181"/>
          <p:cNvGrpSpPr/>
          <p:nvPr/>
        </p:nvGrpSpPr>
        <p:grpSpPr>
          <a:xfrm flipH="1">
            <a:off x="6348520" y="5404163"/>
            <a:ext cx="113492" cy="307044"/>
            <a:chOff x="946885" y="3361069"/>
            <a:chExt cx="384755" cy="226056"/>
          </a:xfrm>
        </p:grpSpPr>
        <p:cxnSp>
          <p:nvCxnSpPr>
            <p:cNvPr id="183" name="直接连接符 182"/>
            <p:cNvCxnSpPr/>
            <p:nvPr/>
          </p:nvCxnSpPr>
          <p:spPr bwMode="auto">
            <a:xfrm flipV="1">
              <a:off x="946885" y="3361069"/>
              <a:ext cx="384755" cy="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4" name="直接连接符 183"/>
            <p:cNvCxnSpPr/>
            <p:nvPr/>
          </p:nvCxnSpPr>
          <p:spPr bwMode="auto">
            <a:xfrm flipV="1">
              <a:off x="948557" y="3361069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sp>
        <p:nvSpPr>
          <p:cNvPr id="173" name="圆角矩形 172"/>
          <p:cNvSpPr/>
          <p:nvPr/>
        </p:nvSpPr>
        <p:spPr bwMode="auto">
          <a:xfrm>
            <a:off x="4284645" y="390098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15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0.24028 0.0675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14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027 0.06759 L -0.35816 0.1344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816 0.13449 L -0.42395 0.2087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9" y="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9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395 0.20879 L -0.39409 0.3939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0.23768 0.0731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75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9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768 0.07315 L 0.12066 0.13379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51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4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9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66 0.13379 L 0.1849 0.20903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9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49 0.20903 L 0.21719 0.3937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2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4" grpId="1" animBg="1"/>
      <p:bldP spid="154" grpId="2" animBg="1"/>
      <p:bldP spid="154" grpId="3" animBg="1"/>
      <p:bldP spid="154" grpId="4" animBg="1"/>
      <p:bldP spid="155" grpId="0" animBg="1"/>
      <p:bldP spid="155" grpId="1" animBg="1"/>
      <p:bldP spid="155" grpId="2" animBg="1"/>
      <p:bldP spid="155" grpId="3" animBg="1"/>
      <p:bldP spid="155" grpId="4" animBg="1"/>
      <p:bldP spid="17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251520" y="1139307"/>
            <a:ext cx="8662853" cy="2562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查询算法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假设查询范围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[1,23]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第一步：分别查找区间的两端节点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，获得两条路径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第二步：找到两条路径的最低共同祖先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LCA(3,24)=15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第三步：从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LCA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开始重走两条路径，左边路径对所有左转过程，遍历输出对应的右子树；右边路径对所有右转过程，遍历输出对应的左子树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95" name="同侧圆角矩形 194"/>
          <p:cNvSpPr/>
          <p:nvPr/>
        </p:nvSpPr>
        <p:spPr bwMode="auto">
          <a:xfrm>
            <a:off x="5580093" y="5582597"/>
            <a:ext cx="511127" cy="59202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CC00">
              <a:alpha val="34000"/>
            </a:srgbClr>
          </a:solidFill>
          <a:ln w="9525" algn="ctr">
            <a:solidFill>
              <a:schemeClr val="tx1"/>
            </a:solidFill>
            <a:prstDash val="dash"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93" name="同侧圆角矩形 192"/>
          <p:cNvSpPr/>
          <p:nvPr/>
        </p:nvSpPr>
        <p:spPr bwMode="auto">
          <a:xfrm>
            <a:off x="4388422" y="5072816"/>
            <a:ext cx="1098183" cy="110180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CC00">
              <a:alpha val="34000"/>
            </a:srgbClr>
          </a:solidFill>
          <a:ln w="9525" algn="ctr">
            <a:solidFill>
              <a:schemeClr val="tx1"/>
            </a:solidFill>
            <a:prstDash val="dash"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5" name="椭圆 154"/>
          <p:cNvSpPr/>
          <p:nvPr/>
        </p:nvSpPr>
        <p:spPr bwMode="auto">
          <a:xfrm>
            <a:off x="4279591" y="3428828"/>
            <a:ext cx="360000" cy="360000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0" name="同侧圆角矩形 189"/>
          <p:cNvSpPr/>
          <p:nvPr/>
        </p:nvSpPr>
        <p:spPr bwMode="auto">
          <a:xfrm>
            <a:off x="611121" y="5573281"/>
            <a:ext cx="511127" cy="59202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CC00">
              <a:alpha val="34000"/>
            </a:srgbClr>
          </a:solidFill>
          <a:ln w="9525" algn="ctr">
            <a:solidFill>
              <a:schemeClr val="tx1"/>
            </a:solidFill>
            <a:prstDash val="dash"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86" name="同侧圆角矩形 185"/>
          <p:cNvSpPr/>
          <p:nvPr/>
        </p:nvSpPr>
        <p:spPr bwMode="auto">
          <a:xfrm>
            <a:off x="1234920" y="5072816"/>
            <a:ext cx="997377" cy="110180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CC00">
              <a:alpha val="34000"/>
            </a:srgbClr>
          </a:solidFill>
          <a:ln w="9525" algn="ctr">
            <a:solidFill>
              <a:schemeClr val="tx1"/>
            </a:solidFill>
            <a:prstDash val="dash"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" name="同侧圆角矩形 3"/>
          <p:cNvSpPr/>
          <p:nvPr/>
        </p:nvSpPr>
        <p:spPr bwMode="auto">
          <a:xfrm>
            <a:off x="2264749" y="4578646"/>
            <a:ext cx="2053180" cy="158665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CC00">
              <a:alpha val="34000"/>
            </a:srgbClr>
          </a:solidFill>
          <a:ln w="9525" algn="ctr">
            <a:solidFill>
              <a:schemeClr val="tx1"/>
            </a:solidFill>
            <a:prstDash val="dash"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一维范围查询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399238" y="523932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1002949" y="473526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1576153" y="523932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2085665" y="4303218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2574767" y="523547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3113144" y="473526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3686184" y="523335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4770504" y="5213553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17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5396154" y="471277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5981311" y="521324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6462881" y="4298493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7116453" y="5230883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25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7724662" y="473054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27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8320261" y="523246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29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262034" y="4069705"/>
            <a:ext cx="2090599" cy="226056"/>
            <a:chOff x="3340664" y="3236395"/>
            <a:chExt cx="1269761" cy="216024"/>
          </a:xfrm>
        </p:grpSpPr>
        <p:cxnSp>
          <p:nvCxnSpPr>
            <p:cNvPr id="33" name="直接连接符 32"/>
            <p:cNvCxnSpPr/>
            <p:nvPr/>
          </p:nvCxnSpPr>
          <p:spPr bwMode="auto">
            <a:xfrm>
              <a:off x="3340664" y="3236395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flipV="1">
              <a:off x="3345977" y="3236395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35" name="直接连接符 34"/>
          <p:cNvCxnSpPr>
            <a:endCxn id="22" idx="1"/>
          </p:cNvCxnSpPr>
          <p:nvPr/>
        </p:nvCxnSpPr>
        <p:spPr bwMode="auto">
          <a:xfrm>
            <a:off x="1177230" y="4479300"/>
            <a:ext cx="908435" cy="39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 flipV="1">
            <a:off x="1179514" y="4479300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grpSp>
        <p:nvGrpSpPr>
          <p:cNvPr id="37" name="组合 36"/>
          <p:cNvGrpSpPr/>
          <p:nvPr/>
        </p:nvGrpSpPr>
        <p:grpSpPr>
          <a:xfrm flipH="1">
            <a:off x="1362986" y="4911349"/>
            <a:ext cx="403471" cy="327973"/>
            <a:chOff x="3632014" y="4509120"/>
            <a:chExt cx="1269761" cy="216024"/>
          </a:xfrm>
        </p:grpSpPr>
        <p:cxnSp>
          <p:nvCxnSpPr>
            <p:cNvPr id="38" name="直接连接符 3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40" name="组合 39"/>
          <p:cNvGrpSpPr/>
          <p:nvPr/>
        </p:nvGrpSpPr>
        <p:grpSpPr>
          <a:xfrm flipH="1">
            <a:off x="4639591" y="4062861"/>
            <a:ext cx="2026702" cy="240357"/>
            <a:chOff x="3632014" y="4509120"/>
            <a:chExt cx="1269761" cy="216024"/>
          </a:xfrm>
        </p:grpSpPr>
        <p:cxnSp>
          <p:nvCxnSpPr>
            <p:cNvPr id="41" name="直接连接符 4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43" name="组合 42"/>
          <p:cNvGrpSpPr/>
          <p:nvPr/>
        </p:nvGrpSpPr>
        <p:grpSpPr>
          <a:xfrm>
            <a:off x="5562782" y="4478514"/>
            <a:ext cx="900100" cy="252028"/>
            <a:chOff x="3632014" y="4509120"/>
            <a:chExt cx="1269761" cy="216024"/>
          </a:xfrm>
        </p:grpSpPr>
        <p:cxnSp>
          <p:nvCxnSpPr>
            <p:cNvPr id="44" name="直接连接符 4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9" name="组合 8"/>
          <p:cNvGrpSpPr/>
          <p:nvPr/>
        </p:nvGrpSpPr>
        <p:grpSpPr>
          <a:xfrm>
            <a:off x="6826898" y="4474576"/>
            <a:ext cx="1111661" cy="269450"/>
            <a:chOff x="6986605" y="3644733"/>
            <a:chExt cx="896122" cy="259901"/>
          </a:xfrm>
        </p:grpSpPr>
        <p:cxnSp>
          <p:nvCxnSpPr>
            <p:cNvPr id="46" name="直接连接符 45"/>
            <p:cNvCxnSpPr/>
            <p:nvPr/>
          </p:nvCxnSpPr>
          <p:spPr bwMode="auto">
            <a:xfrm flipH="1" flipV="1">
              <a:off x="6986605" y="3644733"/>
              <a:ext cx="892667" cy="39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 flipH="1" flipV="1">
              <a:off x="7882727" y="3648669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48" name="组合 47"/>
          <p:cNvGrpSpPr/>
          <p:nvPr/>
        </p:nvGrpSpPr>
        <p:grpSpPr>
          <a:xfrm flipH="1">
            <a:off x="2447988" y="4475421"/>
            <a:ext cx="859216" cy="257708"/>
            <a:chOff x="3632014" y="4509120"/>
            <a:chExt cx="1269761" cy="216024"/>
          </a:xfrm>
        </p:grpSpPr>
        <p:cxnSp>
          <p:nvCxnSpPr>
            <p:cNvPr id="49" name="直接连接符 4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1" name="组合 50"/>
          <p:cNvGrpSpPr/>
          <p:nvPr/>
        </p:nvGrpSpPr>
        <p:grpSpPr>
          <a:xfrm flipH="1">
            <a:off x="3471074" y="4911348"/>
            <a:ext cx="393823" cy="327973"/>
            <a:chOff x="3632014" y="4509120"/>
            <a:chExt cx="1269761" cy="216024"/>
          </a:xfrm>
        </p:grpSpPr>
        <p:cxnSp>
          <p:nvCxnSpPr>
            <p:cNvPr id="52" name="直接连接符 5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4" name="组合 53"/>
          <p:cNvGrpSpPr/>
          <p:nvPr/>
        </p:nvGrpSpPr>
        <p:grpSpPr>
          <a:xfrm flipH="1">
            <a:off x="5757788" y="4886723"/>
            <a:ext cx="394145" cy="327973"/>
            <a:chOff x="3632014" y="4509120"/>
            <a:chExt cx="1269761" cy="216024"/>
          </a:xfrm>
        </p:grpSpPr>
        <p:cxnSp>
          <p:nvCxnSpPr>
            <p:cNvPr id="55" name="直接连接符 5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7" name="组合 56"/>
          <p:cNvGrpSpPr/>
          <p:nvPr/>
        </p:nvGrpSpPr>
        <p:grpSpPr>
          <a:xfrm flipH="1">
            <a:off x="8083802" y="4904487"/>
            <a:ext cx="415993" cy="327973"/>
            <a:chOff x="3632014" y="4509120"/>
            <a:chExt cx="1269761" cy="216024"/>
          </a:xfrm>
        </p:grpSpPr>
        <p:cxnSp>
          <p:nvCxnSpPr>
            <p:cNvPr id="58" name="直接连接符 5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60" name="直接连接符 59"/>
          <p:cNvCxnSpPr/>
          <p:nvPr/>
        </p:nvCxnSpPr>
        <p:spPr bwMode="auto">
          <a:xfrm>
            <a:off x="7310634" y="4901412"/>
            <a:ext cx="415670" cy="102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1" name="直接连接符 60"/>
          <p:cNvCxnSpPr/>
          <p:nvPr/>
        </p:nvCxnSpPr>
        <p:spPr bwMode="auto">
          <a:xfrm flipV="1">
            <a:off x="7326204" y="4895130"/>
            <a:ext cx="0" cy="32797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grpSp>
        <p:nvGrpSpPr>
          <p:cNvPr id="62" name="组合 61"/>
          <p:cNvGrpSpPr/>
          <p:nvPr/>
        </p:nvGrpSpPr>
        <p:grpSpPr>
          <a:xfrm>
            <a:off x="4953478" y="4899597"/>
            <a:ext cx="441506" cy="327973"/>
            <a:chOff x="3632014" y="4509120"/>
            <a:chExt cx="1269761" cy="216024"/>
          </a:xfrm>
        </p:grpSpPr>
        <p:cxnSp>
          <p:nvCxnSpPr>
            <p:cNvPr id="63" name="直接连接符 6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5" name="组合 64"/>
          <p:cNvGrpSpPr/>
          <p:nvPr/>
        </p:nvGrpSpPr>
        <p:grpSpPr>
          <a:xfrm>
            <a:off x="2769230" y="4909213"/>
            <a:ext cx="344851" cy="317360"/>
            <a:chOff x="3632014" y="4509120"/>
            <a:chExt cx="1269761" cy="216024"/>
          </a:xfrm>
        </p:grpSpPr>
        <p:cxnSp>
          <p:nvCxnSpPr>
            <p:cNvPr id="66" name="直接连接符 6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8" name="组合 67"/>
          <p:cNvGrpSpPr/>
          <p:nvPr/>
        </p:nvGrpSpPr>
        <p:grpSpPr>
          <a:xfrm>
            <a:off x="557274" y="4915286"/>
            <a:ext cx="448066" cy="327973"/>
            <a:chOff x="3632014" y="4509120"/>
            <a:chExt cx="1269761" cy="216024"/>
          </a:xfrm>
        </p:grpSpPr>
        <p:cxnSp>
          <p:nvCxnSpPr>
            <p:cNvPr id="69" name="直接连接符 6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71" name="直接连接符 70"/>
          <p:cNvCxnSpPr/>
          <p:nvPr/>
        </p:nvCxnSpPr>
        <p:spPr bwMode="auto">
          <a:xfrm flipH="1" flipV="1">
            <a:off x="4471673" y="3645024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72" name="圆角矩形 71"/>
          <p:cNvSpPr/>
          <p:nvPr/>
        </p:nvSpPr>
        <p:spPr bwMode="auto">
          <a:xfrm>
            <a:off x="4283968" y="390098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15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圆角矩形 72"/>
          <p:cNvSpPr/>
          <p:nvPr/>
        </p:nvSpPr>
        <p:spPr bwMode="auto">
          <a:xfrm>
            <a:off x="1839398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 flipH="1">
            <a:off x="1938785" y="5413376"/>
            <a:ext cx="106319" cy="327973"/>
            <a:chOff x="3632014" y="4509120"/>
            <a:chExt cx="1269761" cy="216024"/>
          </a:xfrm>
        </p:grpSpPr>
        <p:cxnSp>
          <p:nvCxnSpPr>
            <p:cNvPr id="75" name="直接连接符 7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94" name="组合 93"/>
          <p:cNvGrpSpPr/>
          <p:nvPr/>
        </p:nvGrpSpPr>
        <p:grpSpPr>
          <a:xfrm>
            <a:off x="1456478" y="5423966"/>
            <a:ext cx="108459" cy="327973"/>
            <a:chOff x="3632014" y="4509120"/>
            <a:chExt cx="1269761" cy="216024"/>
          </a:xfrm>
        </p:grpSpPr>
        <p:cxnSp>
          <p:nvCxnSpPr>
            <p:cNvPr id="95" name="直接连接符 9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97" name="圆角矩形 96"/>
          <p:cNvSpPr/>
          <p:nvPr/>
        </p:nvSpPr>
        <p:spPr bwMode="auto">
          <a:xfrm>
            <a:off x="1259632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圆角矩形 97"/>
          <p:cNvSpPr/>
          <p:nvPr/>
        </p:nvSpPr>
        <p:spPr bwMode="auto">
          <a:xfrm>
            <a:off x="683568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9" name="组合 98"/>
          <p:cNvGrpSpPr/>
          <p:nvPr/>
        </p:nvGrpSpPr>
        <p:grpSpPr>
          <a:xfrm flipH="1">
            <a:off x="782955" y="5413198"/>
            <a:ext cx="106319" cy="327973"/>
            <a:chOff x="3632014" y="4509120"/>
            <a:chExt cx="1269761" cy="216024"/>
          </a:xfrm>
        </p:grpSpPr>
        <p:cxnSp>
          <p:nvCxnSpPr>
            <p:cNvPr id="100" name="直接连接符 9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02" name="组合 101"/>
          <p:cNvGrpSpPr/>
          <p:nvPr/>
        </p:nvGrpSpPr>
        <p:grpSpPr>
          <a:xfrm>
            <a:off x="300648" y="5423788"/>
            <a:ext cx="108459" cy="327973"/>
            <a:chOff x="3632014" y="4509120"/>
            <a:chExt cx="1269761" cy="216024"/>
          </a:xfrm>
        </p:grpSpPr>
        <p:cxnSp>
          <p:nvCxnSpPr>
            <p:cNvPr id="103" name="直接连接符 10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05" name="圆角矩形 104"/>
          <p:cNvSpPr/>
          <p:nvPr/>
        </p:nvSpPr>
        <p:spPr bwMode="auto">
          <a:xfrm>
            <a:off x="107504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圆角矩形 105"/>
          <p:cNvSpPr/>
          <p:nvPr/>
        </p:nvSpPr>
        <p:spPr bwMode="auto">
          <a:xfrm>
            <a:off x="2847510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7" name="组合 106"/>
          <p:cNvGrpSpPr/>
          <p:nvPr/>
        </p:nvGrpSpPr>
        <p:grpSpPr>
          <a:xfrm flipH="1">
            <a:off x="2946897" y="5398810"/>
            <a:ext cx="106319" cy="327973"/>
            <a:chOff x="3632014" y="4509120"/>
            <a:chExt cx="1269761" cy="216024"/>
          </a:xfrm>
        </p:grpSpPr>
        <p:cxnSp>
          <p:nvCxnSpPr>
            <p:cNvPr id="108" name="直接连接符 10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10" name="组合 109"/>
          <p:cNvGrpSpPr/>
          <p:nvPr/>
        </p:nvGrpSpPr>
        <p:grpSpPr>
          <a:xfrm>
            <a:off x="2464590" y="5409400"/>
            <a:ext cx="108459" cy="327973"/>
            <a:chOff x="3632014" y="4509120"/>
            <a:chExt cx="1269761" cy="216024"/>
          </a:xfrm>
        </p:grpSpPr>
        <p:cxnSp>
          <p:nvCxnSpPr>
            <p:cNvPr id="111" name="直接连接符 11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13" name="圆角矩形 112"/>
          <p:cNvSpPr/>
          <p:nvPr/>
        </p:nvSpPr>
        <p:spPr bwMode="auto">
          <a:xfrm>
            <a:off x="2267744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圆角矩形 113"/>
          <p:cNvSpPr/>
          <p:nvPr/>
        </p:nvSpPr>
        <p:spPr bwMode="auto">
          <a:xfrm>
            <a:off x="3968497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15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5" name="组合 114"/>
          <p:cNvGrpSpPr/>
          <p:nvPr/>
        </p:nvGrpSpPr>
        <p:grpSpPr>
          <a:xfrm flipH="1">
            <a:off x="4042643" y="5397287"/>
            <a:ext cx="106319" cy="327973"/>
            <a:chOff x="3632014" y="4509120"/>
            <a:chExt cx="1269761" cy="216024"/>
          </a:xfrm>
        </p:grpSpPr>
        <p:cxnSp>
          <p:nvCxnSpPr>
            <p:cNvPr id="116" name="直接连接符 11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18" name="组合 117"/>
          <p:cNvGrpSpPr/>
          <p:nvPr/>
        </p:nvGrpSpPr>
        <p:grpSpPr>
          <a:xfrm>
            <a:off x="3560336" y="5407877"/>
            <a:ext cx="108459" cy="327973"/>
            <a:chOff x="3632014" y="4509120"/>
            <a:chExt cx="1269761" cy="216024"/>
          </a:xfrm>
        </p:grpSpPr>
        <p:cxnSp>
          <p:nvCxnSpPr>
            <p:cNvPr id="119" name="直接连接符 11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21" name="圆角矩形 120"/>
          <p:cNvSpPr/>
          <p:nvPr/>
        </p:nvSpPr>
        <p:spPr bwMode="auto">
          <a:xfrm>
            <a:off x="3347864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圆角矩形 121"/>
          <p:cNvSpPr/>
          <p:nvPr/>
        </p:nvSpPr>
        <p:spPr bwMode="auto">
          <a:xfrm>
            <a:off x="5064799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3" name="组合 122"/>
          <p:cNvGrpSpPr/>
          <p:nvPr/>
        </p:nvGrpSpPr>
        <p:grpSpPr>
          <a:xfrm flipH="1">
            <a:off x="5138945" y="5390432"/>
            <a:ext cx="106319" cy="327973"/>
            <a:chOff x="3632014" y="4509120"/>
            <a:chExt cx="1269761" cy="216024"/>
          </a:xfrm>
        </p:grpSpPr>
        <p:cxnSp>
          <p:nvCxnSpPr>
            <p:cNvPr id="124" name="直接连接符 12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26" name="组合 125"/>
          <p:cNvGrpSpPr/>
          <p:nvPr/>
        </p:nvGrpSpPr>
        <p:grpSpPr>
          <a:xfrm>
            <a:off x="4656638" y="5401022"/>
            <a:ext cx="108459" cy="327973"/>
            <a:chOff x="3632014" y="4509120"/>
            <a:chExt cx="1269761" cy="216024"/>
          </a:xfrm>
        </p:grpSpPr>
        <p:cxnSp>
          <p:nvCxnSpPr>
            <p:cNvPr id="127" name="直接连接符 12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29" name="圆角矩形 128"/>
          <p:cNvSpPr/>
          <p:nvPr/>
        </p:nvSpPr>
        <p:spPr bwMode="auto">
          <a:xfrm>
            <a:off x="4444166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17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圆角矩形 129"/>
          <p:cNvSpPr/>
          <p:nvPr/>
        </p:nvSpPr>
        <p:spPr bwMode="auto">
          <a:xfrm>
            <a:off x="6272753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1" name="组合 130"/>
          <p:cNvGrpSpPr/>
          <p:nvPr/>
        </p:nvGrpSpPr>
        <p:grpSpPr>
          <a:xfrm flipH="1">
            <a:off x="6346899" y="5393932"/>
            <a:ext cx="106319" cy="327973"/>
            <a:chOff x="3632014" y="4509120"/>
            <a:chExt cx="1269761" cy="216024"/>
          </a:xfrm>
        </p:grpSpPr>
        <p:cxnSp>
          <p:nvCxnSpPr>
            <p:cNvPr id="132" name="直接连接符 13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4" name="组合 133"/>
          <p:cNvGrpSpPr/>
          <p:nvPr/>
        </p:nvGrpSpPr>
        <p:grpSpPr>
          <a:xfrm>
            <a:off x="5864592" y="5404522"/>
            <a:ext cx="108459" cy="327973"/>
            <a:chOff x="3632014" y="4509120"/>
            <a:chExt cx="1269761" cy="216024"/>
          </a:xfrm>
        </p:grpSpPr>
        <p:cxnSp>
          <p:nvCxnSpPr>
            <p:cNvPr id="135" name="直接连接符 13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37" name="圆角矩形 136"/>
          <p:cNvSpPr/>
          <p:nvPr/>
        </p:nvSpPr>
        <p:spPr bwMode="auto">
          <a:xfrm>
            <a:off x="5652120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8" name="圆角矩形 137"/>
          <p:cNvSpPr/>
          <p:nvPr/>
        </p:nvSpPr>
        <p:spPr bwMode="auto">
          <a:xfrm>
            <a:off x="7420863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27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9" name="组合 138"/>
          <p:cNvGrpSpPr/>
          <p:nvPr/>
        </p:nvGrpSpPr>
        <p:grpSpPr>
          <a:xfrm flipH="1">
            <a:off x="7495009" y="5393573"/>
            <a:ext cx="106319" cy="327973"/>
            <a:chOff x="3632014" y="4509120"/>
            <a:chExt cx="1269761" cy="216024"/>
          </a:xfrm>
        </p:grpSpPr>
        <p:cxnSp>
          <p:nvCxnSpPr>
            <p:cNvPr id="140" name="直接连接符 13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42" name="组合 141"/>
          <p:cNvGrpSpPr/>
          <p:nvPr/>
        </p:nvGrpSpPr>
        <p:grpSpPr>
          <a:xfrm>
            <a:off x="7012702" y="5404163"/>
            <a:ext cx="108459" cy="327973"/>
            <a:chOff x="3632014" y="4509120"/>
            <a:chExt cx="1269761" cy="216024"/>
          </a:xfrm>
        </p:grpSpPr>
        <p:cxnSp>
          <p:nvCxnSpPr>
            <p:cNvPr id="143" name="直接连接符 14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45" name="圆角矩形 144"/>
          <p:cNvSpPr/>
          <p:nvPr/>
        </p:nvSpPr>
        <p:spPr bwMode="auto">
          <a:xfrm>
            <a:off x="6800230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25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圆角矩形 145"/>
          <p:cNvSpPr/>
          <p:nvPr/>
        </p:nvSpPr>
        <p:spPr bwMode="auto">
          <a:xfrm>
            <a:off x="8607306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7" name="组合 146"/>
          <p:cNvGrpSpPr/>
          <p:nvPr/>
        </p:nvGrpSpPr>
        <p:grpSpPr>
          <a:xfrm flipH="1">
            <a:off x="8681452" y="5365352"/>
            <a:ext cx="106319" cy="327973"/>
            <a:chOff x="3632014" y="4509120"/>
            <a:chExt cx="1269761" cy="216024"/>
          </a:xfrm>
        </p:grpSpPr>
        <p:cxnSp>
          <p:nvCxnSpPr>
            <p:cNvPr id="148" name="直接连接符 14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50" name="组合 149"/>
          <p:cNvGrpSpPr/>
          <p:nvPr/>
        </p:nvGrpSpPr>
        <p:grpSpPr>
          <a:xfrm>
            <a:off x="8199145" y="5375942"/>
            <a:ext cx="108459" cy="327973"/>
            <a:chOff x="3632014" y="4509120"/>
            <a:chExt cx="1269761" cy="216024"/>
          </a:xfrm>
        </p:grpSpPr>
        <p:cxnSp>
          <p:nvCxnSpPr>
            <p:cNvPr id="151" name="直接连接符 15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53" name="圆角矩形 152"/>
          <p:cNvSpPr/>
          <p:nvPr/>
        </p:nvSpPr>
        <p:spPr bwMode="auto">
          <a:xfrm>
            <a:off x="7986673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29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椭圆 153"/>
          <p:cNvSpPr/>
          <p:nvPr/>
        </p:nvSpPr>
        <p:spPr bwMode="auto">
          <a:xfrm>
            <a:off x="4284144" y="3427024"/>
            <a:ext cx="360000" cy="360000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60" name="组合 159"/>
          <p:cNvGrpSpPr/>
          <p:nvPr/>
        </p:nvGrpSpPr>
        <p:grpSpPr>
          <a:xfrm>
            <a:off x="2262303" y="4059739"/>
            <a:ext cx="2013362" cy="226056"/>
            <a:chOff x="2270782" y="4069705"/>
            <a:chExt cx="2013362" cy="226056"/>
          </a:xfrm>
        </p:grpSpPr>
        <p:cxnSp>
          <p:nvCxnSpPr>
            <p:cNvPr id="161" name="直接连接符 160"/>
            <p:cNvCxnSpPr/>
            <p:nvPr/>
          </p:nvCxnSpPr>
          <p:spPr bwMode="auto">
            <a:xfrm>
              <a:off x="2270782" y="4069705"/>
              <a:ext cx="2013362" cy="11304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 flipV="1">
              <a:off x="2279530" y="4069705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grpSp>
        <p:nvGrpSpPr>
          <p:cNvPr id="163" name="组合 162"/>
          <p:cNvGrpSpPr/>
          <p:nvPr/>
        </p:nvGrpSpPr>
        <p:grpSpPr>
          <a:xfrm>
            <a:off x="1179514" y="4475421"/>
            <a:ext cx="910438" cy="226056"/>
            <a:chOff x="2270782" y="4069705"/>
            <a:chExt cx="2013362" cy="226056"/>
          </a:xfrm>
        </p:grpSpPr>
        <p:cxnSp>
          <p:nvCxnSpPr>
            <p:cNvPr id="164" name="直接连接符 163"/>
            <p:cNvCxnSpPr/>
            <p:nvPr/>
          </p:nvCxnSpPr>
          <p:spPr bwMode="auto">
            <a:xfrm>
              <a:off x="2270782" y="4069705"/>
              <a:ext cx="2013362" cy="11304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 flipV="1">
              <a:off x="2279530" y="4069705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grpSp>
        <p:nvGrpSpPr>
          <p:cNvPr id="12" name="组合 11"/>
          <p:cNvGrpSpPr/>
          <p:nvPr/>
        </p:nvGrpSpPr>
        <p:grpSpPr>
          <a:xfrm>
            <a:off x="567743" y="4911348"/>
            <a:ext cx="443004" cy="307044"/>
            <a:chOff x="946885" y="3361069"/>
            <a:chExt cx="384755" cy="226056"/>
          </a:xfrm>
        </p:grpSpPr>
        <p:cxnSp>
          <p:nvCxnSpPr>
            <p:cNvPr id="167" name="直接连接符 166"/>
            <p:cNvCxnSpPr/>
            <p:nvPr/>
          </p:nvCxnSpPr>
          <p:spPr bwMode="auto">
            <a:xfrm flipV="1">
              <a:off x="946885" y="3361069"/>
              <a:ext cx="384755" cy="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 flipV="1">
              <a:off x="948557" y="3361069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grpSp>
        <p:nvGrpSpPr>
          <p:cNvPr id="156" name="组合 155"/>
          <p:cNvGrpSpPr/>
          <p:nvPr/>
        </p:nvGrpSpPr>
        <p:grpSpPr>
          <a:xfrm flipH="1">
            <a:off x="4651090" y="4057879"/>
            <a:ext cx="2015201" cy="248066"/>
            <a:chOff x="2270782" y="4069705"/>
            <a:chExt cx="2013362" cy="226056"/>
          </a:xfrm>
        </p:grpSpPr>
        <p:cxnSp>
          <p:nvCxnSpPr>
            <p:cNvPr id="157" name="直接连接符 156"/>
            <p:cNvCxnSpPr/>
            <p:nvPr/>
          </p:nvCxnSpPr>
          <p:spPr bwMode="auto">
            <a:xfrm>
              <a:off x="2270782" y="4069705"/>
              <a:ext cx="2013362" cy="11304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 bwMode="auto">
            <a:xfrm flipV="1">
              <a:off x="2279530" y="4069705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grpSp>
        <p:nvGrpSpPr>
          <p:cNvPr id="159" name="组合 158"/>
          <p:cNvGrpSpPr/>
          <p:nvPr/>
        </p:nvGrpSpPr>
        <p:grpSpPr>
          <a:xfrm>
            <a:off x="5588714" y="4469139"/>
            <a:ext cx="864059" cy="238236"/>
            <a:chOff x="2270782" y="4069705"/>
            <a:chExt cx="2013362" cy="226056"/>
          </a:xfrm>
        </p:grpSpPr>
        <p:cxnSp>
          <p:nvCxnSpPr>
            <p:cNvPr id="166" name="直接连接符 165"/>
            <p:cNvCxnSpPr/>
            <p:nvPr/>
          </p:nvCxnSpPr>
          <p:spPr bwMode="auto">
            <a:xfrm>
              <a:off x="2270782" y="4069705"/>
              <a:ext cx="2013362" cy="11304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 flipV="1">
              <a:off x="2279530" y="4069705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grpSp>
        <p:nvGrpSpPr>
          <p:cNvPr id="179" name="组合 178"/>
          <p:cNvGrpSpPr/>
          <p:nvPr/>
        </p:nvGrpSpPr>
        <p:grpSpPr>
          <a:xfrm flipH="1">
            <a:off x="5743944" y="4904487"/>
            <a:ext cx="404599" cy="307044"/>
            <a:chOff x="946885" y="3361069"/>
            <a:chExt cx="384755" cy="226056"/>
          </a:xfrm>
        </p:grpSpPr>
        <p:cxnSp>
          <p:nvCxnSpPr>
            <p:cNvPr id="180" name="直接连接符 179"/>
            <p:cNvCxnSpPr/>
            <p:nvPr/>
          </p:nvCxnSpPr>
          <p:spPr bwMode="auto">
            <a:xfrm flipV="1">
              <a:off x="946885" y="3361069"/>
              <a:ext cx="384755" cy="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1" name="直接连接符 180"/>
            <p:cNvCxnSpPr/>
            <p:nvPr/>
          </p:nvCxnSpPr>
          <p:spPr bwMode="auto">
            <a:xfrm flipV="1">
              <a:off x="948557" y="3361069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grpSp>
        <p:nvGrpSpPr>
          <p:cNvPr id="182" name="组合 181"/>
          <p:cNvGrpSpPr/>
          <p:nvPr/>
        </p:nvGrpSpPr>
        <p:grpSpPr>
          <a:xfrm flipH="1">
            <a:off x="6348520" y="5404163"/>
            <a:ext cx="113492" cy="307044"/>
            <a:chOff x="946885" y="3361069"/>
            <a:chExt cx="384755" cy="226056"/>
          </a:xfrm>
        </p:grpSpPr>
        <p:cxnSp>
          <p:nvCxnSpPr>
            <p:cNvPr id="183" name="直接连接符 182"/>
            <p:cNvCxnSpPr/>
            <p:nvPr/>
          </p:nvCxnSpPr>
          <p:spPr bwMode="auto">
            <a:xfrm flipV="1">
              <a:off x="946885" y="3361069"/>
              <a:ext cx="384755" cy="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4" name="直接连接符 183"/>
            <p:cNvCxnSpPr/>
            <p:nvPr/>
          </p:nvCxnSpPr>
          <p:spPr bwMode="auto">
            <a:xfrm flipV="1">
              <a:off x="948557" y="3361069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sp>
        <p:nvSpPr>
          <p:cNvPr id="191" name="圆角矩形 190"/>
          <p:cNvSpPr/>
          <p:nvPr/>
        </p:nvSpPr>
        <p:spPr bwMode="auto">
          <a:xfrm>
            <a:off x="4284645" y="390098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15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18748" y="162002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输出：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4499992" y="1620028"/>
            <a:ext cx="15905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9,12,14,15,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5940152" y="1620028"/>
            <a:ext cx="649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4,7,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6442743" y="1620028"/>
            <a:ext cx="417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3,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6699572" y="1620028"/>
            <a:ext cx="966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17,20,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7596336" y="1620028"/>
            <a:ext cx="502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-0.24028 0.0675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14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2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027 0.06759 L -0.35816 0.1344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03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5816 0.13449 L -0.42395 0.20879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9" y="3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9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395 0.20879 L -0.39409 0.39398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" y="92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59259E-6 L 0.23768 0.07315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75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9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768 0.07315 L 0.12066 0.13379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51" y="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4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9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66 0.13379 L 0.1849 0.20903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2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2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9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49 0.20903 L 0.21719 0.39375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9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1" dur="2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 animBg="1"/>
      <p:bldP spid="193" grpId="0" animBg="1"/>
      <p:bldP spid="155" grpId="0" animBg="1"/>
      <p:bldP spid="155" grpId="1" animBg="1"/>
      <p:bldP spid="155" grpId="2" animBg="1"/>
      <p:bldP spid="155" grpId="3" animBg="1"/>
      <p:bldP spid="155" grpId="4" animBg="1"/>
      <p:bldP spid="190" grpId="0" animBg="1"/>
      <p:bldP spid="186" grpId="0" animBg="1"/>
      <p:bldP spid="4" grpId="0" animBg="1"/>
      <p:bldP spid="154" grpId="0" animBg="1"/>
      <p:bldP spid="154" grpId="1" animBg="1"/>
      <p:bldP spid="154" grpId="2" animBg="1"/>
      <p:bldP spid="154" grpId="3" animBg="1"/>
      <p:bldP spid="154" grpId="4" animBg="1"/>
      <p:bldP spid="202" grpId="0"/>
      <p:bldP spid="203" grpId="0"/>
      <p:bldP spid="204" grpId="0"/>
      <p:bldP spid="205" grpId="0"/>
      <p:bldP spid="20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二叉搜索树（教材实现）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插入的实现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1757788"/>
            <a:ext cx="86409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&gt;::insert ( </a:t>
            </a:r>
            <a:r>
              <a:rPr lang="en-US" altLang="zh-CN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         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将关键码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e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插入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BST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树中</a:t>
            </a:r>
            <a:endParaRPr lang="zh-CN" altLang="en-US" sz="2000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20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x = search (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x )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x;                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 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目标存在则返回</a:t>
            </a:r>
            <a:endParaRPr lang="en-US" altLang="zh-CN" sz="2000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    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确认目标不存在（留意对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_hot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的设置）</a:t>
            </a:r>
            <a:endParaRPr lang="zh-CN" altLang="en-US" sz="2000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x =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new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( </a:t>
            </a:r>
            <a:r>
              <a:rPr lang="en-US" altLang="zh-CN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_hot ); </a:t>
            </a:r>
            <a:endParaRPr lang="en-US" altLang="zh-CN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20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  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创建新节点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x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：以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e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为关键码，以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_hot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为父</a:t>
            </a:r>
            <a:endParaRPr lang="zh-CN" altLang="en-US" sz="2000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_size++;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更新全树规模</a:t>
            </a:r>
            <a:endParaRPr lang="zh-CN" altLang="en-US" sz="2000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updateHeightAbove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x );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更新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x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及其历代祖先的高度</a:t>
            </a:r>
            <a:endParaRPr lang="zh-CN" altLang="en-US" sz="2000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x;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新插入的节点，必为叶子</a:t>
            </a:r>
            <a:endParaRPr lang="zh-CN" altLang="en-US" sz="2000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无论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e</a:t>
            </a:r>
            <a:r>
              <a:rPr lang="zh-CN" altLang="en-US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是否存在于原树中，返回时总有</a:t>
            </a:r>
            <a:r>
              <a:rPr lang="en-US" altLang="zh-CN" sz="2000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x-&gt;data == e</a:t>
            </a:r>
            <a:endParaRPr lang="zh-CN" altLang="en-US" sz="2000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</p:txBody>
      </p:sp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395536" y="5877272"/>
            <a:ext cx="8280920" cy="707886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kumimoji="1"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r>
              <a:rPr lang="zh-CN" altLang="en-US" sz="2000" dirty="0"/>
              <a:t>无论插入成功与否都会返回非空的节点位置，此节点所指向内容为目标关键码，复杂度</a:t>
            </a:r>
            <a:r>
              <a:rPr lang="en-US" altLang="zh-CN" sz="2000" dirty="0"/>
              <a:t>O(h)</a:t>
            </a:r>
            <a:endParaRPr lang="en-US" altLang="zh-CN" sz="2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advTm="157"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20"/>
          <p:cNvSpPr txBox="1">
            <a:spLocks noChangeArrowheads="1"/>
          </p:cNvSpPr>
          <p:nvPr/>
        </p:nvSpPr>
        <p:spPr bwMode="auto">
          <a:xfrm>
            <a:off x="251520" y="1139307"/>
            <a:ext cx="8662853" cy="235449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查询算法复杂度分析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假设查询范围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[1,23]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第一步：两条路径查找各自不会超过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log(n)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第二步：不超过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log(n)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，可结合步骤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第三步：重走不超过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log(n)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，输出复杂度取决于命中数量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复杂度：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O(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r+logn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95" name="同侧圆角矩形 194"/>
          <p:cNvSpPr/>
          <p:nvPr/>
        </p:nvSpPr>
        <p:spPr bwMode="auto">
          <a:xfrm>
            <a:off x="5580093" y="5582597"/>
            <a:ext cx="511127" cy="59202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CC00">
              <a:alpha val="34000"/>
            </a:srgbClr>
          </a:solidFill>
          <a:ln w="9525" algn="ctr">
            <a:solidFill>
              <a:schemeClr val="tx1"/>
            </a:solidFill>
            <a:prstDash val="dash"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93" name="同侧圆角矩形 192"/>
          <p:cNvSpPr/>
          <p:nvPr/>
        </p:nvSpPr>
        <p:spPr bwMode="auto">
          <a:xfrm>
            <a:off x="4388422" y="5072816"/>
            <a:ext cx="1098183" cy="110180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CC00">
              <a:alpha val="34000"/>
            </a:srgbClr>
          </a:solidFill>
          <a:ln w="9525" algn="ctr">
            <a:solidFill>
              <a:schemeClr val="tx1"/>
            </a:solidFill>
            <a:prstDash val="dash"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5" name="椭圆 154"/>
          <p:cNvSpPr/>
          <p:nvPr/>
        </p:nvSpPr>
        <p:spPr bwMode="auto">
          <a:xfrm>
            <a:off x="6300232" y="6237312"/>
            <a:ext cx="360000" cy="360000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0" name="同侧圆角矩形 189"/>
          <p:cNvSpPr/>
          <p:nvPr/>
        </p:nvSpPr>
        <p:spPr bwMode="auto">
          <a:xfrm>
            <a:off x="611121" y="5573281"/>
            <a:ext cx="511127" cy="59202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CC00">
              <a:alpha val="34000"/>
            </a:srgbClr>
          </a:solidFill>
          <a:ln w="9525" algn="ctr">
            <a:solidFill>
              <a:schemeClr val="tx1"/>
            </a:solidFill>
            <a:prstDash val="dash"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86" name="同侧圆角矩形 185"/>
          <p:cNvSpPr/>
          <p:nvPr/>
        </p:nvSpPr>
        <p:spPr bwMode="auto">
          <a:xfrm>
            <a:off x="1234920" y="5072816"/>
            <a:ext cx="997377" cy="110180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CC00">
              <a:alpha val="34000"/>
            </a:srgbClr>
          </a:solidFill>
          <a:ln w="9525" algn="ctr">
            <a:solidFill>
              <a:schemeClr val="tx1"/>
            </a:solidFill>
            <a:prstDash val="dash"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" name="同侧圆角矩形 3"/>
          <p:cNvSpPr/>
          <p:nvPr/>
        </p:nvSpPr>
        <p:spPr bwMode="auto">
          <a:xfrm>
            <a:off x="2264749" y="4578646"/>
            <a:ext cx="2053180" cy="1586658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CC00">
              <a:alpha val="34000"/>
            </a:srgbClr>
          </a:solidFill>
          <a:ln w="9525" algn="ctr">
            <a:solidFill>
              <a:schemeClr val="tx1"/>
            </a:solidFill>
            <a:prstDash val="dash"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一维范围查询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圆角矩形 18"/>
          <p:cNvSpPr/>
          <p:nvPr/>
        </p:nvSpPr>
        <p:spPr bwMode="auto">
          <a:xfrm>
            <a:off x="399238" y="523932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/>
        </p:nvSpPr>
        <p:spPr bwMode="auto">
          <a:xfrm>
            <a:off x="1002949" y="473526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1576153" y="523932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圆角矩形 21"/>
          <p:cNvSpPr/>
          <p:nvPr/>
        </p:nvSpPr>
        <p:spPr bwMode="auto">
          <a:xfrm>
            <a:off x="2085665" y="4303218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圆角矩形 22"/>
          <p:cNvSpPr/>
          <p:nvPr/>
        </p:nvSpPr>
        <p:spPr bwMode="auto">
          <a:xfrm>
            <a:off x="2574767" y="523547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圆角矩形 23"/>
          <p:cNvSpPr/>
          <p:nvPr/>
        </p:nvSpPr>
        <p:spPr bwMode="auto">
          <a:xfrm>
            <a:off x="3113144" y="473526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/>
        </p:nvSpPr>
        <p:spPr bwMode="auto">
          <a:xfrm>
            <a:off x="3686184" y="523335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/>
        </p:nvSpPr>
        <p:spPr bwMode="auto">
          <a:xfrm>
            <a:off x="4770504" y="5213553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17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圆角矩形 26"/>
          <p:cNvSpPr/>
          <p:nvPr/>
        </p:nvSpPr>
        <p:spPr bwMode="auto">
          <a:xfrm>
            <a:off x="5396154" y="471277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圆角矩形 27"/>
          <p:cNvSpPr/>
          <p:nvPr/>
        </p:nvSpPr>
        <p:spPr bwMode="auto">
          <a:xfrm>
            <a:off x="5981311" y="521324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圆角矩形 28"/>
          <p:cNvSpPr/>
          <p:nvPr/>
        </p:nvSpPr>
        <p:spPr bwMode="auto">
          <a:xfrm>
            <a:off x="6462881" y="4298493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圆角矩形 29"/>
          <p:cNvSpPr/>
          <p:nvPr/>
        </p:nvSpPr>
        <p:spPr bwMode="auto">
          <a:xfrm>
            <a:off x="7116453" y="5230883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25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圆角矩形 30"/>
          <p:cNvSpPr/>
          <p:nvPr/>
        </p:nvSpPr>
        <p:spPr bwMode="auto">
          <a:xfrm>
            <a:off x="7724662" y="473054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27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圆角矩形 31"/>
          <p:cNvSpPr/>
          <p:nvPr/>
        </p:nvSpPr>
        <p:spPr bwMode="auto">
          <a:xfrm>
            <a:off x="8320261" y="523246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29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262034" y="4069705"/>
            <a:ext cx="2090599" cy="226056"/>
            <a:chOff x="3340664" y="3236395"/>
            <a:chExt cx="1269761" cy="216024"/>
          </a:xfrm>
        </p:grpSpPr>
        <p:cxnSp>
          <p:nvCxnSpPr>
            <p:cNvPr id="33" name="直接连接符 32"/>
            <p:cNvCxnSpPr/>
            <p:nvPr/>
          </p:nvCxnSpPr>
          <p:spPr bwMode="auto">
            <a:xfrm>
              <a:off x="3340664" y="3236395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flipV="1">
              <a:off x="3345977" y="3236395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35" name="直接连接符 34"/>
          <p:cNvCxnSpPr>
            <a:endCxn id="22" idx="1"/>
          </p:cNvCxnSpPr>
          <p:nvPr/>
        </p:nvCxnSpPr>
        <p:spPr bwMode="auto">
          <a:xfrm>
            <a:off x="1177230" y="4479300"/>
            <a:ext cx="908435" cy="393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 flipV="1">
            <a:off x="1179514" y="4479300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grpSp>
        <p:nvGrpSpPr>
          <p:cNvPr id="37" name="组合 36"/>
          <p:cNvGrpSpPr/>
          <p:nvPr/>
        </p:nvGrpSpPr>
        <p:grpSpPr>
          <a:xfrm flipH="1">
            <a:off x="1362986" y="4911349"/>
            <a:ext cx="403471" cy="327973"/>
            <a:chOff x="3632014" y="4509120"/>
            <a:chExt cx="1269761" cy="216024"/>
          </a:xfrm>
        </p:grpSpPr>
        <p:cxnSp>
          <p:nvCxnSpPr>
            <p:cNvPr id="38" name="直接连接符 3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39" name="直接连接符 3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40" name="组合 39"/>
          <p:cNvGrpSpPr/>
          <p:nvPr/>
        </p:nvGrpSpPr>
        <p:grpSpPr>
          <a:xfrm flipH="1">
            <a:off x="4639591" y="4062861"/>
            <a:ext cx="2026702" cy="240357"/>
            <a:chOff x="3632014" y="4509120"/>
            <a:chExt cx="1269761" cy="216024"/>
          </a:xfrm>
        </p:grpSpPr>
        <p:cxnSp>
          <p:nvCxnSpPr>
            <p:cNvPr id="41" name="直接连接符 4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2" name="直接连接符 4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43" name="组合 42"/>
          <p:cNvGrpSpPr/>
          <p:nvPr/>
        </p:nvGrpSpPr>
        <p:grpSpPr>
          <a:xfrm>
            <a:off x="5562782" y="4478514"/>
            <a:ext cx="900100" cy="252028"/>
            <a:chOff x="3632014" y="4509120"/>
            <a:chExt cx="1269761" cy="216024"/>
          </a:xfrm>
        </p:grpSpPr>
        <p:cxnSp>
          <p:nvCxnSpPr>
            <p:cNvPr id="44" name="直接连接符 4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9" name="组合 8"/>
          <p:cNvGrpSpPr/>
          <p:nvPr/>
        </p:nvGrpSpPr>
        <p:grpSpPr>
          <a:xfrm>
            <a:off x="6826898" y="4474576"/>
            <a:ext cx="1111661" cy="269450"/>
            <a:chOff x="6986605" y="3644733"/>
            <a:chExt cx="896122" cy="259901"/>
          </a:xfrm>
        </p:grpSpPr>
        <p:cxnSp>
          <p:nvCxnSpPr>
            <p:cNvPr id="46" name="直接连接符 45"/>
            <p:cNvCxnSpPr/>
            <p:nvPr/>
          </p:nvCxnSpPr>
          <p:spPr bwMode="auto">
            <a:xfrm flipH="1" flipV="1">
              <a:off x="6986605" y="3644733"/>
              <a:ext cx="892667" cy="39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 flipH="1" flipV="1">
              <a:off x="7882727" y="3648669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48" name="组合 47"/>
          <p:cNvGrpSpPr/>
          <p:nvPr/>
        </p:nvGrpSpPr>
        <p:grpSpPr>
          <a:xfrm flipH="1">
            <a:off x="2447988" y="4475421"/>
            <a:ext cx="859216" cy="257708"/>
            <a:chOff x="3632014" y="4509120"/>
            <a:chExt cx="1269761" cy="216024"/>
          </a:xfrm>
        </p:grpSpPr>
        <p:cxnSp>
          <p:nvCxnSpPr>
            <p:cNvPr id="49" name="直接连接符 4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0" name="直接连接符 4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1" name="组合 50"/>
          <p:cNvGrpSpPr/>
          <p:nvPr/>
        </p:nvGrpSpPr>
        <p:grpSpPr>
          <a:xfrm flipH="1">
            <a:off x="3471074" y="4911348"/>
            <a:ext cx="393823" cy="327973"/>
            <a:chOff x="3632014" y="4509120"/>
            <a:chExt cx="1269761" cy="216024"/>
          </a:xfrm>
        </p:grpSpPr>
        <p:cxnSp>
          <p:nvCxnSpPr>
            <p:cNvPr id="52" name="直接连接符 5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3" name="直接连接符 5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4" name="组合 53"/>
          <p:cNvGrpSpPr/>
          <p:nvPr/>
        </p:nvGrpSpPr>
        <p:grpSpPr>
          <a:xfrm flipH="1">
            <a:off x="5757788" y="4886723"/>
            <a:ext cx="394145" cy="327973"/>
            <a:chOff x="3632014" y="4509120"/>
            <a:chExt cx="1269761" cy="216024"/>
          </a:xfrm>
        </p:grpSpPr>
        <p:cxnSp>
          <p:nvCxnSpPr>
            <p:cNvPr id="55" name="直接连接符 5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6" name="直接连接符 5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7" name="组合 56"/>
          <p:cNvGrpSpPr/>
          <p:nvPr/>
        </p:nvGrpSpPr>
        <p:grpSpPr>
          <a:xfrm flipH="1">
            <a:off x="8083802" y="4904487"/>
            <a:ext cx="415993" cy="327973"/>
            <a:chOff x="3632014" y="4509120"/>
            <a:chExt cx="1269761" cy="216024"/>
          </a:xfrm>
        </p:grpSpPr>
        <p:cxnSp>
          <p:nvCxnSpPr>
            <p:cNvPr id="58" name="直接连接符 5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60" name="直接连接符 59"/>
          <p:cNvCxnSpPr/>
          <p:nvPr/>
        </p:nvCxnSpPr>
        <p:spPr bwMode="auto">
          <a:xfrm>
            <a:off x="7310634" y="4901412"/>
            <a:ext cx="415670" cy="102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61" name="直接连接符 60"/>
          <p:cNvCxnSpPr/>
          <p:nvPr/>
        </p:nvCxnSpPr>
        <p:spPr bwMode="auto">
          <a:xfrm flipV="1">
            <a:off x="7326204" y="4895130"/>
            <a:ext cx="0" cy="32797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grpSp>
        <p:nvGrpSpPr>
          <p:cNvPr id="62" name="组合 61"/>
          <p:cNvGrpSpPr/>
          <p:nvPr/>
        </p:nvGrpSpPr>
        <p:grpSpPr>
          <a:xfrm>
            <a:off x="4953478" y="4899597"/>
            <a:ext cx="441506" cy="327973"/>
            <a:chOff x="3632014" y="4509120"/>
            <a:chExt cx="1269761" cy="216024"/>
          </a:xfrm>
        </p:grpSpPr>
        <p:cxnSp>
          <p:nvCxnSpPr>
            <p:cNvPr id="63" name="直接连接符 6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5" name="组合 64"/>
          <p:cNvGrpSpPr/>
          <p:nvPr/>
        </p:nvGrpSpPr>
        <p:grpSpPr>
          <a:xfrm>
            <a:off x="2769230" y="4909213"/>
            <a:ext cx="344851" cy="317360"/>
            <a:chOff x="3632014" y="4509120"/>
            <a:chExt cx="1269761" cy="216024"/>
          </a:xfrm>
        </p:grpSpPr>
        <p:cxnSp>
          <p:nvCxnSpPr>
            <p:cNvPr id="66" name="直接连接符 6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68" name="组合 67"/>
          <p:cNvGrpSpPr/>
          <p:nvPr/>
        </p:nvGrpSpPr>
        <p:grpSpPr>
          <a:xfrm>
            <a:off x="557274" y="4915286"/>
            <a:ext cx="448066" cy="327973"/>
            <a:chOff x="3632014" y="4509120"/>
            <a:chExt cx="1269761" cy="216024"/>
          </a:xfrm>
        </p:grpSpPr>
        <p:cxnSp>
          <p:nvCxnSpPr>
            <p:cNvPr id="69" name="直接连接符 6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cxnSp>
        <p:nvCxnSpPr>
          <p:cNvPr id="71" name="直接连接符 70"/>
          <p:cNvCxnSpPr/>
          <p:nvPr/>
        </p:nvCxnSpPr>
        <p:spPr bwMode="auto">
          <a:xfrm flipH="1" flipV="1">
            <a:off x="4471673" y="3645024"/>
            <a:ext cx="0" cy="25596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72" name="圆角矩形 71"/>
          <p:cNvSpPr/>
          <p:nvPr/>
        </p:nvSpPr>
        <p:spPr bwMode="auto">
          <a:xfrm>
            <a:off x="4283968" y="390098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15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圆角矩形 72"/>
          <p:cNvSpPr/>
          <p:nvPr/>
        </p:nvSpPr>
        <p:spPr bwMode="auto">
          <a:xfrm>
            <a:off x="1839398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 flipH="1">
            <a:off x="1938785" y="5413376"/>
            <a:ext cx="106319" cy="327973"/>
            <a:chOff x="3632014" y="4509120"/>
            <a:chExt cx="1269761" cy="216024"/>
          </a:xfrm>
        </p:grpSpPr>
        <p:cxnSp>
          <p:nvCxnSpPr>
            <p:cNvPr id="75" name="直接连接符 7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76" name="直接连接符 7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94" name="组合 93"/>
          <p:cNvGrpSpPr/>
          <p:nvPr/>
        </p:nvGrpSpPr>
        <p:grpSpPr>
          <a:xfrm>
            <a:off x="1456478" y="5423966"/>
            <a:ext cx="108459" cy="327973"/>
            <a:chOff x="3632014" y="4509120"/>
            <a:chExt cx="1269761" cy="216024"/>
          </a:xfrm>
        </p:grpSpPr>
        <p:cxnSp>
          <p:nvCxnSpPr>
            <p:cNvPr id="95" name="直接连接符 9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97" name="圆角矩形 96"/>
          <p:cNvSpPr/>
          <p:nvPr/>
        </p:nvSpPr>
        <p:spPr bwMode="auto">
          <a:xfrm>
            <a:off x="1259632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圆角矩形 97"/>
          <p:cNvSpPr/>
          <p:nvPr/>
        </p:nvSpPr>
        <p:spPr bwMode="auto">
          <a:xfrm>
            <a:off x="683568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9" name="组合 98"/>
          <p:cNvGrpSpPr/>
          <p:nvPr/>
        </p:nvGrpSpPr>
        <p:grpSpPr>
          <a:xfrm flipH="1">
            <a:off x="782955" y="5413198"/>
            <a:ext cx="106319" cy="327973"/>
            <a:chOff x="3632014" y="4509120"/>
            <a:chExt cx="1269761" cy="216024"/>
          </a:xfrm>
        </p:grpSpPr>
        <p:cxnSp>
          <p:nvCxnSpPr>
            <p:cNvPr id="100" name="直接连接符 9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1" name="直接连接符 10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02" name="组合 101"/>
          <p:cNvGrpSpPr/>
          <p:nvPr/>
        </p:nvGrpSpPr>
        <p:grpSpPr>
          <a:xfrm>
            <a:off x="300648" y="5423788"/>
            <a:ext cx="108459" cy="327973"/>
            <a:chOff x="3632014" y="4509120"/>
            <a:chExt cx="1269761" cy="216024"/>
          </a:xfrm>
        </p:grpSpPr>
        <p:cxnSp>
          <p:nvCxnSpPr>
            <p:cNvPr id="103" name="直接连接符 10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4" name="直接连接符 10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05" name="圆角矩形 104"/>
          <p:cNvSpPr/>
          <p:nvPr/>
        </p:nvSpPr>
        <p:spPr bwMode="auto">
          <a:xfrm>
            <a:off x="107504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圆角矩形 105"/>
          <p:cNvSpPr/>
          <p:nvPr/>
        </p:nvSpPr>
        <p:spPr bwMode="auto">
          <a:xfrm>
            <a:off x="2847510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07" name="组合 106"/>
          <p:cNvGrpSpPr/>
          <p:nvPr/>
        </p:nvGrpSpPr>
        <p:grpSpPr>
          <a:xfrm flipH="1">
            <a:off x="2946897" y="5398810"/>
            <a:ext cx="106319" cy="327973"/>
            <a:chOff x="3632014" y="4509120"/>
            <a:chExt cx="1269761" cy="216024"/>
          </a:xfrm>
        </p:grpSpPr>
        <p:cxnSp>
          <p:nvCxnSpPr>
            <p:cNvPr id="108" name="直接连接符 10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09" name="直接连接符 10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10" name="组合 109"/>
          <p:cNvGrpSpPr/>
          <p:nvPr/>
        </p:nvGrpSpPr>
        <p:grpSpPr>
          <a:xfrm>
            <a:off x="2464590" y="5409400"/>
            <a:ext cx="108459" cy="327973"/>
            <a:chOff x="3632014" y="4509120"/>
            <a:chExt cx="1269761" cy="216024"/>
          </a:xfrm>
        </p:grpSpPr>
        <p:cxnSp>
          <p:nvCxnSpPr>
            <p:cNvPr id="111" name="直接连接符 11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13" name="圆角矩形 112"/>
          <p:cNvSpPr/>
          <p:nvPr/>
        </p:nvSpPr>
        <p:spPr bwMode="auto">
          <a:xfrm>
            <a:off x="2267744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圆角矩形 113"/>
          <p:cNvSpPr/>
          <p:nvPr/>
        </p:nvSpPr>
        <p:spPr bwMode="auto">
          <a:xfrm>
            <a:off x="3968497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15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15" name="组合 114"/>
          <p:cNvGrpSpPr/>
          <p:nvPr/>
        </p:nvGrpSpPr>
        <p:grpSpPr>
          <a:xfrm flipH="1">
            <a:off x="4042643" y="5397287"/>
            <a:ext cx="106319" cy="327973"/>
            <a:chOff x="3632014" y="4509120"/>
            <a:chExt cx="1269761" cy="216024"/>
          </a:xfrm>
        </p:grpSpPr>
        <p:cxnSp>
          <p:nvCxnSpPr>
            <p:cNvPr id="116" name="直接连接符 11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17" name="直接连接符 11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18" name="组合 117"/>
          <p:cNvGrpSpPr/>
          <p:nvPr/>
        </p:nvGrpSpPr>
        <p:grpSpPr>
          <a:xfrm>
            <a:off x="3560336" y="5407877"/>
            <a:ext cx="108459" cy="327973"/>
            <a:chOff x="3632014" y="4509120"/>
            <a:chExt cx="1269761" cy="216024"/>
          </a:xfrm>
        </p:grpSpPr>
        <p:cxnSp>
          <p:nvCxnSpPr>
            <p:cNvPr id="119" name="直接连接符 11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0" name="直接连接符 11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21" name="圆角矩形 120"/>
          <p:cNvSpPr/>
          <p:nvPr/>
        </p:nvSpPr>
        <p:spPr bwMode="auto">
          <a:xfrm>
            <a:off x="3347864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" name="圆角矩形 121"/>
          <p:cNvSpPr/>
          <p:nvPr/>
        </p:nvSpPr>
        <p:spPr bwMode="auto">
          <a:xfrm>
            <a:off x="5064799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3" name="组合 122"/>
          <p:cNvGrpSpPr/>
          <p:nvPr/>
        </p:nvGrpSpPr>
        <p:grpSpPr>
          <a:xfrm flipH="1">
            <a:off x="5138945" y="5390432"/>
            <a:ext cx="106319" cy="327973"/>
            <a:chOff x="3632014" y="4509120"/>
            <a:chExt cx="1269761" cy="216024"/>
          </a:xfrm>
        </p:grpSpPr>
        <p:cxnSp>
          <p:nvCxnSpPr>
            <p:cNvPr id="124" name="直接连接符 12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5" name="直接连接符 12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26" name="组合 125"/>
          <p:cNvGrpSpPr/>
          <p:nvPr/>
        </p:nvGrpSpPr>
        <p:grpSpPr>
          <a:xfrm>
            <a:off x="4656638" y="5401022"/>
            <a:ext cx="108459" cy="327973"/>
            <a:chOff x="3632014" y="4509120"/>
            <a:chExt cx="1269761" cy="216024"/>
          </a:xfrm>
        </p:grpSpPr>
        <p:cxnSp>
          <p:nvCxnSpPr>
            <p:cNvPr id="127" name="直接连接符 126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28" name="直接连接符 127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29" name="圆角矩形 128"/>
          <p:cNvSpPr/>
          <p:nvPr/>
        </p:nvSpPr>
        <p:spPr bwMode="auto">
          <a:xfrm>
            <a:off x="4444166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17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圆角矩形 129"/>
          <p:cNvSpPr/>
          <p:nvPr/>
        </p:nvSpPr>
        <p:spPr bwMode="auto">
          <a:xfrm>
            <a:off x="6272753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1" name="组合 130"/>
          <p:cNvGrpSpPr/>
          <p:nvPr/>
        </p:nvGrpSpPr>
        <p:grpSpPr>
          <a:xfrm flipH="1">
            <a:off x="6346899" y="5393932"/>
            <a:ext cx="106319" cy="327973"/>
            <a:chOff x="3632014" y="4509120"/>
            <a:chExt cx="1269761" cy="216024"/>
          </a:xfrm>
        </p:grpSpPr>
        <p:cxnSp>
          <p:nvCxnSpPr>
            <p:cNvPr id="132" name="直接连接符 13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33" name="直接连接符 13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4" name="组合 133"/>
          <p:cNvGrpSpPr/>
          <p:nvPr/>
        </p:nvGrpSpPr>
        <p:grpSpPr>
          <a:xfrm>
            <a:off x="5864592" y="5404522"/>
            <a:ext cx="108459" cy="327973"/>
            <a:chOff x="3632014" y="4509120"/>
            <a:chExt cx="1269761" cy="216024"/>
          </a:xfrm>
        </p:grpSpPr>
        <p:cxnSp>
          <p:nvCxnSpPr>
            <p:cNvPr id="135" name="直接连接符 134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37" name="圆角矩形 136"/>
          <p:cNvSpPr/>
          <p:nvPr/>
        </p:nvSpPr>
        <p:spPr bwMode="auto">
          <a:xfrm>
            <a:off x="5652120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8" name="圆角矩形 137"/>
          <p:cNvSpPr/>
          <p:nvPr/>
        </p:nvSpPr>
        <p:spPr bwMode="auto">
          <a:xfrm>
            <a:off x="7420863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27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39" name="组合 138"/>
          <p:cNvGrpSpPr/>
          <p:nvPr/>
        </p:nvGrpSpPr>
        <p:grpSpPr>
          <a:xfrm flipH="1">
            <a:off x="7495009" y="5393573"/>
            <a:ext cx="106319" cy="327973"/>
            <a:chOff x="3632014" y="4509120"/>
            <a:chExt cx="1269761" cy="216024"/>
          </a:xfrm>
        </p:grpSpPr>
        <p:cxnSp>
          <p:nvCxnSpPr>
            <p:cNvPr id="140" name="直接连接符 139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1" name="直接连接符 140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42" name="组合 141"/>
          <p:cNvGrpSpPr/>
          <p:nvPr/>
        </p:nvGrpSpPr>
        <p:grpSpPr>
          <a:xfrm>
            <a:off x="7012702" y="5404163"/>
            <a:ext cx="108459" cy="327973"/>
            <a:chOff x="3632014" y="4509120"/>
            <a:chExt cx="1269761" cy="216024"/>
          </a:xfrm>
        </p:grpSpPr>
        <p:cxnSp>
          <p:nvCxnSpPr>
            <p:cNvPr id="143" name="直接连接符 142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4" name="直接连接符 143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45" name="圆角矩形 144"/>
          <p:cNvSpPr/>
          <p:nvPr/>
        </p:nvSpPr>
        <p:spPr bwMode="auto">
          <a:xfrm>
            <a:off x="6800230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25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圆角矩形 145"/>
          <p:cNvSpPr/>
          <p:nvPr/>
        </p:nvSpPr>
        <p:spPr bwMode="auto">
          <a:xfrm>
            <a:off x="8607306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7" name="组合 146"/>
          <p:cNvGrpSpPr/>
          <p:nvPr/>
        </p:nvGrpSpPr>
        <p:grpSpPr>
          <a:xfrm flipH="1">
            <a:off x="8681452" y="5365352"/>
            <a:ext cx="106319" cy="327973"/>
            <a:chOff x="3632014" y="4509120"/>
            <a:chExt cx="1269761" cy="216024"/>
          </a:xfrm>
        </p:grpSpPr>
        <p:cxnSp>
          <p:nvCxnSpPr>
            <p:cNvPr id="148" name="直接连接符 14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49" name="直接连接符 14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50" name="组合 149"/>
          <p:cNvGrpSpPr/>
          <p:nvPr/>
        </p:nvGrpSpPr>
        <p:grpSpPr>
          <a:xfrm>
            <a:off x="8199145" y="5375942"/>
            <a:ext cx="108459" cy="327973"/>
            <a:chOff x="3632014" y="4509120"/>
            <a:chExt cx="1269761" cy="216024"/>
          </a:xfrm>
        </p:grpSpPr>
        <p:cxnSp>
          <p:nvCxnSpPr>
            <p:cNvPr id="151" name="直接连接符 15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2" name="直接连接符 15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53" name="圆角矩形 152"/>
          <p:cNvSpPr/>
          <p:nvPr/>
        </p:nvSpPr>
        <p:spPr bwMode="auto">
          <a:xfrm>
            <a:off x="7986673" y="5716439"/>
            <a:ext cx="360040" cy="360040"/>
          </a:xfrm>
          <a:prstGeom prst="roundRect">
            <a:avLst/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29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60" name="组合 159"/>
          <p:cNvGrpSpPr/>
          <p:nvPr/>
        </p:nvGrpSpPr>
        <p:grpSpPr>
          <a:xfrm>
            <a:off x="2262303" y="4059739"/>
            <a:ext cx="2013362" cy="226056"/>
            <a:chOff x="2270782" y="4069705"/>
            <a:chExt cx="2013362" cy="226056"/>
          </a:xfrm>
        </p:grpSpPr>
        <p:cxnSp>
          <p:nvCxnSpPr>
            <p:cNvPr id="161" name="直接连接符 160"/>
            <p:cNvCxnSpPr/>
            <p:nvPr/>
          </p:nvCxnSpPr>
          <p:spPr bwMode="auto">
            <a:xfrm>
              <a:off x="2270782" y="4069705"/>
              <a:ext cx="2013362" cy="11304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2" name="直接连接符 161"/>
            <p:cNvCxnSpPr/>
            <p:nvPr/>
          </p:nvCxnSpPr>
          <p:spPr bwMode="auto">
            <a:xfrm flipV="1">
              <a:off x="2279530" y="4069705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grpSp>
        <p:nvGrpSpPr>
          <p:cNvPr id="163" name="组合 162"/>
          <p:cNvGrpSpPr/>
          <p:nvPr/>
        </p:nvGrpSpPr>
        <p:grpSpPr>
          <a:xfrm>
            <a:off x="1179514" y="4475421"/>
            <a:ext cx="910438" cy="226056"/>
            <a:chOff x="2270782" y="4069705"/>
            <a:chExt cx="2013362" cy="226056"/>
          </a:xfrm>
        </p:grpSpPr>
        <p:cxnSp>
          <p:nvCxnSpPr>
            <p:cNvPr id="164" name="直接连接符 163"/>
            <p:cNvCxnSpPr/>
            <p:nvPr/>
          </p:nvCxnSpPr>
          <p:spPr bwMode="auto">
            <a:xfrm>
              <a:off x="2270782" y="4069705"/>
              <a:ext cx="2013362" cy="11304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5" name="直接连接符 164"/>
            <p:cNvCxnSpPr/>
            <p:nvPr/>
          </p:nvCxnSpPr>
          <p:spPr bwMode="auto">
            <a:xfrm flipV="1">
              <a:off x="2279530" y="4069705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grpSp>
        <p:nvGrpSpPr>
          <p:cNvPr id="12" name="组合 11"/>
          <p:cNvGrpSpPr/>
          <p:nvPr/>
        </p:nvGrpSpPr>
        <p:grpSpPr>
          <a:xfrm>
            <a:off x="567743" y="4911348"/>
            <a:ext cx="443004" cy="307044"/>
            <a:chOff x="946885" y="3361069"/>
            <a:chExt cx="384755" cy="226056"/>
          </a:xfrm>
        </p:grpSpPr>
        <p:cxnSp>
          <p:nvCxnSpPr>
            <p:cNvPr id="167" name="直接连接符 166"/>
            <p:cNvCxnSpPr/>
            <p:nvPr/>
          </p:nvCxnSpPr>
          <p:spPr bwMode="auto">
            <a:xfrm flipV="1">
              <a:off x="946885" y="3361069"/>
              <a:ext cx="384755" cy="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8" name="直接连接符 167"/>
            <p:cNvCxnSpPr/>
            <p:nvPr/>
          </p:nvCxnSpPr>
          <p:spPr bwMode="auto">
            <a:xfrm flipV="1">
              <a:off x="948557" y="3361069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grpSp>
        <p:nvGrpSpPr>
          <p:cNvPr id="169" name="组合 168"/>
          <p:cNvGrpSpPr/>
          <p:nvPr/>
        </p:nvGrpSpPr>
        <p:grpSpPr>
          <a:xfrm flipH="1">
            <a:off x="759372" y="5414627"/>
            <a:ext cx="124295" cy="307044"/>
            <a:chOff x="946885" y="3361069"/>
            <a:chExt cx="384755" cy="226056"/>
          </a:xfrm>
        </p:grpSpPr>
        <p:cxnSp>
          <p:nvCxnSpPr>
            <p:cNvPr id="170" name="直接连接符 169"/>
            <p:cNvCxnSpPr/>
            <p:nvPr/>
          </p:nvCxnSpPr>
          <p:spPr bwMode="auto">
            <a:xfrm flipV="1">
              <a:off x="946885" y="3361069"/>
              <a:ext cx="384755" cy="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1" name="直接连接符 170"/>
            <p:cNvCxnSpPr/>
            <p:nvPr/>
          </p:nvCxnSpPr>
          <p:spPr bwMode="auto">
            <a:xfrm flipV="1">
              <a:off x="948557" y="3361069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grpSp>
        <p:nvGrpSpPr>
          <p:cNvPr id="156" name="组合 155"/>
          <p:cNvGrpSpPr/>
          <p:nvPr/>
        </p:nvGrpSpPr>
        <p:grpSpPr>
          <a:xfrm flipH="1">
            <a:off x="4651090" y="4057879"/>
            <a:ext cx="2015201" cy="248066"/>
            <a:chOff x="2270782" y="4069705"/>
            <a:chExt cx="2013362" cy="226056"/>
          </a:xfrm>
        </p:grpSpPr>
        <p:cxnSp>
          <p:nvCxnSpPr>
            <p:cNvPr id="157" name="直接连接符 156"/>
            <p:cNvCxnSpPr/>
            <p:nvPr/>
          </p:nvCxnSpPr>
          <p:spPr bwMode="auto">
            <a:xfrm>
              <a:off x="2270782" y="4069705"/>
              <a:ext cx="2013362" cy="11304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58" name="直接连接符 157"/>
            <p:cNvCxnSpPr/>
            <p:nvPr/>
          </p:nvCxnSpPr>
          <p:spPr bwMode="auto">
            <a:xfrm flipV="1">
              <a:off x="2279530" y="4069705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grpSp>
        <p:nvGrpSpPr>
          <p:cNvPr id="159" name="组合 158"/>
          <p:cNvGrpSpPr/>
          <p:nvPr/>
        </p:nvGrpSpPr>
        <p:grpSpPr>
          <a:xfrm>
            <a:off x="5558496" y="4469139"/>
            <a:ext cx="894277" cy="238236"/>
            <a:chOff x="2270782" y="4069705"/>
            <a:chExt cx="2013362" cy="226056"/>
          </a:xfrm>
        </p:grpSpPr>
        <p:cxnSp>
          <p:nvCxnSpPr>
            <p:cNvPr id="166" name="直接连接符 165"/>
            <p:cNvCxnSpPr/>
            <p:nvPr/>
          </p:nvCxnSpPr>
          <p:spPr bwMode="auto">
            <a:xfrm>
              <a:off x="2270782" y="4069705"/>
              <a:ext cx="2013362" cy="11304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 flipV="1">
              <a:off x="2279530" y="4069705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grpSp>
        <p:nvGrpSpPr>
          <p:cNvPr id="179" name="组合 178"/>
          <p:cNvGrpSpPr/>
          <p:nvPr/>
        </p:nvGrpSpPr>
        <p:grpSpPr>
          <a:xfrm flipH="1">
            <a:off x="5743944" y="4904487"/>
            <a:ext cx="404599" cy="307044"/>
            <a:chOff x="946885" y="3361069"/>
            <a:chExt cx="384755" cy="226056"/>
          </a:xfrm>
        </p:grpSpPr>
        <p:cxnSp>
          <p:nvCxnSpPr>
            <p:cNvPr id="180" name="直接连接符 179"/>
            <p:cNvCxnSpPr/>
            <p:nvPr/>
          </p:nvCxnSpPr>
          <p:spPr bwMode="auto">
            <a:xfrm flipV="1">
              <a:off x="946885" y="3361069"/>
              <a:ext cx="384755" cy="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1" name="直接连接符 180"/>
            <p:cNvCxnSpPr/>
            <p:nvPr/>
          </p:nvCxnSpPr>
          <p:spPr bwMode="auto">
            <a:xfrm flipV="1">
              <a:off x="948557" y="3361069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grpSp>
        <p:nvGrpSpPr>
          <p:cNvPr id="182" name="组合 181"/>
          <p:cNvGrpSpPr/>
          <p:nvPr/>
        </p:nvGrpSpPr>
        <p:grpSpPr>
          <a:xfrm flipH="1">
            <a:off x="6348520" y="5404163"/>
            <a:ext cx="113492" cy="307044"/>
            <a:chOff x="946885" y="3361069"/>
            <a:chExt cx="384755" cy="226056"/>
          </a:xfrm>
        </p:grpSpPr>
        <p:cxnSp>
          <p:nvCxnSpPr>
            <p:cNvPr id="183" name="直接连接符 182"/>
            <p:cNvCxnSpPr/>
            <p:nvPr/>
          </p:nvCxnSpPr>
          <p:spPr bwMode="auto">
            <a:xfrm flipV="1">
              <a:off x="946885" y="3361069"/>
              <a:ext cx="384755" cy="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4" name="直接连接符 183"/>
            <p:cNvCxnSpPr/>
            <p:nvPr/>
          </p:nvCxnSpPr>
          <p:spPr bwMode="auto">
            <a:xfrm flipV="1">
              <a:off x="948557" y="3361069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grpSp>
        <p:nvGrpSpPr>
          <p:cNvPr id="187" name="组合 186"/>
          <p:cNvGrpSpPr/>
          <p:nvPr/>
        </p:nvGrpSpPr>
        <p:grpSpPr>
          <a:xfrm>
            <a:off x="586916" y="5906888"/>
            <a:ext cx="86044" cy="771297"/>
            <a:chOff x="946885" y="3361069"/>
            <a:chExt cx="384755" cy="226056"/>
          </a:xfrm>
        </p:grpSpPr>
        <p:cxnSp>
          <p:nvCxnSpPr>
            <p:cNvPr id="188" name="直接连接符 187"/>
            <p:cNvCxnSpPr/>
            <p:nvPr/>
          </p:nvCxnSpPr>
          <p:spPr bwMode="auto">
            <a:xfrm flipV="1">
              <a:off x="946885" y="3361069"/>
              <a:ext cx="384755" cy="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9" name="直接连接符 188"/>
            <p:cNvCxnSpPr/>
            <p:nvPr/>
          </p:nvCxnSpPr>
          <p:spPr bwMode="auto">
            <a:xfrm flipV="1">
              <a:off x="948557" y="3361069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sp>
        <p:nvSpPr>
          <p:cNvPr id="191" name="圆角矩形 190"/>
          <p:cNvSpPr/>
          <p:nvPr/>
        </p:nvSpPr>
        <p:spPr bwMode="auto">
          <a:xfrm>
            <a:off x="4284645" y="390098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15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99" name="组合 198"/>
          <p:cNvGrpSpPr/>
          <p:nvPr/>
        </p:nvGrpSpPr>
        <p:grpSpPr>
          <a:xfrm>
            <a:off x="6178920" y="5922957"/>
            <a:ext cx="118070" cy="755228"/>
            <a:chOff x="946885" y="3361069"/>
            <a:chExt cx="384755" cy="226056"/>
          </a:xfrm>
        </p:grpSpPr>
        <p:cxnSp>
          <p:nvCxnSpPr>
            <p:cNvPr id="200" name="直接连接符 199"/>
            <p:cNvCxnSpPr/>
            <p:nvPr/>
          </p:nvCxnSpPr>
          <p:spPr bwMode="auto">
            <a:xfrm flipV="1">
              <a:off x="946885" y="3361069"/>
              <a:ext cx="384755" cy="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1" name="直接连接符 200"/>
            <p:cNvCxnSpPr/>
            <p:nvPr/>
          </p:nvCxnSpPr>
          <p:spPr bwMode="auto">
            <a:xfrm flipV="1">
              <a:off x="948557" y="3361069"/>
              <a:ext cx="0" cy="22605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lg" len="lg"/>
              <a:tailEnd type="none"/>
            </a:ln>
            <a:effectLst/>
          </p:spPr>
        </p:cxnSp>
      </p:grpSp>
      <p:sp>
        <p:nvSpPr>
          <p:cNvPr id="5" name="矩形 4"/>
          <p:cNvSpPr/>
          <p:nvPr/>
        </p:nvSpPr>
        <p:spPr>
          <a:xfrm>
            <a:off x="3618748" y="1620028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输出：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4499992" y="1620028"/>
            <a:ext cx="15905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9,12,14,15,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03" name="矩形 202"/>
          <p:cNvSpPr/>
          <p:nvPr/>
        </p:nvSpPr>
        <p:spPr>
          <a:xfrm>
            <a:off x="5940152" y="1620028"/>
            <a:ext cx="649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4,7,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6442743" y="1620028"/>
            <a:ext cx="4171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3,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6699572" y="1620028"/>
            <a:ext cx="9669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17,20,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7596336" y="1620028"/>
            <a:ext cx="5020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73" name="椭圆 172"/>
          <p:cNvSpPr/>
          <p:nvPr/>
        </p:nvSpPr>
        <p:spPr bwMode="auto">
          <a:xfrm>
            <a:off x="683568" y="6237312"/>
            <a:ext cx="360000" cy="360000"/>
          </a:xfrm>
          <a:prstGeom prst="ellipse">
            <a:avLst/>
          </a:prstGeom>
          <a:solidFill>
            <a:srgbClr val="C00000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" name="文本框 173"/>
          <p:cNvSpPr txBox="1"/>
          <p:nvPr/>
        </p:nvSpPr>
        <p:spPr>
          <a:xfrm>
            <a:off x="3884439" y="3104701"/>
            <a:ext cx="4928162" cy="43088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如何推广到二维及高维范围查询？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6492845" y="3477782"/>
            <a:ext cx="2319756" cy="43088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能否建两棵树？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二维范围查询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2985901" y="4573683"/>
            <a:ext cx="319704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cxnSp>
        <p:nvCxnSpPr>
          <p:cNvPr id="35" name="直接箭头连接符 34"/>
          <p:cNvCxnSpPr/>
          <p:nvPr/>
        </p:nvCxnSpPr>
        <p:spPr bwMode="auto">
          <a:xfrm flipV="1">
            <a:off x="3185716" y="2008236"/>
            <a:ext cx="0" cy="27620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25" name="矩形 24"/>
          <p:cNvSpPr/>
          <p:nvPr/>
        </p:nvSpPr>
        <p:spPr>
          <a:xfrm>
            <a:off x="5879816" y="4592808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age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53415" y="1902977"/>
            <a:ext cx="1032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salary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857328" y="2728526"/>
            <a:ext cx="1840522" cy="1171524"/>
          </a:xfrm>
          <a:prstGeom prst="rect">
            <a:avLst/>
          </a:prstGeom>
          <a:solidFill>
            <a:schemeClr val="accent5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3959752" y="3384123"/>
            <a:ext cx="360000" cy="360000"/>
          </a:xfrm>
          <a:prstGeom prst="ellipse">
            <a:avLst/>
          </a:prstGeom>
          <a:solidFill>
            <a:srgbClr val="C00000"/>
          </a:solidFill>
          <a:ln w="12700" algn="ctr">
            <a:noFill/>
            <a:miter lim="800000"/>
          </a:ln>
          <a:effectLst/>
        </p:spPr>
        <p:txBody>
          <a:bodyPr lIns="0" tIns="36000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椭圆 58"/>
          <p:cNvSpPr/>
          <p:nvPr/>
        </p:nvSpPr>
        <p:spPr bwMode="auto">
          <a:xfrm>
            <a:off x="4446769" y="2799422"/>
            <a:ext cx="360000" cy="360000"/>
          </a:xfrm>
          <a:prstGeom prst="ellipse">
            <a:avLst/>
          </a:prstGeom>
          <a:solidFill>
            <a:srgbClr val="C00000"/>
          </a:solidFill>
          <a:ln w="12700" algn="ctr">
            <a:noFill/>
            <a:miter lim="800000"/>
          </a:ln>
          <a:effectLst/>
        </p:spPr>
        <p:txBody>
          <a:bodyPr lIns="0" tIns="72000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椭圆 59"/>
          <p:cNvSpPr/>
          <p:nvPr/>
        </p:nvSpPr>
        <p:spPr bwMode="auto">
          <a:xfrm>
            <a:off x="5249976" y="3470653"/>
            <a:ext cx="360000" cy="360000"/>
          </a:xfrm>
          <a:prstGeom prst="ellipse">
            <a:avLst/>
          </a:prstGeom>
          <a:solidFill>
            <a:srgbClr val="C00000"/>
          </a:solidFill>
          <a:ln w="12700" algn="ctr">
            <a:noFill/>
            <a:miter lim="800000"/>
          </a:ln>
          <a:effectLst/>
        </p:spPr>
        <p:txBody>
          <a:bodyPr lIns="0" tIns="72000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5111693" y="2909787"/>
            <a:ext cx="360000" cy="360000"/>
          </a:xfrm>
          <a:prstGeom prst="ellipse">
            <a:avLst/>
          </a:prstGeom>
          <a:solidFill>
            <a:srgbClr val="C00000"/>
          </a:solidFill>
          <a:ln w="12700" algn="ctr">
            <a:noFill/>
            <a:miter lim="800000"/>
          </a:ln>
          <a:effectLst/>
        </p:spPr>
        <p:txBody>
          <a:bodyPr lIns="0" tIns="72000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椭圆 61"/>
          <p:cNvSpPr/>
          <p:nvPr/>
        </p:nvSpPr>
        <p:spPr bwMode="auto">
          <a:xfrm>
            <a:off x="4052036" y="227625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 algn="ctr">
            <a:noFill/>
            <a:miter lim="800000"/>
          </a:ln>
          <a:effectLst/>
        </p:spPr>
        <p:txBody>
          <a:bodyPr lIns="0" tIns="72000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3633144" y="401245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 algn="ctr">
            <a:noFill/>
            <a:miter lim="800000"/>
          </a:ln>
          <a:effectLst/>
        </p:spPr>
        <p:txBody>
          <a:bodyPr lIns="0" tIns="72000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3340803" y="3237065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 algn="ctr">
            <a:noFill/>
            <a:miter lim="800000"/>
          </a:ln>
          <a:effectLst/>
        </p:spPr>
        <p:txBody>
          <a:bodyPr lIns="0" tIns="72000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5453788" y="230281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 algn="ctr">
            <a:noFill/>
            <a:miter lim="800000"/>
          </a:ln>
          <a:effectLst/>
        </p:spPr>
        <p:txBody>
          <a:bodyPr lIns="0" tIns="36000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4928909" y="404653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12700" algn="ctr">
            <a:noFill/>
            <a:miter lim="800000"/>
          </a:ln>
          <a:effectLst/>
        </p:spPr>
        <p:txBody>
          <a:bodyPr lIns="0" tIns="72000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椭圆 66"/>
          <p:cNvSpPr/>
          <p:nvPr/>
        </p:nvSpPr>
        <p:spPr bwMode="auto">
          <a:xfrm>
            <a:off x="3737421" y="4456164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en-US" sz="28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椭圆 67"/>
          <p:cNvSpPr/>
          <p:nvPr/>
        </p:nvSpPr>
        <p:spPr bwMode="auto">
          <a:xfrm>
            <a:off x="5375760" y="4456164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kumimoji="0" lang="zh-CN" altLang="en-US" sz="28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椭圆 68"/>
          <p:cNvSpPr/>
          <p:nvPr/>
        </p:nvSpPr>
        <p:spPr bwMode="auto">
          <a:xfrm>
            <a:off x="2647396" y="2408762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y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kumimoji="0" lang="zh-CN" altLang="en-US" sz="28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椭圆 69"/>
          <p:cNvSpPr/>
          <p:nvPr/>
        </p:nvSpPr>
        <p:spPr bwMode="auto">
          <a:xfrm>
            <a:off x="2685724" y="3523714"/>
            <a:ext cx="504056" cy="505976"/>
          </a:xfrm>
          <a:prstGeom prst="ellipse">
            <a:avLst/>
          </a:prstGeom>
          <a:noFill/>
          <a:ln w="12700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y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en-US" sz="2800" b="1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TextBox 20"/>
          <p:cNvSpPr txBox="1">
            <a:spLocks noChangeArrowheads="1"/>
          </p:cNvSpPr>
          <p:nvPr/>
        </p:nvSpPr>
        <p:spPr bwMode="auto">
          <a:xfrm>
            <a:off x="195398" y="5266923"/>
            <a:ext cx="754495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有序向量的二分查找对该问题无能为力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20"/>
              <p:cNvSpPr txBox="1">
                <a:spLocks noChangeArrowheads="1"/>
              </p:cNvSpPr>
              <p:nvPr/>
            </p:nvSpPr>
            <p:spPr bwMode="auto">
              <a:xfrm>
                <a:off x="235738" y="1221942"/>
                <a:ext cx="7648630" cy="52322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00000"/>
                  </a:buClr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二维查找范围描述为</a:t>
                </a:r>
                <a14:m>
                  <m:oMath xmlns:m="http://schemas.openxmlformats.org/officeDocument/2006/math">
                    <m:r>
                      <a:rPr kumimoji="0" lang="en-US" altLang="zh-CN" sz="2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𝐑</m:t>
                    </m:r>
                    <m:r>
                      <a:rPr kumimoji="0" lang="en-US" altLang="zh-CN" sz="28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C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[</m:t>
                    </m:r>
                    <m:sSub>
                      <m:sSubPr>
                        <m:ctrlP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0" lang="en-US" altLang="zh-C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𝒙</m:t>
                        </m:r>
                      </m:e>
                      <m:sub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0" lang="en-US" altLang="zh-C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]</m:t>
                    </m:r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×[</m:t>
                    </m:r>
                    <m:sSub>
                      <m:sSubPr>
                        <m:ctrlP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𝒚</m:t>
                        </m:r>
                      </m:e>
                      <m:sub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𝒚</m:t>
                        </m:r>
                      </m:e>
                      <m:sub>
                        <m:r>
                          <a:rPr kumimoji="0" lang="en-US" altLang="zh-CN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0" lang="en-US" altLang="zh-CN" sz="2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]</m:t>
                    </m:r>
                  </m:oMath>
                </a14:m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mc:Choice>
        <mc:Fallback>
          <p:sp>
            <p:nvSpPr>
              <p:cNvPr id="72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738" y="1221942"/>
                <a:ext cx="7648630" cy="523220"/>
              </a:xfrm>
              <a:prstGeom prst="rect">
                <a:avLst/>
              </a:prstGeom>
              <a:blipFill rotWithShape="1">
                <a:blip r:embed="rId1"/>
                <a:stretch>
                  <a:fillRect l="-2" t="-39" r="3" b="35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Tm="157">
    <p:zo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2d-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8689647" cy="25622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2d-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树的构造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核心思想：每次选取一个维度进行划分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点深度为偶（奇）时，则沿垂直（水平）方向切分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如何保证每次划分尽量居中？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每次切分都在中位点（对应坐标居中点），保证全树不高于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O(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logn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2d-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912169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2d-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树的实现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445" y="3663463"/>
            <a:ext cx="52934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struct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TreeNode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: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public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PointStruct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{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m_dimesion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0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为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x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方向划分，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1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为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y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方向划分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TreeNode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*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m_pLeftChild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左孩子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TreeNode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*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m_pRightChild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右孩子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幼圆" panose="02010509060101010101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9886" y="2499344"/>
            <a:ext cx="46381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struct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PointStruct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: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public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Coordinate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{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char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m_data; 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点数据的类型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幼圆" panose="02010509060101010101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1520" y="5301144"/>
            <a:ext cx="345638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struct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KdTree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{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TreeNode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*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m_pRoot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幼圆" panose="02010509060101010101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67944" y="5269955"/>
            <a:ext cx="4572000" cy="13542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struct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RecArea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{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    //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存放矩形区域左下和右上坐标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Coordinate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m_minCoor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Coordinate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m_maxCoor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幼圆" panose="02010509060101010101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1232" y="1666049"/>
            <a:ext cx="474978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struct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Coordinate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{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 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double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m_coor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[2];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点的坐标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幼圆" panose="02010509060101010101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721032" y="3355686"/>
            <a:ext cx="1872208" cy="1012737"/>
            <a:chOff x="6660232" y="2485896"/>
            <a:chExt cx="1872208" cy="1012737"/>
          </a:xfrm>
        </p:grpSpPr>
        <p:grpSp>
          <p:nvGrpSpPr>
            <p:cNvPr id="4" name="组合 3"/>
            <p:cNvGrpSpPr/>
            <p:nvPr/>
          </p:nvGrpSpPr>
          <p:grpSpPr>
            <a:xfrm>
              <a:off x="6660232" y="2485896"/>
              <a:ext cx="1872208" cy="655072"/>
              <a:chOff x="6660232" y="2485896"/>
              <a:chExt cx="1872208" cy="655072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6660232" y="2485897"/>
                <a:ext cx="864096" cy="307777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m_data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7596336" y="2485896"/>
                <a:ext cx="936104" cy="307777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m_</a:t>
                </a:r>
                <a:r>
                  <a:rPr kumimoji="0" lang="en-US" altLang="zh-CN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uLnTx/>
                    <a:uFillTx/>
                    <a:latin typeface="Consolas" panose="020B0609020204030204" pitchFamily="49" charset="0"/>
                    <a:ea typeface="新宋体" panose="02010609030101010101" pitchFamily="49" charset="-122"/>
                    <a:cs typeface="+mn-cs"/>
                  </a:rPr>
                  <a:t>coor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6660232" y="2833191"/>
                <a:ext cx="1872208" cy="307777"/>
              </a:xfrm>
              <a:prstGeom prst="rect">
                <a:avLst/>
              </a:prstGeom>
              <a:solidFill>
                <a:srgbClr val="99CC00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m_dimension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p:grpSp>
        <p:sp>
          <p:nvSpPr>
            <p:cNvPr id="13" name="文本框 12"/>
            <p:cNvSpPr txBox="1"/>
            <p:nvPr/>
          </p:nvSpPr>
          <p:spPr>
            <a:xfrm>
              <a:off x="6660232" y="3190856"/>
              <a:ext cx="864096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m_pLeft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7589254" y="3190856"/>
              <a:ext cx="943186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m_pRight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893990" y="3355686"/>
            <a:ext cx="1872208" cy="1012737"/>
            <a:chOff x="6660232" y="2485896"/>
            <a:chExt cx="1872208" cy="1012737"/>
          </a:xfrm>
        </p:grpSpPr>
        <p:grpSp>
          <p:nvGrpSpPr>
            <p:cNvPr id="17" name="组合 16"/>
            <p:cNvGrpSpPr/>
            <p:nvPr/>
          </p:nvGrpSpPr>
          <p:grpSpPr>
            <a:xfrm>
              <a:off x="6660232" y="2485896"/>
              <a:ext cx="1872208" cy="655072"/>
              <a:chOff x="6660232" y="2485896"/>
              <a:chExt cx="1872208" cy="655072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6660232" y="2485897"/>
                <a:ext cx="864096" cy="307777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m_data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7596336" y="2485896"/>
                <a:ext cx="936104" cy="307777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m_</a:t>
                </a:r>
                <a:r>
                  <a:rPr kumimoji="0" lang="en-US" altLang="zh-CN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uLnTx/>
                    <a:uFillTx/>
                    <a:latin typeface="Consolas" panose="020B0609020204030204" pitchFamily="49" charset="0"/>
                    <a:ea typeface="新宋体" panose="02010609030101010101" pitchFamily="49" charset="-122"/>
                    <a:cs typeface="+mn-cs"/>
                  </a:rPr>
                  <a:t>coor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660232" y="2833191"/>
                <a:ext cx="1872208" cy="307777"/>
              </a:xfrm>
              <a:prstGeom prst="rect">
                <a:avLst/>
              </a:prstGeom>
              <a:solidFill>
                <a:srgbClr val="99CC00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m_dimension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6660232" y="3190856"/>
              <a:ext cx="864096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m_pLeft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589254" y="3190856"/>
              <a:ext cx="943186" cy="307777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m_pRight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809337" y="1924148"/>
            <a:ext cx="1872208" cy="1012737"/>
            <a:chOff x="6660232" y="2485896"/>
            <a:chExt cx="1872208" cy="1012737"/>
          </a:xfrm>
        </p:grpSpPr>
        <p:grpSp>
          <p:nvGrpSpPr>
            <p:cNvPr id="24" name="组合 23"/>
            <p:cNvGrpSpPr/>
            <p:nvPr/>
          </p:nvGrpSpPr>
          <p:grpSpPr>
            <a:xfrm>
              <a:off x="6660232" y="2485896"/>
              <a:ext cx="1872208" cy="655072"/>
              <a:chOff x="6660232" y="2485896"/>
              <a:chExt cx="1872208" cy="655072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6660232" y="2485897"/>
                <a:ext cx="864096" cy="30777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m_data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7596336" y="2485896"/>
                <a:ext cx="936104" cy="307777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m_</a:t>
                </a:r>
                <a:r>
                  <a:rPr kumimoji="0" lang="en-US" altLang="zh-CN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uLnTx/>
                    <a:uFillTx/>
                    <a:latin typeface="Consolas" panose="020B0609020204030204" pitchFamily="49" charset="0"/>
                    <a:ea typeface="新宋体" panose="02010609030101010101" pitchFamily="49" charset="-122"/>
                    <a:cs typeface="+mn-cs"/>
                  </a:rPr>
                  <a:t>coor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6660232" y="2833191"/>
                <a:ext cx="1872208" cy="307777"/>
              </a:xfrm>
              <a:prstGeom prst="rect">
                <a:avLst/>
              </a:prstGeom>
              <a:solidFill>
                <a:srgbClr val="99CC00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幼圆" panose="02010509060101010101" charset="-122"/>
                    <a:cs typeface="+mn-cs"/>
                  </a:rPr>
                  <a:t>m_dimension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p:grpSp>
        <p:sp>
          <p:nvSpPr>
            <p:cNvPr id="25" name="文本框 24"/>
            <p:cNvSpPr txBox="1"/>
            <p:nvPr/>
          </p:nvSpPr>
          <p:spPr>
            <a:xfrm>
              <a:off x="6660232" y="3190856"/>
              <a:ext cx="864096" cy="3077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m_pLeft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589254" y="3190856"/>
              <a:ext cx="943186" cy="30777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m_pRight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</p:grpSp>
      <p:sp>
        <p:nvSpPr>
          <p:cNvPr id="15" name="矩形 14"/>
          <p:cNvSpPr/>
          <p:nvPr/>
        </p:nvSpPr>
        <p:spPr bwMode="auto">
          <a:xfrm>
            <a:off x="5775671" y="1883158"/>
            <a:ext cx="1939540" cy="1090938"/>
          </a:xfrm>
          <a:prstGeom prst="rect">
            <a:avLst/>
          </a:prstGeom>
          <a:noFill/>
          <a:ln w="15875" algn="ctr">
            <a:solidFill>
              <a:srgbClr val="FF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4692687" y="3311400"/>
            <a:ext cx="1939540" cy="1090938"/>
          </a:xfrm>
          <a:prstGeom prst="rect">
            <a:avLst/>
          </a:prstGeom>
          <a:noFill/>
          <a:ln w="15875" algn="ctr">
            <a:solidFill>
              <a:srgbClr val="FF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853242" y="3313708"/>
            <a:ext cx="1939540" cy="1090938"/>
          </a:xfrm>
          <a:prstGeom prst="rect">
            <a:avLst/>
          </a:prstGeom>
          <a:noFill/>
          <a:ln w="15875" algn="ctr">
            <a:solidFill>
              <a:srgbClr val="FF0000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cxnSp>
        <p:nvCxnSpPr>
          <p:cNvPr id="33" name="直接箭头连接符 32"/>
          <p:cNvCxnSpPr>
            <a:endCxn id="15" idx="0"/>
          </p:cNvCxnSpPr>
          <p:nvPr/>
        </p:nvCxnSpPr>
        <p:spPr bwMode="auto">
          <a:xfrm>
            <a:off x="6745441" y="1419662"/>
            <a:ext cx="0" cy="46349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39" name="直接箭头连接符 38"/>
          <p:cNvCxnSpPr>
            <a:endCxn id="31" idx="0"/>
          </p:cNvCxnSpPr>
          <p:nvPr/>
        </p:nvCxnSpPr>
        <p:spPr bwMode="auto">
          <a:xfrm flipH="1">
            <a:off x="5662457" y="2974096"/>
            <a:ext cx="113214" cy="3373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42" name="直接箭头连接符 41"/>
          <p:cNvCxnSpPr>
            <a:endCxn id="32" idx="0"/>
          </p:cNvCxnSpPr>
          <p:nvPr/>
        </p:nvCxnSpPr>
        <p:spPr bwMode="auto">
          <a:xfrm>
            <a:off x="7715211" y="2968493"/>
            <a:ext cx="107801" cy="3452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sp>
        <p:nvSpPr>
          <p:cNvPr id="45" name="矩形 44"/>
          <p:cNvSpPr/>
          <p:nvPr/>
        </p:nvSpPr>
        <p:spPr>
          <a:xfrm>
            <a:off x="5492595" y="1329365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TreeNode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*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m_pRoot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cxnSp>
        <p:nvCxnSpPr>
          <p:cNvPr id="47" name="直接箭头连接符 46"/>
          <p:cNvCxnSpPr/>
          <p:nvPr/>
        </p:nvCxnSpPr>
        <p:spPr bwMode="auto">
          <a:xfrm flipH="1">
            <a:off x="4579473" y="4411647"/>
            <a:ext cx="113214" cy="3373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>
            <a:off x="6632227" y="4406044"/>
            <a:ext cx="33297" cy="33207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49" name="直接箭头连接符 48"/>
          <p:cNvCxnSpPr/>
          <p:nvPr/>
        </p:nvCxnSpPr>
        <p:spPr bwMode="auto">
          <a:xfrm>
            <a:off x="6853242" y="4411647"/>
            <a:ext cx="0" cy="33261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50" name="直接箭头连接符 49"/>
          <p:cNvCxnSpPr/>
          <p:nvPr/>
        </p:nvCxnSpPr>
        <p:spPr bwMode="auto">
          <a:xfrm>
            <a:off x="8792782" y="4406044"/>
            <a:ext cx="107801" cy="3452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</p:spTree>
  </p:cSld>
  <p:clrMapOvr>
    <a:masterClrMapping/>
  </p:clrMapOvr>
  <p:transition advTm="157">
    <p:zo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2d-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724948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2d-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树构造实现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496" y="1610272"/>
            <a:ext cx="928903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TreeNode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*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KdTree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::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buildTree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std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::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vector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PointStruct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&gt;&amp;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pList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{  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在深度为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d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的层次，构造一棵对应于（子）集合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pointList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（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pL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)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的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(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子）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2d-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树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if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pList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.empty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())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return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NULL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dimension 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% 2;                              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确定划分方向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PointStruct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medianP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findMedialPoint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(dimension,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pList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                                             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确定中位点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std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::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vector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PointStruct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pListLeft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pListRight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  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左右子树的点集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for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0;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&lt;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pList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.size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();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++)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if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medianP.isBigger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(dimension,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pList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))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点的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dimension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轴坐标小于中位点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	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pListLeft.push_back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pList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);          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归入左子树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else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medianP.isSmaller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(dimension,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pList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))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轴坐标小于中位点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	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pListRight.push_back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pList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);         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归入右子树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else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(!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medianP.isEqual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pList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))     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多个点落在中位线的情况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	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pListRight.push_back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pList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);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除了中位点外其它归入右子树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TreeNode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*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pTreeNode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new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TreeNode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mediaP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);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创建子树根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,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复制节点数据为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mediaP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pTreeNode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m_pLeft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buildTree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pListLeft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+ 1);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深度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d+1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构建左子树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      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pTreeNode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m_pRight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buildTree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pListRight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+ 1);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 //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深度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d+1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构建右子树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 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pTreeNode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m_dimesion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dimension;             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设置节点的分割轴方向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return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pTreeNode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幼圆" panose="02010509060101010101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2d-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824343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2d-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树构造实例（示例代码方法）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559333" y="2030550"/>
            <a:ext cx="7842654" cy="2232248"/>
          </a:xfrm>
          <a:prstGeom prst="rect">
            <a:avLst/>
          </a:prstGeom>
          <a:solidFill>
            <a:srgbClr val="FFCCCC">
              <a:alpha val="44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cxnSp>
        <p:nvCxnSpPr>
          <p:cNvPr id="527" name="直接连接符 526"/>
          <p:cNvCxnSpPr/>
          <p:nvPr/>
        </p:nvCxnSpPr>
        <p:spPr bwMode="auto">
          <a:xfrm>
            <a:off x="4375757" y="2030550"/>
            <a:ext cx="0" cy="223224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25" name="圆角矩形 524"/>
          <p:cNvSpPr/>
          <p:nvPr/>
        </p:nvSpPr>
        <p:spPr bwMode="auto">
          <a:xfrm>
            <a:off x="4179924" y="296665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8" name="直接连接符 527"/>
          <p:cNvCxnSpPr/>
          <p:nvPr/>
        </p:nvCxnSpPr>
        <p:spPr bwMode="auto">
          <a:xfrm flipH="1">
            <a:off x="559333" y="3541301"/>
            <a:ext cx="3816424" cy="25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21" name="圆角矩形 520"/>
          <p:cNvSpPr/>
          <p:nvPr/>
        </p:nvSpPr>
        <p:spPr bwMode="auto">
          <a:xfrm>
            <a:off x="1822802" y="334641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9" name="直接连接符 528"/>
          <p:cNvCxnSpPr/>
          <p:nvPr/>
        </p:nvCxnSpPr>
        <p:spPr bwMode="auto">
          <a:xfrm flipH="1">
            <a:off x="4375759" y="2793637"/>
            <a:ext cx="4026228" cy="1099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24" name="圆角矩形 523"/>
          <p:cNvSpPr/>
          <p:nvPr/>
        </p:nvSpPr>
        <p:spPr bwMode="auto">
          <a:xfrm>
            <a:off x="5097512" y="259285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30" name="直接连接符 529"/>
          <p:cNvCxnSpPr/>
          <p:nvPr/>
        </p:nvCxnSpPr>
        <p:spPr bwMode="auto">
          <a:xfrm>
            <a:off x="6823333" y="2793637"/>
            <a:ext cx="8480" cy="146916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31" name="直接连接符 530"/>
          <p:cNvCxnSpPr/>
          <p:nvPr/>
        </p:nvCxnSpPr>
        <p:spPr bwMode="auto">
          <a:xfrm>
            <a:off x="2920307" y="2057426"/>
            <a:ext cx="14443" cy="148387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20" name="圆角矩形 519"/>
          <p:cNvSpPr/>
          <p:nvPr/>
        </p:nvSpPr>
        <p:spPr bwMode="auto">
          <a:xfrm>
            <a:off x="2754730" y="224686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32" name="直接连接符 531"/>
          <p:cNvCxnSpPr/>
          <p:nvPr/>
        </p:nvCxnSpPr>
        <p:spPr bwMode="auto">
          <a:xfrm>
            <a:off x="1357008" y="3560313"/>
            <a:ext cx="10905" cy="72654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22" name="圆角矩形 521"/>
          <p:cNvSpPr/>
          <p:nvPr/>
        </p:nvSpPr>
        <p:spPr bwMode="auto">
          <a:xfrm>
            <a:off x="1179932" y="378247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390061" y="4635293"/>
            <a:ext cx="4404259" cy="954662"/>
            <a:chOff x="2479781" y="4490238"/>
            <a:chExt cx="4404259" cy="954662"/>
          </a:xfrm>
        </p:grpSpPr>
        <p:grpSp>
          <p:nvGrpSpPr>
            <p:cNvPr id="21" name="组合 20"/>
            <p:cNvGrpSpPr/>
            <p:nvPr/>
          </p:nvGrpSpPr>
          <p:grpSpPr>
            <a:xfrm>
              <a:off x="4502025" y="4490238"/>
              <a:ext cx="360040" cy="954662"/>
              <a:chOff x="4502025" y="4490238"/>
              <a:chExt cx="360040" cy="954662"/>
            </a:xfrm>
          </p:grpSpPr>
          <p:sp>
            <p:nvSpPr>
              <p:cNvPr id="200" name="圆角矩形 199"/>
              <p:cNvSpPr/>
              <p:nvPr/>
            </p:nvSpPr>
            <p:spPr bwMode="auto">
              <a:xfrm>
                <a:off x="4502025" y="4734899"/>
                <a:ext cx="360040" cy="3600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 algn="ctr">
                <a:solidFill>
                  <a:schemeClr val="bg1"/>
                </a:solidFill>
                <a:miter lim="800000"/>
              </a:ln>
              <a:effectLst/>
            </p:spPr>
            <p:txBody>
              <a:bodyPr lIns="0" tIns="91446" rIns="0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|</a:t>
                </a:r>
                <a:endPara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9" name="直接连接符 198"/>
              <p:cNvCxnSpPr/>
              <p:nvPr/>
            </p:nvCxnSpPr>
            <p:spPr bwMode="auto">
              <a:xfrm flipH="1" flipV="1">
                <a:off x="4689420" y="4490238"/>
                <a:ext cx="0" cy="25596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  <p:sp>
            <p:nvSpPr>
              <p:cNvPr id="19" name="矩形 18"/>
              <p:cNvSpPr/>
              <p:nvPr/>
            </p:nvSpPr>
            <p:spPr>
              <a:xfrm>
                <a:off x="4508018" y="5075568"/>
                <a:ext cx="3401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C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endParaRPr>
              </a:p>
            </p:txBody>
          </p:sp>
        </p:grpSp>
        <p:grpSp>
          <p:nvGrpSpPr>
            <p:cNvPr id="150" name="组合 149"/>
            <p:cNvGrpSpPr/>
            <p:nvPr/>
          </p:nvGrpSpPr>
          <p:grpSpPr>
            <a:xfrm>
              <a:off x="2479781" y="4914919"/>
              <a:ext cx="2090599" cy="226056"/>
              <a:chOff x="3340664" y="3236395"/>
              <a:chExt cx="1269761" cy="216024"/>
            </a:xfrm>
          </p:grpSpPr>
          <p:cxnSp>
            <p:nvCxnSpPr>
              <p:cNvPr id="151" name="直接连接符 150"/>
              <p:cNvCxnSpPr/>
              <p:nvPr/>
            </p:nvCxnSpPr>
            <p:spPr bwMode="auto">
              <a:xfrm>
                <a:off x="3340664" y="3236395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52" name="直接连接符 151"/>
              <p:cNvCxnSpPr/>
              <p:nvPr/>
            </p:nvCxnSpPr>
            <p:spPr bwMode="auto">
              <a:xfrm flipV="1">
                <a:off x="3345977" y="3236395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58" name="组合 157"/>
            <p:cNvGrpSpPr/>
            <p:nvPr/>
          </p:nvGrpSpPr>
          <p:grpSpPr>
            <a:xfrm flipH="1">
              <a:off x="4857338" y="4908075"/>
              <a:ext cx="2026702" cy="240357"/>
              <a:chOff x="3632014" y="4509120"/>
              <a:chExt cx="1269761" cy="216024"/>
            </a:xfrm>
          </p:grpSpPr>
          <p:cxnSp>
            <p:nvCxnSpPr>
              <p:cNvPr id="159" name="直接连接符 158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60" name="直接连接符 159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</p:grpSp>
      <p:grpSp>
        <p:nvGrpSpPr>
          <p:cNvPr id="9" name="组合 8"/>
          <p:cNvGrpSpPr/>
          <p:nvPr/>
        </p:nvGrpSpPr>
        <p:grpSpPr>
          <a:xfrm>
            <a:off x="1305257" y="5293487"/>
            <a:ext cx="2129974" cy="678632"/>
            <a:chOff x="1394977" y="5148432"/>
            <a:chExt cx="2129974" cy="678632"/>
          </a:xfrm>
        </p:grpSpPr>
        <p:sp>
          <p:nvSpPr>
            <p:cNvPr id="139" name="圆角矩形 138"/>
            <p:cNvSpPr/>
            <p:nvPr/>
          </p:nvSpPr>
          <p:spPr bwMode="auto">
            <a:xfrm>
              <a:off x="2303412" y="5148432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 algn="ctr">
              <a:solidFill>
                <a:schemeClr val="bg1"/>
              </a:solidFill>
              <a:miter lim="800000"/>
            </a:ln>
            <a:effectLst/>
          </p:spPr>
          <p:txBody>
            <a:bodyPr lIns="0" tIns="0" rIns="0" bIns="144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—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3" name="矩形 532"/>
            <p:cNvSpPr/>
            <p:nvPr/>
          </p:nvSpPr>
          <p:spPr>
            <a:xfrm>
              <a:off x="2299547" y="5457732"/>
              <a:ext cx="34176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B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cxnSp>
          <p:nvCxnSpPr>
            <p:cNvPr id="154" name="直接连接符 153"/>
            <p:cNvCxnSpPr/>
            <p:nvPr/>
          </p:nvCxnSpPr>
          <p:spPr bwMode="auto">
            <a:xfrm flipV="1">
              <a:off x="1397261" y="5324514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cxnSp>
          <p:nvCxnSpPr>
            <p:cNvPr id="153" name="直接连接符 152"/>
            <p:cNvCxnSpPr>
              <a:endCxn id="139" idx="1"/>
            </p:cNvCxnSpPr>
            <p:nvPr/>
          </p:nvCxnSpPr>
          <p:spPr bwMode="auto">
            <a:xfrm>
              <a:off x="1394977" y="5324514"/>
              <a:ext cx="908435" cy="393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grpSp>
          <p:nvGrpSpPr>
            <p:cNvPr id="167" name="组合 166"/>
            <p:cNvGrpSpPr/>
            <p:nvPr/>
          </p:nvGrpSpPr>
          <p:grpSpPr>
            <a:xfrm flipH="1">
              <a:off x="2665735" y="5320635"/>
              <a:ext cx="859216" cy="257708"/>
              <a:chOff x="3632014" y="4509120"/>
              <a:chExt cx="1269761" cy="216024"/>
            </a:xfrm>
          </p:grpSpPr>
          <p:cxnSp>
            <p:nvCxnSpPr>
              <p:cNvPr id="168" name="直接连接符 167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69" name="直接连接符 168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</p:grpSp>
      <p:sp>
        <p:nvSpPr>
          <p:cNvPr id="538" name="圆角矩形 537"/>
          <p:cNvSpPr/>
          <p:nvPr/>
        </p:nvSpPr>
        <p:spPr bwMode="auto">
          <a:xfrm>
            <a:off x="4179924" y="296665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5" name="圆角矩形 544"/>
          <p:cNvSpPr/>
          <p:nvPr/>
        </p:nvSpPr>
        <p:spPr bwMode="auto">
          <a:xfrm>
            <a:off x="1822802" y="3348197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00823B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圆角矩形 95"/>
          <p:cNvSpPr/>
          <p:nvPr/>
        </p:nvSpPr>
        <p:spPr bwMode="auto">
          <a:xfrm>
            <a:off x="1179931" y="3782086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7030A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7" name="圆角矩形 96"/>
          <p:cNvSpPr/>
          <p:nvPr/>
        </p:nvSpPr>
        <p:spPr bwMode="auto">
          <a:xfrm>
            <a:off x="2754730" y="2244302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FFFF00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8" name="圆角矩形 97"/>
          <p:cNvSpPr/>
          <p:nvPr/>
        </p:nvSpPr>
        <p:spPr bwMode="auto">
          <a:xfrm>
            <a:off x="5097512" y="2592857"/>
            <a:ext cx="360040" cy="360040"/>
          </a:xfrm>
          <a:prstGeom prst="roundRect">
            <a:avLst>
              <a:gd name="adj" fmla="val 50000"/>
            </a:avLst>
          </a:prstGeom>
          <a:solidFill>
            <a:srgbClr val="99FF33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465180" y="5744315"/>
            <a:ext cx="1903519" cy="700950"/>
            <a:chOff x="2554900" y="5599260"/>
            <a:chExt cx="1903519" cy="700950"/>
          </a:xfrm>
        </p:grpSpPr>
        <p:sp>
          <p:nvSpPr>
            <p:cNvPr id="518" name="圆角矩形 517"/>
            <p:cNvSpPr/>
            <p:nvPr/>
          </p:nvSpPr>
          <p:spPr bwMode="auto">
            <a:xfrm>
              <a:off x="3335693" y="559926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 algn="ctr">
              <a:solidFill>
                <a:schemeClr val="bg1"/>
              </a:solidFill>
              <a:miter lim="800000"/>
            </a:ln>
            <a:effectLst/>
          </p:spPr>
          <p:txBody>
            <a:bodyPr lIns="3600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|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6" name="矩形 535"/>
            <p:cNvSpPr/>
            <p:nvPr/>
          </p:nvSpPr>
          <p:spPr>
            <a:xfrm>
              <a:off x="3363167" y="5930878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A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grpSp>
          <p:nvGrpSpPr>
            <p:cNvPr id="101" name="组合 100"/>
            <p:cNvGrpSpPr/>
            <p:nvPr/>
          </p:nvGrpSpPr>
          <p:grpSpPr>
            <a:xfrm flipH="1">
              <a:off x="3700435" y="5750215"/>
              <a:ext cx="403471" cy="209101"/>
              <a:chOff x="3632014" y="4509120"/>
              <a:chExt cx="1269761" cy="137727"/>
            </a:xfrm>
          </p:grpSpPr>
          <p:cxnSp>
            <p:nvCxnSpPr>
              <p:cNvPr id="102" name="直接连接符 10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03" name="直接连接符 102"/>
              <p:cNvCxnSpPr/>
              <p:nvPr/>
            </p:nvCxnSpPr>
            <p:spPr bwMode="auto">
              <a:xfrm flipV="1">
                <a:off x="3632014" y="4509121"/>
                <a:ext cx="5312" cy="13772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04" name="组合 103"/>
            <p:cNvGrpSpPr/>
            <p:nvPr/>
          </p:nvGrpSpPr>
          <p:grpSpPr>
            <a:xfrm>
              <a:off x="2894723" y="5754144"/>
              <a:ext cx="448066" cy="205164"/>
              <a:chOff x="3632014" y="4509120"/>
              <a:chExt cx="1269761" cy="135134"/>
            </a:xfrm>
          </p:grpSpPr>
          <p:cxnSp>
            <p:nvCxnSpPr>
              <p:cNvPr id="105" name="直接连接符 10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06" name="直接连接符 105"/>
              <p:cNvCxnSpPr/>
              <p:nvPr/>
            </p:nvCxnSpPr>
            <p:spPr bwMode="auto">
              <a:xfrm flipV="1">
                <a:off x="3632014" y="4509121"/>
                <a:ext cx="5314" cy="13513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08" name="矩形 107"/>
            <p:cNvSpPr/>
            <p:nvPr/>
          </p:nvSpPr>
          <p:spPr>
            <a:xfrm>
              <a:off x="3786440" y="5976299"/>
              <a:ext cx="6719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NULL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9" name="矩形 108"/>
            <p:cNvSpPr/>
            <p:nvPr/>
          </p:nvSpPr>
          <p:spPr>
            <a:xfrm>
              <a:off x="2554900" y="5982661"/>
              <a:ext cx="6719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NULL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111" name="直接连接符 110"/>
          <p:cNvCxnSpPr/>
          <p:nvPr/>
        </p:nvCxnSpPr>
        <p:spPr bwMode="auto">
          <a:xfrm>
            <a:off x="7499786" y="2030550"/>
            <a:ext cx="0" cy="77408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grpSp>
        <p:nvGrpSpPr>
          <p:cNvPr id="13" name="组合 12"/>
          <p:cNvGrpSpPr/>
          <p:nvPr/>
        </p:nvGrpSpPr>
        <p:grpSpPr>
          <a:xfrm>
            <a:off x="4762803" y="5734295"/>
            <a:ext cx="1868914" cy="698215"/>
            <a:chOff x="4852523" y="5589240"/>
            <a:chExt cx="1868914" cy="698215"/>
          </a:xfrm>
        </p:grpSpPr>
        <p:grpSp>
          <p:nvGrpSpPr>
            <p:cNvPr id="173" name="组合 172"/>
            <p:cNvGrpSpPr/>
            <p:nvPr/>
          </p:nvGrpSpPr>
          <p:grpSpPr>
            <a:xfrm flipH="1">
              <a:off x="5975535" y="5731929"/>
              <a:ext cx="394145" cy="227363"/>
              <a:chOff x="3632014" y="4509120"/>
              <a:chExt cx="1269761" cy="149756"/>
            </a:xfrm>
          </p:grpSpPr>
          <p:cxnSp>
            <p:nvCxnSpPr>
              <p:cNvPr id="174" name="直接连接符 17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78" name="直接连接符 177"/>
              <p:cNvCxnSpPr/>
              <p:nvPr/>
            </p:nvCxnSpPr>
            <p:spPr bwMode="auto">
              <a:xfrm flipV="1">
                <a:off x="3632014" y="4509121"/>
                <a:ext cx="5312" cy="14975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84" name="组合 183"/>
            <p:cNvGrpSpPr/>
            <p:nvPr/>
          </p:nvGrpSpPr>
          <p:grpSpPr>
            <a:xfrm>
              <a:off x="5171225" y="5744815"/>
              <a:ext cx="441506" cy="225622"/>
              <a:chOff x="3632014" y="4509120"/>
              <a:chExt cx="1269761" cy="148609"/>
            </a:xfrm>
          </p:grpSpPr>
          <p:cxnSp>
            <p:nvCxnSpPr>
              <p:cNvPr id="186" name="直接连接符 185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87" name="直接连接符 186"/>
              <p:cNvCxnSpPr/>
              <p:nvPr/>
            </p:nvCxnSpPr>
            <p:spPr bwMode="auto">
              <a:xfrm flipV="1">
                <a:off x="3632014" y="4509121"/>
                <a:ext cx="5312" cy="148608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519" name="圆角矩形 518"/>
            <p:cNvSpPr/>
            <p:nvPr/>
          </p:nvSpPr>
          <p:spPr bwMode="auto">
            <a:xfrm>
              <a:off x="5599397" y="558924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 algn="ctr">
              <a:solidFill>
                <a:schemeClr val="bg1"/>
              </a:solidFill>
              <a:miter lim="800000"/>
            </a:ln>
            <a:effectLst/>
          </p:spPr>
          <p:txBody>
            <a:bodyPr lIns="3600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|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7" name="矩形 536"/>
            <p:cNvSpPr/>
            <p:nvPr/>
          </p:nvSpPr>
          <p:spPr>
            <a:xfrm>
              <a:off x="5636385" y="5918123"/>
              <a:ext cx="3161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E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6049458" y="5970433"/>
              <a:ext cx="6719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NULL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2" name="矩形 131"/>
            <p:cNvSpPr/>
            <p:nvPr/>
          </p:nvSpPr>
          <p:spPr>
            <a:xfrm>
              <a:off x="4852523" y="5968285"/>
              <a:ext cx="6719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NULL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120168" y="5747552"/>
            <a:ext cx="1884174" cy="698215"/>
            <a:chOff x="7209888" y="5602497"/>
            <a:chExt cx="1884174" cy="698215"/>
          </a:xfrm>
        </p:grpSpPr>
        <p:grpSp>
          <p:nvGrpSpPr>
            <p:cNvPr id="116" name="组合 115"/>
            <p:cNvGrpSpPr/>
            <p:nvPr/>
          </p:nvGrpSpPr>
          <p:grpSpPr>
            <a:xfrm flipH="1">
              <a:off x="8345999" y="5745194"/>
              <a:ext cx="394145" cy="223091"/>
              <a:chOff x="3632014" y="4509120"/>
              <a:chExt cx="1269761" cy="146942"/>
            </a:xfrm>
          </p:grpSpPr>
          <p:cxnSp>
            <p:nvCxnSpPr>
              <p:cNvPr id="117" name="直接连接符 116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8" name="直接连接符 117"/>
              <p:cNvCxnSpPr/>
              <p:nvPr/>
            </p:nvCxnSpPr>
            <p:spPr bwMode="auto">
              <a:xfrm flipV="1">
                <a:off x="3632014" y="4509121"/>
                <a:ext cx="5312" cy="14694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21" name="组合 120"/>
            <p:cNvGrpSpPr/>
            <p:nvPr/>
          </p:nvGrpSpPr>
          <p:grpSpPr>
            <a:xfrm>
              <a:off x="7541689" y="5758063"/>
              <a:ext cx="441506" cy="218231"/>
              <a:chOff x="3632014" y="4509120"/>
              <a:chExt cx="1269761" cy="143741"/>
            </a:xfrm>
          </p:grpSpPr>
          <p:cxnSp>
            <p:nvCxnSpPr>
              <p:cNvPr id="122" name="直接连接符 12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23" name="直接连接符 122"/>
              <p:cNvCxnSpPr/>
              <p:nvPr/>
            </p:nvCxnSpPr>
            <p:spPr bwMode="auto">
              <a:xfrm flipH="1" flipV="1">
                <a:off x="3637326" y="4509121"/>
                <a:ext cx="24380" cy="14374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26" name="圆角矩形 125"/>
            <p:cNvSpPr/>
            <p:nvPr/>
          </p:nvSpPr>
          <p:spPr bwMode="auto">
            <a:xfrm>
              <a:off x="7969861" y="5602497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 algn="ctr">
              <a:solidFill>
                <a:schemeClr val="bg1"/>
              </a:solidFill>
              <a:miter lim="800000"/>
            </a:ln>
            <a:effectLst/>
          </p:spPr>
          <p:txBody>
            <a:bodyPr lIns="3600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|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8006849" y="5931380"/>
              <a:ext cx="36740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D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33" name="矩形 132"/>
            <p:cNvSpPr/>
            <p:nvPr/>
          </p:nvSpPr>
          <p:spPr>
            <a:xfrm>
              <a:off x="8422083" y="5948900"/>
              <a:ext cx="6719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NULL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7209888" y="5970433"/>
              <a:ext cx="67197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NULL</a:t>
              </a:r>
              <a:endPara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44614" y="5734295"/>
            <a:ext cx="1914654" cy="710970"/>
            <a:chOff x="434334" y="5589240"/>
            <a:chExt cx="1914654" cy="710970"/>
          </a:xfrm>
        </p:grpSpPr>
        <p:grpSp>
          <p:nvGrpSpPr>
            <p:cNvPr id="11" name="组合 10"/>
            <p:cNvGrpSpPr/>
            <p:nvPr/>
          </p:nvGrpSpPr>
          <p:grpSpPr>
            <a:xfrm>
              <a:off x="434334" y="5589240"/>
              <a:ext cx="1914654" cy="696419"/>
              <a:chOff x="434334" y="5589240"/>
              <a:chExt cx="1914654" cy="696419"/>
            </a:xfrm>
          </p:grpSpPr>
          <p:grpSp>
            <p:nvGrpSpPr>
              <p:cNvPr id="155" name="组合 154"/>
              <p:cNvGrpSpPr/>
              <p:nvPr/>
            </p:nvGrpSpPr>
            <p:grpSpPr>
              <a:xfrm flipH="1">
                <a:off x="1580733" y="5756575"/>
                <a:ext cx="403471" cy="226099"/>
                <a:chOff x="3632014" y="4509120"/>
                <a:chExt cx="1269761" cy="148923"/>
              </a:xfrm>
            </p:grpSpPr>
            <p:cxnSp>
              <p:nvCxnSpPr>
                <p:cNvPr id="156" name="直接连接符 155"/>
                <p:cNvCxnSpPr/>
                <p:nvPr/>
              </p:nvCxnSpPr>
              <p:spPr bwMode="auto">
                <a:xfrm>
                  <a:off x="3632014" y="4509120"/>
                  <a:ext cx="1269761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none"/>
                </a:ln>
                <a:effectLst/>
              </p:spPr>
            </p:cxnSp>
            <p:cxnSp>
              <p:nvCxnSpPr>
                <p:cNvPr id="157" name="直接连接符 156"/>
                <p:cNvCxnSpPr/>
                <p:nvPr/>
              </p:nvCxnSpPr>
              <p:spPr bwMode="auto">
                <a:xfrm flipV="1">
                  <a:off x="3632014" y="4509121"/>
                  <a:ext cx="5312" cy="148922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stealth" w="lg" len="lg"/>
                  <a:tailEnd type="none"/>
                </a:ln>
                <a:effectLst/>
              </p:spPr>
            </p:cxnSp>
          </p:grpSp>
          <p:grpSp>
            <p:nvGrpSpPr>
              <p:cNvPr id="191" name="组合 190"/>
              <p:cNvGrpSpPr/>
              <p:nvPr/>
            </p:nvGrpSpPr>
            <p:grpSpPr>
              <a:xfrm>
                <a:off x="775021" y="5760491"/>
                <a:ext cx="448066" cy="222157"/>
                <a:chOff x="3632014" y="4509120"/>
                <a:chExt cx="1269761" cy="146327"/>
              </a:xfrm>
            </p:grpSpPr>
            <p:cxnSp>
              <p:nvCxnSpPr>
                <p:cNvPr id="193" name="直接连接符 192"/>
                <p:cNvCxnSpPr/>
                <p:nvPr/>
              </p:nvCxnSpPr>
              <p:spPr bwMode="auto">
                <a:xfrm>
                  <a:off x="3632014" y="4509120"/>
                  <a:ext cx="1269761" cy="0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/>
                  <a:tailEnd type="none"/>
                </a:ln>
                <a:effectLst/>
              </p:spPr>
            </p:cxnSp>
            <p:cxnSp>
              <p:nvCxnSpPr>
                <p:cNvPr id="195" name="直接连接符 194"/>
                <p:cNvCxnSpPr/>
                <p:nvPr/>
              </p:nvCxnSpPr>
              <p:spPr bwMode="auto">
                <a:xfrm flipV="1">
                  <a:off x="3632014" y="4509122"/>
                  <a:ext cx="5314" cy="146325"/>
                </a:xfrm>
                <a:prstGeom prst="line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stealth" w="lg" len="lg"/>
                  <a:tailEnd type="none"/>
                </a:ln>
                <a:effectLst/>
              </p:spPr>
            </p:cxnSp>
          </p:grpSp>
          <p:sp>
            <p:nvSpPr>
              <p:cNvPr id="517" name="圆角矩形 516"/>
              <p:cNvSpPr/>
              <p:nvPr/>
            </p:nvSpPr>
            <p:spPr bwMode="auto">
              <a:xfrm>
                <a:off x="1213857" y="5589240"/>
                <a:ext cx="360040" cy="3600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3175" algn="ctr">
                <a:solidFill>
                  <a:schemeClr val="bg1"/>
                </a:solidFill>
                <a:miter lim="800000"/>
              </a:ln>
              <a:effectLst/>
            </p:spPr>
            <p:txBody>
              <a:bodyPr lIns="36000" tIns="91446" rIns="0" bIns="91446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5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2" charset="-122"/>
                    <a:cs typeface="Times New Roman" panose="02020603050405020304" pitchFamily="18" charset="0"/>
                  </a:rPr>
                  <a:t>|</a:t>
                </a:r>
                <a:endPara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1677009" y="5977882"/>
                <a:ext cx="67197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NULL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434334" y="5970433"/>
                <a:ext cx="67197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NULL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535" name="矩形 534"/>
            <p:cNvSpPr/>
            <p:nvPr/>
          </p:nvSpPr>
          <p:spPr>
            <a:xfrm>
              <a:off x="1204219" y="5930878"/>
              <a:ext cx="360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G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90809" y="5284825"/>
            <a:ext cx="2375777" cy="704511"/>
            <a:chOff x="5780529" y="5139770"/>
            <a:chExt cx="2375777" cy="704511"/>
          </a:xfrm>
        </p:grpSpPr>
        <p:sp>
          <p:nvSpPr>
            <p:cNvPr id="516" name="圆角矩形 515"/>
            <p:cNvSpPr/>
            <p:nvPr/>
          </p:nvSpPr>
          <p:spPr bwMode="auto">
            <a:xfrm>
              <a:off x="6690367" y="513977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 algn="ctr">
              <a:solidFill>
                <a:schemeClr val="bg1"/>
              </a:solidFill>
              <a:miter lim="800000"/>
            </a:ln>
            <a:effectLst/>
          </p:spPr>
          <p:txBody>
            <a:bodyPr lIns="0" tIns="0" rIns="0" bIns="144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—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534" name="矩形 533"/>
            <p:cNvSpPr/>
            <p:nvPr/>
          </p:nvSpPr>
          <p:spPr>
            <a:xfrm>
              <a:off x="6462519" y="5474949"/>
              <a:ext cx="58862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    F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grpSp>
          <p:nvGrpSpPr>
            <p:cNvPr id="164" name="组合 163"/>
            <p:cNvGrpSpPr/>
            <p:nvPr/>
          </p:nvGrpSpPr>
          <p:grpSpPr>
            <a:xfrm>
              <a:off x="7044645" y="5319790"/>
              <a:ext cx="1111661" cy="269450"/>
              <a:chOff x="6986605" y="3644733"/>
              <a:chExt cx="896122" cy="259901"/>
            </a:xfrm>
          </p:grpSpPr>
          <p:cxnSp>
            <p:nvCxnSpPr>
              <p:cNvPr id="165" name="直接连接符 164"/>
              <p:cNvCxnSpPr/>
              <p:nvPr/>
            </p:nvCxnSpPr>
            <p:spPr bwMode="auto">
              <a:xfrm flipH="1" flipV="1">
                <a:off x="6986605" y="3644733"/>
                <a:ext cx="892667" cy="3936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66" name="直接连接符 165"/>
              <p:cNvCxnSpPr/>
              <p:nvPr/>
            </p:nvCxnSpPr>
            <p:spPr bwMode="auto">
              <a:xfrm flipH="1" flipV="1">
                <a:off x="7882727" y="3648669"/>
                <a:ext cx="0" cy="25596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grpSp>
          <p:nvGrpSpPr>
            <p:cNvPr id="161" name="组合 160"/>
            <p:cNvGrpSpPr/>
            <p:nvPr/>
          </p:nvGrpSpPr>
          <p:grpSpPr>
            <a:xfrm>
              <a:off x="5780529" y="5323728"/>
              <a:ext cx="900100" cy="252028"/>
              <a:chOff x="3632014" y="4509120"/>
              <a:chExt cx="1269761" cy="216024"/>
            </a:xfrm>
          </p:grpSpPr>
          <p:cxnSp>
            <p:nvCxnSpPr>
              <p:cNvPr id="162" name="直接连接符 161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63" name="直接连接符 162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</p:grpSp>
      <p:sp>
        <p:nvSpPr>
          <p:cNvPr id="523" name="圆角矩形 522"/>
          <p:cNvSpPr/>
          <p:nvPr/>
        </p:nvSpPr>
        <p:spPr bwMode="auto">
          <a:xfrm>
            <a:off x="7319766" y="2317978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7" name="圆角矩形 546"/>
          <p:cNvSpPr/>
          <p:nvPr/>
        </p:nvSpPr>
        <p:spPr bwMode="auto">
          <a:xfrm>
            <a:off x="7319766" y="2317978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2">
              <a:lumMod val="50000"/>
            </a:schemeClr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6" name="圆角矩形 525"/>
          <p:cNvSpPr/>
          <p:nvPr/>
        </p:nvSpPr>
        <p:spPr bwMode="auto">
          <a:xfrm>
            <a:off x="6645283" y="351382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4" name="圆角矩形 543"/>
          <p:cNvSpPr/>
          <p:nvPr/>
        </p:nvSpPr>
        <p:spPr bwMode="auto">
          <a:xfrm>
            <a:off x="6644204" y="351382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10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" grpId="0" animBg="1"/>
      <p:bldP spid="545" grpId="0" animBg="1"/>
      <p:bldP spid="96" grpId="0" animBg="1"/>
      <p:bldP spid="97" grpId="0" animBg="1"/>
      <p:bldP spid="98" grpId="0" animBg="1"/>
      <p:bldP spid="547" grpId="0" animBg="1"/>
      <p:bldP spid="54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 bwMode="auto">
          <a:xfrm>
            <a:off x="548868" y="3727405"/>
            <a:ext cx="7842654" cy="2552477"/>
          </a:xfrm>
          <a:prstGeom prst="rect">
            <a:avLst/>
          </a:prstGeom>
          <a:solidFill>
            <a:srgbClr val="FFCCCC">
              <a:alpha val="44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557948" y="5578785"/>
            <a:ext cx="4692505" cy="722619"/>
          </a:xfrm>
          <a:prstGeom prst="rect">
            <a:avLst/>
          </a:prstGeom>
          <a:solidFill>
            <a:schemeClr val="tx1">
              <a:alpha val="71000"/>
            </a:schemeClr>
          </a:solidFill>
          <a:ln w="25400" algn="ctr">
            <a:noFill/>
            <a:prstDash val="sysDash"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47953" y="3720820"/>
            <a:ext cx="3821389" cy="1830838"/>
          </a:xfrm>
          <a:prstGeom prst="rect">
            <a:avLst/>
          </a:prstGeom>
          <a:solidFill>
            <a:schemeClr val="tx1">
              <a:alpha val="71000"/>
            </a:schemeClr>
          </a:solidFill>
          <a:ln w="25400" algn="ctr">
            <a:noFill/>
            <a:prstDash val="sysDash"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6801985" y="4457008"/>
            <a:ext cx="1586439" cy="1824121"/>
          </a:xfrm>
          <a:prstGeom prst="rect">
            <a:avLst/>
          </a:prstGeom>
          <a:solidFill>
            <a:schemeClr val="tx1">
              <a:alpha val="71000"/>
            </a:schemeClr>
          </a:solidFill>
          <a:ln w="25400" algn="ctr">
            <a:noFill/>
            <a:prstDash val="sysDash"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2d-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8617640" cy="32624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2d-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树的范围查询（代码方法）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给定目标搜索区域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与节点矩形区域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v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判断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是否与节点所对应的元素形成的分割线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无限长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是否相交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若不相交，则可对应减枝相应的左子树或右子树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若相交，则根据相交线划分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，递归进入左右子树判断，并判断该节点元素是否在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内（若是则输出）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947240" y="4327667"/>
            <a:ext cx="1615241" cy="1182498"/>
          </a:xfrm>
          <a:prstGeom prst="rect">
            <a:avLst/>
          </a:prstGeom>
          <a:solidFill>
            <a:srgbClr val="99FF33">
              <a:alpha val="27000"/>
            </a:srgbClr>
          </a:solidFill>
          <a:ln w="25400" algn="ctr">
            <a:solidFill>
              <a:schemeClr val="tx1"/>
            </a:solidFill>
            <a:prstDash val="sysDash"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5221613" y="3727405"/>
            <a:ext cx="7775" cy="251965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 flipH="1" flipV="1">
            <a:off x="548868" y="5560953"/>
            <a:ext cx="4680520" cy="34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 flipH="1" flipV="1">
            <a:off x="5229390" y="4446464"/>
            <a:ext cx="3162132" cy="71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flipH="1">
            <a:off x="6798983" y="4446464"/>
            <a:ext cx="8079" cy="183569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>
            <a:off x="4364264" y="3727405"/>
            <a:ext cx="0" cy="183098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2598152" y="5563710"/>
            <a:ext cx="10905" cy="7068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 flipH="1">
            <a:off x="548867" y="5770183"/>
            <a:ext cx="2060190" cy="25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 flipH="1" flipV="1">
            <a:off x="5229389" y="4678591"/>
            <a:ext cx="1577673" cy="18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6" name="直接连接符 35"/>
          <p:cNvCxnSpPr/>
          <p:nvPr/>
        </p:nvCxnSpPr>
        <p:spPr bwMode="auto">
          <a:xfrm>
            <a:off x="5877460" y="3727405"/>
            <a:ext cx="0" cy="7190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39" name="圆角矩形 38"/>
          <p:cNvSpPr/>
          <p:nvPr/>
        </p:nvSpPr>
        <p:spPr bwMode="auto">
          <a:xfrm>
            <a:off x="7497641" y="426684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圆角矩形 39"/>
          <p:cNvSpPr/>
          <p:nvPr/>
        </p:nvSpPr>
        <p:spPr bwMode="auto">
          <a:xfrm>
            <a:off x="6634818" y="567162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圆角矩形 40"/>
          <p:cNvSpPr/>
          <p:nvPr/>
        </p:nvSpPr>
        <p:spPr bwMode="auto">
          <a:xfrm>
            <a:off x="4185272" y="481348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圆角矩形 41"/>
          <p:cNvSpPr/>
          <p:nvPr/>
        </p:nvSpPr>
        <p:spPr bwMode="auto">
          <a:xfrm>
            <a:off x="2853124" y="5363498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圆角矩形 42"/>
          <p:cNvSpPr/>
          <p:nvPr/>
        </p:nvSpPr>
        <p:spPr bwMode="auto">
          <a:xfrm>
            <a:off x="2421076" y="5799563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圆角矩形 43"/>
          <p:cNvSpPr/>
          <p:nvPr/>
        </p:nvSpPr>
        <p:spPr bwMode="auto">
          <a:xfrm>
            <a:off x="1339282" y="558169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J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5044178" y="5094368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6165492" y="447968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圆角矩形 46"/>
          <p:cNvSpPr/>
          <p:nvPr/>
        </p:nvSpPr>
        <p:spPr bwMode="auto">
          <a:xfrm>
            <a:off x="5697440" y="3814243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4184244" y="4812149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圆角矩形 48"/>
          <p:cNvSpPr/>
          <p:nvPr/>
        </p:nvSpPr>
        <p:spPr bwMode="auto">
          <a:xfrm>
            <a:off x="6165492" y="447928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圆角矩形 49"/>
          <p:cNvSpPr/>
          <p:nvPr/>
        </p:nvSpPr>
        <p:spPr bwMode="auto">
          <a:xfrm>
            <a:off x="5041593" y="508920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1" name="直接连接符 50"/>
          <p:cNvCxnSpPr/>
          <p:nvPr/>
        </p:nvCxnSpPr>
        <p:spPr bwMode="auto">
          <a:xfrm flipH="1" flipV="1">
            <a:off x="551834" y="4153353"/>
            <a:ext cx="3812430" cy="646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2" name="圆角矩形 51"/>
          <p:cNvSpPr/>
          <p:nvPr/>
        </p:nvSpPr>
        <p:spPr bwMode="auto">
          <a:xfrm>
            <a:off x="3309756" y="396762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660291" y="5060399"/>
            <a:ext cx="399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367926" y="561845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减枝！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641670" y="4514766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减枝！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028560" y="5060399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减枝！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53" grpId="0" animBg="1"/>
      <p:bldP spid="3" grpId="0"/>
      <p:bldP spid="54" grpId="0"/>
      <p:bldP spid="5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/>
          <p:cNvSpPr/>
          <p:nvPr/>
        </p:nvSpPr>
        <p:spPr bwMode="auto">
          <a:xfrm>
            <a:off x="611560" y="1700808"/>
            <a:ext cx="7842654" cy="2552477"/>
          </a:xfrm>
          <a:prstGeom prst="rect">
            <a:avLst/>
          </a:prstGeom>
          <a:solidFill>
            <a:srgbClr val="FFCCCC">
              <a:alpha val="44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5017412" y="2295842"/>
            <a:ext cx="1692188" cy="1182498"/>
          </a:xfrm>
          <a:prstGeom prst="rect">
            <a:avLst/>
          </a:prstGeom>
          <a:solidFill>
            <a:srgbClr val="99FF33">
              <a:alpha val="27000"/>
            </a:srgbClr>
          </a:solidFill>
          <a:ln w="25400" algn="ctr">
            <a:solidFill>
              <a:schemeClr val="tx1"/>
            </a:solidFill>
            <a:prstDash val="sysDash"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5284305" y="1700808"/>
            <a:ext cx="7775" cy="251965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 flipH="1" flipV="1">
            <a:off x="611560" y="3534356"/>
            <a:ext cx="4680520" cy="34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 flipH="1" flipV="1">
            <a:off x="5292082" y="2419867"/>
            <a:ext cx="3162132" cy="71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 flipH="1">
            <a:off x="6861675" y="2419867"/>
            <a:ext cx="8079" cy="183569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4426956" y="1700808"/>
            <a:ext cx="0" cy="183098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>
            <a:off x="2660844" y="3537113"/>
            <a:ext cx="10905" cy="7068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flipH="1">
            <a:off x="611559" y="3743586"/>
            <a:ext cx="2060190" cy="25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H="1" flipV="1">
            <a:off x="5292081" y="2651994"/>
            <a:ext cx="1577673" cy="18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5940152" y="1700808"/>
            <a:ext cx="0" cy="7190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2d-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724948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2d-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树的范围查询（代码方法）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8" name="圆角矩形 107"/>
          <p:cNvSpPr/>
          <p:nvPr/>
        </p:nvSpPr>
        <p:spPr bwMode="auto">
          <a:xfrm>
            <a:off x="5106870" y="306777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4" name="圆角矩形 523"/>
          <p:cNvSpPr/>
          <p:nvPr/>
        </p:nvSpPr>
        <p:spPr bwMode="auto">
          <a:xfrm>
            <a:off x="6228184" y="245308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圆角矩形 109"/>
          <p:cNvSpPr/>
          <p:nvPr/>
        </p:nvSpPr>
        <p:spPr bwMode="auto">
          <a:xfrm>
            <a:off x="5760132" y="178764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 flipH="1">
            <a:off x="1580732" y="5559421"/>
            <a:ext cx="342195" cy="327973"/>
            <a:chOff x="3632014" y="4509120"/>
            <a:chExt cx="1269761" cy="216024"/>
          </a:xfrm>
        </p:grpSpPr>
        <p:cxnSp>
          <p:nvCxnSpPr>
            <p:cNvPr id="44" name="直接连接符 4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3" name="组合 52"/>
          <p:cNvGrpSpPr/>
          <p:nvPr/>
        </p:nvGrpSpPr>
        <p:grpSpPr>
          <a:xfrm flipH="1">
            <a:off x="5952664" y="5556025"/>
            <a:ext cx="394145" cy="327973"/>
            <a:chOff x="3632014" y="4509120"/>
            <a:chExt cx="1269761" cy="216024"/>
          </a:xfrm>
        </p:grpSpPr>
        <p:cxnSp>
          <p:nvCxnSpPr>
            <p:cNvPr id="54" name="直接连接符 53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58" name="组合 57"/>
          <p:cNvGrpSpPr/>
          <p:nvPr/>
        </p:nvGrpSpPr>
        <p:grpSpPr>
          <a:xfrm>
            <a:off x="5171225" y="5547669"/>
            <a:ext cx="441506" cy="327973"/>
            <a:chOff x="3632014" y="4509120"/>
            <a:chExt cx="1269761" cy="216024"/>
          </a:xfrm>
        </p:grpSpPr>
        <p:cxnSp>
          <p:nvCxnSpPr>
            <p:cNvPr id="59" name="直接连接符 5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71" name="组合 70"/>
          <p:cNvGrpSpPr/>
          <p:nvPr/>
        </p:nvGrpSpPr>
        <p:grpSpPr>
          <a:xfrm>
            <a:off x="4493705" y="4293096"/>
            <a:ext cx="368360" cy="937469"/>
            <a:chOff x="4493705" y="4490238"/>
            <a:chExt cx="368360" cy="937469"/>
          </a:xfrm>
        </p:grpSpPr>
        <p:sp>
          <p:nvSpPr>
            <p:cNvPr id="72" name="圆角矩形 71"/>
            <p:cNvSpPr/>
            <p:nvPr/>
          </p:nvSpPr>
          <p:spPr bwMode="auto">
            <a:xfrm>
              <a:off x="4502025" y="4734899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 algn="ctr">
              <a:solidFill>
                <a:schemeClr val="bg1"/>
              </a:solidFill>
              <a:miter lim="800000"/>
            </a:ln>
            <a:effectLst/>
          </p:spPr>
          <p:txBody>
            <a:bodyPr lIns="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|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3" name="直接连接符 72"/>
            <p:cNvCxnSpPr/>
            <p:nvPr/>
          </p:nvCxnSpPr>
          <p:spPr bwMode="auto">
            <a:xfrm flipH="1" flipV="1">
              <a:off x="4689420" y="4490238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sp>
          <p:nvSpPr>
            <p:cNvPr id="74" name="矩形 73"/>
            <p:cNvSpPr/>
            <p:nvPr/>
          </p:nvSpPr>
          <p:spPr>
            <a:xfrm>
              <a:off x="4493705" y="5089153"/>
              <a:ext cx="3529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H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</p:grpSp>
      <p:sp>
        <p:nvSpPr>
          <p:cNvPr id="76" name="圆角矩形 75"/>
          <p:cNvSpPr/>
          <p:nvPr/>
        </p:nvSpPr>
        <p:spPr bwMode="auto">
          <a:xfrm>
            <a:off x="2303412" y="495129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0" tIns="0" rIns="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—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2479781" y="4717777"/>
            <a:ext cx="2090599" cy="226056"/>
            <a:chOff x="3340664" y="3236395"/>
            <a:chExt cx="1269761" cy="216024"/>
          </a:xfrm>
        </p:grpSpPr>
        <p:cxnSp>
          <p:nvCxnSpPr>
            <p:cNvPr id="79" name="直接连接符 78"/>
            <p:cNvCxnSpPr/>
            <p:nvPr/>
          </p:nvCxnSpPr>
          <p:spPr bwMode="auto">
            <a:xfrm>
              <a:off x="3340664" y="3236395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80" name="直接连接符 79"/>
            <p:cNvCxnSpPr/>
            <p:nvPr/>
          </p:nvCxnSpPr>
          <p:spPr bwMode="auto">
            <a:xfrm flipV="1">
              <a:off x="3345977" y="3236395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78" name="矩形 77"/>
          <p:cNvSpPr/>
          <p:nvPr/>
        </p:nvSpPr>
        <p:spPr>
          <a:xfrm>
            <a:off x="2217228" y="5291343"/>
            <a:ext cx="492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B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4857338" y="4710933"/>
            <a:ext cx="2209555" cy="918964"/>
            <a:chOff x="4857338" y="4908075"/>
            <a:chExt cx="2209555" cy="918964"/>
          </a:xfrm>
        </p:grpSpPr>
        <p:sp>
          <p:nvSpPr>
            <p:cNvPr id="82" name="圆角矩形 81"/>
            <p:cNvSpPr/>
            <p:nvPr/>
          </p:nvSpPr>
          <p:spPr bwMode="auto">
            <a:xfrm>
              <a:off x="6690367" y="513977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 algn="ctr">
              <a:solidFill>
                <a:schemeClr val="bg1"/>
              </a:solidFill>
              <a:miter lim="800000"/>
            </a:ln>
            <a:effectLst/>
          </p:spPr>
          <p:txBody>
            <a:bodyPr lIns="0" tIns="0" rIns="0" bIns="144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—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3" name="组合 82"/>
            <p:cNvGrpSpPr/>
            <p:nvPr/>
          </p:nvGrpSpPr>
          <p:grpSpPr>
            <a:xfrm flipH="1">
              <a:off x="4857338" y="4908075"/>
              <a:ext cx="2026702" cy="240357"/>
              <a:chOff x="3632014" y="4509120"/>
              <a:chExt cx="1269761" cy="216024"/>
            </a:xfrm>
          </p:grpSpPr>
          <p:cxnSp>
            <p:nvCxnSpPr>
              <p:cNvPr id="85" name="直接连接符 84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86" name="直接连接符 85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84" name="矩形 83"/>
            <p:cNvSpPr/>
            <p:nvPr/>
          </p:nvSpPr>
          <p:spPr>
            <a:xfrm>
              <a:off x="6720323" y="5488485"/>
              <a:ext cx="34657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D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2665735" y="5123493"/>
            <a:ext cx="1029998" cy="944581"/>
            <a:chOff x="2665735" y="5320635"/>
            <a:chExt cx="1029998" cy="944581"/>
          </a:xfrm>
        </p:grpSpPr>
        <p:sp>
          <p:nvSpPr>
            <p:cNvPr id="98" name="圆角矩形 97"/>
            <p:cNvSpPr/>
            <p:nvPr/>
          </p:nvSpPr>
          <p:spPr bwMode="auto">
            <a:xfrm>
              <a:off x="3335693" y="559926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 algn="ctr">
              <a:solidFill>
                <a:schemeClr val="bg1"/>
              </a:solidFill>
              <a:miter lim="800000"/>
            </a:ln>
            <a:effectLst/>
          </p:spPr>
          <p:txBody>
            <a:bodyPr lIns="3600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|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0" name="组合 99"/>
            <p:cNvGrpSpPr/>
            <p:nvPr/>
          </p:nvGrpSpPr>
          <p:grpSpPr>
            <a:xfrm flipH="1">
              <a:off x="2665735" y="5320635"/>
              <a:ext cx="859216" cy="257708"/>
              <a:chOff x="3632014" y="4509120"/>
              <a:chExt cx="1269761" cy="216024"/>
            </a:xfrm>
          </p:grpSpPr>
          <p:cxnSp>
            <p:nvCxnSpPr>
              <p:cNvPr id="103" name="直接连接符 102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04" name="直接连接符 103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02" name="矩形 101"/>
            <p:cNvSpPr/>
            <p:nvPr/>
          </p:nvSpPr>
          <p:spPr>
            <a:xfrm>
              <a:off x="3356151" y="5926662"/>
              <a:ext cx="32252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5599397" y="5126586"/>
            <a:ext cx="1081232" cy="955454"/>
            <a:chOff x="5599397" y="5323728"/>
            <a:chExt cx="1081232" cy="955454"/>
          </a:xfrm>
        </p:grpSpPr>
        <p:sp>
          <p:nvSpPr>
            <p:cNvPr id="111" name="圆角矩形 110"/>
            <p:cNvSpPr/>
            <p:nvPr/>
          </p:nvSpPr>
          <p:spPr bwMode="auto">
            <a:xfrm>
              <a:off x="5599397" y="558924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 algn="ctr">
              <a:solidFill>
                <a:schemeClr val="bg1"/>
              </a:solidFill>
              <a:miter lim="800000"/>
            </a:ln>
            <a:effectLst/>
          </p:spPr>
          <p:txBody>
            <a:bodyPr lIns="3600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|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2" name="组合 111"/>
            <p:cNvGrpSpPr/>
            <p:nvPr/>
          </p:nvGrpSpPr>
          <p:grpSpPr>
            <a:xfrm>
              <a:off x="5780529" y="5323728"/>
              <a:ext cx="900100" cy="252028"/>
              <a:chOff x="3632014" y="4509120"/>
              <a:chExt cx="1269761" cy="216024"/>
            </a:xfrm>
          </p:grpSpPr>
          <p:cxnSp>
            <p:nvCxnSpPr>
              <p:cNvPr id="114" name="直接连接符 113"/>
              <p:cNvCxnSpPr/>
              <p:nvPr/>
            </p:nvCxnSpPr>
            <p:spPr bwMode="auto">
              <a:xfrm>
                <a:off x="3632014" y="4509120"/>
                <a:ext cx="1269761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/>
                <a:tailEnd type="none"/>
              </a:ln>
              <a:effectLst/>
            </p:spPr>
          </p:cxnSp>
          <p:cxnSp>
            <p:nvCxnSpPr>
              <p:cNvPr id="115" name="直接连接符 114"/>
              <p:cNvCxnSpPr/>
              <p:nvPr/>
            </p:nvCxnSpPr>
            <p:spPr bwMode="auto">
              <a:xfrm flipV="1">
                <a:off x="3637327" y="4509120"/>
                <a:ext cx="0" cy="216024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none"/>
              </a:ln>
              <a:effectLst/>
            </p:spPr>
          </p:cxnSp>
        </p:grpSp>
        <p:sp>
          <p:nvSpPr>
            <p:cNvPr id="113" name="矩形 112"/>
            <p:cNvSpPr/>
            <p:nvPr/>
          </p:nvSpPr>
          <p:spPr>
            <a:xfrm>
              <a:off x="5661483" y="5940628"/>
              <a:ext cx="36260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E 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</p:grpSp>
      <p:sp>
        <p:nvSpPr>
          <p:cNvPr id="128" name="圆角矩形 127"/>
          <p:cNvSpPr/>
          <p:nvPr/>
        </p:nvSpPr>
        <p:spPr bwMode="auto">
          <a:xfrm>
            <a:off x="7963398" y="537369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3600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|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8017406" y="5721903"/>
            <a:ext cx="2535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I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7044645" y="5122648"/>
            <a:ext cx="1111661" cy="269450"/>
            <a:chOff x="6986605" y="3644733"/>
            <a:chExt cx="896122" cy="259901"/>
          </a:xfrm>
        </p:grpSpPr>
        <p:cxnSp>
          <p:nvCxnSpPr>
            <p:cNvPr id="90" name="直接连接符 89"/>
            <p:cNvCxnSpPr/>
            <p:nvPr/>
          </p:nvCxnSpPr>
          <p:spPr bwMode="auto">
            <a:xfrm flipH="1" flipV="1">
              <a:off x="6986605" y="3644733"/>
              <a:ext cx="892667" cy="39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 flipH="1" flipV="1">
              <a:off x="7882727" y="3648669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33" name="组合 132"/>
          <p:cNvGrpSpPr/>
          <p:nvPr/>
        </p:nvGrpSpPr>
        <p:grpSpPr>
          <a:xfrm>
            <a:off x="1081090" y="5108970"/>
            <a:ext cx="1226670" cy="926916"/>
            <a:chOff x="1076742" y="5324514"/>
            <a:chExt cx="1226670" cy="926916"/>
          </a:xfrm>
        </p:grpSpPr>
        <p:sp>
          <p:nvSpPr>
            <p:cNvPr id="134" name="圆角矩形 133"/>
            <p:cNvSpPr/>
            <p:nvPr/>
          </p:nvSpPr>
          <p:spPr bwMode="auto">
            <a:xfrm>
              <a:off x="1213857" y="5589240"/>
              <a:ext cx="360040" cy="36004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 algn="ctr">
              <a:solidFill>
                <a:schemeClr val="bg1"/>
              </a:solidFill>
              <a:miter lim="800000"/>
            </a:ln>
            <a:effectLst/>
          </p:spPr>
          <p:txBody>
            <a:bodyPr lIns="36000" tIns="91446" rIns="0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|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35" name="直接连接符 134"/>
            <p:cNvCxnSpPr/>
            <p:nvPr/>
          </p:nvCxnSpPr>
          <p:spPr bwMode="auto">
            <a:xfrm flipV="1">
              <a:off x="1397261" y="5324514"/>
              <a:ext cx="0" cy="2559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  <p:cxnSp>
          <p:nvCxnSpPr>
            <p:cNvPr id="136" name="直接连接符 135"/>
            <p:cNvCxnSpPr/>
            <p:nvPr/>
          </p:nvCxnSpPr>
          <p:spPr bwMode="auto">
            <a:xfrm>
              <a:off x="1394977" y="5324514"/>
              <a:ext cx="908435" cy="393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sp>
          <p:nvSpPr>
            <p:cNvPr id="137" name="矩形 136"/>
            <p:cNvSpPr/>
            <p:nvPr/>
          </p:nvSpPr>
          <p:spPr>
            <a:xfrm>
              <a:off x="1076742" y="5912876"/>
              <a:ext cx="341760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G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</p:grpSp>
      <p:sp>
        <p:nvSpPr>
          <p:cNvPr id="157" name="圆角矩形 156"/>
          <p:cNvSpPr/>
          <p:nvPr/>
        </p:nvSpPr>
        <p:spPr bwMode="auto">
          <a:xfrm>
            <a:off x="4988251" y="5881428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0" tIns="0" rIns="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—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58" name="组合 157"/>
          <p:cNvGrpSpPr/>
          <p:nvPr/>
        </p:nvGrpSpPr>
        <p:grpSpPr>
          <a:xfrm>
            <a:off x="4748605" y="6077481"/>
            <a:ext cx="239646" cy="327973"/>
            <a:chOff x="3632014" y="4509120"/>
            <a:chExt cx="1269761" cy="216024"/>
          </a:xfrm>
        </p:grpSpPr>
        <p:cxnSp>
          <p:nvCxnSpPr>
            <p:cNvPr id="159" name="直接连接符 15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0" name="直接连接符 15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61" name="组合 160"/>
          <p:cNvGrpSpPr/>
          <p:nvPr/>
        </p:nvGrpSpPr>
        <p:grpSpPr>
          <a:xfrm flipH="1">
            <a:off x="5341717" y="6068074"/>
            <a:ext cx="245216" cy="327973"/>
            <a:chOff x="3632014" y="4509120"/>
            <a:chExt cx="1269761" cy="216024"/>
          </a:xfrm>
        </p:grpSpPr>
        <p:cxnSp>
          <p:nvCxnSpPr>
            <p:cNvPr id="162" name="直接连接符 16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3" name="直接连接符 162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39" name="圆角矩形 138"/>
          <p:cNvSpPr/>
          <p:nvPr/>
        </p:nvSpPr>
        <p:spPr bwMode="auto">
          <a:xfrm>
            <a:off x="6228184" y="2452688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圆角矩形 141"/>
          <p:cNvSpPr/>
          <p:nvPr/>
        </p:nvSpPr>
        <p:spPr bwMode="auto">
          <a:xfrm>
            <a:off x="5106822" y="306777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3" name="直接连接符 142"/>
          <p:cNvCxnSpPr/>
          <p:nvPr/>
        </p:nvCxnSpPr>
        <p:spPr bwMode="auto">
          <a:xfrm flipH="1" flipV="1">
            <a:off x="614526" y="2126756"/>
            <a:ext cx="3812430" cy="646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6" name="圆角矩形 145"/>
          <p:cNvSpPr/>
          <p:nvPr/>
        </p:nvSpPr>
        <p:spPr bwMode="auto">
          <a:xfrm>
            <a:off x="654902" y="5886717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0" tIns="0" rIns="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—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568718" y="6226770"/>
            <a:ext cx="492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J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grpSp>
        <p:nvGrpSpPr>
          <p:cNvPr id="148" name="组合 147"/>
          <p:cNvGrpSpPr/>
          <p:nvPr/>
        </p:nvGrpSpPr>
        <p:grpSpPr>
          <a:xfrm>
            <a:off x="839432" y="5563207"/>
            <a:ext cx="369715" cy="327973"/>
            <a:chOff x="3632014" y="4509120"/>
            <a:chExt cx="1269761" cy="216024"/>
          </a:xfrm>
        </p:grpSpPr>
        <p:cxnSp>
          <p:nvCxnSpPr>
            <p:cNvPr id="152" name="直接连接符 151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6" name="直接连接符 165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6" name="矩形 15"/>
          <p:cNvSpPr/>
          <p:nvPr/>
        </p:nvSpPr>
        <p:spPr>
          <a:xfrm>
            <a:off x="1549291" y="5883408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67" name="组合 166"/>
          <p:cNvGrpSpPr/>
          <p:nvPr/>
        </p:nvGrpSpPr>
        <p:grpSpPr>
          <a:xfrm flipH="1">
            <a:off x="3703314" y="5592962"/>
            <a:ext cx="342195" cy="327973"/>
            <a:chOff x="3632014" y="4509120"/>
            <a:chExt cx="1269761" cy="216024"/>
          </a:xfrm>
        </p:grpSpPr>
        <p:cxnSp>
          <p:nvCxnSpPr>
            <p:cNvPr id="168" name="直接连接符 16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69" name="直接连接符 16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0" name="组合 169"/>
          <p:cNvGrpSpPr/>
          <p:nvPr/>
        </p:nvGrpSpPr>
        <p:grpSpPr>
          <a:xfrm>
            <a:off x="2962014" y="5596748"/>
            <a:ext cx="369715" cy="327973"/>
            <a:chOff x="3632014" y="4509120"/>
            <a:chExt cx="1269761" cy="216024"/>
          </a:xfrm>
        </p:grpSpPr>
        <p:cxnSp>
          <p:nvCxnSpPr>
            <p:cNvPr id="171" name="直接连接符 17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2" name="直接连接符 17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74" name="矩形 173"/>
          <p:cNvSpPr/>
          <p:nvPr/>
        </p:nvSpPr>
        <p:spPr>
          <a:xfrm>
            <a:off x="3687355" y="5892673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75" name="组合 174"/>
          <p:cNvGrpSpPr/>
          <p:nvPr/>
        </p:nvGrpSpPr>
        <p:grpSpPr>
          <a:xfrm flipH="1">
            <a:off x="1015327" y="6038418"/>
            <a:ext cx="342195" cy="327973"/>
            <a:chOff x="3632014" y="4509120"/>
            <a:chExt cx="1269761" cy="216024"/>
          </a:xfrm>
        </p:grpSpPr>
        <p:cxnSp>
          <p:nvCxnSpPr>
            <p:cNvPr id="176" name="直接连接符 175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77" name="直接连接符 176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78" name="组合 177"/>
          <p:cNvGrpSpPr/>
          <p:nvPr/>
        </p:nvGrpSpPr>
        <p:grpSpPr>
          <a:xfrm>
            <a:off x="284034" y="6048846"/>
            <a:ext cx="369715" cy="327973"/>
            <a:chOff x="3632014" y="4509120"/>
            <a:chExt cx="1269761" cy="216024"/>
          </a:xfrm>
        </p:grpSpPr>
        <p:cxnSp>
          <p:nvCxnSpPr>
            <p:cNvPr id="179" name="直接连接符 178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0" name="直接连接符 179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81" name="矩形 180"/>
          <p:cNvSpPr/>
          <p:nvPr/>
        </p:nvSpPr>
        <p:spPr>
          <a:xfrm>
            <a:off x="-57467" y="6365588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971600" y="6370199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5035415" y="6217571"/>
            <a:ext cx="3626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F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4225894" y="6372438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5254961" y="6377049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6" name="矩形 185"/>
          <p:cNvSpPr/>
          <p:nvPr/>
        </p:nvSpPr>
        <p:spPr>
          <a:xfrm>
            <a:off x="5965921" y="5823640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grpSp>
        <p:nvGrpSpPr>
          <p:cNvPr id="187" name="组合 186"/>
          <p:cNvGrpSpPr/>
          <p:nvPr/>
        </p:nvGrpSpPr>
        <p:grpSpPr>
          <a:xfrm flipH="1">
            <a:off x="8308814" y="5555980"/>
            <a:ext cx="342195" cy="327973"/>
            <a:chOff x="3632014" y="4509120"/>
            <a:chExt cx="1269761" cy="216024"/>
          </a:xfrm>
        </p:grpSpPr>
        <p:cxnSp>
          <p:nvCxnSpPr>
            <p:cNvPr id="188" name="直接连接符 18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89" name="直接连接符 18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190" name="组合 189"/>
          <p:cNvGrpSpPr/>
          <p:nvPr/>
        </p:nvGrpSpPr>
        <p:grpSpPr>
          <a:xfrm>
            <a:off x="7586661" y="5559766"/>
            <a:ext cx="369715" cy="327973"/>
            <a:chOff x="3632014" y="4509120"/>
            <a:chExt cx="1269761" cy="216024"/>
          </a:xfrm>
        </p:grpSpPr>
        <p:cxnSp>
          <p:nvCxnSpPr>
            <p:cNvPr id="191" name="直接连接符 19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92" name="直接连接符 19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193" name="矩形 192"/>
          <p:cNvSpPr/>
          <p:nvPr/>
        </p:nvSpPr>
        <p:spPr>
          <a:xfrm>
            <a:off x="7138009" y="5851080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8292855" y="5855691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95" name="圆角矩形 194"/>
          <p:cNvSpPr/>
          <p:nvPr/>
        </p:nvSpPr>
        <p:spPr bwMode="auto">
          <a:xfrm>
            <a:off x="2783942" y="592093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0" tIns="0" rIns="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—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6" name="矩形 195"/>
          <p:cNvSpPr/>
          <p:nvPr/>
        </p:nvSpPr>
        <p:spPr>
          <a:xfrm>
            <a:off x="2669573" y="6248907"/>
            <a:ext cx="4924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A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grpSp>
        <p:nvGrpSpPr>
          <p:cNvPr id="197" name="组合 196"/>
          <p:cNvGrpSpPr/>
          <p:nvPr/>
        </p:nvGrpSpPr>
        <p:grpSpPr>
          <a:xfrm flipH="1">
            <a:off x="3145362" y="6077480"/>
            <a:ext cx="342195" cy="327973"/>
            <a:chOff x="3632014" y="4509120"/>
            <a:chExt cx="1269761" cy="216024"/>
          </a:xfrm>
        </p:grpSpPr>
        <p:cxnSp>
          <p:nvCxnSpPr>
            <p:cNvPr id="198" name="直接连接符 197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199" name="直接连接符 198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grpSp>
        <p:nvGrpSpPr>
          <p:cNvPr id="200" name="组合 199"/>
          <p:cNvGrpSpPr/>
          <p:nvPr/>
        </p:nvGrpSpPr>
        <p:grpSpPr>
          <a:xfrm>
            <a:off x="2413302" y="6084179"/>
            <a:ext cx="369715" cy="327973"/>
            <a:chOff x="3632014" y="4509120"/>
            <a:chExt cx="1269761" cy="216024"/>
          </a:xfrm>
        </p:grpSpPr>
        <p:cxnSp>
          <p:nvCxnSpPr>
            <p:cNvPr id="201" name="直接连接符 200"/>
            <p:cNvCxnSpPr/>
            <p:nvPr/>
          </p:nvCxnSpPr>
          <p:spPr bwMode="auto">
            <a:xfrm>
              <a:off x="3632014" y="4509120"/>
              <a:ext cx="126976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</p:cxnSp>
        <p:cxnSp>
          <p:nvCxnSpPr>
            <p:cNvPr id="202" name="直接连接符 201"/>
            <p:cNvCxnSpPr/>
            <p:nvPr/>
          </p:nvCxnSpPr>
          <p:spPr bwMode="auto">
            <a:xfrm flipV="1">
              <a:off x="3637327" y="4509120"/>
              <a:ext cx="0" cy="21602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none"/>
            </a:ln>
            <a:effectLst/>
          </p:spPr>
        </p:cxnSp>
      </p:grpSp>
      <p:sp>
        <p:nvSpPr>
          <p:cNvPr id="203" name="矩形 202"/>
          <p:cNvSpPr/>
          <p:nvPr/>
        </p:nvSpPr>
        <p:spPr>
          <a:xfrm>
            <a:off x="2074214" y="6391550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3103281" y="6396161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608340" y="3549560"/>
            <a:ext cx="4692505" cy="722619"/>
          </a:xfrm>
          <a:prstGeom prst="rect">
            <a:avLst/>
          </a:prstGeom>
          <a:solidFill>
            <a:schemeClr val="tx1">
              <a:alpha val="71000"/>
            </a:schemeClr>
          </a:solidFill>
          <a:ln w="25400" algn="ctr">
            <a:noFill/>
            <a:prstDash val="sysDash"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pic>
        <p:nvPicPr>
          <p:cNvPr id="1026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8565" y="5088227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148" y="5462555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503" y="5823640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777" y="5418682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941" y="5911574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756" y="6331898"/>
            <a:ext cx="599661" cy="4504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739" y="5871244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矩形 139"/>
          <p:cNvSpPr/>
          <p:nvPr/>
        </p:nvSpPr>
        <p:spPr>
          <a:xfrm>
            <a:off x="5790898" y="2988005"/>
            <a:ext cx="399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605567" y="1673454"/>
            <a:ext cx="3821389" cy="1882863"/>
          </a:xfrm>
          <a:prstGeom prst="rect">
            <a:avLst/>
          </a:prstGeom>
          <a:solidFill>
            <a:schemeClr val="tx1">
              <a:alpha val="71000"/>
            </a:schemeClr>
          </a:solidFill>
          <a:ln w="25400" algn="ctr">
            <a:noFill/>
            <a:prstDash val="sysDash"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pic>
        <p:nvPicPr>
          <p:cNvPr id="144" name="Picture 2" descr="http://e.hiphotos.baidu.com/zhidao/wh%3D450%2C600/sign=35a316dc5c6034a829b7b085fe236562/2934349b033b5bb5656cbf2336d3d539b700bcb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590" y="6124490"/>
            <a:ext cx="599661" cy="45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" name="圆角矩形 521"/>
          <p:cNvSpPr/>
          <p:nvPr/>
        </p:nvSpPr>
        <p:spPr bwMode="auto">
          <a:xfrm>
            <a:off x="2483768" y="377296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1" name="圆角矩形 520"/>
          <p:cNvSpPr/>
          <p:nvPr/>
        </p:nvSpPr>
        <p:spPr bwMode="auto">
          <a:xfrm>
            <a:off x="2915816" y="333690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1401974" y="355510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J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0" name="圆角矩形 519"/>
          <p:cNvSpPr/>
          <p:nvPr/>
        </p:nvSpPr>
        <p:spPr bwMode="auto">
          <a:xfrm>
            <a:off x="3372448" y="194103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5" name="圆角矩形 524"/>
          <p:cNvSpPr/>
          <p:nvPr/>
        </p:nvSpPr>
        <p:spPr bwMode="auto">
          <a:xfrm>
            <a:off x="4247964" y="278688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6852910" y="2419867"/>
            <a:ext cx="1586439" cy="1824121"/>
          </a:xfrm>
          <a:prstGeom prst="rect">
            <a:avLst/>
          </a:prstGeom>
          <a:solidFill>
            <a:schemeClr val="tx1">
              <a:alpha val="71000"/>
            </a:schemeClr>
          </a:solidFill>
          <a:ln w="25400" algn="ctr">
            <a:noFill/>
            <a:prstDash val="sysDash"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526" name="圆角矩形 525"/>
          <p:cNvSpPr/>
          <p:nvPr/>
        </p:nvSpPr>
        <p:spPr bwMode="auto">
          <a:xfrm>
            <a:off x="6697510" y="364502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3" name="圆角矩形 522"/>
          <p:cNvSpPr/>
          <p:nvPr/>
        </p:nvSpPr>
        <p:spPr bwMode="auto">
          <a:xfrm>
            <a:off x="7560333" y="2240243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3367926" y="3596587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减枝！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1641670" y="2492896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减枝！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7028560" y="3038529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减枝！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53" name="圆角矩形 152"/>
          <p:cNvSpPr/>
          <p:nvPr/>
        </p:nvSpPr>
        <p:spPr bwMode="auto">
          <a:xfrm>
            <a:off x="659205" y="5883408"/>
            <a:ext cx="360040" cy="360041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0" tIns="0" rIns="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—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" name="圆角矩形 154"/>
          <p:cNvSpPr/>
          <p:nvPr/>
        </p:nvSpPr>
        <p:spPr bwMode="auto">
          <a:xfrm>
            <a:off x="1219029" y="537369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|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" name="圆角矩形 155"/>
          <p:cNvSpPr/>
          <p:nvPr/>
        </p:nvSpPr>
        <p:spPr bwMode="auto">
          <a:xfrm>
            <a:off x="2781534" y="5920934"/>
            <a:ext cx="360040" cy="360041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3175" algn="ctr">
            <a:solidFill>
              <a:schemeClr val="bg1"/>
            </a:solidFill>
            <a:miter lim="800000"/>
          </a:ln>
          <a:effectLst/>
        </p:spPr>
        <p:txBody>
          <a:bodyPr lIns="0" tIns="0" rIns="0" bIns="144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—</a:t>
            </a:r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5959437" y="5817357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NULL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39" grpId="0" animBg="1"/>
      <p:bldP spid="142" grpId="0" animBg="1"/>
      <p:bldP spid="208" grpId="0" animBg="1"/>
      <p:bldP spid="140" grpId="0"/>
      <p:bldP spid="141" grpId="0" animBg="1"/>
      <p:bldP spid="145" grpId="0" animBg="1"/>
      <p:bldP spid="149" grpId="0"/>
      <p:bldP spid="150" grpId="0"/>
      <p:bldP spid="151" grpId="0"/>
      <p:bldP spid="153" grpId="0" animBg="1"/>
      <p:bldP spid="155" grpId="0" animBg="1"/>
      <p:bldP spid="156" grpId="0" animBg="1"/>
      <p:bldP spid="16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/>
          <p:cNvSpPr/>
          <p:nvPr/>
        </p:nvSpPr>
        <p:spPr bwMode="auto">
          <a:xfrm>
            <a:off x="611560" y="1700808"/>
            <a:ext cx="7842654" cy="2552477"/>
          </a:xfrm>
          <a:prstGeom prst="rect">
            <a:avLst/>
          </a:prstGeom>
          <a:solidFill>
            <a:srgbClr val="FFCCCC">
              <a:alpha val="44000"/>
            </a:srgb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5301576" y="1698729"/>
            <a:ext cx="3152638" cy="2545260"/>
          </a:xfrm>
          <a:prstGeom prst="rect">
            <a:avLst/>
          </a:prstGeom>
          <a:solidFill>
            <a:schemeClr val="tx1">
              <a:alpha val="71000"/>
            </a:schemeClr>
          </a:solidFill>
          <a:ln w="25400" algn="ctr">
            <a:noFill/>
            <a:prstDash val="sysDash"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3634221" y="2644020"/>
            <a:ext cx="1371879" cy="1182498"/>
          </a:xfrm>
          <a:prstGeom prst="rect">
            <a:avLst/>
          </a:prstGeom>
          <a:solidFill>
            <a:srgbClr val="99FF33">
              <a:alpha val="27000"/>
            </a:srgbClr>
          </a:solidFill>
          <a:ln w="25400" algn="ctr">
            <a:solidFill>
              <a:schemeClr val="tx1"/>
            </a:solidFill>
            <a:prstDash val="sysDash"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cxnSp>
        <p:nvCxnSpPr>
          <p:cNvPr id="25" name="直接连接符 24"/>
          <p:cNvCxnSpPr/>
          <p:nvPr/>
        </p:nvCxnSpPr>
        <p:spPr bwMode="auto">
          <a:xfrm>
            <a:off x="5284305" y="1700808"/>
            <a:ext cx="7775" cy="251965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 flipH="1" flipV="1">
            <a:off x="611560" y="3534356"/>
            <a:ext cx="4680520" cy="34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7" name="直接连接符 26"/>
          <p:cNvCxnSpPr/>
          <p:nvPr/>
        </p:nvCxnSpPr>
        <p:spPr bwMode="auto">
          <a:xfrm flipH="1" flipV="1">
            <a:off x="5292082" y="2419867"/>
            <a:ext cx="3162132" cy="71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8" name="直接连接符 27"/>
          <p:cNvCxnSpPr/>
          <p:nvPr/>
        </p:nvCxnSpPr>
        <p:spPr bwMode="auto">
          <a:xfrm flipH="1">
            <a:off x="6861675" y="2419867"/>
            <a:ext cx="8079" cy="183569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>
            <a:off x="4426956" y="1700808"/>
            <a:ext cx="0" cy="183098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>
            <a:off x="2660844" y="3537113"/>
            <a:ext cx="10905" cy="7068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1" name="直接连接符 30"/>
          <p:cNvCxnSpPr/>
          <p:nvPr/>
        </p:nvCxnSpPr>
        <p:spPr bwMode="auto">
          <a:xfrm flipH="1">
            <a:off x="611559" y="3743586"/>
            <a:ext cx="2060190" cy="25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2" name="直接连接符 31"/>
          <p:cNvCxnSpPr/>
          <p:nvPr/>
        </p:nvCxnSpPr>
        <p:spPr bwMode="auto">
          <a:xfrm flipH="1" flipV="1">
            <a:off x="5292081" y="2651994"/>
            <a:ext cx="1577673" cy="18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3" name="直接连接符 32"/>
          <p:cNvCxnSpPr/>
          <p:nvPr/>
        </p:nvCxnSpPr>
        <p:spPr bwMode="auto">
          <a:xfrm>
            <a:off x="5940152" y="1700808"/>
            <a:ext cx="0" cy="7190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2d-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30824" y="1144766"/>
            <a:ext cx="7249487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2d-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树的范围查询（代码方法）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8" name="圆角矩形 107"/>
          <p:cNvSpPr/>
          <p:nvPr/>
        </p:nvSpPr>
        <p:spPr bwMode="auto">
          <a:xfrm>
            <a:off x="5106870" y="306777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4" name="圆角矩形 523"/>
          <p:cNvSpPr/>
          <p:nvPr/>
        </p:nvSpPr>
        <p:spPr bwMode="auto">
          <a:xfrm>
            <a:off x="6228184" y="245308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圆角矩形 109"/>
          <p:cNvSpPr/>
          <p:nvPr/>
        </p:nvSpPr>
        <p:spPr bwMode="auto">
          <a:xfrm>
            <a:off x="5760132" y="178764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圆角矩形 138"/>
          <p:cNvSpPr/>
          <p:nvPr/>
        </p:nvSpPr>
        <p:spPr bwMode="auto">
          <a:xfrm>
            <a:off x="6228184" y="2452688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2" name="圆角矩形 141"/>
          <p:cNvSpPr/>
          <p:nvPr/>
        </p:nvSpPr>
        <p:spPr bwMode="auto">
          <a:xfrm>
            <a:off x="5106822" y="306777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3" name="直接连接符 142"/>
          <p:cNvCxnSpPr/>
          <p:nvPr/>
        </p:nvCxnSpPr>
        <p:spPr bwMode="auto">
          <a:xfrm flipH="1" flipV="1">
            <a:off x="614526" y="2126756"/>
            <a:ext cx="3812430" cy="646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0" name="矩形 139"/>
          <p:cNvSpPr/>
          <p:nvPr/>
        </p:nvSpPr>
        <p:spPr>
          <a:xfrm>
            <a:off x="3596666" y="2602303"/>
            <a:ext cx="399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R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522" name="圆角矩形 521"/>
          <p:cNvSpPr/>
          <p:nvPr/>
        </p:nvSpPr>
        <p:spPr bwMode="auto">
          <a:xfrm>
            <a:off x="2483768" y="3772966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1" name="圆角矩形 520"/>
          <p:cNvSpPr/>
          <p:nvPr/>
        </p:nvSpPr>
        <p:spPr bwMode="auto">
          <a:xfrm>
            <a:off x="2915816" y="3336901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圆角矩形 100"/>
          <p:cNvSpPr/>
          <p:nvPr/>
        </p:nvSpPr>
        <p:spPr bwMode="auto">
          <a:xfrm>
            <a:off x="1401974" y="3555102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J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0" name="圆角矩形 519"/>
          <p:cNvSpPr/>
          <p:nvPr/>
        </p:nvSpPr>
        <p:spPr bwMode="auto">
          <a:xfrm>
            <a:off x="3372448" y="1941030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5" name="圆角矩形 524"/>
          <p:cNvSpPr/>
          <p:nvPr/>
        </p:nvSpPr>
        <p:spPr bwMode="auto">
          <a:xfrm>
            <a:off x="4247964" y="2786885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6" name="圆角矩形 525"/>
          <p:cNvSpPr/>
          <p:nvPr/>
        </p:nvSpPr>
        <p:spPr bwMode="auto">
          <a:xfrm>
            <a:off x="6697510" y="3645024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3" name="圆角矩形 522"/>
          <p:cNvSpPr/>
          <p:nvPr/>
        </p:nvSpPr>
        <p:spPr bwMode="auto">
          <a:xfrm>
            <a:off x="7560333" y="2240243"/>
            <a:ext cx="360040" cy="3600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7017422" y="2800952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减枝！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611557" y="3544897"/>
            <a:ext cx="2060192" cy="708388"/>
          </a:xfrm>
          <a:prstGeom prst="rect">
            <a:avLst/>
          </a:prstGeom>
          <a:solidFill>
            <a:schemeClr val="tx1">
              <a:alpha val="71000"/>
            </a:schemeClr>
          </a:solidFill>
          <a:ln w="25400" algn="ctr">
            <a:noFill/>
            <a:prstDash val="sysDash"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574914" y="3811238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减枝！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621672" y="1705822"/>
            <a:ext cx="3795788" cy="423651"/>
          </a:xfrm>
          <a:prstGeom prst="rect">
            <a:avLst/>
          </a:prstGeom>
          <a:solidFill>
            <a:schemeClr val="tx1">
              <a:alpha val="71000"/>
            </a:schemeClr>
          </a:solidFill>
          <a:ln w="25400" algn="ctr">
            <a:noFill/>
            <a:prstDash val="sysDash"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755576" y="1692749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减枝！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5" grpId="1" animBg="1"/>
      <p:bldP spid="37" grpId="0" animBg="1"/>
      <p:bldP spid="140" grpId="0"/>
      <p:bldP spid="150" grpId="0"/>
      <p:bldP spid="150" grpId="1"/>
      <p:bldP spid="150" grpId="2"/>
      <p:bldP spid="154" grpId="0" animBg="1"/>
      <p:bldP spid="154" grpId="1" animBg="1"/>
      <p:bldP spid="151" grpId="0"/>
      <p:bldP spid="165" grpId="0" animBg="1"/>
      <p:bldP spid="165" grpId="1" animBg="1"/>
      <p:bldP spid="1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Line 54"/>
          <p:cNvSpPr>
            <a:spLocks noChangeShapeType="1"/>
          </p:cNvSpPr>
          <p:nvPr/>
        </p:nvSpPr>
        <p:spPr bwMode="auto">
          <a:xfrm flipH="1">
            <a:off x="7105477" y="4834219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二叉搜索树（教材实现）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482453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插入的实现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5383" y="1988840"/>
            <a:ext cx="2246076" cy="3064563"/>
            <a:chOff x="165383" y="1772816"/>
            <a:chExt cx="2246076" cy="3064563"/>
          </a:xfrm>
        </p:grpSpPr>
        <p:sp>
          <p:nvSpPr>
            <p:cNvPr id="32" name="Line 54"/>
            <p:cNvSpPr>
              <a:spLocks noChangeShapeType="1"/>
            </p:cNvSpPr>
            <p:nvPr/>
          </p:nvSpPr>
          <p:spPr bwMode="auto">
            <a:xfrm flipH="1">
              <a:off x="470183" y="3210256"/>
              <a:ext cx="2286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56"/>
            <p:cNvSpPr>
              <a:spLocks noChangeShapeType="1"/>
            </p:cNvSpPr>
            <p:nvPr/>
          </p:nvSpPr>
          <p:spPr bwMode="auto">
            <a:xfrm flipH="1">
              <a:off x="1243022" y="1772816"/>
              <a:ext cx="0" cy="3864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57"/>
            <p:cNvSpPr>
              <a:spLocks noChangeShapeType="1"/>
            </p:cNvSpPr>
            <p:nvPr/>
          </p:nvSpPr>
          <p:spPr bwMode="auto">
            <a:xfrm flipH="1">
              <a:off x="775465" y="2441848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59"/>
            <p:cNvSpPr>
              <a:spLocks noChangeShapeType="1"/>
            </p:cNvSpPr>
            <p:nvPr/>
          </p:nvSpPr>
          <p:spPr bwMode="auto">
            <a:xfrm>
              <a:off x="1308865" y="2441848"/>
              <a:ext cx="381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Oval 60"/>
            <p:cNvSpPr>
              <a:spLocks noChangeArrowheads="1"/>
            </p:cNvSpPr>
            <p:nvPr/>
          </p:nvSpPr>
          <p:spPr bwMode="auto">
            <a:xfrm>
              <a:off x="1004065" y="2060848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36</a:t>
              </a:r>
              <a:endParaRPr kumimoji="1" lang="en-US" altLang="zh-CN" sz="2400" b="1" dirty="0"/>
            </a:p>
          </p:txBody>
        </p:sp>
        <p:sp>
          <p:nvSpPr>
            <p:cNvPr id="56" name="Oval 61"/>
            <p:cNvSpPr>
              <a:spLocks noChangeArrowheads="1"/>
            </p:cNvSpPr>
            <p:nvPr/>
          </p:nvSpPr>
          <p:spPr bwMode="auto">
            <a:xfrm>
              <a:off x="1461265" y="2743761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58</a:t>
              </a:r>
              <a:endParaRPr kumimoji="1" lang="en-US" altLang="zh-CN" sz="2400" b="1" dirty="0"/>
            </a:p>
          </p:txBody>
        </p:sp>
        <p:sp>
          <p:nvSpPr>
            <p:cNvPr id="58" name="Oval 64"/>
            <p:cNvSpPr>
              <a:spLocks noChangeArrowheads="1"/>
            </p:cNvSpPr>
            <p:nvPr/>
          </p:nvSpPr>
          <p:spPr bwMode="auto">
            <a:xfrm>
              <a:off x="546865" y="2746648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27</a:t>
              </a:r>
              <a:endParaRPr kumimoji="1" lang="en-US" altLang="zh-CN" sz="2400" b="1" dirty="0"/>
            </a:p>
          </p:txBody>
        </p:sp>
        <p:sp>
          <p:nvSpPr>
            <p:cNvPr id="61" name="Line 2"/>
            <p:cNvSpPr>
              <a:spLocks noChangeShapeType="1"/>
            </p:cNvSpPr>
            <p:nvPr/>
          </p:nvSpPr>
          <p:spPr bwMode="auto">
            <a:xfrm>
              <a:off x="1780656" y="3164469"/>
              <a:ext cx="387612" cy="5485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" name="Oval 63"/>
            <p:cNvSpPr>
              <a:spLocks noChangeArrowheads="1"/>
            </p:cNvSpPr>
            <p:nvPr/>
          </p:nvSpPr>
          <p:spPr bwMode="auto">
            <a:xfrm>
              <a:off x="1954259" y="3588681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69</a:t>
              </a:r>
              <a:endParaRPr kumimoji="1" lang="en-US" altLang="zh-CN" sz="2400" b="1" dirty="0"/>
            </a:p>
          </p:txBody>
        </p:sp>
        <p:sp>
          <p:nvSpPr>
            <p:cNvPr id="63" name="Line 59"/>
            <p:cNvSpPr>
              <a:spLocks noChangeShapeType="1"/>
            </p:cNvSpPr>
            <p:nvPr/>
          </p:nvSpPr>
          <p:spPr bwMode="auto">
            <a:xfrm flipH="1">
              <a:off x="1330068" y="3202217"/>
              <a:ext cx="298188" cy="54147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Oval 66"/>
            <p:cNvSpPr>
              <a:spLocks noChangeArrowheads="1"/>
            </p:cNvSpPr>
            <p:nvPr/>
          </p:nvSpPr>
          <p:spPr bwMode="auto">
            <a:xfrm>
              <a:off x="165383" y="3578193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6</a:t>
              </a:r>
              <a:endParaRPr kumimoji="1" lang="en-US" altLang="zh-CN" sz="2400" b="1" dirty="0"/>
            </a:p>
          </p:txBody>
        </p:sp>
        <p:sp>
          <p:nvSpPr>
            <p:cNvPr id="68" name="Line 54"/>
            <p:cNvSpPr>
              <a:spLocks noChangeShapeType="1"/>
            </p:cNvSpPr>
            <p:nvPr/>
          </p:nvSpPr>
          <p:spPr bwMode="auto">
            <a:xfrm flipH="1">
              <a:off x="982434" y="4012242"/>
              <a:ext cx="2286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Oval 66"/>
            <p:cNvSpPr>
              <a:spLocks noChangeArrowheads="1"/>
            </p:cNvSpPr>
            <p:nvPr/>
          </p:nvSpPr>
          <p:spPr bwMode="auto">
            <a:xfrm>
              <a:off x="677634" y="4380179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46</a:t>
              </a:r>
              <a:endParaRPr kumimoji="1" lang="en-US" altLang="zh-CN" sz="2400" b="1" dirty="0"/>
            </a:p>
          </p:txBody>
        </p:sp>
        <p:sp>
          <p:nvSpPr>
            <p:cNvPr id="64" name="Oval 61"/>
            <p:cNvSpPr>
              <a:spLocks noChangeArrowheads="1"/>
            </p:cNvSpPr>
            <p:nvPr/>
          </p:nvSpPr>
          <p:spPr bwMode="auto">
            <a:xfrm>
              <a:off x="1031135" y="3591256"/>
              <a:ext cx="457200" cy="45720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rgbClr val="CC3300"/>
              </a:solidFill>
              <a:round/>
            </a:ln>
          </p:spPr>
          <p:txBody>
            <a:bodyPr wrap="none" lIns="0" tIns="0" rIns="0" bIns="0" anchor="ctr" anchorCtr="1"/>
            <a:lstStyle/>
            <a:p>
              <a:r>
                <a:rPr kumimoji="1" lang="en-US" altLang="zh-CN" sz="2400" b="1" dirty="0"/>
                <a:t>53</a:t>
              </a:r>
              <a:endParaRPr kumimoji="1" lang="en-US" altLang="zh-CN" sz="2400" b="1" dirty="0"/>
            </a:p>
          </p:txBody>
        </p:sp>
      </p:grpSp>
      <p:cxnSp>
        <p:nvCxnSpPr>
          <p:cNvPr id="52" name="直接箭头连接符 51"/>
          <p:cNvCxnSpPr/>
          <p:nvPr/>
        </p:nvCxnSpPr>
        <p:spPr bwMode="auto">
          <a:xfrm flipV="1">
            <a:off x="3784398" y="4471378"/>
            <a:ext cx="272514" cy="29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70" name="Line 54"/>
          <p:cNvSpPr>
            <a:spLocks noChangeShapeType="1"/>
          </p:cNvSpPr>
          <p:nvPr/>
        </p:nvSpPr>
        <p:spPr bwMode="auto">
          <a:xfrm flipH="1">
            <a:off x="3741877" y="3426279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" name="Line 56"/>
          <p:cNvSpPr>
            <a:spLocks noChangeShapeType="1"/>
          </p:cNvSpPr>
          <p:nvPr/>
        </p:nvSpPr>
        <p:spPr bwMode="auto">
          <a:xfrm flipH="1">
            <a:off x="4514716" y="1988839"/>
            <a:ext cx="0" cy="3864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" name="Line 57"/>
          <p:cNvSpPr>
            <a:spLocks noChangeShapeType="1"/>
          </p:cNvSpPr>
          <p:nvPr/>
        </p:nvSpPr>
        <p:spPr bwMode="auto">
          <a:xfrm flipH="1">
            <a:off x="4047159" y="2657871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Line 59"/>
          <p:cNvSpPr>
            <a:spLocks noChangeShapeType="1"/>
          </p:cNvSpPr>
          <p:nvPr/>
        </p:nvSpPr>
        <p:spPr bwMode="auto">
          <a:xfrm>
            <a:off x="4580559" y="2657871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Oval 60"/>
          <p:cNvSpPr>
            <a:spLocks noChangeArrowheads="1"/>
          </p:cNvSpPr>
          <p:nvPr/>
        </p:nvSpPr>
        <p:spPr bwMode="auto">
          <a:xfrm>
            <a:off x="4275759" y="2276871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  <a:endParaRPr kumimoji="1" lang="en-US" altLang="zh-CN" sz="2400" b="1" dirty="0"/>
          </a:p>
        </p:txBody>
      </p:sp>
      <p:sp>
        <p:nvSpPr>
          <p:cNvPr id="75" name="Oval 61"/>
          <p:cNvSpPr>
            <a:spLocks noChangeArrowheads="1"/>
          </p:cNvSpPr>
          <p:nvPr/>
        </p:nvSpPr>
        <p:spPr bwMode="auto">
          <a:xfrm>
            <a:off x="4732959" y="295978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58</a:t>
            </a:r>
            <a:endParaRPr kumimoji="1" lang="en-US" altLang="zh-CN" sz="2400" b="1" dirty="0"/>
          </a:p>
        </p:txBody>
      </p:sp>
      <p:sp>
        <p:nvSpPr>
          <p:cNvPr id="76" name="Oval 64"/>
          <p:cNvSpPr>
            <a:spLocks noChangeArrowheads="1"/>
          </p:cNvSpPr>
          <p:nvPr/>
        </p:nvSpPr>
        <p:spPr bwMode="auto">
          <a:xfrm>
            <a:off x="3818559" y="2962671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27</a:t>
            </a:r>
            <a:endParaRPr kumimoji="1" lang="en-US" altLang="zh-CN" sz="2400" b="1" dirty="0"/>
          </a:p>
        </p:txBody>
      </p:sp>
      <p:sp>
        <p:nvSpPr>
          <p:cNvPr id="77" name="Line 2"/>
          <p:cNvSpPr>
            <a:spLocks noChangeShapeType="1"/>
          </p:cNvSpPr>
          <p:nvPr/>
        </p:nvSpPr>
        <p:spPr bwMode="auto">
          <a:xfrm>
            <a:off x="5052350" y="3380492"/>
            <a:ext cx="387612" cy="548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Oval 63"/>
          <p:cNvSpPr>
            <a:spLocks noChangeArrowheads="1"/>
          </p:cNvSpPr>
          <p:nvPr/>
        </p:nvSpPr>
        <p:spPr bwMode="auto">
          <a:xfrm>
            <a:off x="5168272" y="3743101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69</a:t>
            </a:r>
            <a:endParaRPr kumimoji="1" lang="en-US" altLang="zh-CN" sz="2400" b="1" dirty="0"/>
          </a:p>
        </p:txBody>
      </p:sp>
      <p:sp>
        <p:nvSpPr>
          <p:cNvPr id="79" name="Line 59"/>
          <p:cNvSpPr>
            <a:spLocks noChangeShapeType="1"/>
          </p:cNvSpPr>
          <p:nvPr/>
        </p:nvSpPr>
        <p:spPr bwMode="auto">
          <a:xfrm flipH="1">
            <a:off x="4601762" y="3418240"/>
            <a:ext cx="298188" cy="5414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Oval 66"/>
          <p:cNvSpPr>
            <a:spLocks noChangeArrowheads="1"/>
          </p:cNvSpPr>
          <p:nvPr/>
        </p:nvSpPr>
        <p:spPr bwMode="auto">
          <a:xfrm>
            <a:off x="3481451" y="371882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</a:t>
            </a:r>
            <a:endParaRPr kumimoji="1" lang="en-US" altLang="zh-CN" sz="2400" b="1" dirty="0"/>
          </a:p>
        </p:txBody>
      </p:sp>
      <p:sp>
        <p:nvSpPr>
          <p:cNvPr id="81" name="Line 54"/>
          <p:cNvSpPr>
            <a:spLocks noChangeShapeType="1"/>
          </p:cNvSpPr>
          <p:nvPr/>
        </p:nvSpPr>
        <p:spPr bwMode="auto">
          <a:xfrm flipH="1">
            <a:off x="4386928" y="4144082"/>
            <a:ext cx="148018" cy="2959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" name="Oval 61"/>
          <p:cNvSpPr>
            <a:spLocks noChangeArrowheads="1"/>
          </p:cNvSpPr>
          <p:nvPr/>
        </p:nvSpPr>
        <p:spPr bwMode="auto">
          <a:xfrm>
            <a:off x="4380458" y="374751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53</a:t>
            </a:r>
            <a:endParaRPr kumimoji="1" lang="en-US" altLang="zh-CN" sz="2400" b="1" dirty="0"/>
          </a:p>
        </p:txBody>
      </p:sp>
      <p:sp>
        <p:nvSpPr>
          <p:cNvPr id="84" name="Oval 67"/>
          <p:cNvSpPr>
            <a:spLocks noChangeArrowheads="1"/>
          </p:cNvSpPr>
          <p:nvPr/>
        </p:nvSpPr>
        <p:spPr bwMode="auto">
          <a:xfrm>
            <a:off x="3191129" y="4346086"/>
            <a:ext cx="497548" cy="245063"/>
          </a:xfrm>
          <a:prstGeom prst="ellipse">
            <a:avLst/>
          </a:prstGeom>
          <a:noFill/>
          <a:ln w="38100">
            <a:noFill/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b="1" dirty="0"/>
              <a:t>_</a:t>
            </a:r>
            <a:r>
              <a:rPr kumimoji="1" lang="en-US" altLang="zh-CN" sz="2400" b="1" dirty="0"/>
              <a:t>hot</a:t>
            </a:r>
            <a:endParaRPr kumimoji="1" lang="en-US" altLang="zh-CN" sz="2400" b="1" dirty="0"/>
          </a:p>
        </p:txBody>
      </p:sp>
      <p:sp>
        <p:nvSpPr>
          <p:cNvPr id="86" name="Oval 67"/>
          <p:cNvSpPr>
            <a:spLocks noChangeArrowheads="1"/>
          </p:cNvSpPr>
          <p:nvPr/>
        </p:nvSpPr>
        <p:spPr bwMode="auto">
          <a:xfrm>
            <a:off x="4091656" y="1628800"/>
            <a:ext cx="960693" cy="220678"/>
          </a:xfrm>
          <a:prstGeom prst="ellipse">
            <a:avLst/>
          </a:prstGeom>
          <a:noFill/>
          <a:ln w="38100">
            <a:noFill/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insert(40)</a:t>
            </a:r>
            <a:endParaRPr kumimoji="1" lang="en-US" altLang="zh-CN" sz="2400" b="1" dirty="0"/>
          </a:p>
        </p:txBody>
      </p:sp>
      <p:sp>
        <p:nvSpPr>
          <p:cNvPr id="87" name="Line 54"/>
          <p:cNvSpPr>
            <a:spLocks noChangeShapeType="1"/>
          </p:cNvSpPr>
          <p:nvPr/>
        </p:nvSpPr>
        <p:spPr bwMode="auto">
          <a:xfrm flipH="1">
            <a:off x="4040087" y="4709992"/>
            <a:ext cx="197380" cy="31399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" name="Oval 66"/>
          <p:cNvSpPr>
            <a:spLocks noChangeArrowheads="1"/>
          </p:cNvSpPr>
          <p:nvPr/>
        </p:nvSpPr>
        <p:spPr bwMode="auto">
          <a:xfrm>
            <a:off x="3697187" y="4967252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40</a:t>
            </a:r>
            <a:endParaRPr kumimoji="1" lang="en-US" altLang="zh-CN" sz="2400" b="1" dirty="0"/>
          </a:p>
        </p:txBody>
      </p:sp>
      <p:cxnSp>
        <p:nvCxnSpPr>
          <p:cNvPr id="89" name="直接箭头连接符 88"/>
          <p:cNvCxnSpPr/>
          <p:nvPr/>
        </p:nvCxnSpPr>
        <p:spPr bwMode="auto">
          <a:xfrm flipV="1">
            <a:off x="6825104" y="4202253"/>
            <a:ext cx="532495" cy="2895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90" name="Line 54"/>
          <p:cNvSpPr>
            <a:spLocks noChangeShapeType="1"/>
          </p:cNvSpPr>
          <p:nvPr/>
        </p:nvSpPr>
        <p:spPr bwMode="auto">
          <a:xfrm flipH="1">
            <a:off x="6879196" y="3425012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" name="Line 56"/>
          <p:cNvSpPr>
            <a:spLocks noChangeShapeType="1"/>
          </p:cNvSpPr>
          <p:nvPr/>
        </p:nvSpPr>
        <p:spPr bwMode="auto">
          <a:xfrm flipH="1">
            <a:off x="7652035" y="1987572"/>
            <a:ext cx="0" cy="3864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" name="Line 57"/>
          <p:cNvSpPr>
            <a:spLocks noChangeShapeType="1"/>
          </p:cNvSpPr>
          <p:nvPr/>
        </p:nvSpPr>
        <p:spPr bwMode="auto">
          <a:xfrm flipH="1">
            <a:off x="7184478" y="2656604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" name="Line 59"/>
          <p:cNvSpPr>
            <a:spLocks noChangeShapeType="1"/>
          </p:cNvSpPr>
          <p:nvPr/>
        </p:nvSpPr>
        <p:spPr bwMode="auto">
          <a:xfrm>
            <a:off x="7717878" y="2656604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" name="Oval 60"/>
          <p:cNvSpPr>
            <a:spLocks noChangeArrowheads="1"/>
          </p:cNvSpPr>
          <p:nvPr/>
        </p:nvSpPr>
        <p:spPr bwMode="auto">
          <a:xfrm>
            <a:off x="7413078" y="227560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  <a:endParaRPr kumimoji="1" lang="en-US" altLang="zh-CN" sz="2400" b="1" dirty="0"/>
          </a:p>
        </p:txBody>
      </p:sp>
      <p:sp>
        <p:nvSpPr>
          <p:cNvPr id="95" name="Oval 61"/>
          <p:cNvSpPr>
            <a:spLocks noChangeArrowheads="1"/>
          </p:cNvSpPr>
          <p:nvPr/>
        </p:nvSpPr>
        <p:spPr bwMode="auto">
          <a:xfrm>
            <a:off x="7870278" y="295851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58</a:t>
            </a:r>
            <a:endParaRPr kumimoji="1" lang="en-US" altLang="zh-CN" sz="2400" b="1" dirty="0"/>
          </a:p>
        </p:txBody>
      </p:sp>
      <p:sp>
        <p:nvSpPr>
          <p:cNvPr id="96" name="Oval 64"/>
          <p:cNvSpPr>
            <a:spLocks noChangeArrowheads="1"/>
          </p:cNvSpPr>
          <p:nvPr/>
        </p:nvSpPr>
        <p:spPr bwMode="auto">
          <a:xfrm>
            <a:off x="6955878" y="296140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27</a:t>
            </a:r>
            <a:endParaRPr kumimoji="1" lang="en-US" altLang="zh-CN" sz="2400" b="1" dirty="0"/>
          </a:p>
        </p:txBody>
      </p:sp>
      <p:sp>
        <p:nvSpPr>
          <p:cNvPr id="97" name="Line 2"/>
          <p:cNvSpPr>
            <a:spLocks noChangeShapeType="1"/>
          </p:cNvSpPr>
          <p:nvPr/>
        </p:nvSpPr>
        <p:spPr bwMode="auto">
          <a:xfrm>
            <a:off x="8189669" y="3379225"/>
            <a:ext cx="387612" cy="548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Oval 63"/>
          <p:cNvSpPr>
            <a:spLocks noChangeArrowheads="1"/>
          </p:cNvSpPr>
          <p:nvPr/>
        </p:nvSpPr>
        <p:spPr bwMode="auto">
          <a:xfrm>
            <a:off x="8363272" y="380343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69</a:t>
            </a:r>
            <a:endParaRPr kumimoji="1" lang="en-US" altLang="zh-CN" sz="2400" b="1" dirty="0"/>
          </a:p>
        </p:txBody>
      </p:sp>
      <p:sp>
        <p:nvSpPr>
          <p:cNvPr id="99" name="Line 59"/>
          <p:cNvSpPr>
            <a:spLocks noChangeShapeType="1"/>
          </p:cNvSpPr>
          <p:nvPr/>
        </p:nvSpPr>
        <p:spPr bwMode="auto">
          <a:xfrm flipH="1">
            <a:off x="7739081" y="3416973"/>
            <a:ext cx="298188" cy="5414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Oval 66"/>
          <p:cNvSpPr>
            <a:spLocks noChangeArrowheads="1"/>
          </p:cNvSpPr>
          <p:nvPr/>
        </p:nvSpPr>
        <p:spPr bwMode="auto">
          <a:xfrm>
            <a:off x="6574396" y="379294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</a:t>
            </a:r>
            <a:endParaRPr kumimoji="1" lang="en-US" altLang="zh-CN" sz="2400" b="1" dirty="0"/>
          </a:p>
        </p:txBody>
      </p:sp>
      <p:sp>
        <p:nvSpPr>
          <p:cNvPr id="101" name="Line 54"/>
          <p:cNvSpPr>
            <a:spLocks noChangeShapeType="1"/>
          </p:cNvSpPr>
          <p:nvPr/>
        </p:nvSpPr>
        <p:spPr bwMode="auto">
          <a:xfrm flipH="1">
            <a:off x="7391447" y="4226998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Oval 66"/>
          <p:cNvSpPr>
            <a:spLocks noChangeArrowheads="1"/>
          </p:cNvSpPr>
          <p:nvPr/>
        </p:nvSpPr>
        <p:spPr bwMode="auto">
          <a:xfrm>
            <a:off x="7142506" y="4498742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46</a:t>
            </a:r>
            <a:endParaRPr kumimoji="1" lang="en-US" altLang="zh-CN" sz="2400" b="1" dirty="0"/>
          </a:p>
        </p:txBody>
      </p:sp>
      <p:sp>
        <p:nvSpPr>
          <p:cNvPr id="104" name="Oval 67"/>
          <p:cNvSpPr>
            <a:spLocks noChangeArrowheads="1"/>
          </p:cNvSpPr>
          <p:nvPr/>
        </p:nvSpPr>
        <p:spPr bwMode="auto">
          <a:xfrm>
            <a:off x="6149670" y="4396143"/>
            <a:ext cx="497548" cy="245063"/>
          </a:xfrm>
          <a:prstGeom prst="ellipse">
            <a:avLst/>
          </a:prstGeom>
          <a:noFill/>
          <a:ln w="38100">
            <a:noFill/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b="1" dirty="0"/>
              <a:t>_</a:t>
            </a:r>
            <a:r>
              <a:rPr kumimoji="1" lang="en-US" altLang="zh-CN" sz="2400" b="1" dirty="0"/>
              <a:t>hot</a:t>
            </a:r>
            <a:endParaRPr kumimoji="1" lang="en-US" altLang="zh-CN" sz="2400" b="1" dirty="0"/>
          </a:p>
        </p:txBody>
      </p:sp>
      <p:sp>
        <p:nvSpPr>
          <p:cNvPr id="105" name="Oval 67"/>
          <p:cNvSpPr>
            <a:spLocks noChangeArrowheads="1"/>
          </p:cNvSpPr>
          <p:nvPr/>
        </p:nvSpPr>
        <p:spPr bwMode="auto">
          <a:xfrm>
            <a:off x="7228975" y="1627533"/>
            <a:ext cx="960693" cy="220678"/>
          </a:xfrm>
          <a:prstGeom prst="ellipse">
            <a:avLst/>
          </a:prstGeom>
          <a:noFill/>
          <a:ln w="38100">
            <a:noFill/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insert(55)</a:t>
            </a:r>
            <a:endParaRPr kumimoji="1" lang="en-US" altLang="zh-CN" sz="2400" b="1" dirty="0"/>
          </a:p>
        </p:txBody>
      </p:sp>
      <p:sp>
        <p:nvSpPr>
          <p:cNvPr id="107" name="Oval 66"/>
          <p:cNvSpPr>
            <a:spLocks noChangeArrowheads="1"/>
          </p:cNvSpPr>
          <p:nvPr/>
        </p:nvSpPr>
        <p:spPr bwMode="auto">
          <a:xfrm>
            <a:off x="6830145" y="513587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40</a:t>
            </a:r>
            <a:endParaRPr kumimoji="1" lang="en-US" altLang="zh-CN" sz="2400" b="1" dirty="0"/>
          </a:p>
        </p:txBody>
      </p:sp>
      <p:sp>
        <p:nvSpPr>
          <p:cNvPr id="108" name="Line 2"/>
          <p:cNvSpPr>
            <a:spLocks noChangeShapeType="1"/>
          </p:cNvSpPr>
          <p:nvPr/>
        </p:nvSpPr>
        <p:spPr bwMode="auto">
          <a:xfrm>
            <a:off x="7652225" y="4137144"/>
            <a:ext cx="385044" cy="577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Oval 63"/>
          <p:cNvSpPr>
            <a:spLocks noChangeArrowheads="1"/>
          </p:cNvSpPr>
          <p:nvPr/>
        </p:nvSpPr>
        <p:spPr bwMode="auto">
          <a:xfrm>
            <a:off x="7805380" y="4498220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55</a:t>
            </a:r>
            <a:endParaRPr kumimoji="1" lang="en-US" altLang="zh-CN" sz="2400" b="1" dirty="0"/>
          </a:p>
        </p:txBody>
      </p:sp>
      <p:sp>
        <p:nvSpPr>
          <p:cNvPr id="103" name="Oval 61"/>
          <p:cNvSpPr>
            <a:spLocks noChangeArrowheads="1"/>
          </p:cNvSpPr>
          <p:nvPr/>
        </p:nvSpPr>
        <p:spPr bwMode="auto">
          <a:xfrm>
            <a:off x="7440148" y="3806012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53</a:t>
            </a:r>
            <a:endParaRPr kumimoji="1" lang="en-US" altLang="zh-CN" sz="2400" b="1" dirty="0"/>
          </a:p>
        </p:txBody>
      </p:sp>
      <p:cxnSp>
        <p:nvCxnSpPr>
          <p:cNvPr id="59" name="直接箭头连接符 58"/>
          <p:cNvCxnSpPr/>
          <p:nvPr/>
        </p:nvCxnSpPr>
        <p:spPr bwMode="auto">
          <a:xfrm flipV="1">
            <a:off x="3358539" y="5135874"/>
            <a:ext cx="272514" cy="29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60" name="Oval 67"/>
          <p:cNvSpPr>
            <a:spLocks noChangeArrowheads="1"/>
          </p:cNvSpPr>
          <p:nvPr/>
        </p:nvSpPr>
        <p:spPr bwMode="auto">
          <a:xfrm>
            <a:off x="2942355" y="4945819"/>
            <a:ext cx="497548" cy="245063"/>
          </a:xfrm>
          <a:prstGeom prst="ellipse">
            <a:avLst/>
          </a:prstGeom>
          <a:noFill/>
          <a:ln w="38100">
            <a:noFill/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b="1" dirty="0"/>
              <a:t>x</a:t>
            </a:r>
            <a:endParaRPr kumimoji="1" lang="en-US" altLang="zh-CN" sz="2400" b="1" dirty="0"/>
          </a:p>
        </p:txBody>
      </p:sp>
      <p:sp>
        <p:nvSpPr>
          <p:cNvPr id="66" name="Oval 67"/>
          <p:cNvSpPr>
            <a:spLocks noChangeArrowheads="1"/>
          </p:cNvSpPr>
          <p:nvPr/>
        </p:nvSpPr>
        <p:spPr bwMode="auto">
          <a:xfrm>
            <a:off x="3726807" y="5551476"/>
            <a:ext cx="3175973" cy="500788"/>
          </a:xfrm>
          <a:prstGeom prst="ellipse">
            <a:avLst/>
          </a:prstGeom>
          <a:noFill/>
          <a:ln w="38100">
            <a:noFill/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800" b="1" dirty="0"/>
              <a:t>x-&gt; parent = _hot;</a:t>
            </a:r>
            <a:endParaRPr kumimoji="1" lang="en-US" altLang="zh-CN" sz="2800" b="1" dirty="0"/>
          </a:p>
        </p:txBody>
      </p:sp>
      <p:sp>
        <p:nvSpPr>
          <p:cNvPr id="67" name="Oval 67"/>
          <p:cNvSpPr>
            <a:spLocks noChangeArrowheads="1"/>
          </p:cNvSpPr>
          <p:nvPr/>
        </p:nvSpPr>
        <p:spPr bwMode="auto">
          <a:xfrm>
            <a:off x="2332668" y="6180973"/>
            <a:ext cx="3175973" cy="500788"/>
          </a:xfrm>
          <a:prstGeom prst="ellipse">
            <a:avLst/>
          </a:prstGeom>
          <a:noFill/>
          <a:ln w="38100">
            <a:noFill/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>
                <a:solidFill>
                  <a:srgbClr val="FF0000"/>
                </a:solidFill>
              </a:rPr>
              <a:t>_hot-&gt;</a:t>
            </a:r>
            <a:r>
              <a:rPr kumimoji="1" lang="en-US" altLang="zh-CN" sz="2400" b="1" dirty="0" err="1">
                <a:solidFill>
                  <a:srgbClr val="FF0000"/>
                </a:solidFill>
              </a:rPr>
              <a:t>lc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 = x ?</a:t>
            </a:r>
            <a:endParaRPr kumimoji="1"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82" name="Oval 66"/>
          <p:cNvSpPr>
            <a:spLocks noChangeArrowheads="1"/>
          </p:cNvSpPr>
          <p:nvPr/>
        </p:nvSpPr>
        <p:spPr bwMode="auto">
          <a:xfrm>
            <a:off x="4095140" y="4358860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46</a:t>
            </a:r>
            <a:endParaRPr kumimoji="1" lang="en-US" altLang="zh-CN" sz="2400" b="1" dirty="0"/>
          </a:p>
        </p:txBody>
      </p:sp>
      <p:sp>
        <p:nvSpPr>
          <p:cNvPr id="85" name="Oval 67"/>
          <p:cNvSpPr>
            <a:spLocks noChangeArrowheads="1"/>
          </p:cNvSpPr>
          <p:nvPr/>
        </p:nvSpPr>
        <p:spPr bwMode="auto">
          <a:xfrm>
            <a:off x="5968027" y="6132936"/>
            <a:ext cx="3175973" cy="500788"/>
          </a:xfrm>
          <a:prstGeom prst="ellipse">
            <a:avLst/>
          </a:prstGeom>
          <a:noFill/>
          <a:ln w="38100">
            <a:noFill/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>
                <a:solidFill>
                  <a:srgbClr val="FF0000"/>
                </a:solidFill>
              </a:rPr>
              <a:t>_hot-&gt;</a:t>
            </a:r>
            <a:r>
              <a:rPr kumimoji="1" lang="en-US" altLang="zh-CN" sz="2400" b="1" dirty="0" err="1">
                <a:solidFill>
                  <a:srgbClr val="FF0000"/>
                </a:solidFill>
              </a:rPr>
              <a:t>rc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 = x ?</a:t>
            </a:r>
            <a:endParaRPr kumimoji="1" lang="en-US" altLang="zh-CN" sz="2400" b="1" dirty="0">
              <a:solidFill>
                <a:srgbClr val="FF0000"/>
              </a:solidFill>
            </a:endParaRPr>
          </a:p>
        </p:txBody>
      </p:sp>
      <p:cxnSp>
        <p:nvCxnSpPr>
          <p:cNvPr id="110" name="直接箭头连接符 109"/>
          <p:cNvCxnSpPr/>
          <p:nvPr/>
        </p:nvCxnSpPr>
        <p:spPr bwMode="auto">
          <a:xfrm flipH="1" flipV="1">
            <a:off x="8277171" y="4904847"/>
            <a:ext cx="314701" cy="1241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111" name="Oval 67"/>
          <p:cNvSpPr>
            <a:spLocks noChangeArrowheads="1"/>
          </p:cNvSpPr>
          <p:nvPr/>
        </p:nvSpPr>
        <p:spPr bwMode="auto">
          <a:xfrm>
            <a:off x="8542800" y="4930871"/>
            <a:ext cx="497548" cy="245063"/>
          </a:xfrm>
          <a:prstGeom prst="ellipse">
            <a:avLst/>
          </a:prstGeom>
          <a:noFill/>
          <a:ln w="38100">
            <a:noFill/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b="1" dirty="0"/>
              <a:t>x</a:t>
            </a:r>
            <a:endParaRPr kumimoji="1" lang="en-US" altLang="zh-CN" sz="2400" b="1" dirty="0"/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二叉搜索树（教材实现）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677636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删除的实现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528" y="1770539"/>
            <a:ext cx="82588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&gt;::remove ( 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x = search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!x )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removeAt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x, _hot ); _size--;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实施删除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,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此时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_hot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为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x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父节点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updateHeightAbove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_hot );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更新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_hot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及其历代祖先的高度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删除成功与否，由返回值指示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444208" y="3284984"/>
            <a:ext cx="1527983" cy="400110"/>
          </a:xfrm>
          <a:prstGeom prst="rect">
            <a:avLst/>
          </a:prstGeom>
          <a:solidFill>
            <a:srgbClr val="C00000"/>
          </a:solidFill>
          <a:ln w="317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复杂度</a:t>
            </a:r>
            <a:r>
              <a:rPr kumimoji="1"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O(h)</a:t>
            </a:r>
            <a:endParaRPr kumimoji="1" lang="zh-CN" altLang="en-US" sz="2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ransition advTm="157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Oval 66"/>
          <p:cNvSpPr>
            <a:spLocks noChangeArrowheads="1"/>
          </p:cNvSpPr>
          <p:nvPr/>
        </p:nvSpPr>
        <p:spPr bwMode="auto">
          <a:xfrm>
            <a:off x="1947647" y="3929499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69</a:t>
            </a:r>
            <a:endParaRPr kumimoji="1" lang="en-US" altLang="zh-CN" sz="2400" b="1" dirty="0"/>
          </a:p>
        </p:txBody>
      </p:sp>
      <p:sp>
        <p:nvSpPr>
          <p:cNvPr id="134" name="Oval 66"/>
          <p:cNvSpPr>
            <a:spLocks noChangeArrowheads="1"/>
          </p:cNvSpPr>
          <p:nvPr/>
        </p:nvSpPr>
        <p:spPr bwMode="auto">
          <a:xfrm>
            <a:off x="1947647" y="392949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64</a:t>
            </a:r>
            <a:endParaRPr kumimoji="1" lang="en-US" altLang="zh-CN" sz="2400" b="1" dirty="0"/>
          </a:p>
        </p:txBody>
      </p:sp>
      <p:sp>
        <p:nvSpPr>
          <p:cNvPr id="66" name="Line 54"/>
          <p:cNvSpPr>
            <a:spLocks noChangeShapeType="1"/>
          </p:cNvSpPr>
          <p:nvPr/>
        </p:nvSpPr>
        <p:spPr bwMode="auto">
          <a:xfrm flipH="1">
            <a:off x="1877430" y="4351792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" name="Oval 66"/>
          <p:cNvSpPr>
            <a:spLocks noChangeArrowheads="1"/>
          </p:cNvSpPr>
          <p:nvPr/>
        </p:nvSpPr>
        <p:spPr bwMode="auto">
          <a:xfrm>
            <a:off x="1572630" y="471972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64</a:t>
            </a:r>
            <a:endParaRPr kumimoji="1" lang="en-US" altLang="zh-CN" sz="24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二叉搜索树（教材实现）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677636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删除的实现 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— 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单分支或叶节点情况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Line 54"/>
          <p:cNvSpPr>
            <a:spLocks noChangeShapeType="1"/>
          </p:cNvSpPr>
          <p:nvPr/>
        </p:nvSpPr>
        <p:spPr bwMode="auto">
          <a:xfrm flipH="1">
            <a:off x="470183" y="3551074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56"/>
          <p:cNvSpPr>
            <a:spLocks noChangeShapeType="1"/>
          </p:cNvSpPr>
          <p:nvPr/>
        </p:nvSpPr>
        <p:spPr bwMode="auto">
          <a:xfrm flipH="1">
            <a:off x="1243022" y="2113634"/>
            <a:ext cx="0" cy="3864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57"/>
          <p:cNvSpPr>
            <a:spLocks noChangeShapeType="1"/>
          </p:cNvSpPr>
          <p:nvPr/>
        </p:nvSpPr>
        <p:spPr bwMode="auto">
          <a:xfrm flipH="1">
            <a:off x="775465" y="2782666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59"/>
          <p:cNvSpPr>
            <a:spLocks noChangeShapeType="1"/>
          </p:cNvSpPr>
          <p:nvPr/>
        </p:nvSpPr>
        <p:spPr bwMode="auto">
          <a:xfrm>
            <a:off x="1308865" y="2782666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Oval 60"/>
          <p:cNvSpPr>
            <a:spLocks noChangeArrowheads="1"/>
          </p:cNvSpPr>
          <p:nvPr/>
        </p:nvSpPr>
        <p:spPr bwMode="auto">
          <a:xfrm>
            <a:off x="1004065" y="240166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  <a:endParaRPr kumimoji="1" lang="en-US" altLang="zh-CN" sz="2400" b="1" dirty="0"/>
          </a:p>
        </p:txBody>
      </p:sp>
      <p:sp>
        <p:nvSpPr>
          <p:cNvPr id="56" name="Oval 61"/>
          <p:cNvSpPr>
            <a:spLocks noChangeArrowheads="1"/>
          </p:cNvSpPr>
          <p:nvPr/>
        </p:nvSpPr>
        <p:spPr bwMode="auto">
          <a:xfrm>
            <a:off x="1461265" y="308457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58</a:t>
            </a:r>
            <a:endParaRPr kumimoji="1" lang="en-US" altLang="zh-CN" sz="2400" b="1" dirty="0"/>
          </a:p>
        </p:txBody>
      </p:sp>
      <p:sp>
        <p:nvSpPr>
          <p:cNvPr id="58" name="Oval 64"/>
          <p:cNvSpPr>
            <a:spLocks noChangeArrowheads="1"/>
          </p:cNvSpPr>
          <p:nvPr/>
        </p:nvSpPr>
        <p:spPr bwMode="auto">
          <a:xfrm>
            <a:off x="546865" y="308746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27</a:t>
            </a:r>
            <a:endParaRPr kumimoji="1" lang="en-US" altLang="zh-CN" sz="2400" b="1" dirty="0"/>
          </a:p>
        </p:txBody>
      </p:sp>
      <p:sp>
        <p:nvSpPr>
          <p:cNvPr id="61" name="Line 2"/>
          <p:cNvSpPr>
            <a:spLocks noChangeShapeType="1"/>
          </p:cNvSpPr>
          <p:nvPr/>
        </p:nvSpPr>
        <p:spPr bwMode="auto">
          <a:xfrm>
            <a:off x="1780656" y="3505287"/>
            <a:ext cx="387612" cy="548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Oval 63"/>
          <p:cNvSpPr>
            <a:spLocks noChangeArrowheads="1"/>
          </p:cNvSpPr>
          <p:nvPr/>
        </p:nvSpPr>
        <p:spPr bwMode="auto">
          <a:xfrm>
            <a:off x="1947647" y="392949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69</a:t>
            </a:r>
            <a:endParaRPr kumimoji="1" lang="en-US" altLang="zh-CN" sz="2400" b="1" dirty="0"/>
          </a:p>
        </p:txBody>
      </p:sp>
      <p:sp>
        <p:nvSpPr>
          <p:cNvPr id="63" name="Line 59"/>
          <p:cNvSpPr>
            <a:spLocks noChangeShapeType="1"/>
          </p:cNvSpPr>
          <p:nvPr/>
        </p:nvSpPr>
        <p:spPr bwMode="auto">
          <a:xfrm flipH="1">
            <a:off x="1330068" y="3543035"/>
            <a:ext cx="298188" cy="5414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Oval 66"/>
          <p:cNvSpPr>
            <a:spLocks noChangeArrowheads="1"/>
          </p:cNvSpPr>
          <p:nvPr/>
        </p:nvSpPr>
        <p:spPr bwMode="auto">
          <a:xfrm>
            <a:off x="165383" y="3919011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</a:t>
            </a:r>
            <a:endParaRPr kumimoji="1" lang="en-US" altLang="zh-CN" sz="2400" b="1" dirty="0"/>
          </a:p>
        </p:txBody>
      </p:sp>
      <p:sp>
        <p:nvSpPr>
          <p:cNvPr id="68" name="Line 54"/>
          <p:cNvSpPr>
            <a:spLocks noChangeShapeType="1"/>
          </p:cNvSpPr>
          <p:nvPr/>
        </p:nvSpPr>
        <p:spPr bwMode="auto">
          <a:xfrm flipH="1">
            <a:off x="982434" y="4353060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Oval 61"/>
          <p:cNvSpPr>
            <a:spLocks noChangeArrowheads="1"/>
          </p:cNvSpPr>
          <p:nvPr/>
        </p:nvSpPr>
        <p:spPr bwMode="auto">
          <a:xfrm>
            <a:off x="1031135" y="393207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53</a:t>
            </a:r>
            <a:endParaRPr kumimoji="1" lang="en-US" altLang="zh-CN" sz="2400" b="1" dirty="0"/>
          </a:p>
        </p:txBody>
      </p:sp>
      <p:sp>
        <p:nvSpPr>
          <p:cNvPr id="59" name="Line 2"/>
          <p:cNvSpPr>
            <a:spLocks noChangeShapeType="1"/>
          </p:cNvSpPr>
          <p:nvPr/>
        </p:nvSpPr>
        <p:spPr bwMode="auto">
          <a:xfrm>
            <a:off x="943460" y="5067868"/>
            <a:ext cx="387612" cy="548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Oval 63"/>
          <p:cNvSpPr>
            <a:spLocks noChangeArrowheads="1"/>
          </p:cNvSpPr>
          <p:nvPr/>
        </p:nvSpPr>
        <p:spPr bwMode="auto">
          <a:xfrm>
            <a:off x="1117063" y="5492080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46</a:t>
            </a:r>
            <a:endParaRPr kumimoji="1" lang="en-US" altLang="zh-CN" sz="2400" b="1" dirty="0"/>
          </a:p>
        </p:txBody>
      </p:sp>
      <p:sp>
        <p:nvSpPr>
          <p:cNvPr id="69" name="Oval 66"/>
          <p:cNvSpPr>
            <a:spLocks noChangeArrowheads="1"/>
          </p:cNvSpPr>
          <p:nvPr/>
        </p:nvSpPr>
        <p:spPr bwMode="auto">
          <a:xfrm>
            <a:off x="677634" y="472099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40</a:t>
            </a:r>
            <a:endParaRPr kumimoji="1" lang="en-US" altLang="zh-CN" sz="2400" b="1" dirty="0"/>
          </a:p>
        </p:txBody>
      </p:sp>
      <p:sp>
        <p:nvSpPr>
          <p:cNvPr id="85" name="Oval 67"/>
          <p:cNvSpPr>
            <a:spLocks noChangeArrowheads="1"/>
          </p:cNvSpPr>
          <p:nvPr/>
        </p:nvSpPr>
        <p:spPr bwMode="auto">
          <a:xfrm>
            <a:off x="865316" y="1830911"/>
            <a:ext cx="960693" cy="220678"/>
          </a:xfrm>
          <a:prstGeom prst="ellipse">
            <a:avLst/>
          </a:prstGeom>
          <a:noFill/>
          <a:ln w="38100">
            <a:noFill/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remove(69)</a:t>
            </a:r>
            <a:endParaRPr kumimoji="1" lang="en-US" altLang="zh-CN" sz="2400" b="1" dirty="0"/>
          </a:p>
        </p:txBody>
      </p:sp>
      <p:cxnSp>
        <p:nvCxnSpPr>
          <p:cNvPr id="132" name="直接箭头连接符 131"/>
          <p:cNvCxnSpPr/>
          <p:nvPr/>
        </p:nvCxnSpPr>
        <p:spPr bwMode="auto">
          <a:xfrm flipH="1">
            <a:off x="1866470" y="2869054"/>
            <a:ext cx="163360" cy="2965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133" name="Oval 67"/>
          <p:cNvSpPr>
            <a:spLocks noChangeArrowheads="1"/>
          </p:cNvSpPr>
          <p:nvPr/>
        </p:nvSpPr>
        <p:spPr bwMode="auto">
          <a:xfrm>
            <a:off x="1971898" y="2473010"/>
            <a:ext cx="497548" cy="245063"/>
          </a:xfrm>
          <a:prstGeom prst="ellipse">
            <a:avLst/>
          </a:prstGeom>
          <a:noFill/>
          <a:ln w="38100">
            <a:noFill/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b="1" dirty="0"/>
              <a:t>_</a:t>
            </a:r>
            <a:r>
              <a:rPr kumimoji="1" lang="en-US" altLang="zh-CN" sz="2400" b="1" dirty="0"/>
              <a:t>hot</a:t>
            </a:r>
            <a:endParaRPr kumimoji="1" lang="en-US" altLang="zh-CN" sz="2400" b="1" dirty="0"/>
          </a:p>
        </p:txBody>
      </p:sp>
      <p:sp>
        <p:nvSpPr>
          <p:cNvPr id="10" name="矩形 9"/>
          <p:cNvSpPr/>
          <p:nvPr/>
        </p:nvSpPr>
        <p:spPr>
          <a:xfrm>
            <a:off x="2623048" y="1653214"/>
            <a:ext cx="65574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removeAt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w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实际被摘除的节点，初值同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x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被删除节点接替者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HasLChild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*x ) )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若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x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的左子树为空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直接将*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x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替换为其右子树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!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HasRChild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*x ) )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若右子树为空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chemeClr val="tx2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else</a:t>
            </a:r>
            <a:r>
              <a:rPr lang="zh-CN" altLang="en-US" dirty="0">
                <a:solidFill>
                  <a:schemeClr val="tx2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chemeClr val="tx2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{…}              </a:t>
            </a:r>
            <a:r>
              <a:rPr lang="en-US" altLang="zh-CN" kern="0" dirty="0">
                <a:solidFill>
                  <a:schemeClr val="tx2">
                    <a:lumMod val="65000"/>
                  </a:schemeClr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chemeClr val="tx2">
                    <a:lumMod val="65000"/>
                  </a:schemeClr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双分支部分代码</a:t>
            </a:r>
            <a:endParaRPr lang="en-US" altLang="zh-CN" kern="0" dirty="0">
              <a:solidFill>
                <a:schemeClr val="tx2">
                  <a:lumMod val="65000"/>
                </a:schemeClr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w-&gt;parent;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记录实际被删除节点的父亲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= hot; 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并将被删除节点的接替者与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hot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相联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release ( w-&gt;data ); 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release ( w ); 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释放被摘除节点，返回接替者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30" name="直接箭头连接符 29"/>
          <p:cNvCxnSpPr/>
          <p:nvPr/>
        </p:nvCxnSpPr>
        <p:spPr bwMode="auto">
          <a:xfrm flipH="1">
            <a:off x="2346072" y="3660902"/>
            <a:ext cx="163360" cy="2965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31" name="Oval 67"/>
          <p:cNvSpPr>
            <a:spLocks noChangeArrowheads="1"/>
          </p:cNvSpPr>
          <p:nvPr/>
        </p:nvSpPr>
        <p:spPr bwMode="auto">
          <a:xfrm>
            <a:off x="2374245" y="3366344"/>
            <a:ext cx="370378" cy="245063"/>
          </a:xfrm>
          <a:prstGeom prst="ellipse">
            <a:avLst/>
          </a:prstGeom>
          <a:noFill/>
          <a:ln w="38100">
            <a:noFill/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w</a:t>
            </a:r>
            <a:endParaRPr kumimoji="1" lang="en-US" altLang="zh-CN" sz="2400" b="1" dirty="0"/>
          </a:p>
        </p:txBody>
      </p:sp>
      <p:cxnSp>
        <p:nvCxnSpPr>
          <p:cNvPr id="33" name="直接箭头连接符 32"/>
          <p:cNvCxnSpPr/>
          <p:nvPr/>
        </p:nvCxnSpPr>
        <p:spPr bwMode="auto">
          <a:xfrm flipH="1" flipV="1">
            <a:off x="1831638" y="5186374"/>
            <a:ext cx="141656" cy="3328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34" name="Oval 67"/>
          <p:cNvSpPr>
            <a:spLocks noChangeArrowheads="1"/>
          </p:cNvSpPr>
          <p:nvPr/>
        </p:nvSpPr>
        <p:spPr bwMode="auto">
          <a:xfrm>
            <a:off x="1811756" y="5509959"/>
            <a:ext cx="497548" cy="245063"/>
          </a:xfrm>
          <a:prstGeom prst="ellipse">
            <a:avLst/>
          </a:prstGeom>
          <a:noFill/>
          <a:ln w="38100">
            <a:noFill/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000" b="1" dirty="0" err="1"/>
              <a:t>succ</a:t>
            </a:r>
            <a:endParaRPr kumimoji="1" lang="en-US" altLang="zh-CN" sz="2000" b="1" dirty="0"/>
          </a:p>
        </p:txBody>
      </p:sp>
      <p:cxnSp>
        <p:nvCxnSpPr>
          <p:cNvPr id="36" name="直接箭头连接符 35"/>
          <p:cNvCxnSpPr>
            <a:stCxn id="37" idx="4"/>
          </p:cNvCxnSpPr>
          <p:nvPr/>
        </p:nvCxnSpPr>
        <p:spPr bwMode="auto">
          <a:xfrm>
            <a:off x="1592661" y="4517919"/>
            <a:ext cx="79821" cy="2222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37" name="Oval 67"/>
          <p:cNvSpPr>
            <a:spLocks noChangeArrowheads="1"/>
          </p:cNvSpPr>
          <p:nvPr/>
        </p:nvSpPr>
        <p:spPr bwMode="auto">
          <a:xfrm>
            <a:off x="1418472" y="4272856"/>
            <a:ext cx="348377" cy="245063"/>
          </a:xfrm>
          <a:prstGeom prst="ellipse">
            <a:avLst/>
          </a:prstGeom>
          <a:noFill/>
          <a:ln w="38100">
            <a:noFill/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x</a:t>
            </a:r>
            <a:endParaRPr kumimoji="1" lang="en-US" altLang="zh-CN" sz="2400" b="1" dirty="0"/>
          </a:p>
        </p:txBody>
      </p:sp>
      <p:cxnSp>
        <p:nvCxnSpPr>
          <p:cNvPr id="39" name="直接箭头连接符 38"/>
          <p:cNvCxnSpPr/>
          <p:nvPr/>
        </p:nvCxnSpPr>
        <p:spPr bwMode="auto">
          <a:xfrm>
            <a:off x="2165941" y="3698048"/>
            <a:ext cx="5236" cy="2222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41" name="Oval 67"/>
          <p:cNvSpPr>
            <a:spLocks noChangeArrowheads="1"/>
          </p:cNvSpPr>
          <p:nvPr/>
        </p:nvSpPr>
        <p:spPr bwMode="auto">
          <a:xfrm>
            <a:off x="1957550" y="3418092"/>
            <a:ext cx="383760" cy="245063"/>
          </a:xfrm>
          <a:prstGeom prst="ellipse">
            <a:avLst/>
          </a:prstGeom>
          <a:noFill/>
          <a:ln w="38100">
            <a:noFill/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x</a:t>
            </a:r>
            <a:endParaRPr kumimoji="1" lang="en-US" altLang="zh-CN" sz="2400" b="1" dirty="0"/>
          </a:p>
        </p:txBody>
      </p:sp>
      <p:cxnSp>
        <p:nvCxnSpPr>
          <p:cNvPr id="42" name="直接箭头连接符 41"/>
          <p:cNvCxnSpPr>
            <a:endCxn id="56" idx="4"/>
          </p:cNvCxnSpPr>
          <p:nvPr/>
        </p:nvCxnSpPr>
        <p:spPr bwMode="auto">
          <a:xfrm flipH="1" flipV="1">
            <a:off x="1689865" y="3541779"/>
            <a:ext cx="97595" cy="11723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38" name="Oval 67"/>
          <p:cNvSpPr>
            <a:spLocks noChangeArrowheads="1"/>
          </p:cNvSpPr>
          <p:nvPr/>
        </p:nvSpPr>
        <p:spPr bwMode="auto">
          <a:xfrm>
            <a:off x="5367891" y="6204134"/>
            <a:ext cx="3175973" cy="500788"/>
          </a:xfrm>
          <a:prstGeom prst="ellipse">
            <a:avLst/>
          </a:prstGeom>
          <a:noFill/>
          <a:ln w="38100">
            <a:noFill/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>
                <a:solidFill>
                  <a:srgbClr val="00823B"/>
                </a:solidFill>
              </a:rPr>
              <a:t>_hot-&gt;</a:t>
            </a:r>
            <a:r>
              <a:rPr kumimoji="1" lang="en-US" altLang="zh-CN" sz="2400" b="1" dirty="0" err="1">
                <a:solidFill>
                  <a:srgbClr val="00823B"/>
                </a:solidFill>
              </a:rPr>
              <a:t>rc</a:t>
            </a:r>
            <a:r>
              <a:rPr kumimoji="1" lang="en-US" altLang="zh-CN" sz="2400" b="1" dirty="0">
                <a:solidFill>
                  <a:srgbClr val="00823B"/>
                </a:solidFill>
              </a:rPr>
              <a:t> = x ?</a:t>
            </a:r>
            <a:endParaRPr kumimoji="1" lang="en-US" altLang="zh-CN" sz="2400" b="1" dirty="0">
              <a:solidFill>
                <a:srgbClr val="00823B"/>
              </a:solidFill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1" grpId="1" animBg="1"/>
      <p:bldP spid="134" grpId="0" animBg="1"/>
      <p:bldP spid="66" grpId="0" animBg="1"/>
      <p:bldP spid="61" grpId="0" animBg="1"/>
      <p:bldP spid="62" grpId="0" animBg="1"/>
      <p:bldP spid="133" grpId="0"/>
      <p:bldP spid="31" grpId="0"/>
      <p:bldP spid="31" grpId="1"/>
      <p:bldP spid="34" grpId="0"/>
      <p:bldP spid="37" grpId="0"/>
      <p:bldP spid="41" grpId="0"/>
      <p:bldP spid="41" grpId="1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Line 2"/>
          <p:cNvSpPr>
            <a:spLocks noChangeShapeType="1"/>
          </p:cNvSpPr>
          <p:nvPr/>
        </p:nvSpPr>
        <p:spPr bwMode="auto">
          <a:xfrm>
            <a:off x="943460" y="5067868"/>
            <a:ext cx="387612" cy="548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Line 54"/>
          <p:cNvSpPr>
            <a:spLocks noChangeShapeType="1"/>
          </p:cNvSpPr>
          <p:nvPr/>
        </p:nvSpPr>
        <p:spPr bwMode="auto">
          <a:xfrm flipH="1">
            <a:off x="982434" y="4353060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" name="Oval 66"/>
          <p:cNvSpPr>
            <a:spLocks noChangeArrowheads="1"/>
          </p:cNvSpPr>
          <p:nvPr/>
        </p:nvSpPr>
        <p:spPr bwMode="auto">
          <a:xfrm>
            <a:off x="677634" y="4720997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40</a:t>
            </a:r>
            <a:endParaRPr kumimoji="1" lang="en-US" altLang="zh-CN" sz="2400" b="1" dirty="0"/>
          </a:p>
        </p:txBody>
      </p:sp>
      <p:sp>
        <p:nvSpPr>
          <p:cNvPr id="50" name="Oval 66"/>
          <p:cNvSpPr>
            <a:spLocks noChangeArrowheads="1"/>
          </p:cNvSpPr>
          <p:nvPr/>
        </p:nvSpPr>
        <p:spPr bwMode="auto">
          <a:xfrm>
            <a:off x="677227" y="4727405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  <a:endParaRPr kumimoji="1" lang="en-US" altLang="zh-CN" sz="2400" b="1" dirty="0"/>
          </a:p>
        </p:txBody>
      </p:sp>
      <p:sp>
        <p:nvSpPr>
          <p:cNvPr id="111" name="Oval 66"/>
          <p:cNvSpPr>
            <a:spLocks noChangeArrowheads="1"/>
          </p:cNvSpPr>
          <p:nvPr/>
        </p:nvSpPr>
        <p:spPr bwMode="auto">
          <a:xfrm>
            <a:off x="1947647" y="3929499"/>
            <a:ext cx="457200" cy="457200"/>
          </a:xfrm>
          <a:prstGeom prst="ellipse">
            <a:avLst/>
          </a:prstGeom>
          <a:solidFill>
            <a:schemeClr val="accent5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69</a:t>
            </a:r>
            <a:endParaRPr kumimoji="1" lang="en-US" altLang="zh-CN" sz="2400" b="1" dirty="0"/>
          </a:p>
        </p:txBody>
      </p:sp>
      <p:sp>
        <p:nvSpPr>
          <p:cNvPr id="134" name="Oval 66"/>
          <p:cNvSpPr>
            <a:spLocks noChangeArrowheads="1"/>
          </p:cNvSpPr>
          <p:nvPr/>
        </p:nvSpPr>
        <p:spPr bwMode="auto">
          <a:xfrm>
            <a:off x="1947647" y="392949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64</a:t>
            </a:r>
            <a:endParaRPr kumimoji="1" lang="en-US" altLang="zh-CN" sz="24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二叉搜索树（教材实现）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7" name="TextBox 20"/>
          <p:cNvSpPr txBox="1">
            <a:spLocks noChangeArrowheads="1"/>
          </p:cNvSpPr>
          <p:nvPr/>
        </p:nvSpPr>
        <p:spPr bwMode="auto">
          <a:xfrm>
            <a:off x="179512" y="1124744"/>
            <a:ext cx="6776366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删除的实现 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— 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双分支情况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Line 54"/>
          <p:cNvSpPr>
            <a:spLocks noChangeShapeType="1"/>
          </p:cNvSpPr>
          <p:nvPr/>
        </p:nvSpPr>
        <p:spPr bwMode="auto">
          <a:xfrm flipH="1">
            <a:off x="470183" y="3551074"/>
            <a:ext cx="228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56"/>
          <p:cNvSpPr>
            <a:spLocks noChangeShapeType="1"/>
          </p:cNvSpPr>
          <p:nvPr/>
        </p:nvSpPr>
        <p:spPr bwMode="auto">
          <a:xfrm flipH="1">
            <a:off x="1243022" y="2113634"/>
            <a:ext cx="0" cy="3864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57"/>
          <p:cNvSpPr>
            <a:spLocks noChangeShapeType="1"/>
          </p:cNvSpPr>
          <p:nvPr/>
        </p:nvSpPr>
        <p:spPr bwMode="auto">
          <a:xfrm flipH="1">
            <a:off x="775465" y="2782666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59"/>
          <p:cNvSpPr>
            <a:spLocks noChangeShapeType="1"/>
          </p:cNvSpPr>
          <p:nvPr/>
        </p:nvSpPr>
        <p:spPr bwMode="auto">
          <a:xfrm>
            <a:off x="1308865" y="2782666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Oval 60"/>
          <p:cNvSpPr>
            <a:spLocks noChangeArrowheads="1"/>
          </p:cNvSpPr>
          <p:nvPr/>
        </p:nvSpPr>
        <p:spPr bwMode="auto">
          <a:xfrm>
            <a:off x="1004065" y="240166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  <a:endParaRPr kumimoji="1" lang="en-US" altLang="zh-CN" sz="2400" b="1" dirty="0"/>
          </a:p>
        </p:txBody>
      </p:sp>
      <p:sp>
        <p:nvSpPr>
          <p:cNvPr id="58" name="Oval 64"/>
          <p:cNvSpPr>
            <a:spLocks noChangeArrowheads="1"/>
          </p:cNvSpPr>
          <p:nvPr/>
        </p:nvSpPr>
        <p:spPr bwMode="auto">
          <a:xfrm>
            <a:off x="546865" y="3087466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27</a:t>
            </a:r>
            <a:endParaRPr kumimoji="1" lang="en-US" altLang="zh-CN" sz="2400" b="1" dirty="0"/>
          </a:p>
        </p:txBody>
      </p:sp>
      <p:sp>
        <p:nvSpPr>
          <p:cNvPr id="61" name="Line 2"/>
          <p:cNvSpPr>
            <a:spLocks noChangeShapeType="1"/>
          </p:cNvSpPr>
          <p:nvPr/>
        </p:nvSpPr>
        <p:spPr bwMode="auto">
          <a:xfrm>
            <a:off x="1780656" y="3505287"/>
            <a:ext cx="387612" cy="5485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Oval 63"/>
          <p:cNvSpPr>
            <a:spLocks noChangeArrowheads="1"/>
          </p:cNvSpPr>
          <p:nvPr/>
        </p:nvSpPr>
        <p:spPr bwMode="auto">
          <a:xfrm>
            <a:off x="1947647" y="392949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64</a:t>
            </a:r>
            <a:endParaRPr kumimoji="1" lang="en-US" altLang="zh-CN" sz="2400" b="1" dirty="0"/>
          </a:p>
        </p:txBody>
      </p:sp>
      <p:sp>
        <p:nvSpPr>
          <p:cNvPr id="63" name="Line 59"/>
          <p:cNvSpPr>
            <a:spLocks noChangeShapeType="1"/>
          </p:cNvSpPr>
          <p:nvPr/>
        </p:nvSpPr>
        <p:spPr bwMode="auto">
          <a:xfrm flipH="1">
            <a:off x="1330068" y="3543035"/>
            <a:ext cx="298188" cy="5414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Oval 66"/>
          <p:cNvSpPr>
            <a:spLocks noChangeArrowheads="1"/>
          </p:cNvSpPr>
          <p:nvPr/>
        </p:nvSpPr>
        <p:spPr bwMode="auto">
          <a:xfrm>
            <a:off x="165383" y="3919011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6</a:t>
            </a:r>
            <a:endParaRPr kumimoji="1" lang="en-US" altLang="zh-CN" sz="2400" b="1" dirty="0"/>
          </a:p>
        </p:txBody>
      </p:sp>
      <p:sp>
        <p:nvSpPr>
          <p:cNvPr id="64" name="Oval 61"/>
          <p:cNvSpPr>
            <a:spLocks noChangeArrowheads="1"/>
          </p:cNvSpPr>
          <p:nvPr/>
        </p:nvSpPr>
        <p:spPr bwMode="auto">
          <a:xfrm>
            <a:off x="1031135" y="3932074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53</a:t>
            </a:r>
            <a:endParaRPr kumimoji="1" lang="en-US" altLang="zh-CN" sz="2400" b="1" dirty="0"/>
          </a:p>
        </p:txBody>
      </p:sp>
      <p:sp>
        <p:nvSpPr>
          <p:cNvPr id="60" name="Oval 63"/>
          <p:cNvSpPr>
            <a:spLocks noChangeArrowheads="1"/>
          </p:cNvSpPr>
          <p:nvPr/>
        </p:nvSpPr>
        <p:spPr bwMode="auto">
          <a:xfrm>
            <a:off x="1117063" y="5492080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46</a:t>
            </a:r>
            <a:endParaRPr kumimoji="1" lang="en-US" altLang="zh-CN" sz="2400" b="1" dirty="0"/>
          </a:p>
        </p:txBody>
      </p:sp>
      <p:sp>
        <p:nvSpPr>
          <p:cNvPr id="85" name="Oval 67"/>
          <p:cNvSpPr>
            <a:spLocks noChangeArrowheads="1"/>
          </p:cNvSpPr>
          <p:nvPr/>
        </p:nvSpPr>
        <p:spPr bwMode="auto">
          <a:xfrm>
            <a:off x="865316" y="1830911"/>
            <a:ext cx="960693" cy="220678"/>
          </a:xfrm>
          <a:prstGeom prst="ellipse">
            <a:avLst/>
          </a:prstGeom>
          <a:noFill/>
          <a:ln w="38100">
            <a:noFill/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remove(36)</a:t>
            </a:r>
            <a:endParaRPr kumimoji="1" lang="en-US" altLang="zh-CN" sz="2400" b="1" dirty="0"/>
          </a:p>
        </p:txBody>
      </p:sp>
      <p:sp>
        <p:nvSpPr>
          <p:cNvPr id="10" name="矩形 9"/>
          <p:cNvSpPr/>
          <p:nvPr/>
        </p:nvSpPr>
        <p:spPr>
          <a:xfrm>
            <a:off x="2634085" y="1647964"/>
            <a:ext cx="655746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static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removeAt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&amp;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w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实际被摘除的节点，初值同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x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</a:t>
            </a:r>
            <a:r>
              <a:rPr lang="en-US" altLang="zh-CN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NULL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被删除节点接替者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chemeClr val="tx2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 ( !</a:t>
            </a:r>
            <a:r>
              <a:rPr lang="en-US" altLang="zh-CN" dirty="0" err="1">
                <a:solidFill>
                  <a:schemeClr val="tx2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HasLChild</a:t>
            </a:r>
            <a:r>
              <a:rPr lang="en-US" altLang="zh-CN" dirty="0">
                <a:solidFill>
                  <a:schemeClr val="tx2">
                    <a:lumMod val="6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*x ) ) </a:t>
            </a:r>
            <a:r>
              <a:rPr lang="en-US" altLang="zh-CN" kern="0" dirty="0">
                <a:solidFill>
                  <a:schemeClr val="tx2">
                    <a:lumMod val="65000"/>
                  </a:schemeClr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chemeClr val="tx2">
                    <a:lumMod val="65000"/>
                  </a:schemeClr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单分支部分代码</a:t>
            </a:r>
            <a:endParaRPr lang="en-US" altLang="zh-CN" dirty="0">
              <a:solidFill>
                <a:schemeClr val="tx2">
                  <a:lumMod val="6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else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{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左右子树均存在，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w = w-&gt;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();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在右子树中找到*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x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的直接后继*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w</a:t>
            </a:r>
            <a:endParaRPr lang="en-US" altLang="zh-CN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swap (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-&gt;data, w-&gt;data );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交换*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x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和*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w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数据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BinNodePosi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u = w-&gt;parent;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((u ==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x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? u-&gt;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: u-&gt;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lc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=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w-&gt;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在右子树中找到*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x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的直接后继*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w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}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zh-CN" alt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= w-&gt;parent;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记录实际被删除节点的父亲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-&gt;parent = </a:t>
            </a:r>
            <a:r>
              <a:rPr lang="en-US" altLang="zh-CN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hot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release ( w-&gt;data ); 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release ( w ); </a:t>
            </a:r>
            <a:endParaRPr lang="en-US" altLang="zh-CN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succ</a:t>
            </a:r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</a:t>
            </a:r>
            <a:r>
              <a:rPr lang="en-US" altLang="zh-CN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释放被摘除节点，返回接替者</a:t>
            </a:r>
            <a:endParaRPr lang="zh-CN" altLang="en-US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3" name="Oval 60"/>
          <p:cNvSpPr>
            <a:spLocks noChangeArrowheads="1"/>
          </p:cNvSpPr>
          <p:nvPr/>
        </p:nvSpPr>
        <p:spPr bwMode="auto">
          <a:xfrm>
            <a:off x="998907" y="2401666"/>
            <a:ext cx="457200" cy="457200"/>
          </a:xfrm>
          <a:prstGeom prst="ellipse">
            <a:avLst/>
          </a:prstGeom>
          <a:solidFill>
            <a:srgbClr val="99FF33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36</a:t>
            </a:r>
            <a:endParaRPr kumimoji="1" lang="en-US" altLang="zh-CN" sz="2400" b="1" dirty="0"/>
          </a:p>
        </p:txBody>
      </p:sp>
      <p:sp>
        <p:nvSpPr>
          <p:cNvPr id="56" name="Oval 61"/>
          <p:cNvSpPr>
            <a:spLocks noChangeArrowheads="1"/>
          </p:cNvSpPr>
          <p:nvPr/>
        </p:nvSpPr>
        <p:spPr bwMode="auto">
          <a:xfrm>
            <a:off x="1461265" y="3084579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58</a:t>
            </a:r>
            <a:endParaRPr kumimoji="1" lang="en-US" altLang="zh-CN" sz="2400" b="1" dirty="0"/>
          </a:p>
        </p:txBody>
      </p:sp>
      <p:cxnSp>
        <p:nvCxnSpPr>
          <p:cNvPr id="44" name="直接箭头连接符 43"/>
          <p:cNvCxnSpPr>
            <a:stCxn id="46" idx="3"/>
          </p:cNvCxnSpPr>
          <p:nvPr/>
        </p:nvCxnSpPr>
        <p:spPr bwMode="auto">
          <a:xfrm flipH="1">
            <a:off x="1466187" y="2442381"/>
            <a:ext cx="329947" cy="1366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46" name="Oval 67"/>
          <p:cNvSpPr>
            <a:spLocks noChangeArrowheads="1"/>
          </p:cNvSpPr>
          <p:nvPr/>
        </p:nvSpPr>
        <p:spPr bwMode="auto">
          <a:xfrm>
            <a:off x="1741893" y="2233207"/>
            <a:ext cx="370378" cy="245063"/>
          </a:xfrm>
          <a:prstGeom prst="ellipse">
            <a:avLst/>
          </a:prstGeom>
          <a:noFill/>
          <a:ln w="38100">
            <a:noFill/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w</a:t>
            </a:r>
            <a:endParaRPr kumimoji="1" lang="en-US" altLang="zh-CN" sz="2400" b="1" dirty="0"/>
          </a:p>
        </p:txBody>
      </p:sp>
      <p:cxnSp>
        <p:nvCxnSpPr>
          <p:cNvPr id="47" name="直接箭头连接符 46"/>
          <p:cNvCxnSpPr/>
          <p:nvPr/>
        </p:nvCxnSpPr>
        <p:spPr bwMode="auto">
          <a:xfrm flipV="1">
            <a:off x="428120" y="5133088"/>
            <a:ext cx="294874" cy="261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48" name="Oval 67"/>
          <p:cNvSpPr>
            <a:spLocks noChangeArrowheads="1"/>
          </p:cNvSpPr>
          <p:nvPr/>
        </p:nvSpPr>
        <p:spPr bwMode="auto">
          <a:xfrm>
            <a:off x="89386" y="5293516"/>
            <a:ext cx="370378" cy="245063"/>
          </a:xfrm>
          <a:prstGeom prst="ellipse">
            <a:avLst/>
          </a:prstGeom>
          <a:noFill/>
          <a:ln w="38100">
            <a:noFill/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w</a:t>
            </a:r>
            <a:endParaRPr kumimoji="1" lang="en-US" altLang="zh-CN" sz="2400" b="1" dirty="0"/>
          </a:p>
        </p:txBody>
      </p:sp>
      <p:sp>
        <p:nvSpPr>
          <p:cNvPr id="49" name="Oval 66"/>
          <p:cNvSpPr>
            <a:spLocks noChangeArrowheads="1"/>
          </p:cNvSpPr>
          <p:nvPr/>
        </p:nvSpPr>
        <p:spPr bwMode="auto">
          <a:xfrm>
            <a:off x="1007174" y="2405608"/>
            <a:ext cx="457200" cy="457200"/>
          </a:xfrm>
          <a:prstGeom prst="ellipse">
            <a:avLst/>
          </a:prstGeom>
          <a:solidFill>
            <a:srgbClr val="FFFFCC"/>
          </a:solidFill>
          <a:ln w="38100">
            <a:solidFill>
              <a:srgbClr val="CC3300"/>
            </a:solidFill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40</a:t>
            </a:r>
            <a:endParaRPr kumimoji="1" lang="en-US" altLang="zh-CN" sz="2400" b="1" dirty="0"/>
          </a:p>
        </p:txBody>
      </p:sp>
      <p:cxnSp>
        <p:nvCxnSpPr>
          <p:cNvPr id="51" name="直接箭头连接符 50"/>
          <p:cNvCxnSpPr/>
          <p:nvPr/>
        </p:nvCxnSpPr>
        <p:spPr bwMode="auto">
          <a:xfrm>
            <a:off x="1149129" y="3703015"/>
            <a:ext cx="60336" cy="226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52" name="Oval 67"/>
          <p:cNvSpPr>
            <a:spLocks noChangeArrowheads="1"/>
          </p:cNvSpPr>
          <p:nvPr/>
        </p:nvSpPr>
        <p:spPr bwMode="auto">
          <a:xfrm>
            <a:off x="931192" y="3415789"/>
            <a:ext cx="370378" cy="245063"/>
          </a:xfrm>
          <a:prstGeom prst="ellipse">
            <a:avLst/>
          </a:prstGeom>
          <a:noFill/>
          <a:ln w="38100">
            <a:noFill/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400" b="1" dirty="0"/>
              <a:t>u</a:t>
            </a:r>
            <a:endParaRPr kumimoji="1" lang="en-US" altLang="zh-CN" sz="2400" b="1" dirty="0"/>
          </a:p>
        </p:txBody>
      </p:sp>
      <p:cxnSp>
        <p:nvCxnSpPr>
          <p:cNvPr id="55" name="直接箭头连接符 54"/>
          <p:cNvCxnSpPr/>
          <p:nvPr/>
        </p:nvCxnSpPr>
        <p:spPr bwMode="auto">
          <a:xfrm flipH="1" flipV="1">
            <a:off x="1484019" y="5939578"/>
            <a:ext cx="141656" cy="3328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70" name="Oval 67"/>
          <p:cNvSpPr>
            <a:spLocks noChangeArrowheads="1"/>
          </p:cNvSpPr>
          <p:nvPr/>
        </p:nvSpPr>
        <p:spPr bwMode="auto">
          <a:xfrm>
            <a:off x="1464137" y="6263163"/>
            <a:ext cx="497548" cy="245063"/>
          </a:xfrm>
          <a:prstGeom prst="ellipse">
            <a:avLst/>
          </a:prstGeom>
          <a:noFill/>
          <a:ln w="38100">
            <a:noFill/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sz="2000" b="1" dirty="0" err="1"/>
              <a:t>succ</a:t>
            </a:r>
            <a:endParaRPr kumimoji="1" lang="en-US" altLang="zh-CN" sz="2000" b="1" dirty="0"/>
          </a:p>
        </p:txBody>
      </p:sp>
      <p:cxnSp>
        <p:nvCxnSpPr>
          <p:cNvPr id="71" name="直接箭头连接符 70"/>
          <p:cNvCxnSpPr>
            <a:stCxn id="64" idx="4"/>
          </p:cNvCxnSpPr>
          <p:nvPr/>
        </p:nvCxnSpPr>
        <p:spPr bwMode="auto">
          <a:xfrm>
            <a:off x="1259735" y="4389274"/>
            <a:ext cx="99742" cy="1102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cxnSp>
        <p:nvCxnSpPr>
          <p:cNvPr id="72" name="直接箭头连接符 71"/>
          <p:cNvCxnSpPr/>
          <p:nvPr/>
        </p:nvCxnSpPr>
        <p:spPr bwMode="auto">
          <a:xfrm flipH="1" flipV="1">
            <a:off x="1486222" y="4285602"/>
            <a:ext cx="169104" cy="3068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  <p:sp>
        <p:nvSpPr>
          <p:cNvPr id="73" name="Oval 67"/>
          <p:cNvSpPr>
            <a:spLocks noChangeArrowheads="1"/>
          </p:cNvSpPr>
          <p:nvPr/>
        </p:nvSpPr>
        <p:spPr bwMode="auto">
          <a:xfrm>
            <a:off x="1659652" y="4521652"/>
            <a:ext cx="497548" cy="245063"/>
          </a:xfrm>
          <a:prstGeom prst="ellipse">
            <a:avLst/>
          </a:prstGeom>
          <a:noFill/>
          <a:ln w="38100">
            <a:noFill/>
            <a:round/>
          </a:ln>
        </p:spPr>
        <p:txBody>
          <a:bodyPr wrap="none" lIns="0" tIns="0" rIns="0" bIns="0" anchor="ctr" anchorCtr="1"/>
          <a:lstStyle/>
          <a:p>
            <a:r>
              <a:rPr kumimoji="1" lang="en-US" altLang="zh-CN" b="1" dirty="0"/>
              <a:t>_</a:t>
            </a:r>
            <a:r>
              <a:rPr kumimoji="1" lang="en-US" altLang="zh-CN" sz="2400" b="1" dirty="0"/>
              <a:t>hot</a:t>
            </a:r>
            <a:endParaRPr kumimoji="1" lang="en-US" altLang="zh-CN" sz="2400" b="1" dirty="0"/>
          </a:p>
        </p:txBody>
      </p:sp>
      <p:cxnSp>
        <p:nvCxnSpPr>
          <p:cNvPr id="74" name="直接箭头连接符 73"/>
          <p:cNvCxnSpPr>
            <a:stCxn id="60" idx="7"/>
          </p:cNvCxnSpPr>
          <p:nvPr/>
        </p:nvCxnSpPr>
        <p:spPr bwMode="auto">
          <a:xfrm flipH="1" flipV="1">
            <a:off x="1399536" y="4365176"/>
            <a:ext cx="107772" cy="11938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/>
            <a:tailEnd type="stealth" w="lg" len="lg"/>
          </a:ln>
          <a:effectLst/>
        </p:spPr>
      </p:cxn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8" grpId="0" animBg="1"/>
      <p:bldP spid="69" grpId="0" animBg="1"/>
      <p:bldP spid="50" grpId="0" animBg="1"/>
      <p:bldP spid="50" grpId="1" animBg="1"/>
      <p:bldP spid="43" grpId="0" animBg="1"/>
      <p:bldP spid="46" grpId="0"/>
      <p:bldP spid="46" grpId="1"/>
      <p:bldP spid="48" grpId="0"/>
      <p:bldP spid="48" grpId="1"/>
      <p:bldP spid="49" grpId="0" animBg="1"/>
      <p:bldP spid="52" grpId="0"/>
      <p:bldP spid="70" grpId="0"/>
      <p:bldP spid="73" grpId="0"/>
    </p:bldLst>
  </p:timing>
</p:sld>
</file>

<file path=ppt/tags/tag1.xml><?xml version="1.0" encoding="utf-8"?>
<p:tagLst xmlns:p="http://schemas.openxmlformats.org/presentationml/2006/main">
  <p:tag name="KSO_WPP_MARK_KEY" val="a26f8cbf-fa44-4721-9be6-3a36f25770e1"/>
  <p:tag name="COMMONDATA" val="eyJoZGlkIjoiZTkxZjA3NzE3ODJlMjExNGUwNzc2NmEwMTYxYmE2YzAifQ=="/>
</p:tagLst>
</file>

<file path=ppt/theme/theme1.xml><?xml version="1.0" encoding="utf-8"?>
<a:theme xmlns:a="http://schemas.openxmlformats.org/drawingml/2006/main" name="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3175" algn="ctr">
          <a:solidFill>
            <a:schemeClr val="tx1"/>
          </a:solidFill>
          <a:miter lim="800000"/>
        </a:ln>
        <a:effectLst>
          <a:outerShdw dist="57150" dir="2700000" algn="ctr" rotWithShape="0">
            <a:srgbClr val="888888">
              <a:alpha val="50000"/>
            </a:srgbClr>
          </a:outerShdw>
        </a:effectLst>
      </a:spPr>
      <a:bodyPr lIns="91446" tIns="91446" rIns="91446" bIns="91446" anchor="ctr"/>
      <a:lstStyle>
        <a:defPPr algn="ctr">
          <a:defRPr sz="280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2" charset="-122"/>
            <a:ea typeface="黑体" panose="02010609060101010101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ysDash"/>
          <a:round/>
          <a:headEnd type="none"/>
          <a:tailEnd type="arrow"/>
        </a:ln>
      </a:spPr>
      <a:bodyPr/>
      <a:lstStyle/>
    </a:ln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清华PPT</Template>
  <TotalTime>0</TotalTime>
  <Words>16449</Words>
  <Application>WPS 演示</Application>
  <PresentationFormat>全屏显示(4:3)</PresentationFormat>
  <Paragraphs>3208</Paragraphs>
  <Slides>58</Slides>
  <Notes>99</Notes>
  <HiddenSlides>7</HiddenSlides>
  <MMClips>0</MMClips>
  <ScaleCrop>false</ScaleCrop>
  <HeadingPairs>
    <vt:vector size="6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86" baseType="lpstr">
      <vt:lpstr>Arial</vt:lpstr>
      <vt:lpstr>宋体</vt:lpstr>
      <vt:lpstr>Wingdings</vt:lpstr>
      <vt:lpstr>黑体</vt:lpstr>
      <vt:lpstr>Arial Black</vt:lpstr>
      <vt:lpstr>Tahoma</vt:lpstr>
      <vt:lpstr>Courier New</vt:lpstr>
      <vt:lpstr>Times New Roman</vt:lpstr>
      <vt:lpstr>微软雅黑</vt:lpstr>
      <vt:lpstr>Baoli SC</vt:lpstr>
      <vt:lpstr>隶书</vt:lpstr>
      <vt:lpstr>Consolas</vt:lpstr>
      <vt:lpstr>新宋体</vt:lpstr>
      <vt:lpstr>Arial Unicode MS</vt:lpstr>
      <vt:lpstr>Calibri</vt:lpstr>
      <vt:lpstr>Cambria Math</vt:lpstr>
      <vt:lpstr>Calibri</vt:lpstr>
      <vt:lpstr>Arial</vt:lpstr>
      <vt:lpstr>幼圆</vt:lpstr>
      <vt:lpstr>仿宋_GB2312</vt:lpstr>
      <vt:lpstr>仿宋</vt:lpstr>
      <vt:lpstr>楷体_GB2312</vt:lpstr>
      <vt:lpstr>长城楷体_GB2312</vt:lpstr>
      <vt:lpstr>华文新魏</vt:lpstr>
      <vt:lpstr>Verdana</vt:lpstr>
      <vt:lpstr>Arial Unicode MS</vt:lpstr>
      <vt:lpstr>楷体_GB2312</vt:lpstr>
      <vt:lpstr>Tsinghua</vt:lpstr>
      <vt:lpstr>PowerPoint 演示文稿</vt:lpstr>
      <vt:lpstr>二叉搜索树（教材实现）</vt:lpstr>
      <vt:lpstr>二叉搜索树（教材实现）</vt:lpstr>
      <vt:lpstr>二叉搜索树（教材实现）</vt:lpstr>
      <vt:lpstr>二叉搜索树（教材实现）</vt:lpstr>
      <vt:lpstr>二叉搜索树（教材实现）</vt:lpstr>
      <vt:lpstr>二叉搜索树（教材实现）</vt:lpstr>
      <vt:lpstr>二叉搜索树（教材实现）</vt:lpstr>
      <vt:lpstr>二叉搜索树（教材实现）</vt:lpstr>
      <vt:lpstr>二叉搜索树（教材实现）</vt:lpstr>
      <vt:lpstr>回顾：算法复杂度</vt:lpstr>
      <vt:lpstr>树高与性能</vt:lpstr>
      <vt:lpstr>树高与性能</vt:lpstr>
      <vt:lpstr>理想平衡与适度平衡</vt:lpstr>
      <vt:lpstr>平衡二叉搜索树</vt:lpstr>
      <vt:lpstr>等价变换与局部调整</vt:lpstr>
      <vt:lpstr>等价变换与局部调整</vt:lpstr>
      <vt:lpstr>等价变换与局部调整</vt:lpstr>
      <vt:lpstr>AVL树</vt:lpstr>
      <vt:lpstr>平衡化旋转（1）</vt:lpstr>
      <vt:lpstr>平衡化旋转（1）</vt:lpstr>
      <vt:lpstr>平衡化旋转（2）</vt:lpstr>
      <vt:lpstr>平衡化旋转（3）</vt:lpstr>
      <vt:lpstr>平衡化旋转（3）</vt:lpstr>
      <vt:lpstr>平衡化旋转（4）</vt:lpstr>
      <vt:lpstr>平衡化旋转（5）</vt:lpstr>
      <vt:lpstr>平衡化旋转（6）</vt:lpstr>
      <vt:lpstr>平衡化旋转核心操作</vt:lpstr>
      <vt:lpstr>平衡化旋转核心操作</vt:lpstr>
      <vt:lpstr>3+4 组装</vt:lpstr>
      <vt:lpstr>3+4 组装</vt:lpstr>
      <vt:lpstr>3+4 组装</vt:lpstr>
      <vt:lpstr>插 入</vt:lpstr>
      <vt:lpstr>插 入</vt:lpstr>
      <vt:lpstr>删 除</vt:lpstr>
      <vt:lpstr>删 除</vt:lpstr>
      <vt:lpstr>删 除</vt:lpstr>
      <vt:lpstr>删 除</vt:lpstr>
      <vt:lpstr>删 除</vt:lpstr>
      <vt:lpstr>删 除</vt:lpstr>
      <vt:lpstr>删 除</vt:lpstr>
      <vt:lpstr>AVL树</vt:lpstr>
      <vt:lpstr>PowerPoint 演示文稿</vt:lpstr>
      <vt:lpstr>计算机科学中的各种树</vt:lpstr>
      <vt:lpstr>kd-tree</vt:lpstr>
      <vt:lpstr>一维范围查询</vt:lpstr>
      <vt:lpstr>一维范围查询</vt:lpstr>
      <vt:lpstr>一维范围查询</vt:lpstr>
      <vt:lpstr>一维范围查询</vt:lpstr>
      <vt:lpstr>一维范围查询</vt:lpstr>
      <vt:lpstr>二维范围查询</vt:lpstr>
      <vt:lpstr>2d-树</vt:lpstr>
      <vt:lpstr>2d-树</vt:lpstr>
      <vt:lpstr>2d-树</vt:lpstr>
      <vt:lpstr>2d-树</vt:lpstr>
      <vt:lpstr>2d-树</vt:lpstr>
      <vt:lpstr>2d-树</vt:lpstr>
      <vt:lpstr>2d-树</vt:lpstr>
    </vt:vector>
  </TitlesOfParts>
  <Company>江苏大丰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计算摄像学专题第一讲</dc:title>
  <dc:creator>邹涛</dc:creator>
  <cp:lastModifiedBy>贾庆山</cp:lastModifiedBy>
  <cp:revision>1946</cp:revision>
  <dcterms:created xsi:type="dcterms:W3CDTF">2011-01-31T10:16:00Z</dcterms:created>
  <dcterms:modified xsi:type="dcterms:W3CDTF">2022-11-18T08:36:14Z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05762148EF4348CE97D8B8ACCB22D031</vt:lpwstr>
  </property>
  <property fmtid="{D5CDD505-2E9C-101B-9397-08002B2CF9AE}" pid="3" name="KSOProductBuildVer">
    <vt:lpwstr>2052-11.1.0.12763</vt:lpwstr>
  </property>
</Properties>
</file>