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4"/>
  </p:handoutMasterIdLst>
  <p:sldIdLst>
    <p:sldId id="256" r:id="rId3"/>
    <p:sldId id="797" r:id="rId5"/>
    <p:sldId id="811" r:id="rId6"/>
    <p:sldId id="798" r:id="rId7"/>
    <p:sldId id="821" r:id="rId8"/>
    <p:sldId id="817" r:id="rId9"/>
    <p:sldId id="818" r:id="rId10"/>
    <p:sldId id="831" r:id="rId11"/>
    <p:sldId id="799" r:id="rId12"/>
    <p:sldId id="800" r:id="rId13"/>
    <p:sldId id="801" r:id="rId14"/>
    <p:sldId id="822" r:id="rId15"/>
    <p:sldId id="819" r:id="rId16"/>
    <p:sldId id="820" r:id="rId17"/>
    <p:sldId id="813" r:id="rId18"/>
    <p:sldId id="812" r:id="rId19"/>
    <p:sldId id="814" r:id="rId20"/>
    <p:sldId id="815" r:id="rId21"/>
    <p:sldId id="832" r:id="rId22"/>
    <p:sldId id="879" r:id="rId23"/>
    <p:sldId id="880" r:id="rId24"/>
    <p:sldId id="881" r:id="rId25"/>
    <p:sldId id="883" r:id="rId26"/>
    <p:sldId id="882" r:id="rId27"/>
    <p:sldId id="958" r:id="rId28"/>
    <p:sldId id="884" r:id="rId29"/>
    <p:sldId id="961" r:id="rId30"/>
    <p:sldId id="885" r:id="rId31"/>
    <p:sldId id="886" r:id="rId32"/>
    <p:sldId id="940" r:id="rId33"/>
    <p:sldId id="941" r:id="rId34"/>
    <p:sldId id="942" r:id="rId35"/>
    <p:sldId id="943" r:id="rId36"/>
    <p:sldId id="944" r:id="rId37"/>
    <p:sldId id="893" r:id="rId38"/>
    <p:sldId id="945" r:id="rId39"/>
    <p:sldId id="946" r:id="rId40"/>
    <p:sldId id="899" r:id="rId41"/>
    <p:sldId id="948" r:id="rId42"/>
    <p:sldId id="947" r:id="rId43"/>
    <p:sldId id="903" r:id="rId44"/>
    <p:sldId id="949" r:id="rId45"/>
    <p:sldId id="907" r:id="rId46"/>
    <p:sldId id="950" r:id="rId47"/>
    <p:sldId id="951" r:id="rId48"/>
    <p:sldId id="953" r:id="rId49"/>
    <p:sldId id="918" r:id="rId50"/>
    <p:sldId id="954" r:id="rId51"/>
    <p:sldId id="920" r:id="rId52"/>
    <p:sldId id="955" r:id="rId53"/>
    <p:sldId id="926" r:id="rId54"/>
    <p:sldId id="927" r:id="rId55"/>
    <p:sldId id="956" r:id="rId56"/>
    <p:sldId id="957" r:id="rId57"/>
    <p:sldId id="1074" r:id="rId58"/>
    <p:sldId id="1075" r:id="rId59"/>
    <p:sldId id="1076" r:id="rId60"/>
    <p:sldId id="1077" r:id="rId61"/>
    <p:sldId id="1078" r:id="rId62"/>
    <p:sldId id="1079" r:id="rId63"/>
  </p:sldIdLst>
  <p:sldSz cx="9144000" cy="6858000" type="screen4x3"/>
  <p:notesSz cx="6797675" cy="9928225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66FF"/>
    <a:srgbClr val="FFCC00"/>
    <a:srgbClr val="FFFFCC"/>
    <a:srgbClr val="FFCCCC"/>
    <a:srgbClr val="99FF33"/>
    <a:srgbClr val="99CC00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5116" autoAdjust="0"/>
  </p:normalViewPr>
  <p:slideViewPr>
    <p:cSldViewPr>
      <p:cViewPr varScale="1">
        <p:scale>
          <a:sx n="120" d="100"/>
          <a:sy n="120" d="100"/>
        </p:scale>
        <p:origin x="12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gs" Target="tags/tag1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iba.com/sense_of_smel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267870B-A8BC-4B7C-94AB-E17DF4DCC17D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Visual computing is a very big concept. </a:t>
            </a:r>
            <a:r>
              <a:rPr lang="en-US" altLang="zh-CN" dirty="0"/>
              <a:t>Vision is the most important</a:t>
            </a:r>
            <a:r>
              <a:rPr lang="en-US" altLang="zh-CN" baseline="0" dirty="0"/>
              <a:t> sensing organ to human</a:t>
            </a:r>
            <a:r>
              <a:rPr lang="zh-CN" altLang="en-US" baseline="0" dirty="0"/>
              <a:t>， </a:t>
            </a:r>
            <a:r>
              <a:rPr lang="en-US" altLang="zh-CN" baseline="0" dirty="0"/>
              <a:t>it is much more important than auditory, teste, sense of touch, 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3"/>
              </a:rPr>
              <a:t>sense of smell</a:t>
            </a:r>
            <a:r>
              <a:rPr lang="en-US" altLang="zh-CN" sz="1200" b="0" i="0" u="sng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for our understanding of the world.</a:t>
            </a:r>
            <a:r>
              <a:rPr lang="en-US" altLang="zh-CN" sz="1200" b="0" i="0" u="sng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lang="en-US" altLang="zh-CN" sz="1200" b="0" i="0" u="sng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u="non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Visual</a:t>
            </a:r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computing contains all the processing of vision information, including capturing, processing, reconstruction and communication of vision information</a:t>
            </a:r>
            <a:endParaRPr lang="en-US" altLang="zh-CN" sz="1200" b="0" i="0" u="none" kern="1200" baseline="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i="0" u="none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It involves all area of human life and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 every professional field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including industry, military ,…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在科学与工程计算问题中，矩阵是一种常用的数学对象，</a:t>
            </a:r>
            <a:endParaRPr lang="en-US" altLang="zh-CN" sz="12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/>
              <a:t>压缩存储的目的和策略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定义不是固定的，所以稀疏因子不必过于纠结，看着</a:t>
            </a:r>
            <a:r>
              <a:rPr lang="en-US" altLang="zh-CN" dirty="0"/>
              <a:t>0</a:t>
            </a:r>
            <a:r>
              <a:rPr lang="zh-CN" altLang="en-US" dirty="0"/>
              <a:t>比较多就认为是稀疏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矩阵的运算。如何利用三元组表来进行运算。</a:t>
            </a:r>
            <a:endParaRPr lang="en-US" altLang="zh-CN" dirty="0"/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转置到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只需：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将矩阵的行列值相互交换；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ii.</a:t>
            </a:r>
            <a:r>
              <a:rPr lang="zh-CN" altLang="en-US" dirty="0">
                <a:latin typeface="Times New Roman" panose="02020603050405020304" pitchFamily="18" charset="0"/>
              </a:rPr>
              <a:t>将每个三元组中的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相互调换；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iii.</a:t>
            </a:r>
            <a:r>
              <a:rPr lang="zh-CN" altLang="en-US" dirty="0">
                <a:latin typeface="Times New Roman" panose="02020603050405020304" pitchFamily="18" charset="0"/>
              </a:rPr>
              <a:t>重排三元组之间的次序便可实现矩阵的转置。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矩阵的运算。如何利用三元组表来进行运算。</a:t>
            </a:r>
            <a:endParaRPr lang="en-US" altLang="zh-CN" dirty="0"/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转置到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只需：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将矩阵的行列值相互交换；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ii.</a:t>
            </a:r>
            <a:r>
              <a:rPr lang="zh-CN" altLang="en-US" dirty="0">
                <a:latin typeface="Times New Roman" panose="02020603050405020304" pitchFamily="18" charset="0"/>
              </a:rPr>
              <a:t>将每个三元组中的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相互调换；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iii.</a:t>
            </a:r>
            <a:r>
              <a:rPr lang="zh-CN" altLang="en-US" dirty="0">
                <a:latin typeface="Times New Roman" panose="02020603050405020304" pitchFamily="18" charset="0"/>
              </a:rPr>
              <a:t>重排三元组之间的次序便可实现矩阵的转置。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矩阵的运算。如何利用三元组表来进行运算。</a:t>
            </a:r>
            <a:endParaRPr lang="en-US" altLang="zh-CN" dirty="0"/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转置到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只需：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将矩阵的行列值相互交换；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ii.</a:t>
            </a:r>
            <a:r>
              <a:rPr lang="zh-CN" altLang="en-US" dirty="0">
                <a:latin typeface="Times New Roman" panose="02020603050405020304" pitchFamily="18" charset="0"/>
              </a:rPr>
              <a:t>将每个三元组中的</a:t>
            </a:r>
            <a:r>
              <a:rPr lang="en-US" altLang="zh-CN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相互调换；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 eaLnBrk="1" hangingPunct="1"/>
            <a:r>
              <a:rPr lang="en-US" altLang="zh-CN" dirty="0">
                <a:latin typeface="Times New Roman" panose="02020603050405020304" pitchFamily="18" charset="0"/>
              </a:rPr>
              <a:t>iii.</a:t>
            </a:r>
            <a:r>
              <a:rPr lang="zh-CN" altLang="en-US" dirty="0">
                <a:latin typeface="Times New Roman" panose="02020603050405020304" pitchFamily="18" charset="0"/>
              </a:rPr>
              <a:t>重排三元组之间的次序便可实现矩阵的转置。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引入辅助向量进行快速转置。如果令</a:t>
            </a:r>
            <a:r>
              <a:rPr lang="en-US" altLang="zh-CN" dirty="0" err="1"/>
              <a:t>cpot</a:t>
            </a:r>
            <a:r>
              <a:rPr lang="en-US" altLang="zh-CN" dirty="0"/>
              <a:t>[col]</a:t>
            </a:r>
            <a:r>
              <a:rPr lang="zh-CN" altLang="en-US" dirty="0"/>
              <a:t>的数组长度加一，则可以将</a:t>
            </a:r>
            <a:r>
              <a:rPr lang="en-US" altLang="zh-CN" dirty="0" err="1"/>
              <a:t>mun</a:t>
            </a:r>
            <a:r>
              <a:rPr lang="en-US" altLang="zh-CN" dirty="0"/>
              <a:t>[col]</a:t>
            </a:r>
            <a:r>
              <a:rPr lang="zh-CN" altLang="en-US" dirty="0"/>
              <a:t>的值存储在这个位置，</a:t>
            </a:r>
            <a:r>
              <a:rPr lang="en-US" altLang="zh-CN" dirty="0"/>
              <a:t>num[</a:t>
            </a:r>
            <a:r>
              <a:rPr lang="en-US" altLang="zh-CN" dirty="0" err="1"/>
              <a:t>col</a:t>
            </a:r>
            <a:r>
              <a:rPr lang="en-US" altLang="zh-CN" dirty="0"/>
              <a:t>]</a:t>
            </a:r>
            <a:r>
              <a:rPr lang="zh-CN" altLang="en-US" dirty="0"/>
              <a:t>可以作为一个临时变量，不存在一个数组里，只存在一个位置中即可，然后通过计算得出下一个</a:t>
            </a:r>
            <a:r>
              <a:rPr lang="en-US" altLang="zh-CN" dirty="0"/>
              <a:t>CPOT</a:t>
            </a:r>
            <a:r>
              <a:rPr lang="zh-CN" altLang="en-US" dirty="0"/>
              <a:t>的值。从而省一个辅助变量。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引入辅助向量进行快速转置。如果令</a:t>
            </a:r>
            <a:r>
              <a:rPr lang="en-US" altLang="zh-CN" dirty="0" err="1"/>
              <a:t>cpot</a:t>
            </a:r>
            <a:r>
              <a:rPr lang="en-US" altLang="zh-CN" dirty="0"/>
              <a:t>[col]</a:t>
            </a:r>
            <a:r>
              <a:rPr lang="zh-CN" altLang="en-US" dirty="0"/>
              <a:t>的数组长度加一，则可以将</a:t>
            </a:r>
            <a:r>
              <a:rPr lang="en-US" altLang="zh-CN" dirty="0" err="1"/>
              <a:t>mun</a:t>
            </a:r>
            <a:r>
              <a:rPr lang="en-US" altLang="zh-CN" dirty="0"/>
              <a:t>[col]</a:t>
            </a:r>
            <a:r>
              <a:rPr lang="zh-CN" altLang="en-US" dirty="0"/>
              <a:t>的值存储在这个位置，</a:t>
            </a:r>
            <a:r>
              <a:rPr lang="en-US" altLang="zh-CN" dirty="0"/>
              <a:t>num[</a:t>
            </a:r>
            <a:r>
              <a:rPr lang="en-US" altLang="zh-CN" dirty="0" err="1"/>
              <a:t>col</a:t>
            </a:r>
            <a:r>
              <a:rPr lang="en-US" altLang="zh-CN" dirty="0"/>
              <a:t>]</a:t>
            </a:r>
            <a:r>
              <a:rPr lang="zh-CN" altLang="en-US" dirty="0"/>
              <a:t>可以作为一个临时变量，不存在一个数组里，只存在一个位置中即可，然后通过计算得出下一个</a:t>
            </a:r>
            <a:r>
              <a:rPr lang="en-US" altLang="zh-CN" dirty="0"/>
              <a:t>CPOT</a:t>
            </a:r>
            <a:r>
              <a:rPr lang="zh-CN" altLang="en-US" dirty="0"/>
              <a:t>的值。从而省一个辅助变量。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构造新的数据结构，多加一个向量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58850" y="744538"/>
            <a:ext cx="4891088" cy="3670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构造新的数据结构，多加一个向量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经典算法中的循环次序怎么排列？谁变化最快谁放最里面。谁最慢谁放外面。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两个稀疏矩阵相乘所得的乘积矩阵不是稀疏矩阵，故乘积矩阵不应采用压缩存储，而应以二维数组表示。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经典算法中的循环次序怎么排列？谁变化最快谁放最里面。谁最慢谁放外面。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两个稀疏矩阵相乘所得的乘积矩阵不是稀疏矩阵，故乘积矩阵不应采用压缩存储，而应以二维数组表示。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1759851-C02E-4B0F-9522-C358C7DA40F8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image" Target="../media/image19.png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6" Type="http://schemas.openxmlformats.org/officeDocument/2006/relationships/notesSlide" Target="../notesSlides/notesSlide22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36.png"/><Relationship Id="rId23" Type="http://schemas.openxmlformats.org/officeDocument/2006/relationships/image" Target="../media/image35.png"/><Relationship Id="rId22" Type="http://schemas.openxmlformats.org/officeDocument/2006/relationships/image" Target="../media/image34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14.pn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29.png"/><Relationship Id="rId16" Type="http://schemas.openxmlformats.org/officeDocument/2006/relationships/image" Target="../media/image28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3" Type="http://schemas.openxmlformats.org/officeDocument/2006/relationships/image" Target="../media/image25.png"/><Relationship Id="rId12" Type="http://schemas.openxmlformats.org/officeDocument/2006/relationships/image" Target="../media/image24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42.png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9.png"/><Relationship Id="rId8" Type="http://schemas.openxmlformats.org/officeDocument/2006/relationships/image" Target="../media/image58.png"/><Relationship Id="rId7" Type="http://schemas.openxmlformats.org/officeDocument/2006/relationships/image" Target="../media/image57.png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0.png"/><Relationship Id="rId1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3" Type="http://schemas.openxmlformats.org/officeDocument/2006/relationships/image" Target="../media/image62.png"/><Relationship Id="rId2" Type="http://schemas.openxmlformats.org/officeDocument/2006/relationships/image" Target="../media/image61.wmf"/><Relationship Id="rId1" Type="http://schemas.openxmlformats.org/officeDocument/2006/relationships/oleObject" Target="../embeddings/oleObject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1.png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3.jpeg"/><Relationship Id="rId1" Type="http://schemas.openxmlformats.org/officeDocument/2006/relationships/image" Target="../media/image72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第九讲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二叉搜索树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6376703" y="2424307"/>
            <a:ext cx="929607" cy="1819816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86722" y="1686390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4087824" y="1766337"/>
            <a:ext cx="1508238" cy="1502347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808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465512" cy="1031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树的最近邻搜索：查询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的最近邻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1069011" y="5760570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2103" y="1475492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当前最近距离：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346176" y="1238528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Dis(PH)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6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32" y="6073491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文本框 172"/>
          <p:cNvSpPr txBox="1"/>
          <p:nvPr/>
        </p:nvSpPr>
        <p:spPr>
          <a:xfrm>
            <a:off x="7468354" y="1898388"/>
            <a:ext cx="95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回溯：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7306310" y="2230382"/>
            <a:ext cx="19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(PE)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的右子树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2" name="文本框 221"/>
          <p:cNvSpPr txBox="1"/>
          <p:nvPr/>
        </p:nvSpPr>
        <p:spPr>
          <a:xfrm>
            <a:off x="7299809" y="2884456"/>
            <a:ext cx="197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(PD)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的右子树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23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807" y="549482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4" name="文本框 223"/>
          <p:cNvSpPr txBox="1"/>
          <p:nvPr/>
        </p:nvSpPr>
        <p:spPr>
          <a:xfrm>
            <a:off x="7430521" y="3568622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&lt;Dis(PI)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6" name="文本框 225"/>
          <p:cNvSpPr txBox="1"/>
          <p:nvPr/>
        </p:nvSpPr>
        <p:spPr>
          <a:xfrm>
            <a:off x="7298743" y="3988801"/>
            <a:ext cx="192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(PH)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27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06682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文本框 138"/>
          <p:cNvSpPr txBox="1"/>
          <p:nvPr/>
        </p:nvSpPr>
        <p:spPr>
          <a:xfrm>
            <a:off x="7430842" y="4706794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&lt;Dis(PB)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7338256" y="5089368"/>
            <a:ext cx="1817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&gt; By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的右子树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4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98" y="553013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文本框 141"/>
          <p:cNvSpPr txBox="1"/>
          <p:nvPr/>
        </p:nvSpPr>
        <p:spPr>
          <a:xfrm>
            <a:off x="7430520" y="5816217"/>
            <a:ext cx="175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&gt;Dis(PC)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=Dis(PC)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 flipH="1">
            <a:off x="4786575" y="2516506"/>
            <a:ext cx="84348" cy="7594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9" name="直接连接符 148"/>
          <p:cNvCxnSpPr/>
          <p:nvPr/>
        </p:nvCxnSpPr>
        <p:spPr bwMode="auto">
          <a:xfrm flipH="1">
            <a:off x="4193875" y="2539874"/>
            <a:ext cx="666346" cy="1075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4682351" y="23523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52888" y="274361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173144" y="210936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5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18" y="553013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574" y="498062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313" y="459653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矩形 155"/>
          <p:cNvSpPr/>
          <p:nvPr/>
        </p:nvSpPr>
        <p:spPr>
          <a:xfrm>
            <a:off x="6479796" y="2834527"/>
            <a:ext cx="8189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5127516" y="5957397"/>
            <a:ext cx="6719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73" grpId="0"/>
      <p:bldP spid="206" grpId="0"/>
      <p:bldP spid="222" grpId="0"/>
      <p:bldP spid="224" grpId="0"/>
      <p:bldP spid="226" grpId="0"/>
      <p:bldP spid="139" grpId="0"/>
      <p:bldP spid="140" grpId="0"/>
      <p:bldP spid="142" grpId="0"/>
      <p:bldP spid="6" grpId="0"/>
      <p:bldP spid="150" grpId="0"/>
      <p:bldP spid="156" grpId="0"/>
      <p:bldP spid="1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 154"/>
          <p:cNvSpPr/>
          <p:nvPr/>
        </p:nvSpPr>
        <p:spPr bwMode="auto">
          <a:xfrm>
            <a:off x="125430" y="3543525"/>
            <a:ext cx="4672705" cy="664217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376703" y="2424307"/>
            <a:ext cx="929607" cy="1819816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99094" y="167885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60619" y="1716664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465512" cy="1031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树的最近邻搜索：查询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的最近邻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941212" y="5742882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2103" y="1323820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当前最近距离：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339903" y="1723144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Dis(PC)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4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398" y="553013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文本框 137"/>
          <p:cNvSpPr txBox="1"/>
          <p:nvPr/>
        </p:nvSpPr>
        <p:spPr>
          <a:xfrm>
            <a:off x="7346176" y="2076194"/>
            <a:ext cx="1762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Cx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右子树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为空，返回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331716" y="4823616"/>
            <a:ext cx="1867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(PB)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26" name="直接连接符 125"/>
          <p:cNvCxnSpPr/>
          <p:nvPr/>
        </p:nvCxnSpPr>
        <p:spPr bwMode="auto">
          <a:xfrm flipH="1">
            <a:off x="4193875" y="2539874"/>
            <a:ext cx="666346" cy="10754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7" name="矩形 126"/>
          <p:cNvSpPr/>
          <p:nvPr/>
        </p:nvSpPr>
        <p:spPr>
          <a:xfrm>
            <a:off x="4173144" y="210936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4682351" y="23523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7326362" y="3160344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(PC)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31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159" y="604914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文本框 131"/>
          <p:cNvSpPr txBox="1"/>
          <p:nvPr/>
        </p:nvSpPr>
        <p:spPr>
          <a:xfrm>
            <a:off x="7276167" y="4014943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&lt;Dis(PA)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回溯到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330055" y="5678215"/>
            <a:ext cx="186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返回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节点终结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39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69" y="5013188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925" y="463705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椭圆 141"/>
          <p:cNvSpPr/>
          <p:nvPr/>
        </p:nvSpPr>
        <p:spPr bwMode="auto">
          <a:xfrm>
            <a:off x="4139952" y="1916832"/>
            <a:ext cx="1326232" cy="1227416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6479796" y="2834527"/>
            <a:ext cx="8189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2975578" y="3546168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5127516" y="5957397"/>
            <a:ext cx="6719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4" name="圆角矩形 163"/>
          <p:cNvSpPr/>
          <p:nvPr/>
        </p:nvSpPr>
        <p:spPr bwMode="auto">
          <a:xfrm>
            <a:off x="1047309" y="545111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505597" y="595825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4" grpId="0"/>
      <p:bldP spid="145" grpId="0"/>
      <p:bldP spid="138" grpId="0"/>
      <p:bldP spid="149" grpId="0"/>
      <p:bldP spid="129" grpId="0"/>
      <p:bldP spid="132" grpId="0"/>
      <p:bldP spid="133" grpId="0"/>
      <p:bldP spid="156" grpId="0"/>
      <p:bldP spid="164" grpId="0" animBg="1"/>
      <p:bldP spid="1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19027" y="170094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树的最近邻搜索：查询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的最近邻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475977" y="22809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20"/>
          <p:cNvSpPr txBox="1">
            <a:spLocks noChangeArrowheads="1"/>
          </p:cNvSpPr>
          <p:nvPr/>
        </p:nvSpPr>
        <p:spPr bwMode="auto">
          <a:xfrm>
            <a:off x="234664" y="4326344"/>
            <a:ext cx="6339006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对于树某节点，若目标点位于树的左子数，则最近点更有可能位于左子树；但不能排除最近点在右子树的可能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86948" y="4369867"/>
            <a:ext cx="1406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左右子树都需遍历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882633" y="4543790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4" name="TextBox 20"/>
          <p:cNvSpPr txBox="1">
            <a:spLocks noChangeArrowheads="1"/>
          </p:cNvSpPr>
          <p:nvPr/>
        </p:nvSpPr>
        <p:spPr bwMode="auto">
          <a:xfrm>
            <a:off x="243317" y="5175562"/>
            <a:ext cx="6330353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但如果当前已知的最短距离已经小于目标点离右子树的距离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586948" y="5103844"/>
            <a:ext cx="1406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可对右子树剪枝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右箭头 155"/>
          <p:cNvSpPr/>
          <p:nvPr/>
        </p:nvSpPr>
        <p:spPr bwMode="auto">
          <a:xfrm>
            <a:off x="6882633" y="5277767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4" name="右箭头 163"/>
          <p:cNvSpPr/>
          <p:nvPr/>
        </p:nvSpPr>
        <p:spPr bwMode="auto">
          <a:xfrm rot="5400000">
            <a:off x="4464011" y="5645142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5" name="TextBox 20"/>
          <p:cNvSpPr txBox="1">
            <a:spLocks noChangeArrowheads="1"/>
          </p:cNvSpPr>
          <p:nvPr/>
        </p:nvSpPr>
        <p:spPr bwMode="auto">
          <a:xfrm>
            <a:off x="234664" y="6049463"/>
            <a:ext cx="8801832" cy="707886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遍历到某节点时，及早判断并更新最短距离（先序遍历）；之后进入更可能的子树，另一侧子树视乎是否可能小于最短距离（可能则进入，反之不进入）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auto">
          <a:xfrm>
            <a:off x="395537" y="407707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5068282" y="4091527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 flipH="1" flipV="1">
            <a:off x="395537" y="5925075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 flipH="1" flipV="1">
            <a:off x="5076059" y="4810586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 flipH="1">
            <a:off x="6645652" y="4810586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直接连接符 9"/>
          <p:cNvCxnSpPr/>
          <p:nvPr/>
        </p:nvCxnSpPr>
        <p:spPr bwMode="auto">
          <a:xfrm>
            <a:off x="4462961" y="4091527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直接连接符 10"/>
          <p:cNvCxnSpPr/>
          <p:nvPr/>
        </p:nvCxnSpPr>
        <p:spPr bwMode="auto">
          <a:xfrm>
            <a:off x="2444821" y="5927832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" name="直接连接符 11"/>
          <p:cNvCxnSpPr/>
          <p:nvPr/>
        </p:nvCxnSpPr>
        <p:spPr bwMode="auto">
          <a:xfrm flipH="1">
            <a:off x="395536" y="6134305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5076058" y="5042713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直接连接符 13"/>
          <p:cNvCxnSpPr/>
          <p:nvPr/>
        </p:nvCxnSpPr>
        <p:spPr bwMode="auto">
          <a:xfrm>
            <a:off x="5724129" y="4091527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7" name="圆角矩形 16"/>
          <p:cNvSpPr/>
          <p:nvPr/>
        </p:nvSpPr>
        <p:spPr bwMode="auto">
          <a:xfrm>
            <a:off x="4282941" y="48490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2267745" y="61636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185951" y="594582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398503" y="4511255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6" name="圆角矩形 25"/>
          <p:cNvSpPr/>
          <p:nvPr/>
        </p:nvSpPr>
        <p:spPr bwMode="auto">
          <a:xfrm>
            <a:off x="6041241" y="44304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930196" y="4144296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544109" y="417836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5697353" y="4117233"/>
            <a:ext cx="1034887" cy="967951"/>
          </a:xfrm>
          <a:prstGeom prst="ellipse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746586" y="4355994"/>
            <a:ext cx="468210" cy="26666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7" name="圆角矩形 26"/>
          <p:cNvSpPr/>
          <p:nvPr/>
        </p:nvSpPr>
        <p:spPr bwMode="auto">
          <a:xfrm>
            <a:off x="4890847" y="545849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6481487" y="60357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012161" y="484380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6967310" y="463411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077078" y="4810587"/>
            <a:ext cx="2537841" cy="1824121"/>
          </a:xfrm>
          <a:prstGeom prst="rect">
            <a:avLst/>
          </a:prstGeom>
          <a:solidFill>
            <a:srgbClr val="FFFF00">
              <a:alpha val="71000"/>
            </a:srgb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89648" cy="2893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树最近邻查询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将查询数据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从根开始，根据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所在的子树区域，沿节点的对应子树向下遍历到叶子节点，一旦此过程有新的节点与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距离降低，更新最小距离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回溯未访问过的，可能更小距离的分支。如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点在查询后落到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叶子节点，产生最小距离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Min=Dis(IP)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，但在其它未访问子树，如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的左子树内的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节点，存在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D(FP)&lt;Min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95667" y="4391545"/>
            <a:ext cx="14157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图中判断跳进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节点分支的条件为：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Min&gt;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(PD)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34" name="直接连接符 33"/>
          <p:cNvCxnSpPr/>
          <p:nvPr/>
        </p:nvCxnSpPr>
        <p:spPr bwMode="auto">
          <a:xfrm>
            <a:off x="6237252" y="4617415"/>
            <a:ext cx="0" cy="19317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7" name="矩形 46"/>
          <p:cNvSpPr/>
          <p:nvPr/>
        </p:nvSpPr>
        <p:spPr>
          <a:xfrm>
            <a:off x="5462820" y="5309407"/>
            <a:ext cx="909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不可减枝！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923309" y="544729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3" name="椭圆 52"/>
          <p:cNvSpPr/>
          <p:nvPr/>
        </p:nvSpPr>
        <p:spPr bwMode="auto">
          <a:xfrm>
            <a:off x="2384385" y="4810586"/>
            <a:ext cx="1170055" cy="1154730"/>
          </a:xfrm>
          <a:prstGeom prst="ellipse">
            <a:avLst/>
          </a:prstGeom>
          <a:noFill/>
          <a:ln w="31750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54" name="直接连接符 53"/>
          <p:cNvCxnSpPr/>
          <p:nvPr/>
        </p:nvCxnSpPr>
        <p:spPr bwMode="auto">
          <a:xfrm flipV="1">
            <a:off x="2881027" y="5381776"/>
            <a:ext cx="112041" cy="54073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8" name="圆角矩形 17"/>
          <p:cNvSpPr/>
          <p:nvPr/>
        </p:nvSpPr>
        <p:spPr bwMode="auto">
          <a:xfrm>
            <a:off x="2699793" y="572762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连接符 56"/>
          <p:cNvCxnSpPr/>
          <p:nvPr/>
        </p:nvCxnSpPr>
        <p:spPr bwMode="auto">
          <a:xfrm flipH="1">
            <a:off x="2987824" y="4511255"/>
            <a:ext cx="5244" cy="8619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66FF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圆角矩形 47"/>
          <p:cNvSpPr/>
          <p:nvPr/>
        </p:nvSpPr>
        <p:spPr bwMode="auto">
          <a:xfrm>
            <a:off x="2813048" y="52017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394516" y="4062263"/>
            <a:ext cx="4068445" cy="463802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444315" y="398799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56425" y="433174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 animBg="1"/>
      <p:bldP spid="46" grpId="0" animBg="1"/>
      <p:bldP spid="33" grpId="0"/>
      <p:bldP spid="47" grpId="0"/>
      <p:bldP spid="52" grpId="0"/>
      <p:bldP spid="53" grpId="0" animBg="1"/>
      <p:bldP spid="59" grpId="0" animBg="1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树最近邻查询实现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6348" y="6269245"/>
            <a:ext cx="8740148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先序遍历，必进入其中一棵子树分支，另一个分支进入与否依垂直距离判断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667986"/>
            <a:ext cx="94685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KdTree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::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recurSearch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depth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Coordinate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dimension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depth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% 2;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.distance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&lt;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.distance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.isSmaller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recurSearch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m_pLChild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depth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.distance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&gt;=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.distance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recurSearch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depth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else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recurSearch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depth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.distance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&gt;=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.distance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recurSearch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m_pLChild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depth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nearest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4934" y="3031450"/>
            <a:ext cx="5780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//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查询过程，即递归中的先序遍历，先访问根节点数据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9552" y="2843584"/>
            <a:ext cx="8496944" cy="513408"/>
          </a:xfrm>
          <a:prstGeom prst="rect">
            <a:avLst/>
          </a:prstGeom>
          <a:noFill/>
          <a:ln w="28575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774" y="4412178"/>
            <a:ext cx="87107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//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分情况进行左右子树的查询与回溯，目标位于左子树则左子树必进入，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右子树视回溯过程的垂直距离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39552" y="3400782"/>
            <a:ext cx="8496944" cy="1036330"/>
          </a:xfrm>
          <a:prstGeom prst="rect">
            <a:avLst/>
          </a:prstGeom>
          <a:noFill/>
          <a:ln w="285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 animBg="1"/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545632" cy="39857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树：多维空间数据划分和搜索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维度越高时，搜索效率越差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BBF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Best-Bin-First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，优先级队列）优化搜索速度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kd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树应用于多维数据处理，如图像的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SIFT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特征匹配（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128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维特征）、计算机图形学中的光线跟踪、数据挖掘分类与检索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26" name="Picture 2" descr="http://img.my.csdn.net/uploads/201211/20/1353404255_246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339975"/>
            <a:ext cx="2160240" cy="205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6860050" y="6309320"/>
            <a:ext cx="23093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3d-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树（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x,y,z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划分）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262339" y="1268760"/>
            <a:ext cx="8774157" cy="398570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BBF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优化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维度越高时，搜索效率越差的原因：维度高，回溯次数大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为降低回溯次数，限制回溯次数上限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怎样保证在最大回溯次数内找到的最近邻比较接近真实最近邻？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优先级队列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核心思想：每分支离目标点距离和相交情况不一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3528" y="1844824"/>
            <a:ext cx="84081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CACA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ACACA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62339" y="1268760"/>
            <a:ext cx="8774157" cy="54630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BBF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优化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的当前最近邻点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从根结点开始，将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与中间结点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node(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k,m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进行比较，根据比较结果选择某个树分支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（或称为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）；并将未被选择的另一个树分支所在的树中位置和它跟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之间的距离一起保存到一个优先级队列中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Queue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按照步骤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）的过程，对树分支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进行如上比较和选择，直至访问到叶子结点，然后计算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与叶子结点中保存的数据之间的距离，并记录下最小距离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以及对应的数据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262339" y="1268760"/>
            <a:ext cx="8774157" cy="546303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kd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BBF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优化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BBF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回溯：已知最大回溯次数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BTmax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）如果当前回溯的次数小于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BTmax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，且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Queue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不为空，则从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Queue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中取出最小距离对应的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，然后按照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步骤访问该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Branch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直至达到叶子结点；计算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与叶子结点中各个数据间距离，如果有比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更小的值，则将该值赋给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，该数据则被认为是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的当前近似最近邻点；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）重复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）步骤，直到回溯次数大于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BTmax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Queue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为空时，查找结束，此时得到的数据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和距离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就是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的近似最近邻点和它们之间的距离。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第九讲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数组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259632" y="4221088"/>
            <a:ext cx="6400800" cy="230425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树范围查询实现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3528" y="1556792"/>
            <a:ext cx="8712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KdTree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::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Search_R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RecArea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::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vector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&gt;&amp;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递归搜索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R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范围内的点，返回于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result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节点为空返回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dimension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% 2;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获得当前分割轴方向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flag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.intersect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判断节点与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R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交叠情况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(flag &lt; 0)         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只有左子树相交的情况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Search_R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m_pLeft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else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(flag &gt; 0)    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只有右子树相交的情况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Search_R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else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                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左右子树都相交的情况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RecArea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smallerR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biggerR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.split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smallerR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biggerR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划分区域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Search_R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m_pLeft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smallerR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Search_R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biggerR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分别在左右子树搜索，搜索区域划分为小区域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R.include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.push_back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//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后序遍历判断，节点是否属于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R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回顾：从数组到向量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79512" y="1268760"/>
          <a:ext cx="8697242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36504"/>
                <a:gridCol w="4160738"/>
              </a:tblGrid>
              <a:tr h="107629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数组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向量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13409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高级程序设计语言</a:t>
                      </a:r>
                      <a:endParaRPr lang="en-US" altLang="zh-CN" sz="2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内置的数据类型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数组的抽象和泛化，</a:t>
                      </a:r>
                      <a:endParaRPr lang="en-US" altLang="zh-CN" sz="2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由模板类实现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128723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通过下标</a:t>
                      </a: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(Index)</a:t>
                      </a: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访问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通过秩访问</a:t>
                      </a:r>
                      <a:endParaRPr lang="en-US" altLang="zh-CN" sz="2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（若元素</a:t>
                      </a:r>
                      <a:r>
                        <a:rPr lang="en-US" altLang="zh-CN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e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有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个前驱</a:t>
                      </a:r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元素，</a:t>
                      </a:r>
                      <a:endParaRPr lang="en-US" altLang="zh-CN" sz="2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  <a:p>
                      <a:pPr algn="ctr"/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其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秩为</a:t>
                      </a:r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</a:t>
                      </a:r>
                      <a:r>
                        <a:rPr lang="zh-CN" altLang="en-US" sz="2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）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6880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只能读取和修改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dk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带有很多操作接口</a:t>
                      </a:r>
                      <a:endParaRPr lang="zh-CN" altLang="en-US" sz="2400" b="1" kern="1200" dirty="0">
                        <a:solidFill>
                          <a:schemeClr val="dk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数组：基本概念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9" y="1196951"/>
            <a:ext cx="8712968" cy="27392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（多维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由下标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(index)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(value)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组成的序列的集合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C++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静态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数组和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动态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数组；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从定义上来看，线性表和数组都是数据元素的有序集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数组有维度（比如三维数组）的概念而线性表没有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数组一般不进行数据插入和删除操作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220072" y="4001437"/>
            <a:ext cx="2905146" cy="2476518"/>
            <a:chOff x="5035184" y="3261437"/>
            <a:chExt cx="2905146" cy="2476518"/>
          </a:xfrm>
        </p:grpSpPr>
        <p:cxnSp>
          <p:nvCxnSpPr>
            <p:cNvPr id="39" name="直接连接符 38"/>
            <p:cNvCxnSpPr/>
            <p:nvPr/>
          </p:nvCxnSpPr>
          <p:spPr bwMode="auto">
            <a:xfrm>
              <a:off x="6588472" y="4613555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grpSp>
          <p:nvGrpSpPr>
            <p:cNvPr id="29" name="组合 28"/>
            <p:cNvGrpSpPr/>
            <p:nvPr/>
          </p:nvGrpSpPr>
          <p:grpSpPr>
            <a:xfrm>
              <a:off x="5904000" y="4240800"/>
              <a:ext cx="1061942" cy="822953"/>
              <a:chOff x="2030781" y="4421200"/>
              <a:chExt cx="1061942" cy="822953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2267744" y="4797152"/>
                <a:ext cx="432048" cy="432048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endParaRPr>
              </a:p>
            </p:txBody>
          </p: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2267744" y="4550146"/>
                <a:ext cx="256765" cy="247006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5" name="直接连接符 54"/>
              <p:cNvCxnSpPr/>
              <p:nvPr/>
            </p:nvCxnSpPr>
            <p:spPr bwMode="auto">
              <a:xfrm flipV="1">
                <a:off x="2695940" y="4550146"/>
                <a:ext cx="260568" cy="25990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2709280" y="4975747"/>
                <a:ext cx="247228" cy="2534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7" name="直接连接符 56"/>
              <p:cNvCxnSpPr/>
              <p:nvPr/>
            </p:nvCxnSpPr>
            <p:spPr bwMode="auto">
              <a:xfrm>
                <a:off x="2956508" y="4550146"/>
                <a:ext cx="0" cy="432048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 flipH="1">
                <a:off x="2528312" y="4550146"/>
                <a:ext cx="419251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sp>
            <p:nvSpPr>
              <p:cNvPr id="70" name="矩形 69"/>
              <p:cNvSpPr/>
              <p:nvPr/>
            </p:nvSpPr>
            <p:spPr bwMode="auto">
              <a:xfrm>
                <a:off x="2277281" y="4543698"/>
                <a:ext cx="674515" cy="685501"/>
              </a:xfrm>
              <a:prstGeom prst="rect">
                <a:avLst/>
              </a:prstGeom>
              <a:solidFill>
                <a:schemeClr val="accent5">
                  <a:alpha val="57000"/>
                </a:schemeClr>
              </a:solidFill>
              <a:ln w="3175" algn="ctr">
                <a:noFill/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 bwMode="auto">
              <a:xfrm rot="8107168">
                <a:off x="2710914" y="5077650"/>
                <a:ext cx="381809" cy="166503"/>
              </a:xfrm>
              <a:prstGeom prst="triangle">
                <a:avLst/>
              </a:prstGeom>
              <a:solidFill>
                <a:schemeClr val="bg1"/>
              </a:solidFill>
              <a:ln w="3175" algn="ctr">
                <a:noFill/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78" name="等腰三角形 77"/>
              <p:cNvSpPr/>
              <p:nvPr/>
            </p:nvSpPr>
            <p:spPr bwMode="auto">
              <a:xfrm rot="18932971">
                <a:off x="2030781" y="4421200"/>
                <a:ext cx="473379" cy="310402"/>
              </a:xfrm>
              <a:prstGeom prst="triangle">
                <a:avLst>
                  <a:gd name="adj" fmla="val 100000"/>
                </a:avLst>
              </a:prstGeom>
              <a:solidFill>
                <a:schemeClr val="bg1"/>
              </a:solidFill>
              <a:ln w="3175" algn="ctr">
                <a:noFill/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endParaRPr>
              </a:p>
            </p:txBody>
          </p:sp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5184" y="3261437"/>
              <a:ext cx="2905146" cy="2476518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 bwMode="auto">
            <a:xfrm>
              <a:off x="6795079" y="3947856"/>
              <a:ext cx="0" cy="82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4" name="直接连接符 3"/>
            <p:cNvCxnSpPr>
              <a:endCxn id="70" idx="1"/>
            </p:cNvCxnSpPr>
            <p:nvPr/>
          </p:nvCxnSpPr>
          <p:spPr bwMode="auto">
            <a:xfrm>
              <a:off x="6147079" y="4240800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>
              <a:off x="6363079" y="3947856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6579079" y="4163856"/>
              <a:ext cx="0" cy="86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6829727" y="4379856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>
              <a:off x="6569159" y="5048799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6829727" y="4794875"/>
              <a:ext cx="468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/>
              <a:tailEnd type="none"/>
            </a:ln>
            <a:effectLst/>
          </p:spPr>
        </p:cxnSp>
      </p:grpSp>
      <p:cxnSp>
        <p:nvCxnSpPr>
          <p:cNvPr id="40" name="直接连接符 39"/>
          <p:cNvCxnSpPr/>
          <p:nvPr/>
        </p:nvCxnSpPr>
        <p:spPr bwMode="auto">
          <a:xfrm>
            <a:off x="5116928" y="5128508"/>
            <a:ext cx="0" cy="134474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41" name="直接连接符 40"/>
          <p:cNvCxnSpPr/>
          <p:nvPr/>
        </p:nvCxnSpPr>
        <p:spPr bwMode="auto">
          <a:xfrm flipH="1" flipV="1">
            <a:off x="5242734" y="6550350"/>
            <a:ext cx="1783495" cy="71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 flipH="1">
            <a:off x="5134223" y="5446048"/>
            <a:ext cx="1097862" cy="110041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sp>
        <p:nvSpPr>
          <p:cNvPr id="18" name="矩形 17"/>
          <p:cNvSpPr/>
          <p:nvPr/>
        </p:nvSpPr>
        <p:spPr>
          <a:xfrm>
            <a:off x="5902405" y="648974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727354" y="561621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260624" y="5994411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 flipH="1" flipV="1">
            <a:off x="6694524" y="5855775"/>
            <a:ext cx="983627" cy="59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9" name="矩形 8"/>
          <p:cNvSpPr/>
          <p:nvPr/>
        </p:nvSpPr>
        <p:spPr>
          <a:xfrm>
            <a:off x="7725659" y="6268430"/>
            <a:ext cx="1284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a[1][1][2]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69194" y="4478975"/>
            <a:ext cx="3024336" cy="469191"/>
            <a:chOff x="971600" y="3924967"/>
            <a:chExt cx="3024336" cy="469191"/>
          </a:xfrm>
        </p:grpSpPr>
        <p:sp>
          <p:nvSpPr>
            <p:cNvPr id="3" name="矩形 2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169194" y="4943354"/>
            <a:ext cx="3024336" cy="469191"/>
            <a:chOff x="971600" y="3924967"/>
            <a:chExt cx="3024336" cy="469191"/>
          </a:xfrm>
        </p:grpSpPr>
        <p:sp>
          <p:nvSpPr>
            <p:cNvPr id="76" name="矩形 75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1" name="矩形 80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169194" y="5412545"/>
            <a:ext cx="3024336" cy="469191"/>
            <a:chOff x="971600" y="3924967"/>
            <a:chExt cx="3024336" cy="469191"/>
          </a:xfrm>
        </p:grpSpPr>
        <p:sp>
          <p:nvSpPr>
            <p:cNvPr id="84" name="矩形 83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2485372" y="3927501"/>
              <a:ext cx="500040" cy="46665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89" name="矩形 88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169194" y="5875582"/>
            <a:ext cx="3024336" cy="469191"/>
            <a:chOff x="971600" y="3924967"/>
            <a:chExt cx="3024336" cy="469191"/>
          </a:xfrm>
        </p:grpSpPr>
        <p:sp>
          <p:nvSpPr>
            <p:cNvPr id="91" name="矩形 90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95" name="矩形 94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96" name="矩形 95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cxnSp>
        <p:nvCxnSpPr>
          <p:cNvPr id="97" name="直接连接符 96"/>
          <p:cNvCxnSpPr/>
          <p:nvPr/>
        </p:nvCxnSpPr>
        <p:spPr bwMode="auto">
          <a:xfrm flipH="1">
            <a:off x="1099320" y="6529702"/>
            <a:ext cx="31688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sp>
        <p:nvSpPr>
          <p:cNvPr id="98" name="矩形 97"/>
          <p:cNvSpPr/>
          <p:nvPr/>
        </p:nvSpPr>
        <p:spPr>
          <a:xfrm>
            <a:off x="1758991" y="64503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cxnSp>
        <p:nvCxnSpPr>
          <p:cNvPr id="99" name="直接连接符 98"/>
          <p:cNvCxnSpPr/>
          <p:nvPr/>
        </p:nvCxnSpPr>
        <p:spPr bwMode="auto">
          <a:xfrm>
            <a:off x="1004554" y="4478975"/>
            <a:ext cx="6012" cy="19278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dash"/>
            <a:round/>
            <a:headEnd type="stealth"/>
            <a:tailEnd type="none"/>
          </a:ln>
          <a:effectLst/>
        </p:spPr>
      </p:cxnSp>
      <p:cxnSp>
        <p:nvCxnSpPr>
          <p:cNvPr id="100" name="直接箭头连接符 99"/>
          <p:cNvCxnSpPr>
            <a:stCxn id="101" idx="2"/>
            <a:endCxn id="80" idx="2"/>
          </p:cNvCxnSpPr>
          <p:nvPr/>
        </p:nvCxnSpPr>
        <p:spPr bwMode="auto">
          <a:xfrm>
            <a:off x="2883630" y="4295076"/>
            <a:ext cx="47348" cy="11174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1" name="矩形 100"/>
          <p:cNvSpPr/>
          <p:nvPr/>
        </p:nvSpPr>
        <p:spPr>
          <a:xfrm>
            <a:off x="2402568" y="3925744"/>
            <a:ext cx="96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a[3][1]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522006" y="548644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1800" b="0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endParaRPr kumimoji="0" lang="zh-CN" altLang="en-US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数组：基本概念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8" y="1196951"/>
            <a:ext cx="8883495" cy="1415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（多维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扩展一维数组概念，可定义多维数组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“数组元素为一维数组“的一维数组，可以视为二维数组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“数组元素为二维数组“的一维数组，可以视为三维数组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 bwMode="auto">
          <a:xfrm>
            <a:off x="539552" y="2946723"/>
            <a:ext cx="5256584" cy="32185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 a[2][3];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等价于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typedef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 A[3]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//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为数组定义简洁的类型名称</a:t>
            </a:r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  <a:sym typeface="Wingdings" panose="05000000000000000000" pitchFamily="2" charset="2"/>
              </a:rPr>
              <a:t>A a[2];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两个变量组成的一个数组，其中每一个变量都是数组。其中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a[0]，a[1]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Wingdings" panose="05000000000000000000" pitchFamily="2" charset="2"/>
              </a:rPr>
              <a:t>都是数组的名字，也就是地址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67" name="Rectangle 4"/>
          <p:cNvSpPr>
            <a:spLocks noChangeArrowheads="1"/>
          </p:cNvSpPr>
          <p:nvPr/>
        </p:nvSpPr>
        <p:spPr bwMode="auto">
          <a:xfrm>
            <a:off x="6156176" y="4911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a[0][1]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Rectangle 5"/>
          <p:cNvSpPr>
            <a:spLocks noChangeArrowheads="1"/>
          </p:cNvSpPr>
          <p:nvPr/>
        </p:nvSpPr>
        <p:spPr bwMode="auto">
          <a:xfrm>
            <a:off x="6156176" y="5292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a[0][0]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9" name="Rectangle 8"/>
          <p:cNvSpPr>
            <a:spLocks noChangeArrowheads="1"/>
          </p:cNvSpPr>
          <p:nvPr/>
        </p:nvSpPr>
        <p:spPr bwMode="auto">
          <a:xfrm>
            <a:off x="6156176" y="3387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a[1][2]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6156176" y="3768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a[1][1]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Rectangle 10"/>
          <p:cNvSpPr>
            <a:spLocks noChangeArrowheads="1"/>
          </p:cNvSpPr>
          <p:nvPr/>
        </p:nvSpPr>
        <p:spPr bwMode="auto">
          <a:xfrm>
            <a:off x="6156176" y="4149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a[1][0]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6156176" y="4530080"/>
            <a:ext cx="1371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a[0][2]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12"/>
          <p:cNvSpPr>
            <a:spLocks noChangeShapeType="1"/>
          </p:cNvSpPr>
          <p:nvPr/>
        </p:nvSpPr>
        <p:spPr bwMode="auto">
          <a:xfrm>
            <a:off x="6156176" y="308228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527776" y="300608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数组：基本概念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TextBox 20"/>
          <p:cNvSpPr txBox="1">
            <a:spLocks noChangeArrowheads="1"/>
          </p:cNvSpPr>
          <p:nvPr/>
        </p:nvSpPr>
        <p:spPr bwMode="auto">
          <a:xfrm>
            <a:off x="225009" y="1196951"/>
            <a:ext cx="729932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多维数组：多个前驱，多个后继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915816" y="1700808"/>
            <a:ext cx="3024336" cy="469191"/>
            <a:chOff x="971600" y="3924967"/>
            <a:chExt cx="3024336" cy="469191"/>
          </a:xfrm>
        </p:grpSpPr>
        <p:sp>
          <p:nvSpPr>
            <p:cNvPr id="14" name="矩形 13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915816" y="2165187"/>
            <a:ext cx="3024336" cy="469191"/>
            <a:chOff x="971600" y="3924967"/>
            <a:chExt cx="3024336" cy="469191"/>
          </a:xfrm>
        </p:grpSpPr>
        <p:sp>
          <p:nvSpPr>
            <p:cNvPr id="21" name="矩形 20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 bwMode="auto">
            <a:xfrm>
              <a:off x="2481356" y="3924967"/>
              <a:ext cx="504056" cy="469191"/>
            </a:xfrm>
            <a:prstGeom prst="rect">
              <a:avLst/>
            </a:prstGeom>
            <a:solidFill>
              <a:srgbClr val="FFC0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2915816" y="2634378"/>
            <a:ext cx="3024336" cy="469191"/>
            <a:chOff x="971600" y="3924967"/>
            <a:chExt cx="3024336" cy="469191"/>
          </a:xfrm>
        </p:grpSpPr>
        <p:sp>
          <p:nvSpPr>
            <p:cNvPr id="28" name="矩形 27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" name="矩形 29"/>
            <p:cNvSpPr/>
            <p:nvPr/>
          </p:nvSpPr>
          <p:spPr bwMode="auto">
            <a:xfrm>
              <a:off x="1982118" y="3927501"/>
              <a:ext cx="503252" cy="46665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2485370" y="3927501"/>
              <a:ext cx="500042" cy="46665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solidFill>
              <a:srgbClr val="FFCC00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15816" y="3097415"/>
            <a:ext cx="3024336" cy="469191"/>
            <a:chOff x="971600" y="3924967"/>
            <a:chExt cx="3024336" cy="469191"/>
          </a:xfrm>
        </p:grpSpPr>
        <p:sp>
          <p:nvSpPr>
            <p:cNvPr id="35" name="矩形 34"/>
            <p:cNvSpPr/>
            <p:nvPr/>
          </p:nvSpPr>
          <p:spPr bwMode="auto">
            <a:xfrm>
              <a:off x="97160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" name="矩形 35"/>
            <p:cNvSpPr/>
            <p:nvPr/>
          </p:nvSpPr>
          <p:spPr bwMode="auto">
            <a:xfrm>
              <a:off x="1474852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1978104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 bwMode="auto">
            <a:xfrm>
              <a:off x="2488580" y="3933655"/>
              <a:ext cx="504056" cy="46050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2988626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 bwMode="auto">
            <a:xfrm>
              <a:off x="3491880" y="3924967"/>
              <a:ext cx="504056" cy="469191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4355976" y="2719953"/>
            <a:ext cx="662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a[j][k]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12420" y="350100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524457" y="350100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585268" y="3147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2503519" y="1700808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283968" y="3108817"/>
            <a:ext cx="8147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前驱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a[j][k-1]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517953" y="3529463"/>
            <a:ext cx="253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615332" y="2643823"/>
            <a:ext cx="182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3707904" y="2636912"/>
            <a:ext cx="8242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前驱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a[j-1][k]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73503" y="2636911"/>
            <a:ext cx="873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后继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a[j+1][k]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4254376" y="2157660"/>
            <a:ext cx="8739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后继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a[j][k+1]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249607" y="3866263"/>
            <a:ext cx="8883495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维数组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A[m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][m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]…[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中，总共有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×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个数组元素，每一个元素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a[i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][i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]…[i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](0≤ 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≤m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-1,…, 0≤ 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≤m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-1)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处于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个向量之中，其位置由下标的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元组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][i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]…[i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唯一确定。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6" name="TextBox 20"/>
          <p:cNvSpPr txBox="1">
            <a:spLocks noChangeArrowheads="1"/>
          </p:cNvSpPr>
          <p:nvPr/>
        </p:nvSpPr>
        <p:spPr bwMode="auto">
          <a:xfrm>
            <a:off x="235852" y="5301208"/>
            <a:ext cx="8883495" cy="15120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一维数组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a[n]: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设起始存储地址为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，每一数组元素大小为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则任意数组元素的存储地址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LOC(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满足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ctr" defTabSz="9144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LOC(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 LOC(i-1)+s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a+i×s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 bwMode="auto">
          <a:xfrm>
            <a:off x="322467" y="5070098"/>
            <a:ext cx="8640960" cy="1095206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23528" y="3501008"/>
            <a:ext cx="8640960" cy="1224136"/>
          </a:xfrm>
          <a:prstGeom prst="rect">
            <a:avLst/>
          </a:prstGeom>
          <a:solidFill>
            <a:schemeClr val="accent1">
              <a:alpha val="59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19672" y="1870999"/>
            <a:ext cx="5976664" cy="1300455"/>
            <a:chOff x="1763688" y="2200553"/>
            <a:chExt cx="5976664" cy="1300455"/>
          </a:xfrm>
        </p:grpSpPr>
        <p:sp>
          <p:nvSpPr>
            <p:cNvPr id="16" name="矩形 15"/>
            <p:cNvSpPr/>
            <p:nvPr/>
          </p:nvSpPr>
          <p:spPr bwMode="auto">
            <a:xfrm>
              <a:off x="1763688" y="2200553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763688" y="2776617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763688" y="3280673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1763688" y="2451268"/>
              <a:ext cx="5976664" cy="220335"/>
            </a:xfrm>
            <a:prstGeom prst="rect">
              <a:avLst/>
            </a:prstGeom>
            <a:solidFill>
              <a:schemeClr val="accent1">
                <a:alpha val="59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多维数组的存储表示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864096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数组是多维的结构，而存储空间是一维结构，对于二维数组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251520" y="3577370"/>
            <a:ext cx="928903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行优先存储：大多数程序设计语言（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ALGOL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PASCAL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C/C++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Basic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827584" y="3932323"/>
                <a:ext cx="79502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m:rPr>
                        <m:nor/>
                      </m:rPr>
                      <a: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幼圆" panose="02010509060101010101" charset="-122"/>
                        <a:cs typeface="+mn-cs"/>
                      </a:rPr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,…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932323"/>
                <a:ext cx="795025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109" r="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827584" y="4301655"/>
                <a:ext cx="5790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m:rPr>
                        <m:nor/>
                      </m:rPr>
                      <a: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幼圆" panose="02010509060101010101" charset="-122"/>
                        <a:cs typeface="+mn-cs"/>
                      </a:rPr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301655"/>
                <a:ext cx="5790624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3" t="-45" r="4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251520" y="5013176"/>
            <a:ext cx="741682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列优先存储：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FORTAN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语言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827584" y="5426640"/>
                <a:ext cx="781085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m:rPr>
                        <m:nor/>
                      </m:rPr>
                      <a: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幼圆" panose="02010509060101010101" charset="-122"/>
                        <a:cs typeface="+mn-cs"/>
                      </a:rPr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,…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426640"/>
                <a:ext cx="781085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" t="-153" r="7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827584" y="5795972"/>
                <a:ext cx="5982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m:rPr>
                        <m:nor/>
                      </m:rPr>
                      <a: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幼圆" panose="02010509060101010101" charset="-122"/>
                        <a:cs typeface="+mn-cs"/>
                      </a:rPr>
                      <m:t> </m:t>
                    </m:r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… </a:t>
                </a:r>
                <a14:m>
                  <m:oMath xmlns:m="http://schemas.openxmlformats.org/officeDocument/2006/math">
                    <m:r>
                      <a:rPr kumimoji="0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</m:oMath>
                </a14:m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zh-CN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e>
                    </m:d>
                  </m:oMath>
                </a14:m>
                <a:endPara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95972"/>
                <a:ext cx="5982985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" t="-89" r="3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 bwMode="auto">
          <a:xfrm rot="5400000">
            <a:off x="1346252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 rot="5400000">
            <a:off x="2623002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 rot="5400000">
            <a:off x="4020588" y="1902220"/>
            <a:ext cx="1538342" cy="1135518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 bwMode="auto">
          <a:xfrm rot="5400000">
            <a:off x="6005039" y="1719862"/>
            <a:ext cx="1538342" cy="1500235"/>
          </a:xfrm>
          <a:prstGeom prst="rect">
            <a:avLst/>
          </a:prstGeom>
          <a:solidFill>
            <a:srgbClr val="FFFFCC">
              <a:alpha val="59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67544" y="1751454"/>
                <a:ext cx="7776864" cy="1491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...</m:t>
                                </m:r>
                              </m:e>
                              <m:e>
                                <m:d>
                                  <m:dPr>
                                    <m:begChr m:val=""/>
                                    <m:endChr m:val="]"/>
                                    <m:ctrlP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][</m:t>
                                    </m:r>
                                    <m:r>
                                      <a:rPr kumimoji="0" lang="zh-CN" alt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zh-CN" altLang="en-US" sz="1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751454"/>
                <a:ext cx="7776864" cy="1491434"/>
              </a:xfrm>
              <a:prstGeom prst="rect">
                <a:avLst/>
              </a:prstGeom>
              <a:blipFill rotWithShape="1">
                <a:blip r:embed="rId5"/>
                <a:stretch>
                  <a:fillRect l="-2" t="-8" r="3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7" grpId="0"/>
      <p:bldP spid="4" grpId="0"/>
      <p:bldP spid="9" grpId="0"/>
      <p:bldP spid="10" grpId="0"/>
      <p:bldP spid="13" grpId="0"/>
      <p:bldP spid="14" grpId="0"/>
      <p:bldP spid="19" grpId="0" animBg="1"/>
      <p:bldP spid="20" grpId="0" animBg="1"/>
      <p:bldP spid="21" grpId="0" animBg="1"/>
      <p:bldP spid="2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多维数组的存储表示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2993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行优先二维数组地址映射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20"/>
              <p:cNvSpPr txBox="1">
                <a:spLocks noChangeArrowheads="1"/>
              </p:cNvSpPr>
              <p:nvPr/>
            </p:nvSpPr>
            <p:spPr bwMode="auto">
              <a:xfrm>
                <a:off x="217252" y="1630355"/>
                <a:ext cx="8747236" cy="87152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lvl="1" indent="0" algn="l" defTabSz="914400" rtl="0" eaLnBrk="1" fontAlgn="auto" latinLnBrk="0" hangingPunct="1">
                  <a:lnSpc>
                    <a:spcPts val="32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   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设二维数组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n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</m:e>
                    </m:d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的第一个元素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地址为   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,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每个元素占用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个元素空间，那么任一数组元素</a:t>
                </a:r>
                <a14:m>
                  <m:oMath xmlns:m="http://schemas.openxmlformats.org/officeDocument/2006/math">
                    <m:r>
                      <a:rPr kumimoji="0" lang="zh-CN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𝑎</m:t>
                    </m:r>
                    <m:r>
                      <a:rPr kumimoji="0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j</m:t>
                    </m:r>
                    <m:r>
                      <a:rPr kumimoji="0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][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k</m:t>
                    </m:r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的存放位置为：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63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7252" y="1630355"/>
                <a:ext cx="8747236" cy="871521"/>
              </a:xfrm>
              <a:prstGeom prst="rect">
                <a:avLst/>
              </a:prstGeom>
              <a:blipFill rotWithShape="1">
                <a:blip r:embed="rId1"/>
                <a:stretch>
                  <a:fillRect l="-1" t="-36" r="2" b="70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796136" y="1657723"/>
                <a:ext cx="4168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57723"/>
                <a:ext cx="416844" cy="400110"/>
              </a:xfrm>
              <a:prstGeom prst="rect">
                <a:avLst/>
              </a:prstGeom>
              <a:blipFill rotWithShape="1">
                <a:blip r:embed="rId2"/>
                <a:stretch>
                  <a:fillRect l="-118" t="-93" r="34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charset="-122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4" t="-32" r="19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矩形 22"/>
              <p:cNvSpPr/>
              <p:nvPr/>
            </p:nvSpPr>
            <p:spPr>
              <a:xfrm>
                <a:off x="179761" y="2566300"/>
                <a:ext cx="894744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𝐿𝑂𝐶</m:t>
                      </m:r>
                      <m:d>
                        <m:d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e>
                      </m:d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𝐿𝑂𝐶</m:t>
                      </m:r>
                      <m:d>
                        <m:d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m:rPr>
                          <m:nor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charset="-122"/>
                          <a:cs typeface="+mn-cs"/>
                        </a:rPr>
                        <m:t> = 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𝐿𝑂𝐶</m:t>
                      </m:r>
                      <m:d>
                        <m:d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zh-CN" alt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m:rPr>
                          <m:nor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charset="-122"/>
                          <a:cs typeface="+mn-cs"/>
                        </a:rPr>
                        <m:t> = 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𝛼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en-US" altLang="zh-CN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761" y="2566300"/>
                <a:ext cx="894744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" t="-72" r="4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79512" y="3198167"/>
            <a:ext cx="72993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行优先三维数组地址映射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194" name="Picture 2" descr="查看源图像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14"/>
          <a:stretch>
            <a:fillRect/>
          </a:stretch>
        </p:blipFill>
        <p:spPr bwMode="auto">
          <a:xfrm>
            <a:off x="6212980" y="3789040"/>
            <a:ext cx="2448272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5220072" y="3789040"/>
            <a:ext cx="865915" cy="1728192"/>
            <a:chOff x="5652120" y="3789040"/>
            <a:chExt cx="865915" cy="1728192"/>
          </a:xfrm>
        </p:grpSpPr>
        <p:cxnSp>
          <p:nvCxnSpPr>
            <p:cNvPr id="4" name="直接箭头连接符 3"/>
            <p:cNvCxnSpPr/>
            <p:nvPr/>
          </p:nvCxnSpPr>
          <p:spPr bwMode="auto">
            <a:xfrm flipV="1">
              <a:off x="5652120" y="3789040"/>
              <a:ext cx="720080" cy="77455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>
              <a:off x="5660504" y="4563595"/>
              <a:ext cx="10203" cy="9536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670707" y="4578868"/>
              <a:ext cx="847328" cy="1688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</p:grpSp>
      <p:sp>
        <p:nvSpPr>
          <p:cNvPr id="12" name="矩形 11"/>
          <p:cNvSpPr/>
          <p:nvPr/>
        </p:nvSpPr>
        <p:spPr>
          <a:xfrm>
            <a:off x="5971000" y="3478602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23585" y="467108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列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361074" y="533012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6166076" y="4650632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076" y="4650632"/>
                <a:ext cx="674607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" t="-143" r="69" b="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矩形 24"/>
              <p:cNvSpPr/>
              <p:nvPr/>
            </p:nvSpPr>
            <p:spPr>
              <a:xfrm>
                <a:off x="6503379" y="399165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79" y="3991651"/>
                <a:ext cx="674607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1" t="-11" r="86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矩形 27"/>
              <p:cNvSpPr/>
              <p:nvPr/>
            </p:nvSpPr>
            <p:spPr>
              <a:xfrm>
                <a:off x="6777713" y="3717032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713" y="3717032"/>
                <a:ext cx="674607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" t="-102" r="8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矩形 28"/>
              <p:cNvSpPr/>
              <p:nvPr/>
            </p:nvSpPr>
            <p:spPr>
              <a:xfrm>
                <a:off x="6676100" y="467108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100" y="4671081"/>
                <a:ext cx="67460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51" t="-6" r="86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矩形 29"/>
              <p:cNvSpPr/>
              <p:nvPr/>
            </p:nvSpPr>
            <p:spPr>
              <a:xfrm>
                <a:off x="7196020" y="4671081"/>
                <a:ext cx="6746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020" y="4671081"/>
                <a:ext cx="674607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" t="-6" r="65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矩形 30"/>
              <p:cNvSpPr/>
              <p:nvPr/>
            </p:nvSpPr>
            <p:spPr>
              <a:xfrm>
                <a:off x="6156176" y="5127451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127451"/>
                <a:ext cx="67993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71" t="-125" r="49" b="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6666200" y="514790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00" y="5147900"/>
                <a:ext cx="67993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89" t="-160" r="66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矩形 32"/>
              <p:cNvSpPr/>
              <p:nvPr/>
            </p:nvSpPr>
            <p:spPr>
              <a:xfrm>
                <a:off x="7186120" y="514790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20" y="5147900"/>
                <a:ext cx="6799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68" t="-160" r="45" b="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矩形 33"/>
              <p:cNvSpPr/>
              <p:nvPr/>
            </p:nvSpPr>
            <p:spPr>
              <a:xfrm>
                <a:off x="6156176" y="5631507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5631507"/>
                <a:ext cx="679930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71" t="-89" r="49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6666200" y="5651956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200" y="5651956"/>
                <a:ext cx="6799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89" t="-123" r="66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7186120" y="5651956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120" y="5651956"/>
                <a:ext cx="679930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68" t="-123" r="45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矩形 36"/>
              <p:cNvSpPr/>
              <p:nvPr/>
            </p:nvSpPr>
            <p:spPr>
              <a:xfrm>
                <a:off x="7020272" y="3991651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3991651"/>
                <a:ext cx="674608" cy="369332"/>
              </a:xfrm>
              <a:prstGeom prst="rect">
                <a:avLst/>
              </a:prstGeom>
              <a:blipFill rotWithShape="1">
                <a:blip r:embed="rId17"/>
                <a:stretch>
                  <a:fillRect l="-51" t="-11" r="87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矩形 37"/>
              <p:cNvSpPr/>
              <p:nvPr/>
            </p:nvSpPr>
            <p:spPr>
              <a:xfrm>
                <a:off x="7294606" y="3717032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606" y="3717032"/>
                <a:ext cx="674608" cy="369332"/>
              </a:xfrm>
              <a:prstGeom prst="rect">
                <a:avLst/>
              </a:prstGeom>
              <a:blipFill rotWithShape="1">
                <a:blip r:embed="rId18"/>
                <a:stretch>
                  <a:fillRect l="-54" t="-102" r="89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矩形 38"/>
              <p:cNvSpPr/>
              <p:nvPr/>
            </p:nvSpPr>
            <p:spPr>
              <a:xfrm>
                <a:off x="7583498" y="3995772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498" y="3995772"/>
                <a:ext cx="674608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49" t="-95" r="8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矩形 39"/>
              <p:cNvSpPr/>
              <p:nvPr/>
            </p:nvSpPr>
            <p:spPr>
              <a:xfrm>
                <a:off x="7857832" y="3721153"/>
                <a:ext cx="6746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32" y="3721153"/>
                <a:ext cx="674608" cy="369332"/>
              </a:xfrm>
              <a:prstGeom prst="rect">
                <a:avLst/>
              </a:prstGeom>
              <a:blipFill rotWithShape="1">
                <a:blip r:embed="rId20"/>
                <a:stretch>
                  <a:fillRect l="-51" t="-14" r="86" b="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 rot="18803370">
                <a:off x="7780412" y="4779847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3370">
                <a:off x="7780412" y="4779847"/>
                <a:ext cx="679930" cy="369332"/>
              </a:xfrm>
              <a:prstGeom prst="rect">
                <a:avLst/>
              </a:prstGeom>
              <a:blipFill rotWithShape="1">
                <a:blip r:embed="rId21"/>
                <a:stretch>
                  <a:fillRect l="-4167" t="-51290" r="-4074" b="-51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 rot="18922181">
                <a:off x="7808507" y="525136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2181">
                <a:off x="7808507" y="5251360"/>
                <a:ext cx="679930" cy="369332"/>
              </a:xfrm>
              <a:prstGeom prst="rect">
                <a:avLst/>
              </a:prstGeom>
              <a:blipFill rotWithShape="1">
                <a:blip r:embed="rId22"/>
                <a:stretch>
                  <a:fillRect l="-4750" t="-50352" r="-4612" b="-50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 rot="18803370">
                <a:off x="8152749" y="4482340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03370">
                <a:off x="8152749" y="4482340"/>
                <a:ext cx="679930" cy="369332"/>
              </a:xfrm>
              <a:prstGeom prst="rect">
                <a:avLst/>
              </a:prstGeom>
              <a:blipFill rotWithShape="1">
                <a:blip r:embed="rId23"/>
                <a:stretch>
                  <a:fillRect l="-4107" t="-51374" r="-4041" b="-51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 rot="18922181">
                <a:off x="8180844" y="4953853"/>
                <a:ext cx="6799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22181">
                <a:off x="8180844" y="4953853"/>
                <a:ext cx="679930" cy="369332"/>
              </a:xfrm>
              <a:prstGeom prst="rect">
                <a:avLst/>
              </a:prstGeom>
              <a:blipFill rotWithShape="1">
                <a:blip r:embed="rId24"/>
                <a:stretch>
                  <a:fillRect l="-4690" t="-50263" r="-4579" b="-50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396438" y="3774955"/>
            <a:ext cx="4572000" cy="21513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3×4×2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（下标从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开始）采用以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为主序的方法存放，即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行下标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变化最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慢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纵下标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变化最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快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，则顺序为：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3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…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323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331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332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333</a:t>
            </a:r>
            <a:endParaRPr kumimoji="0" lang="en-US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多维数组的存储表示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729932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行优先三维数组地址映射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charset="-122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958" y="3244334"/>
                <a:ext cx="1878233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4" t="-32" r="19" b="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0"/>
          <p:cNvSpPr txBox="1">
            <a:spLocks noChangeArrowheads="1"/>
          </p:cNvSpPr>
          <p:nvPr/>
        </p:nvSpPr>
        <p:spPr bwMode="auto">
          <a:xfrm>
            <a:off x="179512" y="3068960"/>
            <a:ext cx="729932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维数组地址映射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96029" y="1578469"/>
                <a:ext cx="8651857" cy="871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ts val="32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设二维数组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a:rPr kumimoji="0" lang="en-US" altLang="zh-CN" sz="2000" b="0" i="0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a:rPr kumimoji="0" lang="en-US" altLang="zh-CN" sz="2000" b="0" i="0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</m:t>
                        </m:r>
                        <m:r>
                          <a:rPr kumimoji="0" lang="en-US" altLang="zh-CN" sz="2000" b="0" i="0" u="none" strike="noStrike" kern="1200" cap="none" spc="0" normalizeH="0" baseline="-2500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的第一个元素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]"/>
                        <m:ctrlPr>
                          <a:rPr kumimoji="0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zh-CN" alt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地址为</a:t>
                </a:r>
                <a:r>
                  <a:rPr kumimoji="0" lang="en-US" altLang="zh-CN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33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a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,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每个元素占用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个元素空间，那么任一数组元素                 的存放位置为：</a:t>
                </a:r>
                <a:endPara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9" y="1578469"/>
                <a:ext cx="8651857" cy="871521"/>
              </a:xfrm>
              <a:prstGeom prst="rect">
                <a:avLst/>
              </a:prstGeom>
              <a:blipFill rotWithShape="1">
                <a:blip r:embed="rId2"/>
                <a:stretch>
                  <a:fillRect l="-2" t="-57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99497" y="2456220"/>
            <a:ext cx="7844920" cy="540732"/>
          </a:xfrm>
          <a:prstGeom prst="rect">
            <a:avLst/>
          </a:prstGeom>
          <a:solidFill>
            <a:srgbClr val="92D050">
              <a:alpha val="42000"/>
            </a:srgbClr>
          </a:solidFill>
          <a:ln w="9525">
            <a:noFill/>
            <a:miter lim="800000"/>
          </a:ln>
        </p:spPr>
        <p:txBody>
          <a:bodyPr wrap="square" lIns="100145" tIns="50073" rIns="100145" bIns="50073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幼圆" panose="02010509060101010101" charset="-122"/>
                <a:cs typeface="+mn-cs"/>
              </a:rPr>
              <a:t>LOC (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, 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3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) =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+  (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*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*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3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+ 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* m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3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+ i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3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) *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668312" y="2065250"/>
                <a:ext cx="14053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12" y="2065250"/>
                <a:ext cx="140532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0" t="-62" r="35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61530" y="3444408"/>
            <a:ext cx="86518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对于多维数组               的任一元素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以行为主序优先存储时的存储地址计算公式为：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195736" y="3429000"/>
                <a:ext cx="1372620" cy="495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zh-CN" alt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zh-CN" alt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zh-CN" alt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...</m:t>
                        </m:r>
                        <m:sSub>
                          <m:sSubPr>
                            <m:ctrlP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zh-CN" alt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429000"/>
                <a:ext cx="1372620" cy="495328"/>
              </a:xfrm>
              <a:prstGeom prst="rect">
                <a:avLst/>
              </a:prstGeom>
              <a:blipFill rotWithShape="1">
                <a:blip r:embed="rId4"/>
                <a:stretch>
                  <a:fillRect l="-39" r="-4374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4623059" y="3429000"/>
                <a:ext cx="1179277" cy="495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e>
                            <m:sub>
                              <m:r>
                                <a:rPr kumimoji="0" lang="zh-CN" alt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zh-CN" alt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...</m:t>
                          </m:r>
                          <m:sSub>
                            <m:sSubPr>
                              <m:ctrlP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e>
                            <m:sub>
                              <m:r>
                                <a:rPr kumimoji="0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059" y="3429000"/>
                <a:ext cx="1179277" cy="495328"/>
              </a:xfrm>
              <a:prstGeom prst="rect">
                <a:avLst/>
              </a:prstGeom>
              <a:blipFill rotWithShape="1">
                <a:blip r:embed="rId5"/>
                <a:stretch>
                  <a:fillRect l="-22" r="29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262455" y="4437112"/>
                <a:ext cx="8485431" cy="2180020"/>
              </a:xfrm>
              <a:prstGeom prst="rect">
                <a:avLst/>
              </a:prstGeom>
              <a:solidFill>
                <a:schemeClr val="accent5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kumimoji="0" lang="zh-CN" altLang="en-US" sz="2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mPr>
                        <m:mr>
                          <m:e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𝐿𝑂𝐶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,⋯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)=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𝐿𝑂𝐶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,⋯,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)+(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×⋯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×⋯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幼圆" panose="02010509060101010101" charset="-122"/>
                                <a:cs typeface="+mn-cs"/>
                              </a:rPr>
                              <m:t>    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+⋯+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𝐿</m:t>
                            </m:r>
                          </m:e>
                        </m:mr>
                        <m:mr>
                          <m:e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𝐿𝑂𝐶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,⋯,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)+</m:t>
                            </m:r>
                            <m:nary>
                              <m:naryPr>
                                <m:chr m:val="∑"/>
                                <m:grow m:val="on"/>
                                <m:limLoc m:val="undOvr"/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zh-CN" altLang="en-US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0" lang="zh-CN" altLang="en-US" sz="2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0" lang="zh-CN" altLang="en-US" sz="2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zh-CN" altLang="en-US" sz="2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kumimoji="0" lang="zh-CN" altLang="en-US" sz="2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</m:nary>
                          </m:e>
                        </m:mr>
                        <m:mr>
                          <m:e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其中：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en-US" altLang="zh-CN" sz="22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kumimoji="0" lang="zh-CN" altLang="en-US" sz="2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0" lang="zh-CN" altLang="en-US" sz="2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&lt;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zh-CN" altLang="en-US" sz="2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</m:mr>
                      </m:m>
                    </m:oMath>
                  </m:oMathPara>
                </a14:m>
                <a:endParaRPr kumimoji="0" lang="zh-CN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55" y="4437112"/>
                <a:ext cx="8485431" cy="2180020"/>
              </a:xfrm>
              <a:prstGeom prst="rect">
                <a:avLst/>
              </a:prstGeom>
              <a:blipFill rotWithShape="1">
                <a:blip r:embed="rId6"/>
                <a:stretch>
                  <a:fillRect l="-2" t="-17" r="-552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/>
          <p:cNvGrpSpPr/>
          <p:nvPr/>
        </p:nvGrpSpPr>
        <p:grpSpPr>
          <a:xfrm>
            <a:off x="6660232" y="5071265"/>
            <a:ext cx="2647643" cy="1040056"/>
            <a:chOff x="6183726" y="3253039"/>
            <a:chExt cx="2647643" cy="1040056"/>
          </a:xfrm>
        </p:grpSpPr>
        <p:sp>
          <p:nvSpPr>
            <p:cNvPr id="21" name="圆角矩形标注 20"/>
            <p:cNvSpPr/>
            <p:nvPr/>
          </p:nvSpPr>
          <p:spPr bwMode="auto">
            <a:xfrm>
              <a:off x="6183726" y="3259424"/>
              <a:ext cx="2647643" cy="1033671"/>
            </a:xfrm>
            <a:prstGeom prst="wedgeRoundRectCallout">
              <a:avLst>
                <a:gd name="adj1" fmla="val -70295"/>
                <a:gd name="adj2" fmla="val 29002"/>
                <a:gd name="adj3" fmla="val 16667"/>
              </a:avLst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  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称为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n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维数组的映像函数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长城楷体_GB2312" pitchFamily="17" charset="-122"/>
                <a:ea typeface="长城楷体_GB2312" pitchFamily="17" charset="-122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6228182" y="3253039"/>
                  <a:ext cx="577850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zh-CN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zh-CN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zh-CN" altLang="en-US" sz="2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2" y="3253039"/>
                  <a:ext cx="577850" cy="523220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1691680" y="188639"/>
            <a:ext cx="6183665" cy="6450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0131" tIns="45066" rIns="90131" bIns="4506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二维数组的抽象数据类型定义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395536" y="1124744"/>
            <a:ext cx="9289032" cy="53503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0131" tIns="45066" rIns="90131" bIns="45066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ADT Array {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数据对象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D = {</a:t>
            </a: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32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0≤i≤b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-1, 0 ≤j≤b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数据关系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R = { ROW, COL 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ROW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{&lt;a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i,j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,a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i,j+1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0≤i≤b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-1, 0≤j≤b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-2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	COL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{&lt;a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i,j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,a</a:t>
            </a:r>
            <a:r>
              <a:rPr kumimoji="0" lang="en-US" altLang="zh-CN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i+1,j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&gt;|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0≤i≤b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-2, 0≤ j≤b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基本操作：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}ADT Array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868680" y="205740"/>
            <a:ext cx="7447736" cy="617220"/>
          </a:xfrm>
          <a:noFill/>
          <a:ln>
            <a:miter lim="800000"/>
          </a:ln>
        </p:spPr>
        <p:txBody>
          <a:bodyPr vert="horz" wrap="square" lIns="82283" tIns="41142" rIns="82283" bIns="41142" numCol="1" anchor="ctr" anchorCtr="0" compatLnSpc="1"/>
          <a:lstStyle/>
          <a:p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矩阵的压缩存储</a:t>
            </a:r>
            <a:endParaRPr lang="zh-CN" altLang="zh-CN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225744"/>
            <a:ext cx="8568952" cy="284910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34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在高级语言编程时，通常将一个矩阵描述为一个二维数组。这样，可以对其元素进行随机存取，各种矩阵运算也非常简单。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但对于某些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，特别是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高阶矩阵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，若其中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零元素或非零元素呈某种规律分布，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或者矩阵中有大量的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零元素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，若仍然用常规方法存储，可能存储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重复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的非零元素或零元素，将造成存储空间的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大量浪费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。对这类矩阵进行压缩存储：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多个相同的非零元素只分配一个存储空间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零元素不分配空间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5536" y="4941168"/>
            <a:ext cx="8496944" cy="932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特殊矩阵：非零元素或零元素的分布有一定规律的矩阵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稀疏矩阵：存在大量零元素的矩阵，非零元素分布无规律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162138"/>
            <a:ext cx="8856984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阶方阵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A=(a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满足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ji,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1≦i,j≦n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且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i≠j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，则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为对称矩阵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对称矩阵及其压缩存储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-252536" y="1774983"/>
            <a:ext cx="4032448" cy="2456933"/>
            <a:chOff x="1247" y="1888"/>
            <a:chExt cx="2777" cy="1692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47" y="1888"/>
              <a:ext cx="2777" cy="16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370" y="1899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CCFF">
                    <a:lumMod val="9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370" y="1899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21" y="1975"/>
              <a:ext cx="23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70" y="2317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370" y="2317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521" y="2393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370" y="2731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370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521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370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370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521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2781" y="2317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CCFF">
                    <a:lumMod val="9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2781" y="2317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932" y="2393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781" y="2731"/>
              <a:ext cx="411" cy="4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781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2932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2781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81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932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192" y="2731"/>
              <a:ext cx="411" cy="4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CCFF">
                    <a:lumMod val="9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192" y="2731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343" y="2807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192" y="3149"/>
              <a:ext cx="411" cy="4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192" y="3149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3343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3603" y="3141"/>
              <a:ext cx="411" cy="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99CCFF">
                    <a:lumMod val="9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3603" y="3135"/>
              <a:ext cx="411" cy="42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3754" y="3225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1733" y="2523"/>
              <a:ext cx="16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023" y="2523"/>
              <a:ext cx="16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=</a:t>
              </a:r>
              <a:endParaRPr kumimoji="0" lang="zh-CN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2781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2781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2932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192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5" name="Rectangle 41"/>
            <p:cNvSpPr>
              <a:spLocks noChangeArrowheads="1"/>
            </p:cNvSpPr>
            <p:nvPr/>
          </p:nvSpPr>
          <p:spPr bwMode="auto">
            <a:xfrm>
              <a:off x="3192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6" name="Rectangle 42"/>
            <p:cNvSpPr>
              <a:spLocks noChangeArrowheads="1"/>
            </p:cNvSpPr>
            <p:nvPr/>
          </p:nvSpPr>
          <p:spPr bwMode="auto">
            <a:xfrm>
              <a:off x="3343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603" y="1903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603" y="1903"/>
              <a:ext cx="411" cy="411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754" y="1977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192" y="2313"/>
              <a:ext cx="411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192" y="2313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3343" y="2388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7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603" y="2313"/>
              <a:ext cx="411" cy="4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603" y="2313"/>
              <a:ext cx="411" cy="412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754" y="2388"/>
              <a:ext cx="23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8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603" y="2726"/>
              <a:ext cx="411" cy="4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603" y="2726"/>
              <a:ext cx="411" cy="415"/>
            </a:xfrm>
            <a:prstGeom prst="rect">
              <a:avLst/>
            </a:prstGeom>
            <a:noFill/>
            <a:ln w="11113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754" y="2802"/>
              <a:ext cx="23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9</a:t>
              </a: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62" name="Rectangle 85"/>
          <p:cNvSpPr>
            <a:spLocks noChangeArrowheads="1"/>
          </p:cNvSpPr>
          <p:nvPr/>
        </p:nvSpPr>
        <p:spPr bwMode="auto">
          <a:xfrm>
            <a:off x="6813152" y="3012163"/>
            <a:ext cx="196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 dirty="0">
                <a:ln>
                  <a:noFill/>
                </a:ln>
                <a:solidFill>
                  <a:srgbClr val="EA700D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阵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63" name="Rectangle 86"/>
          <p:cNvSpPr>
            <a:spLocks noChangeArrowheads="1"/>
          </p:cNvSpPr>
          <p:nvPr/>
        </p:nvSpPr>
        <p:spPr bwMode="auto">
          <a:xfrm>
            <a:off x="7022702" y="3012163"/>
            <a:ext cx="1968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EA700D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4745274" y="1799669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CCFF">
                  <a:lumMod val="9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4745274" y="1799669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4868113" y="179966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72" name="Rectangle 8"/>
          <p:cNvSpPr>
            <a:spLocks noChangeArrowheads="1"/>
          </p:cNvSpPr>
          <p:nvPr/>
        </p:nvSpPr>
        <p:spPr bwMode="auto">
          <a:xfrm>
            <a:off x="4745274" y="2406642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3" name="Rectangle 9"/>
          <p:cNvSpPr>
            <a:spLocks noChangeArrowheads="1"/>
          </p:cNvSpPr>
          <p:nvPr/>
        </p:nvSpPr>
        <p:spPr bwMode="auto">
          <a:xfrm>
            <a:off x="4745274" y="2406642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4745274" y="3007806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6" name="Rectangle 12"/>
          <p:cNvSpPr>
            <a:spLocks noChangeArrowheads="1"/>
          </p:cNvSpPr>
          <p:nvPr/>
        </p:nvSpPr>
        <p:spPr bwMode="auto">
          <a:xfrm>
            <a:off x="4745274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8" name="Rectangle 14"/>
          <p:cNvSpPr>
            <a:spLocks noChangeArrowheads="1"/>
          </p:cNvSpPr>
          <p:nvPr/>
        </p:nvSpPr>
        <p:spPr bwMode="auto">
          <a:xfrm>
            <a:off x="4745274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9" name="Rectangle 15"/>
          <p:cNvSpPr>
            <a:spLocks noChangeArrowheads="1"/>
          </p:cNvSpPr>
          <p:nvPr/>
        </p:nvSpPr>
        <p:spPr bwMode="auto">
          <a:xfrm>
            <a:off x="4745274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1" name="Rectangle 17"/>
          <p:cNvSpPr>
            <a:spLocks noChangeArrowheads="1"/>
          </p:cNvSpPr>
          <p:nvPr/>
        </p:nvSpPr>
        <p:spPr bwMode="auto">
          <a:xfrm>
            <a:off x="5342082" y="2406642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CCFF">
                  <a:lumMod val="9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2" name="Rectangle 18"/>
          <p:cNvSpPr>
            <a:spLocks noChangeArrowheads="1"/>
          </p:cNvSpPr>
          <p:nvPr/>
        </p:nvSpPr>
        <p:spPr bwMode="auto">
          <a:xfrm>
            <a:off x="5342082" y="2406642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4" name="Rectangle 20"/>
          <p:cNvSpPr>
            <a:spLocks noChangeArrowheads="1"/>
          </p:cNvSpPr>
          <p:nvPr/>
        </p:nvSpPr>
        <p:spPr bwMode="auto">
          <a:xfrm>
            <a:off x="5342082" y="3007806"/>
            <a:ext cx="596808" cy="59826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5" name="Rectangle 21"/>
          <p:cNvSpPr>
            <a:spLocks noChangeArrowheads="1"/>
          </p:cNvSpPr>
          <p:nvPr/>
        </p:nvSpPr>
        <p:spPr bwMode="auto">
          <a:xfrm>
            <a:off x="5342082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7" name="Rectangle 23"/>
          <p:cNvSpPr>
            <a:spLocks noChangeArrowheads="1"/>
          </p:cNvSpPr>
          <p:nvPr/>
        </p:nvSpPr>
        <p:spPr bwMode="auto">
          <a:xfrm>
            <a:off x="5342082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8" name="Rectangle 24"/>
          <p:cNvSpPr>
            <a:spLocks noChangeArrowheads="1"/>
          </p:cNvSpPr>
          <p:nvPr/>
        </p:nvSpPr>
        <p:spPr bwMode="auto">
          <a:xfrm>
            <a:off x="5342082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0" name="Rectangle 26"/>
          <p:cNvSpPr>
            <a:spLocks noChangeArrowheads="1"/>
          </p:cNvSpPr>
          <p:nvPr/>
        </p:nvSpPr>
        <p:spPr bwMode="auto">
          <a:xfrm>
            <a:off x="5938890" y="3007806"/>
            <a:ext cx="596808" cy="59826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CCFF">
                  <a:lumMod val="9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1" name="Rectangle 27"/>
          <p:cNvSpPr>
            <a:spLocks noChangeArrowheads="1"/>
          </p:cNvSpPr>
          <p:nvPr/>
        </p:nvSpPr>
        <p:spPr bwMode="auto">
          <a:xfrm>
            <a:off x="5938890" y="3007806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3" name="Rectangle 29"/>
          <p:cNvSpPr>
            <a:spLocks noChangeArrowheads="1"/>
          </p:cNvSpPr>
          <p:nvPr/>
        </p:nvSpPr>
        <p:spPr bwMode="auto">
          <a:xfrm>
            <a:off x="5938890" y="3614779"/>
            <a:ext cx="596808" cy="596808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4" name="Rectangle 30"/>
          <p:cNvSpPr>
            <a:spLocks noChangeArrowheads="1"/>
          </p:cNvSpPr>
          <p:nvPr/>
        </p:nvSpPr>
        <p:spPr bwMode="auto">
          <a:xfrm>
            <a:off x="5938890" y="3614779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6" name="Rectangle 32"/>
          <p:cNvSpPr>
            <a:spLocks noChangeArrowheads="1"/>
          </p:cNvSpPr>
          <p:nvPr/>
        </p:nvSpPr>
        <p:spPr bwMode="auto">
          <a:xfrm>
            <a:off x="6535698" y="3603162"/>
            <a:ext cx="596808" cy="59680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99CCFF">
                  <a:lumMod val="9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7" name="Rectangle 33"/>
          <p:cNvSpPr>
            <a:spLocks noChangeArrowheads="1"/>
          </p:cNvSpPr>
          <p:nvPr/>
        </p:nvSpPr>
        <p:spPr bwMode="auto">
          <a:xfrm>
            <a:off x="6535698" y="3594450"/>
            <a:ext cx="596808" cy="617137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1" name="Rectangle 37"/>
          <p:cNvSpPr>
            <a:spLocks noChangeArrowheads="1"/>
          </p:cNvSpPr>
          <p:nvPr/>
        </p:nvSpPr>
        <p:spPr bwMode="auto">
          <a:xfrm>
            <a:off x="5342082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2" name="Rectangle 38"/>
          <p:cNvSpPr>
            <a:spLocks noChangeArrowheads="1"/>
          </p:cNvSpPr>
          <p:nvPr/>
        </p:nvSpPr>
        <p:spPr bwMode="auto">
          <a:xfrm>
            <a:off x="5342082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4" name="Rectangle 40"/>
          <p:cNvSpPr>
            <a:spLocks noChangeArrowheads="1"/>
          </p:cNvSpPr>
          <p:nvPr/>
        </p:nvSpPr>
        <p:spPr bwMode="auto">
          <a:xfrm>
            <a:off x="5938890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5" name="Rectangle 41"/>
          <p:cNvSpPr>
            <a:spLocks noChangeArrowheads="1"/>
          </p:cNvSpPr>
          <p:nvPr/>
        </p:nvSpPr>
        <p:spPr bwMode="auto">
          <a:xfrm>
            <a:off x="5938890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7" name="Rectangle 43"/>
          <p:cNvSpPr>
            <a:spLocks noChangeArrowheads="1"/>
          </p:cNvSpPr>
          <p:nvPr/>
        </p:nvSpPr>
        <p:spPr bwMode="auto">
          <a:xfrm>
            <a:off x="6535698" y="1805477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8" name="Rectangle 44"/>
          <p:cNvSpPr>
            <a:spLocks noChangeArrowheads="1"/>
          </p:cNvSpPr>
          <p:nvPr/>
        </p:nvSpPr>
        <p:spPr bwMode="auto">
          <a:xfrm>
            <a:off x="6535698" y="1805477"/>
            <a:ext cx="596808" cy="59680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0" name="Rectangle 46"/>
          <p:cNvSpPr>
            <a:spLocks noChangeArrowheads="1"/>
          </p:cNvSpPr>
          <p:nvPr/>
        </p:nvSpPr>
        <p:spPr bwMode="auto">
          <a:xfrm>
            <a:off x="5938890" y="2400833"/>
            <a:ext cx="596808" cy="598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1" name="Rectangle 47"/>
          <p:cNvSpPr>
            <a:spLocks noChangeArrowheads="1"/>
          </p:cNvSpPr>
          <p:nvPr/>
        </p:nvSpPr>
        <p:spPr bwMode="auto">
          <a:xfrm>
            <a:off x="5938890" y="2400833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3" name="Rectangle 49"/>
          <p:cNvSpPr>
            <a:spLocks noChangeArrowheads="1"/>
          </p:cNvSpPr>
          <p:nvPr/>
        </p:nvSpPr>
        <p:spPr bwMode="auto">
          <a:xfrm>
            <a:off x="6535698" y="2400833"/>
            <a:ext cx="596808" cy="59826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4" name="Rectangle 50"/>
          <p:cNvSpPr>
            <a:spLocks noChangeArrowheads="1"/>
          </p:cNvSpPr>
          <p:nvPr/>
        </p:nvSpPr>
        <p:spPr bwMode="auto">
          <a:xfrm>
            <a:off x="6535698" y="2400833"/>
            <a:ext cx="596808" cy="59826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6" name="Rectangle 52"/>
          <p:cNvSpPr>
            <a:spLocks noChangeArrowheads="1"/>
          </p:cNvSpPr>
          <p:nvPr/>
        </p:nvSpPr>
        <p:spPr bwMode="auto">
          <a:xfrm>
            <a:off x="6535698" y="3000546"/>
            <a:ext cx="596808" cy="5968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7" name="Rectangle 53"/>
          <p:cNvSpPr>
            <a:spLocks noChangeArrowheads="1"/>
          </p:cNvSpPr>
          <p:nvPr/>
        </p:nvSpPr>
        <p:spPr bwMode="auto">
          <a:xfrm>
            <a:off x="6535698" y="3000546"/>
            <a:ext cx="596808" cy="602617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9" name="Rectangle 7"/>
          <p:cNvSpPr>
            <a:spLocks noChangeArrowheads="1"/>
          </p:cNvSpPr>
          <p:nvPr/>
        </p:nvSpPr>
        <p:spPr bwMode="auto">
          <a:xfrm>
            <a:off x="4868112" y="241395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0" name="Rectangle 7"/>
          <p:cNvSpPr>
            <a:spLocks noChangeArrowheads="1"/>
          </p:cNvSpPr>
          <p:nvPr/>
        </p:nvSpPr>
        <p:spPr bwMode="auto">
          <a:xfrm>
            <a:off x="4859200" y="307112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1" name="Rectangle 7"/>
          <p:cNvSpPr>
            <a:spLocks noChangeArrowheads="1"/>
          </p:cNvSpPr>
          <p:nvPr/>
        </p:nvSpPr>
        <p:spPr bwMode="auto">
          <a:xfrm>
            <a:off x="5453667" y="305689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2" name="Rectangle 7"/>
          <p:cNvSpPr>
            <a:spLocks noChangeArrowheads="1"/>
          </p:cNvSpPr>
          <p:nvPr/>
        </p:nvSpPr>
        <p:spPr bwMode="auto">
          <a:xfrm>
            <a:off x="4859200" y="3647191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41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3" name="Rectangle 7"/>
          <p:cNvSpPr>
            <a:spLocks noChangeArrowheads="1"/>
          </p:cNvSpPr>
          <p:nvPr/>
        </p:nvSpPr>
        <p:spPr bwMode="auto">
          <a:xfrm>
            <a:off x="5453667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42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4" name="Rectangle 7"/>
          <p:cNvSpPr>
            <a:spLocks noChangeArrowheads="1"/>
          </p:cNvSpPr>
          <p:nvPr/>
        </p:nvSpPr>
        <p:spPr bwMode="auto">
          <a:xfrm>
            <a:off x="6083336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5" name="Rectangle 7"/>
          <p:cNvSpPr>
            <a:spLocks noChangeArrowheads="1"/>
          </p:cNvSpPr>
          <p:nvPr/>
        </p:nvSpPr>
        <p:spPr bwMode="auto">
          <a:xfrm>
            <a:off x="5453667" y="2408827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6" name="Rectangle 7"/>
          <p:cNvSpPr>
            <a:spLocks noChangeArrowheads="1"/>
          </p:cNvSpPr>
          <p:nvPr/>
        </p:nvSpPr>
        <p:spPr bwMode="auto">
          <a:xfrm>
            <a:off x="6083336" y="3056899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7" name="Rectangle 7"/>
          <p:cNvSpPr>
            <a:spLocks noChangeArrowheads="1"/>
          </p:cNvSpPr>
          <p:nvPr/>
        </p:nvSpPr>
        <p:spPr bwMode="auto">
          <a:xfrm>
            <a:off x="6659400" y="3632963"/>
            <a:ext cx="52245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9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44</a:t>
            </a:r>
            <a:endParaRPr kumimoji="0" lang="zh-CN" altLang="zh-CN" sz="18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7515463" y="2199892"/>
            <a:ext cx="1508951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有效数据仅为下三角矩阵，共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n(n+1)/2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9" name="椭圆 128"/>
          <p:cNvSpPr/>
          <p:nvPr/>
        </p:nvSpPr>
        <p:spPr bwMode="auto">
          <a:xfrm rot="19080540">
            <a:off x="5574516" y="1230223"/>
            <a:ext cx="834305" cy="3653351"/>
          </a:xfrm>
          <a:prstGeom prst="ellipse">
            <a:avLst/>
          </a:prstGeom>
          <a:noFill/>
          <a:ln w="15875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0" name="椭圆 129"/>
          <p:cNvSpPr/>
          <p:nvPr/>
        </p:nvSpPr>
        <p:spPr bwMode="auto">
          <a:xfrm rot="19080540">
            <a:off x="4625317" y="2058365"/>
            <a:ext cx="1634251" cy="2552579"/>
          </a:xfrm>
          <a:prstGeom prst="ellipse">
            <a:avLst/>
          </a:prstGeom>
          <a:noFill/>
          <a:ln w="15875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弧形 1"/>
          <p:cNvSpPr/>
          <p:nvPr/>
        </p:nvSpPr>
        <p:spPr bwMode="auto">
          <a:xfrm rot="19226531">
            <a:off x="6342984" y="2243515"/>
            <a:ext cx="1410454" cy="750149"/>
          </a:xfrm>
          <a:prstGeom prst="arc">
            <a:avLst>
              <a:gd name="adj1" fmla="val 11761222"/>
              <a:gd name="adj2" fmla="val 0"/>
            </a:avLst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arrow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9" name="Rectangle 5"/>
          <p:cNvSpPr>
            <a:spLocks noChangeArrowheads="1"/>
          </p:cNvSpPr>
          <p:nvPr/>
        </p:nvSpPr>
        <p:spPr bwMode="auto">
          <a:xfrm>
            <a:off x="686014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15" name="Rectangle 5"/>
          <p:cNvSpPr>
            <a:spLocks noChangeArrowheads="1"/>
          </p:cNvSpPr>
          <p:nvPr/>
        </p:nvSpPr>
        <p:spPr bwMode="auto">
          <a:xfrm>
            <a:off x="1287662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18" name="Rectangle 5"/>
          <p:cNvSpPr>
            <a:spLocks noChangeArrowheads="1"/>
          </p:cNvSpPr>
          <p:nvPr/>
        </p:nvSpPr>
        <p:spPr bwMode="auto">
          <a:xfrm>
            <a:off x="1889310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31" name="Rectangle 5"/>
          <p:cNvSpPr>
            <a:spLocks noChangeArrowheads="1"/>
          </p:cNvSpPr>
          <p:nvPr/>
        </p:nvSpPr>
        <p:spPr bwMode="auto">
          <a:xfrm>
            <a:off x="2490959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31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3724731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n1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33" name="Rectangle 5"/>
          <p:cNvSpPr>
            <a:spLocks noChangeArrowheads="1"/>
          </p:cNvSpPr>
          <p:nvPr/>
        </p:nvSpPr>
        <p:spPr bwMode="auto">
          <a:xfrm>
            <a:off x="4988461" y="5003594"/>
            <a:ext cx="596808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nn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34" name="Rectangle 5"/>
          <p:cNvSpPr>
            <a:spLocks noChangeArrowheads="1"/>
          </p:cNvSpPr>
          <p:nvPr/>
        </p:nvSpPr>
        <p:spPr bwMode="auto">
          <a:xfrm>
            <a:off x="3087768" y="5003594"/>
            <a:ext cx="636964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36" name="Rectangle 5"/>
          <p:cNvSpPr>
            <a:spLocks noChangeArrowheads="1"/>
          </p:cNvSpPr>
          <p:nvPr/>
        </p:nvSpPr>
        <p:spPr bwMode="auto">
          <a:xfrm>
            <a:off x="4321539" y="5003594"/>
            <a:ext cx="666923" cy="598260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endParaRPr kumimoji="0" lang="zh-CN" altLang="zh-CN" sz="16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charset="-122"/>
              <a:cs typeface="Times New Roman" panose="02020603050405020304" pitchFamily="18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216777" y="5723674"/>
            <a:ext cx="580883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 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55517" y="5723674"/>
            <a:ext cx="411745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1397871" y="5723674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1986727" y="5723673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2575583" y="5723672"/>
            <a:ext cx="411745" cy="375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273741" y="5713060"/>
            <a:ext cx="122595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n(n-1)/2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537633" y="5691613"/>
            <a:ext cx="1225958" cy="39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n(n+1)/2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4" name="Rectangle 35"/>
          <p:cNvSpPr>
            <a:spLocks noChangeArrowheads="1"/>
          </p:cNvSpPr>
          <p:nvPr/>
        </p:nvSpPr>
        <p:spPr bwMode="auto">
          <a:xfrm>
            <a:off x="70203" y="5050490"/>
            <a:ext cx="90139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M=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919519" y="4602179"/>
            <a:ext cx="3074647" cy="1999350"/>
            <a:chOff x="5831211" y="4602179"/>
            <a:chExt cx="3074647" cy="1999350"/>
          </a:xfrm>
        </p:grpSpPr>
        <p:sp>
          <p:nvSpPr>
            <p:cNvPr id="6" name="矩形 5"/>
            <p:cNvSpPr/>
            <p:nvPr/>
          </p:nvSpPr>
          <p:spPr bwMode="auto">
            <a:xfrm>
              <a:off x="5831211" y="4602179"/>
              <a:ext cx="3074647" cy="199935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3175" algn="ctr">
              <a:solidFill>
                <a:schemeClr val="tx1">
                  <a:alpha val="16000"/>
                </a:schemeClr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52" name="Group 39"/>
            <p:cNvGrpSpPr/>
            <p:nvPr/>
          </p:nvGrpSpPr>
          <p:grpSpPr bwMode="auto">
            <a:xfrm>
              <a:off x="5873737" y="5274379"/>
              <a:ext cx="2977991" cy="1327150"/>
              <a:chOff x="1521" y="1888"/>
              <a:chExt cx="1924" cy="836"/>
            </a:xfrm>
          </p:grpSpPr>
          <p:sp>
            <p:nvSpPr>
              <p:cNvPr id="153" name="AutoShape 6"/>
              <p:cNvSpPr/>
              <p:nvPr/>
            </p:nvSpPr>
            <p:spPr bwMode="auto">
              <a:xfrm>
                <a:off x="1927" y="1934"/>
                <a:ext cx="91" cy="725"/>
              </a:xfrm>
              <a:prstGeom prst="leftBrace">
                <a:avLst>
                  <a:gd name="adj1" fmla="val 6639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54" name="Object 5"/>
              <p:cNvGraphicFramePr>
                <a:graphicFrameLocks noChangeAspect="1"/>
              </p:cNvGraphicFramePr>
              <p:nvPr/>
            </p:nvGraphicFramePr>
            <p:xfrm>
              <a:off x="2109" y="1888"/>
              <a:ext cx="908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9" name="公式" r:id="rId1" imgW="862965" imgH="393700" progId="Equation.3">
                      <p:embed/>
                    </p:oleObj>
                  </mc:Choice>
                  <mc:Fallback>
                    <p:oleObj name="公式" r:id="rId1" imgW="862965" imgH="3937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888"/>
                            <a:ext cx="908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5" name="Object 4"/>
              <p:cNvGraphicFramePr>
                <a:graphicFrameLocks noChangeAspect="1"/>
              </p:cNvGraphicFramePr>
              <p:nvPr/>
            </p:nvGraphicFramePr>
            <p:xfrm>
              <a:off x="2109" y="2342"/>
              <a:ext cx="907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0" name="公式" r:id="rId3" imgW="901065" imgH="393700" progId="Equation.3">
                      <p:embed/>
                    </p:oleObj>
                  </mc:Choice>
                  <mc:Fallback>
                    <p:oleObj name="公式" r:id="rId3" imgW="901065" imgH="393700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2342"/>
                            <a:ext cx="907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6" name="Rectangle 31"/>
              <p:cNvSpPr>
                <a:spLocks noChangeArrowheads="1"/>
              </p:cNvSpPr>
              <p:nvPr/>
            </p:nvSpPr>
            <p:spPr bwMode="auto">
              <a:xfrm>
                <a:off x="1521" y="2105"/>
                <a:ext cx="4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7" name="Rectangle 34"/>
              <p:cNvSpPr>
                <a:spLocks noChangeArrowheads="1"/>
              </p:cNvSpPr>
              <p:nvPr/>
            </p:nvSpPr>
            <p:spPr bwMode="auto">
              <a:xfrm>
                <a:off x="3025" y="1965"/>
                <a:ext cx="40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2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当</a:t>
                </a:r>
                <a:r>
                  <a:rPr kumimoji="0" lang="en-US" altLang="zh-CN" sz="162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i≥j</a:t>
                </a:r>
                <a:endParaRPr kumimoji="0" lang="en-US" altLang="zh-CN" sz="162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8" name="Rectangle 35"/>
              <p:cNvSpPr>
                <a:spLocks noChangeArrowheads="1"/>
              </p:cNvSpPr>
              <p:nvPr/>
            </p:nvSpPr>
            <p:spPr bwMode="auto">
              <a:xfrm>
                <a:off x="3033" y="2401"/>
                <a:ext cx="4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2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当</a:t>
                </a:r>
                <a:r>
                  <a:rPr kumimoji="0" lang="en-US" altLang="zh-CN" sz="162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162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&lt;j</a:t>
                </a:r>
                <a:endParaRPr kumimoji="0" lang="en-US" altLang="zh-CN" sz="162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9" name="矩形 158"/>
            <p:cNvSpPr/>
            <p:nvPr/>
          </p:nvSpPr>
          <p:spPr>
            <a:xfrm>
              <a:off x="6952107" y="4659786"/>
              <a:ext cx="1225958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ij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= M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k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61" name="矩形 60"/>
          <p:cNvSpPr/>
          <p:nvPr/>
        </p:nvSpPr>
        <p:spPr>
          <a:xfrm>
            <a:off x="5921043" y="4671575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映射关系：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89648" cy="37087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最近邻查询基本思想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查询：目标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从根结点开始，按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与各个结点的比较结果向下访问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-Tree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，直至叶结点。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其中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与结点的比较指的是将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对应于结点中的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维度上的值与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进行比较，若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Q(k) &lt; 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，则访问左子树，否则访问右子树。达到叶子结点时，计算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与叶子结点上保存的数据之间的距离，记录下最小距离对应的数据点，记为当前“最近邻点”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和最小距离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50604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以主对角线划分，三角矩阵有上三角和下三角两种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上三角矩阵的下三角（不包括主对角线）中元素均为常数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一般为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下三角矩阵正好相反，它的主对角线上方均为常数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三角矩阵及其压缩存储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64" name="Rectangle 5"/>
          <p:cNvSpPr>
            <a:spLocks noChangeArrowheads="1"/>
          </p:cNvSpPr>
          <p:nvPr/>
        </p:nvSpPr>
        <p:spPr bwMode="auto">
          <a:xfrm>
            <a:off x="1127126" y="2997200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5" name="Rectangle 6"/>
          <p:cNvSpPr>
            <a:spLocks noChangeArrowheads="1"/>
          </p:cNvSpPr>
          <p:nvPr/>
        </p:nvSpPr>
        <p:spPr bwMode="auto">
          <a:xfrm>
            <a:off x="1127126" y="299720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6" name="Rectangle 7"/>
          <p:cNvSpPr>
            <a:spLocks noChangeArrowheads="1"/>
          </p:cNvSpPr>
          <p:nvPr/>
        </p:nvSpPr>
        <p:spPr bwMode="auto">
          <a:xfrm>
            <a:off x="124301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67" name="Rectangle 8"/>
          <p:cNvSpPr>
            <a:spLocks noChangeArrowheads="1"/>
          </p:cNvSpPr>
          <p:nvPr/>
        </p:nvSpPr>
        <p:spPr bwMode="auto">
          <a:xfrm>
            <a:off x="1427163" y="3282950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68" name="Rectangle 9"/>
          <p:cNvSpPr>
            <a:spLocks noChangeArrowheads="1"/>
          </p:cNvSpPr>
          <p:nvPr/>
        </p:nvSpPr>
        <p:spPr bwMode="auto">
          <a:xfrm>
            <a:off x="1127126" y="365601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4" name="Rectangle 10"/>
          <p:cNvSpPr>
            <a:spLocks noChangeArrowheads="1"/>
          </p:cNvSpPr>
          <p:nvPr/>
        </p:nvSpPr>
        <p:spPr bwMode="auto">
          <a:xfrm>
            <a:off x="1127126" y="365601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7" name="Rectangle 11"/>
          <p:cNvSpPr>
            <a:spLocks noChangeArrowheads="1"/>
          </p:cNvSpPr>
          <p:nvPr/>
        </p:nvSpPr>
        <p:spPr bwMode="auto">
          <a:xfrm>
            <a:off x="1243013" y="3776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80" name="Rectangle 12"/>
          <p:cNvSpPr>
            <a:spLocks noChangeArrowheads="1"/>
          </p:cNvSpPr>
          <p:nvPr/>
        </p:nvSpPr>
        <p:spPr bwMode="auto">
          <a:xfrm>
            <a:off x="1427163" y="394176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83" name="Rectangle 13"/>
          <p:cNvSpPr>
            <a:spLocks noChangeArrowheads="1"/>
          </p:cNvSpPr>
          <p:nvPr/>
        </p:nvSpPr>
        <p:spPr bwMode="auto">
          <a:xfrm>
            <a:off x="1127126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6" name="Rectangle 14"/>
          <p:cNvSpPr>
            <a:spLocks noChangeArrowheads="1"/>
          </p:cNvSpPr>
          <p:nvPr/>
        </p:nvSpPr>
        <p:spPr bwMode="auto">
          <a:xfrm>
            <a:off x="1127126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9" name="Rectangle 15"/>
          <p:cNvSpPr>
            <a:spLocks noChangeArrowheads="1"/>
          </p:cNvSpPr>
          <p:nvPr/>
        </p:nvSpPr>
        <p:spPr bwMode="auto">
          <a:xfrm>
            <a:off x="1274763" y="4430713"/>
            <a:ext cx="3651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92" name="Rectangle 16"/>
          <p:cNvSpPr>
            <a:spLocks noChangeArrowheads="1"/>
          </p:cNvSpPr>
          <p:nvPr/>
        </p:nvSpPr>
        <p:spPr bwMode="auto">
          <a:xfrm>
            <a:off x="1127126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5" name="Rectangle 17"/>
          <p:cNvSpPr>
            <a:spLocks noChangeArrowheads="1"/>
          </p:cNvSpPr>
          <p:nvPr/>
        </p:nvSpPr>
        <p:spPr bwMode="auto">
          <a:xfrm>
            <a:off x="1127126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8" name="Rectangle 18"/>
          <p:cNvSpPr>
            <a:spLocks noChangeArrowheads="1"/>
          </p:cNvSpPr>
          <p:nvPr/>
        </p:nvSpPr>
        <p:spPr bwMode="auto">
          <a:xfrm>
            <a:off x="1243013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99" name="Rectangle 19"/>
          <p:cNvSpPr>
            <a:spLocks noChangeArrowheads="1"/>
          </p:cNvSpPr>
          <p:nvPr/>
        </p:nvSpPr>
        <p:spPr bwMode="auto">
          <a:xfrm>
            <a:off x="1427163" y="52546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00" name="Rectangle 20"/>
          <p:cNvSpPr>
            <a:spLocks noChangeArrowheads="1"/>
          </p:cNvSpPr>
          <p:nvPr/>
        </p:nvSpPr>
        <p:spPr bwMode="auto">
          <a:xfrm>
            <a:off x="1549401" y="525462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03" name="Rectangle 21"/>
          <p:cNvSpPr>
            <a:spLocks noChangeArrowheads="1"/>
          </p:cNvSpPr>
          <p:nvPr/>
        </p:nvSpPr>
        <p:spPr bwMode="auto">
          <a:xfrm>
            <a:off x="1776413" y="365601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6" name="Rectangle 22"/>
          <p:cNvSpPr>
            <a:spLocks noChangeArrowheads="1"/>
          </p:cNvSpPr>
          <p:nvPr/>
        </p:nvSpPr>
        <p:spPr bwMode="auto">
          <a:xfrm>
            <a:off x="1776413" y="365601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2" name="Rectangle 23"/>
          <p:cNvSpPr>
            <a:spLocks noChangeArrowheads="1"/>
          </p:cNvSpPr>
          <p:nvPr/>
        </p:nvSpPr>
        <p:spPr bwMode="auto">
          <a:xfrm>
            <a:off x="1892301" y="3776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35" name="Rectangle 24"/>
          <p:cNvSpPr>
            <a:spLocks noChangeArrowheads="1"/>
          </p:cNvSpPr>
          <p:nvPr/>
        </p:nvSpPr>
        <p:spPr bwMode="auto">
          <a:xfrm>
            <a:off x="2076451" y="394176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61" name="Rectangle 25"/>
          <p:cNvSpPr>
            <a:spLocks noChangeArrowheads="1"/>
          </p:cNvSpPr>
          <p:nvPr/>
        </p:nvSpPr>
        <p:spPr bwMode="auto">
          <a:xfrm>
            <a:off x="1776413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2" name="Rectangle 26"/>
          <p:cNvSpPr>
            <a:spLocks noChangeArrowheads="1"/>
          </p:cNvSpPr>
          <p:nvPr/>
        </p:nvSpPr>
        <p:spPr bwMode="auto">
          <a:xfrm>
            <a:off x="1776413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3" name="Rectangle 27"/>
          <p:cNvSpPr>
            <a:spLocks noChangeArrowheads="1"/>
          </p:cNvSpPr>
          <p:nvPr/>
        </p:nvSpPr>
        <p:spPr bwMode="auto">
          <a:xfrm>
            <a:off x="1924051" y="4430713"/>
            <a:ext cx="365125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64" name="Rectangle 28"/>
          <p:cNvSpPr>
            <a:spLocks noChangeArrowheads="1"/>
          </p:cNvSpPr>
          <p:nvPr/>
        </p:nvSpPr>
        <p:spPr bwMode="auto">
          <a:xfrm>
            <a:off x="1776413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5" name="Rectangle 29"/>
          <p:cNvSpPr>
            <a:spLocks noChangeArrowheads="1"/>
          </p:cNvSpPr>
          <p:nvPr/>
        </p:nvSpPr>
        <p:spPr bwMode="auto">
          <a:xfrm>
            <a:off x="1776413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6" name="Rectangle 30"/>
          <p:cNvSpPr>
            <a:spLocks noChangeArrowheads="1"/>
          </p:cNvSpPr>
          <p:nvPr/>
        </p:nvSpPr>
        <p:spPr bwMode="auto">
          <a:xfrm>
            <a:off x="1892301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67" name="Rectangle 31"/>
          <p:cNvSpPr>
            <a:spLocks noChangeArrowheads="1"/>
          </p:cNvSpPr>
          <p:nvPr/>
        </p:nvSpPr>
        <p:spPr bwMode="auto">
          <a:xfrm>
            <a:off x="2076451" y="5254625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68" name="Rectangle 32"/>
          <p:cNvSpPr>
            <a:spLocks noChangeArrowheads="1"/>
          </p:cNvSpPr>
          <p:nvPr/>
        </p:nvSpPr>
        <p:spPr bwMode="auto">
          <a:xfrm>
            <a:off x="2198688" y="5254625"/>
            <a:ext cx="2524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69" name="Rectangle 33"/>
          <p:cNvSpPr>
            <a:spLocks noChangeArrowheads="1"/>
          </p:cNvSpPr>
          <p:nvPr/>
        </p:nvSpPr>
        <p:spPr bwMode="auto">
          <a:xfrm>
            <a:off x="2425701" y="431006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0" name="Rectangle 34"/>
          <p:cNvSpPr>
            <a:spLocks noChangeArrowheads="1"/>
          </p:cNvSpPr>
          <p:nvPr/>
        </p:nvSpPr>
        <p:spPr bwMode="auto">
          <a:xfrm>
            <a:off x="2425701" y="431006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1" name="Rectangle 35"/>
          <p:cNvSpPr>
            <a:spLocks noChangeArrowheads="1"/>
          </p:cNvSpPr>
          <p:nvPr/>
        </p:nvSpPr>
        <p:spPr bwMode="auto">
          <a:xfrm>
            <a:off x="2573338" y="4430713"/>
            <a:ext cx="36671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72" name="Rectangle 36"/>
          <p:cNvSpPr>
            <a:spLocks noChangeArrowheads="1"/>
          </p:cNvSpPr>
          <p:nvPr/>
        </p:nvSpPr>
        <p:spPr bwMode="auto">
          <a:xfrm>
            <a:off x="2425701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3" name="Rectangle 37"/>
          <p:cNvSpPr>
            <a:spLocks noChangeArrowheads="1"/>
          </p:cNvSpPr>
          <p:nvPr/>
        </p:nvSpPr>
        <p:spPr bwMode="auto">
          <a:xfrm>
            <a:off x="2425701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4" name="Rectangle 38"/>
          <p:cNvSpPr>
            <a:spLocks noChangeArrowheads="1"/>
          </p:cNvSpPr>
          <p:nvPr/>
        </p:nvSpPr>
        <p:spPr bwMode="auto">
          <a:xfrm>
            <a:off x="2573338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75" name="Rectangle 39"/>
          <p:cNvSpPr>
            <a:spLocks noChangeArrowheads="1"/>
          </p:cNvSpPr>
          <p:nvPr/>
        </p:nvSpPr>
        <p:spPr bwMode="auto">
          <a:xfrm>
            <a:off x="3074988" y="496887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6" name="Rectangle 40"/>
          <p:cNvSpPr>
            <a:spLocks noChangeArrowheads="1"/>
          </p:cNvSpPr>
          <p:nvPr/>
        </p:nvSpPr>
        <p:spPr bwMode="auto">
          <a:xfrm>
            <a:off x="3074988" y="496887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7" name="Rectangle 41"/>
          <p:cNvSpPr>
            <a:spLocks noChangeArrowheads="1"/>
          </p:cNvSpPr>
          <p:nvPr/>
        </p:nvSpPr>
        <p:spPr bwMode="auto">
          <a:xfrm>
            <a:off x="3190876" y="50895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78" name="Rectangle 42"/>
          <p:cNvSpPr>
            <a:spLocks noChangeArrowheads="1"/>
          </p:cNvSpPr>
          <p:nvPr/>
        </p:nvSpPr>
        <p:spPr bwMode="auto">
          <a:xfrm>
            <a:off x="3375026" y="525462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79" name="Rectangle 43"/>
          <p:cNvSpPr>
            <a:spLocks noChangeArrowheads="1"/>
          </p:cNvSpPr>
          <p:nvPr/>
        </p:nvSpPr>
        <p:spPr bwMode="auto">
          <a:xfrm>
            <a:off x="1767682" y="5713511"/>
            <a:ext cx="12824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下三角矩阵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0" name="Rectangle 44"/>
          <p:cNvSpPr>
            <a:spLocks noChangeArrowheads="1"/>
          </p:cNvSpPr>
          <p:nvPr/>
        </p:nvSpPr>
        <p:spPr bwMode="auto">
          <a:xfrm>
            <a:off x="1776413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1" name="Rectangle 45"/>
          <p:cNvSpPr>
            <a:spLocks noChangeArrowheads="1"/>
          </p:cNvSpPr>
          <p:nvPr/>
        </p:nvSpPr>
        <p:spPr bwMode="auto">
          <a:xfrm>
            <a:off x="1776413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2" name="Rectangle 46"/>
          <p:cNvSpPr>
            <a:spLocks noChangeArrowheads="1"/>
          </p:cNvSpPr>
          <p:nvPr/>
        </p:nvSpPr>
        <p:spPr bwMode="auto">
          <a:xfrm>
            <a:off x="2014538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83" name="Rectangle 47"/>
          <p:cNvSpPr>
            <a:spLocks noChangeArrowheads="1"/>
          </p:cNvSpPr>
          <p:nvPr/>
        </p:nvSpPr>
        <p:spPr bwMode="auto">
          <a:xfrm>
            <a:off x="2425701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4" name="Rectangle 48"/>
          <p:cNvSpPr>
            <a:spLocks noChangeArrowheads="1"/>
          </p:cNvSpPr>
          <p:nvPr/>
        </p:nvSpPr>
        <p:spPr bwMode="auto">
          <a:xfrm>
            <a:off x="2425701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5" name="Rectangle 49"/>
          <p:cNvSpPr>
            <a:spLocks noChangeArrowheads="1"/>
          </p:cNvSpPr>
          <p:nvPr/>
        </p:nvSpPr>
        <p:spPr bwMode="auto">
          <a:xfrm>
            <a:off x="2573338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86" name="Rectangle 50"/>
          <p:cNvSpPr>
            <a:spLocks noChangeArrowheads="1"/>
          </p:cNvSpPr>
          <p:nvPr/>
        </p:nvSpPr>
        <p:spPr bwMode="auto">
          <a:xfrm>
            <a:off x="3074988" y="3001963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7" name="Rectangle 51"/>
          <p:cNvSpPr>
            <a:spLocks noChangeArrowheads="1"/>
          </p:cNvSpPr>
          <p:nvPr/>
        </p:nvSpPr>
        <p:spPr bwMode="auto">
          <a:xfrm>
            <a:off x="3074988" y="30019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8" name="Rectangle 52"/>
          <p:cNvSpPr>
            <a:spLocks noChangeArrowheads="1"/>
          </p:cNvSpPr>
          <p:nvPr/>
        </p:nvSpPr>
        <p:spPr bwMode="auto">
          <a:xfrm>
            <a:off x="3313113" y="31226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89" name="Rectangle 53"/>
          <p:cNvSpPr>
            <a:spLocks noChangeArrowheads="1"/>
          </p:cNvSpPr>
          <p:nvPr/>
        </p:nvSpPr>
        <p:spPr bwMode="auto">
          <a:xfrm>
            <a:off x="2425701" y="3651250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0" name="Rectangle 54"/>
          <p:cNvSpPr>
            <a:spLocks noChangeArrowheads="1"/>
          </p:cNvSpPr>
          <p:nvPr/>
        </p:nvSpPr>
        <p:spPr bwMode="auto">
          <a:xfrm>
            <a:off x="2425701" y="365125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1" name="Rectangle 55"/>
          <p:cNvSpPr>
            <a:spLocks noChangeArrowheads="1"/>
          </p:cNvSpPr>
          <p:nvPr/>
        </p:nvSpPr>
        <p:spPr bwMode="auto">
          <a:xfrm>
            <a:off x="2573338" y="37703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92" name="Rectangle 56"/>
          <p:cNvSpPr>
            <a:spLocks noChangeArrowheads="1"/>
          </p:cNvSpPr>
          <p:nvPr/>
        </p:nvSpPr>
        <p:spPr bwMode="auto">
          <a:xfrm>
            <a:off x="3074988" y="3651250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3" name="Rectangle 57"/>
          <p:cNvSpPr>
            <a:spLocks noChangeArrowheads="1"/>
          </p:cNvSpPr>
          <p:nvPr/>
        </p:nvSpPr>
        <p:spPr bwMode="auto">
          <a:xfrm>
            <a:off x="3074988" y="3651250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4" name="Rectangle 58"/>
          <p:cNvSpPr>
            <a:spLocks noChangeArrowheads="1"/>
          </p:cNvSpPr>
          <p:nvPr/>
        </p:nvSpPr>
        <p:spPr bwMode="auto">
          <a:xfrm>
            <a:off x="3313113" y="377031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95" name="Rectangle 59"/>
          <p:cNvSpPr>
            <a:spLocks noChangeArrowheads="1"/>
          </p:cNvSpPr>
          <p:nvPr/>
        </p:nvSpPr>
        <p:spPr bwMode="auto">
          <a:xfrm>
            <a:off x="3081338" y="4292600"/>
            <a:ext cx="649288" cy="6667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6" name="Rectangle 60"/>
          <p:cNvSpPr>
            <a:spLocks noChangeArrowheads="1"/>
          </p:cNvSpPr>
          <p:nvPr/>
        </p:nvSpPr>
        <p:spPr bwMode="auto">
          <a:xfrm>
            <a:off x="3074988" y="4302125"/>
            <a:ext cx="649288" cy="666750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7" name="Rectangle 61"/>
          <p:cNvSpPr>
            <a:spLocks noChangeArrowheads="1"/>
          </p:cNvSpPr>
          <p:nvPr/>
        </p:nvSpPr>
        <p:spPr bwMode="auto">
          <a:xfrm>
            <a:off x="3222626" y="4419600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98" name="Rectangle 62"/>
          <p:cNvSpPr>
            <a:spLocks noChangeArrowheads="1"/>
          </p:cNvSpPr>
          <p:nvPr/>
        </p:nvSpPr>
        <p:spPr bwMode="auto">
          <a:xfrm>
            <a:off x="5170488" y="2989263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9" name="Rectangle 63"/>
          <p:cNvSpPr>
            <a:spLocks noChangeArrowheads="1"/>
          </p:cNvSpPr>
          <p:nvPr/>
        </p:nvSpPr>
        <p:spPr bwMode="auto">
          <a:xfrm>
            <a:off x="5170488" y="2989263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0" name="Rectangle 64"/>
          <p:cNvSpPr>
            <a:spLocks noChangeArrowheads="1"/>
          </p:cNvSpPr>
          <p:nvPr/>
        </p:nvSpPr>
        <p:spPr bwMode="auto">
          <a:xfrm>
            <a:off x="5286376" y="310673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01" name="Rectangle 65"/>
          <p:cNvSpPr>
            <a:spLocks noChangeArrowheads="1"/>
          </p:cNvSpPr>
          <p:nvPr/>
        </p:nvSpPr>
        <p:spPr bwMode="auto">
          <a:xfrm>
            <a:off x="5468938" y="3275013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02" name="Rectangle 66"/>
          <p:cNvSpPr>
            <a:spLocks noChangeArrowheads="1"/>
          </p:cNvSpPr>
          <p:nvPr/>
        </p:nvSpPr>
        <p:spPr bwMode="auto">
          <a:xfrm>
            <a:off x="5170488" y="364807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3" name="Rectangle 67"/>
          <p:cNvSpPr>
            <a:spLocks noChangeArrowheads="1"/>
          </p:cNvSpPr>
          <p:nvPr/>
        </p:nvSpPr>
        <p:spPr bwMode="auto">
          <a:xfrm>
            <a:off x="5170488" y="364807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4" name="Rectangle 68"/>
          <p:cNvSpPr>
            <a:spLocks noChangeArrowheads="1"/>
          </p:cNvSpPr>
          <p:nvPr/>
        </p:nvSpPr>
        <p:spPr bwMode="auto">
          <a:xfrm>
            <a:off x="5408613" y="37687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05" name="Rectangle 69"/>
          <p:cNvSpPr>
            <a:spLocks noChangeArrowheads="1"/>
          </p:cNvSpPr>
          <p:nvPr/>
        </p:nvSpPr>
        <p:spPr bwMode="auto">
          <a:xfrm>
            <a:off x="5170488" y="430212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6" name="Rectangle 70"/>
          <p:cNvSpPr>
            <a:spLocks noChangeArrowheads="1"/>
          </p:cNvSpPr>
          <p:nvPr/>
        </p:nvSpPr>
        <p:spPr bwMode="auto">
          <a:xfrm>
            <a:off x="5170488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7" name="Rectangle 71"/>
          <p:cNvSpPr>
            <a:spLocks noChangeArrowheads="1"/>
          </p:cNvSpPr>
          <p:nvPr/>
        </p:nvSpPr>
        <p:spPr bwMode="auto">
          <a:xfrm>
            <a:off x="5316538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08" name="Rectangle 72"/>
          <p:cNvSpPr>
            <a:spLocks noChangeArrowheads="1"/>
          </p:cNvSpPr>
          <p:nvPr/>
        </p:nvSpPr>
        <p:spPr bwMode="auto">
          <a:xfrm>
            <a:off x="5170488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9" name="Rectangle 73"/>
          <p:cNvSpPr>
            <a:spLocks noChangeArrowheads="1"/>
          </p:cNvSpPr>
          <p:nvPr/>
        </p:nvSpPr>
        <p:spPr bwMode="auto">
          <a:xfrm>
            <a:off x="5170488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0" name="Rectangle 74"/>
          <p:cNvSpPr>
            <a:spLocks noChangeArrowheads="1"/>
          </p:cNvSpPr>
          <p:nvPr/>
        </p:nvSpPr>
        <p:spPr bwMode="auto">
          <a:xfrm>
            <a:off x="5408613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11" name="Rectangle 75"/>
          <p:cNvSpPr>
            <a:spLocks noChangeArrowheads="1"/>
          </p:cNvSpPr>
          <p:nvPr/>
        </p:nvSpPr>
        <p:spPr bwMode="auto">
          <a:xfrm>
            <a:off x="5819776" y="364807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2" name="Rectangle 76"/>
          <p:cNvSpPr>
            <a:spLocks noChangeArrowheads="1"/>
          </p:cNvSpPr>
          <p:nvPr/>
        </p:nvSpPr>
        <p:spPr bwMode="auto">
          <a:xfrm>
            <a:off x="5819776" y="364807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3" name="Rectangle 77"/>
          <p:cNvSpPr>
            <a:spLocks noChangeArrowheads="1"/>
          </p:cNvSpPr>
          <p:nvPr/>
        </p:nvSpPr>
        <p:spPr bwMode="auto">
          <a:xfrm>
            <a:off x="5935663" y="376872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14" name="Rectangle 78"/>
          <p:cNvSpPr>
            <a:spLocks noChangeArrowheads="1"/>
          </p:cNvSpPr>
          <p:nvPr/>
        </p:nvSpPr>
        <p:spPr bwMode="auto">
          <a:xfrm>
            <a:off x="6118226" y="393382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15" name="Rectangle 79"/>
          <p:cNvSpPr>
            <a:spLocks noChangeArrowheads="1"/>
          </p:cNvSpPr>
          <p:nvPr/>
        </p:nvSpPr>
        <p:spPr bwMode="auto">
          <a:xfrm>
            <a:off x="5819776" y="4302125"/>
            <a:ext cx="649288" cy="650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6" name="Rectangle 80"/>
          <p:cNvSpPr>
            <a:spLocks noChangeArrowheads="1"/>
          </p:cNvSpPr>
          <p:nvPr/>
        </p:nvSpPr>
        <p:spPr bwMode="auto">
          <a:xfrm>
            <a:off x="5819776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7" name="Rectangle 81"/>
          <p:cNvSpPr>
            <a:spLocks noChangeArrowheads="1"/>
          </p:cNvSpPr>
          <p:nvPr/>
        </p:nvSpPr>
        <p:spPr bwMode="auto">
          <a:xfrm>
            <a:off x="5965826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18" name="Rectangle 82"/>
          <p:cNvSpPr>
            <a:spLocks noChangeArrowheads="1"/>
          </p:cNvSpPr>
          <p:nvPr/>
        </p:nvSpPr>
        <p:spPr bwMode="auto">
          <a:xfrm>
            <a:off x="5819776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9" name="Rectangle 83"/>
          <p:cNvSpPr>
            <a:spLocks noChangeArrowheads="1"/>
          </p:cNvSpPr>
          <p:nvPr/>
        </p:nvSpPr>
        <p:spPr bwMode="auto">
          <a:xfrm>
            <a:off x="5819776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0" name="Rectangle 84"/>
          <p:cNvSpPr>
            <a:spLocks noChangeArrowheads="1"/>
          </p:cNvSpPr>
          <p:nvPr/>
        </p:nvSpPr>
        <p:spPr bwMode="auto">
          <a:xfrm>
            <a:off x="6057901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21" name="Rectangle 85"/>
          <p:cNvSpPr>
            <a:spLocks noChangeArrowheads="1"/>
          </p:cNvSpPr>
          <p:nvPr/>
        </p:nvSpPr>
        <p:spPr bwMode="auto">
          <a:xfrm>
            <a:off x="6469063" y="43021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2" name="Rectangle 86"/>
          <p:cNvSpPr>
            <a:spLocks noChangeArrowheads="1"/>
          </p:cNvSpPr>
          <p:nvPr/>
        </p:nvSpPr>
        <p:spPr bwMode="auto">
          <a:xfrm>
            <a:off x="6469063" y="43021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3" name="Rectangle 87"/>
          <p:cNvSpPr>
            <a:spLocks noChangeArrowheads="1"/>
          </p:cNvSpPr>
          <p:nvPr/>
        </p:nvSpPr>
        <p:spPr bwMode="auto">
          <a:xfrm>
            <a:off x="6615113" y="44227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24" name="Rectangle 88"/>
          <p:cNvSpPr>
            <a:spLocks noChangeArrowheads="1"/>
          </p:cNvSpPr>
          <p:nvPr/>
        </p:nvSpPr>
        <p:spPr bwMode="auto">
          <a:xfrm>
            <a:off x="6469063" y="4962525"/>
            <a:ext cx="649288" cy="649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5" name="Rectangle 89"/>
          <p:cNvSpPr>
            <a:spLocks noChangeArrowheads="1"/>
          </p:cNvSpPr>
          <p:nvPr/>
        </p:nvSpPr>
        <p:spPr bwMode="auto">
          <a:xfrm>
            <a:off x="6469063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6" name="Rectangle 90"/>
          <p:cNvSpPr>
            <a:spLocks noChangeArrowheads="1"/>
          </p:cNvSpPr>
          <p:nvPr/>
        </p:nvSpPr>
        <p:spPr bwMode="auto">
          <a:xfrm>
            <a:off x="6615113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27" name="Rectangle 91"/>
          <p:cNvSpPr>
            <a:spLocks noChangeArrowheads="1"/>
          </p:cNvSpPr>
          <p:nvPr/>
        </p:nvSpPr>
        <p:spPr bwMode="auto">
          <a:xfrm>
            <a:off x="7118351" y="4962525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8" name="Rectangle 92"/>
          <p:cNvSpPr>
            <a:spLocks noChangeArrowheads="1"/>
          </p:cNvSpPr>
          <p:nvPr/>
        </p:nvSpPr>
        <p:spPr bwMode="auto">
          <a:xfrm>
            <a:off x="7118351" y="4962525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9" name="Rectangle 93"/>
          <p:cNvSpPr>
            <a:spLocks noChangeArrowheads="1"/>
          </p:cNvSpPr>
          <p:nvPr/>
        </p:nvSpPr>
        <p:spPr bwMode="auto">
          <a:xfrm>
            <a:off x="7234238" y="50815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30" name="Rectangle 94"/>
          <p:cNvSpPr>
            <a:spLocks noChangeArrowheads="1"/>
          </p:cNvSpPr>
          <p:nvPr/>
        </p:nvSpPr>
        <p:spPr bwMode="auto">
          <a:xfrm>
            <a:off x="7418388" y="5246688"/>
            <a:ext cx="3651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31" name="Rectangle 95"/>
          <p:cNvSpPr>
            <a:spLocks noChangeArrowheads="1"/>
          </p:cNvSpPr>
          <p:nvPr/>
        </p:nvSpPr>
        <p:spPr bwMode="auto">
          <a:xfrm>
            <a:off x="5835651" y="5713511"/>
            <a:ext cx="17351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上三角矩阵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32" name="Rectangle 96"/>
          <p:cNvSpPr>
            <a:spLocks noChangeArrowheads="1"/>
          </p:cNvSpPr>
          <p:nvPr/>
        </p:nvSpPr>
        <p:spPr bwMode="auto">
          <a:xfrm>
            <a:off x="5819776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3" name="Rectangle 97"/>
          <p:cNvSpPr>
            <a:spLocks noChangeArrowheads="1"/>
          </p:cNvSpPr>
          <p:nvPr/>
        </p:nvSpPr>
        <p:spPr bwMode="auto">
          <a:xfrm>
            <a:off x="5819776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4" name="Rectangle 98"/>
          <p:cNvSpPr>
            <a:spLocks noChangeArrowheads="1"/>
          </p:cNvSpPr>
          <p:nvPr/>
        </p:nvSpPr>
        <p:spPr bwMode="auto">
          <a:xfrm>
            <a:off x="593566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35" name="Rectangle 99"/>
          <p:cNvSpPr>
            <a:spLocks noChangeArrowheads="1"/>
          </p:cNvSpPr>
          <p:nvPr/>
        </p:nvSpPr>
        <p:spPr bwMode="auto">
          <a:xfrm>
            <a:off x="6118226" y="3279775"/>
            <a:ext cx="366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36" name="Rectangle 100"/>
          <p:cNvSpPr>
            <a:spLocks noChangeArrowheads="1"/>
          </p:cNvSpPr>
          <p:nvPr/>
        </p:nvSpPr>
        <p:spPr bwMode="auto">
          <a:xfrm>
            <a:off x="6469063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7" name="Rectangle 101"/>
          <p:cNvSpPr>
            <a:spLocks noChangeArrowheads="1"/>
          </p:cNvSpPr>
          <p:nvPr/>
        </p:nvSpPr>
        <p:spPr bwMode="auto">
          <a:xfrm>
            <a:off x="6469063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8" name="Rectangle 102"/>
          <p:cNvSpPr>
            <a:spLocks noChangeArrowheads="1"/>
          </p:cNvSpPr>
          <p:nvPr/>
        </p:nvSpPr>
        <p:spPr bwMode="auto">
          <a:xfrm>
            <a:off x="6615113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39" name="Rectangle 103"/>
          <p:cNvSpPr>
            <a:spLocks noChangeArrowheads="1"/>
          </p:cNvSpPr>
          <p:nvPr/>
        </p:nvSpPr>
        <p:spPr bwMode="auto">
          <a:xfrm>
            <a:off x="7118351" y="2994025"/>
            <a:ext cx="649288" cy="6508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0" name="Rectangle 104"/>
          <p:cNvSpPr>
            <a:spLocks noChangeArrowheads="1"/>
          </p:cNvSpPr>
          <p:nvPr/>
        </p:nvSpPr>
        <p:spPr bwMode="auto">
          <a:xfrm>
            <a:off x="7118351" y="2994025"/>
            <a:ext cx="649288" cy="650875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1" name="Rectangle 105"/>
          <p:cNvSpPr>
            <a:spLocks noChangeArrowheads="1"/>
          </p:cNvSpPr>
          <p:nvPr/>
        </p:nvSpPr>
        <p:spPr bwMode="auto">
          <a:xfrm>
            <a:off x="7234238" y="3114675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42" name="Rectangle 106"/>
          <p:cNvSpPr>
            <a:spLocks noChangeArrowheads="1"/>
          </p:cNvSpPr>
          <p:nvPr/>
        </p:nvSpPr>
        <p:spPr bwMode="auto">
          <a:xfrm>
            <a:off x="7418388" y="327977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43" name="Rectangle 107"/>
          <p:cNvSpPr>
            <a:spLocks noChangeArrowheads="1"/>
          </p:cNvSpPr>
          <p:nvPr/>
        </p:nvSpPr>
        <p:spPr bwMode="auto">
          <a:xfrm>
            <a:off x="7540626" y="3279775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44" name="Rectangle 108"/>
          <p:cNvSpPr>
            <a:spLocks noChangeArrowheads="1"/>
          </p:cNvSpPr>
          <p:nvPr/>
        </p:nvSpPr>
        <p:spPr bwMode="auto">
          <a:xfrm>
            <a:off x="6469063" y="364331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5" name="Rectangle 109"/>
          <p:cNvSpPr>
            <a:spLocks noChangeArrowheads="1"/>
          </p:cNvSpPr>
          <p:nvPr/>
        </p:nvSpPr>
        <p:spPr bwMode="auto">
          <a:xfrm>
            <a:off x="6469063" y="364331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6" name="Rectangle 110"/>
          <p:cNvSpPr>
            <a:spLocks noChangeArrowheads="1"/>
          </p:cNvSpPr>
          <p:nvPr/>
        </p:nvSpPr>
        <p:spPr bwMode="auto">
          <a:xfrm>
            <a:off x="6615113" y="37607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47" name="Rectangle 111"/>
          <p:cNvSpPr>
            <a:spLocks noChangeArrowheads="1"/>
          </p:cNvSpPr>
          <p:nvPr/>
        </p:nvSpPr>
        <p:spPr bwMode="auto">
          <a:xfrm>
            <a:off x="7118351" y="3643313"/>
            <a:ext cx="649288" cy="6492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8" name="Rectangle 112"/>
          <p:cNvSpPr>
            <a:spLocks noChangeArrowheads="1"/>
          </p:cNvSpPr>
          <p:nvPr/>
        </p:nvSpPr>
        <p:spPr bwMode="auto">
          <a:xfrm>
            <a:off x="7118351" y="3643313"/>
            <a:ext cx="649288" cy="649288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9" name="Rectangle 113"/>
          <p:cNvSpPr>
            <a:spLocks noChangeArrowheads="1"/>
          </p:cNvSpPr>
          <p:nvPr/>
        </p:nvSpPr>
        <p:spPr bwMode="auto">
          <a:xfrm>
            <a:off x="7234238" y="3760788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50" name="Rectangle 114"/>
          <p:cNvSpPr>
            <a:spLocks noChangeArrowheads="1"/>
          </p:cNvSpPr>
          <p:nvPr/>
        </p:nvSpPr>
        <p:spPr bwMode="auto">
          <a:xfrm>
            <a:off x="7418388" y="3929063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51" name="Rectangle 115"/>
          <p:cNvSpPr>
            <a:spLocks noChangeArrowheads="1"/>
          </p:cNvSpPr>
          <p:nvPr/>
        </p:nvSpPr>
        <p:spPr bwMode="auto">
          <a:xfrm>
            <a:off x="7540626" y="3929063"/>
            <a:ext cx="2508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52" name="Rectangle 116"/>
          <p:cNvSpPr>
            <a:spLocks noChangeArrowheads="1"/>
          </p:cNvSpPr>
          <p:nvPr/>
        </p:nvSpPr>
        <p:spPr bwMode="auto">
          <a:xfrm>
            <a:off x="7121656" y="4289426"/>
            <a:ext cx="649288" cy="679449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3" name="Rectangle 117"/>
          <p:cNvSpPr>
            <a:spLocks noChangeArrowheads="1"/>
          </p:cNvSpPr>
          <p:nvPr/>
        </p:nvSpPr>
        <p:spPr bwMode="auto">
          <a:xfrm>
            <a:off x="7118351" y="4294188"/>
            <a:ext cx="649288" cy="658812"/>
          </a:xfrm>
          <a:prstGeom prst="rect">
            <a:avLst/>
          </a:prstGeom>
          <a:noFill/>
          <a:ln w="11113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4" name="Rectangle 118"/>
          <p:cNvSpPr>
            <a:spLocks noChangeArrowheads="1"/>
          </p:cNvSpPr>
          <p:nvPr/>
        </p:nvSpPr>
        <p:spPr bwMode="auto">
          <a:xfrm>
            <a:off x="7264401" y="4411663"/>
            <a:ext cx="366713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55" name="Rectangle 119"/>
          <p:cNvSpPr>
            <a:spLocks noChangeArrowheads="1"/>
          </p:cNvSpPr>
          <p:nvPr/>
        </p:nvSpPr>
        <p:spPr bwMode="auto">
          <a:xfrm>
            <a:off x="2709862" y="6237312"/>
            <a:ext cx="34845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图中黄色部分为常数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，一般为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823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19108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三角矩阵可用一维数组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M[n×(n+1)/2+1]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来存储，其中常数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放在数组的最后一个下标变量中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三角矩阵及其压缩存储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22" name="Rectangle 8"/>
          <p:cNvSpPr>
            <a:spLocks noChangeArrowheads="1"/>
          </p:cNvSpPr>
          <p:nvPr/>
        </p:nvSpPr>
        <p:spPr bwMode="auto">
          <a:xfrm>
            <a:off x="433177" y="2642885"/>
            <a:ext cx="8208912" cy="1014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31" tIns="45066" rIns="90131" bIns="4506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可得下三角矩阵的存储单元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M[k]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的下标与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的下标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的对应关系为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2915816" y="3789040"/>
            <a:ext cx="3074647" cy="1999353"/>
            <a:chOff x="5831211" y="4602179"/>
            <a:chExt cx="3074647" cy="1999353"/>
          </a:xfrm>
        </p:grpSpPr>
        <p:sp>
          <p:nvSpPr>
            <p:cNvPr id="124" name="矩形 123"/>
            <p:cNvSpPr/>
            <p:nvPr/>
          </p:nvSpPr>
          <p:spPr bwMode="auto">
            <a:xfrm>
              <a:off x="5831211" y="4602179"/>
              <a:ext cx="3074647" cy="1999350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3175" algn="ctr">
              <a:solidFill>
                <a:schemeClr val="tx1">
                  <a:alpha val="16000"/>
                </a:schemeClr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25" name="Group 39"/>
            <p:cNvGrpSpPr/>
            <p:nvPr/>
          </p:nvGrpSpPr>
          <p:grpSpPr bwMode="auto">
            <a:xfrm>
              <a:off x="5873737" y="5274381"/>
              <a:ext cx="2977991" cy="1327151"/>
              <a:chOff x="1521" y="1888"/>
              <a:chExt cx="1924" cy="836"/>
            </a:xfrm>
          </p:grpSpPr>
          <p:sp>
            <p:nvSpPr>
              <p:cNvPr id="127" name="AutoShape 6"/>
              <p:cNvSpPr/>
              <p:nvPr/>
            </p:nvSpPr>
            <p:spPr bwMode="auto">
              <a:xfrm>
                <a:off x="1927" y="1934"/>
                <a:ext cx="91" cy="725"/>
              </a:xfrm>
              <a:prstGeom prst="leftBrace">
                <a:avLst>
                  <a:gd name="adj1" fmla="val 6639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2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graphicFrame>
            <p:nvGraphicFramePr>
              <p:cNvPr id="128" name="Object 5"/>
              <p:cNvGraphicFramePr>
                <a:graphicFrameLocks noChangeAspect="1"/>
              </p:cNvGraphicFramePr>
              <p:nvPr/>
            </p:nvGraphicFramePr>
            <p:xfrm>
              <a:off x="2109" y="1888"/>
              <a:ext cx="908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公式" r:id="rId1" imgW="862965" imgH="393700" progId="Equation.3">
                      <p:embed/>
                    </p:oleObj>
                  </mc:Choice>
                  <mc:Fallback>
                    <p:oleObj name="公式" r:id="rId1" imgW="862965" imgH="3937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9" y="1888"/>
                            <a:ext cx="908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9" name="Object 4"/>
              <p:cNvGraphicFramePr>
                <a:graphicFrameLocks noChangeAspect="1"/>
              </p:cNvGraphicFramePr>
              <p:nvPr/>
            </p:nvGraphicFramePr>
            <p:xfrm>
              <a:off x="2325" y="2342"/>
              <a:ext cx="473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Equation" r:id="rId3" imgW="11277600" imgH="9448800" progId="Equation.DSMT4">
                      <p:embed/>
                    </p:oleObj>
                  </mc:Choice>
                  <mc:Fallback>
                    <p:oleObj name="Equation" r:id="rId3" imgW="11277600" imgH="94488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5" y="2342"/>
                            <a:ext cx="473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0" name="Rectangle 31"/>
              <p:cNvSpPr>
                <a:spLocks noChangeArrowheads="1"/>
              </p:cNvSpPr>
              <p:nvPr/>
            </p:nvSpPr>
            <p:spPr bwMode="auto">
              <a:xfrm>
                <a:off x="1521" y="2105"/>
                <a:ext cx="43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k</a:t>
                </a: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＝</a:t>
                </a:r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Rectangle 34"/>
              <p:cNvSpPr>
                <a:spLocks noChangeArrowheads="1"/>
              </p:cNvSpPr>
              <p:nvPr/>
            </p:nvSpPr>
            <p:spPr bwMode="auto">
              <a:xfrm>
                <a:off x="3025" y="1965"/>
                <a:ext cx="409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2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当</a:t>
                </a:r>
                <a:r>
                  <a:rPr kumimoji="0" lang="en-US" altLang="zh-CN" sz="162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i≥j</a:t>
                </a:r>
                <a:endParaRPr kumimoji="0" lang="en-US" altLang="zh-CN" sz="162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Rectangle 35"/>
              <p:cNvSpPr>
                <a:spLocks noChangeArrowheads="1"/>
              </p:cNvSpPr>
              <p:nvPr/>
            </p:nvSpPr>
            <p:spPr bwMode="auto">
              <a:xfrm>
                <a:off x="3033" y="2401"/>
                <a:ext cx="412" cy="2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62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当</a:t>
                </a:r>
                <a:r>
                  <a:rPr kumimoji="0" lang="en-US" altLang="zh-CN" sz="162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en-US" altLang="zh-CN" sz="162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&lt;j</a:t>
                </a:r>
                <a:endParaRPr kumimoji="0" lang="en-US" altLang="zh-CN" sz="162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26" name="矩形 125"/>
            <p:cNvSpPr/>
            <p:nvPr/>
          </p:nvSpPr>
          <p:spPr>
            <a:xfrm>
              <a:off x="6952107" y="4659786"/>
              <a:ext cx="1225958" cy="3970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ct val="1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ij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= M</a:t>
              </a:r>
              <a:r>
                <a:rPr kumimoji="0" lang="en-US" altLang="zh-CN" sz="1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k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33" name="矩形 132"/>
          <p:cNvSpPr/>
          <p:nvPr/>
        </p:nvSpPr>
        <p:spPr>
          <a:xfrm>
            <a:off x="2939337" y="386116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映射关系：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5724128" y="1268760"/>
            <a:ext cx="432048" cy="378115"/>
          </a:xfrm>
          <a:prstGeom prst="ellipse">
            <a:avLst/>
          </a:prstGeom>
          <a:noFill/>
          <a:ln w="1270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弧形 6"/>
          <p:cNvSpPr/>
          <p:nvPr/>
        </p:nvSpPr>
        <p:spPr bwMode="auto">
          <a:xfrm rot="8182722">
            <a:off x="5868189" y="-858328"/>
            <a:ext cx="3336257" cy="3121447"/>
          </a:xfrm>
          <a:prstGeom prst="arc">
            <a:avLst>
              <a:gd name="adj1" fmla="val 15734796"/>
              <a:gd name="adj2" fmla="val 0"/>
            </a:avLst>
          </a:prstGeom>
          <a:noFill/>
          <a:ln w="9525" cap="flat" cmpd="sng" algn="ctr">
            <a:solidFill>
              <a:srgbClr val="C00000"/>
            </a:solidFill>
            <a:prstDash val="sysDash"/>
            <a:round/>
            <a:headEnd type="stealth"/>
            <a:tailEnd type="none" w="lg" len="lg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174508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除了主对角线和主对角线上或下方若干条对角线上的元素之外，其余元素皆为零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即所有的非零元素集中在以主对角线为中心的带状区域中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对角矩阵及其压缩存储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AutoShape 3"/>
          <p:cNvSpPr>
            <a:spLocks noChangeAspect="1" noChangeArrowheads="1" noTextEdit="1"/>
          </p:cNvSpPr>
          <p:nvPr/>
        </p:nvSpPr>
        <p:spPr bwMode="auto">
          <a:xfrm>
            <a:off x="517525" y="2944813"/>
            <a:ext cx="3225800" cy="391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1975" y="2960688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61975" y="29606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1038" y="30892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11213" y="3198813"/>
            <a:ext cx="268288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61975" y="3492500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61975" y="3492500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81038" y="36226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1213" y="3732213"/>
            <a:ext cx="268288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2450" y="4561286"/>
            <a:ext cx="533400" cy="53999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61975" y="4567238"/>
            <a:ext cx="533400" cy="54133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03263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5619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619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8350" y="5237163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095375" y="3492500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095375" y="3492500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14438" y="36226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344613" y="3732213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094581" y="4529138"/>
            <a:ext cx="533400" cy="5778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95375" y="4567238"/>
            <a:ext cx="533400" cy="53975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301750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0953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0953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301750" y="5237163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1633874" y="4554538"/>
            <a:ext cx="533400" cy="55245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28775" y="4567238"/>
            <a:ext cx="533400" cy="541336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770063" y="469582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628775" y="5108575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28775" y="5108575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833563" y="5237163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2693988" y="51117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2693988" y="51117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2803525" y="5305425"/>
            <a:ext cx="136525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867025" y="5365750"/>
            <a:ext cx="90488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2911475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954338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2997200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3040063" y="5365750"/>
            <a:ext cx="90488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3084513" y="5365750"/>
            <a:ext cx="8890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1095375" y="295751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095375" y="295751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1214438" y="308610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1344613" y="3195638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628775" y="2957513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1628775" y="295751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1833563" y="3086100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693988" y="2960688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693988" y="2960688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900363" y="30892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1628775" y="34972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1628775" y="34972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1747838" y="362585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1878013" y="3735388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23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2693988" y="3492500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2693988" y="349250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29003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62" name="Rectangle 61"/>
          <p:cNvSpPr>
            <a:spLocks noChangeArrowheads="1"/>
          </p:cNvSpPr>
          <p:nvPr/>
        </p:nvSpPr>
        <p:spPr bwMode="auto">
          <a:xfrm>
            <a:off x="2693988" y="4559300"/>
            <a:ext cx="533400" cy="5461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3" name="Rectangle 62"/>
          <p:cNvSpPr>
            <a:spLocks noChangeArrowheads="1"/>
          </p:cNvSpPr>
          <p:nvPr/>
        </p:nvSpPr>
        <p:spPr bwMode="auto">
          <a:xfrm>
            <a:off x="2693988" y="4556125"/>
            <a:ext cx="533400" cy="5492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9" name="Rectangle 63"/>
          <p:cNvSpPr>
            <a:spLocks noChangeArrowheads="1"/>
          </p:cNvSpPr>
          <p:nvPr/>
        </p:nvSpPr>
        <p:spPr bwMode="auto">
          <a:xfrm>
            <a:off x="2835275" y="47021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3227388" y="51117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1" name="Rectangle 65"/>
          <p:cNvSpPr>
            <a:spLocks noChangeArrowheads="1"/>
          </p:cNvSpPr>
          <p:nvPr/>
        </p:nvSpPr>
        <p:spPr bwMode="auto">
          <a:xfrm>
            <a:off x="3227388" y="51117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2" name="Rectangle 66"/>
          <p:cNvSpPr>
            <a:spLocks noChangeArrowheads="1"/>
          </p:cNvSpPr>
          <p:nvPr/>
        </p:nvSpPr>
        <p:spPr bwMode="auto">
          <a:xfrm>
            <a:off x="3319463" y="5270500"/>
            <a:ext cx="21113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73" name="Rectangle 67"/>
          <p:cNvSpPr>
            <a:spLocks noChangeArrowheads="1"/>
          </p:cNvSpPr>
          <p:nvPr/>
        </p:nvSpPr>
        <p:spPr bwMode="auto">
          <a:xfrm>
            <a:off x="3416300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75" name="Rectangle 68"/>
          <p:cNvSpPr>
            <a:spLocks noChangeArrowheads="1"/>
          </p:cNvSpPr>
          <p:nvPr/>
        </p:nvSpPr>
        <p:spPr bwMode="auto">
          <a:xfrm>
            <a:off x="3481388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76" name="Rectangle 69"/>
          <p:cNvSpPr>
            <a:spLocks noChangeArrowheads="1"/>
          </p:cNvSpPr>
          <p:nvPr/>
        </p:nvSpPr>
        <p:spPr bwMode="auto">
          <a:xfrm>
            <a:off x="3546475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78" name="Rectangle 70"/>
          <p:cNvSpPr>
            <a:spLocks noChangeArrowheads="1"/>
          </p:cNvSpPr>
          <p:nvPr/>
        </p:nvSpPr>
        <p:spPr bwMode="auto">
          <a:xfrm>
            <a:off x="3611563" y="5354638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79" name="Rectangle 71"/>
          <p:cNvSpPr>
            <a:spLocks noChangeArrowheads="1"/>
          </p:cNvSpPr>
          <p:nvPr/>
        </p:nvSpPr>
        <p:spPr bwMode="auto">
          <a:xfrm>
            <a:off x="3227388" y="2960688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1" name="Rectangle 72"/>
          <p:cNvSpPr>
            <a:spLocks noChangeArrowheads="1"/>
          </p:cNvSpPr>
          <p:nvPr/>
        </p:nvSpPr>
        <p:spPr bwMode="auto">
          <a:xfrm>
            <a:off x="3227388" y="2960688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2" name="Rectangle 73"/>
          <p:cNvSpPr>
            <a:spLocks noChangeArrowheads="1"/>
          </p:cNvSpPr>
          <p:nvPr/>
        </p:nvSpPr>
        <p:spPr bwMode="auto">
          <a:xfrm>
            <a:off x="3433763" y="30892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84" name="Rectangle 74"/>
          <p:cNvSpPr>
            <a:spLocks noChangeArrowheads="1"/>
          </p:cNvSpPr>
          <p:nvPr/>
        </p:nvSpPr>
        <p:spPr bwMode="auto">
          <a:xfrm>
            <a:off x="3227388" y="3492500"/>
            <a:ext cx="533400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5" name="Rectangle 75"/>
          <p:cNvSpPr>
            <a:spLocks noChangeArrowheads="1"/>
          </p:cNvSpPr>
          <p:nvPr/>
        </p:nvSpPr>
        <p:spPr bwMode="auto">
          <a:xfrm>
            <a:off x="3227388" y="349250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7" name="Rectangle 76"/>
          <p:cNvSpPr>
            <a:spLocks noChangeArrowheads="1"/>
          </p:cNvSpPr>
          <p:nvPr/>
        </p:nvSpPr>
        <p:spPr bwMode="auto">
          <a:xfrm>
            <a:off x="34337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88" name="Rectangle 77"/>
          <p:cNvSpPr>
            <a:spLocks noChangeArrowheads="1"/>
          </p:cNvSpPr>
          <p:nvPr/>
        </p:nvSpPr>
        <p:spPr bwMode="auto">
          <a:xfrm>
            <a:off x="3235325" y="4554538"/>
            <a:ext cx="523876" cy="54674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0" name="Rectangle 78"/>
          <p:cNvSpPr>
            <a:spLocks noChangeArrowheads="1"/>
          </p:cNvSpPr>
          <p:nvPr/>
        </p:nvSpPr>
        <p:spPr bwMode="auto">
          <a:xfrm>
            <a:off x="3227388" y="4560888"/>
            <a:ext cx="533400" cy="5445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1" name="Rectangle 79"/>
          <p:cNvSpPr>
            <a:spLocks noChangeArrowheads="1"/>
          </p:cNvSpPr>
          <p:nvPr/>
        </p:nvSpPr>
        <p:spPr bwMode="auto">
          <a:xfrm>
            <a:off x="3433763" y="47021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93" name="Rectangle 80"/>
          <p:cNvSpPr>
            <a:spLocks noChangeArrowheads="1"/>
          </p:cNvSpPr>
          <p:nvPr/>
        </p:nvSpPr>
        <p:spPr bwMode="auto">
          <a:xfrm>
            <a:off x="5619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4" name="Rectangle 81"/>
          <p:cNvSpPr>
            <a:spLocks noChangeArrowheads="1"/>
          </p:cNvSpPr>
          <p:nvPr/>
        </p:nvSpPr>
        <p:spPr bwMode="auto">
          <a:xfrm>
            <a:off x="5619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6" name="Rectangle 82"/>
          <p:cNvSpPr>
            <a:spLocks noChangeArrowheads="1"/>
          </p:cNvSpPr>
          <p:nvPr/>
        </p:nvSpPr>
        <p:spPr bwMode="auto">
          <a:xfrm>
            <a:off x="768350" y="57721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97" name="Rectangle 83"/>
          <p:cNvSpPr>
            <a:spLocks noChangeArrowheads="1"/>
          </p:cNvSpPr>
          <p:nvPr/>
        </p:nvSpPr>
        <p:spPr bwMode="auto">
          <a:xfrm>
            <a:off x="10953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1" name="Rectangle 84"/>
          <p:cNvSpPr>
            <a:spLocks noChangeArrowheads="1"/>
          </p:cNvSpPr>
          <p:nvPr/>
        </p:nvSpPr>
        <p:spPr bwMode="auto">
          <a:xfrm>
            <a:off x="10953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2" name="Rectangle 85"/>
          <p:cNvSpPr>
            <a:spLocks noChangeArrowheads="1"/>
          </p:cNvSpPr>
          <p:nvPr/>
        </p:nvSpPr>
        <p:spPr bwMode="auto">
          <a:xfrm>
            <a:off x="1301750" y="57721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04" name="Rectangle 86"/>
          <p:cNvSpPr>
            <a:spLocks noChangeArrowheads="1"/>
          </p:cNvSpPr>
          <p:nvPr/>
        </p:nvSpPr>
        <p:spPr bwMode="auto">
          <a:xfrm>
            <a:off x="1628775" y="56403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5" name="Rectangle 87"/>
          <p:cNvSpPr>
            <a:spLocks noChangeArrowheads="1"/>
          </p:cNvSpPr>
          <p:nvPr/>
        </p:nvSpPr>
        <p:spPr bwMode="auto">
          <a:xfrm>
            <a:off x="1628775" y="56403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7" name="Rectangle 88"/>
          <p:cNvSpPr>
            <a:spLocks noChangeArrowheads="1"/>
          </p:cNvSpPr>
          <p:nvPr/>
        </p:nvSpPr>
        <p:spPr bwMode="auto">
          <a:xfrm>
            <a:off x="1770063" y="57689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08" name="Rectangle 89"/>
          <p:cNvSpPr>
            <a:spLocks noChangeArrowheads="1"/>
          </p:cNvSpPr>
          <p:nvPr/>
        </p:nvSpPr>
        <p:spPr bwMode="auto">
          <a:xfrm>
            <a:off x="2693988" y="56435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9" name="Rectangle 90"/>
          <p:cNvSpPr>
            <a:spLocks noChangeArrowheads="1"/>
          </p:cNvSpPr>
          <p:nvPr/>
        </p:nvSpPr>
        <p:spPr bwMode="auto">
          <a:xfrm>
            <a:off x="2693988" y="56435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0" name="Rectangle 91"/>
          <p:cNvSpPr>
            <a:spLocks noChangeArrowheads="1"/>
          </p:cNvSpPr>
          <p:nvPr/>
        </p:nvSpPr>
        <p:spPr bwMode="auto">
          <a:xfrm>
            <a:off x="2786063" y="5802313"/>
            <a:ext cx="211138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5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11" name="Rectangle 92"/>
          <p:cNvSpPr>
            <a:spLocks noChangeArrowheads="1"/>
          </p:cNvSpPr>
          <p:nvPr/>
        </p:nvSpPr>
        <p:spPr bwMode="auto">
          <a:xfrm>
            <a:off x="2884488" y="5884863"/>
            <a:ext cx="209550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13" name="Rectangle 93"/>
          <p:cNvSpPr>
            <a:spLocks noChangeArrowheads="1"/>
          </p:cNvSpPr>
          <p:nvPr/>
        </p:nvSpPr>
        <p:spPr bwMode="auto">
          <a:xfrm>
            <a:off x="3013075" y="5884863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-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14" name="Rectangle 94"/>
          <p:cNvSpPr>
            <a:spLocks noChangeArrowheads="1"/>
          </p:cNvSpPr>
          <p:nvPr/>
        </p:nvSpPr>
        <p:spPr bwMode="auto">
          <a:xfrm>
            <a:off x="3078163" y="5884863"/>
            <a:ext cx="1381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15" name="Rectangle 95"/>
          <p:cNvSpPr>
            <a:spLocks noChangeArrowheads="1"/>
          </p:cNvSpPr>
          <p:nvPr/>
        </p:nvSpPr>
        <p:spPr bwMode="auto">
          <a:xfrm>
            <a:off x="3227388" y="5643563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6" name="Rectangle 96"/>
          <p:cNvSpPr>
            <a:spLocks noChangeArrowheads="1"/>
          </p:cNvSpPr>
          <p:nvPr/>
        </p:nvSpPr>
        <p:spPr bwMode="auto">
          <a:xfrm>
            <a:off x="3227388" y="5643563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7" name="Rectangle 97"/>
          <p:cNvSpPr>
            <a:spLocks noChangeArrowheads="1"/>
          </p:cNvSpPr>
          <p:nvPr/>
        </p:nvSpPr>
        <p:spPr bwMode="auto">
          <a:xfrm>
            <a:off x="3346450" y="5772150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18" name="Rectangle 98"/>
          <p:cNvSpPr>
            <a:spLocks noChangeArrowheads="1"/>
          </p:cNvSpPr>
          <p:nvPr/>
        </p:nvSpPr>
        <p:spPr bwMode="auto">
          <a:xfrm>
            <a:off x="3476625" y="5881688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nn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20" name="Rectangle 99"/>
          <p:cNvSpPr>
            <a:spLocks noChangeArrowheads="1"/>
          </p:cNvSpPr>
          <p:nvPr/>
        </p:nvSpPr>
        <p:spPr bwMode="auto">
          <a:xfrm>
            <a:off x="561975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1" name="Rectangle 100"/>
          <p:cNvSpPr>
            <a:spLocks noChangeArrowheads="1"/>
          </p:cNvSpPr>
          <p:nvPr/>
        </p:nvSpPr>
        <p:spPr bwMode="auto">
          <a:xfrm>
            <a:off x="561975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2" name="Rectangle 101"/>
          <p:cNvSpPr>
            <a:spLocks noChangeArrowheads="1"/>
          </p:cNvSpPr>
          <p:nvPr/>
        </p:nvSpPr>
        <p:spPr bwMode="auto">
          <a:xfrm>
            <a:off x="768350" y="41592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23" name="Rectangle 102"/>
          <p:cNvSpPr>
            <a:spLocks noChangeArrowheads="1"/>
          </p:cNvSpPr>
          <p:nvPr/>
        </p:nvSpPr>
        <p:spPr bwMode="auto">
          <a:xfrm>
            <a:off x="1095375" y="4027488"/>
            <a:ext cx="533400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4" name="Rectangle 103"/>
          <p:cNvSpPr>
            <a:spLocks noChangeArrowheads="1"/>
          </p:cNvSpPr>
          <p:nvPr/>
        </p:nvSpPr>
        <p:spPr bwMode="auto">
          <a:xfrm>
            <a:off x="1095375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5" name="Rectangle 104"/>
          <p:cNvSpPr>
            <a:spLocks noChangeArrowheads="1"/>
          </p:cNvSpPr>
          <p:nvPr/>
        </p:nvSpPr>
        <p:spPr bwMode="auto">
          <a:xfrm>
            <a:off x="1214438" y="4159250"/>
            <a:ext cx="25876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26" name="Rectangle 105"/>
          <p:cNvSpPr>
            <a:spLocks noChangeArrowheads="1"/>
          </p:cNvSpPr>
          <p:nvPr/>
        </p:nvSpPr>
        <p:spPr bwMode="auto">
          <a:xfrm>
            <a:off x="1344613" y="4265613"/>
            <a:ext cx="2667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32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27" name="Rectangle 106"/>
          <p:cNvSpPr>
            <a:spLocks noChangeArrowheads="1"/>
          </p:cNvSpPr>
          <p:nvPr/>
        </p:nvSpPr>
        <p:spPr bwMode="auto">
          <a:xfrm>
            <a:off x="1628775" y="4032250"/>
            <a:ext cx="533400" cy="531812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8" name="Rectangle 107"/>
          <p:cNvSpPr>
            <a:spLocks noChangeArrowheads="1"/>
          </p:cNvSpPr>
          <p:nvPr/>
        </p:nvSpPr>
        <p:spPr bwMode="auto">
          <a:xfrm>
            <a:off x="1628775" y="4032250"/>
            <a:ext cx="533400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9" name="Rectangle 108"/>
          <p:cNvSpPr>
            <a:spLocks noChangeArrowheads="1"/>
          </p:cNvSpPr>
          <p:nvPr/>
        </p:nvSpPr>
        <p:spPr bwMode="auto">
          <a:xfrm>
            <a:off x="1747838" y="416083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30" name="Rectangle 109"/>
          <p:cNvSpPr>
            <a:spLocks noChangeArrowheads="1"/>
          </p:cNvSpPr>
          <p:nvPr/>
        </p:nvSpPr>
        <p:spPr bwMode="auto">
          <a:xfrm>
            <a:off x="1878013" y="4270375"/>
            <a:ext cx="266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33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31" name="Rectangle 110"/>
          <p:cNvSpPr>
            <a:spLocks noChangeArrowheads="1"/>
          </p:cNvSpPr>
          <p:nvPr/>
        </p:nvSpPr>
        <p:spPr bwMode="auto">
          <a:xfrm>
            <a:off x="2693988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2" name="Rectangle 111"/>
          <p:cNvSpPr>
            <a:spLocks noChangeArrowheads="1"/>
          </p:cNvSpPr>
          <p:nvPr/>
        </p:nvSpPr>
        <p:spPr bwMode="auto">
          <a:xfrm>
            <a:off x="2693988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3" name="Rectangle 112"/>
          <p:cNvSpPr>
            <a:spLocks noChangeArrowheads="1"/>
          </p:cNvSpPr>
          <p:nvPr/>
        </p:nvSpPr>
        <p:spPr bwMode="auto">
          <a:xfrm>
            <a:off x="2900363" y="41560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34" name="Rectangle 113"/>
          <p:cNvSpPr>
            <a:spLocks noChangeArrowheads="1"/>
          </p:cNvSpPr>
          <p:nvPr/>
        </p:nvSpPr>
        <p:spPr bwMode="auto">
          <a:xfrm>
            <a:off x="3227388" y="4027488"/>
            <a:ext cx="533400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6" name="Rectangle 114"/>
          <p:cNvSpPr>
            <a:spLocks noChangeArrowheads="1"/>
          </p:cNvSpPr>
          <p:nvPr/>
        </p:nvSpPr>
        <p:spPr bwMode="auto">
          <a:xfrm>
            <a:off x="3227388" y="4027488"/>
            <a:ext cx="533400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7" name="Rectangle 115"/>
          <p:cNvSpPr>
            <a:spLocks noChangeArrowheads="1"/>
          </p:cNvSpPr>
          <p:nvPr/>
        </p:nvSpPr>
        <p:spPr bwMode="auto">
          <a:xfrm>
            <a:off x="3368675" y="4156075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38" name="Rectangle 116"/>
          <p:cNvSpPr>
            <a:spLocks noChangeArrowheads="1"/>
          </p:cNvSpPr>
          <p:nvPr/>
        </p:nvSpPr>
        <p:spPr bwMode="auto">
          <a:xfrm>
            <a:off x="2160588" y="4565650"/>
            <a:ext cx="531813" cy="56673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9" name="Rectangle 117"/>
          <p:cNvSpPr>
            <a:spLocks noChangeArrowheads="1"/>
          </p:cNvSpPr>
          <p:nvPr/>
        </p:nvSpPr>
        <p:spPr bwMode="auto">
          <a:xfrm>
            <a:off x="2162175" y="4571999"/>
            <a:ext cx="531813" cy="538163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0" name="Rectangle 118"/>
          <p:cNvSpPr>
            <a:spLocks noChangeArrowheads="1"/>
          </p:cNvSpPr>
          <p:nvPr/>
        </p:nvSpPr>
        <p:spPr bwMode="auto">
          <a:xfrm>
            <a:off x="2301875" y="4700588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41" name="Rectangle 119"/>
          <p:cNvSpPr>
            <a:spLocks noChangeArrowheads="1"/>
          </p:cNvSpPr>
          <p:nvPr/>
        </p:nvSpPr>
        <p:spPr bwMode="auto">
          <a:xfrm>
            <a:off x="2162175" y="5111750"/>
            <a:ext cx="531813" cy="5334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2" name="Rectangle 120"/>
          <p:cNvSpPr>
            <a:spLocks noChangeArrowheads="1"/>
          </p:cNvSpPr>
          <p:nvPr/>
        </p:nvSpPr>
        <p:spPr bwMode="auto">
          <a:xfrm>
            <a:off x="2162175" y="5111750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3" name="Rectangle 121"/>
          <p:cNvSpPr>
            <a:spLocks noChangeArrowheads="1"/>
          </p:cNvSpPr>
          <p:nvPr/>
        </p:nvSpPr>
        <p:spPr bwMode="auto">
          <a:xfrm>
            <a:off x="2301875" y="5240338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44" name="Rectangle 122"/>
          <p:cNvSpPr>
            <a:spLocks noChangeArrowheads="1"/>
          </p:cNvSpPr>
          <p:nvPr/>
        </p:nvSpPr>
        <p:spPr bwMode="auto">
          <a:xfrm>
            <a:off x="2162175" y="2960688"/>
            <a:ext cx="5318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5" name="Rectangle 123"/>
          <p:cNvSpPr>
            <a:spLocks noChangeArrowheads="1"/>
          </p:cNvSpPr>
          <p:nvPr/>
        </p:nvSpPr>
        <p:spPr bwMode="auto">
          <a:xfrm>
            <a:off x="2162175" y="2960688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6" name="Rectangle 124"/>
          <p:cNvSpPr>
            <a:spLocks noChangeArrowheads="1"/>
          </p:cNvSpPr>
          <p:nvPr/>
        </p:nvSpPr>
        <p:spPr bwMode="auto">
          <a:xfrm>
            <a:off x="2301875" y="30892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47" name="Rectangle 125"/>
          <p:cNvSpPr>
            <a:spLocks noChangeArrowheads="1"/>
          </p:cNvSpPr>
          <p:nvPr/>
        </p:nvSpPr>
        <p:spPr bwMode="auto">
          <a:xfrm>
            <a:off x="2162175" y="3492500"/>
            <a:ext cx="531813" cy="5334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8" name="Rectangle 126"/>
          <p:cNvSpPr>
            <a:spLocks noChangeArrowheads="1"/>
          </p:cNvSpPr>
          <p:nvPr/>
        </p:nvSpPr>
        <p:spPr bwMode="auto">
          <a:xfrm>
            <a:off x="2162175" y="3492500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9" name="Rectangle 127"/>
          <p:cNvSpPr>
            <a:spLocks noChangeArrowheads="1"/>
          </p:cNvSpPr>
          <p:nvPr/>
        </p:nvSpPr>
        <p:spPr bwMode="auto">
          <a:xfrm>
            <a:off x="2366963" y="362108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50" name="Rectangle 128"/>
          <p:cNvSpPr>
            <a:spLocks noChangeArrowheads="1"/>
          </p:cNvSpPr>
          <p:nvPr/>
        </p:nvSpPr>
        <p:spPr bwMode="auto">
          <a:xfrm>
            <a:off x="2162175" y="5645150"/>
            <a:ext cx="531813" cy="5318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1" name="Rectangle 129"/>
          <p:cNvSpPr>
            <a:spLocks noChangeArrowheads="1"/>
          </p:cNvSpPr>
          <p:nvPr/>
        </p:nvSpPr>
        <p:spPr bwMode="auto">
          <a:xfrm>
            <a:off x="2162175" y="5645150"/>
            <a:ext cx="531813" cy="5318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2" name="Rectangle 130"/>
          <p:cNvSpPr>
            <a:spLocks noChangeArrowheads="1"/>
          </p:cNvSpPr>
          <p:nvPr/>
        </p:nvSpPr>
        <p:spPr bwMode="auto">
          <a:xfrm>
            <a:off x="2366963" y="5773738"/>
            <a:ext cx="2587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0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53" name="Rectangle 131"/>
          <p:cNvSpPr>
            <a:spLocks noChangeArrowheads="1"/>
          </p:cNvSpPr>
          <p:nvPr/>
        </p:nvSpPr>
        <p:spPr bwMode="auto">
          <a:xfrm>
            <a:off x="2162175" y="4027488"/>
            <a:ext cx="531813" cy="549275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4" name="Rectangle 132"/>
          <p:cNvSpPr>
            <a:spLocks noChangeArrowheads="1"/>
          </p:cNvSpPr>
          <p:nvPr/>
        </p:nvSpPr>
        <p:spPr bwMode="auto">
          <a:xfrm>
            <a:off x="2162175" y="4027488"/>
            <a:ext cx="531813" cy="53340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5" name="Rectangle 133"/>
          <p:cNvSpPr>
            <a:spLocks noChangeArrowheads="1"/>
          </p:cNvSpPr>
          <p:nvPr/>
        </p:nvSpPr>
        <p:spPr bwMode="auto">
          <a:xfrm>
            <a:off x="2301875" y="4156075"/>
            <a:ext cx="260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…</a:t>
            </a: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幼圆" panose="02010509060101010101" charset="-122"/>
              <a:cs typeface="+mn-cs"/>
            </a:endParaRPr>
          </a:p>
        </p:txBody>
      </p:sp>
      <p:sp>
        <p:nvSpPr>
          <p:cNvPr id="156" name="Rectangle 134"/>
          <p:cNvSpPr>
            <a:spLocks noChangeArrowheads="1"/>
          </p:cNvSpPr>
          <p:nvPr/>
        </p:nvSpPr>
        <p:spPr bwMode="auto">
          <a:xfrm>
            <a:off x="1489075" y="6302375"/>
            <a:ext cx="1311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对角矩阵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56" name="矩形 255"/>
          <p:cNvSpPr/>
          <p:nvPr/>
        </p:nvSpPr>
        <p:spPr>
          <a:xfrm>
            <a:off x="4150254" y="2924944"/>
            <a:ext cx="4374153" cy="3468630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如图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三对角矩阵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，非零元素仅出现在主对角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,1≦i≦n)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上、主对角线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上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的那条对角线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i+1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,1≦i≦n-1)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、主对角线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的那条对角线上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i+1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,1≦i≦n-1)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-j |&gt;1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时，元素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=0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由此可知，一个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对角矩阵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(k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为奇数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满足下述条件：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当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-j |&gt;(k-1)/2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时，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 j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=0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141" y="1123342"/>
            <a:ext cx="8856984" cy="4022628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以三对角矩阵为例，当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j=1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，或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j=n-1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1&lt;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&lt;n, j=i-1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i+1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的元素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外，其余元素都是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按“行优先顺序”存储时， 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行和第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个非零元素，其余每行的非零元素都是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个，则需存储的元素个数为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3n-2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对应的一维存储结构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中，在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之前矩阵有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因此对应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中共有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个非零元素；在第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行，有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个非零元素，这样，非零元素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的地址为：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例如，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对应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M[7] 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因为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对角矩阵及其压缩存储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331640" y="3288781"/>
                <a:ext cx="14583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)−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288781"/>
                <a:ext cx="1458348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" t="-31" r="30" b="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矩形 156"/>
              <p:cNvSpPr/>
              <p:nvPr/>
            </p:nvSpPr>
            <p:spPr>
              <a:xfrm>
                <a:off x="6084168" y="3288544"/>
                <a:ext cx="1096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57" name="矩形 1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3288544"/>
                <a:ext cx="109683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1" t="-139" r="39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矩形 63"/>
              <p:cNvSpPr/>
              <p:nvPr/>
            </p:nvSpPr>
            <p:spPr>
              <a:xfrm>
                <a:off x="109141" y="4171156"/>
                <a:ext cx="9073008" cy="3956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𝑳𝑶𝑪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𝒊𝒋</m:t>
                          </m:r>
                        </m:sub>
                      </m:sSub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𝑳𝑶𝑪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zh-CN" alt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𝟏𝟏</m:t>
                          </m:r>
                        </m:sub>
                      </m:sSub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]+[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𝟑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)−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+(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𝒋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𝟏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)]×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𝑳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𝑳𝑶𝑪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sSub>
                        <m:sSubPr>
                          <m:ctrlP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zh-CN" alt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𝟏𝟏</m:t>
                          </m:r>
                        </m:sub>
                      </m:sSub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]+(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𝟐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𝒊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𝒋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𝟑</m:t>
                      </m:r>
                      <m:r>
                        <a:rPr kumimoji="0" lang="zh-CN" alt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)×</m:t>
                      </m:r>
                      <m:r>
                        <a:rPr kumimoji="0" lang="zh-CN" alt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𝑳</m:t>
                      </m:r>
                    </m:oMath>
                  </m:oMathPara>
                </a14:m>
                <a:endPara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1" y="4171156"/>
                <a:ext cx="9073008" cy="395621"/>
              </a:xfrm>
              <a:prstGeom prst="rect">
                <a:avLst/>
              </a:prstGeom>
              <a:blipFill rotWithShape="1">
                <a:blip r:embed="rId3"/>
                <a:stretch>
                  <a:fillRect l="-6" t="-120" r="1" b="1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矩形 64"/>
              <p:cNvSpPr/>
              <p:nvPr/>
            </p:nvSpPr>
            <p:spPr>
              <a:xfrm>
                <a:off x="4741614" y="4720026"/>
                <a:ext cx="20894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7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614" y="4720026"/>
                <a:ext cx="208941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" t="-19" r="16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Group 4"/>
          <p:cNvGrpSpPr/>
          <p:nvPr/>
        </p:nvGrpSpPr>
        <p:grpSpPr bwMode="auto">
          <a:xfrm>
            <a:off x="899592" y="5309590"/>
            <a:ext cx="7038975" cy="1046162"/>
            <a:chOff x="0" y="0"/>
            <a:chExt cx="4434" cy="659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0" y="342"/>
              <a:ext cx="317" cy="29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</a:t>
              </a:r>
              <a:endParaRPr kumimoji="0" lang="en-US" altLang="zh-CN" sz="2400" b="0" i="0" u="none" strike="noStrike" kern="1200" cap="none" spc="0" normalizeH="0" baseline="-18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62" name="Group 6"/>
            <p:cNvGrpSpPr/>
            <p:nvPr/>
          </p:nvGrpSpPr>
          <p:grpSpPr bwMode="auto">
            <a:xfrm>
              <a:off x="365" y="319"/>
              <a:ext cx="4035" cy="340"/>
              <a:chOff x="0" y="0"/>
              <a:chExt cx="4035" cy="340"/>
            </a:xfrm>
          </p:grpSpPr>
          <p:sp>
            <p:nvSpPr>
              <p:cNvPr id="164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035" cy="340"/>
              </a:xfrm>
              <a:prstGeom prst="rect">
                <a:avLst/>
              </a:prstGeom>
              <a:noFill/>
              <a:ln w="9525">
                <a:solidFill>
                  <a:schemeClr val="bg2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12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21 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22 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32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33 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34 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…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 n-1  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Arial Unicode MS" panose="020B0604020202020204" pitchFamily="34" charset="-122"/>
                    <a:cs typeface="Arial Unicode MS" panose="020B0604020202020204" pitchFamily="34" charset="-122"/>
                  </a:rPr>
                  <a:t> </a:t>
                </a:r>
                <a:r>
                  <a:rPr kumimoji="0" lang="en-US" altLang="zh-CN" sz="2400" b="0" i="0" u="none" strike="noStrike" kern="1200" cap="none" spc="0" normalizeH="0" baseline="-1800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2400" b="0" i="0" u="none" strike="noStrike" kern="1200" cap="none" spc="0" normalizeH="0" baseline="-18000" noProof="0" dirty="0" err="1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nn</a:t>
                </a:r>
                <a:endParaRPr kumimoji="0" lang="en-US" altLang="zh-CN" sz="2400" b="0" i="0" u="none" strike="noStrike" kern="1200" cap="none" spc="0" normalizeH="0" baseline="-18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5" name="Line 8"/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6" name="Line 9"/>
              <p:cNvSpPr>
                <a:spLocks noChangeShapeType="1"/>
              </p:cNvSpPr>
              <p:nvPr/>
            </p:nvSpPr>
            <p:spPr bwMode="auto">
              <a:xfrm>
                <a:off x="72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7" name="Line 10"/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8" name="Line 11"/>
              <p:cNvSpPr>
                <a:spLocks noChangeShapeType="1"/>
              </p:cNvSpPr>
              <p:nvPr/>
            </p:nvSpPr>
            <p:spPr bwMode="auto">
              <a:xfrm>
                <a:off x="144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9" name="Line 12"/>
              <p:cNvSpPr>
                <a:spLocks noChangeShapeType="1"/>
              </p:cNvSpPr>
              <p:nvPr/>
            </p:nvSpPr>
            <p:spPr bwMode="auto">
              <a:xfrm>
                <a:off x="177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0" name="Line 13"/>
              <p:cNvSpPr>
                <a:spLocks noChangeShapeType="1"/>
              </p:cNvSpPr>
              <p:nvPr/>
            </p:nvSpPr>
            <p:spPr bwMode="auto">
              <a:xfrm>
                <a:off x="2130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1" name="Line 14"/>
              <p:cNvSpPr>
                <a:spLocks noChangeShapeType="1"/>
              </p:cNvSpPr>
              <p:nvPr/>
            </p:nvSpPr>
            <p:spPr bwMode="auto">
              <a:xfrm>
                <a:off x="246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2" name="Line 15"/>
              <p:cNvSpPr>
                <a:spLocks noChangeShapeType="1"/>
              </p:cNvSpPr>
              <p:nvPr/>
            </p:nvSpPr>
            <p:spPr bwMode="auto">
              <a:xfrm>
                <a:off x="2802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3" name="Line 16"/>
              <p:cNvSpPr>
                <a:spLocks noChangeShapeType="1"/>
              </p:cNvSpPr>
              <p:nvPr/>
            </p:nvSpPr>
            <p:spPr bwMode="auto">
              <a:xfrm>
                <a:off x="3186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4" name="Line 17"/>
              <p:cNvSpPr>
                <a:spLocks noChangeShapeType="1"/>
              </p:cNvSpPr>
              <p:nvPr/>
            </p:nvSpPr>
            <p:spPr bwMode="auto">
              <a:xfrm>
                <a:off x="3619" y="0"/>
                <a:ext cx="0" cy="34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sp>
          <p:nvSpPr>
            <p:cNvPr id="163" name="Rectangle 18"/>
            <p:cNvSpPr>
              <a:spLocks noChangeArrowheads="1"/>
            </p:cNvSpPr>
            <p:nvPr/>
          </p:nvSpPr>
          <p:spPr bwMode="auto">
            <a:xfrm>
              <a:off x="127" y="0"/>
              <a:ext cx="4307" cy="27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    0      1     2     3     4     5     6      7   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…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3n-4   3n-3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640960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(Sparse Matrix)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：设矩阵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是一个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m×n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的矩阵中有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个非零元素，设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δ=t/(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m×n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稀疏因子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，通常如果某一矩阵的稀疏因子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δ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满足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δ≦0.05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时称为稀疏矩阵</a:t>
            </a:r>
            <a:endParaRPr kumimoji="0" lang="zh-CN" altLang="en-US" sz="2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70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204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3708128" y="256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212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716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220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5724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6228128" y="256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70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320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70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4212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4716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220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724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228128" y="306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700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320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708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4212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4716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220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5724128" y="3573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6228128" y="3573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700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320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3708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4212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16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220128" y="4077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5724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228128" y="4077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270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3204128" y="4581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370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4212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4716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220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5724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228128" y="4581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270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3204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70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212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4716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220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724128" y="5085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-7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228128" y="5085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270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320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370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4212128" y="5589240"/>
            <a:ext cx="504000" cy="504000"/>
          </a:xfrm>
          <a:prstGeom prst="rect">
            <a:avLst/>
          </a:prstGeom>
          <a:solidFill>
            <a:srgbClr val="99FF66">
              <a:alpha val="40000"/>
            </a:srgbClr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4716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5220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5724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228128" y="5589240"/>
            <a:ext cx="504000" cy="504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62182" y="6165304"/>
            <a:ext cx="1210588" cy="461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仅存储非零元素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三元组（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i,j,aij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）唯一确定非零元素，使用三元组线性表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假设以行序为主序，顺序存储结构，可得三元组顺序表</a:t>
            </a:r>
            <a:endParaRPr kumimoji="0" lang="zh-CN" altLang="en-US" sz="22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522317" y="2798440"/>
            <a:ext cx="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522317" y="2798440"/>
            <a:ext cx="1109663" cy="835025"/>
          </a:xfrm>
          <a:prstGeom prst="rect">
            <a:avLst/>
          </a:prstGeom>
          <a:solidFill>
            <a:schemeClr val="accent1">
              <a:alpha val="46000"/>
            </a:schemeClr>
          </a:solidFill>
          <a:ln w="79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</a:t>
            </a:r>
            <a:endParaRPr kumimoji="0" lang="zh-CN" altLang="en-US" sz="5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631979" y="2798439"/>
            <a:ext cx="1111250" cy="835025"/>
          </a:xfrm>
          <a:prstGeom prst="rect">
            <a:avLst/>
          </a:prstGeom>
          <a:solidFill>
            <a:srgbClr val="FFFF99">
              <a:alpha val="53000"/>
            </a:srgbClr>
          </a:solidFill>
          <a:ln w="7938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列</a:t>
            </a:r>
            <a:endParaRPr kumimoji="0" lang="zh-CN" altLang="en-US" sz="5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solidFill>
            <a:srgbClr val="FF99FF">
              <a:alpha val="26000"/>
            </a:srgbClr>
          </a:solidFill>
          <a:ln w="0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7743229" y="2798440"/>
            <a:ext cx="833438" cy="835025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835304" y="2798440"/>
            <a:ext cx="65405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5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值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300192" y="3789040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三元组结点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57686" y="2564904"/>
            <a:ext cx="48570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Triple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三元组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row, col;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非零元素行号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列号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value;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非零元素的值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operator =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Triple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&amp;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row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.row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col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.col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value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.value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61" name="矩形 260"/>
          <p:cNvSpPr/>
          <p:nvPr/>
        </p:nvSpPr>
        <p:spPr>
          <a:xfrm>
            <a:off x="179512" y="1124744"/>
            <a:ext cx="8856984" cy="46408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三元组顺序表定义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617575"/>
            <a:ext cx="7200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稀疏矩阵定义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private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Rows, Cols, Terms;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行数、列数、非零元素个数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Triple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三元组顺序表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maxTerms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最大可能非零元素个数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97422" y="4365104"/>
            <a:ext cx="3888432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((0,1,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),(0,2,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),(2,0,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(2,7,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),(3,2,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),(4,1,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18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),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(5,6,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-7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),(6,3,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-6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96" y="3573016"/>
            <a:ext cx="2973567" cy="2600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07904" y="3573016"/>
            <a:ext cx="3570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行主序顺序存储顺序表：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稀疏矩阵压缩存储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66" y="2596711"/>
            <a:ext cx="3668710" cy="320855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9512" y="6230586"/>
            <a:ext cx="8696339" cy="461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需新算法进行矩阵转置、矩阵求逆、矩阵加减、矩阵乘除等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10" name="组合 309"/>
          <p:cNvGrpSpPr/>
          <p:nvPr/>
        </p:nvGrpSpPr>
        <p:grpSpPr>
          <a:xfrm>
            <a:off x="5489945" y="1661441"/>
            <a:ext cx="1081588" cy="3600000"/>
            <a:chOff x="4358723" y="1800000"/>
            <a:chExt cx="1081588" cy="3600000"/>
          </a:xfrm>
        </p:grpSpPr>
        <p:grpSp>
          <p:nvGrpSpPr>
            <p:cNvPr id="308" name="组合 307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1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3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3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4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09" name="组合 308"/>
          <p:cNvGrpSpPr/>
          <p:nvPr/>
        </p:nvGrpSpPr>
        <p:grpSpPr>
          <a:xfrm>
            <a:off x="7256441" y="1682502"/>
            <a:ext cx="1080000" cy="3604047"/>
            <a:chOff x="6612455" y="1795953"/>
            <a:chExt cx="1080000" cy="3604047"/>
          </a:xfrm>
        </p:grpSpPr>
        <p:grpSp>
          <p:nvGrpSpPr>
            <p:cNvPr id="154" name="组合 153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58" name="组合 157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15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1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16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17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74" name="组合 173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1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17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8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82" name="组合 18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18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8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86" name="组合 185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18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95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6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311" name="矩形 310"/>
          <p:cNvSpPr/>
          <p:nvPr/>
        </p:nvSpPr>
        <p:spPr>
          <a:xfrm>
            <a:off x="5690885" y="1052736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Rows, Cols, Terms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313" name="直接箭头连接符 312"/>
          <p:cNvCxnSpPr>
            <a:endCxn id="191" idx="0"/>
          </p:cNvCxnSpPr>
          <p:nvPr/>
        </p:nvCxnSpPr>
        <p:spPr bwMode="auto">
          <a:xfrm flipH="1">
            <a:off x="5669945" y="1372286"/>
            <a:ext cx="360000" cy="28915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3" name="直接箭头连接符 202"/>
          <p:cNvCxnSpPr>
            <a:endCxn id="195" idx="0"/>
          </p:cNvCxnSpPr>
          <p:nvPr/>
        </p:nvCxnSpPr>
        <p:spPr bwMode="auto">
          <a:xfrm>
            <a:off x="6029945" y="1382816"/>
            <a:ext cx="1406496" cy="2996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6" name="直接箭头连接符 205"/>
          <p:cNvCxnSpPr>
            <a:stCxn id="311" idx="2"/>
            <a:endCxn id="193" idx="0"/>
          </p:cNvCxnSpPr>
          <p:nvPr/>
        </p:nvCxnSpPr>
        <p:spPr bwMode="auto">
          <a:xfrm flipH="1">
            <a:off x="6029945" y="1422068"/>
            <a:ext cx="829690" cy="23937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07" name="直接箭头连接符 206"/>
          <p:cNvCxnSpPr>
            <a:stCxn id="311" idx="2"/>
            <a:endCxn id="196" idx="0"/>
          </p:cNvCxnSpPr>
          <p:nvPr/>
        </p:nvCxnSpPr>
        <p:spPr bwMode="auto">
          <a:xfrm>
            <a:off x="6859635" y="1422068"/>
            <a:ext cx="936806" cy="26043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12" name="直接箭头连接符 211"/>
          <p:cNvCxnSpPr>
            <a:endCxn id="194" idx="0"/>
          </p:cNvCxnSpPr>
          <p:nvPr/>
        </p:nvCxnSpPr>
        <p:spPr bwMode="auto">
          <a:xfrm flipH="1">
            <a:off x="6389945" y="1382816"/>
            <a:ext cx="1206391" cy="27862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214" name="直接箭头连接符 213"/>
          <p:cNvCxnSpPr>
            <a:endCxn id="197" idx="0"/>
          </p:cNvCxnSpPr>
          <p:nvPr/>
        </p:nvCxnSpPr>
        <p:spPr bwMode="auto">
          <a:xfrm>
            <a:off x="7616441" y="1382816"/>
            <a:ext cx="540000" cy="2996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8" name="Rectangle 98"/>
          <p:cNvSpPr>
            <a:spLocks noChangeArrowheads="1"/>
          </p:cNvSpPr>
          <p:nvPr/>
        </p:nvSpPr>
        <p:spPr bwMode="auto">
          <a:xfrm>
            <a:off x="5462572" y="5381217"/>
            <a:ext cx="119766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原矩阵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19" name="Rectangle 98"/>
          <p:cNvSpPr>
            <a:spLocks noChangeArrowheads="1"/>
          </p:cNvSpPr>
          <p:nvPr/>
        </p:nvSpPr>
        <p:spPr bwMode="auto">
          <a:xfrm>
            <a:off x="7211011" y="5401736"/>
            <a:ext cx="12803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转置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矩阵三元组表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179512" y="1124744"/>
            <a:ext cx="4621135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稀疏矩阵三元组表存储中元素的位置和下标没有关系，因此无法依靠下标进行矩阵运算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稀疏矩阵的转置（慢速转置）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18030" y="1179300"/>
            <a:ext cx="9073008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行优先顺序存储压缩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对每项交换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col(j)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值，得列优先顺序存储压缩矩阵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中三元组表进行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重排列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619672" y="2543843"/>
            <a:ext cx="1081588" cy="3600000"/>
            <a:chOff x="4358723" y="1800000"/>
            <a:chExt cx="1081588" cy="360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7596456" y="2564904"/>
            <a:ext cx="1080000" cy="3604047"/>
            <a:chOff x="6612455" y="1795953"/>
            <a:chExt cx="1080000" cy="3604047"/>
          </a:xfrm>
        </p:grpSpPr>
        <p:grpSp>
          <p:nvGrpSpPr>
            <p:cNvPr id="162" name="组合 161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19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0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3" name="组合 162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19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9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19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9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18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9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9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18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8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7" name="组合 166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18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8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18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8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69" name="组合 168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17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17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7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71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2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3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203" name="组合 202"/>
          <p:cNvGrpSpPr/>
          <p:nvPr/>
        </p:nvGrpSpPr>
        <p:grpSpPr>
          <a:xfrm>
            <a:off x="4608064" y="2543843"/>
            <a:ext cx="1081588" cy="3600000"/>
            <a:chOff x="4358723" y="1800000"/>
            <a:chExt cx="1081588" cy="3600000"/>
          </a:xfrm>
        </p:grpSpPr>
        <p:grpSp>
          <p:nvGrpSpPr>
            <p:cNvPr id="204" name="组合 203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2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05" name="组合 204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2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2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07" name="组合 206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23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3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3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08" name="组合 207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2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3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2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2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10" name="组合 209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2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11" name="组合 210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1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2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21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1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213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4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5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177914" y="5240225"/>
            <a:ext cx="136376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原矩阵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（行优先）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5" name="Rectangle 98"/>
          <p:cNvSpPr>
            <a:spLocks noChangeArrowheads="1"/>
          </p:cNvSpPr>
          <p:nvPr/>
        </p:nvSpPr>
        <p:spPr bwMode="auto">
          <a:xfrm>
            <a:off x="6228184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转置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6" name="Rectangle 98"/>
          <p:cNvSpPr>
            <a:spLocks noChangeArrowheads="1"/>
          </p:cNvSpPr>
          <p:nvPr/>
        </p:nvSpPr>
        <p:spPr bwMode="auto">
          <a:xfrm>
            <a:off x="3287856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转置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列优先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7" name="右箭头 246"/>
          <p:cNvSpPr/>
          <p:nvPr/>
        </p:nvSpPr>
        <p:spPr bwMode="auto">
          <a:xfrm>
            <a:off x="3152114" y="3713843"/>
            <a:ext cx="1224136" cy="900000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48" name="右箭头 247"/>
          <p:cNvSpPr/>
          <p:nvPr/>
        </p:nvSpPr>
        <p:spPr bwMode="auto">
          <a:xfrm>
            <a:off x="6049652" y="3691547"/>
            <a:ext cx="1224136" cy="900000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49" name="Rectangle 98"/>
          <p:cNvSpPr>
            <a:spLocks noChangeArrowheads="1"/>
          </p:cNvSpPr>
          <p:nvPr/>
        </p:nvSpPr>
        <p:spPr bwMode="auto">
          <a:xfrm>
            <a:off x="6010732" y="2723843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按照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值重排列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稀疏矩阵的转置（慢速转置）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18030" y="1179300"/>
            <a:ext cx="8718466" cy="1314194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实际操作时将上述两步合二为一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逐趟扫描三元组序列，第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趟提取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值为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的三元组，放入目标压缩矩阵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619672" y="2543843"/>
            <a:ext cx="1081588" cy="3600000"/>
            <a:chOff x="4358723" y="1800000"/>
            <a:chExt cx="1081588" cy="3600000"/>
          </a:xfrm>
        </p:grpSpPr>
        <p:grpSp>
          <p:nvGrpSpPr>
            <p:cNvPr id="122" name="组合 121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4" name="组合 123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4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3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3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3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3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31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7092400" y="2928951"/>
            <a:ext cx="1080000" cy="360000"/>
            <a:chOff x="504000" y="4320000"/>
            <a:chExt cx="1080000" cy="360000"/>
          </a:xfrm>
        </p:grpSpPr>
        <p:sp>
          <p:nvSpPr>
            <p:cNvPr id="198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9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-3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00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3" name="组合 162"/>
          <p:cNvGrpSpPr/>
          <p:nvPr/>
        </p:nvGrpSpPr>
        <p:grpSpPr>
          <a:xfrm>
            <a:off x="7092400" y="3288951"/>
            <a:ext cx="1080000" cy="360000"/>
            <a:chOff x="504000" y="4320000"/>
            <a:chExt cx="1080000" cy="360000"/>
          </a:xfrm>
        </p:grpSpPr>
        <p:sp>
          <p:nvSpPr>
            <p:cNvPr id="195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6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4" name="组合 163"/>
          <p:cNvGrpSpPr/>
          <p:nvPr/>
        </p:nvGrpSpPr>
        <p:grpSpPr>
          <a:xfrm>
            <a:off x="7092400" y="3648951"/>
            <a:ext cx="1080000" cy="360000"/>
            <a:chOff x="504000" y="4320000"/>
            <a:chExt cx="1080000" cy="360000"/>
          </a:xfrm>
        </p:grpSpPr>
        <p:sp>
          <p:nvSpPr>
            <p:cNvPr id="192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3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18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092400" y="4008951"/>
            <a:ext cx="1080000" cy="360000"/>
            <a:chOff x="504000" y="4320000"/>
            <a:chExt cx="1080000" cy="360000"/>
          </a:xfrm>
        </p:grpSpPr>
        <p:sp>
          <p:nvSpPr>
            <p:cNvPr id="189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0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 9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6" name="组合 165"/>
          <p:cNvGrpSpPr/>
          <p:nvPr/>
        </p:nvGrpSpPr>
        <p:grpSpPr>
          <a:xfrm>
            <a:off x="7092400" y="4368951"/>
            <a:ext cx="1080000" cy="360000"/>
            <a:chOff x="504000" y="4320000"/>
            <a:chExt cx="1080000" cy="360000"/>
          </a:xfrm>
        </p:grpSpPr>
        <p:sp>
          <p:nvSpPr>
            <p:cNvPr id="186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7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24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7" name="组合 166"/>
          <p:cNvGrpSpPr/>
          <p:nvPr/>
        </p:nvGrpSpPr>
        <p:grpSpPr>
          <a:xfrm>
            <a:off x="7092400" y="4728951"/>
            <a:ext cx="1080000" cy="360000"/>
            <a:chOff x="504000" y="4320000"/>
            <a:chExt cx="1080000" cy="360000"/>
          </a:xfrm>
        </p:grpSpPr>
        <p:sp>
          <p:nvSpPr>
            <p:cNvPr id="183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4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-6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5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7092400" y="5088951"/>
            <a:ext cx="1080000" cy="360000"/>
            <a:chOff x="504000" y="4320000"/>
            <a:chExt cx="1080000" cy="360000"/>
          </a:xfrm>
        </p:grpSpPr>
        <p:sp>
          <p:nvSpPr>
            <p:cNvPr id="180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1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 2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2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092400" y="5448951"/>
            <a:ext cx="1080000" cy="360000"/>
            <a:chOff x="504000" y="4320000"/>
            <a:chExt cx="1080000" cy="360000"/>
          </a:xfrm>
        </p:grpSpPr>
        <p:sp>
          <p:nvSpPr>
            <p:cNvPr id="177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8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-7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79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0" name="组合 169"/>
          <p:cNvGrpSpPr/>
          <p:nvPr/>
        </p:nvGrpSpPr>
        <p:grpSpPr>
          <a:xfrm>
            <a:off x="7092400" y="5808951"/>
            <a:ext cx="1080000" cy="360000"/>
            <a:chOff x="504000" y="4320000"/>
            <a:chExt cx="1080000" cy="360000"/>
          </a:xfrm>
        </p:grpSpPr>
        <p:sp>
          <p:nvSpPr>
            <p:cNvPr id="174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5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 4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76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1" name="Rectangle 6"/>
          <p:cNvSpPr>
            <a:spLocks noChangeArrowheads="1"/>
          </p:cNvSpPr>
          <p:nvPr/>
        </p:nvSpPr>
        <p:spPr bwMode="auto">
          <a:xfrm>
            <a:off x="709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745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3" name="Rectangle 6"/>
          <p:cNvSpPr>
            <a:spLocks noChangeArrowheads="1"/>
          </p:cNvSpPr>
          <p:nvPr/>
        </p:nvSpPr>
        <p:spPr bwMode="auto">
          <a:xfrm>
            <a:off x="7812400" y="2564904"/>
            <a:ext cx="360000" cy="36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4" name="Rectangle 98"/>
          <p:cNvSpPr>
            <a:spLocks noChangeArrowheads="1"/>
          </p:cNvSpPr>
          <p:nvPr/>
        </p:nvSpPr>
        <p:spPr bwMode="auto">
          <a:xfrm>
            <a:off x="177914" y="5240225"/>
            <a:ext cx="1363766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原矩阵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（行优先）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5" name="Rectangle 98"/>
          <p:cNvSpPr>
            <a:spLocks noChangeArrowheads="1"/>
          </p:cNvSpPr>
          <p:nvPr/>
        </p:nvSpPr>
        <p:spPr bwMode="auto">
          <a:xfrm>
            <a:off x="5724128" y="5240225"/>
            <a:ext cx="1280333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转置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47" name="右箭头 246"/>
          <p:cNvSpPr/>
          <p:nvPr/>
        </p:nvSpPr>
        <p:spPr bwMode="auto">
          <a:xfrm>
            <a:off x="4065194" y="3816006"/>
            <a:ext cx="1514917" cy="707837"/>
          </a:xfrm>
          <a:prstGeom prst="rightArrow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1439592" y="3537211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3465" y="3602529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2" name="椭圆 201"/>
          <p:cNvSpPr/>
          <p:nvPr/>
        </p:nvSpPr>
        <p:spPr bwMode="auto">
          <a:xfrm>
            <a:off x="1437507" y="2823693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43" name="矩形 242"/>
          <p:cNvSpPr/>
          <p:nvPr/>
        </p:nvSpPr>
        <p:spPr>
          <a:xfrm>
            <a:off x="3051380" y="2889011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1437507" y="5003768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52" name="矩形 251"/>
          <p:cNvSpPr/>
          <p:nvPr/>
        </p:nvSpPr>
        <p:spPr>
          <a:xfrm>
            <a:off x="3051380" y="5069086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4" name="椭圆 253"/>
          <p:cNvSpPr/>
          <p:nvPr/>
        </p:nvSpPr>
        <p:spPr bwMode="auto">
          <a:xfrm>
            <a:off x="1437507" y="316892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55" name="矩形 254"/>
          <p:cNvSpPr/>
          <p:nvPr/>
        </p:nvSpPr>
        <p:spPr>
          <a:xfrm>
            <a:off x="3051380" y="323424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7" name="椭圆 256"/>
          <p:cNvSpPr/>
          <p:nvPr/>
        </p:nvSpPr>
        <p:spPr bwMode="auto">
          <a:xfrm>
            <a:off x="1437566" y="4256415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58" name="矩形 257"/>
          <p:cNvSpPr/>
          <p:nvPr/>
        </p:nvSpPr>
        <p:spPr>
          <a:xfrm>
            <a:off x="3051439" y="432173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9" name="椭圆 258"/>
          <p:cNvSpPr/>
          <p:nvPr/>
        </p:nvSpPr>
        <p:spPr bwMode="auto">
          <a:xfrm>
            <a:off x="1443099" y="5701855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60" name="矩形 259"/>
          <p:cNvSpPr/>
          <p:nvPr/>
        </p:nvSpPr>
        <p:spPr>
          <a:xfrm>
            <a:off x="3056972" y="5767173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1437507" y="463668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3051380" y="470200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6" name="椭圆 105"/>
          <p:cNvSpPr/>
          <p:nvPr/>
        </p:nvSpPr>
        <p:spPr bwMode="auto">
          <a:xfrm>
            <a:off x="1437507" y="5331444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051380" y="5396762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1437507" y="3883300"/>
            <a:ext cx="1440160" cy="508023"/>
          </a:xfrm>
          <a:prstGeom prst="ellipse">
            <a:avLst/>
          </a:prstGeom>
          <a:noFill/>
          <a:ln w="1905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051380" y="3948618"/>
            <a:ext cx="784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趟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/>
      <p:bldP spid="5" grpId="1"/>
      <p:bldP spid="202" grpId="0" animBg="1"/>
      <p:bldP spid="202" grpId="1" animBg="1"/>
      <p:bldP spid="243" grpId="0"/>
      <p:bldP spid="243" grpId="1"/>
      <p:bldP spid="251" grpId="0" animBg="1"/>
      <p:bldP spid="251" grpId="1" animBg="1"/>
      <p:bldP spid="252" grpId="0"/>
      <p:bldP spid="252" grpId="1"/>
      <p:bldP spid="254" grpId="0" animBg="1"/>
      <p:bldP spid="254" grpId="1" animBg="1"/>
      <p:bldP spid="255" grpId="0"/>
      <p:bldP spid="255" grpId="1"/>
      <p:bldP spid="257" grpId="0" animBg="1"/>
      <p:bldP spid="257" grpId="1" animBg="1"/>
      <p:bldP spid="258" grpId="0"/>
      <p:bldP spid="258" grpId="1"/>
      <p:bldP spid="259" grpId="0" animBg="1"/>
      <p:bldP spid="259" grpId="1" animBg="1"/>
      <p:bldP spid="260" grpId="0"/>
      <p:bldP spid="260" grpId="1"/>
      <p:bldP spid="104" grpId="0" animBg="1"/>
      <p:bldP spid="104" grpId="1" animBg="1"/>
      <p:bldP spid="105" grpId="0"/>
      <p:bldP spid="105" grpId="1"/>
      <p:bldP spid="106" grpId="0" animBg="1"/>
      <p:bldP spid="107" grpId="0"/>
      <p:bldP spid="108" grpId="0" animBg="1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89648" cy="623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最近邻查询基本思想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2.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回溯（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Backtracking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）： 为找到离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更近的“最近邻点”。即判断未被访问过的分支里是否还有离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更近的点，它们之间的距离小于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与其父结点下的未被访问过的分支之间的距离小于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，则认为该分支中存在离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更近的数据，进入该结点，进行（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）步骤一样的查找过程，如果找到更近的数据点，则更新为当前的“最近邻点”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，并更新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与其父结点下的未被访问过的分支之间的距离大于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，则说明该分支内不存在与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更近的点。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回溯的判断过程是从下往上进行的，直到回溯到根结点时已经不存在与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更近的分支为止。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稀疏矩阵的转置（慢速转置）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89644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&gt;::Transpose(){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B(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maxTerms,Cols,Rows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                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(Terms &gt; 0){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CurrentB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k;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(k = 0; k &lt;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Cols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k++){ 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按列号扫描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   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Terms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++){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在数组中找列号为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k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的三元组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 == k){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这样所得转置矩阵三元组有序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CurrentB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].row = k;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CurrentB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].row;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CurrentB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].value=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].value;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CurrentB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B.Terms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=Terms;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B;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4427984" y="4293096"/>
            <a:ext cx="4392488" cy="46101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时间复杂度：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Cols×Terms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27984" y="4974707"/>
            <a:ext cx="4392488" cy="1298575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Terms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数量级等价于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Cols×Rows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则复杂度为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O(Cols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×Rows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1196752"/>
            <a:ext cx="8820472" cy="892810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算法思想：顺序扫描原三元组表示，</a:t>
            </a:r>
            <a:r>
              <a:rPr lang="zh-CN" altLang="en-US" sz="2400" b="1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每个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直接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放入正确位置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如何知道正确位置？预先构建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各列的非零元素个数表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稀疏矩阵的转置（快速转置）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4168" y="2064895"/>
            <a:ext cx="1081588" cy="3600000"/>
            <a:chOff x="4358723" y="1800000"/>
            <a:chExt cx="1081588" cy="3600000"/>
          </a:xfrm>
        </p:grpSpPr>
        <p:grpSp>
          <p:nvGrpSpPr>
            <p:cNvPr id="5" name="组合 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12480" y="2060848"/>
            <a:ext cx="1080000" cy="3604047"/>
            <a:chOff x="6612455" y="1795953"/>
            <a:chExt cx="1080000" cy="3604047"/>
          </a:xfrm>
        </p:grpSpPr>
        <p:grpSp>
          <p:nvGrpSpPr>
            <p:cNvPr id="45" name="组合 44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8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6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4" name="Rectangle 98"/>
          <p:cNvSpPr>
            <a:spLocks noChangeArrowheads="1"/>
          </p:cNvSpPr>
          <p:nvPr/>
        </p:nvSpPr>
        <p:spPr bwMode="auto">
          <a:xfrm>
            <a:off x="5971033" y="5704893"/>
            <a:ext cx="13637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（行优先）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7653709" y="5684548"/>
            <a:ext cx="136815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87" name="直接箭头连接符 86"/>
          <p:cNvCxnSpPr>
            <a:stCxn id="42" idx="6"/>
            <a:endCxn id="78" idx="1"/>
          </p:cNvCxnSpPr>
          <p:nvPr/>
        </p:nvCxnSpPr>
        <p:spPr bwMode="auto">
          <a:xfrm>
            <a:off x="7165756" y="2604895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endCxn id="72" idx="1"/>
          </p:cNvCxnSpPr>
          <p:nvPr/>
        </p:nvCxnSpPr>
        <p:spPr bwMode="auto">
          <a:xfrm>
            <a:off x="7177761" y="2999076"/>
            <a:ext cx="634719" cy="68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81" idx="1"/>
          </p:cNvCxnSpPr>
          <p:nvPr/>
        </p:nvCxnSpPr>
        <p:spPr bwMode="auto">
          <a:xfrm flipV="1">
            <a:off x="7164168" y="2604895"/>
            <a:ext cx="648312" cy="7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>
            <a:endCxn id="57" idx="1"/>
          </p:cNvCxnSpPr>
          <p:nvPr/>
        </p:nvCxnSpPr>
        <p:spPr bwMode="auto">
          <a:xfrm>
            <a:off x="7170964" y="3687169"/>
            <a:ext cx="641516" cy="179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4" name="直接箭头连接符 93"/>
          <p:cNvCxnSpPr>
            <a:stCxn id="30" idx="6"/>
            <a:endCxn id="69" idx="1"/>
          </p:cNvCxnSpPr>
          <p:nvPr/>
        </p:nvCxnSpPr>
        <p:spPr bwMode="auto">
          <a:xfrm>
            <a:off x="7165756" y="4044895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27" idx="6"/>
            <a:endCxn id="63" idx="1"/>
          </p:cNvCxnSpPr>
          <p:nvPr/>
        </p:nvCxnSpPr>
        <p:spPr bwMode="auto">
          <a:xfrm>
            <a:off x="7165756" y="4404895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>
            <a:endCxn id="75" idx="1"/>
          </p:cNvCxnSpPr>
          <p:nvPr/>
        </p:nvCxnSpPr>
        <p:spPr bwMode="auto">
          <a:xfrm flipV="1">
            <a:off x="7177761" y="3324895"/>
            <a:ext cx="634719" cy="1446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21" idx="6"/>
            <a:endCxn id="60" idx="1"/>
          </p:cNvCxnSpPr>
          <p:nvPr/>
        </p:nvCxnSpPr>
        <p:spPr bwMode="auto">
          <a:xfrm>
            <a:off x="7165756" y="5124895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5" name="直接箭头连接符 104"/>
          <p:cNvCxnSpPr>
            <a:stCxn id="18" idx="6"/>
            <a:endCxn id="66" idx="1"/>
          </p:cNvCxnSpPr>
          <p:nvPr/>
        </p:nvCxnSpPr>
        <p:spPr bwMode="auto">
          <a:xfrm flipV="1">
            <a:off x="7165756" y="4404895"/>
            <a:ext cx="646724" cy="108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86" name="矩形 85"/>
          <p:cNvSpPr/>
          <p:nvPr/>
        </p:nvSpPr>
        <p:spPr>
          <a:xfrm>
            <a:off x="360907" y="2152189"/>
            <a:ext cx="47898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rowSize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各列的非零元素个数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转置后各行的非零元素个数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-30911" y="2899775"/>
            <a:ext cx="63525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 = 0; i &lt; Cols; i++)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0;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Terms;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].col]++;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53148" y="3536371"/>
            <a:ext cx="547260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rowStart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各行的非零元素在转置矩阵三元   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组表中应存放的起始位置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4358" y="4205420"/>
            <a:ext cx="5760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[0] = 0;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1;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Cols;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[i-1] +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[i-1];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107501" y="5085184"/>
          <a:ext cx="5544622" cy="11125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910528"/>
                <a:gridCol w="560322"/>
                <a:gridCol w="617385"/>
                <a:gridCol w="576064"/>
                <a:gridCol w="576064"/>
                <a:gridCol w="576064"/>
                <a:gridCol w="576064"/>
                <a:gridCol w="576064"/>
                <a:gridCol w="576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1" name="矩形 100"/>
          <p:cNvSpPr/>
          <p:nvPr/>
        </p:nvSpPr>
        <p:spPr>
          <a:xfrm>
            <a:off x="104028" y="6300101"/>
            <a:ext cx="8932468" cy="4893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注意：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rowStart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为转置矩阵各行非零元素的起始位置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9" grpId="0"/>
      <p:bldP spid="98" grpId="0"/>
      <p:bldP spid="91" grpId="0"/>
      <p:bldP spid="10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94"/>
          <p:cNvSpPr/>
          <p:nvPr/>
        </p:nvSpPr>
        <p:spPr>
          <a:xfrm>
            <a:off x="316888" y="1700808"/>
            <a:ext cx="569527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(int i = 0; i &lt; Terms; i++){ 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遍历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三元组各项</a:t>
            </a:r>
            <a:endParaRPr kumimoji="0" lang="nn-NO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j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].col];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取出起始位置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[j].row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[j].col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].row;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B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矩阵行号列号对调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[j].value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].value;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赋值域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].col]++;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起始位置加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1196752"/>
            <a:ext cx="8820472" cy="461012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稀疏矩阵快速转置示例代码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稀疏矩阵的转置（快速转置）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084168" y="2280919"/>
            <a:ext cx="1081588" cy="3600000"/>
            <a:chOff x="4358723" y="1800000"/>
            <a:chExt cx="1081588" cy="3600000"/>
          </a:xfrm>
        </p:grpSpPr>
        <p:grpSp>
          <p:nvGrpSpPr>
            <p:cNvPr id="5" name="组合 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4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4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3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3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2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2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4360311" y="5040000"/>
              <a:ext cx="1080000" cy="360000"/>
              <a:chOff x="504000" y="4320000"/>
              <a:chExt cx="1080000" cy="360000"/>
            </a:xfrm>
          </p:grpSpPr>
          <p:sp>
            <p:nvSpPr>
              <p:cNvPr id="1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812480" y="2276872"/>
            <a:ext cx="1080000" cy="3604047"/>
            <a:chOff x="6612455" y="1795953"/>
            <a:chExt cx="1080000" cy="3604047"/>
          </a:xfrm>
        </p:grpSpPr>
        <p:grpSp>
          <p:nvGrpSpPr>
            <p:cNvPr id="45" name="组合 44"/>
            <p:cNvGrpSpPr/>
            <p:nvPr/>
          </p:nvGrpSpPr>
          <p:grpSpPr>
            <a:xfrm>
              <a:off x="6612455" y="2160000"/>
              <a:ext cx="1080000" cy="360000"/>
              <a:chOff x="504000" y="4320000"/>
              <a:chExt cx="1080000" cy="360000"/>
            </a:xfrm>
          </p:grpSpPr>
          <p:sp>
            <p:nvSpPr>
              <p:cNvPr id="8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8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6612455" y="2520000"/>
              <a:ext cx="1080000" cy="360000"/>
              <a:chOff x="504000" y="4320000"/>
              <a:chExt cx="1080000" cy="360000"/>
            </a:xfrm>
          </p:grpSpPr>
          <p:sp>
            <p:nvSpPr>
              <p:cNvPr id="7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8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6612455" y="2880000"/>
              <a:ext cx="1080000" cy="360000"/>
              <a:chOff x="504000" y="4320000"/>
              <a:chExt cx="1080000" cy="360000"/>
            </a:xfrm>
          </p:grpSpPr>
          <p:sp>
            <p:nvSpPr>
              <p:cNvPr id="7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6612455" y="3240000"/>
              <a:ext cx="1080000" cy="360000"/>
              <a:chOff x="504000" y="4320000"/>
              <a:chExt cx="1080000" cy="360000"/>
            </a:xfrm>
          </p:grpSpPr>
          <p:sp>
            <p:nvSpPr>
              <p:cNvPr id="7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6612455" y="3600000"/>
              <a:ext cx="1080000" cy="360000"/>
              <a:chOff x="504000" y="4320000"/>
              <a:chExt cx="1080000" cy="360000"/>
            </a:xfrm>
          </p:grpSpPr>
          <p:sp>
            <p:nvSpPr>
              <p:cNvPr id="6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6612455" y="3960000"/>
              <a:ext cx="1080000" cy="360000"/>
              <a:chOff x="504000" y="4320000"/>
              <a:chExt cx="1080000" cy="360000"/>
            </a:xfrm>
          </p:grpSpPr>
          <p:sp>
            <p:nvSpPr>
              <p:cNvPr id="6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-6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612455" y="4320000"/>
              <a:ext cx="1080000" cy="360000"/>
              <a:chOff x="504000" y="4320000"/>
              <a:chExt cx="1080000" cy="360000"/>
            </a:xfrm>
          </p:grpSpPr>
          <p:sp>
            <p:nvSpPr>
              <p:cNvPr id="6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2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6612455" y="4680000"/>
              <a:ext cx="1080000" cy="360000"/>
              <a:chOff x="504000" y="4320000"/>
              <a:chExt cx="1080000" cy="360000"/>
            </a:xfrm>
          </p:grpSpPr>
          <p:sp>
            <p:nvSpPr>
              <p:cNvPr id="6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6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12455" y="5040000"/>
              <a:ext cx="1080000" cy="360000"/>
              <a:chOff x="504000" y="4320000"/>
              <a:chExt cx="1080000" cy="360000"/>
            </a:xfrm>
          </p:grpSpPr>
          <p:sp>
            <p:nvSpPr>
              <p:cNvPr id="5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7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4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5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54" name="Rectangle 6"/>
            <p:cNvSpPr>
              <a:spLocks noChangeArrowheads="1"/>
            </p:cNvSpPr>
            <p:nvPr/>
          </p:nvSpPr>
          <p:spPr bwMode="auto">
            <a:xfrm>
              <a:off x="661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97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6" name="Rectangle 6"/>
            <p:cNvSpPr>
              <a:spLocks noChangeArrowheads="1"/>
            </p:cNvSpPr>
            <p:nvPr/>
          </p:nvSpPr>
          <p:spPr bwMode="auto">
            <a:xfrm>
              <a:off x="7332455" y="1795953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9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4" name="Rectangle 98"/>
          <p:cNvSpPr>
            <a:spLocks noChangeArrowheads="1"/>
          </p:cNvSpPr>
          <p:nvPr/>
        </p:nvSpPr>
        <p:spPr bwMode="auto">
          <a:xfrm>
            <a:off x="5942285" y="5949280"/>
            <a:ext cx="13637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（行优先）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Rectangle 98"/>
          <p:cNvSpPr>
            <a:spLocks noChangeArrowheads="1"/>
          </p:cNvSpPr>
          <p:nvPr/>
        </p:nvSpPr>
        <p:spPr bwMode="auto">
          <a:xfrm>
            <a:off x="7668344" y="5949280"/>
            <a:ext cx="1368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行优先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87" name="直接箭头连接符 86"/>
          <p:cNvCxnSpPr>
            <a:stCxn id="42" idx="6"/>
            <a:endCxn id="78" idx="1"/>
          </p:cNvCxnSpPr>
          <p:nvPr/>
        </p:nvCxnSpPr>
        <p:spPr bwMode="auto">
          <a:xfrm>
            <a:off x="7165756" y="2820919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88" name="直接箭头连接符 87"/>
          <p:cNvCxnSpPr>
            <a:endCxn id="72" idx="1"/>
          </p:cNvCxnSpPr>
          <p:nvPr/>
        </p:nvCxnSpPr>
        <p:spPr bwMode="auto">
          <a:xfrm>
            <a:off x="7177761" y="3215100"/>
            <a:ext cx="634719" cy="6858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0" name="直接箭头连接符 89"/>
          <p:cNvCxnSpPr>
            <a:endCxn id="81" idx="1"/>
          </p:cNvCxnSpPr>
          <p:nvPr/>
        </p:nvCxnSpPr>
        <p:spPr bwMode="auto">
          <a:xfrm flipV="1">
            <a:off x="7164168" y="2820919"/>
            <a:ext cx="648312" cy="715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2" name="直接箭头连接符 91"/>
          <p:cNvCxnSpPr>
            <a:endCxn id="57" idx="1"/>
          </p:cNvCxnSpPr>
          <p:nvPr/>
        </p:nvCxnSpPr>
        <p:spPr bwMode="auto">
          <a:xfrm>
            <a:off x="7170964" y="3903193"/>
            <a:ext cx="641516" cy="17977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4" name="直接箭头连接符 93"/>
          <p:cNvCxnSpPr>
            <a:stCxn id="30" idx="6"/>
            <a:endCxn id="69" idx="1"/>
          </p:cNvCxnSpPr>
          <p:nvPr/>
        </p:nvCxnSpPr>
        <p:spPr bwMode="auto">
          <a:xfrm>
            <a:off x="7165756" y="4260919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97" name="直接箭头连接符 96"/>
          <p:cNvCxnSpPr>
            <a:stCxn id="27" idx="6"/>
            <a:endCxn id="63" idx="1"/>
          </p:cNvCxnSpPr>
          <p:nvPr/>
        </p:nvCxnSpPr>
        <p:spPr bwMode="auto">
          <a:xfrm>
            <a:off x="7165756" y="4620919"/>
            <a:ext cx="646724" cy="36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0" name="直接箭头连接符 99"/>
          <p:cNvCxnSpPr>
            <a:endCxn id="75" idx="1"/>
          </p:cNvCxnSpPr>
          <p:nvPr/>
        </p:nvCxnSpPr>
        <p:spPr bwMode="auto">
          <a:xfrm flipV="1">
            <a:off x="7177761" y="3540919"/>
            <a:ext cx="634719" cy="14468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2" name="直接箭头连接符 101"/>
          <p:cNvCxnSpPr>
            <a:stCxn id="21" idx="6"/>
            <a:endCxn id="60" idx="1"/>
          </p:cNvCxnSpPr>
          <p:nvPr/>
        </p:nvCxnSpPr>
        <p:spPr bwMode="auto">
          <a:xfrm>
            <a:off x="7165756" y="5340919"/>
            <a:ext cx="64672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105" name="直接箭头连接符 104"/>
          <p:cNvCxnSpPr>
            <a:stCxn id="18" idx="6"/>
            <a:endCxn id="66" idx="1"/>
          </p:cNvCxnSpPr>
          <p:nvPr/>
        </p:nvCxnSpPr>
        <p:spPr bwMode="auto">
          <a:xfrm flipV="1">
            <a:off x="7165756" y="4620919"/>
            <a:ext cx="646724" cy="1080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181134" y="5013176"/>
          <a:ext cx="5544622" cy="11125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910528"/>
                <a:gridCol w="560322"/>
                <a:gridCol w="617385"/>
                <a:gridCol w="576064"/>
                <a:gridCol w="576064"/>
                <a:gridCol w="576064"/>
                <a:gridCol w="576064"/>
                <a:gridCol w="576064"/>
                <a:gridCol w="57606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rowSize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rowStart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 1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 </a:t>
                      </a:r>
                      <a:r>
                        <a:rPr lang="en-US" altLang="zh-C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9" name="矩形 98"/>
          <p:cNvSpPr/>
          <p:nvPr/>
        </p:nvSpPr>
        <p:spPr bwMode="auto">
          <a:xfrm>
            <a:off x="1187450" y="3943350"/>
            <a:ext cx="3456305" cy="448945"/>
          </a:xfrm>
          <a:prstGeom prst="rect">
            <a:avLst/>
          </a:prstGeom>
          <a:noFill/>
          <a:ln w="1270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037307" y="436684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rowStart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值加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，下次遇到该列，可以当作该列的第一个元素，用相同的方法直接计算 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772818" y="5708432"/>
            <a:ext cx="1142998" cy="456316"/>
          </a:xfrm>
          <a:prstGeom prst="rect">
            <a:avLst/>
          </a:prstGeom>
          <a:noFill/>
          <a:ln w="12700" algn="ctr">
            <a:solidFill>
              <a:srgbClr val="C0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827584" y="6262071"/>
            <a:ext cx="4392488" cy="489353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82283" tIns="41142" rIns="82283" bIns="41142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时间复杂度：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Cols+Terms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12" name="Group 20"/>
          <p:cNvGrpSpPr/>
          <p:nvPr/>
        </p:nvGrpSpPr>
        <p:grpSpPr bwMode="auto">
          <a:xfrm>
            <a:off x="107504" y="1851497"/>
            <a:ext cx="6092190" cy="2613025"/>
            <a:chOff x="528" y="2448"/>
            <a:chExt cx="3936" cy="1646"/>
          </a:xfrm>
        </p:grpSpPr>
        <p:sp>
          <p:nvSpPr>
            <p:cNvPr id="59414" name="AutoShape 21"/>
            <p:cNvSpPr/>
            <p:nvPr/>
          </p:nvSpPr>
          <p:spPr bwMode="auto">
            <a:xfrm>
              <a:off x="1008" y="2496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15" name="AutoShape 22"/>
            <p:cNvSpPr/>
            <p:nvPr/>
          </p:nvSpPr>
          <p:spPr bwMode="auto">
            <a:xfrm>
              <a:off x="4368" y="2496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16" name="Text Box 23"/>
            <p:cNvSpPr txBox="1">
              <a:spLocks noChangeArrowheads="1"/>
            </p:cNvSpPr>
            <p:nvPr/>
          </p:nvSpPr>
          <p:spPr bwMode="auto">
            <a:xfrm flipH="1">
              <a:off x="528" y="3120"/>
              <a:ext cx="4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79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M=</a:t>
              </a:r>
              <a:endParaRPr kumimoji="0" lang="en-US" altLang="zh-CN" sz="279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endParaRPr>
            </a:p>
          </p:txBody>
        </p:sp>
        <p:sp>
          <p:nvSpPr>
            <p:cNvPr id="59417" name="Text Box 24"/>
            <p:cNvSpPr txBox="1">
              <a:spLocks noChangeArrowheads="1"/>
            </p:cNvSpPr>
            <p:nvPr/>
          </p:nvSpPr>
          <p:spPr bwMode="auto">
            <a:xfrm>
              <a:off x="1104" y="2448"/>
              <a:ext cx="3312" cy="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66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zh-CN" altLang="en-US" sz="198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楷体_GB2312"/>
                  <a:ea typeface="楷体_GB2312"/>
                  <a:cs typeface="楷体_GB2312"/>
                </a:rPr>
                <a:t>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  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12    9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0    0    0    0 </a:t>
              </a:r>
              <a:endParaRPr kumimoji="0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66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0    0    0    0    0    0    0</a:t>
              </a:r>
              <a:endParaRPr kumimoji="0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66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-3   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0    0    0    0  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14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0</a:t>
              </a:r>
              <a:endParaRPr kumimoji="0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66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0    0  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24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0    0    0    0</a:t>
              </a:r>
              <a:endParaRPr kumimoji="0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66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0  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18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 0    0    0    0    0</a:t>
              </a:r>
              <a:endParaRPr kumimoji="0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6666CC"/>
                </a:buClr>
                <a:buSzPct val="60000"/>
                <a:buFont typeface="Wingdings" panose="05000000000000000000" pitchFamily="2" charset="2"/>
                <a:buNone/>
                <a:defRPr/>
              </a:pP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15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6666CC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0    0   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–7</a:t>
              </a:r>
              <a:r>
                <a:rPr kumimoji="0" lang="en-US" altLang="zh-CN" sz="234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   0    0    0</a:t>
              </a:r>
              <a:endParaRPr kumimoji="0" lang="en-US" altLang="zh-CN" sz="234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稀疏矩阵的转置（快速转置）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39447"/>
            <a:ext cx="8820472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稀疏矩阵快速转置练习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78979" y="4904576"/>
          <a:ext cx="5639739" cy="11887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033529"/>
                <a:gridCol w="636014"/>
                <a:gridCol w="700786"/>
                <a:gridCol w="653882"/>
                <a:gridCol w="653882"/>
                <a:gridCol w="653882"/>
                <a:gridCol w="653882"/>
                <a:gridCol w="65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Rectangle 98"/>
          <p:cNvSpPr>
            <a:spLocks noChangeArrowheads="1"/>
          </p:cNvSpPr>
          <p:nvPr/>
        </p:nvSpPr>
        <p:spPr bwMode="auto">
          <a:xfrm>
            <a:off x="6567224" y="5805264"/>
            <a:ext cx="1944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（行优先）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876256" y="1559440"/>
            <a:ext cx="1512168" cy="4029799"/>
            <a:chOff x="4358723" y="1800000"/>
            <a:chExt cx="1081588" cy="3240000"/>
          </a:xfrm>
        </p:grpSpPr>
        <p:grpSp>
          <p:nvGrpSpPr>
            <p:cNvPr id="76" name="组合 75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1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1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0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1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0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0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0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4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05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0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0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9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9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9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5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6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7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1043608" y="199625"/>
            <a:ext cx="74477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稀疏矩阵的转置（快速转置）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24744"/>
            <a:ext cx="8820472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稀疏矩阵快速转置练习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123728" y="1691666"/>
          <a:ext cx="5639739" cy="79248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033529"/>
                <a:gridCol w="636014"/>
                <a:gridCol w="700786"/>
                <a:gridCol w="653882"/>
                <a:gridCol w="653882"/>
                <a:gridCol w="653882"/>
                <a:gridCol w="653882"/>
                <a:gridCol w="653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col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6</a:t>
                      </a:r>
                      <a:endParaRPr lang="zh-CN" altLang="en-US" sz="20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Rectangle 98"/>
          <p:cNvSpPr>
            <a:spLocks noChangeArrowheads="1"/>
          </p:cNvSpPr>
          <p:nvPr/>
        </p:nvSpPr>
        <p:spPr bwMode="auto">
          <a:xfrm>
            <a:off x="34756" y="4207414"/>
            <a:ext cx="19264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（行优先）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7" name="Rectangle 98"/>
          <p:cNvSpPr>
            <a:spLocks noChangeArrowheads="1"/>
          </p:cNvSpPr>
          <p:nvPr/>
        </p:nvSpPr>
        <p:spPr bwMode="auto">
          <a:xfrm>
            <a:off x="7113960" y="4241464"/>
            <a:ext cx="19067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装置矩阵</a:t>
            </a:r>
            <a:r>
              <a:rPr kumimoji="0" lang="zh-CN" altLang="zh-CN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三元组表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（行优先）</a:t>
            </a: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2123728" y="2609631"/>
            <a:ext cx="1512168" cy="4029799"/>
            <a:chOff x="4358723" y="1800000"/>
            <a:chExt cx="1081588" cy="3240000"/>
          </a:xfrm>
        </p:grpSpPr>
        <p:grpSp>
          <p:nvGrpSpPr>
            <p:cNvPr id="135" name="组合 134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16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6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7" name="组合 136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6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8" name="组合 137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5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6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55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6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7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52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3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4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1" name="组合 140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49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5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>
              <a:off x="4360311" y="4680000"/>
              <a:ext cx="1080000" cy="360000"/>
              <a:chOff x="504000" y="4320000"/>
              <a:chExt cx="1080000" cy="360000"/>
            </a:xfrm>
          </p:grpSpPr>
          <p:sp>
            <p:nvSpPr>
              <p:cNvPr id="146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47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-7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48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43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4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5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8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5510324" y="3057386"/>
            <a:ext cx="1509948" cy="447755"/>
            <a:chOff x="504000" y="4320000"/>
            <a:chExt cx="1080000" cy="360000"/>
          </a:xfrm>
        </p:grpSpPr>
        <p:sp>
          <p:nvSpPr>
            <p:cNvPr id="203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4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-3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05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2" name="组合 171"/>
          <p:cNvGrpSpPr/>
          <p:nvPr/>
        </p:nvGrpSpPr>
        <p:grpSpPr>
          <a:xfrm>
            <a:off x="5510324" y="3505142"/>
            <a:ext cx="1509948" cy="447755"/>
            <a:chOff x="504000" y="4320000"/>
            <a:chExt cx="1080000" cy="360000"/>
          </a:xfrm>
        </p:grpSpPr>
        <p:sp>
          <p:nvSpPr>
            <p:cNvPr id="200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1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15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02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5510324" y="3952897"/>
            <a:ext cx="1509948" cy="447755"/>
            <a:chOff x="504000" y="4320000"/>
            <a:chExt cx="1080000" cy="360000"/>
          </a:xfrm>
        </p:grpSpPr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8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9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5510324" y="4400653"/>
            <a:ext cx="1509948" cy="447755"/>
            <a:chOff x="504000" y="4320000"/>
            <a:chExt cx="1080000" cy="360000"/>
          </a:xfrm>
        </p:grpSpPr>
        <p:sp>
          <p:nvSpPr>
            <p:cNvPr id="194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5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18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6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5510324" y="4848408"/>
            <a:ext cx="1509948" cy="447755"/>
            <a:chOff x="504000" y="4320000"/>
            <a:chExt cx="1080000" cy="360000"/>
          </a:xfrm>
        </p:grpSpPr>
        <p:sp>
          <p:nvSpPr>
            <p:cNvPr id="191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2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9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3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5510324" y="5296164"/>
            <a:ext cx="1509948" cy="447755"/>
            <a:chOff x="504000" y="4320000"/>
            <a:chExt cx="1080000" cy="360000"/>
          </a:xfrm>
        </p:grpSpPr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24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0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7" name="组合 176"/>
          <p:cNvGrpSpPr/>
          <p:nvPr/>
        </p:nvGrpSpPr>
        <p:grpSpPr>
          <a:xfrm>
            <a:off x="5510324" y="5743919"/>
            <a:ext cx="1509948" cy="447755"/>
            <a:chOff x="504000" y="4320000"/>
            <a:chExt cx="1080000" cy="360000"/>
          </a:xfrm>
        </p:grpSpPr>
        <p:sp>
          <p:nvSpPr>
            <p:cNvPr id="185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6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-7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7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78" name="组合 177"/>
          <p:cNvGrpSpPr/>
          <p:nvPr/>
        </p:nvGrpSpPr>
        <p:grpSpPr>
          <a:xfrm>
            <a:off x="5510324" y="6191675"/>
            <a:ext cx="1509948" cy="447755"/>
            <a:chOff x="504000" y="4320000"/>
            <a:chExt cx="1080000" cy="360000"/>
          </a:xfrm>
        </p:grpSpPr>
        <p:sp>
          <p:nvSpPr>
            <p:cNvPr id="182" name="Rectangle 6"/>
            <p:cNvSpPr>
              <a:spLocks noChangeArrowheads="1"/>
            </p:cNvSpPr>
            <p:nvPr/>
          </p:nvSpPr>
          <p:spPr bwMode="auto">
            <a:xfrm>
              <a:off x="504000" y="4320000"/>
              <a:ext cx="360000" cy="360000"/>
            </a:xfrm>
            <a:prstGeom prst="rect">
              <a:avLst/>
            </a:prstGeom>
            <a:solidFill>
              <a:schemeClr val="accent1">
                <a:alpha val="46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5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83" name="Oval 11"/>
            <p:cNvSpPr>
              <a:spLocks noChangeArrowheads="1"/>
            </p:cNvSpPr>
            <p:nvPr/>
          </p:nvSpPr>
          <p:spPr bwMode="auto">
            <a:xfrm>
              <a:off x="1224000" y="4320000"/>
              <a:ext cx="360000" cy="360000"/>
            </a:xfrm>
            <a:prstGeom prst="ellipse">
              <a:avLst/>
            </a:prstGeom>
            <a:solidFill>
              <a:srgbClr val="FF99FF">
                <a:alpha val="26000"/>
              </a:srgbClr>
            </a:solidFill>
            <a:ln w="6350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14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4" name="Rectangle 6"/>
            <p:cNvSpPr>
              <a:spLocks noChangeArrowheads="1"/>
            </p:cNvSpPr>
            <p:nvPr/>
          </p:nvSpPr>
          <p:spPr bwMode="auto">
            <a:xfrm>
              <a:off x="864000" y="4320000"/>
              <a:ext cx="360000" cy="360000"/>
            </a:xfrm>
            <a:prstGeom prst="rect">
              <a:avLst/>
            </a:prstGeom>
            <a:solidFill>
              <a:srgbClr val="FFFF00">
                <a:alpha val="13000"/>
              </a:srgb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79" name="Rectangle 6"/>
          <p:cNvSpPr>
            <a:spLocks noChangeArrowheads="1"/>
          </p:cNvSpPr>
          <p:nvPr/>
        </p:nvSpPr>
        <p:spPr bwMode="auto">
          <a:xfrm>
            <a:off x="5508104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7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0" name="Rectangle 6"/>
          <p:cNvSpPr>
            <a:spLocks noChangeArrowheads="1"/>
          </p:cNvSpPr>
          <p:nvPr/>
        </p:nvSpPr>
        <p:spPr bwMode="auto">
          <a:xfrm>
            <a:off x="6011420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1" name="Rectangle 6"/>
          <p:cNvSpPr>
            <a:spLocks noChangeArrowheads="1"/>
          </p:cNvSpPr>
          <p:nvPr/>
        </p:nvSpPr>
        <p:spPr bwMode="auto">
          <a:xfrm>
            <a:off x="6514736" y="2609631"/>
            <a:ext cx="503316" cy="44775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 cap="rnd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8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08" name="直接箭头连接符 207"/>
          <p:cNvCxnSpPr/>
          <p:nvPr/>
        </p:nvCxnSpPr>
        <p:spPr bwMode="auto">
          <a:xfrm flipV="1">
            <a:off x="2949088" y="2518650"/>
            <a:ext cx="1185684" cy="74707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3810736" y="2144259"/>
            <a:ext cx="648072" cy="276907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3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209" name="直接箭头连接符 208"/>
          <p:cNvCxnSpPr/>
          <p:nvPr/>
        </p:nvCxnSpPr>
        <p:spPr bwMode="auto">
          <a:xfrm flipV="1">
            <a:off x="2961316" y="2484146"/>
            <a:ext cx="1806160" cy="124487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0" name="矩形 209"/>
          <p:cNvSpPr/>
          <p:nvPr/>
        </p:nvSpPr>
        <p:spPr bwMode="auto">
          <a:xfrm>
            <a:off x="4499992" y="2144260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5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211" name="直接箭头连接符 210"/>
          <p:cNvCxnSpPr/>
          <p:nvPr/>
        </p:nvCxnSpPr>
        <p:spPr bwMode="auto">
          <a:xfrm flipV="1">
            <a:off x="2985606" y="2455670"/>
            <a:ext cx="516178" cy="166120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2" name="矩形 211"/>
          <p:cNvSpPr/>
          <p:nvPr/>
        </p:nvSpPr>
        <p:spPr bwMode="auto">
          <a:xfrm>
            <a:off x="3193488" y="2166765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213" name="直接箭头连接符 212"/>
          <p:cNvCxnSpPr/>
          <p:nvPr/>
        </p:nvCxnSpPr>
        <p:spPr bwMode="auto">
          <a:xfrm flipV="1">
            <a:off x="2990623" y="2453681"/>
            <a:ext cx="3765865" cy="207689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14736" y="2151553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8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215" name="直接箭头连接符 214"/>
          <p:cNvCxnSpPr/>
          <p:nvPr/>
        </p:nvCxnSpPr>
        <p:spPr bwMode="auto">
          <a:xfrm flipV="1">
            <a:off x="2963536" y="2484145"/>
            <a:ext cx="1812168" cy="258814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517605" y="2144259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6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217" name="直接箭头连接符 216"/>
          <p:cNvCxnSpPr/>
          <p:nvPr/>
        </p:nvCxnSpPr>
        <p:spPr bwMode="auto">
          <a:xfrm flipV="1">
            <a:off x="2928780" y="2497560"/>
            <a:ext cx="1281973" cy="30093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8" name="矩形 217"/>
          <p:cNvSpPr/>
          <p:nvPr/>
        </p:nvSpPr>
        <p:spPr bwMode="auto">
          <a:xfrm>
            <a:off x="3827325" y="2144258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4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219" name="直接箭头连接符 218"/>
          <p:cNvCxnSpPr/>
          <p:nvPr/>
        </p:nvCxnSpPr>
        <p:spPr bwMode="auto">
          <a:xfrm flipV="1">
            <a:off x="2990623" y="2468270"/>
            <a:ext cx="506721" cy="340900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6" name="矩形 225"/>
          <p:cNvSpPr/>
          <p:nvPr/>
        </p:nvSpPr>
        <p:spPr bwMode="auto">
          <a:xfrm>
            <a:off x="3193488" y="2151553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227" name="直接箭头连接符 226"/>
          <p:cNvCxnSpPr/>
          <p:nvPr/>
        </p:nvCxnSpPr>
        <p:spPr bwMode="auto">
          <a:xfrm flipV="1">
            <a:off x="3016736" y="2476186"/>
            <a:ext cx="2483140" cy="387738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C00000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9" name="矩形 228"/>
          <p:cNvSpPr/>
          <p:nvPr/>
        </p:nvSpPr>
        <p:spPr bwMode="auto">
          <a:xfrm>
            <a:off x="5210525" y="2144258"/>
            <a:ext cx="576064" cy="262318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7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5065608" y="306896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5065608" y="352025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2" name="矩形 231"/>
          <p:cNvSpPr/>
          <p:nvPr/>
        </p:nvSpPr>
        <p:spPr>
          <a:xfrm>
            <a:off x="5065608" y="3971548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5065608" y="4422842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5065608" y="4874136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4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5065608" y="532543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6" name="矩形 235"/>
          <p:cNvSpPr/>
          <p:nvPr/>
        </p:nvSpPr>
        <p:spPr>
          <a:xfrm>
            <a:off x="5065608" y="5776724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6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7" name="矩形 236"/>
          <p:cNvSpPr/>
          <p:nvPr/>
        </p:nvSpPr>
        <p:spPr>
          <a:xfrm>
            <a:off x="5065608" y="6228020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0" grpId="0" animBg="1"/>
      <p:bldP spid="212" grpId="0" animBg="1"/>
      <p:bldP spid="214" grpId="0" animBg="1"/>
      <p:bldP spid="216" grpId="0" animBg="1"/>
      <p:bldP spid="218" grpId="0" animBg="1"/>
      <p:bldP spid="226" grpId="0" animBg="1"/>
      <p:bldP spid="2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稀疏矩阵乘法与行逻辑链接三元组顺序表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3528" y="1124744"/>
            <a:ext cx="8496944" cy="211441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将上述辅助向量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rowStart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 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固定在稀疏矩阵的三元组表中，用来指示“行”的信息，得到另一种顺序存储结构：行逻辑链接的三元组顺序表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注意：前述快速矩阵转置中的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rowStart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为原始矩阵的转置矩阵的行起始指示，而非原始矩阵本身的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325878" y="3233234"/>
            <a:ext cx="67709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class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private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Rows, Cols, Terms;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行数、列数、非零元素个数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Triple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三元组顺序表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*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    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各行第一个非零元的位置表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maxTerms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最大可能非零元素个数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grpSp>
        <p:nvGrpSpPr>
          <p:cNvPr id="103" name="组合 102"/>
          <p:cNvGrpSpPr/>
          <p:nvPr/>
        </p:nvGrpSpPr>
        <p:grpSpPr>
          <a:xfrm>
            <a:off x="7164288" y="2924944"/>
            <a:ext cx="1512168" cy="3582044"/>
            <a:chOff x="4358723" y="1800000"/>
            <a:chExt cx="1081588" cy="2880000"/>
          </a:xfrm>
        </p:grpSpPr>
        <p:grpSp>
          <p:nvGrpSpPr>
            <p:cNvPr id="104" name="组合 103"/>
            <p:cNvGrpSpPr/>
            <p:nvPr/>
          </p:nvGrpSpPr>
          <p:grpSpPr>
            <a:xfrm>
              <a:off x="4360311" y="2160000"/>
              <a:ext cx="1080000" cy="360000"/>
              <a:chOff x="504000" y="4320000"/>
              <a:chExt cx="1080000" cy="360000"/>
            </a:xfrm>
          </p:grpSpPr>
          <p:sp>
            <p:nvSpPr>
              <p:cNvPr id="20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2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12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21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5" name="组合 104"/>
            <p:cNvGrpSpPr/>
            <p:nvPr/>
          </p:nvGrpSpPr>
          <p:grpSpPr>
            <a:xfrm>
              <a:off x="4360311" y="2520000"/>
              <a:ext cx="1080000" cy="360000"/>
              <a:chOff x="504000" y="4320000"/>
              <a:chExt cx="1080000" cy="360000"/>
            </a:xfrm>
          </p:grpSpPr>
          <p:sp>
            <p:nvSpPr>
              <p:cNvPr id="133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70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9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0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4360311" y="2880000"/>
              <a:ext cx="1080000" cy="360000"/>
              <a:chOff x="504000" y="4320000"/>
              <a:chExt cx="1080000" cy="360000"/>
            </a:xfrm>
          </p:grpSpPr>
          <p:sp>
            <p:nvSpPr>
              <p:cNvPr id="130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31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-3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32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4360311" y="3240000"/>
              <a:ext cx="1080000" cy="360000"/>
              <a:chOff x="504000" y="4320000"/>
              <a:chExt cx="1080000" cy="360000"/>
            </a:xfrm>
          </p:grpSpPr>
          <p:sp>
            <p:nvSpPr>
              <p:cNvPr id="127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8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9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8" name="组合 107"/>
            <p:cNvGrpSpPr/>
            <p:nvPr/>
          </p:nvGrpSpPr>
          <p:grpSpPr>
            <a:xfrm>
              <a:off x="4360311" y="3600000"/>
              <a:ext cx="1080000" cy="360000"/>
              <a:chOff x="504000" y="4320000"/>
              <a:chExt cx="1080000" cy="360000"/>
            </a:xfrm>
          </p:grpSpPr>
          <p:sp>
            <p:nvSpPr>
              <p:cNvPr id="124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5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24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6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2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4360311" y="3960000"/>
              <a:ext cx="1080000" cy="360000"/>
              <a:chOff x="504000" y="4320000"/>
              <a:chExt cx="1080000" cy="360000"/>
            </a:xfrm>
          </p:grpSpPr>
          <p:sp>
            <p:nvSpPr>
              <p:cNvPr id="121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4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22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18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3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360311" y="4320000"/>
              <a:ext cx="1080000" cy="360000"/>
              <a:chOff x="504000" y="4320000"/>
              <a:chExt cx="1080000" cy="360000"/>
            </a:xfrm>
          </p:grpSpPr>
          <p:sp>
            <p:nvSpPr>
              <p:cNvPr id="118" name="Rectangle 6"/>
              <p:cNvSpPr>
                <a:spLocks noChangeArrowheads="1"/>
              </p:cNvSpPr>
              <p:nvPr/>
            </p:nvSpPr>
            <p:spPr bwMode="auto">
              <a:xfrm>
                <a:off x="504000" y="4320000"/>
                <a:ext cx="360000" cy="360000"/>
              </a:xfrm>
              <a:prstGeom prst="rect">
                <a:avLst/>
              </a:prstGeom>
              <a:solidFill>
                <a:schemeClr val="accent1">
                  <a:alpha val="46000"/>
                </a:scheme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5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19" name="Oval 11"/>
              <p:cNvSpPr>
                <a:spLocks noChangeArrowheads="1"/>
              </p:cNvSpPr>
              <p:nvPr/>
            </p:nvSpPr>
            <p:spPr bwMode="auto">
              <a:xfrm>
                <a:off x="1224000" y="4320000"/>
                <a:ext cx="360000" cy="360000"/>
              </a:xfrm>
              <a:prstGeom prst="ellipse">
                <a:avLst/>
              </a:prstGeom>
              <a:solidFill>
                <a:srgbClr val="FF99FF">
                  <a:alpha val="26000"/>
                </a:srgbClr>
              </a:solidFill>
              <a:ln w="6350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0" tIns="0" rIns="0" bIns="0" numCol="1" anchor="t" anchorCtr="0" compatLnSpc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15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0" name="Rectangle 6"/>
              <p:cNvSpPr>
                <a:spLocks noChangeArrowheads="1"/>
              </p:cNvSpPr>
              <p:nvPr/>
            </p:nvSpPr>
            <p:spPr bwMode="auto">
              <a:xfrm>
                <a:off x="864000" y="4320000"/>
                <a:ext cx="360000" cy="360000"/>
              </a:xfrm>
              <a:prstGeom prst="rect">
                <a:avLst/>
              </a:prstGeom>
              <a:solidFill>
                <a:srgbClr val="FFFF00">
                  <a:alpha val="13000"/>
                </a:srgbClr>
              </a:solidFill>
              <a:ln w="6350" cap="rnd">
                <a:solidFill>
                  <a:srgbClr val="00000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435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6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3" name="Rectangle 6"/>
            <p:cNvSpPr>
              <a:spLocks noChangeArrowheads="1"/>
            </p:cNvSpPr>
            <p:nvPr/>
          </p:nvSpPr>
          <p:spPr bwMode="auto">
            <a:xfrm>
              <a:off x="471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4" name="Rectangle 6"/>
            <p:cNvSpPr>
              <a:spLocks noChangeArrowheads="1"/>
            </p:cNvSpPr>
            <p:nvPr/>
          </p:nvSpPr>
          <p:spPr bwMode="auto">
            <a:xfrm>
              <a:off x="5078723" y="1800000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6350" cap="rnd">
              <a:solidFill>
                <a:srgbClr val="000000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7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546517" y="5269226"/>
          <a:ext cx="5400601" cy="1188720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1119503"/>
                <a:gridCol w="608689"/>
                <a:gridCol w="648072"/>
                <a:gridCol w="648072"/>
                <a:gridCol w="576065"/>
                <a:gridCol w="648071"/>
                <a:gridCol w="576064"/>
                <a:gridCol w="576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row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rowSize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/>
                        <a:t>rowStart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0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矩形 39"/>
          <p:cNvSpPr/>
          <p:nvPr/>
        </p:nvSpPr>
        <p:spPr>
          <a:xfrm>
            <a:off x="244896" y="5491325"/>
            <a:ext cx="13502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行逻辑链接三元组顺序表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稀疏矩阵乘法与行逻辑链接三元组顺序表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23528" y="1124744"/>
            <a:ext cx="8496944" cy="524042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稀疏矩阵乘法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899592" y="1772816"/>
                <a:ext cx="2547236" cy="830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幼圆" panose="02010509060101010101" charset="-122"/>
                              <a:cs typeface="+mn-cs"/>
                            </a:rPr>
                            <m:t>A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772816"/>
                <a:ext cx="2547236" cy="830484"/>
              </a:xfrm>
              <a:prstGeom prst="rect">
                <a:avLst/>
              </a:prstGeom>
              <a:blipFill rotWithShape="1">
                <a:blip r:embed="rId1"/>
                <a:stretch>
                  <a:fillRect l="-17" t="-64" r="2" b="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621804" y="1631655"/>
                <a:ext cx="1900392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幼圆" panose="02010509060101010101" charset="-122"/>
                              <a:cs typeface="+mn-cs"/>
                            </a:rPr>
                            <m:t>B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panose="020B0604020202020204"/>
                              <a:ea typeface="幼圆" panose="02010509060101010101" charset="-122"/>
                              <a:cs typeface="+mn-cs"/>
                            </a:rPr>
                            <m:t>4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幼圆" panose="02010509060101010101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4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幼圆" panose="02010509060101010101" charset="-122"/>
                                    <a:cs typeface="+mn-cs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804" y="1631655"/>
                <a:ext cx="1900392" cy="1112805"/>
              </a:xfrm>
              <a:prstGeom prst="rect">
                <a:avLst/>
              </a:prstGeom>
              <a:blipFill rotWithShape="1">
                <a:blip r:embed="rId2"/>
                <a:stretch>
                  <a:fillRect l="-21" t="-31" r="12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5796136" y="1768583"/>
                <a:ext cx="2470356" cy="830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幼圆" panose="02010509060101010101" charset="-122"/>
                          <a:cs typeface="+mn-cs"/>
                        </a:rPr>
                        <m:t>C</m:t>
                      </m:r>
                      <m:r>
                        <m:rPr>
                          <m:nor/>
                        </m:rP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幼圆" panose="02010509060101010101" charset="-122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/>
                          <a:ea typeface="幼圆" panose="02010509060101010101" charset="-122"/>
                          <a:cs typeface="+mn-cs"/>
                        </a:rPr>
                        <m:t>A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m:rPr>
                          <m:nor/>
                        </m:rP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幼圆" panose="02010509060101010101" charset="-122"/>
                          <a:cs typeface="+mn-cs"/>
                        </a:rPr>
                        <m:t>B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41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105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kumimoji="0" lang="zh-CN" altLang="en-US" sz="1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56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768583"/>
                <a:ext cx="2470356" cy="830548"/>
              </a:xfrm>
              <a:prstGeom prst="rect">
                <a:avLst/>
              </a:prstGeom>
              <a:blipFill rotWithShape="1">
                <a:blip r:embed="rId3"/>
                <a:stretch>
                  <a:fillRect l="-20" t="-13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1861875" y="2996952"/>
                <a:ext cx="3169906" cy="870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][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]=</m:t>
                      </m:r>
                      <m:nary>
                        <m:naryPr>
                          <m:chr m:val="∑"/>
                          <m:grow m:val="on"/>
                          <m:limLoc m:val="undOvr"/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p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][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]×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𝐵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[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zh-CN" alt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][</m:t>
                              </m:r>
                              <m: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𝑗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75" y="2996952"/>
                <a:ext cx="3169906" cy="870751"/>
              </a:xfrm>
              <a:prstGeom prst="rect">
                <a:avLst/>
              </a:prstGeom>
              <a:blipFill rotWithShape="1">
                <a:blip r:embed="rId4"/>
                <a:stretch>
                  <a:fillRect l="-2" t="-44" r="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655692" y="3247661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核心算法：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770018" y="2072160"/>
            <a:ext cx="1676810" cy="25070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 rot="5400000">
            <a:off x="4602660" y="2055044"/>
            <a:ext cx="1112807" cy="26602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6" name="矩形 45"/>
          <p:cNvSpPr/>
          <p:nvPr/>
        </p:nvSpPr>
        <p:spPr bwMode="auto">
          <a:xfrm rot="5400000">
            <a:off x="7722195" y="2050843"/>
            <a:ext cx="302342" cy="266029"/>
          </a:xfrm>
          <a:prstGeom prst="rect">
            <a:avLst/>
          </a:prstGeom>
          <a:solidFill>
            <a:schemeClr val="accent5">
              <a:lumMod val="75000"/>
              <a:alpha val="23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/>
              <p:cNvSpPr/>
              <p:nvPr/>
            </p:nvSpPr>
            <p:spPr>
              <a:xfrm>
                <a:off x="687041" y="4017509"/>
                <a:ext cx="6751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推论：任意            必然与            相乘，结果累加入</a:t>
                </a:r>
                <a14:m>
                  <m:oMath xmlns:m="http://schemas.openxmlformats.org/officeDocument/2006/math">
                    <m:r>
                      <a:rPr kumimoji="0" lang="zh-CN" alt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𝐶</m:t>
                    </m:r>
                    <m:r>
                      <a: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[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][</m:t>
                    </m:r>
                    <m:r>
                      <a:rPr kumimoji="0" lang="zh-CN" altLang="en-US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𝑗</m:t>
                    </m:r>
                    <m:r>
                      <a:rPr kumimoji="0" lang="zh-CN" altLang="en-US" sz="1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    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41" y="4017509"/>
                <a:ext cx="675114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9" t="-135" r="6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1861875" y="4017509"/>
                <a:ext cx="931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][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875" y="4017509"/>
                <a:ext cx="93192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6" t="-135" r="46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矩形 48"/>
              <p:cNvSpPr/>
              <p:nvPr/>
            </p:nvSpPr>
            <p:spPr>
              <a:xfrm>
                <a:off x="3355271" y="4017509"/>
                <a:ext cx="9357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𝐵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][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m:oMathPara>
                </a14:m>
                <a:endParaRPr kumimoji="0" lang="zh-CN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71" y="4017509"/>
                <a:ext cx="93576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60" t="-135" r="37" b="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/>
          <p:cNvGrpSpPr/>
          <p:nvPr/>
        </p:nvGrpSpPr>
        <p:grpSpPr>
          <a:xfrm>
            <a:off x="683568" y="4780546"/>
            <a:ext cx="8136904" cy="1015663"/>
            <a:chOff x="683568" y="4780546"/>
            <a:chExt cx="8136904" cy="10156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矩形 49"/>
                <p:cNvSpPr/>
                <p:nvPr/>
              </p:nvSpPr>
              <p:spPr>
                <a:xfrm>
                  <a:off x="683568" y="4780546"/>
                  <a:ext cx="8136904" cy="101566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矩阵乘法核心思想：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Tx/>
                    <a:buFont typeface="Wingdings" panose="05000000000000000000" pitchFamily="2" charset="2"/>
                    <a:buChar char="Ø"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遍历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A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中任意非零元素          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,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 其行列分别为</a:t>
                  </a:r>
                  <a14:m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a14:m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；</a:t>
                  </a:r>
                  <a:endPara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C00000"/>
                    </a:buClr>
                    <a:buSzTx/>
                    <a:buFont typeface="Wingdings" panose="05000000000000000000" pitchFamily="2" charset="2"/>
                    <a:buChar char="Ø"/>
                    <a:defRPr/>
                  </a:pP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在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B</a:t>
                  </a:r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中遍历搜索行号为 </a:t>
                  </a:r>
                  <a14:m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a14:m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的任意元素           相乘，结果累加入</a:t>
                  </a:r>
                  <a14:m>
                    <m:oMath xmlns:m="http://schemas.openxmlformats.org/officeDocument/2006/math">
                      <m:r>
                        <a:rPr kumimoji="0" lang="zh-CN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𝐶</m:t>
                      </m:r>
                      <m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][</m:t>
                      </m:r>
                      <m:r>
                        <a:rPr kumimoji="0" lang="zh-CN" altLang="en-US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𝑗</m:t>
                      </m:r>
                      <m:r>
                        <a:rPr kumimoji="0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a14:m>
                  <a:r>
                    <a:rPr kumimoji="0" lang="zh-CN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     </a:t>
                  </a:r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50" name="矩形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568" y="4780546"/>
                  <a:ext cx="8136904" cy="1015663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3491880" y="5080961"/>
                  <a:ext cx="936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[</m:t>
                      </m:r>
                      <m:r>
                        <a:rPr kumimoji="0" lang="zh-CN" alt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𝑖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][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]</m:t>
                      </m:r>
                    </m:oMath>
                  </a14:m>
                  <a:r>
                    <a:rPr kumimoji="0" lang="zh-CN" alt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 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5080961"/>
                  <a:ext cx="936731" cy="369332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矩形 51"/>
                <p:cNvSpPr/>
                <p:nvPr/>
              </p:nvSpPr>
              <p:spPr>
                <a:xfrm>
                  <a:off x="5004048" y="5373216"/>
                  <a:ext cx="9357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[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][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]</m:t>
                        </m:r>
                      </m:oMath>
                    </m:oMathPara>
                  </a14:m>
                  <a:endParaRPr kumimoji="0" lang="zh-CN" alt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52" name="矩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5373216"/>
                  <a:ext cx="935769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/>
              <p:cNvSpPr/>
              <p:nvPr/>
            </p:nvSpPr>
            <p:spPr>
              <a:xfrm>
                <a:off x="972227" y="6042963"/>
                <a:ext cx="69127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遍历搜索行号为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的元素可由</a:t>
                </a:r>
                <a:r>
                  <a:rPr kumimoji="0" lang="en-US" altLang="zh-CN" sz="20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rowStart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数组直接给出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7" y="6042963"/>
                <a:ext cx="6912768" cy="400110"/>
              </a:xfrm>
              <a:prstGeom prst="rect">
                <a:avLst/>
              </a:prstGeom>
              <a:blipFill rotWithShape="1">
                <a:blip r:embed="rId10"/>
                <a:stretch>
                  <a:fillRect l="-1" t="-76" r="3" b="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5" grpId="0" animBg="1"/>
      <p:bldP spid="46" grpId="0" animBg="1"/>
      <p:bldP spid="47" grpId="0"/>
      <p:bldP spid="10" grpId="0"/>
      <p:bldP spid="49" grpId="0"/>
      <p:bldP spid="1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1124744"/>
            <a:ext cx="8712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&gt;::Multiply(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&amp;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it-IT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  <a:endParaRPr kumimoji="0" lang="it-IT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SparseMatrix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result(Rows*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.Cols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/2, Rows,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.Cols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(Cols !=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.Rows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cout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"Incompatible matrices"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&lt;&lt;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endl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result;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.Rows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矩阵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各行非零元素个数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.Rows+1];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矩阵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各行在三元组开始位置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*temp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new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.Cols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	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暂存每一行计算结果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Current,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lastInResult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ColA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ColB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.Rows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0;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.Terms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.smArray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].row]++;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[0] = 0;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行非零元素开始位置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for</a:t>
            </a:r>
            <a:r>
              <a:rPr kumimoji="0" lang="nn-NO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 = 1; i &lt;= </a:t>
            </a:r>
            <a:r>
              <a:rPr kumimoji="0" lang="nn-NO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nn-NO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.Rows; i++)</a:t>
            </a:r>
            <a:endParaRPr kumimoji="0" lang="nn-NO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[i-1]+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[i-1];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Current = 0;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lastInResult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-1;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扫描指针及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result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存指针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8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稀疏矩阵乘法与行逻辑链接三元组顺序表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980728"/>
            <a:ext cx="9001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(Current &lt; Terms){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生成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result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的当前行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temp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[Current].row;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当前行的行号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.Cols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 temp[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0;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(Current&lt;Terms &amp;&amp;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[Current].row==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处理该行各元素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ColA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[Current].col;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矩阵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当前扫描到元素的列号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ColA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[ColA+1];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ColB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矩阵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中相乘元素的列号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   temp[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ColB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+=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[Current].value*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].value;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}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RowA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行与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B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ColB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列相乘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Current++;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 = 0; i &lt; 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.Cols; i++){</a:t>
            </a:r>
            <a:endParaRPr kumimoji="0" lang="nn-NO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(temp[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!= 0){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将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temp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中的非零元素压缩到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result 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中去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lastInResult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lastInResult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].row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行号固定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lastInResult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].col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列号对应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temp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下标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result.smArray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lastInResult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].value = temp[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result.Rows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Rows;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result.Cols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.Cols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result.Terms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lastInResult+1;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delete []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delete []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rowStart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delete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[]temp;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result;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5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稀疏矩阵乘法与行逻辑链接三元组顺序表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23528" y="2404345"/>
            <a:ext cx="8496944" cy="340091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经典矩阵乘法复杂度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         O(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A.Rows×B.Cols×A.Cols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Rectangle 17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6" name="Rectangle 8"/>
          <p:cNvSpPr>
            <a:spLocks noChangeArrowheads="1"/>
          </p:cNvSpPr>
          <p:nvPr/>
        </p:nvSpPr>
        <p:spPr bwMode="auto">
          <a:xfrm>
            <a:off x="655703" y="3044680"/>
            <a:ext cx="718658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&lt;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A.Rows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++)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j = 0; j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B.Cols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j ++) {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Q[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][j] = 0;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k = 0; k &lt;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A.Cols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k ++)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		Q[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][j] + = A[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][k] * B[k][j];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        }	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稀疏矩阵乘法与行逻辑链接三元组顺序表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528" y="1124744"/>
            <a:ext cx="8496944" cy="1031039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稀疏矩阵乘法复杂度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O(max(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A.Rows×B.Cols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A.Terms×B.Cols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19027" y="170094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树的最近邻搜索：查询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的最近邻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475977" y="22809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TextBox 20"/>
          <p:cNvSpPr txBox="1">
            <a:spLocks noChangeArrowheads="1"/>
          </p:cNvSpPr>
          <p:nvPr/>
        </p:nvSpPr>
        <p:spPr bwMode="auto">
          <a:xfrm>
            <a:off x="234664" y="4326344"/>
            <a:ext cx="6339006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对于树某节点，若目标点位于树的左子数，则最近点更有可能位于左子树；但不能排除最近点在右子树的可能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86948" y="4369867"/>
            <a:ext cx="1406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左右子树都需遍历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6882633" y="4543790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4" name="TextBox 20"/>
          <p:cNvSpPr txBox="1">
            <a:spLocks noChangeArrowheads="1"/>
          </p:cNvSpPr>
          <p:nvPr/>
        </p:nvSpPr>
        <p:spPr bwMode="auto">
          <a:xfrm>
            <a:off x="243317" y="5175562"/>
            <a:ext cx="6330353" cy="707886"/>
          </a:xfrm>
          <a:prstGeom prst="rect">
            <a:avLst/>
          </a:prstGeom>
          <a:solidFill>
            <a:srgbClr val="FFCCCC">
              <a:alpha val="69000"/>
            </a:srgbClr>
          </a:solidFill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但如果当前已知的最短距离已经小于目标点离右子树的距离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586948" y="5103844"/>
            <a:ext cx="14061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可对右子树剪枝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右箭头 155"/>
          <p:cNvSpPr/>
          <p:nvPr/>
        </p:nvSpPr>
        <p:spPr bwMode="auto">
          <a:xfrm>
            <a:off x="6882633" y="5277767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4" name="右箭头 163"/>
          <p:cNvSpPr/>
          <p:nvPr/>
        </p:nvSpPr>
        <p:spPr bwMode="auto">
          <a:xfrm rot="5400000">
            <a:off x="4464011" y="5645142"/>
            <a:ext cx="432048" cy="360040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5" name="TextBox 20"/>
          <p:cNvSpPr txBox="1">
            <a:spLocks noChangeArrowheads="1"/>
          </p:cNvSpPr>
          <p:nvPr/>
        </p:nvSpPr>
        <p:spPr bwMode="auto">
          <a:xfrm>
            <a:off x="234664" y="6049463"/>
            <a:ext cx="8801832" cy="707886"/>
          </a:xfrm>
          <a:prstGeom prst="rect">
            <a:avLst/>
          </a:prstGeom>
          <a:noFill/>
          <a:ln w="31750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Aft>
                <a:spcPts val="600"/>
              </a:spcAft>
              <a:buClr>
                <a:srgbClr val="C00000"/>
              </a:buClr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遍历到某节点时，及早判断并更新最短距离（先序遍历）；之后进入更可能的子树，另一侧子树视乎是否可能小于最短距离（可能则进入，反之不进入）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12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2" name="Rectangle 14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24" name="Rectangle 17"/>
          <p:cNvSpPr>
            <a:spLocks noChangeArrowheads="1"/>
          </p:cNvSpPr>
          <p:nvPr/>
        </p:nvSpPr>
        <p:spPr bwMode="auto">
          <a:xfrm>
            <a:off x="4589193" y="5760761"/>
            <a:ext cx="182087" cy="340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矩阵十字链表（正交链表）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23528" y="1151120"/>
            <a:ext cx="8496944" cy="3604051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矩阵运算如加减乘除等运算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非零元素的位置和个数经常发生变化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，就不宜采用三元组表，此时采用链式存储结构来表示三元组方便一些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采用“十字链表”的链式存储结构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每个非零元素结点中除了非零元素的三元组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外，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增加了两个链域：向下域（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down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）和向右域（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right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其中向下域用于链接同一列中的非零元素，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向右域（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right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）用于链接同一行中的非零元素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	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01677" y="4797152"/>
            <a:ext cx="4379258" cy="150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131" tIns="45066" rIns="90131" bIns="45066"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OLNode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j; 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e;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OLNode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*down, *right;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OLNode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2" charset="-122"/>
                <a:cs typeface="+mn-cs"/>
              </a:rPr>
              <a:t>OLink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结点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1775" y="4643264"/>
            <a:ext cx="3823625" cy="1937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0131" tIns="45066" rIns="90131" bIns="45066" anchor="ctr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ct val="40000"/>
              </a:spcBef>
              <a:spcAft>
                <a:spcPts val="0"/>
              </a:spcAft>
              <a:buClrTx/>
              <a:buSzPct val="75000"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typedef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struct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Olink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rhead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*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chead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矩阵行头链和列头链序列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Rows, Cols, Terms;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CrossList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十字链表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342900" marR="0" lvl="0" indent="-3429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/>
          <p:nvPr/>
        </p:nvGrpSpPr>
        <p:grpSpPr bwMode="auto">
          <a:xfrm>
            <a:off x="419895" y="1225411"/>
            <a:ext cx="5898748" cy="1079500"/>
            <a:chOff x="549" y="391"/>
            <a:chExt cx="3367" cy="680"/>
          </a:xfrm>
        </p:grpSpPr>
        <p:sp>
          <p:nvSpPr>
            <p:cNvPr id="15435" name="Rectangle 69"/>
            <p:cNvSpPr>
              <a:spLocks noChangeArrowheads="1"/>
            </p:cNvSpPr>
            <p:nvPr/>
          </p:nvSpPr>
          <p:spPr bwMode="auto">
            <a:xfrm>
              <a:off x="549" y="608"/>
              <a:ext cx="13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例如，矩阵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M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Times New Roman" panose="02020603050405020304" pitchFamily="18" charset="0"/>
                </a:rPr>
                <a:t>＝  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pSp>
          <p:nvGrpSpPr>
            <p:cNvPr id="15436" name="Group 74"/>
            <p:cNvGrpSpPr/>
            <p:nvPr/>
          </p:nvGrpSpPr>
          <p:grpSpPr bwMode="auto">
            <a:xfrm>
              <a:off x="1701" y="391"/>
              <a:ext cx="816" cy="680"/>
              <a:chOff x="1928" y="981"/>
              <a:chExt cx="634" cy="499"/>
            </a:xfrm>
          </p:grpSpPr>
          <p:graphicFrame>
            <p:nvGraphicFramePr>
              <p:cNvPr id="15362" name="Object 68"/>
              <p:cNvGraphicFramePr>
                <a:graphicFrameLocks noChangeAspect="1"/>
              </p:cNvGraphicFramePr>
              <p:nvPr/>
            </p:nvGraphicFramePr>
            <p:xfrm>
              <a:off x="1973" y="1026"/>
              <a:ext cx="546" cy="4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公式" r:id="rId1" imgW="862965" imgH="673100" progId="Equation.3">
                      <p:embed/>
                    </p:oleObj>
                  </mc:Choice>
                  <mc:Fallback>
                    <p:oleObj name="公式" r:id="rId1" imgW="862965" imgH="67310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3" y="1026"/>
                            <a:ext cx="546" cy="4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38" name="AutoShape 72"/>
              <p:cNvSpPr/>
              <p:nvPr/>
            </p:nvSpPr>
            <p:spPr bwMode="auto">
              <a:xfrm>
                <a:off x="1928" y="981"/>
                <a:ext cx="45" cy="499"/>
              </a:xfrm>
              <a:prstGeom prst="leftBracket">
                <a:avLst>
                  <a:gd name="adj" fmla="val 92407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5439" name="AutoShape 73"/>
              <p:cNvSpPr/>
              <p:nvPr/>
            </p:nvSpPr>
            <p:spPr bwMode="auto">
              <a:xfrm flipH="1">
                <a:off x="2516" y="981"/>
                <a:ext cx="46" cy="499"/>
              </a:xfrm>
              <a:prstGeom prst="leftBracket">
                <a:avLst>
                  <a:gd name="adj" fmla="val 90399"/>
                </a:avLst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5437" name="Rectangle 75"/>
            <p:cNvSpPr>
              <a:spLocks noChangeArrowheads="1"/>
            </p:cNvSpPr>
            <p:nvPr/>
          </p:nvSpPr>
          <p:spPr bwMode="auto">
            <a:xfrm>
              <a:off x="2493" y="618"/>
              <a:ext cx="14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的十字链表如下所示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42060" name="Rectangle 76"/>
          <p:cNvSpPr>
            <a:spLocks noChangeArrowheads="1"/>
          </p:cNvSpPr>
          <p:nvPr/>
        </p:nvSpPr>
        <p:spPr bwMode="auto">
          <a:xfrm>
            <a:off x="3378982" y="5843499"/>
            <a:ext cx="2491950" cy="36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131" tIns="45066" rIns="90131" bIns="45066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的十字链表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431" name="Rectangle 67"/>
          <p:cNvSpPr>
            <a:spLocks noChangeArrowheads="1"/>
          </p:cNvSpPr>
          <p:nvPr/>
        </p:nvSpPr>
        <p:spPr bwMode="auto">
          <a:xfrm>
            <a:off x="3021749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32" name="Rectangle 66"/>
          <p:cNvSpPr>
            <a:spLocks noChangeArrowheads="1"/>
          </p:cNvSpPr>
          <p:nvPr/>
        </p:nvSpPr>
        <p:spPr bwMode="auto">
          <a:xfrm>
            <a:off x="3938880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33" name="Rectangle 65"/>
          <p:cNvSpPr>
            <a:spLocks noChangeArrowheads="1"/>
          </p:cNvSpPr>
          <p:nvPr/>
        </p:nvSpPr>
        <p:spPr bwMode="auto">
          <a:xfrm>
            <a:off x="4857183" y="2911071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34" name="Rectangle 64"/>
          <p:cNvSpPr>
            <a:spLocks noChangeArrowheads="1"/>
          </p:cNvSpPr>
          <p:nvPr/>
        </p:nvSpPr>
        <p:spPr bwMode="auto">
          <a:xfrm>
            <a:off x="5774314" y="2911071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74" name="Group 59"/>
          <p:cNvGrpSpPr/>
          <p:nvPr/>
        </p:nvGrpSpPr>
        <p:grpSpPr bwMode="auto">
          <a:xfrm>
            <a:off x="2287371" y="3595284"/>
            <a:ext cx="366169" cy="2052638"/>
            <a:chOff x="2825" y="8823"/>
            <a:chExt cx="313" cy="2038"/>
          </a:xfrm>
        </p:grpSpPr>
        <p:sp>
          <p:nvSpPr>
            <p:cNvPr id="15428" name="Rectangle 62"/>
            <p:cNvSpPr>
              <a:spLocks noChangeArrowheads="1"/>
            </p:cNvSpPr>
            <p:nvPr/>
          </p:nvSpPr>
          <p:spPr bwMode="auto">
            <a:xfrm>
              <a:off x="2825" y="8823"/>
              <a:ext cx="313" cy="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29" name="Rectangle 61"/>
            <p:cNvSpPr>
              <a:spLocks noChangeArrowheads="1"/>
            </p:cNvSpPr>
            <p:nvPr/>
          </p:nvSpPr>
          <p:spPr bwMode="auto">
            <a:xfrm>
              <a:off x="2825" y="9503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0" name="Rectangle 60"/>
            <p:cNvSpPr>
              <a:spLocks noChangeArrowheads="1"/>
            </p:cNvSpPr>
            <p:nvPr/>
          </p:nvSpPr>
          <p:spPr bwMode="auto">
            <a:xfrm>
              <a:off x="2825" y="10182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379" name="Line 34"/>
          <p:cNvSpPr>
            <a:spLocks noChangeShapeType="1"/>
          </p:cNvSpPr>
          <p:nvPr/>
        </p:nvSpPr>
        <p:spPr bwMode="auto">
          <a:xfrm>
            <a:off x="2469945" y="3868969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80" name="Line 33"/>
          <p:cNvSpPr>
            <a:spLocks noChangeShapeType="1"/>
          </p:cNvSpPr>
          <p:nvPr/>
        </p:nvSpPr>
        <p:spPr bwMode="auto">
          <a:xfrm flipV="1">
            <a:off x="3763970" y="3859717"/>
            <a:ext cx="193388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81" name="Line 32"/>
          <p:cNvSpPr>
            <a:spLocks noChangeShapeType="1"/>
          </p:cNvSpPr>
          <p:nvPr/>
        </p:nvSpPr>
        <p:spPr bwMode="auto">
          <a:xfrm>
            <a:off x="3465607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82" name="Line 31"/>
          <p:cNvSpPr>
            <a:spLocks noChangeShapeType="1"/>
          </p:cNvSpPr>
          <p:nvPr/>
        </p:nvSpPr>
        <p:spPr bwMode="auto">
          <a:xfrm>
            <a:off x="6201911" y="3026945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83" name="Line 30"/>
          <p:cNvSpPr>
            <a:spLocks noChangeShapeType="1"/>
          </p:cNvSpPr>
          <p:nvPr/>
        </p:nvSpPr>
        <p:spPr bwMode="auto">
          <a:xfrm flipH="1">
            <a:off x="4401591" y="3026946"/>
            <a:ext cx="120" cy="120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2469945" y="4661609"/>
            <a:ext cx="13557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 flipV="1">
            <a:off x="2469945" y="5445224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86" name="Line 27"/>
          <p:cNvSpPr>
            <a:spLocks noChangeShapeType="1"/>
          </p:cNvSpPr>
          <p:nvPr/>
        </p:nvSpPr>
        <p:spPr bwMode="auto">
          <a:xfrm flipH="1">
            <a:off x="3236612" y="3934082"/>
            <a:ext cx="0" cy="108627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68" name="Rectangle 70"/>
          <p:cNvSpPr>
            <a:spLocks noChangeArrowheads="1"/>
          </p:cNvSpPr>
          <p:nvPr/>
        </p:nvSpPr>
        <p:spPr bwMode="auto">
          <a:xfrm>
            <a:off x="2700637" y="2563408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M.chead</a:t>
            </a:r>
            <a:endParaRPr kumimoji="0" lang="en-US" altLang="zh-CN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0" name="Rectangle 77"/>
          <p:cNvSpPr>
            <a:spLocks noChangeArrowheads="1"/>
          </p:cNvSpPr>
          <p:nvPr/>
        </p:nvSpPr>
        <p:spPr bwMode="auto">
          <a:xfrm>
            <a:off x="1296771" y="3558771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M.rhead</a:t>
            </a:r>
            <a:endParaRPr kumimoji="0" lang="en-US" altLang="zh-CN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9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矩阵十字链表（正交链表）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61551" y="3437473"/>
            <a:ext cx="1080120" cy="576712"/>
            <a:chOff x="323528" y="2299282"/>
            <a:chExt cx="1080120" cy="576712"/>
          </a:xfrm>
        </p:grpSpPr>
        <p:sp>
          <p:nvSpPr>
            <p:cNvPr id="4" name="矩形 3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722070" y="4712266"/>
            <a:ext cx="2160120" cy="864000"/>
            <a:chOff x="6588224" y="4932292"/>
            <a:chExt cx="2160120" cy="864000"/>
          </a:xfrm>
        </p:grpSpPr>
        <p:sp>
          <p:nvSpPr>
            <p:cNvPr id="86" name="矩形 85"/>
            <p:cNvSpPr/>
            <p:nvPr/>
          </p:nvSpPr>
          <p:spPr bwMode="auto">
            <a:xfrm>
              <a:off x="658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矩形 90"/>
            <p:cNvSpPr/>
            <p:nvPr/>
          </p:nvSpPr>
          <p:spPr bwMode="auto">
            <a:xfrm>
              <a:off x="802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 bwMode="auto">
            <a:xfrm>
              <a:off x="7308224" y="4932292"/>
              <a:ext cx="72000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 bwMode="auto">
            <a:xfrm>
              <a:off x="658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Down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 bwMode="auto">
            <a:xfrm>
              <a:off x="7668224" y="5364292"/>
              <a:ext cx="1080120" cy="432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Right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矩形 4"/>
                <p:cNvSpPr/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zh-CN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5" name="矩形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9361" y="4941168"/>
                  <a:ext cx="345094" cy="40011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矩形 95"/>
                <p:cNvSpPr/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96" name="矩形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1993" y="4932292"/>
                  <a:ext cx="352532" cy="40011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矩形 96"/>
                <p:cNvSpPr/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oMath>
                    </m:oMathPara>
                  </a14:m>
                  <a:endPara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97" name="矩形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405" y="4941168"/>
                  <a:ext cx="387477" cy="400110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组合 99"/>
          <p:cNvGrpSpPr/>
          <p:nvPr/>
        </p:nvGrpSpPr>
        <p:grpSpPr>
          <a:xfrm>
            <a:off x="2961551" y="5021001"/>
            <a:ext cx="1080120" cy="576712"/>
            <a:chOff x="323528" y="2299282"/>
            <a:chExt cx="1080120" cy="576712"/>
          </a:xfrm>
        </p:grpSpPr>
        <p:sp>
          <p:nvSpPr>
            <p:cNvPr id="101" name="矩形 100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697855" y="3437473"/>
            <a:ext cx="1080120" cy="576712"/>
            <a:chOff x="323528" y="2299282"/>
            <a:chExt cx="1080120" cy="576712"/>
          </a:xfrm>
        </p:grpSpPr>
        <p:sp>
          <p:nvSpPr>
            <p:cNvPr id="107" name="矩形 106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3825647" y="4228913"/>
            <a:ext cx="1080120" cy="576712"/>
            <a:chOff x="323528" y="2299282"/>
            <a:chExt cx="1080120" cy="576712"/>
          </a:xfrm>
        </p:grpSpPr>
        <p:sp>
          <p:nvSpPr>
            <p:cNvPr id="113" name="矩形 112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矩形 114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36000" tIns="91446" rIns="3600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-1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矩形 115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636920" y="1849272"/>
            <a:ext cx="1673102" cy="7571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根据图形，写出矩阵</a:t>
            </a:r>
            <a:endParaRPr kumimoji="0" lang="zh-CN" altLang="en-US" sz="216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5" name="Rectangle 67"/>
          <p:cNvSpPr>
            <a:spLocks noChangeArrowheads="1"/>
          </p:cNvSpPr>
          <p:nvPr/>
        </p:nvSpPr>
        <p:spPr bwMode="auto">
          <a:xfrm>
            <a:off x="1819925" y="1178789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Rectangle 66"/>
          <p:cNvSpPr>
            <a:spLocks noChangeArrowheads="1"/>
          </p:cNvSpPr>
          <p:nvPr/>
        </p:nvSpPr>
        <p:spPr bwMode="auto">
          <a:xfrm>
            <a:off x="2737056" y="1178789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" name="Rectangle 65"/>
          <p:cNvSpPr>
            <a:spLocks noChangeArrowheads="1"/>
          </p:cNvSpPr>
          <p:nvPr/>
        </p:nvSpPr>
        <p:spPr bwMode="auto">
          <a:xfrm>
            <a:off x="3655359" y="1178789"/>
            <a:ext cx="917131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^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572490" y="1178789"/>
            <a:ext cx="918303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9" name="Group 59"/>
          <p:cNvGrpSpPr/>
          <p:nvPr/>
        </p:nvGrpSpPr>
        <p:grpSpPr bwMode="auto">
          <a:xfrm>
            <a:off x="1085547" y="1863002"/>
            <a:ext cx="366169" cy="2052638"/>
            <a:chOff x="2825" y="8823"/>
            <a:chExt cx="313" cy="2038"/>
          </a:xfrm>
        </p:grpSpPr>
        <p:sp>
          <p:nvSpPr>
            <p:cNvPr id="40" name="Rectangle 62"/>
            <p:cNvSpPr>
              <a:spLocks noChangeArrowheads="1"/>
            </p:cNvSpPr>
            <p:nvPr/>
          </p:nvSpPr>
          <p:spPr bwMode="auto">
            <a:xfrm>
              <a:off x="2825" y="8823"/>
              <a:ext cx="313" cy="6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Rectangle 61"/>
            <p:cNvSpPr>
              <a:spLocks noChangeArrowheads="1"/>
            </p:cNvSpPr>
            <p:nvPr/>
          </p:nvSpPr>
          <p:spPr bwMode="auto">
            <a:xfrm>
              <a:off x="2825" y="9503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2825" y="10182"/>
              <a:ext cx="312" cy="67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2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Line 34"/>
          <p:cNvSpPr>
            <a:spLocks noChangeShapeType="1"/>
          </p:cNvSpPr>
          <p:nvPr/>
        </p:nvSpPr>
        <p:spPr bwMode="auto">
          <a:xfrm>
            <a:off x="1268121" y="2136687"/>
            <a:ext cx="488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2263783" y="1294663"/>
            <a:ext cx="0" cy="4105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5000087" y="1294662"/>
            <a:ext cx="0" cy="11960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7" name="Line 30"/>
          <p:cNvSpPr>
            <a:spLocks noChangeShapeType="1"/>
          </p:cNvSpPr>
          <p:nvPr/>
        </p:nvSpPr>
        <p:spPr bwMode="auto">
          <a:xfrm flipH="1">
            <a:off x="3199767" y="1294664"/>
            <a:ext cx="120" cy="12013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8" name="Line 29"/>
          <p:cNvSpPr>
            <a:spLocks noChangeShapeType="1"/>
          </p:cNvSpPr>
          <p:nvPr/>
        </p:nvSpPr>
        <p:spPr bwMode="auto">
          <a:xfrm>
            <a:off x="1268121" y="2929327"/>
            <a:ext cx="135570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9" name="Line 28"/>
          <p:cNvSpPr>
            <a:spLocks noChangeShapeType="1"/>
          </p:cNvSpPr>
          <p:nvPr/>
        </p:nvSpPr>
        <p:spPr bwMode="auto">
          <a:xfrm>
            <a:off x="1268120" y="3710251"/>
            <a:ext cx="3223327" cy="523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1" name="Rectangle 70"/>
          <p:cNvSpPr>
            <a:spLocks noChangeArrowheads="1"/>
          </p:cNvSpPr>
          <p:nvPr/>
        </p:nvSpPr>
        <p:spPr bwMode="auto">
          <a:xfrm>
            <a:off x="891180" y="1124744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M.chead</a:t>
            </a:r>
            <a:endParaRPr kumimoji="0" lang="en-US" altLang="zh-CN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Rectangle 77"/>
          <p:cNvSpPr>
            <a:spLocks noChangeArrowheads="1"/>
          </p:cNvSpPr>
          <p:nvPr/>
        </p:nvSpPr>
        <p:spPr bwMode="auto">
          <a:xfrm>
            <a:off x="94947" y="1826489"/>
            <a:ext cx="95190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M.rhead</a:t>
            </a:r>
            <a:endParaRPr kumimoji="0" lang="en-US" altLang="zh-CN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759727" y="1705191"/>
            <a:ext cx="1080120" cy="576712"/>
            <a:chOff x="323528" y="2299282"/>
            <a:chExt cx="1080120" cy="576712"/>
          </a:xfrm>
        </p:grpSpPr>
        <p:sp>
          <p:nvSpPr>
            <p:cNvPr id="54" name="矩形 53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499992" y="3282880"/>
            <a:ext cx="1080120" cy="576712"/>
            <a:chOff x="323528" y="2299282"/>
            <a:chExt cx="1080120" cy="576712"/>
          </a:xfrm>
        </p:grpSpPr>
        <p:sp>
          <p:nvSpPr>
            <p:cNvPr id="69" name="矩形 68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矩形 70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矩形 71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矩形 72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496031" y="2491346"/>
            <a:ext cx="1080120" cy="576712"/>
            <a:chOff x="323528" y="2299282"/>
            <a:chExt cx="1080120" cy="576712"/>
          </a:xfrm>
        </p:grpSpPr>
        <p:sp>
          <p:nvSpPr>
            <p:cNvPr id="75" name="矩形 74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矩形 75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矩形 76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矩形 77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23823" y="2496631"/>
            <a:ext cx="1080120" cy="576712"/>
            <a:chOff x="323528" y="2299282"/>
            <a:chExt cx="1080120" cy="576712"/>
          </a:xfrm>
        </p:grpSpPr>
        <p:sp>
          <p:nvSpPr>
            <p:cNvPr id="81" name="矩形 80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矩形 81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矩形 82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36000" tIns="91446" rIns="3600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矩形 83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Line 29"/>
          <p:cNvSpPr>
            <a:spLocks noChangeShapeType="1"/>
          </p:cNvSpPr>
          <p:nvPr/>
        </p:nvSpPr>
        <p:spPr bwMode="auto">
          <a:xfrm>
            <a:off x="3473150" y="2929327"/>
            <a:ext cx="101829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7" name="Line 31"/>
          <p:cNvSpPr>
            <a:spLocks noChangeShapeType="1"/>
          </p:cNvSpPr>
          <p:nvPr/>
        </p:nvSpPr>
        <p:spPr bwMode="auto">
          <a:xfrm flipH="1">
            <a:off x="4753280" y="2952585"/>
            <a:ext cx="0" cy="3323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4022114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" name="Rectangle 66"/>
          <p:cNvSpPr>
            <a:spLocks noChangeArrowheads="1"/>
          </p:cNvSpPr>
          <p:nvPr/>
        </p:nvSpPr>
        <p:spPr bwMode="auto">
          <a:xfrm>
            <a:off x="4458977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4967848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" name="Rectangle 66"/>
          <p:cNvSpPr>
            <a:spLocks noChangeArrowheads="1"/>
          </p:cNvSpPr>
          <p:nvPr/>
        </p:nvSpPr>
        <p:spPr bwMode="auto">
          <a:xfrm>
            <a:off x="5404711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" name="Rectangle 66"/>
          <p:cNvSpPr>
            <a:spLocks noChangeArrowheads="1"/>
          </p:cNvSpPr>
          <p:nvPr/>
        </p:nvSpPr>
        <p:spPr bwMode="auto">
          <a:xfrm>
            <a:off x="5913582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" name="Rectangle 66"/>
          <p:cNvSpPr>
            <a:spLocks noChangeArrowheads="1"/>
          </p:cNvSpPr>
          <p:nvPr/>
        </p:nvSpPr>
        <p:spPr bwMode="auto">
          <a:xfrm>
            <a:off x="6350445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" name="Rectangle 66"/>
          <p:cNvSpPr>
            <a:spLocks noChangeArrowheads="1"/>
          </p:cNvSpPr>
          <p:nvPr/>
        </p:nvSpPr>
        <p:spPr bwMode="auto">
          <a:xfrm>
            <a:off x="6859316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" name="Rectangle 66"/>
          <p:cNvSpPr>
            <a:spLocks noChangeArrowheads="1"/>
          </p:cNvSpPr>
          <p:nvPr/>
        </p:nvSpPr>
        <p:spPr bwMode="auto">
          <a:xfrm>
            <a:off x="7296179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7805050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" name="Rectangle 66"/>
          <p:cNvSpPr>
            <a:spLocks noChangeArrowheads="1"/>
          </p:cNvSpPr>
          <p:nvPr/>
        </p:nvSpPr>
        <p:spPr bwMode="auto">
          <a:xfrm>
            <a:off x="8241916" y="4077072"/>
            <a:ext cx="434540" cy="272808"/>
          </a:xfrm>
          <a:prstGeom prst="rect">
            <a:avLst/>
          </a:prstGeom>
          <a:solidFill>
            <a:srgbClr val="FFFFFF"/>
          </a:solidFill>
          <a:ln w="1587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" name="Rectangle 66"/>
          <p:cNvSpPr>
            <a:spLocks noChangeArrowheads="1"/>
          </p:cNvSpPr>
          <p:nvPr/>
        </p:nvSpPr>
        <p:spPr bwMode="auto">
          <a:xfrm>
            <a:off x="3551236" y="4365104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" name="Rectangle 66"/>
          <p:cNvSpPr>
            <a:spLocks noChangeArrowheads="1"/>
          </p:cNvSpPr>
          <p:nvPr/>
        </p:nvSpPr>
        <p:spPr bwMode="auto">
          <a:xfrm>
            <a:off x="3551236" y="4636864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Rectangle 66"/>
          <p:cNvSpPr>
            <a:spLocks noChangeArrowheads="1"/>
          </p:cNvSpPr>
          <p:nvPr/>
        </p:nvSpPr>
        <p:spPr bwMode="auto">
          <a:xfrm>
            <a:off x="3551236" y="4980632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Rectangle 66"/>
          <p:cNvSpPr>
            <a:spLocks noChangeArrowheads="1"/>
          </p:cNvSpPr>
          <p:nvPr/>
        </p:nvSpPr>
        <p:spPr bwMode="auto">
          <a:xfrm>
            <a:off x="3551236" y="5252392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" name="Rectangle 66"/>
          <p:cNvSpPr>
            <a:spLocks noChangeArrowheads="1"/>
          </p:cNvSpPr>
          <p:nvPr/>
        </p:nvSpPr>
        <p:spPr bwMode="auto">
          <a:xfrm>
            <a:off x="3551236" y="5596160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" name="Rectangle 66"/>
          <p:cNvSpPr>
            <a:spLocks noChangeArrowheads="1"/>
          </p:cNvSpPr>
          <p:nvPr/>
        </p:nvSpPr>
        <p:spPr bwMode="auto">
          <a:xfrm>
            <a:off x="3551236" y="5867920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^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" name="Rectangle 66"/>
          <p:cNvSpPr>
            <a:spLocks noChangeArrowheads="1"/>
          </p:cNvSpPr>
          <p:nvPr/>
        </p:nvSpPr>
        <p:spPr bwMode="auto">
          <a:xfrm>
            <a:off x="3551236" y="6211688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Rectangle 66"/>
          <p:cNvSpPr>
            <a:spLocks noChangeArrowheads="1"/>
          </p:cNvSpPr>
          <p:nvPr/>
        </p:nvSpPr>
        <p:spPr bwMode="auto">
          <a:xfrm>
            <a:off x="3551236" y="6483447"/>
            <a:ext cx="300684" cy="2728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Line 30"/>
          <p:cNvSpPr>
            <a:spLocks noChangeShapeType="1"/>
          </p:cNvSpPr>
          <p:nvPr/>
        </p:nvSpPr>
        <p:spPr bwMode="auto">
          <a:xfrm flipH="1">
            <a:off x="5184938" y="4221088"/>
            <a:ext cx="0" cy="733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4644938" y="4955256"/>
            <a:ext cx="1080120" cy="576712"/>
            <a:chOff x="323528" y="2299282"/>
            <a:chExt cx="1080120" cy="576712"/>
          </a:xfrm>
        </p:grpSpPr>
        <p:sp>
          <p:nvSpPr>
            <p:cNvPr id="108" name="矩形 107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9" name="矩形 108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矩形 110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2" name="矩形 111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3" name="Line 30"/>
          <p:cNvSpPr>
            <a:spLocks noChangeShapeType="1"/>
          </p:cNvSpPr>
          <p:nvPr/>
        </p:nvSpPr>
        <p:spPr bwMode="auto">
          <a:xfrm>
            <a:off x="3703823" y="5404853"/>
            <a:ext cx="9409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4" name="Line 30"/>
          <p:cNvSpPr>
            <a:spLocks noChangeShapeType="1"/>
          </p:cNvSpPr>
          <p:nvPr/>
        </p:nvSpPr>
        <p:spPr bwMode="auto">
          <a:xfrm flipH="1">
            <a:off x="4932040" y="5431784"/>
            <a:ext cx="0" cy="733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4644008" y="6165304"/>
            <a:ext cx="1080120" cy="576712"/>
            <a:chOff x="323528" y="2299282"/>
            <a:chExt cx="1080120" cy="576712"/>
          </a:xfrm>
        </p:grpSpPr>
        <p:sp>
          <p:nvSpPr>
            <p:cNvPr id="116" name="矩形 115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矩形 117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Line 30"/>
          <p:cNvSpPr>
            <a:spLocks noChangeShapeType="1"/>
          </p:cNvSpPr>
          <p:nvPr/>
        </p:nvSpPr>
        <p:spPr bwMode="auto">
          <a:xfrm>
            <a:off x="3703014" y="6597352"/>
            <a:ext cx="94099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2" name="Line 30"/>
          <p:cNvSpPr>
            <a:spLocks noChangeShapeType="1"/>
          </p:cNvSpPr>
          <p:nvPr/>
        </p:nvSpPr>
        <p:spPr bwMode="auto">
          <a:xfrm>
            <a:off x="5503214" y="6597352"/>
            <a:ext cx="230183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23" name="组合 122"/>
          <p:cNvGrpSpPr/>
          <p:nvPr/>
        </p:nvGrpSpPr>
        <p:grpSpPr>
          <a:xfrm>
            <a:off x="7812360" y="6164656"/>
            <a:ext cx="1080120" cy="576712"/>
            <a:chOff x="323528" y="2299282"/>
            <a:chExt cx="1080120" cy="576712"/>
          </a:xfrm>
        </p:grpSpPr>
        <p:sp>
          <p:nvSpPr>
            <p:cNvPr id="124" name="矩形 123"/>
            <p:cNvSpPr/>
            <p:nvPr/>
          </p:nvSpPr>
          <p:spPr bwMode="auto">
            <a:xfrm>
              <a:off x="32352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68356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矩形 125"/>
            <p:cNvSpPr/>
            <p:nvPr/>
          </p:nvSpPr>
          <p:spPr bwMode="auto">
            <a:xfrm>
              <a:off x="1043608" y="2299282"/>
              <a:ext cx="36004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323528" y="2587314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863528" y="2587962"/>
              <a:ext cx="540000" cy="28803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^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Line 30"/>
          <p:cNvSpPr>
            <a:spLocks noChangeShapeType="1"/>
          </p:cNvSpPr>
          <p:nvPr/>
        </p:nvSpPr>
        <p:spPr bwMode="auto">
          <a:xfrm flipH="1">
            <a:off x="8028384" y="4221088"/>
            <a:ext cx="0" cy="1919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矩阵十字链表（正交链表）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</p:spTree>
  </p:cSld>
  <p:clrMapOvr>
    <a:masterClrMapping/>
  </p:clrMapOvr>
  <p:transition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51520" y="1151120"/>
            <a:ext cx="8568952" cy="1989848"/>
          </a:xfrm>
          <a:prstGeom prst="rect">
            <a:avLst/>
          </a:prstGeom>
          <a:solidFill>
            <a:srgbClr val="FFFF99">
              <a:alpha val="61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矩阵十字链表及稀疏矩阵加法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矩形 130"/>
              <p:cNvSpPr/>
              <p:nvPr/>
            </p:nvSpPr>
            <p:spPr>
              <a:xfrm>
                <a:off x="323528" y="1151120"/>
                <a:ext cx="8496944" cy="1505015"/>
              </a:xfrm>
              <a:prstGeom prst="rect">
                <a:avLst/>
              </a:prstGeom>
            </p:spPr>
            <p:txBody>
              <a:bodyPr wrap="square" lIns="82283" tIns="41142" rIns="82283" bIns="41142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矩阵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A+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矩阵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B=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矩阵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A’,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其非零元素    可能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3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情况 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Ø"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	           , 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改变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中节点值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(	      )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=0), 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保持不变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Ø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</m:t>
                        </m:r>
                      </m:e>
                      <m: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zh-CN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=0)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，加入新节点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131" name="矩形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51120"/>
                <a:ext cx="8496944" cy="1505015"/>
              </a:xfrm>
              <a:prstGeom prst="rect">
                <a:avLst/>
              </a:prstGeom>
              <a:blipFill rotWithShape="1">
                <a:blip r:embed="rId1"/>
                <a:stretch>
                  <a:fillRect l="-4" t="-33" r="4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508104" y="1196752"/>
                <a:ext cx="530209" cy="400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  <m:sup>
                          <m:r>
                            <a:rPr kumimoji="0" lang="zh-CN" alt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1196752"/>
                <a:ext cx="530209" cy="400879"/>
              </a:xfrm>
              <a:prstGeom prst="rect">
                <a:avLst/>
              </a:prstGeom>
              <a:blipFill rotWithShape="1">
                <a:blip r:embed="rId2"/>
                <a:stretch>
                  <a:fillRect l="-22" t="-103" r="18" b="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115616" y="1568621"/>
                <a:ext cx="107683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68621"/>
                <a:ext cx="1076833" cy="391646"/>
              </a:xfrm>
              <a:prstGeom prst="rect">
                <a:avLst/>
              </a:prstGeom>
              <a:blipFill rotWithShape="1">
                <a:blip r:embed="rId3"/>
                <a:stretch>
                  <a:fillRect l="-52" t="-44" r="40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000022" y="1554188"/>
                <a:ext cx="1506438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≠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22" y="1554188"/>
                <a:ext cx="1506438" cy="391646"/>
              </a:xfrm>
              <a:prstGeom prst="rect">
                <a:avLst/>
              </a:prstGeom>
              <a:blipFill rotWithShape="1">
                <a:blip r:embed="rId4"/>
                <a:stretch>
                  <a:fillRect l="-10" t="-88" r="25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/>
          <p:cNvSpPr/>
          <p:nvPr/>
        </p:nvSpPr>
        <p:spPr>
          <a:xfrm>
            <a:off x="323528" y="2627602"/>
            <a:ext cx="8496944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还可能是删除节点   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矩形 133"/>
              <p:cNvSpPr/>
              <p:nvPr/>
            </p:nvSpPr>
            <p:spPr>
              <a:xfrm>
                <a:off x="3635896" y="2647151"/>
                <a:ext cx="1503680" cy="3613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  <m:r>
                        <a:rPr kumimoji="0" lang="en-US" altLang="zh-C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zh-CN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34" name="矩形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2647151"/>
                <a:ext cx="1503680" cy="361315"/>
              </a:xfrm>
              <a:prstGeom prst="rect">
                <a:avLst/>
              </a:prstGeom>
              <a:blipFill rotWithShape="1">
                <a:blip r:embed="rId5"/>
                <a:stretch>
                  <a:fillRect l="-35" t="-130" r="35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号 7"/>
          <p:cNvSpPr/>
          <p:nvPr/>
        </p:nvSpPr>
        <p:spPr bwMode="auto">
          <a:xfrm>
            <a:off x="7524328" y="1397191"/>
            <a:ext cx="360040" cy="1527753"/>
          </a:xfrm>
          <a:prstGeom prst="rightBrace">
            <a:avLst>
              <a:gd name="adj1" fmla="val 47428"/>
              <a:gd name="adj2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028870" y="1404062"/>
            <a:ext cx="42309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共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种情况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069683" y="2643632"/>
                <a:ext cx="53020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9683" y="2643632"/>
                <a:ext cx="530209" cy="391646"/>
              </a:xfrm>
              <a:prstGeom prst="rect">
                <a:avLst/>
              </a:prstGeom>
              <a:blipFill rotWithShape="1">
                <a:blip r:embed="rId6"/>
                <a:stretch>
                  <a:fillRect l="-18" t="-32" r="15" b="1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" y="3337903"/>
            <a:ext cx="7920095" cy="310041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21"/>
          <p:cNvSpPr txBox="1">
            <a:spLocks noRot="1" noChangeArrowheads="1"/>
          </p:cNvSpPr>
          <p:nvPr/>
        </p:nvSpPr>
        <p:spPr bwMode="auto">
          <a:xfrm>
            <a:off x="683568" y="199625"/>
            <a:ext cx="8424936" cy="617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82283" tIns="41142" rIns="82283" bIns="41142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黑体" panose="02010609060101010101" pitchFamily="2" charset="-122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</a:rPr>
              <a:t>矩阵十字链表及稀疏矩阵加法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35843" y="1628800"/>
            <a:ext cx="9489504" cy="5394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100145" tIns="50073" rIns="100145" bIns="50073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966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分别指向第一行的第一个元素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996666"/>
              </a:buClr>
              <a:buSzPct val="8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while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矩阵未处理完）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while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(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本行未处理完）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(pa==NULL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pa-&gt;j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-&gt;j)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{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中插入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所指结点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然后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指向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中本行下一个结点；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(pa-&gt;j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-&gt;j)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{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只要将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指针往右推进一步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;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(pa-&gt;j ==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-&gt;j)  {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(pa-&gt;e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＋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-&gt;e !=0)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   {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将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pa-&gt;e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＋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-&gt;e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的值送到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pa-&gt;e;}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     {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中删除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所指的结点 ；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  pa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指针分别指向本行下一个结点；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pa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pb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分别指向下一行第一个元素；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}  //while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1520" y="1139447"/>
            <a:ext cx="4032448" cy="489353"/>
          </a:xfrm>
          <a:prstGeom prst="rect">
            <a:avLst/>
          </a:prstGeom>
        </p:spPr>
        <p:txBody>
          <a:bodyPr wrap="square" lIns="82283" tIns="41142" rIns="82283" bIns="41142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稀疏矩阵加法伪代码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第十讲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堆（优先级队列）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回顾：队列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3"/>
          <p:cNvSpPr txBox="1"/>
          <p:nvPr/>
        </p:nvSpPr>
        <p:spPr>
          <a:xfrm>
            <a:off x="179512" y="1248086"/>
            <a:ext cx="3600400" cy="18208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anose="02010609060101010101" pitchFamily="2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en-US" altLang="zh-CN" sz="28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先到先服务（先进先出）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85" y="1256256"/>
            <a:ext cx="4896544" cy="2060629"/>
          </a:xfrm>
          <a:prstGeom prst="rect">
            <a:avLst/>
          </a:prstGeom>
        </p:spPr>
      </p:pic>
      <p:pic>
        <p:nvPicPr>
          <p:cNvPr id="1026" name="Picture 2" descr="http://cdn.ws.citrix.com/wp-content/uploads/2011/01/lbpriorityqueue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4327989" cy="287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/>
        </p:nvSpPr>
        <p:spPr>
          <a:xfrm>
            <a:off x="192054" y="3953722"/>
            <a:ext cx="5388057" cy="19955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indent="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2000" kern="0">
                <a:solidFill>
                  <a:srgbClr val="9966FF"/>
                </a:solidFill>
                <a:latin typeface="Consolas" panose="020B0609020204030204" pitchFamily="49" charset="0"/>
                <a:ea typeface="黑体" panose="02010609060101010101" pitchFamily="2" charset="-122"/>
              </a:defRPr>
            </a:lvl1pPr>
            <a:lvl2pPr marL="742950" indent="-285750" fontAlgn="base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marL="1143000" indent="-228600" fontAlgn="base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marL="1600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marL="20574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/>
            </a:lvl9pPr>
          </a:lstStyle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8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优先级队列</a:t>
            </a:r>
            <a:endParaRPr lang="en-US" altLang="zh-CN" sz="24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按重要性优先级服务</a:t>
            </a:r>
            <a:endParaRPr lang="en-US" altLang="zh-CN" sz="24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b="1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与排序的区别：仅需保证每次取出当前优先级最高数据单元</a:t>
            </a:r>
            <a:endParaRPr lang="zh-CN" altLang="en-US" sz="2800" b="1" kern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zo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用“堆”实现“优先级队列”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9" name="TextBox 20"/>
          <p:cNvSpPr txBox="1">
            <a:spLocks noChangeArrowheads="1"/>
          </p:cNvSpPr>
          <p:nvPr/>
        </p:nvSpPr>
        <p:spPr bwMode="auto">
          <a:xfrm>
            <a:off x="179512" y="1178371"/>
            <a:ext cx="734481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堆：一种基于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完全二叉树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的数据结构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4727437" y="3068960"/>
            <a:ext cx="2376264" cy="1296144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优先级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147039" y="5056780"/>
            <a:ext cx="2376264" cy="864096"/>
          </a:xfrm>
          <a:prstGeom prst="ellipse">
            <a:avLst/>
          </a:prstGeom>
          <a:solidFill>
            <a:srgbClr val="FFFF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队列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808019" y="5056780"/>
            <a:ext cx="2376264" cy="864096"/>
          </a:xfrm>
          <a:prstGeom prst="ellipse">
            <a:avLst/>
          </a:prstGeom>
          <a:solidFill>
            <a:srgbClr val="FFFF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二叉树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3449432" y="5056780"/>
            <a:ext cx="2376264" cy="864095"/>
          </a:xfrm>
          <a:prstGeom prst="ellipse">
            <a:avLst/>
          </a:prstGeom>
          <a:solidFill>
            <a:srgbClr val="FFFF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向量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2135149" y="3068960"/>
            <a:ext cx="2376264" cy="1296144"/>
          </a:xfrm>
          <a:prstGeom prst="ellipse">
            <a:avLst/>
          </a:prstGeom>
          <a:solidFill>
            <a:srgbClr val="009242">
              <a:alpha val="57000"/>
            </a:srgb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堆</a:t>
            </a:r>
            <a:endParaRPr lang="zh-CN" altLang="en-US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20"/>
          <p:cNvSpPr txBox="1">
            <a:spLocks noChangeArrowheads="1"/>
          </p:cNvSpPr>
          <p:nvPr/>
        </p:nvSpPr>
        <p:spPr bwMode="auto">
          <a:xfrm>
            <a:off x="162956" y="1790714"/>
            <a:ext cx="887354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优先级队列：不同于先进先出队列的另一种队列。每次从队列中取出的是具有最高优先权的元素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右箭头 3"/>
          <p:cNvSpPr/>
          <p:nvPr/>
        </p:nvSpPr>
        <p:spPr bwMode="auto">
          <a:xfrm rot="16200000">
            <a:off x="3101334" y="4386906"/>
            <a:ext cx="532459" cy="64807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右箭头 12"/>
          <p:cNvSpPr/>
          <p:nvPr/>
        </p:nvSpPr>
        <p:spPr bwMode="auto">
          <a:xfrm rot="16200000">
            <a:off x="5765630" y="4386906"/>
            <a:ext cx="532459" cy="64807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优先级队列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2304256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操作接口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872768" y="1772816"/>
          <a:ext cx="752685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5798666"/>
              </a:tblGrid>
              <a:tr h="39271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操作接口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功能描述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185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size()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报告优先级队列规模，即其中词条个数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32000"/>
                      </a:srgbClr>
                    </a:solidFill>
                  </a:tcPr>
                </a:tc>
              </a:tr>
              <a:tr h="3185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insert()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将指定词条插入优先级队列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</a:tr>
              <a:tr h="3185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getMax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返回优先级最大词条（若优先级队列非空）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32000"/>
                      </a:srgbClr>
                    </a:solidFill>
                  </a:tcPr>
                </a:tc>
              </a:tr>
              <a:tr h="31853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delMax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删除优先级最大词条（若优先级队列非空）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51520" y="3933056"/>
          <a:ext cx="8496942" cy="2448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638"/>
                <a:gridCol w="2659913"/>
                <a:gridCol w="701920"/>
                <a:gridCol w="1152129"/>
                <a:gridCol w="2016224"/>
                <a:gridCol w="1080118"/>
              </a:tblGrid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操作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优先级队列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输出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操作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优先级队列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输出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</a:tr>
              <a:tr h="34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Init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{441,276,320,698,280,112}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delMax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{276,112}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280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[unchanged]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delMax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{112}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276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delMax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{441,276,320,280,112}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698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insert(214)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{112,214}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[unchanged]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[unchanged]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0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delMax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{276,320,280,112}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441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delMax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{112} 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214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400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delMax</a:t>
                      </a: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{276,280,112}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320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size()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[unchanged]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Tm="157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回顾：各种数据结构的算法复杂度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268760"/>
            <a:ext cx="532859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9512" y="216358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440160"/>
                <a:gridCol w="1440160"/>
                <a:gridCol w="1440160"/>
                <a:gridCol w="1440160"/>
                <a:gridCol w="1379106"/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数据结构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无序向量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无序列表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有序向量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有序列表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123728" y="322573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99502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O(1)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末端插入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1725" y="4884382"/>
            <a:ext cx="1781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移位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3888" y="319496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99502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O(1)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末端插入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63027" y="490014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02631" y="304106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二分查找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98777" y="3995023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移位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98777" y="4891075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移位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08205" y="322573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401161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31051" y="493592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236" y="322573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5875" y="419628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82951" y="517436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3113" y="213652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二叉 搜索树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691511" y="1196752"/>
            <a:ext cx="4441490" cy="4557614"/>
            <a:chOff x="4691511" y="784791"/>
            <a:chExt cx="4441490" cy="4557614"/>
          </a:xfrm>
        </p:grpSpPr>
        <p:grpSp>
          <p:nvGrpSpPr>
            <p:cNvPr id="46" name="组合 45"/>
            <p:cNvGrpSpPr/>
            <p:nvPr/>
          </p:nvGrpSpPr>
          <p:grpSpPr>
            <a:xfrm>
              <a:off x="4691511" y="1516276"/>
              <a:ext cx="2447927" cy="3826129"/>
              <a:chOff x="4691511" y="1516276"/>
              <a:chExt cx="2447927" cy="3826129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4691511" y="3861048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4698777" y="4750406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cxnSp>
            <p:nvCxnSpPr>
              <p:cNvPr id="42" name="直接箭头连接符 41"/>
              <p:cNvCxnSpPr>
                <a:stCxn id="39" idx="7"/>
              </p:cNvCxnSpPr>
              <p:nvPr/>
            </p:nvCxnSpPr>
            <p:spPr bwMode="auto">
              <a:xfrm flipV="1">
                <a:off x="5388517" y="1516276"/>
                <a:ext cx="1750921" cy="243146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 flipV="1">
                <a:off x="5450687" y="1556975"/>
                <a:ext cx="1688751" cy="32871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</p:grpSp>
        <p:sp>
          <p:nvSpPr>
            <p:cNvPr id="47" name="TextBox 20"/>
            <p:cNvSpPr txBox="1">
              <a:spLocks noChangeArrowheads="1"/>
            </p:cNvSpPr>
            <p:nvPr/>
          </p:nvSpPr>
          <p:spPr bwMode="auto">
            <a:xfrm>
              <a:off x="6820833" y="784791"/>
              <a:ext cx="2312168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二分查找下复杂度为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O(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logn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298733" y="5945634"/>
            <a:ext cx="8593747" cy="7078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1"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之前的分析针对的是查找、插入、删除复杂度分析，本章介绍的查找</a:t>
            </a:r>
            <a:b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仅仅是查找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最大元素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getMax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，删除仅仅是删除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最大元素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delMax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19027" y="170094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树的最近邻搜索：查询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的最近邻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978765" y="5745301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12103" y="1124744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当前最近距离：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339903" y="1524068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Dis(PH)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25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68" y="464632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" name="直接连接符 132"/>
          <p:cNvCxnSpPr/>
          <p:nvPr/>
        </p:nvCxnSpPr>
        <p:spPr bwMode="auto">
          <a:xfrm>
            <a:off x="2655997" y="2458477"/>
            <a:ext cx="2130578" cy="8174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3190778" y="2800879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7346176" y="2095438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40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120" y="509528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1" name="文本框 140"/>
          <p:cNvSpPr txBox="1"/>
          <p:nvPr/>
        </p:nvSpPr>
        <p:spPr>
          <a:xfrm>
            <a:off x="7339903" y="2860739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&gt; Dis(PB)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Dis(PB)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7298743" y="3631233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&gt; By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50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319" y="5567658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3" name="文本框 172"/>
          <p:cNvSpPr txBox="1"/>
          <p:nvPr/>
        </p:nvSpPr>
        <p:spPr>
          <a:xfrm>
            <a:off x="7314155" y="4329993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 Dis(PC)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05" name="直接连接符 204"/>
          <p:cNvCxnSpPr/>
          <p:nvPr/>
        </p:nvCxnSpPr>
        <p:spPr bwMode="auto">
          <a:xfrm flipH="1">
            <a:off x="2618175" y="2451076"/>
            <a:ext cx="46071" cy="11268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0" name="矩形 209"/>
          <p:cNvSpPr/>
          <p:nvPr/>
        </p:nvSpPr>
        <p:spPr>
          <a:xfrm>
            <a:off x="2022458" y="2791391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7314155" y="4794876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12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5" y="607544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3" name="文本框 212"/>
          <p:cNvSpPr txBox="1"/>
          <p:nvPr/>
        </p:nvSpPr>
        <p:spPr>
          <a:xfrm>
            <a:off x="7323296" y="5451155"/>
            <a:ext cx="1806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&gt; Dis(PA)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Dis(PA)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15" name="直接连接符 214"/>
          <p:cNvCxnSpPr/>
          <p:nvPr/>
        </p:nvCxnSpPr>
        <p:spPr bwMode="auto">
          <a:xfrm flipH="1">
            <a:off x="2685109" y="2111754"/>
            <a:ext cx="385218" cy="3683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>
          <a:xfrm>
            <a:off x="2882034" y="228169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475977" y="22809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圆角矩形 148"/>
          <p:cNvSpPr/>
          <p:nvPr/>
        </p:nvSpPr>
        <p:spPr bwMode="auto">
          <a:xfrm>
            <a:off x="1057215" y="544570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494155" y="595354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5" grpId="0"/>
      <p:bldP spid="138" grpId="0"/>
      <p:bldP spid="138" grpId="1"/>
      <p:bldP spid="139" grpId="0"/>
      <p:bldP spid="141" grpId="0"/>
      <p:bldP spid="142" grpId="0"/>
      <p:bldP spid="173" grpId="0"/>
      <p:bldP spid="210" grpId="0"/>
      <p:bldP spid="210" grpId="1"/>
      <p:bldP spid="211" grpId="0"/>
      <p:bldP spid="213" grpId="0"/>
      <p:bldP spid="21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优先级队列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3816424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</a:rPr>
              <a:t>基于向量的实现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09786" y="3738165"/>
          <a:ext cx="7526858" cy="2139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4339493"/>
                <a:gridCol w="1459173"/>
              </a:tblGrid>
              <a:tr h="5347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操作接口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实 现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复杂度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278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insert()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将新元素插入向量尾部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O(1)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</a:tr>
              <a:tr h="4278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getMax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遍历向量所有元素读取优先级最大者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O(n)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32000"/>
                      </a:srgbClr>
                    </a:solidFill>
                  </a:tcPr>
                </a:tc>
              </a:tr>
              <a:tr h="7486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delMax</a:t>
                      </a:r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遍历向量所有元素，删除优先级最大者，对被删除元素后续元素进行移位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O(n)+O(n)=O(n)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>
                    <a:solidFill>
                      <a:srgbClr val="FFC000">
                        <a:alpha val="21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 bwMode="auto">
          <a:xfrm>
            <a:off x="1043608" y="2276871"/>
            <a:ext cx="432048" cy="86845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547664" y="2564903"/>
            <a:ext cx="432048" cy="5804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051720" y="2060849"/>
            <a:ext cx="432048" cy="108447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555776" y="2204863"/>
            <a:ext cx="432048" cy="94045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059832" y="1853536"/>
            <a:ext cx="432048" cy="1291786"/>
          </a:xfrm>
          <a:prstGeom prst="rect">
            <a:avLst/>
          </a:prstGeom>
          <a:solidFill>
            <a:schemeClr val="accent5">
              <a:lumMod val="9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Max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563888" y="2708920"/>
            <a:ext cx="432048" cy="43640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067944" y="2852936"/>
            <a:ext cx="432048" cy="29238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572000" y="2435930"/>
            <a:ext cx="432048" cy="70939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076056" y="2132856"/>
            <a:ext cx="432048" cy="101246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580112" y="2924944"/>
            <a:ext cx="432048" cy="22037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6084168" y="2564903"/>
            <a:ext cx="432048" cy="58041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588224" y="2276871"/>
            <a:ext cx="432048" cy="8684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7092280" y="2708920"/>
            <a:ext cx="432048" cy="436400"/>
          </a:xfrm>
          <a:prstGeom prst="rect">
            <a:avLst/>
          </a:prstGeom>
          <a:solidFill>
            <a:srgbClr val="CCFF99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e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 bwMode="auto">
          <a:xfrm>
            <a:off x="863340" y="3284984"/>
            <a:ext cx="7273304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7308304" y="1763524"/>
            <a:ext cx="1031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insert()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 bwMode="auto">
          <a:xfrm flipH="1">
            <a:off x="7452320" y="2152253"/>
            <a:ext cx="144016" cy="423337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2339752" y="4725144"/>
            <a:ext cx="5796892" cy="1152127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 141"/>
          <p:cNvSpPr/>
          <p:nvPr/>
        </p:nvSpPr>
        <p:spPr bwMode="auto">
          <a:xfrm>
            <a:off x="4804799" y="1698947"/>
            <a:ext cx="2516048" cy="2545176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129749" y="3539236"/>
            <a:ext cx="4652796" cy="73633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4183730" y="1702025"/>
            <a:ext cx="598815" cy="1841654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112125" y="1700941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66061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树的最近邻搜索：查询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的最近邻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5663938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710999" y="5802877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489786" y="5818699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969722" y="5757497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23627" y="1653453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当前最近距离：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351427" y="2052777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Dis(PA)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2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5" y="607544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5" name="直接连接符 214"/>
          <p:cNvCxnSpPr/>
          <p:nvPr/>
        </p:nvCxnSpPr>
        <p:spPr bwMode="auto">
          <a:xfrm flipH="1">
            <a:off x="2685109" y="2111754"/>
            <a:ext cx="385218" cy="36833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>
          <a:xfrm>
            <a:off x="2882034" y="2281692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4" name="圆角矩形 143"/>
          <p:cNvSpPr/>
          <p:nvPr/>
        </p:nvSpPr>
        <p:spPr bwMode="auto">
          <a:xfrm>
            <a:off x="2475977" y="22809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330327" y="2640942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(PC)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344014" y="3408355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(PB)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330327" y="4258969"/>
            <a:ext cx="1855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Dis_x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(PH)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5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65" y="548577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571" y="502831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415" y="4621412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文本框 163"/>
          <p:cNvSpPr txBox="1"/>
          <p:nvPr/>
        </p:nvSpPr>
        <p:spPr>
          <a:xfrm>
            <a:off x="7320846" y="5121405"/>
            <a:ext cx="186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节点终结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2051720" y="1900003"/>
            <a:ext cx="1173749" cy="1108439"/>
          </a:xfrm>
          <a:prstGeom prst="ellipse">
            <a:avLst/>
          </a:prstGeom>
          <a:noFill/>
          <a:ln w="12700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233264" y="1725235"/>
            <a:ext cx="483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2796989" y="3615800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4994248" y="3096121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5681135" y="50176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5" name="圆角矩形 164"/>
          <p:cNvSpPr/>
          <p:nvPr/>
        </p:nvSpPr>
        <p:spPr bwMode="auto">
          <a:xfrm>
            <a:off x="4801194" y="547887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3" name="圆角矩形 172"/>
          <p:cNvSpPr/>
          <p:nvPr/>
        </p:nvSpPr>
        <p:spPr bwMode="auto">
          <a:xfrm>
            <a:off x="6537118" y="54516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圆角矩形 204"/>
          <p:cNvSpPr/>
          <p:nvPr/>
        </p:nvSpPr>
        <p:spPr bwMode="auto">
          <a:xfrm>
            <a:off x="1059426" y="544868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圆角矩形 205"/>
          <p:cNvSpPr/>
          <p:nvPr/>
        </p:nvSpPr>
        <p:spPr bwMode="auto">
          <a:xfrm>
            <a:off x="4190048" y="596820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7" name="圆角矩形 206"/>
          <p:cNvSpPr/>
          <p:nvPr/>
        </p:nvSpPr>
        <p:spPr bwMode="auto">
          <a:xfrm>
            <a:off x="496123" y="596170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>
          <a:xfrm>
            <a:off x="3274808" y="59564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39" grpId="0" animBg="1"/>
      <p:bldP spid="133" grpId="0" animBg="1"/>
      <p:bldP spid="149" grpId="0"/>
      <p:bldP spid="151" grpId="0"/>
      <p:bldP spid="153" grpId="0"/>
      <p:bldP spid="164" grpId="0"/>
      <p:bldP spid="138" grpId="0"/>
      <p:bldP spid="140" grpId="0"/>
      <p:bldP spid="150" grpId="0"/>
      <p:bldP spid="141" grpId="0" animBg="1"/>
      <p:bldP spid="165" grpId="0" animBg="1"/>
      <p:bldP spid="173" grpId="0" animBg="1"/>
      <p:bldP spid="205" grpId="0" animBg="1"/>
      <p:bldP spid="206" grpId="0" animBg="1"/>
      <p:bldP spid="207" grpId="0" animBg="1"/>
      <p:bldP spid="2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96975"/>
            <a:ext cx="8712968" cy="1727969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zh-CN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树最近邻搜索，</a:t>
            </a:r>
            <a:r>
              <a:rPr lang="en-US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A-J 10</a:t>
            </a:r>
            <a:r>
              <a:rPr lang="zh-CN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个点建立的二维</a:t>
            </a:r>
            <a:r>
              <a:rPr lang="en-US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zh-CN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树如下图所示，现需搜索</a:t>
            </a:r>
            <a:r>
              <a:rPr lang="en-US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点的最近邻。请画出</a:t>
            </a:r>
            <a:r>
              <a:rPr lang="en-US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zh-CN" altLang="zh-CN" sz="2800" b="1" kern="1200" dirty="0">
                <a:latin typeface="微软雅黑" panose="020B0503020204020204" charset="-122"/>
                <a:ea typeface="微软雅黑" panose="020B0503020204020204" charset="-122"/>
              </a:rPr>
              <a:t>树搜索过程中，被减枝的搜索区域，在图中使用阴影斜线标记这些区域</a:t>
            </a:r>
            <a:endParaRPr lang="zh-CN" altLang="en-US" sz="2800" b="1" kern="1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050" name="图片 2" descr="C:\Users\liuyebin\AppData\Local\Temp\1561450834(1)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1191"/>
            <a:ext cx="7828262" cy="2808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119027" y="1700942"/>
            <a:ext cx="7227149" cy="2552477"/>
          </a:xfrm>
          <a:prstGeom prst="rect">
            <a:avLst/>
          </a:prstGeom>
          <a:solidFill>
            <a:schemeClr val="accent3">
              <a:lumMod val="75000"/>
              <a:alpha val="44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4791772" y="1700942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119027" y="3534490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4799549" y="2420001"/>
            <a:ext cx="2546627" cy="35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369142" y="2420001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186451" y="1700942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168311" y="3537247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119026" y="3743720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4799548" y="2652128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447619" y="1700942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393504" cy="1031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树的最近邻搜索：查询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的最近邻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6690800" y="224353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204977" y="364515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006431" y="2458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423283" y="33370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1991235" y="377310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909441" y="355523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5735651" y="245321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267599" y="178778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418894" y="5627955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151402" y="5636344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4369963" y="5627988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3719566" y="4361630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1888907" y="50198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105775" y="4786310"/>
            <a:ext cx="1690465" cy="282254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1802723" y="535987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2" name="圆角矩形 81"/>
          <p:cNvSpPr/>
          <p:nvPr/>
        </p:nvSpPr>
        <p:spPr bwMode="auto">
          <a:xfrm>
            <a:off x="5678076" y="501116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3" name="组合 82"/>
          <p:cNvGrpSpPr/>
          <p:nvPr/>
        </p:nvGrpSpPr>
        <p:grpSpPr>
          <a:xfrm flipH="1">
            <a:off x="4083199" y="4779467"/>
            <a:ext cx="1782355" cy="251666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84" name="矩形 83"/>
          <p:cNvSpPr/>
          <p:nvPr/>
        </p:nvSpPr>
        <p:spPr>
          <a:xfrm>
            <a:off x="5693894" y="5359877"/>
            <a:ext cx="34657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2251230" y="5192027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11" name="圆角矩形 110"/>
          <p:cNvSpPr/>
          <p:nvPr/>
        </p:nvSpPr>
        <p:spPr bwMode="auto">
          <a:xfrm>
            <a:off x="4798135" y="54724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4978386" y="5195119"/>
            <a:ext cx="675813" cy="285008"/>
            <a:chOff x="3632014" y="4509120"/>
            <a:chExt cx="1269761" cy="216024"/>
          </a:xfrm>
        </p:grpSpPr>
        <p:cxnSp>
          <p:nvCxnSpPr>
            <p:cNvPr id="114" name="直接连接符 1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5" name="直接连接符 1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矩形 112"/>
          <p:cNvSpPr/>
          <p:nvPr/>
        </p:nvSpPr>
        <p:spPr>
          <a:xfrm>
            <a:off x="4860221" y="5823805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8" name="圆角矩形 127"/>
          <p:cNvSpPr/>
          <p:nvPr/>
        </p:nvSpPr>
        <p:spPr bwMode="auto">
          <a:xfrm>
            <a:off x="6534059" y="54452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6588067" y="5818154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6018217" y="5191182"/>
            <a:ext cx="707798" cy="27947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4" name="圆角矩形 133"/>
          <p:cNvSpPr/>
          <p:nvPr/>
        </p:nvSpPr>
        <p:spPr bwMode="auto">
          <a:xfrm>
            <a:off x="1056367" y="54422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14414" y="5177504"/>
            <a:ext cx="678841" cy="292443"/>
            <a:chOff x="1268092" y="5150311"/>
            <a:chExt cx="908435" cy="255965"/>
          </a:xfrm>
        </p:grpSpPr>
        <p:cxnSp>
          <p:nvCxnSpPr>
            <p:cNvPr id="135" name="直接连接符 134"/>
            <p:cNvCxnSpPr/>
            <p:nvPr/>
          </p:nvCxnSpPr>
          <p:spPr bwMode="auto">
            <a:xfrm flipV="1">
              <a:off x="1270376" y="515031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268092" y="5150311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  <p:sp>
        <p:nvSpPr>
          <p:cNvPr id="137" name="矩形 136"/>
          <p:cNvSpPr/>
          <p:nvPr/>
        </p:nvSpPr>
        <p:spPr>
          <a:xfrm>
            <a:off x="1069011" y="5760570"/>
            <a:ext cx="341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7" name="圆角矩形 156"/>
          <p:cNvSpPr/>
          <p:nvPr/>
        </p:nvSpPr>
        <p:spPr bwMode="auto">
          <a:xfrm>
            <a:off x="4186989" y="596174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3947343" y="6157800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4540455" y="6148393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3" name="直接连接符 142"/>
          <p:cNvCxnSpPr/>
          <p:nvPr/>
        </p:nvCxnSpPr>
        <p:spPr bwMode="auto">
          <a:xfrm flipH="1">
            <a:off x="121993" y="2120670"/>
            <a:ext cx="4055670" cy="62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879915" y="194116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493064" y="595525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406880" y="6295304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677594" y="5631741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442469" y="590395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288809" y="5661496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547509" y="5665282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272850" y="596120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858137" y="6139022"/>
            <a:ext cx="242737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66389" y="6142808"/>
            <a:ext cx="220164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103644" y="6434576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61142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4234153" y="6297890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558401" y="6479969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4453699" y="6457368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140114" y="5929967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6879475" y="5652231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6157322" y="5656017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5708670" y="5947331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6762524" y="594523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369437" y="59894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255068" y="6317441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97" name="组合 196"/>
          <p:cNvGrpSpPr/>
          <p:nvPr/>
        </p:nvGrpSpPr>
        <p:grpSpPr>
          <a:xfrm flipH="1">
            <a:off x="2737152" y="6164984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1995852" y="6168770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1659709" y="6460084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2688776" y="6464695"/>
            <a:ext cx="6719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02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998" y="4984996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7412103" y="1124744"/>
            <a:ext cx="1568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当前最近距离：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7339903" y="1524068"/>
            <a:ext cx="1806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= Dis(PH)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363814" y="1986908"/>
            <a:ext cx="171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&gt;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Hx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370216" y="2773210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&lt;Dis(PD)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7415438" y="3232799"/>
            <a:ext cx="1544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Dy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5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235" y="5519053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文本框 154"/>
          <p:cNvSpPr txBox="1"/>
          <p:nvPr/>
        </p:nvSpPr>
        <p:spPr>
          <a:xfrm>
            <a:off x="7396885" y="4069623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&lt;Dis(PE)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6" name="文本框 155"/>
          <p:cNvSpPr txBox="1"/>
          <p:nvPr/>
        </p:nvSpPr>
        <p:spPr>
          <a:xfrm>
            <a:off x="7354185" y="4587837"/>
            <a:ext cx="1604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Px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&lt;Ex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左子树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6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932" y="6073491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本框 164"/>
          <p:cNvSpPr txBox="1"/>
          <p:nvPr/>
        </p:nvSpPr>
        <p:spPr>
          <a:xfrm>
            <a:off x="7412103" y="5505918"/>
            <a:ext cx="1752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&lt;Dis(PF)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25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368" y="4646329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8" name="文本框 227"/>
          <p:cNvSpPr txBox="1"/>
          <p:nvPr/>
        </p:nvSpPr>
        <p:spPr>
          <a:xfrm>
            <a:off x="7412102" y="6084214"/>
            <a:ext cx="175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左右子树空，回溯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 bwMode="auto">
          <a:xfrm flipH="1">
            <a:off x="4786575" y="2516506"/>
            <a:ext cx="84348" cy="75940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4" name="圆角矩形 143"/>
          <p:cNvSpPr/>
          <p:nvPr/>
        </p:nvSpPr>
        <p:spPr bwMode="auto">
          <a:xfrm>
            <a:off x="4682351" y="23523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4614337" y="306790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4852888" y="2743618"/>
            <a:ext cx="639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Min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5" grpId="0"/>
      <p:bldP spid="149" grpId="0"/>
      <p:bldP spid="151" grpId="0"/>
      <p:bldP spid="153" grpId="0"/>
      <p:bldP spid="155" grpId="0"/>
      <p:bldP spid="156" grpId="0"/>
      <p:bldP spid="165" grpId="0"/>
      <p:bldP spid="228" grpId="0"/>
      <p:bldP spid="138" grpId="0"/>
    </p:bldLst>
  </p:timing>
</p:sld>
</file>

<file path=ppt/tags/tag1.xml><?xml version="1.0" encoding="utf-8"?>
<p:tagLst xmlns:p="http://schemas.openxmlformats.org/presentationml/2006/main">
  <p:tag name="KSO_WPP_MARK_KEY" val="a26f8cbf-fa44-4721-9be6-3a36f25770e1"/>
  <p:tag name="COMMONDATA" val="eyJoZGlkIjoiZTkxZjA3NzE3ODJlMjExNGUwNzc2NmEwMTYxYmE2YzAifQ==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0</TotalTime>
  <Words>17466</Words>
  <Application>WPS 演示</Application>
  <PresentationFormat>全屏显示(4:3)</PresentationFormat>
  <Paragraphs>3392</Paragraphs>
  <Slides>60</Slides>
  <Notes>99</Notes>
  <HiddenSlides>7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60</vt:i4>
      </vt:variant>
    </vt:vector>
  </HeadingPairs>
  <TitlesOfParts>
    <vt:vector size="91" baseType="lpstr">
      <vt:lpstr>Arial</vt:lpstr>
      <vt:lpstr>宋体</vt:lpstr>
      <vt:lpstr>Wingdings</vt:lpstr>
      <vt:lpstr>黑体</vt:lpstr>
      <vt:lpstr>Arial Black</vt:lpstr>
      <vt:lpstr>Tahoma</vt:lpstr>
      <vt:lpstr>Courier New</vt:lpstr>
      <vt:lpstr>Times New Roman</vt:lpstr>
      <vt:lpstr>微软雅黑</vt:lpstr>
      <vt:lpstr>Baoli SC</vt:lpstr>
      <vt:lpstr>隶书</vt:lpstr>
      <vt:lpstr>Consolas</vt:lpstr>
      <vt:lpstr>新宋体</vt:lpstr>
      <vt:lpstr>幼圆</vt:lpstr>
      <vt:lpstr>Calibri</vt:lpstr>
      <vt:lpstr>Arial</vt:lpstr>
      <vt:lpstr>Arial Unicode MS</vt:lpstr>
      <vt:lpstr>Cambria Math</vt:lpstr>
      <vt:lpstr>仿宋_GB2312</vt:lpstr>
      <vt:lpstr>仿宋</vt:lpstr>
      <vt:lpstr>长城楷体_GB2312</vt:lpstr>
      <vt:lpstr>华文新魏</vt:lpstr>
      <vt:lpstr>Verdana</vt:lpstr>
      <vt:lpstr>Arial Unicode MS</vt:lpstr>
      <vt:lpstr>楷体_GB2312</vt:lpstr>
      <vt:lpstr>Tsinghua</vt:lpstr>
      <vt:lpstr>Equation.3</vt:lpstr>
      <vt:lpstr>Equation.3</vt:lpstr>
      <vt:lpstr>Equation.3</vt:lpstr>
      <vt:lpstr>Equation.DSMT4</vt:lpstr>
      <vt:lpstr>Equation.3</vt:lpstr>
      <vt:lpstr>PowerPoint 演示文稿</vt:lpstr>
      <vt:lpstr>2d-树</vt:lpstr>
      <vt:lpstr>2d-树</vt:lpstr>
      <vt:lpstr>2d-树</vt:lpstr>
      <vt:lpstr>2d-树</vt:lpstr>
      <vt:lpstr>2d-树</vt:lpstr>
      <vt:lpstr>2d-树</vt:lpstr>
      <vt:lpstr>2d-树</vt:lpstr>
      <vt:lpstr>2d-树</vt:lpstr>
      <vt:lpstr>2d-树</vt:lpstr>
      <vt:lpstr>2d-树</vt:lpstr>
      <vt:lpstr>2d-树</vt:lpstr>
      <vt:lpstr>2d-树</vt:lpstr>
      <vt:lpstr>2d-树</vt:lpstr>
      <vt:lpstr>kd-树</vt:lpstr>
      <vt:lpstr>kd-树</vt:lpstr>
      <vt:lpstr>kd-树</vt:lpstr>
      <vt:lpstr>kd-树</vt:lpstr>
      <vt:lpstr>PowerPoint 演示文稿</vt:lpstr>
      <vt:lpstr>回顾：从数组到向量</vt:lpstr>
      <vt:lpstr>数组：基本概念</vt:lpstr>
      <vt:lpstr>数组：基本概念</vt:lpstr>
      <vt:lpstr>数组：基本概念</vt:lpstr>
      <vt:lpstr>多维数组的存储表示</vt:lpstr>
      <vt:lpstr>多维数组的存储表示</vt:lpstr>
      <vt:lpstr>多维数组的存储表示</vt:lpstr>
      <vt:lpstr>PowerPoint 演示文稿</vt:lpstr>
      <vt:lpstr>矩阵的压缩存储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回顾：队列</vt:lpstr>
      <vt:lpstr>用“堆”实现“优先级队列”</vt:lpstr>
      <vt:lpstr>优先级队列</vt:lpstr>
      <vt:lpstr>回顾：各种数据结构的算法复杂度</vt:lpstr>
      <vt:lpstr>优先级队列</vt:lpstr>
    </vt:vector>
  </TitlesOfParts>
  <Company>江苏大丰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贾庆山</cp:lastModifiedBy>
  <cp:revision>1953</cp:revision>
  <dcterms:created xsi:type="dcterms:W3CDTF">2011-01-31T10:16:00Z</dcterms:created>
  <dcterms:modified xsi:type="dcterms:W3CDTF">2022-11-18T08:34:22Z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3DCFFCA49027427786625B7EF8CD9A72</vt:lpwstr>
  </property>
  <property fmtid="{D5CDD505-2E9C-101B-9397-08002B2CF9AE}" pid="3" name="KSOProductBuildVer">
    <vt:lpwstr>2052-11.1.0.12763</vt:lpwstr>
  </property>
</Properties>
</file>