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68F1-BF63-43E1-82F0-E7AD5D8ECAA8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5D16-33C9-4D05-8E32-9A66E1CB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091" y="1981870"/>
            <a:ext cx="10016776" cy="1519698"/>
          </a:xfrm>
        </p:spPr>
        <p:txBody>
          <a:bodyPr>
            <a:noAutofit/>
          </a:bodyPr>
          <a:lstStyle/>
          <a:p>
            <a:r>
              <a:rPr lang="en-US" sz="4800" dirty="0" smtClean="0"/>
              <a:t>Regularizing Neural Machine Translation by Target-bidirectional Agreement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479" y="4016940"/>
            <a:ext cx="9144000" cy="224287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Zhirui Zhang</a:t>
            </a:r>
            <a:r>
              <a:rPr lang="en-US" altLang="zh-CN" b="1" baseline="30000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Shuangzhi Wu</a:t>
            </a:r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Shujie Liu</a:t>
            </a:r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Mu Li</a:t>
            </a:r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Ming Zhou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Tong Xu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Science and Technology of China</a:t>
            </a:r>
          </a:p>
          <a:p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Harbin Institute of Technology  </a:t>
            </a:r>
            <a:r>
              <a:rPr lang="en-US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Microsoft Research Asia</a:t>
            </a:r>
          </a:p>
          <a:p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zrustc11@gmail.com  tongxu@ustc.edu.cn</a:t>
            </a:r>
          </a:p>
          <a:p>
            <a:r>
              <a:rPr lang="en-US" altLang="zh-CN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{v-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shuawu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shujliu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mingzhou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}@microsoft.com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7" y="123585"/>
            <a:ext cx="1738183" cy="1641562"/>
          </a:xfrm>
          <a:prstGeom prst="rect">
            <a:avLst/>
          </a:prstGeom>
        </p:spPr>
      </p:pic>
      <p:pic>
        <p:nvPicPr>
          <p:cNvPr id="5" name="图片 20" descr="msr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58" y="350169"/>
            <a:ext cx="2776151" cy="13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Target-bidirectional Agreement Regularization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12507" y="1805484"/>
            <a:ext cx="11098862" cy="4351338"/>
          </a:xfrm>
        </p:spPr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</a:rPr>
              <a:t>Introduce two </a:t>
            </a:r>
            <a:r>
              <a:rPr lang="en-US" sz="2000" dirty="0" err="1">
                <a:latin typeface="Calibri Light" panose="020F0302020204030204" pitchFamily="34" charset="0"/>
              </a:rPr>
              <a:t>Kullback-Leibler</a:t>
            </a:r>
            <a:r>
              <a:rPr lang="en-US" sz="2000" dirty="0">
                <a:latin typeface="Calibri Light" panose="020F0302020204030204" pitchFamily="34" charset="0"/>
              </a:rPr>
              <a:t> (KL) divergence regularization </a:t>
            </a:r>
            <a:r>
              <a:rPr lang="en-US" sz="2000" dirty="0" smtClean="0">
                <a:latin typeface="Calibri Light" panose="020F0302020204030204" pitchFamily="34" charset="0"/>
              </a:rPr>
              <a:t>terms</a:t>
            </a:r>
          </a:p>
          <a:p>
            <a:endParaRPr lang="en-US" sz="2000" dirty="0">
              <a:latin typeface="Calibri Light" panose="020F0302020204030204" pitchFamily="34" charset="0"/>
            </a:endParaRPr>
          </a:p>
          <a:p>
            <a:endParaRPr lang="en-US" sz="20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Joint Training Framework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54" y="2108272"/>
            <a:ext cx="2726198" cy="13244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96367" y="3070642"/>
            <a:ext cx="817723" cy="400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0329203" y="2582881"/>
            <a:ext cx="1024597" cy="430363"/>
          </a:xfrm>
          <a:prstGeom prst="wedgeEllipseCallout">
            <a:avLst>
              <a:gd name="adj1" fmla="val -73191"/>
              <a:gd name="adj2" fmla="val 656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Weight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60" y="3547500"/>
            <a:ext cx="7759755" cy="3184420"/>
          </a:xfrm>
          <a:prstGeom prst="rect">
            <a:avLst/>
          </a:prstGeom>
        </p:spPr>
      </p:pic>
      <p:pic>
        <p:nvPicPr>
          <p:cNvPr id="1026" name="Picture 2" descr="http://latex2png.com/output/latex_a32c40fb376d363d0ebdccd11c46a5d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47" y="2576093"/>
            <a:ext cx="4003337" cy="3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2png.com/output/latex_2a71f263cd68079c3293fa7d2251aab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47" y="3070642"/>
            <a:ext cx="4767585" cy="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588113" y="2768188"/>
            <a:ext cx="1438066" cy="0"/>
          </a:xfrm>
          <a:prstGeom prst="straightConnector1">
            <a:avLst/>
          </a:prstGeom>
          <a:ln w="1905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88113" y="3253892"/>
            <a:ext cx="1438066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2.096"/>
  <p:tag name="ORIGINALWIDTH" val="2464.942"/>
  <p:tag name="LATEXADDIN" val="\documentclass{article}&#10;\usepackage{amsmath}&#10;\pagestyle{empty}&#10;\begin{document}&#10;&#10;$&#10;\begin{aligned}&#10;L(\overrightarrow{\theta}) &amp; = \sum_{n=1}^{N}  \log{ P(y^{(n)}| x^{(n)};\overrightarrow{\theta} )} \\&#10;&amp; - \lambda \sum_{n=1}^{N} \text{KL}( P(y|x^{(n)}; \overleftarrow{\theta} ) || P(y|x^{(n)}; \overrightarrow{\theta} ) ) \\&#10;&amp; - \lambda \sum_{n=1}^{N} \text{KL}( P(y|x^{(n)}; \overrightarrow{\theta} ) || P(y|x^{(n)}; \overleftarrow{\theta} ) ) &#10;\end{aligned}&#10;$&#10;&#10;\end{document}"/>
  <p:tag name="IGUANATEXSIZE" val="28"/>
  <p:tag name="IGUANATEXCURSOR" val="4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Regularizing Neural Machine Translation by Target-bidirectional Agreement</vt:lpstr>
      <vt:lpstr>Target-bidirectional Agreement Regularization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Regularizing Neural Machine Translation by Target-bidirectional Agreement</dc:title>
  <dc:creator>Zhirui Zhang</dc:creator>
  <cp:lastModifiedBy>Zhirui Zhang</cp:lastModifiedBy>
  <cp:revision>6</cp:revision>
  <dcterms:created xsi:type="dcterms:W3CDTF">2019-01-21T00:48:01Z</dcterms:created>
  <dcterms:modified xsi:type="dcterms:W3CDTF">2019-01-21T01:25:39Z</dcterms:modified>
</cp:coreProperties>
</file>