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WTsGHu4XGDajOp6akknlO5sek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9. Recommendations/Future Studies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a7b01d5e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8. Findings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154" name="Google Shape;154;g11a7b01d5e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19b915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2519b915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2519b9156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Fundamental Problem</a:t>
            </a:r>
            <a:endParaRPr sz="2000"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2. Hypothesis</a:t>
            </a:r>
            <a:endParaRPr sz="2000"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3. Framing &amp; Methodology</a:t>
            </a:r>
            <a:endParaRPr sz="2000"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4. Content Harvesting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Circle back with Navanti </a:t>
            </a:r>
            <a:endParaRPr sz="2000"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5. Approach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6. Dashboard Visualizations</a:t>
            </a:r>
            <a:endParaRPr sz="2000"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86dd1ac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686dd1ac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686dd1ac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1">
  <p:cSld name="Title Slide - Option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6" name="Google Shape;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7" name="Google Shape;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 txBox="1"/>
          <p:nvPr>
            <p:ph type="ctrTitle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- Option 2">
  <p:cSld name="Closing Slide - Option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bird&#10;&#10;Description automatically generated" id="61" name="Google Shape;6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3" name="Google Shape;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2">
  <p:cSld name="Title Slide - Option 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22" name="Google Shape;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ird&#10;&#10;Description automatically generated"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>
            <p:ph type="title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- Option 1">
  <p:cSld name="Closing Slide - Option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water, computer&#10;&#10;Description automatically generated" id="32" name="Google Shape;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rick&#10;&#10;Description automatically generated" id="33" name="Google Shape;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34" name="Google Shape;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Areas">
  <p:cSld name="Two Content Area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Subtitles">
  <p:cSld name="Two Columns with Subtitle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/>
          <p:nvPr>
            <p:ph idx="2" type="pic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9.jpg"/><Relationship Id="rId2" Type="http://schemas.openxmlformats.org/officeDocument/2006/relationships/image" Target="../media/image6.jp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&#10;&#10;Description automatically generated"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" name="Google Shape;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" name="Google Shape;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3000550" y="495100"/>
            <a:ext cx="86898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/>
              <a:t>Navanti Group: COVID-19 Sentiment Analysis &amp; Visualization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3000550" y="2552700"/>
            <a:ext cx="83895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</a:pPr>
            <a:r>
              <a:rPr lang="en-US">
                <a:solidFill>
                  <a:srgbClr val="EFEFEF"/>
                </a:solidFill>
              </a:rPr>
              <a:t>Melis Diken, Zachary Vila, and Matias Roca-Guiulfo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rgbClr val="EFEFEF"/>
                </a:solidFill>
              </a:rPr>
              <a:t>04/29/2022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838200" y="1189350"/>
            <a:ext cx="105156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/>
              <a:t>Increase the size of fringe, mainstream, political and scientific sources so that they can be more reflective of each group</a:t>
            </a:r>
            <a:endParaRPr sz="2100"/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/>
              <a:t>Identify additional keywords associated with Covid-19 that can be used to filter posts on Twitter and Gettr</a:t>
            </a:r>
            <a:endParaRPr sz="2100"/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/>
              <a:t>Expand on filters for added targeting of analysis to key information areas</a:t>
            </a:r>
            <a:endParaRPr sz="2100"/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Ensure maintenance and expansion of project data capture, as analysis will improve as dataset grows</a:t>
            </a:r>
            <a:endParaRPr sz="2100"/>
          </a:p>
          <a:p>
            <a:pPr indent="-3619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Char char="•"/>
            </a:pPr>
            <a:r>
              <a:rPr lang="en-US" sz="2100">
                <a:solidFill>
                  <a:srgbClr val="595959"/>
                </a:solidFill>
              </a:rPr>
              <a:t>Additional data attributes (Retweets and Likes) could capture dissemination potential</a:t>
            </a:r>
            <a:endParaRPr sz="2100">
              <a:solidFill>
                <a:srgbClr val="595959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Creating a logistic model to predict a user’s category</a:t>
            </a:r>
            <a:endParaRPr sz="2100"/>
          </a:p>
          <a:p>
            <a:pPr indent="-3619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Char char="•"/>
            </a:pPr>
            <a:r>
              <a:rPr lang="en-US" sz="2100">
                <a:solidFill>
                  <a:srgbClr val="595959"/>
                </a:solidFill>
              </a:rPr>
              <a:t>Using keywords we find in the Dashboard from each category as dummy variables to train the model </a:t>
            </a:r>
            <a:endParaRPr sz="21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1"/>
          <p:cNvSpPr txBox="1"/>
          <p:nvPr>
            <p:ph type="title"/>
          </p:nvPr>
        </p:nvSpPr>
        <p:spPr>
          <a:xfrm>
            <a:off x="838212" y="3933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3300"/>
              <a:t>Recommended Enhancements</a:t>
            </a:r>
            <a:endParaRPr sz="3300"/>
          </a:p>
        </p:txBody>
      </p:sp>
      <p:sp>
        <p:nvSpPr>
          <p:cNvPr id="151" name="Google Shape;151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7b01d5e6_0_4"/>
          <p:cNvSpPr txBox="1"/>
          <p:nvPr>
            <p:ph idx="1" type="body"/>
          </p:nvPr>
        </p:nvSpPr>
        <p:spPr>
          <a:xfrm>
            <a:off x="818700" y="1443450"/>
            <a:ext cx="10554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Full functionality of Bokeh visualization suite, filtering, and callbacks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Importance of constant development team communication regarding code updates and expected outputs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Importance of justification when requesting access to </a:t>
            </a:r>
            <a:r>
              <a:rPr lang="en-US" sz="2300"/>
              <a:t>restricted</a:t>
            </a:r>
            <a:r>
              <a:rPr lang="en-US" sz="2300"/>
              <a:t> data sources (Twitter)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Network rules and command line interactions required to run a server </a:t>
            </a:r>
            <a:r>
              <a:rPr lang="en-US" sz="2300"/>
              <a:t>application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Open-source tools available to build a low-cost dashboard using AWS</a:t>
            </a:r>
            <a:endParaRPr sz="2300"/>
          </a:p>
        </p:txBody>
      </p:sp>
      <p:sp>
        <p:nvSpPr>
          <p:cNvPr id="157" name="Google Shape;157;g11a7b01d5e6_0_4"/>
          <p:cNvSpPr txBox="1"/>
          <p:nvPr>
            <p:ph type="title"/>
          </p:nvPr>
        </p:nvSpPr>
        <p:spPr>
          <a:xfrm>
            <a:off x="854412" y="354142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3300"/>
              <a:t>Lessons Learned</a:t>
            </a:r>
            <a:endParaRPr sz="3300"/>
          </a:p>
        </p:txBody>
      </p:sp>
      <p:sp>
        <p:nvSpPr>
          <p:cNvPr id="158" name="Google Shape;158;g11a7b01d5e6_0_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519b91563_0_0"/>
          <p:cNvSpPr txBox="1"/>
          <p:nvPr>
            <p:ph idx="1" type="body"/>
          </p:nvPr>
        </p:nvSpPr>
        <p:spPr>
          <a:xfrm>
            <a:off x="838200" y="1520825"/>
            <a:ext cx="105156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Test the methodology used in this analysis with other events/topics where misinformation is also prevalent</a:t>
            </a:r>
            <a:endParaRPr sz="2300"/>
          </a:p>
          <a:p>
            <a:pPr indent="-3746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-US" sz="2300">
                <a:solidFill>
                  <a:srgbClr val="595959"/>
                </a:solidFill>
              </a:rPr>
              <a:t>2020 Presidential Election</a:t>
            </a:r>
            <a:endParaRPr sz="2300">
              <a:solidFill>
                <a:srgbClr val="595959"/>
              </a:solidFill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-US" sz="2300">
                <a:solidFill>
                  <a:srgbClr val="595959"/>
                </a:solidFill>
                <a:highlight>
                  <a:schemeClr val="lt1"/>
                </a:highlight>
              </a:rPr>
              <a:t>2022 Russian invasion of Ukraine</a:t>
            </a:r>
            <a:endParaRPr sz="23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-US" sz="2300">
                <a:solidFill>
                  <a:srgbClr val="595959"/>
                </a:solidFill>
                <a:highlight>
                  <a:schemeClr val="lt1"/>
                </a:highlight>
              </a:rPr>
              <a:t>National Security (U.S. Intelligence Agencies)</a:t>
            </a:r>
            <a:endParaRPr sz="2300">
              <a:solidFill>
                <a:srgbClr val="595959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Char char="●"/>
            </a:pPr>
            <a:r>
              <a:rPr lang="en-US" sz="2300">
                <a:highlight>
                  <a:schemeClr val="lt1"/>
                </a:highlight>
              </a:rPr>
              <a:t>Expand (pandemic) </a:t>
            </a:r>
            <a:r>
              <a:rPr lang="en-US" sz="2300">
                <a:highlight>
                  <a:schemeClr val="lt1"/>
                </a:highlight>
              </a:rPr>
              <a:t>targeted</a:t>
            </a:r>
            <a:r>
              <a:rPr lang="en-US" sz="2300">
                <a:highlight>
                  <a:schemeClr val="lt1"/>
                </a:highlight>
              </a:rPr>
              <a:t> education programs to include campaigns combating misinformation and offset fringe narratives on social media</a:t>
            </a:r>
            <a:endParaRPr sz="2300">
              <a:highlight>
                <a:schemeClr val="lt1"/>
              </a:highlight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chemeClr val="lt1"/>
                </a:highlight>
              </a:rPr>
              <a:t>Provide education on the ideology shifting effects of high-volume, low-contrast misinformation on public opinion at large</a:t>
            </a:r>
            <a:endParaRPr sz="2300">
              <a:highlight>
                <a:schemeClr val="lt1"/>
              </a:highlight>
            </a:endParaRPr>
          </a:p>
        </p:txBody>
      </p:sp>
      <p:sp>
        <p:nvSpPr>
          <p:cNvPr id="165" name="Google Shape;165;g12519b91563_0_0"/>
          <p:cNvSpPr txBox="1"/>
          <p:nvPr>
            <p:ph type="title"/>
          </p:nvPr>
        </p:nvSpPr>
        <p:spPr>
          <a:xfrm>
            <a:off x="854337" y="4108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“So What?”</a:t>
            </a:r>
            <a:endParaRPr/>
          </a:p>
        </p:txBody>
      </p:sp>
      <p:sp>
        <p:nvSpPr>
          <p:cNvPr id="166" name="Google Shape;166;g12519b91563_0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649013" y="1685426"/>
            <a:ext cx="10515600" cy="4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Fundamental Problem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Framing &amp; Methodology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Harvesting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Processing Approach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Delivery Vision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 Demo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lt1"/>
                </a:solidFill>
              </a:rPr>
              <a:t>Project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Extrapolation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665151" y="425839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idx="1" type="body"/>
          </p:nvPr>
        </p:nvSpPr>
        <p:spPr>
          <a:xfrm>
            <a:off x="854325" y="2116602"/>
            <a:ext cx="110808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One would </a:t>
            </a:r>
            <a:r>
              <a:rPr lang="en-US" sz="2300" u="sng"/>
              <a:t>expect</a:t>
            </a:r>
            <a:r>
              <a:rPr lang="en-US" sz="2300"/>
              <a:t> “fringe” sources to remain isolated and largely rejected by the wider public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We </a:t>
            </a:r>
            <a:r>
              <a:rPr lang="en-US" sz="2300" u="sng"/>
              <a:t>observe</a:t>
            </a:r>
            <a:r>
              <a:rPr lang="en-US" sz="2300"/>
              <a:t> the opposite - fringe narratives are making the leap into “mainstream” conversations and are therefore legitimized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u="sng"/>
              <a:t>Why it matters:</a:t>
            </a:r>
            <a:r>
              <a:rPr lang="en-US" sz="2300"/>
              <a:t> the inflection point of </a:t>
            </a:r>
            <a:r>
              <a:rPr lang="en-US" sz="2300"/>
              <a:t>fringe</a:t>
            </a:r>
            <a:r>
              <a:rPr lang="en-US" sz="2300"/>
              <a:t> misinformation entering the mainstream has ramifications beyond COVID-19</a:t>
            </a:r>
            <a:endParaRPr sz="2300"/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3300"/>
              <a:t>Motivation: COVID-19 misinformation has blurred the lines between “mainstream” and “fringe” media</a:t>
            </a:r>
            <a:endParaRPr sz="3300"/>
          </a:p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idx="1" type="body"/>
          </p:nvPr>
        </p:nvSpPr>
        <p:spPr>
          <a:xfrm>
            <a:off x="838200" y="1987725"/>
            <a:ext cx="105156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 </a:t>
            </a:r>
            <a:r>
              <a:rPr lang="en-US" sz="2300" u="sng"/>
              <a:t>Prove:</a:t>
            </a:r>
            <a:r>
              <a:rPr lang="en-US" sz="2300"/>
              <a:t> analysis of COVID-19 themes using ongoing data streams</a:t>
            </a:r>
            <a:endParaRPr sz="2300"/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 </a:t>
            </a:r>
            <a:r>
              <a:rPr lang="en-US" sz="2300" u="sng"/>
              <a:t>Test:</a:t>
            </a:r>
            <a:r>
              <a:rPr lang="en-US" sz="2300"/>
              <a:t> Juxtaposition of fringe and mainstream media sources using scientific sources as a baseline</a:t>
            </a:r>
            <a:endParaRPr sz="2300"/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 </a:t>
            </a:r>
            <a:r>
              <a:rPr lang="en-US" sz="2300" u="sng"/>
              <a:t>Examine:</a:t>
            </a:r>
            <a:r>
              <a:rPr lang="en-US" sz="2300"/>
              <a:t> view results through data visualization pipeline, draw conclusions, and take action</a:t>
            </a:r>
            <a:endParaRPr sz="2300"/>
          </a:p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854325" y="715625"/>
            <a:ext cx="102507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3300"/>
              <a:t>Hypothesis: The circulation of “fringe” misinformation is influencing the “mainstream”</a:t>
            </a:r>
            <a:endParaRPr sz="3300"/>
          </a:p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idx="1" type="body"/>
          </p:nvPr>
        </p:nvSpPr>
        <p:spPr>
          <a:xfrm>
            <a:off x="838200" y="1501400"/>
            <a:ext cx="10515600" cy="3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u="sng"/>
              <a:t>Media Segmentation:</a:t>
            </a:r>
            <a:r>
              <a:rPr lang="en-US" sz="2300"/>
              <a:t> division of information sources into 3 categories based on the nature of content they provide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 </a:t>
            </a:r>
            <a:r>
              <a:rPr lang="en-US" sz="2300" u="sng"/>
              <a:t>Conceptual Definitions:</a:t>
            </a:r>
            <a:r>
              <a:rPr lang="en-US" sz="2300"/>
              <a:t> what are fringe, mainstream, political, scientific?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 </a:t>
            </a:r>
            <a:r>
              <a:rPr lang="en-US" sz="2300" u="sng"/>
              <a:t>Scoping:</a:t>
            </a:r>
            <a:r>
              <a:rPr lang="en-US" sz="2300"/>
              <a:t> How many sources, what types, media platforms?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 </a:t>
            </a:r>
            <a:r>
              <a:rPr lang="en-US" sz="2300" u="sng"/>
              <a:t>Re-evaluation:</a:t>
            </a:r>
            <a:r>
              <a:rPr lang="en-US" sz="2300"/>
              <a:t> Does the model provide a mechanism to trace misinformation flows from fringe to mainstream?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 </a:t>
            </a:r>
            <a:r>
              <a:rPr lang="en-US" sz="2300" u="sng"/>
              <a:t>Sampling:</a:t>
            </a:r>
            <a:r>
              <a:rPr lang="en-US" sz="2300"/>
              <a:t> content should be both </a:t>
            </a:r>
            <a:r>
              <a:rPr lang="en-US" sz="2300" u="sng"/>
              <a:t>representative</a:t>
            </a:r>
            <a:r>
              <a:rPr lang="en-US" sz="2300"/>
              <a:t> </a:t>
            </a:r>
            <a:r>
              <a:rPr i="1" lang="en-US" sz="2300"/>
              <a:t>and</a:t>
            </a:r>
            <a:r>
              <a:rPr lang="en-US" sz="2300"/>
              <a:t> </a:t>
            </a:r>
            <a:r>
              <a:rPr lang="en-US" sz="2300" u="sng"/>
              <a:t>reflect influential voices</a:t>
            </a:r>
            <a:r>
              <a:rPr lang="en-US" sz="2300"/>
              <a:t> in social media</a:t>
            </a:r>
            <a:endParaRPr sz="2300"/>
          </a:p>
        </p:txBody>
      </p:sp>
      <p:sp>
        <p:nvSpPr>
          <p:cNvPr id="97" name="Google Shape;97;p5"/>
          <p:cNvSpPr txBox="1"/>
          <p:nvPr>
            <p:ph type="title"/>
          </p:nvPr>
        </p:nvSpPr>
        <p:spPr>
          <a:xfrm>
            <a:off x="854412" y="526392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3300"/>
              <a:t>Framing: Bounding Our Analysis</a:t>
            </a:r>
            <a:endParaRPr sz="3300"/>
          </a:p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854325" y="1448975"/>
            <a:ext cx="105156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300" u="sng"/>
              <a:t>Key Aim: fidelity to the methodology</a:t>
            </a:r>
            <a:endParaRPr sz="2300" u="sng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u="sng"/>
              <a:t>Twitter:</a:t>
            </a:r>
            <a:r>
              <a:rPr lang="en-US" sz="2300"/>
              <a:t> Provide majority of mainstream &amp; all scientific content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u="sng"/>
              <a:t>Gettr:</a:t>
            </a:r>
            <a:r>
              <a:rPr lang="en-US" sz="2300"/>
              <a:t> Provide unfiltered fringe content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u="sng"/>
              <a:t>Control for information overlap </a:t>
            </a:r>
            <a:r>
              <a:rPr lang="en-US" sz="2300"/>
              <a:t>and eliminate redundancies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•"/>
            </a:pPr>
            <a:r>
              <a:rPr lang="en-US" sz="2300">
                <a:solidFill>
                  <a:srgbClr val="595959"/>
                </a:solidFill>
              </a:rPr>
              <a:t>Twitter/Getter, Entity/Personal account separation</a:t>
            </a:r>
            <a:endParaRPr sz="2300">
              <a:solidFill>
                <a:srgbClr val="595959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u="sng"/>
              <a:t>Generate high volume, continuous content</a:t>
            </a:r>
            <a:r>
              <a:rPr lang="en-US" sz="2300"/>
              <a:t>, working with the limitations of the respective social media APIs (e.g. Twitter rate limiting)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Retain sources from </a:t>
            </a:r>
            <a:r>
              <a:rPr lang="en-US" sz="2300" u="sng"/>
              <a:t>across the political spectrum</a:t>
            </a:r>
            <a:endParaRPr sz="2300" u="sng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 txBox="1"/>
          <p:nvPr>
            <p:ph type="title"/>
          </p:nvPr>
        </p:nvSpPr>
        <p:spPr>
          <a:xfrm>
            <a:off x="854337" y="47396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3300"/>
              <a:t>Content: Scoped User Data from Social Media</a:t>
            </a:r>
            <a:endParaRPr sz="3300"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854337" y="2978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3300"/>
              <a:t>Data Processing Approach</a:t>
            </a:r>
            <a:endParaRPr sz="3300"/>
          </a:p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7"/>
          <p:cNvSpPr txBox="1"/>
          <p:nvPr/>
        </p:nvSpPr>
        <p:spPr>
          <a:xfrm>
            <a:off x="319400" y="1591425"/>
            <a:ext cx="133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4253125" y="1410163"/>
            <a:ext cx="209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9473313" y="1578988"/>
            <a:ext cx="209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7"/>
          <p:cNvCxnSpPr/>
          <p:nvPr/>
        </p:nvCxnSpPr>
        <p:spPr>
          <a:xfrm>
            <a:off x="1832375" y="2927900"/>
            <a:ext cx="23457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7"/>
          <p:cNvCxnSpPr/>
          <p:nvPr/>
        </p:nvCxnSpPr>
        <p:spPr>
          <a:xfrm>
            <a:off x="6601750" y="2927900"/>
            <a:ext cx="23457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7"/>
          <p:cNvSpPr txBox="1"/>
          <p:nvPr/>
        </p:nvSpPr>
        <p:spPr>
          <a:xfrm>
            <a:off x="1832375" y="1730125"/>
            <a:ext cx="248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1.) Collect initial posts from APIs with keywords since initial start date and add to pandas data frames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2478400" y="3214501"/>
            <a:ext cx="20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2.) Use sqlite to convert data frames into databases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4519600" y="4542575"/>
            <a:ext cx="237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3.) Append new posts with keywords from API every 2 mins to each database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323300" y="2084025"/>
            <a:ext cx="18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Dashboard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9365075" y="3710988"/>
            <a:ext cx="18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Gettr Dashboard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6587050" y="3122100"/>
            <a:ext cx="237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4.) Query data from each database to display visualizations on the Twitter dashboard and Gettr dashboard using pre-defined visual layouts in Bokeh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411" y="2206550"/>
            <a:ext cx="1339337" cy="8324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7"/>
          <p:cNvSpPr txBox="1"/>
          <p:nvPr/>
        </p:nvSpPr>
        <p:spPr>
          <a:xfrm>
            <a:off x="4629388" y="1854600"/>
            <a:ext cx="18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Database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411" y="3464100"/>
            <a:ext cx="1339337" cy="8324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7"/>
          <p:cNvSpPr txBox="1"/>
          <p:nvPr/>
        </p:nvSpPr>
        <p:spPr>
          <a:xfrm>
            <a:off x="4597763" y="3122100"/>
            <a:ext cx="18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Gettr Database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97100" y="2128100"/>
            <a:ext cx="1175700" cy="7389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397100" y="3122088"/>
            <a:ext cx="1175700" cy="7389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Gettr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8426" y="2377775"/>
            <a:ext cx="2569524" cy="132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3326" y="4010950"/>
            <a:ext cx="2569524" cy="132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479450"/>
            <a:ext cx="105156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●"/>
            </a:pPr>
            <a:r>
              <a:rPr lang="en-US" sz="2300"/>
              <a:t>Browser accessible, server-based dashboard (Bokeh in Python)</a:t>
            </a:r>
            <a:endParaRPr sz="23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●"/>
            </a:pPr>
            <a:r>
              <a:rPr lang="en-US" sz="2300"/>
              <a:t>Bar charts with top words used in Covid-19 posts</a:t>
            </a:r>
            <a:endParaRPr sz="23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●"/>
            </a:pPr>
            <a:r>
              <a:rPr lang="en-US" sz="2300"/>
              <a:t>Bar charts with top people mentioned in Covid-19 posts</a:t>
            </a:r>
            <a:endParaRPr sz="23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●"/>
            </a:pPr>
            <a:r>
              <a:rPr lang="en-US" sz="2300"/>
              <a:t>Time Series graphs showing different themes over time</a:t>
            </a:r>
            <a:endParaRPr sz="23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K-Means Clustering to model differing sentiment</a:t>
            </a:r>
            <a:endParaRPr sz="23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Pie chart with sentiment analysis segments of positive, negative, and neutral</a:t>
            </a:r>
            <a:endParaRPr sz="23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●"/>
            </a:pPr>
            <a:r>
              <a:rPr lang="en-US" sz="2300"/>
              <a:t>Ability to filter by theme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595959"/>
                </a:solidFill>
              </a:rPr>
              <a:t>e.g. Vaccines, Mandates, Organizations (e.g. CDC, NIH, FDA)</a:t>
            </a:r>
            <a:endParaRPr sz="2300">
              <a:solidFill>
                <a:srgbClr val="595959"/>
              </a:solidFill>
            </a:endParaRPr>
          </a:p>
          <a:p>
            <a:pPr indent="-425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Ability to filter by Twitter Source Types (i.e. Mainstream, Fringe, </a:t>
            </a:r>
            <a:r>
              <a:rPr lang="en-US" sz="2300"/>
              <a:t>Political</a:t>
            </a:r>
            <a:r>
              <a:rPr lang="en-US" sz="2300"/>
              <a:t>, Scientific)</a:t>
            </a:r>
            <a:endParaRPr sz="2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925850" y="353551"/>
            <a:ext cx="104832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3300"/>
              <a:t>Delivery Vision</a:t>
            </a:r>
            <a:endParaRPr sz="3300"/>
          </a:p>
        </p:txBody>
      </p:sp>
      <p:sp>
        <p:nvSpPr>
          <p:cNvPr id="137" name="Google Shape;137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86dd1ac9_0_0"/>
          <p:cNvSpPr txBox="1"/>
          <p:nvPr>
            <p:ph type="ctrTitle"/>
          </p:nvPr>
        </p:nvSpPr>
        <p:spPr>
          <a:xfrm>
            <a:off x="1901250" y="3030892"/>
            <a:ext cx="8389500" cy="79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 Demo</a:t>
            </a:r>
            <a:endParaRPr/>
          </a:p>
        </p:txBody>
      </p:sp>
      <p:sp>
        <p:nvSpPr>
          <p:cNvPr id="144" name="Google Shape;144;g12686dd1ac9_0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>
                <a:solidFill>
                  <a:srgbClr val="D0CECE"/>
                </a:solidFill>
              </a:rPr>
              <a:t>‹#›</a:t>
            </a:fld>
            <a:endParaRPr>
              <a:solidFill>
                <a:srgbClr val="D0CEC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2020-03-10T16:22:03Z</dcterms:created>
  <dc:creator>Healy, Devin Marie</dc:creator>
</cp:coreProperties>
</file>