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1"/>
  </p:notesMasterIdLst>
  <p:handoutMasterIdLst>
    <p:handoutMasterId r:id="rId32"/>
  </p:handoutMasterIdLst>
  <p:sldIdLst>
    <p:sldId id="256" r:id="rId4"/>
    <p:sldId id="257" r:id="rId5"/>
    <p:sldId id="322" r:id="rId6"/>
    <p:sldId id="323" r:id="rId7"/>
    <p:sldId id="324" r:id="rId8"/>
    <p:sldId id="258" r:id="rId9"/>
    <p:sldId id="325" r:id="rId10"/>
    <p:sldId id="326" r:id="rId11"/>
    <p:sldId id="327" r:id="rId12"/>
    <p:sldId id="328" r:id="rId13"/>
    <p:sldId id="289" r:id="rId14"/>
    <p:sldId id="331" r:id="rId15"/>
    <p:sldId id="332" r:id="rId16"/>
    <p:sldId id="294" r:id="rId17"/>
    <p:sldId id="295" r:id="rId18"/>
    <p:sldId id="296" r:id="rId19"/>
    <p:sldId id="333" r:id="rId20"/>
    <p:sldId id="334" r:id="rId22"/>
    <p:sldId id="335" r:id="rId23"/>
    <p:sldId id="336" r:id="rId24"/>
    <p:sldId id="290" r:id="rId25"/>
    <p:sldId id="316" r:id="rId26"/>
    <p:sldId id="317" r:id="rId27"/>
    <p:sldId id="318" r:id="rId28"/>
    <p:sldId id="291" r:id="rId29"/>
    <p:sldId id="263" r:id="rId30"/>
    <p:sldId id="278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B1C"/>
    <a:srgbClr val="FD5C0C"/>
    <a:srgbClr val="F1AC00"/>
    <a:srgbClr val="FFEB00"/>
    <a:srgbClr val="E0C400"/>
    <a:srgbClr val="EE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44" y="544"/>
      </p:cViewPr>
      <p:guideLst>
        <p:guide orient="horz" pos="2220"/>
        <p:guide pos="3840"/>
        <p:guide orient="horz" pos="535"/>
        <p:guide pos="449"/>
        <p:guide orient="horz" pos="3874"/>
        <p:guide pos="72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level\OneDrive\&#25991;&#26723;\WeChat%20Files\wxid_u84zr51knbnu22\FileStorage\File\2022-04\&#24635;_&#25928;&#29575;&#27604;&#36739;(1)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level\OneDrive\&#25991;&#26723;\WeChat%20Files\wxid_u84zr51knbnu22\FileStorage\File\2022-04\&#24635;_&#25928;&#29575;&#27604;&#36739;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不同算法求解时间对比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'[总_效率比较(1).xlsx]Sheet1'!$T$31</c:f>
              <c:strCache>
                <c:ptCount val="1"/>
                <c:pt idx="0">
                  <c:v>宽度优先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'[总_效率比较(1).xlsx]Sheet1'!$U$30:$AB$30</c:f>
              <c:numCache>
                <c:formatCode>General</c:formatCode>
                <c:ptCount val="8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</c:numCache>
            </c:numRef>
          </c:cat>
          <c:val>
            <c:numRef>
              <c:f>'[总_效率比较(1).xlsx]Sheet1'!$U$31:$AB$31</c:f>
              <c:numCache>
                <c:formatCode>General</c:formatCode>
                <c:ptCount val="8"/>
                <c:pt idx="0">
                  <c:v>0.0219</c:v>
                </c:pt>
                <c:pt idx="1">
                  <c:v>0.0631</c:v>
                </c:pt>
                <c:pt idx="2">
                  <c:v>2.1711</c:v>
                </c:pt>
                <c:pt idx="3">
                  <c:v>28.1542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'[总_效率比较(1).xlsx]Sheet1'!$T$32</c:f>
              <c:strCache>
                <c:ptCount val="1"/>
                <c:pt idx="0">
                  <c:v>深度优先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'[总_效率比较(1).xlsx]Sheet1'!$U$30:$AB$30</c:f>
              <c:numCache>
                <c:formatCode>General</c:formatCode>
                <c:ptCount val="8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</c:numCache>
            </c:numRef>
          </c:cat>
          <c:val>
            <c:numRef>
              <c:f>'[总_效率比较(1).xlsx]Sheet1'!$U$32:$AB$32</c:f>
              <c:numCache>
                <c:formatCode>General</c:formatCode>
                <c:ptCount val="8"/>
                <c:pt idx="0">
                  <c:v>0.0217</c:v>
                </c:pt>
                <c:pt idx="1">
                  <c:v>0.0429</c:v>
                </c:pt>
                <c:pt idx="2">
                  <c:v>0.1938</c:v>
                </c:pt>
                <c:pt idx="3" c:formatCode="0.0000_ ">
                  <c:v>74.966</c:v>
                </c:pt>
                <c:pt idx="4" c:formatCode="0.000_ ">
                  <c:v>133.0496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'[总_效率比较(1).xlsx]Sheet1'!$T$33</c:f>
              <c:strCache>
                <c:ptCount val="1"/>
                <c:pt idx="0">
                  <c:v>A*_“不在位”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'[总_效率比较(1).xlsx]Sheet1'!$U$30:$AB$30</c:f>
              <c:numCache>
                <c:formatCode>General</c:formatCode>
                <c:ptCount val="8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</c:numCache>
            </c:numRef>
          </c:cat>
          <c:val>
            <c:numRef>
              <c:f>'[总_效率比较(1).xlsx]Sheet1'!$U$33:$AB$33</c:f>
              <c:numCache>
                <c:formatCode>General</c:formatCode>
                <c:ptCount val="8"/>
                <c:pt idx="0">
                  <c:v>0.00234</c:v>
                </c:pt>
                <c:pt idx="1">
                  <c:v>0.0013</c:v>
                </c:pt>
                <c:pt idx="2">
                  <c:v>0.01884</c:v>
                </c:pt>
                <c:pt idx="3">
                  <c:v>0.1188</c:v>
                </c:pt>
                <c:pt idx="4">
                  <c:v>3.9818</c:v>
                </c:pt>
                <c:pt idx="5">
                  <c:v>27.2397</c:v>
                </c:pt>
                <c:pt idx="6">
                  <c:v>688.968816666667</c:v>
                </c:pt>
                <c:pt idx="7">
                  <c:v>7487.93576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'[总_效率比较(1).xlsx]Sheet1'!$T$34</c:f>
              <c:strCache>
                <c:ptCount val="1"/>
                <c:pt idx="0">
                  <c:v>A*_距离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'[总_效率比较(1).xlsx]Sheet1'!$U$30:$AB$30</c:f>
              <c:numCache>
                <c:formatCode>General</c:formatCode>
                <c:ptCount val="8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</c:numCache>
            </c:numRef>
          </c:cat>
          <c:val>
            <c:numRef>
              <c:f>'[总_效率比较(1).xlsx]Sheet1'!$U$34:$AB$34</c:f>
              <c:numCache>
                <c:formatCode>General</c:formatCode>
                <c:ptCount val="8"/>
                <c:pt idx="0">
                  <c:v>0.00097</c:v>
                </c:pt>
                <c:pt idx="1" c:formatCode="0.0000_ ">
                  <c:v>0.001</c:v>
                </c:pt>
                <c:pt idx="2">
                  <c:v>0.0016</c:v>
                </c:pt>
                <c:pt idx="3">
                  <c:v>0.0037</c:v>
                </c:pt>
                <c:pt idx="4">
                  <c:v>0.2949</c:v>
                </c:pt>
                <c:pt idx="5" c:formatCode="0.0000_ ">
                  <c:v>0.351</c:v>
                </c:pt>
                <c:pt idx="6">
                  <c:v>3.7559</c:v>
                </c:pt>
                <c:pt idx="7">
                  <c:v>10.8693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'[总_效率比较(1).xlsx]Sheet1'!$T$35</c:f>
              <c:strCache>
                <c:ptCount val="1"/>
                <c:pt idx="0">
                  <c:v>A*_逆转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'[总_效率比较(1).xlsx]Sheet1'!$U$30:$AB$30</c:f>
              <c:numCache>
                <c:formatCode>General</c:formatCode>
                <c:ptCount val="8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</c:numCache>
            </c:numRef>
          </c:cat>
          <c:val>
            <c:numRef>
              <c:f>'[总_效率比较(1).xlsx]Sheet1'!$U$35:$AB$35</c:f>
              <c:numCache>
                <c:formatCode>General</c:formatCode>
                <c:ptCount val="8"/>
                <c:pt idx="0">
                  <c:v>0.00299</c:v>
                </c:pt>
                <c:pt idx="1">
                  <c:v>0.1027</c:v>
                </c:pt>
                <c:pt idx="2">
                  <c:v>3.9267</c:v>
                </c:pt>
                <c:pt idx="3">
                  <c:v>37.2121</c:v>
                </c:pt>
                <c:pt idx="4">
                  <c:v>10.5435</c:v>
                </c:pt>
                <c:pt idx="5">
                  <c:v>38.9171</c:v>
                </c:pt>
                <c:pt idx="6">
                  <c:v>894.71303</c:v>
                </c:pt>
                <c:pt idx="7">
                  <c:v>6533.84786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'[总_效率比较(1).xlsx]Sheet1'!$T$36</c:f>
              <c:strCache>
                <c:ptCount val="1"/>
                <c:pt idx="0">
                  <c:v>A*_“不在位”+逆转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'[总_效率比较(1).xlsx]Sheet1'!$U$30:$AB$30</c:f>
              <c:numCache>
                <c:formatCode>General</c:formatCode>
                <c:ptCount val="8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</c:numCache>
            </c:numRef>
          </c:cat>
          <c:val>
            <c:numRef>
              <c:f>'[总_效率比较(1).xlsx]Sheet1'!$U$36:$AB$36</c:f>
              <c:numCache>
                <c:formatCode>0.00000_ </c:formatCode>
                <c:ptCount val="8"/>
                <c:pt idx="0">
                  <c:v>0</c:v>
                </c:pt>
                <c:pt idx="1" c:formatCode="General">
                  <c:v>0.0017</c:v>
                </c:pt>
                <c:pt idx="2" c:formatCode="General">
                  <c:v>0.3814</c:v>
                </c:pt>
                <c:pt idx="3" c:formatCode="General">
                  <c:v>1.3792</c:v>
                </c:pt>
                <c:pt idx="4" c:formatCode="General">
                  <c:v>0.9313</c:v>
                </c:pt>
                <c:pt idx="5" c:formatCode="General">
                  <c:v>0.9161</c:v>
                </c:pt>
                <c:pt idx="6" c:formatCode="General">
                  <c:v>13.8380309</c:v>
                </c:pt>
                <c:pt idx="7" c:formatCode="General">
                  <c:v>1074.2465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54547628"/>
        <c:axId val="738914804"/>
      </c:lineChart>
      <c:catAx>
        <c:axId val="5454762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altLang="en-US"/>
                  <a:t>最短步数</a:t>
                </a:r>
                <a:endParaRPr lang="en-US" alt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38914804"/>
        <c:crosses val="autoZero"/>
        <c:auto val="1"/>
        <c:lblAlgn val="ctr"/>
        <c:lblOffset val="100"/>
        <c:noMultiLvlLbl val="0"/>
      </c:catAx>
      <c:valAx>
        <c:axId val="7389148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altLang="en-US"/>
                  <a:t>用时</a:t>
                </a:r>
                <a:r>
                  <a:rPr lang="en-US" altLang="zh-CN"/>
                  <a:t>/s</a:t>
                </a:r>
                <a:endParaRPr lang="en-US" alt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45476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不同算法扩展节点数对比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'[总_效率比较(1).xlsx]Sheet1'!$N$42</c:f>
              <c:strCache>
                <c:ptCount val="1"/>
                <c:pt idx="0">
                  <c:v>宽度优先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'[总_效率比较(1).xlsx]Sheet1'!$O$41:$V$41</c:f>
              <c:numCache>
                <c:formatCode>General</c:formatCode>
                <c:ptCount val="8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</c:numCache>
            </c:numRef>
          </c:cat>
          <c:val>
            <c:numRef>
              <c:f>'[总_效率比较(1).xlsx]Sheet1'!$O$42:$V$42</c:f>
              <c:numCache>
                <c:formatCode>General</c:formatCode>
                <c:ptCount val="8"/>
                <c:pt idx="0">
                  <c:v>88</c:v>
                </c:pt>
                <c:pt idx="1">
                  <c:v>1133</c:v>
                </c:pt>
                <c:pt idx="2">
                  <c:v>44872</c:v>
                </c:pt>
                <c:pt idx="3">
                  <c:v>456813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'[总_效率比较(1).xlsx]Sheet1'!$N$43</c:f>
              <c:strCache>
                <c:ptCount val="1"/>
                <c:pt idx="0">
                  <c:v>深度优先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'[总_效率比较(1).xlsx]Sheet1'!$O$41:$V$41</c:f>
              <c:numCache>
                <c:formatCode>General</c:formatCode>
                <c:ptCount val="8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</c:numCache>
            </c:numRef>
          </c:cat>
          <c:val>
            <c:numRef>
              <c:f>'[总_效率比较(1).xlsx]Sheet1'!$O$43:$V$43</c:f>
              <c:numCache>
                <c:formatCode>General</c:formatCode>
                <c:ptCount val="8"/>
                <c:pt idx="0">
                  <c:v>42</c:v>
                </c:pt>
                <c:pt idx="1">
                  <c:v>770</c:v>
                </c:pt>
                <c:pt idx="2">
                  <c:v>3808</c:v>
                </c:pt>
                <c:pt idx="3">
                  <c:v>1400715</c:v>
                </c:pt>
                <c:pt idx="4">
                  <c:v>2669583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'[总_效率比较(1).xlsx]Sheet1'!$N$44</c:f>
              <c:strCache>
                <c:ptCount val="1"/>
                <c:pt idx="0">
                  <c:v>A*_“不在位”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'[总_效率比较(1).xlsx]Sheet1'!$O$41:$V$41</c:f>
              <c:numCache>
                <c:formatCode>General</c:formatCode>
                <c:ptCount val="8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</c:numCache>
            </c:numRef>
          </c:cat>
          <c:val>
            <c:numRef>
              <c:f>'[总_效率比较(1).xlsx]Sheet1'!$O$44:$V$44</c:f>
              <c:numCache>
                <c:formatCode>General</c:formatCode>
                <c:ptCount val="8"/>
                <c:pt idx="0">
                  <c:v>4</c:v>
                </c:pt>
                <c:pt idx="1">
                  <c:v>11</c:v>
                </c:pt>
                <c:pt idx="2">
                  <c:v>42</c:v>
                </c:pt>
                <c:pt idx="3">
                  <c:v>144</c:v>
                </c:pt>
                <c:pt idx="4">
                  <c:v>1352</c:v>
                </c:pt>
                <c:pt idx="5">
                  <c:v>3458</c:v>
                </c:pt>
                <c:pt idx="6">
                  <c:v>16517</c:v>
                </c:pt>
                <c:pt idx="7">
                  <c:v>53798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'[总_效率比较(1).xlsx]Sheet1'!$N$45</c:f>
              <c:strCache>
                <c:ptCount val="1"/>
                <c:pt idx="0">
                  <c:v>A*_距离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'[总_效率比较(1).xlsx]Sheet1'!$O$41:$V$41</c:f>
              <c:numCache>
                <c:formatCode>General</c:formatCode>
                <c:ptCount val="8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</c:numCache>
            </c:numRef>
          </c:cat>
          <c:val>
            <c:numRef>
              <c:f>'[总_效率比较(1).xlsx]Sheet1'!$O$45:$V$45</c:f>
              <c:numCache>
                <c:formatCode>General</c:formatCode>
                <c:ptCount val="8"/>
                <c:pt idx="0">
                  <c:v>3</c:v>
                </c:pt>
                <c:pt idx="1">
                  <c:v>6</c:v>
                </c:pt>
                <c:pt idx="2">
                  <c:v>11</c:v>
                </c:pt>
                <c:pt idx="3">
                  <c:v>14</c:v>
                </c:pt>
                <c:pt idx="4">
                  <c:v>389</c:v>
                </c:pt>
                <c:pt idx="5">
                  <c:v>349</c:v>
                </c:pt>
                <c:pt idx="6">
                  <c:v>1560</c:v>
                </c:pt>
                <c:pt idx="7">
                  <c:v>2544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'[总_效率比较(1).xlsx]Sheet1'!$N$46</c:f>
              <c:strCache>
                <c:ptCount val="1"/>
                <c:pt idx="0">
                  <c:v>A*_逆转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'[总_效率比较(1).xlsx]Sheet1'!$O$41:$V$41</c:f>
              <c:numCache>
                <c:formatCode>General</c:formatCode>
                <c:ptCount val="8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</c:numCache>
            </c:numRef>
          </c:cat>
          <c:val>
            <c:numRef>
              <c:f>'[总_效率比较(1).xlsx]Sheet1'!$O$46:$V$46</c:f>
              <c:numCache>
                <c:formatCode>General</c:formatCode>
                <c:ptCount val="8"/>
                <c:pt idx="0">
                  <c:v>10</c:v>
                </c:pt>
                <c:pt idx="1">
                  <c:v>220</c:v>
                </c:pt>
                <c:pt idx="2">
                  <c:v>1923</c:v>
                </c:pt>
                <c:pt idx="3">
                  <c:v>6161</c:v>
                </c:pt>
                <c:pt idx="4">
                  <c:v>4597</c:v>
                </c:pt>
                <c:pt idx="5">
                  <c:v>5279</c:v>
                </c:pt>
                <c:pt idx="6">
                  <c:v>27189</c:v>
                </c:pt>
                <c:pt idx="7">
                  <c:v>74776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'[总_效率比较(1).xlsx]Sheet1'!$N$47</c:f>
              <c:strCache>
                <c:ptCount val="1"/>
                <c:pt idx="0">
                  <c:v>A*_“不在位”+逆转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'[总_效率比较(1).xlsx]Sheet1'!$O$41:$V$41</c:f>
              <c:numCache>
                <c:formatCode>General</c:formatCode>
                <c:ptCount val="8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</c:numCache>
            </c:numRef>
          </c:cat>
          <c:val>
            <c:numRef>
              <c:f>'[总_效率比较(1).xlsx]Sheet1'!$O$47:$V$47</c:f>
              <c:numCache>
                <c:formatCode>General</c:formatCode>
                <c:ptCount val="8"/>
                <c:pt idx="0">
                  <c:v>4</c:v>
                </c:pt>
                <c:pt idx="1">
                  <c:v>72</c:v>
                </c:pt>
                <c:pt idx="2">
                  <c:v>741</c:v>
                </c:pt>
                <c:pt idx="3">
                  <c:v>1645</c:v>
                </c:pt>
                <c:pt idx="4">
                  <c:v>2138</c:v>
                </c:pt>
                <c:pt idx="5">
                  <c:v>1027</c:v>
                </c:pt>
                <c:pt idx="6">
                  <c:v>7836</c:v>
                </c:pt>
                <c:pt idx="7">
                  <c:v>38644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545181618"/>
        <c:axId val="716222066"/>
      </c:lineChart>
      <c:catAx>
        <c:axId val="54518161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最短步数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16222066"/>
        <c:crosses val="autoZero"/>
        <c:auto val="1"/>
        <c:lblAlgn val="ctr"/>
        <c:lblOffset val="100"/>
        <c:noMultiLvlLbl val="0"/>
      </c:catAx>
      <c:valAx>
        <c:axId val="716222066"/>
        <c:scaling>
          <c:orientation val="minMax"/>
          <c:max val="7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扩展节点数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4518161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6CA7-995A-40EE-A4AB-6C91331149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CC30-F178-4CA5-8700-A8AB2D7BA9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6CA7-995A-40EE-A4AB-6C91331149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CC30-F178-4CA5-8700-A8AB2D7BA9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6CA7-995A-40EE-A4AB-6C91331149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CC30-F178-4CA5-8700-A8AB2D7BA9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6CA7-995A-40EE-A4AB-6C91331149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CC30-F178-4CA5-8700-A8AB2D7BA9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6CA7-995A-40EE-A4AB-6C91331149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CC30-F178-4CA5-8700-A8AB2D7BA9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6CA7-995A-40EE-A4AB-6C91331149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CC30-F178-4CA5-8700-A8AB2D7BA9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6CA7-995A-40EE-A4AB-6C91331149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CC30-F178-4CA5-8700-A8AB2D7BA9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6CA7-995A-40EE-A4AB-6C91331149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CC30-F178-4CA5-8700-A8AB2D7BA9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6CA7-995A-40EE-A4AB-6C91331149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CC30-F178-4CA5-8700-A8AB2D7BA9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6CA7-995A-40EE-A4AB-6C91331149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CC30-F178-4CA5-8700-A8AB2D7BA9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6CA7-995A-40EE-A4AB-6C91331149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CC30-F178-4CA5-8700-A8AB2D7BA9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D6CA7-995A-40EE-A4AB-6C91331149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5CC30-F178-4CA5-8700-A8AB2D7BA9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2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tags" Target="../tags/tag63.xml"/><Relationship Id="rId2" Type="http://schemas.openxmlformats.org/officeDocument/2006/relationships/image" Target="../media/image14.png"/><Relationship Id="rId1" Type="http://schemas.openxmlformats.org/officeDocument/2006/relationships/tags" Target="../tags/tag6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tags" Target="../tags/tag64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tags" Target="../tags/tag67.xml"/><Relationship Id="rId4" Type="http://schemas.openxmlformats.org/officeDocument/2006/relationships/image" Target="../media/image26.png"/><Relationship Id="rId3" Type="http://schemas.openxmlformats.org/officeDocument/2006/relationships/tags" Target="../tags/tag66.xml"/><Relationship Id="rId2" Type="http://schemas.openxmlformats.org/officeDocument/2006/relationships/image" Target="../media/image25.png"/><Relationship Id="rId1" Type="http://schemas.openxmlformats.org/officeDocument/2006/relationships/tags" Target="../tags/tag65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338695" y="3861435"/>
            <a:ext cx="3635375" cy="129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600" b="1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第</a:t>
            </a:r>
            <a:r>
              <a:rPr lang="en-US" altLang="zh-CN" sz="1600" b="1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1 </a:t>
            </a:r>
            <a:r>
              <a:rPr lang="zh-CN" altLang="en-US" sz="1600" b="1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组：</a:t>
            </a:r>
            <a:endParaRPr lang="zh-CN" altLang="en-US" sz="16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16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19377238 </a:t>
            </a:r>
            <a:r>
              <a:rPr lang="zh-CN" altLang="en-US" sz="16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王昊晗</a:t>
            </a:r>
            <a:r>
              <a:rPr lang="en-US" altLang="zh-CN" sz="16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19377399 </a:t>
            </a:r>
            <a:r>
              <a:rPr lang="zh-CN" altLang="en-US" sz="16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李萌芳</a:t>
            </a:r>
            <a:endParaRPr lang="zh-CN" altLang="en-US" sz="16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16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19377402 </a:t>
            </a:r>
            <a:r>
              <a:rPr lang="zh-CN" altLang="en-US" sz="16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赵然</a:t>
            </a:r>
            <a:r>
              <a:rPr lang="en-US" altLang="zh-CN" sz="16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  19377203 </a:t>
            </a:r>
            <a:r>
              <a:rPr lang="zh-CN" altLang="en-US" sz="16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王垚</a:t>
            </a:r>
            <a:endParaRPr lang="zh-CN" altLang="en-US" sz="16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16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19377403 </a:t>
            </a:r>
            <a:r>
              <a:rPr lang="zh-CN" altLang="en-US" sz="16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邓雅恒</a:t>
            </a:r>
            <a:endParaRPr lang="zh-CN" altLang="en-US" sz="16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53000" y="1743075"/>
            <a:ext cx="5714365" cy="1610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44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八数码问题搜索策略</a:t>
            </a:r>
            <a:endParaRPr lang="zh-CN" altLang="en-US" sz="44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32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算法实现与对比分析</a:t>
            </a:r>
            <a:endParaRPr lang="zh-CN" altLang="en-US" sz="32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7488079" y="5193684"/>
            <a:ext cx="455612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5405438" y="3552914"/>
            <a:ext cx="481012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243388" y="3998295"/>
            <a:ext cx="481012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1040" y="762000"/>
            <a:ext cx="4236720" cy="5334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881830" y="343451"/>
            <a:ext cx="2428339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结果展示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10250" y="849631"/>
            <a:ext cx="485775" cy="45719"/>
          </a:xfrm>
          <a:prstGeom prst="rect">
            <a:avLst/>
          </a:prstGeom>
          <a:solidFill>
            <a:srgbClr val="EE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24910" y="1845310"/>
            <a:ext cx="2195195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ea typeface="Futura Book" pitchFamily="50" charset="0"/>
                <a:cs typeface="Times New Roman" panose="02020603050405020304" pitchFamily="18" charset="0"/>
              </a:rPr>
              <a:t>扩展的节点数：328</a:t>
            </a:r>
            <a:endParaRPr lang="en-US" altLang="zh-CN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ea typeface="Futura Book" pitchFamily="50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ea typeface="Futura Book" pitchFamily="50" charset="0"/>
                <a:cs typeface="Times New Roman" panose="02020603050405020304" pitchFamily="18" charset="0"/>
              </a:rPr>
              <a:t>用时：19.55 ms</a:t>
            </a:r>
            <a:endParaRPr lang="en-US" altLang="zh-CN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ea typeface="Futura Book" pitchFamily="50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ea typeface="Futura Book" pitchFamily="50" charset="0"/>
                <a:cs typeface="Times New Roman" panose="02020603050405020304" pitchFamily="18" charset="0"/>
              </a:rPr>
              <a:t>路径长度：5</a:t>
            </a:r>
            <a:endParaRPr lang="en-US" altLang="zh-CN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ea typeface="Futura Book" pitchFamily="50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32624" y="1031086"/>
            <a:ext cx="2379662" cy="678543"/>
          </a:xfrm>
          <a:prstGeom prst="rect">
            <a:avLst/>
          </a:prstGeom>
          <a:solidFill>
            <a:srgbClr val="F1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724910" y="1170940"/>
            <a:ext cx="219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dirty="0">
                <a:solidFill>
                  <a:schemeClr val="bg1"/>
                </a:solidFill>
                <a:latin typeface="FuturaPT-Book" panose="020B0502020204020303" pitchFamily="34" charset="0"/>
              </a:rPr>
              <a:t>3 </a:t>
            </a:r>
            <a:r>
              <a:rPr lang="zh-CN" altLang="en-US" sz="2000" dirty="0">
                <a:solidFill>
                  <a:schemeClr val="bg1"/>
                </a:solidFill>
                <a:latin typeface="FuturaPT-Book" panose="020B0502020204020303" pitchFamily="34" charset="0"/>
              </a:rPr>
              <a:t>次运行</a:t>
            </a:r>
            <a:r>
              <a:rPr lang="zh-CN" altLang="en-US" sz="2000" dirty="0">
                <a:solidFill>
                  <a:schemeClr val="bg1"/>
                </a:solidFill>
                <a:latin typeface="FuturaPT-Book" panose="020B0502020204020303" pitchFamily="34" charset="0"/>
              </a:rPr>
              <a:t>平均效率</a:t>
            </a:r>
            <a:endParaRPr lang="zh-CN" altLang="en-US" sz="2000" dirty="0">
              <a:solidFill>
                <a:schemeClr val="bg1"/>
              </a:solidFill>
              <a:latin typeface="FuturaPT-Book" panose="020B0502020204020303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73899" y="3183101"/>
            <a:ext cx="2379662" cy="678543"/>
          </a:xfrm>
          <a:prstGeom prst="rect">
            <a:avLst/>
          </a:prstGeom>
          <a:solidFill>
            <a:srgbClr val="F1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674110" y="3319145"/>
            <a:ext cx="24599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dirty="0">
                <a:solidFill>
                  <a:schemeClr val="bg1"/>
                </a:solidFill>
                <a:latin typeface="FuturaPT-Book" panose="020B0502020204020303" pitchFamily="34" charset="0"/>
              </a:rPr>
              <a:t>状态空间图的说明</a:t>
            </a:r>
            <a:endParaRPr lang="zh-CN" altLang="en-US" sz="2000" dirty="0">
              <a:solidFill>
                <a:schemeClr val="bg1"/>
              </a:solidFill>
              <a:latin typeface="FuturaPT-Book" panose="020B0502020204020303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70580" y="3914775"/>
            <a:ext cx="3939540" cy="193802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ea typeface="Futura Book" pitchFamily="50" charset="0"/>
                <a:cs typeface="Times New Roman" panose="02020603050405020304" pitchFamily="18" charset="0"/>
              </a:rPr>
              <a:t>S(5)的子节点是A(7)、B(7)、C(5)</a:t>
            </a:r>
            <a:endParaRPr lang="en-US" altLang="zh-CN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ea typeface="Futura Book" pitchFamily="50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ea typeface="Futura Book" pitchFamily="50" charset="0"/>
                <a:cs typeface="Times New Roman" panose="02020603050405020304" pitchFamily="18" charset="0"/>
              </a:rPr>
              <a:t>先搜索第1层：</a:t>
            </a: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ea typeface="Futura Book" pitchFamily="50" charset="0"/>
                <a:cs typeface="Times New Roman" panose="02020603050405020304" pitchFamily="18" charset="0"/>
                <a:sym typeface="+mn-ea"/>
              </a:rPr>
              <a:t>A(7)、B(7)、C(5)</a:t>
            </a:r>
            <a:endParaRPr lang="en-US" altLang="zh-CN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ea typeface="Futura Book" pitchFamily="50" charset="0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ea typeface="Futura Book" pitchFamily="50" charset="0"/>
                <a:cs typeface="Times New Roman" panose="02020603050405020304" pitchFamily="18" charset="0"/>
              </a:rPr>
              <a:t>再搜索第2层：......</a:t>
            </a:r>
            <a:endParaRPr lang="en-US" altLang="zh-CN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ea typeface="Futura Book" pitchFamily="50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ea typeface="Futura Book" pitchFamily="50" charset="0"/>
                <a:cs typeface="Times New Roman" panose="02020603050405020304" pitchFamily="18" charset="0"/>
              </a:rPr>
              <a:t>......</a:t>
            </a:r>
            <a:endParaRPr lang="en-US" altLang="zh-CN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ea typeface="Futura Book" pitchFamily="50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ea typeface="Futura Book" pitchFamily="50" charset="0"/>
                <a:cs typeface="Times New Roman" panose="02020603050405020304" pitchFamily="18" charset="0"/>
              </a:rPr>
              <a:t>再搜索第5层：终于找到了解J(5)</a:t>
            </a:r>
            <a:endParaRPr lang="en-US" altLang="zh-CN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ea typeface="Futura Book" pitchFamily="50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65" y="762000"/>
            <a:ext cx="2402840" cy="5168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文框 11"/>
          <p:cNvSpPr/>
          <p:nvPr/>
        </p:nvSpPr>
        <p:spPr>
          <a:xfrm>
            <a:off x="457200" y="421883"/>
            <a:ext cx="11277600" cy="6045200"/>
          </a:xfrm>
          <a:prstGeom prst="frame">
            <a:avLst>
              <a:gd name="adj1" fmla="val 105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4644455" y="0"/>
            <a:ext cx="2903085" cy="3044823"/>
          </a:xfrm>
          <a:custGeom>
            <a:avLst/>
            <a:gdLst>
              <a:gd name="connsiteX0" fmla="*/ 0 w 3377833"/>
              <a:gd name="connsiteY0" fmla="*/ 0 h 3542750"/>
              <a:gd name="connsiteX1" fmla="*/ 3377833 w 3377833"/>
              <a:gd name="connsiteY1" fmla="*/ 0 h 3542750"/>
              <a:gd name="connsiteX2" fmla="*/ 3377833 w 3377833"/>
              <a:gd name="connsiteY2" fmla="*/ 3542750 h 3542750"/>
              <a:gd name="connsiteX3" fmla="*/ 0 w 3377833"/>
              <a:gd name="connsiteY3" fmla="*/ 3542750 h 354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7833" h="3542750">
                <a:moveTo>
                  <a:pt x="0" y="0"/>
                </a:moveTo>
                <a:lnTo>
                  <a:pt x="3377833" y="0"/>
                </a:lnTo>
                <a:lnTo>
                  <a:pt x="3377833" y="3542750"/>
                </a:lnTo>
                <a:lnTo>
                  <a:pt x="0" y="3542750"/>
                </a:lnTo>
                <a:close/>
              </a:path>
            </a:pathLst>
          </a:custGeom>
        </p:spPr>
      </p:pic>
      <p:sp>
        <p:nvSpPr>
          <p:cNvPr id="7" name="文本框 6"/>
          <p:cNvSpPr txBox="1"/>
          <p:nvPr/>
        </p:nvSpPr>
        <p:spPr>
          <a:xfrm>
            <a:off x="5803179" y="2967335"/>
            <a:ext cx="5905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Futura Book" pitchFamily="50" charset="0"/>
              </a:rPr>
              <a:t>03</a:t>
            </a:r>
            <a:endParaRPr lang="zh-CN" altLang="en-US" sz="2400" dirty="0">
              <a:latin typeface="Futura Book" pitchFamily="50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24971" y="296733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｜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871781" y="3620051"/>
            <a:ext cx="2428339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启发式</a:t>
            </a:r>
            <a:r>
              <a:rPr lang="zh-CN" altLang="en-US" sz="28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搜索</a:t>
            </a:r>
            <a:endParaRPr lang="zh-CN" altLang="en-US" sz="28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79495" y="296733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｜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2515431" y="4334322"/>
            <a:ext cx="7161132" cy="3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200" kern="100" dirty="0">
                <a:solidFill>
                  <a:schemeClr val="bg1">
                    <a:lumMod val="85000"/>
                  </a:schemeClr>
                </a:solidFill>
                <a:latin typeface="Futura Book" pitchFamily="50" charset="0"/>
                <a:cs typeface="Times New Roman" panose="02020603050405020304" pitchFamily="18" charset="0"/>
                <a:sym typeface="+mn-ea"/>
              </a:rPr>
              <a:t>HEURISTIC SEARCH</a:t>
            </a:r>
            <a:endParaRPr lang="zh-CN" altLang="zh-CN" sz="900" kern="100" dirty="0">
              <a:solidFill>
                <a:schemeClr val="bg1">
                  <a:lumMod val="85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31232" y="397553"/>
            <a:ext cx="3329533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4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“</a:t>
            </a:r>
            <a:r>
              <a:rPr lang="zh-CN" altLang="en-US" sz="24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不在位</a:t>
            </a:r>
            <a:r>
              <a:rPr lang="en-US" altLang="zh-CN" sz="24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”</a:t>
            </a:r>
            <a:r>
              <a:rPr lang="zh-CN" altLang="en-US" sz="24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数码数</a:t>
            </a:r>
            <a:endParaRPr lang="zh-CN" altLang="en-US" sz="24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10250" y="935356"/>
            <a:ext cx="485775" cy="45719"/>
          </a:xfrm>
          <a:prstGeom prst="rect">
            <a:avLst/>
          </a:prstGeom>
          <a:solidFill>
            <a:srgbClr val="EE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2055177" y="1181294"/>
            <a:ext cx="720090" cy="720090"/>
            <a:chOff x="6593" y="3329"/>
            <a:chExt cx="1134" cy="1134"/>
          </a:xfrm>
        </p:grpSpPr>
        <p:sp>
          <p:nvSpPr>
            <p:cNvPr id="5" name="矩形 4"/>
            <p:cNvSpPr/>
            <p:nvPr/>
          </p:nvSpPr>
          <p:spPr>
            <a:xfrm>
              <a:off x="6593" y="3329"/>
              <a:ext cx="1134" cy="1134"/>
            </a:xfrm>
            <a:prstGeom prst="rect">
              <a:avLst/>
            </a:prstGeom>
            <a:solidFill>
              <a:srgbClr val="F1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Freeform 37"/>
            <p:cNvSpPr>
              <a:spLocks noEditPoints="1"/>
            </p:cNvSpPr>
            <p:nvPr/>
          </p:nvSpPr>
          <p:spPr bwMode="auto">
            <a:xfrm>
              <a:off x="6843" y="3559"/>
              <a:ext cx="676" cy="673"/>
            </a:xfrm>
            <a:custGeom>
              <a:avLst/>
              <a:gdLst>
                <a:gd name="T0" fmla="*/ 326 w 725"/>
                <a:gd name="T1" fmla="*/ 121 h 725"/>
                <a:gd name="T2" fmla="*/ 232 w 725"/>
                <a:gd name="T3" fmla="*/ 157 h 725"/>
                <a:gd name="T4" fmla="*/ 160 w 725"/>
                <a:gd name="T5" fmla="*/ 123 h 725"/>
                <a:gd name="T6" fmla="*/ 166 w 725"/>
                <a:gd name="T7" fmla="*/ 218 h 725"/>
                <a:gd name="T8" fmla="*/ 124 w 725"/>
                <a:gd name="T9" fmla="*/ 309 h 725"/>
                <a:gd name="T10" fmla="*/ 50 w 725"/>
                <a:gd name="T11" fmla="*/ 336 h 725"/>
                <a:gd name="T12" fmla="*/ 120 w 725"/>
                <a:gd name="T13" fmla="*/ 399 h 725"/>
                <a:gd name="T14" fmla="*/ 156 w 725"/>
                <a:gd name="T15" fmla="*/ 493 h 725"/>
                <a:gd name="T16" fmla="*/ 122 w 725"/>
                <a:gd name="T17" fmla="*/ 565 h 725"/>
                <a:gd name="T18" fmla="*/ 217 w 725"/>
                <a:gd name="T19" fmla="*/ 559 h 725"/>
                <a:gd name="T20" fmla="*/ 308 w 725"/>
                <a:gd name="T21" fmla="*/ 601 h 725"/>
                <a:gd name="T22" fmla="*/ 335 w 725"/>
                <a:gd name="T23" fmla="*/ 675 h 725"/>
                <a:gd name="T24" fmla="*/ 398 w 725"/>
                <a:gd name="T25" fmla="*/ 605 h 725"/>
                <a:gd name="T26" fmla="*/ 492 w 725"/>
                <a:gd name="T27" fmla="*/ 569 h 725"/>
                <a:gd name="T28" fmla="*/ 564 w 725"/>
                <a:gd name="T29" fmla="*/ 603 h 725"/>
                <a:gd name="T30" fmla="*/ 559 w 725"/>
                <a:gd name="T31" fmla="*/ 508 h 725"/>
                <a:gd name="T32" fmla="*/ 600 w 725"/>
                <a:gd name="T33" fmla="*/ 417 h 725"/>
                <a:gd name="T34" fmla="*/ 675 w 725"/>
                <a:gd name="T35" fmla="*/ 390 h 725"/>
                <a:gd name="T36" fmla="*/ 604 w 725"/>
                <a:gd name="T37" fmla="*/ 327 h 725"/>
                <a:gd name="T38" fmla="*/ 568 w 725"/>
                <a:gd name="T39" fmla="*/ 233 h 725"/>
                <a:gd name="T40" fmla="*/ 602 w 725"/>
                <a:gd name="T41" fmla="*/ 161 h 725"/>
                <a:gd name="T42" fmla="*/ 507 w 725"/>
                <a:gd name="T43" fmla="*/ 166 h 725"/>
                <a:gd name="T44" fmla="*/ 416 w 725"/>
                <a:gd name="T45" fmla="*/ 125 h 725"/>
                <a:gd name="T46" fmla="*/ 389 w 725"/>
                <a:gd name="T47" fmla="*/ 50 h 725"/>
                <a:gd name="T48" fmla="*/ 283 w 725"/>
                <a:gd name="T49" fmla="*/ 80 h 725"/>
                <a:gd name="T50" fmla="*/ 432 w 725"/>
                <a:gd name="T51" fmla="*/ 0 h 725"/>
                <a:gd name="T52" fmla="*/ 506 w 725"/>
                <a:gd name="T53" fmla="*/ 107 h 725"/>
                <a:gd name="T54" fmla="*/ 668 w 725"/>
                <a:gd name="T55" fmla="*/ 156 h 725"/>
                <a:gd name="T56" fmla="*/ 645 w 725"/>
                <a:gd name="T57" fmla="*/ 284 h 725"/>
                <a:gd name="T58" fmla="*/ 725 w 725"/>
                <a:gd name="T59" fmla="*/ 433 h 725"/>
                <a:gd name="T60" fmla="*/ 618 w 725"/>
                <a:gd name="T61" fmla="*/ 507 h 725"/>
                <a:gd name="T62" fmla="*/ 569 w 725"/>
                <a:gd name="T63" fmla="*/ 669 h 725"/>
                <a:gd name="T64" fmla="*/ 441 w 725"/>
                <a:gd name="T65" fmla="*/ 646 h 725"/>
                <a:gd name="T66" fmla="*/ 292 w 725"/>
                <a:gd name="T67" fmla="*/ 725 h 725"/>
                <a:gd name="T68" fmla="*/ 218 w 725"/>
                <a:gd name="T69" fmla="*/ 619 h 725"/>
                <a:gd name="T70" fmla="*/ 56 w 725"/>
                <a:gd name="T71" fmla="*/ 570 h 725"/>
                <a:gd name="T72" fmla="*/ 79 w 725"/>
                <a:gd name="T73" fmla="*/ 442 h 725"/>
                <a:gd name="T74" fmla="*/ 0 w 725"/>
                <a:gd name="T75" fmla="*/ 293 h 725"/>
                <a:gd name="T76" fmla="*/ 106 w 725"/>
                <a:gd name="T77" fmla="*/ 219 h 725"/>
                <a:gd name="T78" fmla="*/ 155 w 725"/>
                <a:gd name="T79" fmla="*/ 57 h 725"/>
                <a:gd name="T80" fmla="*/ 283 w 725"/>
                <a:gd name="T81" fmla="*/ 80 h 725"/>
                <a:gd name="T82" fmla="*/ 212 w 725"/>
                <a:gd name="T83" fmla="*/ 363 h 725"/>
                <a:gd name="T84" fmla="*/ 512 w 725"/>
                <a:gd name="T85" fmla="*/ 363 h 725"/>
                <a:gd name="T86" fmla="*/ 362 w 725"/>
                <a:gd name="T87" fmla="*/ 463 h 725"/>
                <a:gd name="T88" fmla="*/ 362 w 725"/>
                <a:gd name="T89" fmla="*/ 263 h 725"/>
                <a:gd name="T90" fmla="*/ 362 w 725"/>
                <a:gd name="T91" fmla="*/ 463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25" h="725">
                  <a:moveTo>
                    <a:pt x="339" y="50"/>
                  </a:moveTo>
                  <a:cubicBezTo>
                    <a:pt x="326" y="121"/>
                    <a:pt x="326" y="121"/>
                    <a:pt x="326" y="121"/>
                  </a:cubicBezTo>
                  <a:cubicBezTo>
                    <a:pt x="310" y="125"/>
                    <a:pt x="310" y="125"/>
                    <a:pt x="310" y="125"/>
                  </a:cubicBezTo>
                  <a:cubicBezTo>
                    <a:pt x="282" y="131"/>
                    <a:pt x="256" y="142"/>
                    <a:pt x="232" y="157"/>
                  </a:cubicBezTo>
                  <a:cubicBezTo>
                    <a:pt x="217" y="166"/>
                    <a:pt x="217" y="166"/>
                    <a:pt x="217" y="166"/>
                  </a:cubicBezTo>
                  <a:cubicBezTo>
                    <a:pt x="160" y="123"/>
                    <a:pt x="160" y="123"/>
                    <a:pt x="160" y="123"/>
                  </a:cubicBezTo>
                  <a:cubicBezTo>
                    <a:pt x="125" y="158"/>
                    <a:pt x="125" y="158"/>
                    <a:pt x="125" y="158"/>
                  </a:cubicBezTo>
                  <a:cubicBezTo>
                    <a:pt x="166" y="218"/>
                    <a:pt x="166" y="218"/>
                    <a:pt x="166" y="218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41" y="256"/>
                    <a:pt x="130" y="282"/>
                    <a:pt x="124" y="309"/>
                  </a:cubicBezTo>
                  <a:cubicBezTo>
                    <a:pt x="120" y="326"/>
                    <a:pt x="120" y="326"/>
                    <a:pt x="120" y="326"/>
                  </a:cubicBezTo>
                  <a:cubicBezTo>
                    <a:pt x="50" y="336"/>
                    <a:pt x="50" y="336"/>
                    <a:pt x="50" y="336"/>
                  </a:cubicBezTo>
                  <a:cubicBezTo>
                    <a:pt x="50" y="386"/>
                    <a:pt x="50" y="386"/>
                    <a:pt x="50" y="386"/>
                  </a:cubicBezTo>
                  <a:cubicBezTo>
                    <a:pt x="120" y="399"/>
                    <a:pt x="120" y="399"/>
                    <a:pt x="120" y="399"/>
                  </a:cubicBezTo>
                  <a:cubicBezTo>
                    <a:pt x="124" y="415"/>
                    <a:pt x="124" y="415"/>
                    <a:pt x="124" y="415"/>
                  </a:cubicBezTo>
                  <a:cubicBezTo>
                    <a:pt x="130" y="443"/>
                    <a:pt x="141" y="469"/>
                    <a:pt x="156" y="493"/>
                  </a:cubicBezTo>
                  <a:cubicBezTo>
                    <a:pt x="165" y="508"/>
                    <a:pt x="165" y="508"/>
                    <a:pt x="165" y="508"/>
                  </a:cubicBezTo>
                  <a:cubicBezTo>
                    <a:pt x="122" y="565"/>
                    <a:pt x="122" y="565"/>
                    <a:pt x="122" y="565"/>
                  </a:cubicBezTo>
                  <a:cubicBezTo>
                    <a:pt x="157" y="600"/>
                    <a:pt x="157" y="600"/>
                    <a:pt x="157" y="600"/>
                  </a:cubicBezTo>
                  <a:cubicBezTo>
                    <a:pt x="217" y="559"/>
                    <a:pt x="217" y="559"/>
                    <a:pt x="217" y="559"/>
                  </a:cubicBezTo>
                  <a:cubicBezTo>
                    <a:pt x="231" y="568"/>
                    <a:pt x="231" y="568"/>
                    <a:pt x="231" y="568"/>
                  </a:cubicBezTo>
                  <a:cubicBezTo>
                    <a:pt x="255" y="584"/>
                    <a:pt x="281" y="595"/>
                    <a:pt x="308" y="601"/>
                  </a:cubicBezTo>
                  <a:cubicBezTo>
                    <a:pt x="325" y="605"/>
                    <a:pt x="325" y="605"/>
                    <a:pt x="325" y="605"/>
                  </a:cubicBezTo>
                  <a:cubicBezTo>
                    <a:pt x="335" y="675"/>
                    <a:pt x="335" y="675"/>
                    <a:pt x="335" y="675"/>
                  </a:cubicBezTo>
                  <a:cubicBezTo>
                    <a:pt x="385" y="675"/>
                    <a:pt x="385" y="675"/>
                    <a:pt x="385" y="675"/>
                  </a:cubicBezTo>
                  <a:cubicBezTo>
                    <a:pt x="398" y="605"/>
                    <a:pt x="398" y="605"/>
                    <a:pt x="398" y="605"/>
                  </a:cubicBezTo>
                  <a:cubicBezTo>
                    <a:pt x="414" y="601"/>
                    <a:pt x="414" y="601"/>
                    <a:pt x="414" y="601"/>
                  </a:cubicBezTo>
                  <a:cubicBezTo>
                    <a:pt x="442" y="595"/>
                    <a:pt x="468" y="584"/>
                    <a:pt x="492" y="569"/>
                  </a:cubicBezTo>
                  <a:cubicBezTo>
                    <a:pt x="507" y="560"/>
                    <a:pt x="507" y="560"/>
                    <a:pt x="507" y="560"/>
                  </a:cubicBezTo>
                  <a:cubicBezTo>
                    <a:pt x="564" y="603"/>
                    <a:pt x="564" y="603"/>
                    <a:pt x="564" y="603"/>
                  </a:cubicBezTo>
                  <a:cubicBezTo>
                    <a:pt x="599" y="568"/>
                    <a:pt x="599" y="568"/>
                    <a:pt x="599" y="568"/>
                  </a:cubicBezTo>
                  <a:cubicBezTo>
                    <a:pt x="559" y="508"/>
                    <a:pt x="559" y="508"/>
                    <a:pt x="559" y="508"/>
                  </a:cubicBezTo>
                  <a:cubicBezTo>
                    <a:pt x="567" y="494"/>
                    <a:pt x="567" y="494"/>
                    <a:pt x="567" y="494"/>
                  </a:cubicBezTo>
                  <a:cubicBezTo>
                    <a:pt x="583" y="470"/>
                    <a:pt x="594" y="444"/>
                    <a:pt x="600" y="417"/>
                  </a:cubicBezTo>
                  <a:cubicBezTo>
                    <a:pt x="604" y="400"/>
                    <a:pt x="604" y="400"/>
                    <a:pt x="604" y="400"/>
                  </a:cubicBezTo>
                  <a:cubicBezTo>
                    <a:pt x="675" y="390"/>
                    <a:pt x="675" y="390"/>
                    <a:pt x="675" y="390"/>
                  </a:cubicBezTo>
                  <a:cubicBezTo>
                    <a:pt x="675" y="340"/>
                    <a:pt x="675" y="340"/>
                    <a:pt x="675" y="340"/>
                  </a:cubicBezTo>
                  <a:cubicBezTo>
                    <a:pt x="604" y="327"/>
                    <a:pt x="604" y="327"/>
                    <a:pt x="604" y="327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594" y="283"/>
                    <a:pt x="583" y="257"/>
                    <a:pt x="568" y="233"/>
                  </a:cubicBezTo>
                  <a:cubicBezTo>
                    <a:pt x="559" y="218"/>
                    <a:pt x="559" y="218"/>
                    <a:pt x="559" y="218"/>
                  </a:cubicBezTo>
                  <a:cubicBezTo>
                    <a:pt x="602" y="161"/>
                    <a:pt x="602" y="161"/>
                    <a:pt x="602" y="161"/>
                  </a:cubicBezTo>
                  <a:cubicBezTo>
                    <a:pt x="567" y="126"/>
                    <a:pt x="567" y="126"/>
                    <a:pt x="567" y="126"/>
                  </a:cubicBezTo>
                  <a:cubicBezTo>
                    <a:pt x="507" y="166"/>
                    <a:pt x="507" y="166"/>
                    <a:pt x="507" y="166"/>
                  </a:cubicBezTo>
                  <a:cubicBezTo>
                    <a:pt x="493" y="158"/>
                    <a:pt x="493" y="158"/>
                    <a:pt x="493" y="158"/>
                  </a:cubicBezTo>
                  <a:cubicBezTo>
                    <a:pt x="469" y="142"/>
                    <a:pt x="443" y="131"/>
                    <a:pt x="416" y="125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89" y="50"/>
                    <a:pt x="389" y="50"/>
                    <a:pt x="389" y="50"/>
                  </a:cubicBezTo>
                  <a:cubicBezTo>
                    <a:pt x="339" y="50"/>
                    <a:pt x="339" y="50"/>
                    <a:pt x="339" y="50"/>
                  </a:cubicBezTo>
                  <a:close/>
                  <a:moveTo>
                    <a:pt x="283" y="8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43" y="81"/>
                    <a:pt x="443" y="81"/>
                    <a:pt x="443" y="81"/>
                  </a:cubicBezTo>
                  <a:cubicBezTo>
                    <a:pt x="465" y="87"/>
                    <a:pt x="486" y="96"/>
                    <a:pt x="506" y="107"/>
                  </a:cubicBezTo>
                  <a:cubicBezTo>
                    <a:pt x="573" y="61"/>
                    <a:pt x="573" y="61"/>
                    <a:pt x="573" y="61"/>
                  </a:cubicBezTo>
                  <a:cubicBezTo>
                    <a:pt x="668" y="156"/>
                    <a:pt x="668" y="156"/>
                    <a:pt x="668" y="156"/>
                  </a:cubicBezTo>
                  <a:cubicBezTo>
                    <a:pt x="619" y="221"/>
                    <a:pt x="619" y="221"/>
                    <a:pt x="619" y="221"/>
                  </a:cubicBezTo>
                  <a:cubicBezTo>
                    <a:pt x="630" y="241"/>
                    <a:pt x="639" y="262"/>
                    <a:pt x="645" y="284"/>
                  </a:cubicBezTo>
                  <a:cubicBezTo>
                    <a:pt x="725" y="299"/>
                    <a:pt x="725" y="299"/>
                    <a:pt x="725" y="299"/>
                  </a:cubicBezTo>
                  <a:cubicBezTo>
                    <a:pt x="725" y="433"/>
                    <a:pt x="725" y="433"/>
                    <a:pt x="725" y="433"/>
                  </a:cubicBezTo>
                  <a:cubicBezTo>
                    <a:pt x="644" y="444"/>
                    <a:pt x="644" y="444"/>
                    <a:pt x="644" y="444"/>
                  </a:cubicBezTo>
                  <a:cubicBezTo>
                    <a:pt x="638" y="466"/>
                    <a:pt x="629" y="487"/>
                    <a:pt x="618" y="507"/>
                  </a:cubicBezTo>
                  <a:cubicBezTo>
                    <a:pt x="664" y="574"/>
                    <a:pt x="664" y="574"/>
                    <a:pt x="664" y="574"/>
                  </a:cubicBezTo>
                  <a:cubicBezTo>
                    <a:pt x="569" y="669"/>
                    <a:pt x="569" y="669"/>
                    <a:pt x="569" y="669"/>
                  </a:cubicBezTo>
                  <a:cubicBezTo>
                    <a:pt x="504" y="620"/>
                    <a:pt x="504" y="620"/>
                    <a:pt x="504" y="620"/>
                  </a:cubicBezTo>
                  <a:cubicBezTo>
                    <a:pt x="484" y="631"/>
                    <a:pt x="463" y="640"/>
                    <a:pt x="441" y="646"/>
                  </a:cubicBezTo>
                  <a:cubicBezTo>
                    <a:pt x="426" y="725"/>
                    <a:pt x="426" y="725"/>
                    <a:pt x="426" y="725"/>
                  </a:cubicBezTo>
                  <a:cubicBezTo>
                    <a:pt x="292" y="725"/>
                    <a:pt x="292" y="725"/>
                    <a:pt x="292" y="725"/>
                  </a:cubicBezTo>
                  <a:cubicBezTo>
                    <a:pt x="281" y="645"/>
                    <a:pt x="281" y="645"/>
                    <a:pt x="281" y="645"/>
                  </a:cubicBezTo>
                  <a:cubicBezTo>
                    <a:pt x="259" y="639"/>
                    <a:pt x="238" y="630"/>
                    <a:pt x="218" y="619"/>
                  </a:cubicBezTo>
                  <a:cubicBezTo>
                    <a:pt x="151" y="665"/>
                    <a:pt x="151" y="665"/>
                    <a:pt x="151" y="665"/>
                  </a:cubicBezTo>
                  <a:cubicBezTo>
                    <a:pt x="56" y="570"/>
                    <a:pt x="56" y="570"/>
                    <a:pt x="56" y="570"/>
                  </a:cubicBezTo>
                  <a:cubicBezTo>
                    <a:pt x="105" y="505"/>
                    <a:pt x="105" y="505"/>
                    <a:pt x="105" y="505"/>
                  </a:cubicBezTo>
                  <a:cubicBezTo>
                    <a:pt x="94" y="485"/>
                    <a:pt x="85" y="464"/>
                    <a:pt x="79" y="442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80" y="282"/>
                    <a:pt x="80" y="282"/>
                    <a:pt x="80" y="282"/>
                  </a:cubicBezTo>
                  <a:cubicBezTo>
                    <a:pt x="86" y="260"/>
                    <a:pt x="95" y="239"/>
                    <a:pt x="106" y="219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155" y="57"/>
                    <a:pt x="155" y="57"/>
                    <a:pt x="155" y="57"/>
                  </a:cubicBezTo>
                  <a:cubicBezTo>
                    <a:pt x="220" y="106"/>
                    <a:pt x="220" y="106"/>
                    <a:pt x="220" y="106"/>
                  </a:cubicBezTo>
                  <a:cubicBezTo>
                    <a:pt x="240" y="95"/>
                    <a:pt x="261" y="86"/>
                    <a:pt x="283" y="80"/>
                  </a:cubicBezTo>
                  <a:close/>
                  <a:moveTo>
                    <a:pt x="362" y="513"/>
                  </a:moveTo>
                  <a:cubicBezTo>
                    <a:pt x="279" y="513"/>
                    <a:pt x="212" y="446"/>
                    <a:pt x="212" y="363"/>
                  </a:cubicBezTo>
                  <a:cubicBezTo>
                    <a:pt x="212" y="280"/>
                    <a:pt x="279" y="213"/>
                    <a:pt x="362" y="213"/>
                  </a:cubicBezTo>
                  <a:cubicBezTo>
                    <a:pt x="445" y="213"/>
                    <a:pt x="512" y="280"/>
                    <a:pt x="512" y="363"/>
                  </a:cubicBezTo>
                  <a:cubicBezTo>
                    <a:pt x="512" y="446"/>
                    <a:pt x="445" y="513"/>
                    <a:pt x="362" y="513"/>
                  </a:cubicBezTo>
                  <a:close/>
                  <a:moveTo>
                    <a:pt x="362" y="463"/>
                  </a:moveTo>
                  <a:cubicBezTo>
                    <a:pt x="417" y="463"/>
                    <a:pt x="462" y="418"/>
                    <a:pt x="462" y="363"/>
                  </a:cubicBezTo>
                  <a:cubicBezTo>
                    <a:pt x="462" y="308"/>
                    <a:pt x="417" y="263"/>
                    <a:pt x="362" y="263"/>
                  </a:cubicBezTo>
                  <a:cubicBezTo>
                    <a:pt x="307" y="263"/>
                    <a:pt x="262" y="308"/>
                    <a:pt x="262" y="363"/>
                  </a:cubicBezTo>
                  <a:cubicBezTo>
                    <a:pt x="262" y="418"/>
                    <a:pt x="307" y="463"/>
                    <a:pt x="362" y="4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055177" y="3233614"/>
            <a:ext cx="720090" cy="720090"/>
            <a:chOff x="6614" y="6454"/>
            <a:chExt cx="1134" cy="1134"/>
          </a:xfrm>
        </p:grpSpPr>
        <p:sp>
          <p:nvSpPr>
            <p:cNvPr id="6" name="矩形 5"/>
            <p:cNvSpPr/>
            <p:nvPr/>
          </p:nvSpPr>
          <p:spPr>
            <a:xfrm>
              <a:off x="6614" y="6454"/>
              <a:ext cx="1134" cy="1134"/>
            </a:xfrm>
            <a:prstGeom prst="rect">
              <a:avLst/>
            </a:prstGeom>
            <a:solidFill>
              <a:srgbClr val="F1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Group 76"/>
            <p:cNvGrpSpPr>
              <a:grpSpLocks noChangeAspect="1"/>
            </p:cNvGrpSpPr>
            <p:nvPr/>
          </p:nvGrpSpPr>
          <p:grpSpPr bwMode="auto">
            <a:xfrm>
              <a:off x="6843" y="6651"/>
              <a:ext cx="635" cy="739"/>
              <a:chOff x="3446" y="1648"/>
              <a:chExt cx="226" cy="263"/>
            </a:xfrm>
            <a:solidFill>
              <a:schemeClr val="bg1"/>
            </a:solidFill>
          </p:grpSpPr>
          <p:sp>
            <p:nvSpPr>
              <p:cNvPr id="9" name="Freeform 77"/>
              <p:cNvSpPr>
                <a:spLocks noEditPoints="1"/>
              </p:cNvSpPr>
              <p:nvPr/>
            </p:nvSpPr>
            <p:spPr bwMode="auto">
              <a:xfrm>
                <a:off x="3446" y="1648"/>
                <a:ext cx="226" cy="263"/>
              </a:xfrm>
              <a:custGeom>
                <a:avLst/>
                <a:gdLst>
                  <a:gd name="T0" fmla="*/ 613 w 650"/>
                  <a:gd name="T1" fmla="*/ 160 h 756"/>
                  <a:gd name="T2" fmla="*/ 363 w 650"/>
                  <a:gd name="T3" fmla="*/ 13 h 756"/>
                  <a:gd name="T4" fmla="*/ 287 w 650"/>
                  <a:gd name="T5" fmla="*/ 13 h 756"/>
                  <a:gd name="T6" fmla="*/ 37 w 650"/>
                  <a:gd name="T7" fmla="*/ 160 h 756"/>
                  <a:gd name="T8" fmla="*/ 0 w 650"/>
                  <a:gd name="T9" fmla="*/ 225 h 756"/>
                  <a:gd name="T10" fmla="*/ 0 w 650"/>
                  <a:gd name="T11" fmla="*/ 535 h 756"/>
                  <a:gd name="T12" fmla="*/ 38 w 650"/>
                  <a:gd name="T13" fmla="*/ 601 h 756"/>
                  <a:gd name="T14" fmla="*/ 288 w 650"/>
                  <a:gd name="T15" fmla="*/ 743 h 756"/>
                  <a:gd name="T16" fmla="*/ 362 w 650"/>
                  <a:gd name="T17" fmla="*/ 743 h 756"/>
                  <a:gd name="T18" fmla="*/ 612 w 650"/>
                  <a:gd name="T19" fmla="*/ 601 h 756"/>
                  <a:gd name="T20" fmla="*/ 650 w 650"/>
                  <a:gd name="T21" fmla="*/ 535 h 756"/>
                  <a:gd name="T22" fmla="*/ 650 w 650"/>
                  <a:gd name="T23" fmla="*/ 225 h 756"/>
                  <a:gd name="T24" fmla="*/ 613 w 650"/>
                  <a:gd name="T25" fmla="*/ 160 h 756"/>
                  <a:gd name="T26" fmla="*/ 600 w 650"/>
                  <a:gd name="T27" fmla="*/ 535 h 756"/>
                  <a:gd name="T28" fmla="*/ 587 w 650"/>
                  <a:gd name="T29" fmla="*/ 557 h 756"/>
                  <a:gd name="T30" fmla="*/ 337 w 650"/>
                  <a:gd name="T31" fmla="*/ 699 h 756"/>
                  <a:gd name="T32" fmla="*/ 313 w 650"/>
                  <a:gd name="T33" fmla="*/ 699 h 756"/>
                  <a:gd name="T34" fmla="*/ 63 w 650"/>
                  <a:gd name="T35" fmla="*/ 557 h 756"/>
                  <a:gd name="T36" fmla="*/ 50 w 650"/>
                  <a:gd name="T37" fmla="*/ 535 h 756"/>
                  <a:gd name="T38" fmla="*/ 50 w 650"/>
                  <a:gd name="T39" fmla="*/ 225 h 756"/>
                  <a:gd name="T40" fmla="*/ 62 w 650"/>
                  <a:gd name="T41" fmla="*/ 203 h 756"/>
                  <a:gd name="T42" fmla="*/ 312 w 650"/>
                  <a:gd name="T43" fmla="*/ 57 h 756"/>
                  <a:gd name="T44" fmla="*/ 337 w 650"/>
                  <a:gd name="T45" fmla="*/ 57 h 756"/>
                  <a:gd name="T46" fmla="*/ 588 w 650"/>
                  <a:gd name="T47" fmla="*/ 203 h 756"/>
                  <a:gd name="T48" fmla="*/ 600 w 650"/>
                  <a:gd name="T49" fmla="*/ 225 h 756"/>
                  <a:gd name="T50" fmla="*/ 600 w 650"/>
                  <a:gd name="T51" fmla="*/ 535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50" h="756">
                    <a:moveTo>
                      <a:pt x="613" y="160"/>
                    </a:moveTo>
                    <a:cubicBezTo>
                      <a:pt x="363" y="13"/>
                      <a:pt x="363" y="13"/>
                      <a:pt x="363" y="13"/>
                    </a:cubicBezTo>
                    <a:cubicBezTo>
                      <a:pt x="339" y="0"/>
                      <a:pt x="310" y="0"/>
                      <a:pt x="287" y="13"/>
                    </a:cubicBezTo>
                    <a:cubicBezTo>
                      <a:pt x="37" y="160"/>
                      <a:pt x="37" y="160"/>
                      <a:pt x="37" y="160"/>
                    </a:cubicBezTo>
                    <a:cubicBezTo>
                      <a:pt x="14" y="173"/>
                      <a:pt x="0" y="198"/>
                      <a:pt x="0" y="225"/>
                    </a:cubicBezTo>
                    <a:cubicBezTo>
                      <a:pt x="0" y="535"/>
                      <a:pt x="0" y="535"/>
                      <a:pt x="0" y="535"/>
                    </a:cubicBezTo>
                    <a:cubicBezTo>
                      <a:pt x="0" y="563"/>
                      <a:pt x="15" y="588"/>
                      <a:pt x="38" y="601"/>
                    </a:cubicBezTo>
                    <a:cubicBezTo>
                      <a:pt x="288" y="743"/>
                      <a:pt x="288" y="743"/>
                      <a:pt x="288" y="743"/>
                    </a:cubicBezTo>
                    <a:cubicBezTo>
                      <a:pt x="311" y="756"/>
                      <a:pt x="339" y="756"/>
                      <a:pt x="362" y="743"/>
                    </a:cubicBezTo>
                    <a:cubicBezTo>
                      <a:pt x="612" y="601"/>
                      <a:pt x="612" y="601"/>
                      <a:pt x="612" y="601"/>
                    </a:cubicBezTo>
                    <a:cubicBezTo>
                      <a:pt x="635" y="588"/>
                      <a:pt x="650" y="563"/>
                      <a:pt x="650" y="535"/>
                    </a:cubicBezTo>
                    <a:cubicBezTo>
                      <a:pt x="650" y="225"/>
                      <a:pt x="650" y="225"/>
                      <a:pt x="650" y="225"/>
                    </a:cubicBezTo>
                    <a:cubicBezTo>
                      <a:pt x="650" y="198"/>
                      <a:pt x="636" y="173"/>
                      <a:pt x="613" y="160"/>
                    </a:cubicBezTo>
                    <a:close/>
                    <a:moveTo>
                      <a:pt x="600" y="535"/>
                    </a:moveTo>
                    <a:cubicBezTo>
                      <a:pt x="600" y="545"/>
                      <a:pt x="595" y="553"/>
                      <a:pt x="587" y="557"/>
                    </a:cubicBezTo>
                    <a:cubicBezTo>
                      <a:pt x="337" y="699"/>
                      <a:pt x="337" y="699"/>
                      <a:pt x="337" y="699"/>
                    </a:cubicBezTo>
                    <a:cubicBezTo>
                      <a:pt x="330" y="704"/>
                      <a:pt x="320" y="704"/>
                      <a:pt x="313" y="699"/>
                    </a:cubicBezTo>
                    <a:cubicBezTo>
                      <a:pt x="63" y="557"/>
                      <a:pt x="63" y="557"/>
                      <a:pt x="63" y="557"/>
                    </a:cubicBezTo>
                    <a:cubicBezTo>
                      <a:pt x="55" y="553"/>
                      <a:pt x="50" y="545"/>
                      <a:pt x="50" y="535"/>
                    </a:cubicBezTo>
                    <a:cubicBezTo>
                      <a:pt x="50" y="225"/>
                      <a:pt x="50" y="225"/>
                      <a:pt x="50" y="225"/>
                    </a:cubicBezTo>
                    <a:cubicBezTo>
                      <a:pt x="50" y="216"/>
                      <a:pt x="55" y="208"/>
                      <a:pt x="62" y="203"/>
                    </a:cubicBezTo>
                    <a:cubicBezTo>
                      <a:pt x="312" y="57"/>
                      <a:pt x="312" y="57"/>
                      <a:pt x="312" y="57"/>
                    </a:cubicBezTo>
                    <a:cubicBezTo>
                      <a:pt x="320" y="52"/>
                      <a:pt x="330" y="52"/>
                      <a:pt x="337" y="57"/>
                    </a:cubicBezTo>
                    <a:cubicBezTo>
                      <a:pt x="588" y="203"/>
                      <a:pt x="588" y="203"/>
                      <a:pt x="588" y="203"/>
                    </a:cubicBezTo>
                    <a:cubicBezTo>
                      <a:pt x="595" y="208"/>
                      <a:pt x="600" y="216"/>
                      <a:pt x="600" y="225"/>
                    </a:cubicBezTo>
                    <a:lnTo>
                      <a:pt x="600" y="5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78"/>
              <p:cNvSpPr>
                <a:spLocks noEditPoints="1"/>
              </p:cNvSpPr>
              <p:nvPr/>
            </p:nvSpPr>
            <p:spPr bwMode="auto">
              <a:xfrm>
                <a:off x="3507" y="1727"/>
                <a:ext cx="104" cy="104"/>
              </a:xfrm>
              <a:custGeom>
                <a:avLst/>
                <a:gdLst>
                  <a:gd name="T0" fmla="*/ 150 w 300"/>
                  <a:gd name="T1" fmla="*/ 0 h 300"/>
                  <a:gd name="T2" fmla="*/ 0 w 300"/>
                  <a:gd name="T3" fmla="*/ 150 h 300"/>
                  <a:gd name="T4" fmla="*/ 150 w 300"/>
                  <a:gd name="T5" fmla="*/ 300 h 300"/>
                  <a:gd name="T6" fmla="*/ 300 w 300"/>
                  <a:gd name="T7" fmla="*/ 150 h 300"/>
                  <a:gd name="T8" fmla="*/ 150 w 300"/>
                  <a:gd name="T9" fmla="*/ 0 h 300"/>
                  <a:gd name="T10" fmla="*/ 150 w 300"/>
                  <a:gd name="T11" fmla="*/ 250 h 300"/>
                  <a:gd name="T12" fmla="*/ 50 w 300"/>
                  <a:gd name="T13" fmla="*/ 150 h 300"/>
                  <a:gd name="T14" fmla="*/ 150 w 300"/>
                  <a:gd name="T15" fmla="*/ 50 h 300"/>
                  <a:gd name="T16" fmla="*/ 250 w 300"/>
                  <a:gd name="T17" fmla="*/ 150 h 300"/>
                  <a:gd name="T18" fmla="*/ 150 w 300"/>
                  <a:gd name="T19" fmla="*/ 25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0" h="300">
                    <a:moveTo>
                      <a:pt x="150" y="0"/>
                    </a:moveTo>
                    <a:cubicBezTo>
                      <a:pt x="67" y="0"/>
                      <a:pt x="0" y="67"/>
                      <a:pt x="0" y="150"/>
                    </a:cubicBezTo>
                    <a:cubicBezTo>
                      <a:pt x="0" y="233"/>
                      <a:pt x="67" y="300"/>
                      <a:pt x="150" y="300"/>
                    </a:cubicBezTo>
                    <a:cubicBezTo>
                      <a:pt x="233" y="300"/>
                      <a:pt x="300" y="233"/>
                      <a:pt x="300" y="150"/>
                    </a:cubicBezTo>
                    <a:cubicBezTo>
                      <a:pt x="300" y="67"/>
                      <a:pt x="233" y="0"/>
                      <a:pt x="150" y="0"/>
                    </a:cubicBezTo>
                    <a:close/>
                    <a:moveTo>
                      <a:pt x="150" y="250"/>
                    </a:moveTo>
                    <a:cubicBezTo>
                      <a:pt x="95" y="250"/>
                      <a:pt x="50" y="205"/>
                      <a:pt x="50" y="150"/>
                    </a:cubicBezTo>
                    <a:cubicBezTo>
                      <a:pt x="50" y="95"/>
                      <a:pt x="95" y="50"/>
                      <a:pt x="150" y="50"/>
                    </a:cubicBezTo>
                    <a:cubicBezTo>
                      <a:pt x="205" y="50"/>
                      <a:pt x="250" y="95"/>
                      <a:pt x="250" y="150"/>
                    </a:cubicBezTo>
                    <a:cubicBezTo>
                      <a:pt x="250" y="205"/>
                      <a:pt x="205" y="250"/>
                      <a:pt x="150" y="2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1" name="文本框 10"/>
          <p:cNvSpPr txBox="1"/>
          <p:nvPr/>
        </p:nvSpPr>
        <p:spPr>
          <a:xfrm>
            <a:off x="2963862" y="1286860"/>
            <a:ext cx="1625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算法思想：</a:t>
            </a:r>
            <a:endParaRPr lang="zh-CN" altLang="en-US" sz="20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40790" y="1684349"/>
            <a:ext cx="569277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f(n) = g(n) + h(n)</a:t>
            </a:r>
            <a:endParaRPr lang="en-US" altLang="zh-CN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g(n)</a:t>
            </a:r>
            <a:r>
              <a:rPr lang="zh-CN" altLang="en-US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：该节点在搜索树中的深度</a:t>
            </a:r>
            <a:endParaRPr lang="en-US" altLang="zh-CN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h(n)</a:t>
            </a:r>
            <a:r>
              <a:rPr lang="zh-CN" altLang="en-US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：所有</a:t>
            </a: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“</a:t>
            </a:r>
            <a:r>
              <a:rPr lang="zh-CN" altLang="en-US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不在位</a:t>
            </a: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”</a:t>
            </a:r>
            <a:r>
              <a:rPr lang="zh-CN" altLang="en-US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数码的数量</a:t>
            </a:r>
            <a:endParaRPr lang="zh-CN" altLang="en-US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63862" y="3394179"/>
            <a:ext cx="1625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算法实现：</a:t>
            </a:r>
            <a:endParaRPr lang="zh-CN" altLang="en-US" sz="20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3745" y="3879215"/>
            <a:ext cx="5603875" cy="24244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" r="1711"/>
          <a:stretch>
            <a:fillRect/>
          </a:stretch>
        </p:blipFill>
        <p:spPr>
          <a:xfrm>
            <a:off x="712470" y="849630"/>
            <a:ext cx="2468880" cy="542671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881830" y="343451"/>
            <a:ext cx="242833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结果展示</a:t>
            </a:r>
            <a:endParaRPr lang="zh-CN" altLang="en-US" sz="24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10250" y="849631"/>
            <a:ext cx="485775" cy="45719"/>
          </a:xfrm>
          <a:prstGeom prst="rect">
            <a:avLst/>
          </a:prstGeom>
          <a:solidFill>
            <a:srgbClr val="EE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33259" y="1600200"/>
            <a:ext cx="2379662" cy="3848100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633259" y="1706091"/>
            <a:ext cx="2379662" cy="678543"/>
          </a:xfrm>
          <a:prstGeom prst="rect">
            <a:avLst/>
          </a:prstGeom>
          <a:solidFill>
            <a:srgbClr val="F1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724910" y="1845945"/>
            <a:ext cx="219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FuturaPT-Book" panose="020B0502020204020303" pitchFamily="34" charset="0"/>
              </a:rPr>
              <a:t>3 </a:t>
            </a:r>
            <a:r>
              <a:rPr lang="zh-CN" altLang="en-US" sz="2000" dirty="0">
                <a:solidFill>
                  <a:schemeClr val="bg1"/>
                </a:solidFill>
                <a:latin typeface="FuturaPT-Book" panose="020B0502020204020303" pitchFamily="34" charset="0"/>
              </a:rPr>
              <a:t>次运行平均效率</a:t>
            </a:r>
            <a:endParaRPr lang="zh-CN" altLang="en-US" sz="2000" dirty="0">
              <a:solidFill>
                <a:schemeClr val="bg1"/>
              </a:solidFill>
              <a:latin typeface="FuturaPT-Book" panose="020B0502020204020303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66185" y="2667000"/>
            <a:ext cx="2195195" cy="1345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扩展的节点数：</a:t>
            </a: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9</a:t>
            </a:r>
            <a:endParaRPr lang="en-US" altLang="zh-CN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用时：</a:t>
            </a: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1.2733 </a:t>
            </a:r>
            <a:r>
              <a:rPr lang="en-US" altLang="zh-CN" sz="1600" kern="100" dirty="0" err="1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ms</a:t>
            </a:r>
            <a:endParaRPr lang="en-US" altLang="zh-CN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路径长度：</a:t>
            </a: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5</a:t>
            </a:r>
            <a:endParaRPr lang="en-US" altLang="zh-CN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86550" y="972185"/>
            <a:ext cx="4570730" cy="557784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419" y="4118457"/>
            <a:ext cx="7238064" cy="23960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rcRect l="406" r="2840"/>
          <a:stretch>
            <a:fillRect/>
          </a:stretch>
        </p:blipFill>
        <p:spPr>
          <a:xfrm>
            <a:off x="631190" y="1460500"/>
            <a:ext cx="4088765" cy="410083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597910" y="389255"/>
            <a:ext cx="491045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不在位数码移动到目标位置的距离</a:t>
            </a:r>
            <a:endParaRPr lang="zh-CN" altLang="en-US" sz="24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10250" y="935356"/>
            <a:ext cx="485775" cy="45719"/>
          </a:xfrm>
          <a:prstGeom prst="rect">
            <a:avLst/>
          </a:prstGeom>
          <a:solidFill>
            <a:srgbClr val="EE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574540" y="1460500"/>
            <a:ext cx="720090" cy="720090"/>
            <a:chOff x="6593" y="3329"/>
            <a:chExt cx="1134" cy="1134"/>
          </a:xfrm>
        </p:grpSpPr>
        <p:sp>
          <p:nvSpPr>
            <p:cNvPr id="5" name="矩形 4"/>
            <p:cNvSpPr/>
            <p:nvPr/>
          </p:nvSpPr>
          <p:spPr>
            <a:xfrm>
              <a:off x="6593" y="3329"/>
              <a:ext cx="1134" cy="1134"/>
            </a:xfrm>
            <a:prstGeom prst="rect">
              <a:avLst/>
            </a:prstGeom>
            <a:solidFill>
              <a:srgbClr val="F1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Freeform 37"/>
            <p:cNvSpPr>
              <a:spLocks noEditPoints="1"/>
            </p:cNvSpPr>
            <p:nvPr/>
          </p:nvSpPr>
          <p:spPr bwMode="auto">
            <a:xfrm>
              <a:off x="6843" y="3559"/>
              <a:ext cx="676" cy="673"/>
            </a:xfrm>
            <a:custGeom>
              <a:avLst/>
              <a:gdLst>
                <a:gd name="T0" fmla="*/ 326 w 725"/>
                <a:gd name="T1" fmla="*/ 121 h 725"/>
                <a:gd name="T2" fmla="*/ 232 w 725"/>
                <a:gd name="T3" fmla="*/ 157 h 725"/>
                <a:gd name="T4" fmla="*/ 160 w 725"/>
                <a:gd name="T5" fmla="*/ 123 h 725"/>
                <a:gd name="T6" fmla="*/ 166 w 725"/>
                <a:gd name="T7" fmla="*/ 218 h 725"/>
                <a:gd name="T8" fmla="*/ 124 w 725"/>
                <a:gd name="T9" fmla="*/ 309 h 725"/>
                <a:gd name="T10" fmla="*/ 50 w 725"/>
                <a:gd name="T11" fmla="*/ 336 h 725"/>
                <a:gd name="T12" fmla="*/ 120 w 725"/>
                <a:gd name="T13" fmla="*/ 399 h 725"/>
                <a:gd name="T14" fmla="*/ 156 w 725"/>
                <a:gd name="T15" fmla="*/ 493 h 725"/>
                <a:gd name="T16" fmla="*/ 122 w 725"/>
                <a:gd name="T17" fmla="*/ 565 h 725"/>
                <a:gd name="T18" fmla="*/ 217 w 725"/>
                <a:gd name="T19" fmla="*/ 559 h 725"/>
                <a:gd name="T20" fmla="*/ 308 w 725"/>
                <a:gd name="T21" fmla="*/ 601 h 725"/>
                <a:gd name="T22" fmla="*/ 335 w 725"/>
                <a:gd name="T23" fmla="*/ 675 h 725"/>
                <a:gd name="T24" fmla="*/ 398 w 725"/>
                <a:gd name="T25" fmla="*/ 605 h 725"/>
                <a:gd name="T26" fmla="*/ 492 w 725"/>
                <a:gd name="T27" fmla="*/ 569 h 725"/>
                <a:gd name="T28" fmla="*/ 564 w 725"/>
                <a:gd name="T29" fmla="*/ 603 h 725"/>
                <a:gd name="T30" fmla="*/ 559 w 725"/>
                <a:gd name="T31" fmla="*/ 508 h 725"/>
                <a:gd name="T32" fmla="*/ 600 w 725"/>
                <a:gd name="T33" fmla="*/ 417 h 725"/>
                <a:gd name="T34" fmla="*/ 675 w 725"/>
                <a:gd name="T35" fmla="*/ 390 h 725"/>
                <a:gd name="T36" fmla="*/ 604 w 725"/>
                <a:gd name="T37" fmla="*/ 327 h 725"/>
                <a:gd name="T38" fmla="*/ 568 w 725"/>
                <a:gd name="T39" fmla="*/ 233 h 725"/>
                <a:gd name="T40" fmla="*/ 602 w 725"/>
                <a:gd name="T41" fmla="*/ 161 h 725"/>
                <a:gd name="T42" fmla="*/ 507 w 725"/>
                <a:gd name="T43" fmla="*/ 166 h 725"/>
                <a:gd name="T44" fmla="*/ 416 w 725"/>
                <a:gd name="T45" fmla="*/ 125 h 725"/>
                <a:gd name="T46" fmla="*/ 389 w 725"/>
                <a:gd name="T47" fmla="*/ 50 h 725"/>
                <a:gd name="T48" fmla="*/ 283 w 725"/>
                <a:gd name="T49" fmla="*/ 80 h 725"/>
                <a:gd name="T50" fmla="*/ 432 w 725"/>
                <a:gd name="T51" fmla="*/ 0 h 725"/>
                <a:gd name="T52" fmla="*/ 506 w 725"/>
                <a:gd name="T53" fmla="*/ 107 h 725"/>
                <a:gd name="T54" fmla="*/ 668 w 725"/>
                <a:gd name="T55" fmla="*/ 156 h 725"/>
                <a:gd name="T56" fmla="*/ 645 w 725"/>
                <a:gd name="T57" fmla="*/ 284 h 725"/>
                <a:gd name="T58" fmla="*/ 725 w 725"/>
                <a:gd name="T59" fmla="*/ 433 h 725"/>
                <a:gd name="T60" fmla="*/ 618 w 725"/>
                <a:gd name="T61" fmla="*/ 507 h 725"/>
                <a:gd name="T62" fmla="*/ 569 w 725"/>
                <a:gd name="T63" fmla="*/ 669 h 725"/>
                <a:gd name="T64" fmla="*/ 441 w 725"/>
                <a:gd name="T65" fmla="*/ 646 h 725"/>
                <a:gd name="T66" fmla="*/ 292 w 725"/>
                <a:gd name="T67" fmla="*/ 725 h 725"/>
                <a:gd name="T68" fmla="*/ 218 w 725"/>
                <a:gd name="T69" fmla="*/ 619 h 725"/>
                <a:gd name="T70" fmla="*/ 56 w 725"/>
                <a:gd name="T71" fmla="*/ 570 h 725"/>
                <a:gd name="T72" fmla="*/ 79 w 725"/>
                <a:gd name="T73" fmla="*/ 442 h 725"/>
                <a:gd name="T74" fmla="*/ 0 w 725"/>
                <a:gd name="T75" fmla="*/ 293 h 725"/>
                <a:gd name="T76" fmla="*/ 106 w 725"/>
                <a:gd name="T77" fmla="*/ 219 h 725"/>
                <a:gd name="T78" fmla="*/ 155 w 725"/>
                <a:gd name="T79" fmla="*/ 57 h 725"/>
                <a:gd name="T80" fmla="*/ 283 w 725"/>
                <a:gd name="T81" fmla="*/ 80 h 725"/>
                <a:gd name="T82" fmla="*/ 212 w 725"/>
                <a:gd name="T83" fmla="*/ 363 h 725"/>
                <a:gd name="T84" fmla="*/ 512 w 725"/>
                <a:gd name="T85" fmla="*/ 363 h 725"/>
                <a:gd name="T86" fmla="*/ 362 w 725"/>
                <a:gd name="T87" fmla="*/ 463 h 725"/>
                <a:gd name="T88" fmla="*/ 362 w 725"/>
                <a:gd name="T89" fmla="*/ 263 h 725"/>
                <a:gd name="T90" fmla="*/ 362 w 725"/>
                <a:gd name="T91" fmla="*/ 463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25" h="725">
                  <a:moveTo>
                    <a:pt x="339" y="50"/>
                  </a:moveTo>
                  <a:cubicBezTo>
                    <a:pt x="326" y="121"/>
                    <a:pt x="326" y="121"/>
                    <a:pt x="326" y="121"/>
                  </a:cubicBezTo>
                  <a:cubicBezTo>
                    <a:pt x="310" y="125"/>
                    <a:pt x="310" y="125"/>
                    <a:pt x="310" y="125"/>
                  </a:cubicBezTo>
                  <a:cubicBezTo>
                    <a:pt x="282" y="131"/>
                    <a:pt x="256" y="142"/>
                    <a:pt x="232" y="157"/>
                  </a:cubicBezTo>
                  <a:cubicBezTo>
                    <a:pt x="217" y="166"/>
                    <a:pt x="217" y="166"/>
                    <a:pt x="217" y="166"/>
                  </a:cubicBezTo>
                  <a:cubicBezTo>
                    <a:pt x="160" y="123"/>
                    <a:pt x="160" y="123"/>
                    <a:pt x="160" y="123"/>
                  </a:cubicBezTo>
                  <a:cubicBezTo>
                    <a:pt x="125" y="158"/>
                    <a:pt x="125" y="158"/>
                    <a:pt x="125" y="158"/>
                  </a:cubicBezTo>
                  <a:cubicBezTo>
                    <a:pt x="166" y="218"/>
                    <a:pt x="166" y="218"/>
                    <a:pt x="166" y="218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41" y="256"/>
                    <a:pt x="130" y="282"/>
                    <a:pt x="124" y="309"/>
                  </a:cubicBezTo>
                  <a:cubicBezTo>
                    <a:pt x="120" y="326"/>
                    <a:pt x="120" y="326"/>
                    <a:pt x="120" y="326"/>
                  </a:cubicBezTo>
                  <a:cubicBezTo>
                    <a:pt x="50" y="336"/>
                    <a:pt x="50" y="336"/>
                    <a:pt x="50" y="336"/>
                  </a:cubicBezTo>
                  <a:cubicBezTo>
                    <a:pt x="50" y="386"/>
                    <a:pt x="50" y="386"/>
                    <a:pt x="50" y="386"/>
                  </a:cubicBezTo>
                  <a:cubicBezTo>
                    <a:pt x="120" y="399"/>
                    <a:pt x="120" y="399"/>
                    <a:pt x="120" y="399"/>
                  </a:cubicBezTo>
                  <a:cubicBezTo>
                    <a:pt x="124" y="415"/>
                    <a:pt x="124" y="415"/>
                    <a:pt x="124" y="415"/>
                  </a:cubicBezTo>
                  <a:cubicBezTo>
                    <a:pt x="130" y="443"/>
                    <a:pt x="141" y="469"/>
                    <a:pt x="156" y="493"/>
                  </a:cubicBezTo>
                  <a:cubicBezTo>
                    <a:pt x="165" y="508"/>
                    <a:pt x="165" y="508"/>
                    <a:pt x="165" y="508"/>
                  </a:cubicBezTo>
                  <a:cubicBezTo>
                    <a:pt x="122" y="565"/>
                    <a:pt x="122" y="565"/>
                    <a:pt x="122" y="565"/>
                  </a:cubicBezTo>
                  <a:cubicBezTo>
                    <a:pt x="157" y="600"/>
                    <a:pt x="157" y="600"/>
                    <a:pt x="157" y="600"/>
                  </a:cubicBezTo>
                  <a:cubicBezTo>
                    <a:pt x="217" y="559"/>
                    <a:pt x="217" y="559"/>
                    <a:pt x="217" y="559"/>
                  </a:cubicBezTo>
                  <a:cubicBezTo>
                    <a:pt x="231" y="568"/>
                    <a:pt x="231" y="568"/>
                    <a:pt x="231" y="568"/>
                  </a:cubicBezTo>
                  <a:cubicBezTo>
                    <a:pt x="255" y="584"/>
                    <a:pt x="281" y="595"/>
                    <a:pt x="308" y="601"/>
                  </a:cubicBezTo>
                  <a:cubicBezTo>
                    <a:pt x="325" y="605"/>
                    <a:pt x="325" y="605"/>
                    <a:pt x="325" y="605"/>
                  </a:cubicBezTo>
                  <a:cubicBezTo>
                    <a:pt x="335" y="675"/>
                    <a:pt x="335" y="675"/>
                    <a:pt x="335" y="675"/>
                  </a:cubicBezTo>
                  <a:cubicBezTo>
                    <a:pt x="385" y="675"/>
                    <a:pt x="385" y="675"/>
                    <a:pt x="385" y="675"/>
                  </a:cubicBezTo>
                  <a:cubicBezTo>
                    <a:pt x="398" y="605"/>
                    <a:pt x="398" y="605"/>
                    <a:pt x="398" y="605"/>
                  </a:cubicBezTo>
                  <a:cubicBezTo>
                    <a:pt x="414" y="601"/>
                    <a:pt x="414" y="601"/>
                    <a:pt x="414" y="601"/>
                  </a:cubicBezTo>
                  <a:cubicBezTo>
                    <a:pt x="442" y="595"/>
                    <a:pt x="468" y="584"/>
                    <a:pt x="492" y="569"/>
                  </a:cubicBezTo>
                  <a:cubicBezTo>
                    <a:pt x="507" y="560"/>
                    <a:pt x="507" y="560"/>
                    <a:pt x="507" y="560"/>
                  </a:cubicBezTo>
                  <a:cubicBezTo>
                    <a:pt x="564" y="603"/>
                    <a:pt x="564" y="603"/>
                    <a:pt x="564" y="603"/>
                  </a:cubicBezTo>
                  <a:cubicBezTo>
                    <a:pt x="599" y="568"/>
                    <a:pt x="599" y="568"/>
                    <a:pt x="599" y="568"/>
                  </a:cubicBezTo>
                  <a:cubicBezTo>
                    <a:pt x="559" y="508"/>
                    <a:pt x="559" y="508"/>
                    <a:pt x="559" y="508"/>
                  </a:cubicBezTo>
                  <a:cubicBezTo>
                    <a:pt x="567" y="494"/>
                    <a:pt x="567" y="494"/>
                    <a:pt x="567" y="494"/>
                  </a:cubicBezTo>
                  <a:cubicBezTo>
                    <a:pt x="583" y="470"/>
                    <a:pt x="594" y="444"/>
                    <a:pt x="600" y="417"/>
                  </a:cubicBezTo>
                  <a:cubicBezTo>
                    <a:pt x="604" y="400"/>
                    <a:pt x="604" y="400"/>
                    <a:pt x="604" y="400"/>
                  </a:cubicBezTo>
                  <a:cubicBezTo>
                    <a:pt x="675" y="390"/>
                    <a:pt x="675" y="390"/>
                    <a:pt x="675" y="390"/>
                  </a:cubicBezTo>
                  <a:cubicBezTo>
                    <a:pt x="675" y="340"/>
                    <a:pt x="675" y="340"/>
                    <a:pt x="675" y="340"/>
                  </a:cubicBezTo>
                  <a:cubicBezTo>
                    <a:pt x="604" y="327"/>
                    <a:pt x="604" y="327"/>
                    <a:pt x="604" y="327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594" y="283"/>
                    <a:pt x="583" y="257"/>
                    <a:pt x="568" y="233"/>
                  </a:cubicBezTo>
                  <a:cubicBezTo>
                    <a:pt x="559" y="218"/>
                    <a:pt x="559" y="218"/>
                    <a:pt x="559" y="218"/>
                  </a:cubicBezTo>
                  <a:cubicBezTo>
                    <a:pt x="602" y="161"/>
                    <a:pt x="602" y="161"/>
                    <a:pt x="602" y="161"/>
                  </a:cubicBezTo>
                  <a:cubicBezTo>
                    <a:pt x="567" y="126"/>
                    <a:pt x="567" y="126"/>
                    <a:pt x="567" y="126"/>
                  </a:cubicBezTo>
                  <a:cubicBezTo>
                    <a:pt x="507" y="166"/>
                    <a:pt x="507" y="166"/>
                    <a:pt x="507" y="166"/>
                  </a:cubicBezTo>
                  <a:cubicBezTo>
                    <a:pt x="493" y="158"/>
                    <a:pt x="493" y="158"/>
                    <a:pt x="493" y="158"/>
                  </a:cubicBezTo>
                  <a:cubicBezTo>
                    <a:pt x="469" y="142"/>
                    <a:pt x="443" y="131"/>
                    <a:pt x="416" y="125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89" y="50"/>
                    <a:pt x="389" y="50"/>
                    <a:pt x="389" y="50"/>
                  </a:cubicBezTo>
                  <a:cubicBezTo>
                    <a:pt x="339" y="50"/>
                    <a:pt x="339" y="50"/>
                    <a:pt x="339" y="50"/>
                  </a:cubicBezTo>
                  <a:close/>
                  <a:moveTo>
                    <a:pt x="283" y="8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43" y="81"/>
                    <a:pt x="443" y="81"/>
                    <a:pt x="443" y="81"/>
                  </a:cubicBezTo>
                  <a:cubicBezTo>
                    <a:pt x="465" y="87"/>
                    <a:pt x="486" y="96"/>
                    <a:pt x="506" y="107"/>
                  </a:cubicBezTo>
                  <a:cubicBezTo>
                    <a:pt x="573" y="61"/>
                    <a:pt x="573" y="61"/>
                    <a:pt x="573" y="61"/>
                  </a:cubicBezTo>
                  <a:cubicBezTo>
                    <a:pt x="668" y="156"/>
                    <a:pt x="668" y="156"/>
                    <a:pt x="668" y="156"/>
                  </a:cubicBezTo>
                  <a:cubicBezTo>
                    <a:pt x="619" y="221"/>
                    <a:pt x="619" y="221"/>
                    <a:pt x="619" y="221"/>
                  </a:cubicBezTo>
                  <a:cubicBezTo>
                    <a:pt x="630" y="241"/>
                    <a:pt x="639" y="262"/>
                    <a:pt x="645" y="284"/>
                  </a:cubicBezTo>
                  <a:cubicBezTo>
                    <a:pt x="725" y="299"/>
                    <a:pt x="725" y="299"/>
                    <a:pt x="725" y="299"/>
                  </a:cubicBezTo>
                  <a:cubicBezTo>
                    <a:pt x="725" y="433"/>
                    <a:pt x="725" y="433"/>
                    <a:pt x="725" y="433"/>
                  </a:cubicBezTo>
                  <a:cubicBezTo>
                    <a:pt x="644" y="444"/>
                    <a:pt x="644" y="444"/>
                    <a:pt x="644" y="444"/>
                  </a:cubicBezTo>
                  <a:cubicBezTo>
                    <a:pt x="638" y="466"/>
                    <a:pt x="629" y="487"/>
                    <a:pt x="618" y="507"/>
                  </a:cubicBezTo>
                  <a:cubicBezTo>
                    <a:pt x="664" y="574"/>
                    <a:pt x="664" y="574"/>
                    <a:pt x="664" y="574"/>
                  </a:cubicBezTo>
                  <a:cubicBezTo>
                    <a:pt x="569" y="669"/>
                    <a:pt x="569" y="669"/>
                    <a:pt x="569" y="669"/>
                  </a:cubicBezTo>
                  <a:cubicBezTo>
                    <a:pt x="504" y="620"/>
                    <a:pt x="504" y="620"/>
                    <a:pt x="504" y="620"/>
                  </a:cubicBezTo>
                  <a:cubicBezTo>
                    <a:pt x="484" y="631"/>
                    <a:pt x="463" y="640"/>
                    <a:pt x="441" y="646"/>
                  </a:cubicBezTo>
                  <a:cubicBezTo>
                    <a:pt x="426" y="725"/>
                    <a:pt x="426" y="725"/>
                    <a:pt x="426" y="725"/>
                  </a:cubicBezTo>
                  <a:cubicBezTo>
                    <a:pt x="292" y="725"/>
                    <a:pt x="292" y="725"/>
                    <a:pt x="292" y="725"/>
                  </a:cubicBezTo>
                  <a:cubicBezTo>
                    <a:pt x="281" y="645"/>
                    <a:pt x="281" y="645"/>
                    <a:pt x="281" y="645"/>
                  </a:cubicBezTo>
                  <a:cubicBezTo>
                    <a:pt x="259" y="639"/>
                    <a:pt x="238" y="630"/>
                    <a:pt x="218" y="619"/>
                  </a:cubicBezTo>
                  <a:cubicBezTo>
                    <a:pt x="151" y="665"/>
                    <a:pt x="151" y="665"/>
                    <a:pt x="151" y="665"/>
                  </a:cubicBezTo>
                  <a:cubicBezTo>
                    <a:pt x="56" y="570"/>
                    <a:pt x="56" y="570"/>
                    <a:pt x="56" y="570"/>
                  </a:cubicBezTo>
                  <a:cubicBezTo>
                    <a:pt x="105" y="505"/>
                    <a:pt x="105" y="505"/>
                    <a:pt x="105" y="505"/>
                  </a:cubicBezTo>
                  <a:cubicBezTo>
                    <a:pt x="94" y="485"/>
                    <a:pt x="85" y="464"/>
                    <a:pt x="79" y="442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80" y="282"/>
                    <a:pt x="80" y="282"/>
                    <a:pt x="80" y="282"/>
                  </a:cubicBezTo>
                  <a:cubicBezTo>
                    <a:pt x="86" y="260"/>
                    <a:pt x="95" y="239"/>
                    <a:pt x="106" y="219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155" y="57"/>
                    <a:pt x="155" y="57"/>
                    <a:pt x="155" y="57"/>
                  </a:cubicBezTo>
                  <a:cubicBezTo>
                    <a:pt x="220" y="106"/>
                    <a:pt x="220" y="106"/>
                    <a:pt x="220" y="106"/>
                  </a:cubicBezTo>
                  <a:cubicBezTo>
                    <a:pt x="240" y="95"/>
                    <a:pt x="261" y="86"/>
                    <a:pt x="283" y="80"/>
                  </a:cubicBezTo>
                  <a:close/>
                  <a:moveTo>
                    <a:pt x="362" y="513"/>
                  </a:moveTo>
                  <a:cubicBezTo>
                    <a:pt x="279" y="513"/>
                    <a:pt x="212" y="446"/>
                    <a:pt x="212" y="363"/>
                  </a:cubicBezTo>
                  <a:cubicBezTo>
                    <a:pt x="212" y="280"/>
                    <a:pt x="279" y="213"/>
                    <a:pt x="362" y="213"/>
                  </a:cubicBezTo>
                  <a:cubicBezTo>
                    <a:pt x="445" y="213"/>
                    <a:pt x="512" y="280"/>
                    <a:pt x="512" y="363"/>
                  </a:cubicBezTo>
                  <a:cubicBezTo>
                    <a:pt x="512" y="446"/>
                    <a:pt x="445" y="513"/>
                    <a:pt x="362" y="513"/>
                  </a:cubicBezTo>
                  <a:close/>
                  <a:moveTo>
                    <a:pt x="362" y="463"/>
                  </a:moveTo>
                  <a:cubicBezTo>
                    <a:pt x="417" y="463"/>
                    <a:pt x="462" y="418"/>
                    <a:pt x="462" y="363"/>
                  </a:cubicBezTo>
                  <a:cubicBezTo>
                    <a:pt x="462" y="308"/>
                    <a:pt x="417" y="263"/>
                    <a:pt x="362" y="263"/>
                  </a:cubicBezTo>
                  <a:cubicBezTo>
                    <a:pt x="307" y="263"/>
                    <a:pt x="262" y="308"/>
                    <a:pt x="262" y="363"/>
                  </a:cubicBezTo>
                  <a:cubicBezTo>
                    <a:pt x="262" y="418"/>
                    <a:pt x="307" y="463"/>
                    <a:pt x="362" y="4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574540" y="3512820"/>
            <a:ext cx="720090" cy="720090"/>
            <a:chOff x="6614" y="6454"/>
            <a:chExt cx="1134" cy="1134"/>
          </a:xfrm>
        </p:grpSpPr>
        <p:sp>
          <p:nvSpPr>
            <p:cNvPr id="6" name="矩形 5"/>
            <p:cNvSpPr/>
            <p:nvPr/>
          </p:nvSpPr>
          <p:spPr>
            <a:xfrm>
              <a:off x="6614" y="6454"/>
              <a:ext cx="1134" cy="1134"/>
            </a:xfrm>
            <a:prstGeom prst="rect">
              <a:avLst/>
            </a:prstGeom>
            <a:solidFill>
              <a:srgbClr val="F1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Group 76"/>
            <p:cNvGrpSpPr>
              <a:grpSpLocks noChangeAspect="1"/>
            </p:cNvGrpSpPr>
            <p:nvPr/>
          </p:nvGrpSpPr>
          <p:grpSpPr bwMode="auto">
            <a:xfrm>
              <a:off x="6843" y="6651"/>
              <a:ext cx="635" cy="739"/>
              <a:chOff x="3446" y="1648"/>
              <a:chExt cx="226" cy="263"/>
            </a:xfrm>
            <a:solidFill>
              <a:schemeClr val="bg1"/>
            </a:solidFill>
          </p:grpSpPr>
          <p:sp>
            <p:nvSpPr>
              <p:cNvPr id="9" name="Freeform 77"/>
              <p:cNvSpPr>
                <a:spLocks noEditPoints="1"/>
              </p:cNvSpPr>
              <p:nvPr/>
            </p:nvSpPr>
            <p:spPr bwMode="auto">
              <a:xfrm>
                <a:off x="3446" y="1648"/>
                <a:ext cx="226" cy="263"/>
              </a:xfrm>
              <a:custGeom>
                <a:avLst/>
                <a:gdLst>
                  <a:gd name="T0" fmla="*/ 613 w 650"/>
                  <a:gd name="T1" fmla="*/ 160 h 756"/>
                  <a:gd name="T2" fmla="*/ 363 w 650"/>
                  <a:gd name="T3" fmla="*/ 13 h 756"/>
                  <a:gd name="T4" fmla="*/ 287 w 650"/>
                  <a:gd name="T5" fmla="*/ 13 h 756"/>
                  <a:gd name="T6" fmla="*/ 37 w 650"/>
                  <a:gd name="T7" fmla="*/ 160 h 756"/>
                  <a:gd name="T8" fmla="*/ 0 w 650"/>
                  <a:gd name="T9" fmla="*/ 225 h 756"/>
                  <a:gd name="T10" fmla="*/ 0 w 650"/>
                  <a:gd name="T11" fmla="*/ 535 h 756"/>
                  <a:gd name="T12" fmla="*/ 38 w 650"/>
                  <a:gd name="T13" fmla="*/ 601 h 756"/>
                  <a:gd name="T14" fmla="*/ 288 w 650"/>
                  <a:gd name="T15" fmla="*/ 743 h 756"/>
                  <a:gd name="T16" fmla="*/ 362 w 650"/>
                  <a:gd name="T17" fmla="*/ 743 h 756"/>
                  <a:gd name="T18" fmla="*/ 612 w 650"/>
                  <a:gd name="T19" fmla="*/ 601 h 756"/>
                  <a:gd name="T20" fmla="*/ 650 w 650"/>
                  <a:gd name="T21" fmla="*/ 535 h 756"/>
                  <a:gd name="T22" fmla="*/ 650 w 650"/>
                  <a:gd name="T23" fmla="*/ 225 h 756"/>
                  <a:gd name="T24" fmla="*/ 613 w 650"/>
                  <a:gd name="T25" fmla="*/ 160 h 756"/>
                  <a:gd name="T26" fmla="*/ 600 w 650"/>
                  <a:gd name="T27" fmla="*/ 535 h 756"/>
                  <a:gd name="T28" fmla="*/ 587 w 650"/>
                  <a:gd name="T29" fmla="*/ 557 h 756"/>
                  <a:gd name="T30" fmla="*/ 337 w 650"/>
                  <a:gd name="T31" fmla="*/ 699 h 756"/>
                  <a:gd name="T32" fmla="*/ 313 w 650"/>
                  <a:gd name="T33" fmla="*/ 699 h 756"/>
                  <a:gd name="T34" fmla="*/ 63 w 650"/>
                  <a:gd name="T35" fmla="*/ 557 h 756"/>
                  <a:gd name="T36" fmla="*/ 50 w 650"/>
                  <a:gd name="T37" fmla="*/ 535 h 756"/>
                  <a:gd name="T38" fmla="*/ 50 w 650"/>
                  <a:gd name="T39" fmla="*/ 225 h 756"/>
                  <a:gd name="T40" fmla="*/ 62 w 650"/>
                  <a:gd name="T41" fmla="*/ 203 h 756"/>
                  <a:gd name="T42" fmla="*/ 312 w 650"/>
                  <a:gd name="T43" fmla="*/ 57 h 756"/>
                  <a:gd name="T44" fmla="*/ 337 w 650"/>
                  <a:gd name="T45" fmla="*/ 57 h 756"/>
                  <a:gd name="T46" fmla="*/ 588 w 650"/>
                  <a:gd name="T47" fmla="*/ 203 h 756"/>
                  <a:gd name="T48" fmla="*/ 600 w 650"/>
                  <a:gd name="T49" fmla="*/ 225 h 756"/>
                  <a:gd name="T50" fmla="*/ 600 w 650"/>
                  <a:gd name="T51" fmla="*/ 535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50" h="756">
                    <a:moveTo>
                      <a:pt x="613" y="160"/>
                    </a:moveTo>
                    <a:cubicBezTo>
                      <a:pt x="363" y="13"/>
                      <a:pt x="363" y="13"/>
                      <a:pt x="363" y="13"/>
                    </a:cubicBezTo>
                    <a:cubicBezTo>
                      <a:pt x="339" y="0"/>
                      <a:pt x="310" y="0"/>
                      <a:pt x="287" y="13"/>
                    </a:cubicBezTo>
                    <a:cubicBezTo>
                      <a:pt x="37" y="160"/>
                      <a:pt x="37" y="160"/>
                      <a:pt x="37" y="160"/>
                    </a:cubicBezTo>
                    <a:cubicBezTo>
                      <a:pt x="14" y="173"/>
                      <a:pt x="0" y="198"/>
                      <a:pt x="0" y="225"/>
                    </a:cubicBezTo>
                    <a:cubicBezTo>
                      <a:pt x="0" y="535"/>
                      <a:pt x="0" y="535"/>
                      <a:pt x="0" y="535"/>
                    </a:cubicBezTo>
                    <a:cubicBezTo>
                      <a:pt x="0" y="563"/>
                      <a:pt x="15" y="588"/>
                      <a:pt x="38" y="601"/>
                    </a:cubicBezTo>
                    <a:cubicBezTo>
                      <a:pt x="288" y="743"/>
                      <a:pt x="288" y="743"/>
                      <a:pt x="288" y="743"/>
                    </a:cubicBezTo>
                    <a:cubicBezTo>
                      <a:pt x="311" y="756"/>
                      <a:pt x="339" y="756"/>
                      <a:pt x="362" y="743"/>
                    </a:cubicBezTo>
                    <a:cubicBezTo>
                      <a:pt x="612" y="601"/>
                      <a:pt x="612" y="601"/>
                      <a:pt x="612" y="601"/>
                    </a:cubicBezTo>
                    <a:cubicBezTo>
                      <a:pt x="635" y="588"/>
                      <a:pt x="650" y="563"/>
                      <a:pt x="650" y="535"/>
                    </a:cubicBezTo>
                    <a:cubicBezTo>
                      <a:pt x="650" y="225"/>
                      <a:pt x="650" y="225"/>
                      <a:pt x="650" y="225"/>
                    </a:cubicBezTo>
                    <a:cubicBezTo>
                      <a:pt x="650" y="198"/>
                      <a:pt x="636" y="173"/>
                      <a:pt x="613" y="160"/>
                    </a:cubicBezTo>
                    <a:close/>
                    <a:moveTo>
                      <a:pt x="600" y="535"/>
                    </a:moveTo>
                    <a:cubicBezTo>
                      <a:pt x="600" y="545"/>
                      <a:pt x="595" y="553"/>
                      <a:pt x="587" y="557"/>
                    </a:cubicBezTo>
                    <a:cubicBezTo>
                      <a:pt x="337" y="699"/>
                      <a:pt x="337" y="699"/>
                      <a:pt x="337" y="699"/>
                    </a:cubicBezTo>
                    <a:cubicBezTo>
                      <a:pt x="330" y="704"/>
                      <a:pt x="320" y="704"/>
                      <a:pt x="313" y="699"/>
                    </a:cubicBezTo>
                    <a:cubicBezTo>
                      <a:pt x="63" y="557"/>
                      <a:pt x="63" y="557"/>
                      <a:pt x="63" y="557"/>
                    </a:cubicBezTo>
                    <a:cubicBezTo>
                      <a:pt x="55" y="553"/>
                      <a:pt x="50" y="545"/>
                      <a:pt x="50" y="535"/>
                    </a:cubicBezTo>
                    <a:cubicBezTo>
                      <a:pt x="50" y="225"/>
                      <a:pt x="50" y="225"/>
                      <a:pt x="50" y="225"/>
                    </a:cubicBezTo>
                    <a:cubicBezTo>
                      <a:pt x="50" y="216"/>
                      <a:pt x="55" y="208"/>
                      <a:pt x="62" y="203"/>
                    </a:cubicBezTo>
                    <a:cubicBezTo>
                      <a:pt x="312" y="57"/>
                      <a:pt x="312" y="57"/>
                      <a:pt x="312" y="57"/>
                    </a:cubicBezTo>
                    <a:cubicBezTo>
                      <a:pt x="320" y="52"/>
                      <a:pt x="330" y="52"/>
                      <a:pt x="337" y="57"/>
                    </a:cubicBezTo>
                    <a:cubicBezTo>
                      <a:pt x="588" y="203"/>
                      <a:pt x="588" y="203"/>
                      <a:pt x="588" y="203"/>
                    </a:cubicBezTo>
                    <a:cubicBezTo>
                      <a:pt x="595" y="208"/>
                      <a:pt x="600" y="216"/>
                      <a:pt x="600" y="225"/>
                    </a:cubicBezTo>
                    <a:lnTo>
                      <a:pt x="600" y="5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78"/>
              <p:cNvSpPr>
                <a:spLocks noEditPoints="1"/>
              </p:cNvSpPr>
              <p:nvPr/>
            </p:nvSpPr>
            <p:spPr bwMode="auto">
              <a:xfrm>
                <a:off x="3507" y="1727"/>
                <a:ext cx="104" cy="104"/>
              </a:xfrm>
              <a:custGeom>
                <a:avLst/>
                <a:gdLst>
                  <a:gd name="T0" fmla="*/ 150 w 300"/>
                  <a:gd name="T1" fmla="*/ 0 h 300"/>
                  <a:gd name="T2" fmla="*/ 0 w 300"/>
                  <a:gd name="T3" fmla="*/ 150 h 300"/>
                  <a:gd name="T4" fmla="*/ 150 w 300"/>
                  <a:gd name="T5" fmla="*/ 300 h 300"/>
                  <a:gd name="T6" fmla="*/ 300 w 300"/>
                  <a:gd name="T7" fmla="*/ 150 h 300"/>
                  <a:gd name="T8" fmla="*/ 150 w 300"/>
                  <a:gd name="T9" fmla="*/ 0 h 300"/>
                  <a:gd name="T10" fmla="*/ 150 w 300"/>
                  <a:gd name="T11" fmla="*/ 250 h 300"/>
                  <a:gd name="T12" fmla="*/ 50 w 300"/>
                  <a:gd name="T13" fmla="*/ 150 h 300"/>
                  <a:gd name="T14" fmla="*/ 150 w 300"/>
                  <a:gd name="T15" fmla="*/ 50 h 300"/>
                  <a:gd name="T16" fmla="*/ 250 w 300"/>
                  <a:gd name="T17" fmla="*/ 150 h 300"/>
                  <a:gd name="T18" fmla="*/ 150 w 300"/>
                  <a:gd name="T19" fmla="*/ 25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0" h="300">
                    <a:moveTo>
                      <a:pt x="150" y="0"/>
                    </a:moveTo>
                    <a:cubicBezTo>
                      <a:pt x="67" y="0"/>
                      <a:pt x="0" y="67"/>
                      <a:pt x="0" y="150"/>
                    </a:cubicBezTo>
                    <a:cubicBezTo>
                      <a:pt x="0" y="233"/>
                      <a:pt x="67" y="300"/>
                      <a:pt x="150" y="300"/>
                    </a:cubicBezTo>
                    <a:cubicBezTo>
                      <a:pt x="233" y="300"/>
                      <a:pt x="300" y="233"/>
                      <a:pt x="300" y="150"/>
                    </a:cubicBezTo>
                    <a:cubicBezTo>
                      <a:pt x="300" y="67"/>
                      <a:pt x="233" y="0"/>
                      <a:pt x="150" y="0"/>
                    </a:cubicBezTo>
                    <a:close/>
                    <a:moveTo>
                      <a:pt x="150" y="250"/>
                    </a:moveTo>
                    <a:cubicBezTo>
                      <a:pt x="95" y="250"/>
                      <a:pt x="50" y="205"/>
                      <a:pt x="50" y="150"/>
                    </a:cubicBezTo>
                    <a:cubicBezTo>
                      <a:pt x="50" y="95"/>
                      <a:pt x="95" y="50"/>
                      <a:pt x="150" y="50"/>
                    </a:cubicBezTo>
                    <a:cubicBezTo>
                      <a:pt x="205" y="50"/>
                      <a:pt x="250" y="95"/>
                      <a:pt x="250" y="150"/>
                    </a:cubicBezTo>
                    <a:cubicBezTo>
                      <a:pt x="250" y="205"/>
                      <a:pt x="205" y="250"/>
                      <a:pt x="150" y="2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1" name="文本框 10"/>
          <p:cNvSpPr txBox="1"/>
          <p:nvPr/>
        </p:nvSpPr>
        <p:spPr>
          <a:xfrm>
            <a:off x="5483225" y="1566066"/>
            <a:ext cx="1625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算法思想：</a:t>
            </a:r>
            <a:endParaRPr lang="zh-CN" altLang="en-US" sz="20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83225" y="1966176"/>
            <a:ext cx="569277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f(n) = g(n) + h(n)</a:t>
            </a:r>
            <a:endParaRPr lang="en-US" altLang="zh-CN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g(n)</a:t>
            </a:r>
            <a:r>
              <a:rPr lang="zh-CN" altLang="en-US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：该节点在搜索树中的深度</a:t>
            </a:r>
            <a:endParaRPr lang="en-US" altLang="zh-CN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h(n)</a:t>
            </a:r>
            <a:r>
              <a:rPr lang="zh-CN" altLang="en-US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：所有</a:t>
            </a: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“</a:t>
            </a:r>
            <a:r>
              <a:rPr lang="zh-CN" altLang="en-US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不在位</a:t>
            </a: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”</a:t>
            </a:r>
            <a:r>
              <a:rPr lang="zh-CN" altLang="en-US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数码移动到目标位置的距离和</a:t>
            </a:r>
            <a:endParaRPr lang="zh-CN" altLang="en-US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83225" y="3673385"/>
            <a:ext cx="1625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估价函数：</a:t>
            </a:r>
            <a:endParaRPr lang="zh-CN" altLang="en-US" sz="20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83225" y="4073495"/>
            <a:ext cx="5692775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曼哈顿距离：</a:t>
            </a: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两个点在标准坐标系上的</a:t>
            </a:r>
            <a:r>
              <a:rPr lang="en-US" altLang="zh-CN" sz="1600" u="sng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绝对轴距总和</a:t>
            </a:r>
            <a:endParaRPr lang="en-US" altLang="zh-CN" sz="1600" u="sng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	</a:t>
            </a:r>
            <a:endParaRPr lang="en-US" altLang="zh-CN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欧几里得距离：</a:t>
            </a: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两点之间的</a:t>
            </a:r>
            <a:r>
              <a:rPr lang="en-US" altLang="zh-CN" sz="1600" u="sng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实际距离</a:t>
            </a: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	</a:t>
            </a:r>
            <a:endParaRPr lang="en-US" altLang="zh-CN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  <a:p>
            <a:pPr lvl="2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切比雪夫距离：</a:t>
            </a: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两点横纵坐标差的绝对值的</a:t>
            </a:r>
            <a:r>
              <a:rPr lang="en-US" altLang="zh-CN" sz="1600" u="sng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最大值</a:t>
            </a:r>
            <a:endParaRPr lang="en-US" altLang="zh-CN" sz="1600" u="sng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660" y="5223510"/>
            <a:ext cx="3718560" cy="44958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660" y="4499610"/>
            <a:ext cx="2083435" cy="36258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660" y="5967095"/>
            <a:ext cx="2278380" cy="32766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740" y="3512820"/>
            <a:ext cx="2674620" cy="310896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2770" y="3512820"/>
            <a:ext cx="2529840" cy="297497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6215" y="544195"/>
            <a:ext cx="3489960" cy="3528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89400" y="0"/>
            <a:ext cx="4013200" cy="685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81830" y="343451"/>
            <a:ext cx="242833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算法实现</a:t>
            </a:r>
            <a:endParaRPr lang="zh-CN" altLang="en-US" sz="24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609090" y="849630"/>
            <a:ext cx="8973820" cy="5093335"/>
            <a:chOff x="2534" y="1338"/>
            <a:chExt cx="14132" cy="8021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2534" y="1875"/>
              <a:ext cx="14132" cy="748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矩形 2"/>
            <p:cNvSpPr/>
            <p:nvPr/>
          </p:nvSpPr>
          <p:spPr>
            <a:xfrm>
              <a:off x="9150" y="1338"/>
              <a:ext cx="765" cy="72"/>
            </a:xfrm>
            <a:prstGeom prst="rect">
              <a:avLst/>
            </a:prstGeom>
            <a:solidFill>
              <a:srgbClr val="EE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539" y="5927"/>
              <a:ext cx="7565" cy="27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5539" y="6715"/>
              <a:ext cx="10881" cy="24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539" y="7846"/>
              <a:ext cx="8188" cy="16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r="10210"/>
          <a:stretch>
            <a:fillRect/>
          </a:stretch>
        </p:blipFill>
        <p:spPr>
          <a:xfrm>
            <a:off x="712470" y="849630"/>
            <a:ext cx="2468880" cy="542671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881830" y="343451"/>
            <a:ext cx="242833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结果展示</a:t>
            </a:r>
            <a:endParaRPr lang="zh-CN" altLang="en-US" sz="24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10250" y="849631"/>
            <a:ext cx="485775" cy="45719"/>
          </a:xfrm>
          <a:prstGeom prst="rect">
            <a:avLst/>
          </a:prstGeom>
          <a:solidFill>
            <a:srgbClr val="EE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33259" y="1600200"/>
            <a:ext cx="2379662" cy="3848100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633259" y="1706091"/>
            <a:ext cx="2379662" cy="678543"/>
          </a:xfrm>
          <a:prstGeom prst="rect">
            <a:avLst/>
          </a:prstGeom>
          <a:solidFill>
            <a:srgbClr val="F1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724910" y="1845945"/>
            <a:ext cx="219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FuturaPT-Book" panose="020B0502020204020303" pitchFamily="34" charset="0"/>
              </a:rPr>
              <a:t>3 </a:t>
            </a:r>
            <a:r>
              <a:rPr lang="zh-CN" altLang="en-US" sz="2000" dirty="0">
                <a:solidFill>
                  <a:schemeClr val="bg1"/>
                </a:solidFill>
                <a:latin typeface="FuturaPT-Book" panose="020B0502020204020303" pitchFamily="34" charset="0"/>
              </a:rPr>
              <a:t>次运行</a:t>
            </a:r>
            <a:r>
              <a:rPr lang="zh-CN" altLang="en-US" sz="2000" dirty="0">
                <a:solidFill>
                  <a:schemeClr val="bg1"/>
                </a:solidFill>
                <a:latin typeface="FuturaPT-Book" panose="020B0502020204020303" pitchFamily="34" charset="0"/>
              </a:rPr>
              <a:t>平均效率</a:t>
            </a:r>
            <a:endParaRPr lang="zh-CN" altLang="en-US" sz="2000" dirty="0">
              <a:solidFill>
                <a:schemeClr val="bg1"/>
              </a:solidFill>
              <a:latin typeface="FuturaPT-Book" panose="020B0502020204020303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66185" y="2667000"/>
            <a:ext cx="2195195" cy="1345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扩展的</a:t>
            </a:r>
            <a:r>
              <a:rPr lang="zh-CN" altLang="en-US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节点数：</a:t>
            </a: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5</a:t>
            </a:r>
            <a:endParaRPr lang="zh-CN" altLang="en-US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用时：</a:t>
            </a: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0.9958 </a:t>
            </a: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ms</a:t>
            </a:r>
            <a:endParaRPr lang="en-US" altLang="zh-CN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路径长度：</a:t>
            </a: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5</a:t>
            </a:r>
            <a:endParaRPr lang="en-US" altLang="zh-CN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464935" y="972185"/>
            <a:ext cx="5013960" cy="55778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847" t="909" r="1585"/>
          <a:stretch>
            <a:fillRect/>
          </a:stretch>
        </p:blipFill>
        <p:spPr>
          <a:xfrm>
            <a:off x="1647190" y="4012565"/>
            <a:ext cx="6553835" cy="241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97910" y="389255"/>
            <a:ext cx="491045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逆转</a:t>
            </a:r>
            <a:r>
              <a:rPr lang="zh-CN" altLang="en-US" sz="24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算法思路及实现</a:t>
            </a:r>
            <a:endParaRPr lang="zh-CN" altLang="en-US" sz="24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10250" y="935356"/>
            <a:ext cx="485775" cy="45719"/>
          </a:xfrm>
          <a:prstGeom prst="rect">
            <a:avLst/>
          </a:prstGeom>
          <a:solidFill>
            <a:srgbClr val="EE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238250" y="1398905"/>
            <a:ext cx="720090" cy="720090"/>
            <a:chOff x="6593" y="3329"/>
            <a:chExt cx="1134" cy="1134"/>
          </a:xfrm>
        </p:grpSpPr>
        <p:sp>
          <p:nvSpPr>
            <p:cNvPr id="5" name="矩形 4"/>
            <p:cNvSpPr/>
            <p:nvPr/>
          </p:nvSpPr>
          <p:spPr>
            <a:xfrm>
              <a:off x="6593" y="3329"/>
              <a:ext cx="1134" cy="1134"/>
            </a:xfrm>
            <a:prstGeom prst="rect">
              <a:avLst/>
            </a:prstGeom>
            <a:solidFill>
              <a:srgbClr val="F1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Freeform 37"/>
            <p:cNvSpPr>
              <a:spLocks noEditPoints="1"/>
            </p:cNvSpPr>
            <p:nvPr/>
          </p:nvSpPr>
          <p:spPr bwMode="auto">
            <a:xfrm>
              <a:off x="6843" y="3559"/>
              <a:ext cx="676" cy="673"/>
            </a:xfrm>
            <a:custGeom>
              <a:avLst/>
              <a:gdLst>
                <a:gd name="T0" fmla="*/ 326 w 725"/>
                <a:gd name="T1" fmla="*/ 121 h 725"/>
                <a:gd name="T2" fmla="*/ 232 w 725"/>
                <a:gd name="T3" fmla="*/ 157 h 725"/>
                <a:gd name="T4" fmla="*/ 160 w 725"/>
                <a:gd name="T5" fmla="*/ 123 h 725"/>
                <a:gd name="T6" fmla="*/ 166 w 725"/>
                <a:gd name="T7" fmla="*/ 218 h 725"/>
                <a:gd name="T8" fmla="*/ 124 w 725"/>
                <a:gd name="T9" fmla="*/ 309 h 725"/>
                <a:gd name="T10" fmla="*/ 50 w 725"/>
                <a:gd name="T11" fmla="*/ 336 h 725"/>
                <a:gd name="T12" fmla="*/ 120 w 725"/>
                <a:gd name="T13" fmla="*/ 399 h 725"/>
                <a:gd name="T14" fmla="*/ 156 w 725"/>
                <a:gd name="T15" fmla="*/ 493 h 725"/>
                <a:gd name="T16" fmla="*/ 122 w 725"/>
                <a:gd name="T17" fmla="*/ 565 h 725"/>
                <a:gd name="T18" fmla="*/ 217 w 725"/>
                <a:gd name="T19" fmla="*/ 559 h 725"/>
                <a:gd name="T20" fmla="*/ 308 w 725"/>
                <a:gd name="T21" fmla="*/ 601 h 725"/>
                <a:gd name="T22" fmla="*/ 335 w 725"/>
                <a:gd name="T23" fmla="*/ 675 h 725"/>
                <a:gd name="T24" fmla="*/ 398 w 725"/>
                <a:gd name="T25" fmla="*/ 605 h 725"/>
                <a:gd name="T26" fmla="*/ 492 w 725"/>
                <a:gd name="T27" fmla="*/ 569 h 725"/>
                <a:gd name="T28" fmla="*/ 564 w 725"/>
                <a:gd name="T29" fmla="*/ 603 h 725"/>
                <a:gd name="T30" fmla="*/ 559 w 725"/>
                <a:gd name="T31" fmla="*/ 508 h 725"/>
                <a:gd name="T32" fmla="*/ 600 w 725"/>
                <a:gd name="T33" fmla="*/ 417 h 725"/>
                <a:gd name="T34" fmla="*/ 675 w 725"/>
                <a:gd name="T35" fmla="*/ 390 h 725"/>
                <a:gd name="T36" fmla="*/ 604 w 725"/>
                <a:gd name="T37" fmla="*/ 327 h 725"/>
                <a:gd name="T38" fmla="*/ 568 w 725"/>
                <a:gd name="T39" fmla="*/ 233 h 725"/>
                <a:gd name="T40" fmla="*/ 602 w 725"/>
                <a:gd name="T41" fmla="*/ 161 h 725"/>
                <a:gd name="T42" fmla="*/ 507 w 725"/>
                <a:gd name="T43" fmla="*/ 166 h 725"/>
                <a:gd name="T44" fmla="*/ 416 w 725"/>
                <a:gd name="T45" fmla="*/ 125 h 725"/>
                <a:gd name="T46" fmla="*/ 389 w 725"/>
                <a:gd name="T47" fmla="*/ 50 h 725"/>
                <a:gd name="T48" fmla="*/ 283 w 725"/>
                <a:gd name="T49" fmla="*/ 80 h 725"/>
                <a:gd name="T50" fmla="*/ 432 w 725"/>
                <a:gd name="T51" fmla="*/ 0 h 725"/>
                <a:gd name="T52" fmla="*/ 506 w 725"/>
                <a:gd name="T53" fmla="*/ 107 h 725"/>
                <a:gd name="T54" fmla="*/ 668 w 725"/>
                <a:gd name="T55" fmla="*/ 156 h 725"/>
                <a:gd name="T56" fmla="*/ 645 w 725"/>
                <a:gd name="T57" fmla="*/ 284 h 725"/>
                <a:gd name="T58" fmla="*/ 725 w 725"/>
                <a:gd name="T59" fmla="*/ 433 h 725"/>
                <a:gd name="T60" fmla="*/ 618 w 725"/>
                <a:gd name="T61" fmla="*/ 507 h 725"/>
                <a:gd name="T62" fmla="*/ 569 w 725"/>
                <a:gd name="T63" fmla="*/ 669 h 725"/>
                <a:gd name="T64" fmla="*/ 441 w 725"/>
                <a:gd name="T65" fmla="*/ 646 h 725"/>
                <a:gd name="T66" fmla="*/ 292 w 725"/>
                <a:gd name="T67" fmla="*/ 725 h 725"/>
                <a:gd name="T68" fmla="*/ 218 w 725"/>
                <a:gd name="T69" fmla="*/ 619 h 725"/>
                <a:gd name="T70" fmla="*/ 56 w 725"/>
                <a:gd name="T71" fmla="*/ 570 h 725"/>
                <a:gd name="T72" fmla="*/ 79 w 725"/>
                <a:gd name="T73" fmla="*/ 442 h 725"/>
                <a:gd name="T74" fmla="*/ 0 w 725"/>
                <a:gd name="T75" fmla="*/ 293 h 725"/>
                <a:gd name="T76" fmla="*/ 106 w 725"/>
                <a:gd name="T77" fmla="*/ 219 h 725"/>
                <a:gd name="T78" fmla="*/ 155 w 725"/>
                <a:gd name="T79" fmla="*/ 57 h 725"/>
                <a:gd name="T80" fmla="*/ 283 w 725"/>
                <a:gd name="T81" fmla="*/ 80 h 725"/>
                <a:gd name="T82" fmla="*/ 212 w 725"/>
                <a:gd name="T83" fmla="*/ 363 h 725"/>
                <a:gd name="T84" fmla="*/ 512 w 725"/>
                <a:gd name="T85" fmla="*/ 363 h 725"/>
                <a:gd name="T86" fmla="*/ 362 w 725"/>
                <a:gd name="T87" fmla="*/ 463 h 725"/>
                <a:gd name="T88" fmla="*/ 362 w 725"/>
                <a:gd name="T89" fmla="*/ 263 h 725"/>
                <a:gd name="T90" fmla="*/ 362 w 725"/>
                <a:gd name="T91" fmla="*/ 463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25" h="725">
                  <a:moveTo>
                    <a:pt x="339" y="50"/>
                  </a:moveTo>
                  <a:cubicBezTo>
                    <a:pt x="326" y="121"/>
                    <a:pt x="326" y="121"/>
                    <a:pt x="326" y="121"/>
                  </a:cubicBezTo>
                  <a:cubicBezTo>
                    <a:pt x="310" y="125"/>
                    <a:pt x="310" y="125"/>
                    <a:pt x="310" y="125"/>
                  </a:cubicBezTo>
                  <a:cubicBezTo>
                    <a:pt x="282" y="131"/>
                    <a:pt x="256" y="142"/>
                    <a:pt x="232" y="157"/>
                  </a:cubicBezTo>
                  <a:cubicBezTo>
                    <a:pt x="217" y="166"/>
                    <a:pt x="217" y="166"/>
                    <a:pt x="217" y="166"/>
                  </a:cubicBezTo>
                  <a:cubicBezTo>
                    <a:pt x="160" y="123"/>
                    <a:pt x="160" y="123"/>
                    <a:pt x="160" y="123"/>
                  </a:cubicBezTo>
                  <a:cubicBezTo>
                    <a:pt x="125" y="158"/>
                    <a:pt x="125" y="158"/>
                    <a:pt x="125" y="158"/>
                  </a:cubicBezTo>
                  <a:cubicBezTo>
                    <a:pt x="166" y="218"/>
                    <a:pt x="166" y="218"/>
                    <a:pt x="166" y="218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41" y="256"/>
                    <a:pt x="130" y="282"/>
                    <a:pt x="124" y="309"/>
                  </a:cubicBezTo>
                  <a:cubicBezTo>
                    <a:pt x="120" y="326"/>
                    <a:pt x="120" y="326"/>
                    <a:pt x="120" y="326"/>
                  </a:cubicBezTo>
                  <a:cubicBezTo>
                    <a:pt x="50" y="336"/>
                    <a:pt x="50" y="336"/>
                    <a:pt x="50" y="336"/>
                  </a:cubicBezTo>
                  <a:cubicBezTo>
                    <a:pt x="50" y="386"/>
                    <a:pt x="50" y="386"/>
                    <a:pt x="50" y="386"/>
                  </a:cubicBezTo>
                  <a:cubicBezTo>
                    <a:pt x="120" y="399"/>
                    <a:pt x="120" y="399"/>
                    <a:pt x="120" y="399"/>
                  </a:cubicBezTo>
                  <a:cubicBezTo>
                    <a:pt x="124" y="415"/>
                    <a:pt x="124" y="415"/>
                    <a:pt x="124" y="415"/>
                  </a:cubicBezTo>
                  <a:cubicBezTo>
                    <a:pt x="130" y="443"/>
                    <a:pt x="141" y="469"/>
                    <a:pt x="156" y="493"/>
                  </a:cubicBezTo>
                  <a:cubicBezTo>
                    <a:pt x="165" y="508"/>
                    <a:pt x="165" y="508"/>
                    <a:pt x="165" y="508"/>
                  </a:cubicBezTo>
                  <a:cubicBezTo>
                    <a:pt x="122" y="565"/>
                    <a:pt x="122" y="565"/>
                    <a:pt x="122" y="565"/>
                  </a:cubicBezTo>
                  <a:cubicBezTo>
                    <a:pt x="157" y="600"/>
                    <a:pt x="157" y="600"/>
                    <a:pt x="157" y="600"/>
                  </a:cubicBezTo>
                  <a:cubicBezTo>
                    <a:pt x="217" y="559"/>
                    <a:pt x="217" y="559"/>
                    <a:pt x="217" y="559"/>
                  </a:cubicBezTo>
                  <a:cubicBezTo>
                    <a:pt x="231" y="568"/>
                    <a:pt x="231" y="568"/>
                    <a:pt x="231" y="568"/>
                  </a:cubicBezTo>
                  <a:cubicBezTo>
                    <a:pt x="255" y="584"/>
                    <a:pt x="281" y="595"/>
                    <a:pt x="308" y="601"/>
                  </a:cubicBezTo>
                  <a:cubicBezTo>
                    <a:pt x="325" y="605"/>
                    <a:pt x="325" y="605"/>
                    <a:pt x="325" y="605"/>
                  </a:cubicBezTo>
                  <a:cubicBezTo>
                    <a:pt x="335" y="675"/>
                    <a:pt x="335" y="675"/>
                    <a:pt x="335" y="675"/>
                  </a:cubicBezTo>
                  <a:cubicBezTo>
                    <a:pt x="385" y="675"/>
                    <a:pt x="385" y="675"/>
                    <a:pt x="385" y="675"/>
                  </a:cubicBezTo>
                  <a:cubicBezTo>
                    <a:pt x="398" y="605"/>
                    <a:pt x="398" y="605"/>
                    <a:pt x="398" y="605"/>
                  </a:cubicBezTo>
                  <a:cubicBezTo>
                    <a:pt x="414" y="601"/>
                    <a:pt x="414" y="601"/>
                    <a:pt x="414" y="601"/>
                  </a:cubicBezTo>
                  <a:cubicBezTo>
                    <a:pt x="442" y="595"/>
                    <a:pt x="468" y="584"/>
                    <a:pt x="492" y="569"/>
                  </a:cubicBezTo>
                  <a:cubicBezTo>
                    <a:pt x="507" y="560"/>
                    <a:pt x="507" y="560"/>
                    <a:pt x="507" y="560"/>
                  </a:cubicBezTo>
                  <a:cubicBezTo>
                    <a:pt x="564" y="603"/>
                    <a:pt x="564" y="603"/>
                    <a:pt x="564" y="603"/>
                  </a:cubicBezTo>
                  <a:cubicBezTo>
                    <a:pt x="599" y="568"/>
                    <a:pt x="599" y="568"/>
                    <a:pt x="599" y="568"/>
                  </a:cubicBezTo>
                  <a:cubicBezTo>
                    <a:pt x="559" y="508"/>
                    <a:pt x="559" y="508"/>
                    <a:pt x="559" y="508"/>
                  </a:cubicBezTo>
                  <a:cubicBezTo>
                    <a:pt x="567" y="494"/>
                    <a:pt x="567" y="494"/>
                    <a:pt x="567" y="494"/>
                  </a:cubicBezTo>
                  <a:cubicBezTo>
                    <a:pt x="583" y="470"/>
                    <a:pt x="594" y="444"/>
                    <a:pt x="600" y="417"/>
                  </a:cubicBezTo>
                  <a:cubicBezTo>
                    <a:pt x="604" y="400"/>
                    <a:pt x="604" y="400"/>
                    <a:pt x="604" y="400"/>
                  </a:cubicBezTo>
                  <a:cubicBezTo>
                    <a:pt x="675" y="390"/>
                    <a:pt x="675" y="390"/>
                    <a:pt x="675" y="390"/>
                  </a:cubicBezTo>
                  <a:cubicBezTo>
                    <a:pt x="675" y="340"/>
                    <a:pt x="675" y="340"/>
                    <a:pt x="675" y="340"/>
                  </a:cubicBezTo>
                  <a:cubicBezTo>
                    <a:pt x="604" y="327"/>
                    <a:pt x="604" y="327"/>
                    <a:pt x="604" y="327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594" y="283"/>
                    <a:pt x="583" y="257"/>
                    <a:pt x="568" y="233"/>
                  </a:cubicBezTo>
                  <a:cubicBezTo>
                    <a:pt x="559" y="218"/>
                    <a:pt x="559" y="218"/>
                    <a:pt x="559" y="218"/>
                  </a:cubicBezTo>
                  <a:cubicBezTo>
                    <a:pt x="602" y="161"/>
                    <a:pt x="602" y="161"/>
                    <a:pt x="602" y="161"/>
                  </a:cubicBezTo>
                  <a:cubicBezTo>
                    <a:pt x="567" y="126"/>
                    <a:pt x="567" y="126"/>
                    <a:pt x="567" y="126"/>
                  </a:cubicBezTo>
                  <a:cubicBezTo>
                    <a:pt x="507" y="166"/>
                    <a:pt x="507" y="166"/>
                    <a:pt x="507" y="166"/>
                  </a:cubicBezTo>
                  <a:cubicBezTo>
                    <a:pt x="493" y="158"/>
                    <a:pt x="493" y="158"/>
                    <a:pt x="493" y="158"/>
                  </a:cubicBezTo>
                  <a:cubicBezTo>
                    <a:pt x="469" y="142"/>
                    <a:pt x="443" y="131"/>
                    <a:pt x="416" y="125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89" y="50"/>
                    <a:pt x="389" y="50"/>
                    <a:pt x="389" y="50"/>
                  </a:cubicBezTo>
                  <a:cubicBezTo>
                    <a:pt x="339" y="50"/>
                    <a:pt x="339" y="50"/>
                    <a:pt x="339" y="50"/>
                  </a:cubicBezTo>
                  <a:close/>
                  <a:moveTo>
                    <a:pt x="283" y="8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43" y="81"/>
                    <a:pt x="443" y="81"/>
                    <a:pt x="443" y="81"/>
                  </a:cubicBezTo>
                  <a:cubicBezTo>
                    <a:pt x="465" y="87"/>
                    <a:pt x="486" y="96"/>
                    <a:pt x="506" y="107"/>
                  </a:cubicBezTo>
                  <a:cubicBezTo>
                    <a:pt x="573" y="61"/>
                    <a:pt x="573" y="61"/>
                    <a:pt x="573" y="61"/>
                  </a:cubicBezTo>
                  <a:cubicBezTo>
                    <a:pt x="668" y="156"/>
                    <a:pt x="668" y="156"/>
                    <a:pt x="668" y="156"/>
                  </a:cubicBezTo>
                  <a:cubicBezTo>
                    <a:pt x="619" y="221"/>
                    <a:pt x="619" y="221"/>
                    <a:pt x="619" y="221"/>
                  </a:cubicBezTo>
                  <a:cubicBezTo>
                    <a:pt x="630" y="241"/>
                    <a:pt x="639" y="262"/>
                    <a:pt x="645" y="284"/>
                  </a:cubicBezTo>
                  <a:cubicBezTo>
                    <a:pt x="725" y="299"/>
                    <a:pt x="725" y="299"/>
                    <a:pt x="725" y="299"/>
                  </a:cubicBezTo>
                  <a:cubicBezTo>
                    <a:pt x="725" y="433"/>
                    <a:pt x="725" y="433"/>
                    <a:pt x="725" y="433"/>
                  </a:cubicBezTo>
                  <a:cubicBezTo>
                    <a:pt x="644" y="444"/>
                    <a:pt x="644" y="444"/>
                    <a:pt x="644" y="444"/>
                  </a:cubicBezTo>
                  <a:cubicBezTo>
                    <a:pt x="638" y="466"/>
                    <a:pt x="629" y="487"/>
                    <a:pt x="618" y="507"/>
                  </a:cubicBezTo>
                  <a:cubicBezTo>
                    <a:pt x="664" y="574"/>
                    <a:pt x="664" y="574"/>
                    <a:pt x="664" y="574"/>
                  </a:cubicBezTo>
                  <a:cubicBezTo>
                    <a:pt x="569" y="669"/>
                    <a:pt x="569" y="669"/>
                    <a:pt x="569" y="669"/>
                  </a:cubicBezTo>
                  <a:cubicBezTo>
                    <a:pt x="504" y="620"/>
                    <a:pt x="504" y="620"/>
                    <a:pt x="504" y="620"/>
                  </a:cubicBezTo>
                  <a:cubicBezTo>
                    <a:pt x="484" y="631"/>
                    <a:pt x="463" y="640"/>
                    <a:pt x="441" y="646"/>
                  </a:cubicBezTo>
                  <a:cubicBezTo>
                    <a:pt x="426" y="725"/>
                    <a:pt x="426" y="725"/>
                    <a:pt x="426" y="725"/>
                  </a:cubicBezTo>
                  <a:cubicBezTo>
                    <a:pt x="292" y="725"/>
                    <a:pt x="292" y="725"/>
                    <a:pt x="292" y="725"/>
                  </a:cubicBezTo>
                  <a:cubicBezTo>
                    <a:pt x="281" y="645"/>
                    <a:pt x="281" y="645"/>
                    <a:pt x="281" y="645"/>
                  </a:cubicBezTo>
                  <a:cubicBezTo>
                    <a:pt x="259" y="639"/>
                    <a:pt x="238" y="630"/>
                    <a:pt x="218" y="619"/>
                  </a:cubicBezTo>
                  <a:cubicBezTo>
                    <a:pt x="151" y="665"/>
                    <a:pt x="151" y="665"/>
                    <a:pt x="151" y="665"/>
                  </a:cubicBezTo>
                  <a:cubicBezTo>
                    <a:pt x="56" y="570"/>
                    <a:pt x="56" y="570"/>
                    <a:pt x="56" y="570"/>
                  </a:cubicBezTo>
                  <a:cubicBezTo>
                    <a:pt x="105" y="505"/>
                    <a:pt x="105" y="505"/>
                    <a:pt x="105" y="505"/>
                  </a:cubicBezTo>
                  <a:cubicBezTo>
                    <a:pt x="94" y="485"/>
                    <a:pt x="85" y="464"/>
                    <a:pt x="79" y="442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80" y="282"/>
                    <a:pt x="80" y="282"/>
                    <a:pt x="80" y="282"/>
                  </a:cubicBezTo>
                  <a:cubicBezTo>
                    <a:pt x="86" y="260"/>
                    <a:pt x="95" y="239"/>
                    <a:pt x="106" y="219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155" y="57"/>
                    <a:pt x="155" y="57"/>
                    <a:pt x="155" y="57"/>
                  </a:cubicBezTo>
                  <a:cubicBezTo>
                    <a:pt x="220" y="106"/>
                    <a:pt x="220" y="106"/>
                    <a:pt x="220" y="106"/>
                  </a:cubicBezTo>
                  <a:cubicBezTo>
                    <a:pt x="240" y="95"/>
                    <a:pt x="261" y="86"/>
                    <a:pt x="283" y="80"/>
                  </a:cubicBezTo>
                  <a:close/>
                  <a:moveTo>
                    <a:pt x="362" y="513"/>
                  </a:moveTo>
                  <a:cubicBezTo>
                    <a:pt x="279" y="513"/>
                    <a:pt x="212" y="446"/>
                    <a:pt x="212" y="363"/>
                  </a:cubicBezTo>
                  <a:cubicBezTo>
                    <a:pt x="212" y="280"/>
                    <a:pt x="279" y="213"/>
                    <a:pt x="362" y="213"/>
                  </a:cubicBezTo>
                  <a:cubicBezTo>
                    <a:pt x="445" y="213"/>
                    <a:pt x="512" y="280"/>
                    <a:pt x="512" y="363"/>
                  </a:cubicBezTo>
                  <a:cubicBezTo>
                    <a:pt x="512" y="446"/>
                    <a:pt x="445" y="513"/>
                    <a:pt x="362" y="513"/>
                  </a:cubicBezTo>
                  <a:close/>
                  <a:moveTo>
                    <a:pt x="362" y="463"/>
                  </a:moveTo>
                  <a:cubicBezTo>
                    <a:pt x="417" y="463"/>
                    <a:pt x="462" y="418"/>
                    <a:pt x="462" y="363"/>
                  </a:cubicBezTo>
                  <a:cubicBezTo>
                    <a:pt x="462" y="308"/>
                    <a:pt x="417" y="263"/>
                    <a:pt x="362" y="263"/>
                  </a:cubicBezTo>
                  <a:cubicBezTo>
                    <a:pt x="307" y="263"/>
                    <a:pt x="262" y="308"/>
                    <a:pt x="262" y="363"/>
                  </a:cubicBezTo>
                  <a:cubicBezTo>
                    <a:pt x="262" y="418"/>
                    <a:pt x="307" y="463"/>
                    <a:pt x="362" y="4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146935" y="1504471"/>
            <a:ext cx="1625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算法思想：</a:t>
            </a:r>
            <a:endParaRPr lang="zh-CN" altLang="en-US" sz="20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6935" y="1904365"/>
            <a:ext cx="349186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f(n) = g(n) + h(n)</a:t>
            </a:r>
            <a:endParaRPr lang="en-US" altLang="zh-CN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g(n)</a:t>
            </a:r>
            <a:r>
              <a:rPr lang="zh-CN" altLang="en-US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：该节点在搜索树中的深度</a:t>
            </a:r>
            <a:endParaRPr lang="en-US" altLang="zh-CN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h(n)</a:t>
            </a:r>
            <a:r>
              <a:rPr lang="zh-CN" altLang="en-US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：估价函数</a:t>
            </a:r>
            <a:endParaRPr lang="zh-CN" altLang="en-US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238250" y="3611245"/>
            <a:ext cx="720090" cy="720090"/>
            <a:chOff x="6614" y="6454"/>
            <a:chExt cx="1134" cy="1134"/>
          </a:xfrm>
        </p:grpSpPr>
        <p:sp>
          <p:nvSpPr>
            <p:cNvPr id="6" name="矩形 5"/>
            <p:cNvSpPr/>
            <p:nvPr/>
          </p:nvSpPr>
          <p:spPr>
            <a:xfrm>
              <a:off x="6614" y="6454"/>
              <a:ext cx="1134" cy="1134"/>
            </a:xfrm>
            <a:prstGeom prst="rect">
              <a:avLst/>
            </a:prstGeom>
            <a:solidFill>
              <a:srgbClr val="F1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8" name="Group 76"/>
            <p:cNvGrpSpPr>
              <a:grpSpLocks noChangeAspect="1"/>
            </p:cNvGrpSpPr>
            <p:nvPr/>
          </p:nvGrpSpPr>
          <p:grpSpPr bwMode="auto">
            <a:xfrm>
              <a:off x="6843" y="6651"/>
              <a:ext cx="635" cy="739"/>
              <a:chOff x="3446" y="1648"/>
              <a:chExt cx="226" cy="263"/>
            </a:xfrm>
            <a:solidFill>
              <a:schemeClr val="bg1"/>
            </a:solidFill>
          </p:grpSpPr>
          <p:sp>
            <p:nvSpPr>
              <p:cNvPr id="9" name="Freeform 77"/>
              <p:cNvSpPr>
                <a:spLocks noEditPoints="1"/>
              </p:cNvSpPr>
              <p:nvPr/>
            </p:nvSpPr>
            <p:spPr bwMode="auto">
              <a:xfrm>
                <a:off x="3446" y="1648"/>
                <a:ext cx="226" cy="263"/>
              </a:xfrm>
              <a:custGeom>
                <a:avLst/>
                <a:gdLst>
                  <a:gd name="T0" fmla="*/ 613 w 650"/>
                  <a:gd name="T1" fmla="*/ 160 h 756"/>
                  <a:gd name="T2" fmla="*/ 363 w 650"/>
                  <a:gd name="T3" fmla="*/ 13 h 756"/>
                  <a:gd name="T4" fmla="*/ 287 w 650"/>
                  <a:gd name="T5" fmla="*/ 13 h 756"/>
                  <a:gd name="T6" fmla="*/ 37 w 650"/>
                  <a:gd name="T7" fmla="*/ 160 h 756"/>
                  <a:gd name="T8" fmla="*/ 0 w 650"/>
                  <a:gd name="T9" fmla="*/ 225 h 756"/>
                  <a:gd name="T10" fmla="*/ 0 w 650"/>
                  <a:gd name="T11" fmla="*/ 535 h 756"/>
                  <a:gd name="T12" fmla="*/ 38 w 650"/>
                  <a:gd name="T13" fmla="*/ 601 h 756"/>
                  <a:gd name="T14" fmla="*/ 288 w 650"/>
                  <a:gd name="T15" fmla="*/ 743 h 756"/>
                  <a:gd name="T16" fmla="*/ 362 w 650"/>
                  <a:gd name="T17" fmla="*/ 743 h 756"/>
                  <a:gd name="T18" fmla="*/ 612 w 650"/>
                  <a:gd name="T19" fmla="*/ 601 h 756"/>
                  <a:gd name="T20" fmla="*/ 650 w 650"/>
                  <a:gd name="T21" fmla="*/ 535 h 756"/>
                  <a:gd name="T22" fmla="*/ 650 w 650"/>
                  <a:gd name="T23" fmla="*/ 225 h 756"/>
                  <a:gd name="T24" fmla="*/ 613 w 650"/>
                  <a:gd name="T25" fmla="*/ 160 h 756"/>
                  <a:gd name="T26" fmla="*/ 600 w 650"/>
                  <a:gd name="T27" fmla="*/ 535 h 756"/>
                  <a:gd name="T28" fmla="*/ 587 w 650"/>
                  <a:gd name="T29" fmla="*/ 557 h 756"/>
                  <a:gd name="T30" fmla="*/ 337 w 650"/>
                  <a:gd name="T31" fmla="*/ 699 h 756"/>
                  <a:gd name="T32" fmla="*/ 313 w 650"/>
                  <a:gd name="T33" fmla="*/ 699 h 756"/>
                  <a:gd name="T34" fmla="*/ 63 w 650"/>
                  <a:gd name="T35" fmla="*/ 557 h 756"/>
                  <a:gd name="T36" fmla="*/ 50 w 650"/>
                  <a:gd name="T37" fmla="*/ 535 h 756"/>
                  <a:gd name="T38" fmla="*/ 50 w 650"/>
                  <a:gd name="T39" fmla="*/ 225 h 756"/>
                  <a:gd name="T40" fmla="*/ 62 w 650"/>
                  <a:gd name="T41" fmla="*/ 203 h 756"/>
                  <a:gd name="T42" fmla="*/ 312 w 650"/>
                  <a:gd name="T43" fmla="*/ 57 h 756"/>
                  <a:gd name="T44" fmla="*/ 337 w 650"/>
                  <a:gd name="T45" fmla="*/ 57 h 756"/>
                  <a:gd name="T46" fmla="*/ 588 w 650"/>
                  <a:gd name="T47" fmla="*/ 203 h 756"/>
                  <a:gd name="T48" fmla="*/ 600 w 650"/>
                  <a:gd name="T49" fmla="*/ 225 h 756"/>
                  <a:gd name="T50" fmla="*/ 600 w 650"/>
                  <a:gd name="T51" fmla="*/ 535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50" h="756">
                    <a:moveTo>
                      <a:pt x="613" y="160"/>
                    </a:moveTo>
                    <a:cubicBezTo>
                      <a:pt x="363" y="13"/>
                      <a:pt x="363" y="13"/>
                      <a:pt x="363" y="13"/>
                    </a:cubicBezTo>
                    <a:cubicBezTo>
                      <a:pt x="339" y="0"/>
                      <a:pt x="310" y="0"/>
                      <a:pt x="287" y="13"/>
                    </a:cubicBezTo>
                    <a:cubicBezTo>
                      <a:pt x="37" y="160"/>
                      <a:pt x="37" y="160"/>
                      <a:pt x="37" y="160"/>
                    </a:cubicBezTo>
                    <a:cubicBezTo>
                      <a:pt x="14" y="173"/>
                      <a:pt x="0" y="198"/>
                      <a:pt x="0" y="225"/>
                    </a:cubicBezTo>
                    <a:cubicBezTo>
                      <a:pt x="0" y="535"/>
                      <a:pt x="0" y="535"/>
                      <a:pt x="0" y="535"/>
                    </a:cubicBezTo>
                    <a:cubicBezTo>
                      <a:pt x="0" y="563"/>
                      <a:pt x="15" y="588"/>
                      <a:pt x="38" y="601"/>
                    </a:cubicBezTo>
                    <a:cubicBezTo>
                      <a:pt x="288" y="743"/>
                      <a:pt x="288" y="743"/>
                      <a:pt x="288" y="743"/>
                    </a:cubicBezTo>
                    <a:cubicBezTo>
                      <a:pt x="311" y="756"/>
                      <a:pt x="339" y="756"/>
                      <a:pt x="362" y="743"/>
                    </a:cubicBezTo>
                    <a:cubicBezTo>
                      <a:pt x="612" y="601"/>
                      <a:pt x="612" y="601"/>
                      <a:pt x="612" y="601"/>
                    </a:cubicBezTo>
                    <a:cubicBezTo>
                      <a:pt x="635" y="588"/>
                      <a:pt x="650" y="563"/>
                      <a:pt x="650" y="535"/>
                    </a:cubicBezTo>
                    <a:cubicBezTo>
                      <a:pt x="650" y="225"/>
                      <a:pt x="650" y="225"/>
                      <a:pt x="650" y="225"/>
                    </a:cubicBezTo>
                    <a:cubicBezTo>
                      <a:pt x="650" y="198"/>
                      <a:pt x="636" y="173"/>
                      <a:pt x="613" y="160"/>
                    </a:cubicBezTo>
                    <a:close/>
                    <a:moveTo>
                      <a:pt x="600" y="535"/>
                    </a:moveTo>
                    <a:cubicBezTo>
                      <a:pt x="600" y="545"/>
                      <a:pt x="595" y="553"/>
                      <a:pt x="587" y="557"/>
                    </a:cubicBezTo>
                    <a:cubicBezTo>
                      <a:pt x="337" y="699"/>
                      <a:pt x="337" y="699"/>
                      <a:pt x="337" y="699"/>
                    </a:cubicBezTo>
                    <a:cubicBezTo>
                      <a:pt x="330" y="704"/>
                      <a:pt x="320" y="704"/>
                      <a:pt x="313" y="699"/>
                    </a:cubicBezTo>
                    <a:cubicBezTo>
                      <a:pt x="63" y="557"/>
                      <a:pt x="63" y="557"/>
                      <a:pt x="63" y="557"/>
                    </a:cubicBezTo>
                    <a:cubicBezTo>
                      <a:pt x="55" y="553"/>
                      <a:pt x="50" y="545"/>
                      <a:pt x="50" y="535"/>
                    </a:cubicBezTo>
                    <a:cubicBezTo>
                      <a:pt x="50" y="225"/>
                      <a:pt x="50" y="225"/>
                      <a:pt x="50" y="225"/>
                    </a:cubicBezTo>
                    <a:cubicBezTo>
                      <a:pt x="50" y="216"/>
                      <a:pt x="55" y="208"/>
                      <a:pt x="62" y="203"/>
                    </a:cubicBezTo>
                    <a:cubicBezTo>
                      <a:pt x="312" y="57"/>
                      <a:pt x="312" y="57"/>
                      <a:pt x="312" y="57"/>
                    </a:cubicBezTo>
                    <a:cubicBezTo>
                      <a:pt x="320" y="52"/>
                      <a:pt x="330" y="52"/>
                      <a:pt x="337" y="57"/>
                    </a:cubicBezTo>
                    <a:cubicBezTo>
                      <a:pt x="588" y="203"/>
                      <a:pt x="588" y="203"/>
                      <a:pt x="588" y="203"/>
                    </a:cubicBezTo>
                    <a:cubicBezTo>
                      <a:pt x="595" y="208"/>
                      <a:pt x="600" y="216"/>
                      <a:pt x="600" y="225"/>
                    </a:cubicBezTo>
                    <a:lnTo>
                      <a:pt x="600" y="5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" name="Freeform 78"/>
              <p:cNvSpPr>
                <a:spLocks noEditPoints="1"/>
              </p:cNvSpPr>
              <p:nvPr/>
            </p:nvSpPr>
            <p:spPr bwMode="auto">
              <a:xfrm>
                <a:off x="3507" y="1727"/>
                <a:ext cx="104" cy="104"/>
              </a:xfrm>
              <a:custGeom>
                <a:avLst/>
                <a:gdLst>
                  <a:gd name="T0" fmla="*/ 150 w 300"/>
                  <a:gd name="T1" fmla="*/ 0 h 300"/>
                  <a:gd name="T2" fmla="*/ 0 w 300"/>
                  <a:gd name="T3" fmla="*/ 150 h 300"/>
                  <a:gd name="T4" fmla="*/ 150 w 300"/>
                  <a:gd name="T5" fmla="*/ 300 h 300"/>
                  <a:gd name="T6" fmla="*/ 300 w 300"/>
                  <a:gd name="T7" fmla="*/ 150 h 300"/>
                  <a:gd name="T8" fmla="*/ 150 w 300"/>
                  <a:gd name="T9" fmla="*/ 0 h 300"/>
                  <a:gd name="T10" fmla="*/ 150 w 300"/>
                  <a:gd name="T11" fmla="*/ 250 h 300"/>
                  <a:gd name="T12" fmla="*/ 50 w 300"/>
                  <a:gd name="T13" fmla="*/ 150 h 300"/>
                  <a:gd name="T14" fmla="*/ 150 w 300"/>
                  <a:gd name="T15" fmla="*/ 50 h 300"/>
                  <a:gd name="T16" fmla="*/ 250 w 300"/>
                  <a:gd name="T17" fmla="*/ 150 h 300"/>
                  <a:gd name="T18" fmla="*/ 150 w 300"/>
                  <a:gd name="T19" fmla="*/ 25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0" h="300">
                    <a:moveTo>
                      <a:pt x="150" y="0"/>
                    </a:moveTo>
                    <a:cubicBezTo>
                      <a:pt x="67" y="0"/>
                      <a:pt x="0" y="67"/>
                      <a:pt x="0" y="150"/>
                    </a:cubicBezTo>
                    <a:cubicBezTo>
                      <a:pt x="0" y="233"/>
                      <a:pt x="67" y="300"/>
                      <a:pt x="150" y="300"/>
                    </a:cubicBezTo>
                    <a:cubicBezTo>
                      <a:pt x="233" y="300"/>
                      <a:pt x="300" y="233"/>
                      <a:pt x="300" y="150"/>
                    </a:cubicBezTo>
                    <a:cubicBezTo>
                      <a:pt x="300" y="67"/>
                      <a:pt x="233" y="0"/>
                      <a:pt x="150" y="0"/>
                    </a:cubicBezTo>
                    <a:close/>
                    <a:moveTo>
                      <a:pt x="150" y="250"/>
                    </a:moveTo>
                    <a:cubicBezTo>
                      <a:pt x="95" y="250"/>
                      <a:pt x="50" y="205"/>
                      <a:pt x="50" y="150"/>
                    </a:cubicBezTo>
                    <a:cubicBezTo>
                      <a:pt x="50" y="95"/>
                      <a:pt x="95" y="50"/>
                      <a:pt x="150" y="50"/>
                    </a:cubicBezTo>
                    <a:cubicBezTo>
                      <a:pt x="205" y="50"/>
                      <a:pt x="250" y="95"/>
                      <a:pt x="250" y="150"/>
                    </a:cubicBezTo>
                    <a:cubicBezTo>
                      <a:pt x="250" y="205"/>
                      <a:pt x="205" y="250"/>
                      <a:pt x="150" y="2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</p:grpSp>
      <p:sp>
        <p:nvSpPr>
          <p:cNvPr id="13" name="文本框 12"/>
          <p:cNvSpPr txBox="1"/>
          <p:nvPr/>
        </p:nvSpPr>
        <p:spPr>
          <a:xfrm>
            <a:off x="2108835" y="3717290"/>
            <a:ext cx="28105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估价函数实现</a:t>
            </a:r>
            <a:r>
              <a: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：</a:t>
            </a:r>
            <a:endParaRPr lang="zh-CN" altLang="en-US" sz="20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46935" y="1904581"/>
            <a:ext cx="5692775" cy="11988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f(n) = g(n) + h(n)</a:t>
            </a:r>
            <a:endParaRPr lang="en-US" altLang="zh-CN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g(n)</a:t>
            </a:r>
            <a:r>
              <a:rPr lang="zh-CN" altLang="en-US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：该节点在搜索树中的深度</a:t>
            </a:r>
            <a:endParaRPr lang="en-US" altLang="zh-CN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h(n)</a:t>
            </a:r>
            <a:r>
              <a:rPr lang="zh-CN" altLang="en-US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：估价函数，为逆转节点数</a:t>
            </a:r>
            <a:endParaRPr lang="zh-CN" altLang="en-US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243455" y="4117340"/>
            <a:ext cx="3691890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将九宫格沿外围展开</a:t>
            </a:r>
            <a:endParaRPr lang="zh-CN" altLang="en-US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0490" y="1398905"/>
            <a:ext cx="4457700" cy="49472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170" y="4577715"/>
            <a:ext cx="4040505" cy="114236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243455" y="5720080"/>
            <a:ext cx="3691890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计算</a:t>
            </a:r>
            <a:r>
              <a:rPr lang="zh-CN" altLang="en-US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数列</a:t>
            </a:r>
            <a:r>
              <a:rPr lang="zh-CN" altLang="en-US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逆序数</a:t>
            </a:r>
            <a:endParaRPr lang="zh-CN" altLang="en-US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15" grpId="0"/>
      <p:bldP spid="15" grpId="1"/>
      <p:bldP spid="13" grpId="0"/>
      <p:bldP spid="1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565" y="270510"/>
            <a:ext cx="2754630" cy="6137910"/>
          </a:xfrm>
          <a:prstGeom prst="rect">
            <a:avLst/>
          </a:prstGeom>
        </p:spPr>
      </p:pic>
      <p:pic>
        <p:nvPicPr>
          <p:cNvPr id="6" name="图片 5" descr="C:\Users\level\OneDrive\桌面\1.png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920230" y="960438"/>
            <a:ext cx="4591050" cy="512381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881830" y="343451"/>
            <a:ext cx="242833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结果展示</a:t>
            </a:r>
            <a:endParaRPr lang="zh-CN" altLang="en-US" sz="24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10250" y="849631"/>
            <a:ext cx="485775" cy="45719"/>
          </a:xfrm>
          <a:prstGeom prst="rect">
            <a:avLst/>
          </a:prstGeom>
          <a:solidFill>
            <a:srgbClr val="EE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33259" y="1600200"/>
            <a:ext cx="2379662" cy="3848100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633259" y="1706091"/>
            <a:ext cx="2379662" cy="678543"/>
          </a:xfrm>
          <a:prstGeom prst="rect">
            <a:avLst/>
          </a:prstGeom>
          <a:solidFill>
            <a:srgbClr val="F1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724910" y="1845945"/>
            <a:ext cx="219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FuturaPT-Book" panose="020B0502020204020303" pitchFamily="34" charset="0"/>
              </a:rPr>
              <a:t>3 </a:t>
            </a:r>
            <a:r>
              <a:rPr lang="zh-CN" altLang="en-US" sz="2000" dirty="0">
                <a:solidFill>
                  <a:schemeClr val="bg1"/>
                </a:solidFill>
                <a:latin typeface="FuturaPT-Book" panose="020B0502020204020303" pitchFamily="34" charset="0"/>
              </a:rPr>
              <a:t>次运行</a:t>
            </a:r>
            <a:r>
              <a:rPr lang="zh-CN" altLang="en-US" sz="2000" dirty="0">
                <a:solidFill>
                  <a:schemeClr val="bg1"/>
                </a:solidFill>
                <a:latin typeface="FuturaPT-Book" panose="020B0502020204020303" pitchFamily="34" charset="0"/>
              </a:rPr>
              <a:t>平均效率</a:t>
            </a:r>
            <a:endParaRPr lang="zh-CN" altLang="en-US" sz="2000" dirty="0">
              <a:solidFill>
                <a:schemeClr val="bg1"/>
              </a:solidFill>
              <a:latin typeface="FuturaPT-Book" panose="020B0502020204020303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66185" y="2667000"/>
            <a:ext cx="2195195" cy="1345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扩展的节点数：</a:t>
            </a: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186</a:t>
            </a:r>
            <a:endParaRPr lang="zh-CN" altLang="en-US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用时：</a:t>
            </a: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0.2834 s</a:t>
            </a:r>
            <a:endParaRPr lang="en-US" altLang="zh-CN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路径长度：</a:t>
            </a: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5</a:t>
            </a:r>
            <a:endParaRPr lang="en-US" altLang="zh-CN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</p:txBody>
      </p:sp>
      <p:pic>
        <p:nvPicPr>
          <p:cNvPr id="9" name="图片 8" descr="C:\Users\level\OneDrive\桌面\2.png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472690" y="4048760"/>
            <a:ext cx="7588885" cy="2035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97910" y="389255"/>
            <a:ext cx="491045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逆转＋不在位算法思路及实现</a:t>
            </a:r>
            <a:endParaRPr lang="zh-CN" altLang="en-US" sz="24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10250" y="935356"/>
            <a:ext cx="485775" cy="45719"/>
          </a:xfrm>
          <a:prstGeom prst="rect">
            <a:avLst/>
          </a:prstGeom>
          <a:solidFill>
            <a:srgbClr val="EE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911225" y="1254760"/>
            <a:ext cx="720090" cy="720090"/>
            <a:chOff x="6593" y="3329"/>
            <a:chExt cx="1134" cy="1134"/>
          </a:xfrm>
        </p:grpSpPr>
        <p:sp>
          <p:nvSpPr>
            <p:cNvPr id="5" name="矩形 4"/>
            <p:cNvSpPr/>
            <p:nvPr/>
          </p:nvSpPr>
          <p:spPr>
            <a:xfrm>
              <a:off x="6593" y="3329"/>
              <a:ext cx="1134" cy="1134"/>
            </a:xfrm>
            <a:prstGeom prst="rect">
              <a:avLst/>
            </a:prstGeom>
            <a:solidFill>
              <a:srgbClr val="F1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Freeform 37"/>
            <p:cNvSpPr>
              <a:spLocks noEditPoints="1"/>
            </p:cNvSpPr>
            <p:nvPr/>
          </p:nvSpPr>
          <p:spPr bwMode="auto">
            <a:xfrm>
              <a:off x="6843" y="3559"/>
              <a:ext cx="676" cy="673"/>
            </a:xfrm>
            <a:custGeom>
              <a:avLst/>
              <a:gdLst>
                <a:gd name="T0" fmla="*/ 326 w 725"/>
                <a:gd name="T1" fmla="*/ 121 h 725"/>
                <a:gd name="T2" fmla="*/ 232 w 725"/>
                <a:gd name="T3" fmla="*/ 157 h 725"/>
                <a:gd name="T4" fmla="*/ 160 w 725"/>
                <a:gd name="T5" fmla="*/ 123 h 725"/>
                <a:gd name="T6" fmla="*/ 166 w 725"/>
                <a:gd name="T7" fmla="*/ 218 h 725"/>
                <a:gd name="T8" fmla="*/ 124 w 725"/>
                <a:gd name="T9" fmla="*/ 309 h 725"/>
                <a:gd name="T10" fmla="*/ 50 w 725"/>
                <a:gd name="T11" fmla="*/ 336 h 725"/>
                <a:gd name="T12" fmla="*/ 120 w 725"/>
                <a:gd name="T13" fmla="*/ 399 h 725"/>
                <a:gd name="T14" fmla="*/ 156 w 725"/>
                <a:gd name="T15" fmla="*/ 493 h 725"/>
                <a:gd name="T16" fmla="*/ 122 w 725"/>
                <a:gd name="T17" fmla="*/ 565 h 725"/>
                <a:gd name="T18" fmla="*/ 217 w 725"/>
                <a:gd name="T19" fmla="*/ 559 h 725"/>
                <a:gd name="T20" fmla="*/ 308 w 725"/>
                <a:gd name="T21" fmla="*/ 601 h 725"/>
                <a:gd name="T22" fmla="*/ 335 w 725"/>
                <a:gd name="T23" fmla="*/ 675 h 725"/>
                <a:gd name="T24" fmla="*/ 398 w 725"/>
                <a:gd name="T25" fmla="*/ 605 h 725"/>
                <a:gd name="T26" fmla="*/ 492 w 725"/>
                <a:gd name="T27" fmla="*/ 569 h 725"/>
                <a:gd name="T28" fmla="*/ 564 w 725"/>
                <a:gd name="T29" fmla="*/ 603 h 725"/>
                <a:gd name="T30" fmla="*/ 559 w 725"/>
                <a:gd name="T31" fmla="*/ 508 h 725"/>
                <a:gd name="T32" fmla="*/ 600 w 725"/>
                <a:gd name="T33" fmla="*/ 417 h 725"/>
                <a:gd name="T34" fmla="*/ 675 w 725"/>
                <a:gd name="T35" fmla="*/ 390 h 725"/>
                <a:gd name="T36" fmla="*/ 604 w 725"/>
                <a:gd name="T37" fmla="*/ 327 h 725"/>
                <a:gd name="T38" fmla="*/ 568 w 725"/>
                <a:gd name="T39" fmla="*/ 233 h 725"/>
                <a:gd name="T40" fmla="*/ 602 w 725"/>
                <a:gd name="T41" fmla="*/ 161 h 725"/>
                <a:gd name="T42" fmla="*/ 507 w 725"/>
                <a:gd name="T43" fmla="*/ 166 h 725"/>
                <a:gd name="T44" fmla="*/ 416 w 725"/>
                <a:gd name="T45" fmla="*/ 125 h 725"/>
                <a:gd name="T46" fmla="*/ 389 w 725"/>
                <a:gd name="T47" fmla="*/ 50 h 725"/>
                <a:gd name="T48" fmla="*/ 283 w 725"/>
                <a:gd name="T49" fmla="*/ 80 h 725"/>
                <a:gd name="T50" fmla="*/ 432 w 725"/>
                <a:gd name="T51" fmla="*/ 0 h 725"/>
                <a:gd name="T52" fmla="*/ 506 w 725"/>
                <a:gd name="T53" fmla="*/ 107 h 725"/>
                <a:gd name="T54" fmla="*/ 668 w 725"/>
                <a:gd name="T55" fmla="*/ 156 h 725"/>
                <a:gd name="T56" fmla="*/ 645 w 725"/>
                <a:gd name="T57" fmla="*/ 284 h 725"/>
                <a:gd name="T58" fmla="*/ 725 w 725"/>
                <a:gd name="T59" fmla="*/ 433 h 725"/>
                <a:gd name="T60" fmla="*/ 618 w 725"/>
                <a:gd name="T61" fmla="*/ 507 h 725"/>
                <a:gd name="T62" fmla="*/ 569 w 725"/>
                <a:gd name="T63" fmla="*/ 669 h 725"/>
                <a:gd name="T64" fmla="*/ 441 w 725"/>
                <a:gd name="T65" fmla="*/ 646 h 725"/>
                <a:gd name="T66" fmla="*/ 292 w 725"/>
                <a:gd name="T67" fmla="*/ 725 h 725"/>
                <a:gd name="T68" fmla="*/ 218 w 725"/>
                <a:gd name="T69" fmla="*/ 619 h 725"/>
                <a:gd name="T70" fmla="*/ 56 w 725"/>
                <a:gd name="T71" fmla="*/ 570 h 725"/>
                <a:gd name="T72" fmla="*/ 79 w 725"/>
                <a:gd name="T73" fmla="*/ 442 h 725"/>
                <a:gd name="T74" fmla="*/ 0 w 725"/>
                <a:gd name="T75" fmla="*/ 293 h 725"/>
                <a:gd name="T76" fmla="*/ 106 w 725"/>
                <a:gd name="T77" fmla="*/ 219 h 725"/>
                <a:gd name="T78" fmla="*/ 155 w 725"/>
                <a:gd name="T79" fmla="*/ 57 h 725"/>
                <a:gd name="T80" fmla="*/ 283 w 725"/>
                <a:gd name="T81" fmla="*/ 80 h 725"/>
                <a:gd name="T82" fmla="*/ 212 w 725"/>
                <a:gd name="T83" fmla="*/ 363 h 725"/>
                <a:gd name="T84" fmla="*/ 512 w 725"/>
                <a:gd name="T85" fmla="*/ 363 h 725"/>
                <a:gd name="T86" fmla="*/ 362 w 725"/>
                <a:gd name="T87" fmla="*/ 463 h 725"/>
                <a:gd name="T88" fmla="*/ 362 w 725"/>
                <a:gd name="T89" fmla="*/ 263 h 725"/>
                <a:gd name="T90" fmla="*/ 362 w 725"/>
                <a:gd name="T91" fmla="*/ 463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25" h="725">
                  <a:moveTo>
                    <a:pt x="339" y="50"/>
                  </a:moveTo>
                  <a:cubicBezTo>
                    <a:pt x="326" y="121"/>
                    <a:pt x="326" y="121"/>
                    <a:pt x="326" y="121"/>
                  </a:cubicBezTo>
                  <a:cubicBezTo>
                    <a:pt x="310" y="125"/>
                    <a:pt x="310" y="125"/>
                    <a:pt x="310" y="125"/>
                  </a:cubicBezTo>
                  <a:cubicBezTo>
                    <a:pt x="282" y="131"/>
                    <a:pt x="256" y="142"/>
                    <a:pt x="232" y="157"/>
                  </a:cubicBezTo>
                  <a:cubicBezTo>
                    <a:pt x="217" y="166"/>
                    <a:pt x="217" y="166"/>
                    <a:pt x="217" y="166"/>
                  </a:cubicBezTo>
                  <a:cubicBezTo>
                    <a:pt x="160" y="123"/>
                    <a:pt x="160" y="123"/>
                    <a:pt x="160" y="123"/>
                  </a:cubicBezTo>
                  <a:cubicBezTo>
                    <a:pt x="125" y="158"/>
                    <a:pt x="125" y="158"/>
                    <a:pt x="125" y="158"/>
                  </a:cubicBezTo>
                  <a:cubicBezTo>
                    <a:pt x="166" y="218"/>
                    <a:pt x="166" y="218"/>
                    <a:pt x="166" y="218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41" y="256"/>
                    <a:pt x="130" y="282"/>
                    <a:pt x="124" y="309"/>
                  </a:cubicBezTo>
                  <a:cubicBezTo>
                    <a:pt x="120" y="326"/>
                    <a:pt x="120" y="326"/>
                    <a:pt x="120" y="326"/>
                  </a:cubicBezTo>
                  <a:cubicBezTo>
                    <a:pt x="50" y="336"/>
                    <a:pt x="50" y="336"/>
                    <a:pt x="50" y="336"/>
                  </a:cubicBezTo>
                  <a:cubicBezTo>
                    <a:pt x="50" y="386"/>
                    <a:pt x="50" y="386"/>
                    <a:pt x="50" y="386"/>
                  </a:cubicBezTo>
                  <a:cubicBezTo>
                    <a:pt x="120" y="399"/>
                    <a:pt x="120" y="399"/>
                    <a:pt x="120" y="399"/>
                  </a:cubicBezTo>
                  <a:cubicBezTo>
                    <a:pt x="124" y="415"/>
                    <a:pt x="124" y="415"/>
                    <a:pt x="124" y="415"/>
                  </a:cubicBezTo>
                  <a:cubicBezTo>
                    <a:pt x="130" y="443"/>
                    <a:pt x="141" y="469"/>
                    <a:pt x="156" y="493"/>
                  </a:cubicBezTo>
                  <a:cubicBezTo>
                    <a:pt x="165" y="508"/>
                    <a:pt x="165" y="508"/>
                    <a:pt x="165" y="508"/>
                  </a:cubicBezTo>
                  <a:cubicBezTo>
                    <a:pt x="122" y="565"/>
                    <a:pt x="122" y="565"/>
                    <a:pt x="122" y="565"/>
                  </a:cubicBezTo>
                  <a:cubicBezTo>
                    <a:pt x="157" y="600"/>
                    <a:pt x="157" y="600"/>
                    <a:pt x="157" y="600"/>
                  </a:cubicBezTo>
                  <a:cubicBezTo>
                    <a:pt x="217" y="559"/>
                    <a:pt x="217" y="559"/>
                    <a:pt x="217" y="559"/>
                  </a:cubicBezTo>
                  <a:cubicBezTo>
                    <a:pt x="231" y="568"/>
                    <a:pt x="231" y="568"/>
                    <a:pt x="231" y="568"/>
                  </a:cubicBezTo>
                  <a:cubicBezTo>
                    <a:pt x="255" y="584"/>
                    <a:pt x="281" y="595"/>
                    <a:pt x="308" y="601"/>
                  </a:cubicBezTo>
                  <a:cubicBezTo>
                    <a:pt x="325" y="605"/>
                    <a:pt x="325" y="605"/>
                    <a:pt x="325" y="605"/>
                  </a:cubicBezTo>
                  <a:cubicBezTo>
                    <a:pt x="335" y="675"/>
                    <a:pt x="335" y="675"/>
                    <a:pt x="335" y="675"/>
                  </a:cubicBezTo>
                  <a:cubicBezTo>
                    <a:pt x="385" y="675"/>
                    <a:pt x="385" y="675"/>
                    <a:pt x="385" y="675"/>
                  </a:cubicBezTo>
                  <a:cubicBezTo>
                    <a:pt x="398" y="605"/>
                    <a:pt x="398" y="605"/>
                    <a:pt x="398" y="605"/>
                  </a:cubicBezTo>
                  <a:cubicBezTo>
                    <a:pt x="414" y="601"/>
                    <a:pt x="414" y="601"/>
                    <a:pt x="414" y="601"/>
                  </a:cubicBezTo>
                  <a:cubicBezTo>
                    <a:pt x="442" y="595"/>
                    <a:pt x="468" y="584"/>
                    <a:pt x="492" y="569"/>
                  </a:cubicBezTo>
                  <a:cubicBezTo>
                    <a:pt x="507" y="560"/>
                    <a:pt x="507" y="560"/>
                    <a:pt x="507" y="560"/>
                  </a:cubicBezTo>
                  <a:cubicBezTo>
                    <a:pt x="564" y="603"/>
                    <a:pt x="564" y="603"/>
                    <a:pt x="564" y="603"/>
                  </a:cubicBezTo>
                  <a:cubicBezTo>
                    <a:pt x="599" y="568"/>
                    <a:pt x="599" y="568"/>
                    <a:pt x="599" y="568"/>
                  </a:cubicBezTo>
                  <a:cubicBezTo>
                    <a:pt x="559" y="508"/>
                    <a:pt x="559" y="508"/>
                    <a:pt x="559" y="508"/>
                  </a:cubicBezTo>
                  <a:cubicBezTo>
                    <a:pt x="567" y="494"/>
                    <a:pt x="567" y="494"/>
                    <a:pt x="567" y="494"/>
                  </a:cubicBezTo>
                  <a:cubicBezTo>
                    <a:pt x="583" y="470"/>
                    <a:pt x="594" y="444"/>
                    <a:pt x="600" y="417"/>
                  </a:cubicBezTo>
                  <a:cubicBezTo>
                    <a:pt x="604" y="400"/>
                    <a:pt x="604" y="400"/>
                    <a:pt x="604" y="400"/>
                  </a:cubicBezTo>
                  <a:cubicBezTo>
                    <a:pt x="675" y="390"/>
                    <a:pt x="675" y="390"/>
                    <a:pt x="675" y="390"/>
                  </a:cubicBezTo>
                  <a:cubicBezTo>
                    <a:pt x="675" y="340"/>
                    <a:pt x="675" y="340"/>
                    <a:pt x="675" y="340"/>
                  </a:cubicBezTo>
                  <a:cubicBezTo>
                    <a:pt x="604" y="327"/>
                    <a:pt x="604" y="327"/>
                    <a:pt x="604" y="327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594" y="283"/>
                    <a:pt x="583" y="257"/>
                    <a:pt x="568" y="233"/>
                  </a:cubicBezTo>
                  <a:cubicBezTo>
                    <a:pt x="559" y="218"/>
                    <a:pt x="559" y="218"/>
                    <a:pt x="559" y="218"/>
                  </a:cubicBezTo>
                  <a:cubicBezTo>
                    <a:pt x="602" y="161"/>
                    <a:pt x="602" y="161"/>
                    <a:pt x="602" y="161"/>
                  </a:cubicBezTo>
                  <a:cubicBezTo>
                    <a:pt x="567" y="126"/>
                    <a:pt x="567" y="126"/>
                    <a:pt x="567" y="126"/>
                  </a:cubicBezTo>
                  <a:cubicBezTo>
                    <a:pt x="507" y="166"/>
                    <a:pt x="507" y="166"/>
                    <a:pt x="507" y="166"/>
                  </a:cubicBezTo>
                  <a:cubicBezTo>
                    <a:pt x="493" y="158"/>
                    <a:pt x="493" y="158"/>
                    <a:pt x="493" y="158"/>
                  </a:cubicBezTo>
                  <a:cubicBezTo>
                    <a:pt x="469" y="142"/>
                    <a:pt x="443" y="131"/>
                    <a:pt x="416" y="125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89" y="50"/>
                    <a:pt x="389" y="50"/>
                    <a:pt x="389" y="50"/>
                  </a:cubicBezTo>
                  <a:cubicBezTo>
                    <a:pt x="339" y="50"/>
                    <a:pt x="339" y="50"/>
                    <a:pt x="339" y="50"/>
                  </a:cubicBezTo>
                  <a:close/>
                  <a:moveTo>
                    <a:pt x="283" y="8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43" y="81"/>
                    <a:pt x="443" y="81"/>
                    <a:pt x="443" y="81"/>
                  </a:cubicBezTo>
                  <a:cubicBezTo>
                    <a:pt x="465" y="87"/>
                    <a:pt x="486" y="96"/>
                    <a:pt x="506" y="107"/>
                  </a:cubicBezTo>
                  <a:cubicBezTo>
                    <a:pt x="573" y="61"/>
                    <a:pt x="573" y="61"/>
                    <a:pt x="573" y="61"/>
                  </a:cubicBezTo>
                  <a:cubicBezTo>
                    <a:pt x="668" y="156"/>
                    <a:pt x="668" y="156"/>
                    <a:pt x="668" y="156"/>
                  </a:cubicBezTo>
                  <a:cubicBezTo>
                    <a:pt x="619" y="221"/>
                    <a:pt x="619" y="221"/>
                    <a:pt x="619" y="221"/>
                  </a:cubicBezTo>
                  <a:cubicBezTo>
                    <a:pt x="630" y="241"/>
                    <a:pt x="639" y="262"/>
                    <a:pt x="645" y="284"/>
                  </a:cubicBezTo>
                  <a:cubicBezTo>
                    <a:pt x="725" y="299"/>
                    <a:pt x="725" y="299"/>
                    <a:pt x="725" y="299"/>
                  </a:cubicBezTo>
                  <a:cubicBezTo>
                    <a:pt x="725" y="433"/>
                    <a:pt x="725" y="433"/>
                    <a:pt x="725" y="433"/>
                  </a:cubicBezTo>
                  <a:cubicBezTo>
                    <a:pt x="644" y="444"/>
                    <a:pt x="644" y="444"/>
                    <a:pt x="644" y="444"/>
                  </a:cubicBezTo>
                  <a:cubicBezTo>
                    <a:pt x="638" y="466"/>
                    <a:pt x="629" y="487"/>
                    <a:pt x="618" y="507"/>
                  </a:cubicBezTo>
                  <a:cubicBezTo>
                    <a:pt x="664" y="574"/>
                    <a:pt x="664" y="574"/>
                    <a:pt x="664" y="574"/>
                  </a:cubicBezTo>
                  <a:cubicBezTo>
                    <a:pt x="569" y="669"/>
                    <a:pt x="569" y="669"/>
                    <a:pt x="569" y="669"/>
                  </a:cubicBezTo>
                  <a:cubicBezTo>
                    <a:pt x="504" y="620"/>
                    <a:pt x="504" y="620"/>
                    <a:pt x="504" y="620"/>
                  </a:cubicBezTo>
                  <a:cubicBezTo>
                    <a:pt x="484" y="631"/>
                    <a:pt x="463" y="640"/>
                    <a:pt x="441" y="646"/>
                  </a:cubicBezTo>
                  <a:cubicBezTo>
                    <a:pt x="426" y="725"/>
                    <a:pt x="426" y="725"/>
                    <a:pt x="426" y="725"/>
                  </a:cubicBezTo>
                  <a:cubicBezTo>
                    <a:pt x="292" y="725"/>
                    <a:pt x="292" y="725"/>
                    <a:pt x="292" y="725"/>
                  </a:cubicBezTo>
                  <a:cubicBezTo>
                    <a:pt x="281" y="645"/>
                    <a:pt x="281" y="645"/>
                    <a:pt x="281" y="645"/>
                  </a:cubicBezTo>
                  <a:cubicBezTo>
                    <a:pt x="259" y="639"/>
                    <a:pt x="238" y="630"/>
                    <a:pt x="218" y="619"/>
                  </a:cubicBezTo>
                  <a:cubicBezTo>
                    <a:pt x="151" y="665"/>
                    <a:pt x="151" y="665"/>
                    <a:pt x="151" y="665"/>
                  </a:cubicBezTo>
                  <a:cubicBezTo>
                    <a:pt x="56" y="570"/>
                    <a:pt x="56" y="570"/>
                    <a:pt x="56" y="570"/>
                  </a:cubicBezTo>
                  <a:cubicBezTo>
                    <a:pt x="105" y="505"/>
                    <a:pt x="105" y="505"/>
                    <a:pt x="105" y="505"/>
                  </a:cubicBezTo>
                  <a:cubicBezTo>
                    <a:pt x="94" y="485"/>
                    <a:pt x="85" y="464"/>
                    <a:pt x="79" y="442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80" y="282"/>
                    <a:pt x="80" y="282"/>
                    <a:pt x="80" y="282"/>
                  </a:cubicBezTo>
                  <a:cubicBezTo>
                    <a:pt x="86" y="260"/>
                    <a:pt x="95" y="239"/>
                    <a:pt x="106" y="219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155" y="57"/>
                    <a:pt x="155" y="57"/>
                    <a:pt x="155" y="57"/>
                  </a:cubicBezTo>
                  <a:cubicBezTo>
                    <a:pt x="220" y="106"/>
                    <a:pt x="220" y="106"/>
                    <a:pt x="220" y="106"/>
                  </a:cubicBezTo>
                  <a:cubicBezTo>
                    <a:pt x="240" y="95"/>
                    <a:pt x="261" y="86"/>
                    <a:pt x="283" y="80"/>
                  </a:cubicBezTo>
                  <a:close/>
                  <a:moveTo>
                    <a:pt x="362" y="513"/>
                  </a:moveTo>
                  <a:cubicBezTo>
                    <a:pt x="279" y="513"/>
                    <a:pt x="212" y="446"/>
                    <a:pt x="212" y="363"/>
                  </a:cubicBezTo>
                  <a:cubicBezTo>
                    <a:pt x="212" y="280"/>
                    <a:pt x="279" y="213"/>
                    <a:pt x="362" y="213"/>
                  </a:cubicBezTo>
                  <a:cubicBezTo>
                    <a:pt x="445" y="213"/>
                    <a:pt x="512" y="280"/>
                    <a:pt x="512" y="363"/>
                  </a:cubicBezTo>
                  <a:cubicBezTo>
                    <a:pt x="512" y="446"/>
                    <a:pt x="445" y="513"/>
                    <a:pt x="362" y="513"/>
                  </a:cubicBezTo>
                  <a:close/>
                  <a:moveTo>
                    <a:pt x="362" y="463"/>
                  </a:moveTo>
                  <a:cubicBezTo>
                    <a:pt x="417" y="463"/>
                    <a:pt x="462" y="418"/>
                    <a:pt x="462" y="363"/>
                  </a:cubicBezTo>
                  <a:cubicBezTo>
                    <a:pt x="462" y="308"/>
                    <a:pt x="417" y="263"/>
                    <a:pt x="362" y="263"/>
                  </a:cubicBezTo>
                  <a:cubicBezTo>
                    <a:pt x="307" y="263"/>
                    <a:pt x="262" y="308"/>
                    <a:pt x="262" y="363"/>
                  </a:cubicBezTo>
                  <a:cubicBezTo>
                    <a:pt x="262" y="418"/>
                    <a:pt x="307" y="463"/>
                    <a:pt x="362" y="4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819910" y="1360326"/>
            <a:ext cx="1625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算法思想：</a:t>
            </a:r>
            <a:endParaRPr lang="zh-CN" altLang="en-US" sz="20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19910" y="1760220"/>
            <a:ext cx="349186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f(n) = g(n) + h(n)</a:t>
            </a:r>
            <a:endParaRPr lang="en-US" altLang="zh-CN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g(n)</a:t>
            </a:r>
            <a:r>
              <a:rPr lang="zh-CN" altLang="en-US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：该节点在搜索树中的深度</a:t>
            </a:r>
            <a:endParaRPr lang="en-US" altLang="zh-CN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h(n)</a:t>
            </a:r>
            <a:r>
              <a:rPr lang="zh-CN" altLang="en-US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：估价函数</a:t>
            </a:r>
            <a:endParaRPr lang="zh-CN" altLang="en-US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425440" y="1254125"/>
            <a:ext cx="720090" cy="720090"/>
            <a:chOff x="6614" y="6454"/>
            <a:chExt cx="1134" cy="1134"/>
          </a:xfrm>
        </p:grpSpPr>
        <p:sp>
          <p:nvSpPr>
            <p:cNvPr id="6" name="矩形 5"/>
            <p:cNvSpPr/>
            <p:nvPr/>
          </p:nvSpPr>
          <p:spPr>
            <a:xfrm>
              <a:off x="6614" y="6454"/>
              <a:ext cx="1134" cy="1134"/>
            </a:xfrm>
            <a:prstGeom prst="rect">
              <a:avLst/>
            </a:prstGeom>
            <a:solidFill>
              <a:srgbClr val="F1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8" name="Group 76"/>
            <p:cNvGrpSpPr>
              <a:grpSpLocks noChangeAspect="1"/>
            </p:cNvGrpSpPr>
            <p:nvPr/>
          </p:nvGrpSpPr>
          <p:grpSpPr bwMode="auto">
            <a:xfrm>
              <a:off x="6843" y="6651"/>
              <a:ext cx="635" cy="739"/>
              <a:chOff x="3446" y="1648"/>
              <a:chExt cx="226" cy="263"/>
            </a:xfrm>
            <a:solidFill>
              <a:schemeClr val="bg1"/>
            </a:solidFill>
          </p:grpSpPr>
          <p:sp>
            <p:nvSpPr>
              <p:cNvPr id="9" name="Freeform 77"/>
              <p:cNvSpPr>
                <a:spLocks noEditPoints="1"/>
              </p:cNvSpPr>
              <p:nvPr/>
            </p:nvSpPr>
            <p:spPr bwMode="auto">
              <a:xfrm>
                <a:off x="3446" y="1648"/>
                <a:ext cx="226" cy="263"/>
              </a:xfrm>
              <a:custGeom>
                <a:avLst/>
                <a:gdLst>
                  <a:gd name="T0" fmla="*/ 613 w 650"/>
                  <a:gd name="T1" fmla="*/ 160 h 756"/>
                  <a:gd name="T2" fmla="*/ 363 w 650"/>
                  <a:gd name="T3" fmla="*/ 13 h 756"/>
                  <a:gd name="T4" fmla="*/ 287 w 650"/>
                  <a:gd name="T5" fmla="*/ 13 h 756"/>
                  <a:gd name="T6" fmla="*/ 37 w 650"/>
                  <a:gd name="T7" fmla="*/ 160 h 756"/>
                  <a:gd name="T8" fmla="*/ 0 w 650"/>
                  <a:gd name="T9" fmla="*/ 225 h 756"/>
                  <a:gd name="T10" fmla="*/ 0 w 650"/>
                  <a:gd name="T11" fmla="*/ 535 h 756"/>
                  <a:gd name="T12" fmla="*/ 38 w 650"/>
                  <a:gd name="T13" fmla="*/ 601 h 756"/>
                  <a:gd name="T14" fmla="*/ 288 w 650"/>
                  <a:gd name="T15" fmla="*/ 743 h 756"/>
                  <a:gd name="T16" fmla="*/ 362 w 650"/>
                  <a:gd name="T17" fmla="*/ 743 h 756"/>
                  <a:gd name="T18" fmla="*/ 612 w 650"/>
                  <a:gd name="T19" fmla="*/ 601 h 756"/>
                  <a:gd name="T20" fmla="*/ 650 w 650"/>
                  <a:gd name="T21" fmla="*/ 535 h 756"/>
                  <a:gd name="T22" fmla="*/ 650 w 650"/>
                  <a:gd name="T23" fmla="*/ 225 h 756"/>
                  <a:gd name="T24" fmla="*/ 613 w 650"/>
                  <a:gd name="T25" fmla="*/ 160 h 756"/>
                  <a:gd name="T26" fmla="*/ 600 w 650"/>
                  <a:gd name="T27" fmla="*/ 535 h 756"/>
                  <a:gd name="T28" fmla="*/ 587 w 650"/>
                  <a:gd name="T29" fmla="*/ 557 h 756"/>
                  <a:gd name="T30" fmla="*/ 337 w 650"/>
                  <a:gd name="T31" fmla="*/ 699 h 756"/>
                  <a:gd name="T32" fmla="*/ 313 w 650"/>
                  <a:gd name="T33" fmla="*/ 699 h 756"/>
                  <a:gd name="T34" fmla="*/ 63 w 650"/>
                  <a:gd name="T35" fmla="*/ 557 h 756"/>
                  <a:gd name="T36" fmla="*/ 50 w 650"/>
                  <a:gd name="T37" fmla="*/ 535 h 756"/>
                  <a:gd name="T38" fmla="*/ 50 w 650"/>
                  <a:gd name="T39" fmla="*/ 225 h 756"/>
                  <a:gd name="T40" fmla="*/ 62 w 650"/>
                  <a:gd name="T41" fmla="*/ 203 h 756"/>
                  <a:gd name="T42" fmla="*/ 312 w 650"/>
                  <a:gd name="T43" fmla="*/ 57 h 756"/>
                  <a:gd name="T44" fmla="*/ 337 w 650"/>
                  <a:gd name="T45" fmla="*/ 57 h 756"/>
                  <a:gd name="T46" fmla="*/ 588 w 650"/>
                  <a:gd name="T47" fmla="*/ 203 h 756"/>
                  <a:gd name="T48" fmla="*/ 600 w 650"/>
                  <a:gd name="T49" fmla="*/ 225 h 756"/>
                  <a:gd name="T50" fmla="*/ 600 w 650"/>
                  <a:gd name="T51" fmla="*/ 535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50" h="756">
                    <a:moveTo>
                      <a:pt x="613" y="160"/>
                    </a:moveTo>
                    <a:cubicBezTo>
                      <a:pt x="363" y="13"/>
                      <a:pt x="363" y="13"/>
                      <a:pt x="363" y="13"/>
                    </a:cubicBezTo>
                    <a:cubicBezTo>
                      <a:pt x="339" y="0"/>
                      <a:pt x="310" y="0"/>
                      <a:pt x="287" y="13"/>
                    </a:cubicBezTo>
                    <a:cubicBezTo>
                      <a:pt x="37" y="160"/>
                      <a:pt x="37" y="160"/>
                      <a:pt x="37" y="160"/>
                    </a:cubicBezTo>
                    <a:cubicBezTo>
                      <a:pt x="14" y="173"/>
                      <a:pt x="0" y="198"/>
                      <a:pt x="0" y="225"/>
                    </a:cubicBezTo>
                    <a:cubicBezTo>
                      <a:pt x="0" y="535"/>
                      <a:pt x="0" y="535"/>
                      <a:pt x="0" y="535"/>
                    </a:cubicBezTo>
                    <a:cubicBezTo>
                      <a:pt x="0" y="563"/>
                      <a:pt x="15" y="588"/>
                      <a:pt x="38" y="601"/>
                    </a:cubicBezTo>
                    <a:cubicBezTo>
                      <a:pt x="288" y="743"/>
                      <a:pt x="288" y="743"/>
                      <a:pt x="288" y="743"/>
                    </a:cubicBezTo>
                    <a:cubicBezTo>
                      <a:pt x="311" y="756"/>
                      <a:pt x="339" y="756"/>
                      <a:pt x="362" y="743"/>
                    </a:cubicBezTo>
                    <a:cubicBezTo>
                      <a:pt x="612" y="601"/>
                      <a:pt x="612" y="601"/>
                      <a:pt x="612" y="601"/>
                    </a:cubicBezTo>
                    <a:cubicBezTo>
                      <a:pt x="635" y="588"/>
                      <a:pt x="650" y="563"/>
                      <a:pt x="650" y="535"/>
                    </a:cubicBezTo>
                    <a:cubicBezTo>
                      <a:pt x="650" y="225"/>
                      <a:pt x="650" y="225"/>
                      <a:pt x="650" y="225"/>
                    </a:cubicBezTo>
                    <a:cubicBezTo>
                      <a:pt x="650" y="198"/>
                      <a:pt x="636" y="173"/>
                      <a:pt x="613" y="160"/>
                    </a:cubicBezTo>
                    <a:close/>
                    <a:moveTo>
                      <a:pt x="600" y="535"/>
                    </a:moveTo>
                    <a:cubicBezTo>
                      <a:pt x="600" y="545"/>
                      <a:pt x="595" y="553"/>
                      <a:pt x="587" y="557"/>
                    </a:cubicBezTo>
                    <a:cubicBezTo>
                      <a:pt x="337" y="699"/>
                      <a:pt x="337" y="699"/>
                      <a:pt x="337" y="699"/>
                    </a:cubicBezTo>
                    <a:cubicBezTo>
                      <a:pt x="330" y="704"/>
                      <a:pt x="320" y="704"/>
                      <a:pt x="313" y="699"/>
                    </a:cubicBezTo>
                    <a:cubicBezTo>
                      <a:pt x="63" y="557"/>
                      <a:pt x="63" y="557"/>
                      <a:pt x="63" y="557"/>
                    </a:cubicBezTo>
                    <a:cubicBezTo>
                      <a:pt x="55" y="553"/>
                      <a:pt x="50" y="545"/>
                      <a:pt x="50" y="535"/>
                    </a:cubicBezTo>
                    <a:cubicBezTo>
                      <a:pt x="50" y="225"/>
                      <a:pt x="50" y="225"/>
                      <a:pt x="50" y="225"/>
                    </a:cubicBezTo>
                    <a:cubicBezTo>
                      <a:pt x="50" y="216"/>
                      <a:pt x="55" y="208"/>
                      <a:pt x="62" y="203"/>
                    </a:cubicBezTo>
                    <a:cubicBezTo>
                      <a:pt x="312" y="57"/>
                      <a:pt x="312" y="57"/>
                      <a:pt x="312" y="57"/>
                    </a:cubicBezTo>
                    <a:cubicBezTo>
                      <a:pt x="320" y="52"/>
                      <a:pt x="330" y="52"/>
                      <a:pt x="337" y="57"/>
                    </a:cubicBezTo>
                    <a:cubicBezTo>
                      <a:pt x="588" y="203"/>
                      <a:pt x="588" y="203"/>
                      <a:pt x="588" y="203"/>
                    </a:cubicBezTo>
                    <a:cubicBezTo>
                      <a:pt x="595" y="208"/>
                      <a:pt x="600" y="216"/>
                      <a:pt x="600" y="225"/>
                    </a:cubicBezTo>
                    <a:lnTo>
                      <a:pt x="600" y="5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" name="Freeform 78"/>
              <p:cNvSpPr>
                <a:spLocks noEditPoints="1"/>
              </p:cNvSpPr>
              <p:nvPr/>
            </p:nvSpPr>
            <p:spPr bwMode="auto">
              <a:xfrm>
                <a:off x="3507" y="1727"/>
                <a:ext cx="104" cy="104"/>
              </a:xfrm>
              <a:custGeom>
                <a:avLst/>
                <a:gdLst>
                  <a:gd name="T0" fmla="*/ 150 w 300"/>
                  <a:gd name="T1" fmla="*/ 0 h 300"/>
                  <a:gd name="T2" fmla="*/ 0 w 300"/>
                  <a:gd name="T3" fmla="*/ 150 h 300"/>
                  <a:gd name="T4" fmla="*/ 150 w 300"/>
                  <a:gd name="T5" fmla="*/ 300 h 300"/>
                  <a:gd name="T6" fmla="*/ 300 w 300"/>
                  <a:gd name="T7" fmla="*/ 150 h 300"/>
                  <a:gd name="T8" fmla="*/ 150 w 300"/>
                  <a:gd name="T9" fmla="*/ 0 h 300"/>
                  <a:gd name="T10" fmla="*/ 150 w 300"/>
                  <a:gd name="T11" fmla="*/ 250 h 300"/>
                  <a:gd name="T12" fmla="*/ 50 w 300"/>
                  <a:gd name="T13" fmla="*/ 150 h 300"/>
                  <a:gd name="T14" fmla="*/ 150 w 300"/>
                  <a:gd name="T15" fmla="*/ 50 h 300"/>
                  <a:gd name="T16" fmla="*/ 250 w 300"/>
                  <a:gd name="T17" fmla="*/ 150 h 300"/>
                  <a:gd name="T18" fmla="*/ 150 w 300"/>
                  <a:gd name="T19" fmla="*/ 25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0" h="300">
                    <a:moveTo>
                      <a:pt x="150" y="0"/>
                    </a:moveTo>
                    <a:cubicBezTo>
                      <a:pt x="67" y="0"/>
                      <a:pt x="0" y="67"/>
                      <a:pt x="0" y="150"/>
                    </a:cubicBezTo>
                    <a:cubicBezTo>
                      <a:pt x="0" y="233"/>
                      <a:pt x="67" y="300"/>
                      <a:pt x="150" y="300"/>
                    </a:cubicBezTo>
                    <a:cubicBezTo>
                      <a:pt x="233" y="300"/>
                      <a:pt x="300" y="233"/>
                      <a:pt x="300" y="150"/>
                    </a:cubicBezTo>
                    <a:cubicBezTo>
                      <a:pt x="300" y="67"/>
                      <a:pt x="233" y="0"/>
                      <a:pt x="150" y="0"/>
                    </a:cubicBezTo>
                    <a:close/>
                    <a:moveTo>
                      <a:pt x="150" y="250"/>
                    </a:moveTo>
                    <a:cubicBezTo>
                      <a:pt x="95" y="250"/>
                      <a:pt x="50" y="205"/>
                      <a:pt x="50" y="150"/>
                    </a:cubicBezTo>
                    <a:cubicBezTo>
                      <a:pt x="50" y="95"/>
                      <a:pt x="95" y="50"/>
                      <a:pt x="150" y="50"/>
                    </a:cubicBezTo>
                    <a:cubicBezTo>
                      <a:pt x="205" y="50"/>
                      <a:pt x="250" y="95"/>
                      <a:pt x="250" y="150"/>
                    </a:cubicBezTo>
                    <a:cubicBezTo>
                      <a:pt x="250" y="205"/>
                      <a:pt x="205" y="250"/>
                      <a:pt x="150" y="2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</p:grpSp>
      <p:sp>
        <p:nvSpPr>
          <p:cNvPr id="13" name="文本框 12"/>
          <p:cNvSpPr txBox="1"/>
          <p:nvPr/>
        </p:nvSpPr>
        <p:spPr>
          <a:xfrm>
            <a:off x="6296025" y="1360170"/>
            <a:ext cx="28105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估价函数：</a:t>
            </a:r>
            <a:endParaRPr lang="zh-CN" altLang="en-US" sz="20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19910" y="1760436"/>
            <a:ext cx="5692775" cy="11988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f(n) = g(n) + h(n)</a:t>
            </a:r>
            <a:endParaRPr lang="en-US" altLang="zh-CN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g(n)</a:t>
            </a:r>
            <a:r>
              <a:rPr lang="zh-CN" altLang="en-US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：该节点在搜索树中的深度</a:t>
            </a:r>
            <a:endParaRPr lang="en-US" altLang="zh-CN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h(n)</a:t>
            </a:r>
            <a:r>
              <a:rPr lang="zh-CN" altLang="en-US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：估价函数</a:t>
            </a:r>
            <a:endParaRPr lang="zh-CN" altLang="en-US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430645" y="1760436"/>
            <a:ext cx="5692775" cy="1938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h(n) = P(n) + k</a:t>
            </a:r>
            <a:r>
              <a:rPr lang="zh-CN" altLang="en-US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×</a:t>
            </a: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S(n)</a:t>
            </a:r>
            <a:endParaRPr lang="en-US" altLang="zh-CN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P(n)</a:t>
            </a:r>
            <a:r>
              <a:rPr lang="zh-CN" altLang="en-US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：不在位节点数</a:t>
            </a:r>
            <a:endParaRPr lang="en-US" altLang="zh-CN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S(n)</a:t>
            </a:r>
            <a:r>
              <a:rPr lang="zh-CN" altLang="en-US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：逆转节点数         </a:t>
            </a: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  <a:sym typeface="+mn-ea"/>
              </a:rPr>
              <a:t>k</a:t>
            </a:r>
            <a:r>
              <a:rPr lang="zh-CN" altLang="en-US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  <a:sym typeface="+mn-ea"/>
              </a:rPr>
              <a:t>：常数</a:t>
            </a:r>
            <a:endParaRPr lang="zh-CN" altLang="en-US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555" y="3153410"/>
            <a:ext cx="4940300" cy="25374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25" y="3153410"/>
            <a:ext cx="4885690" cy="27216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910" y="3832225"/>
            <a:ext cx="4627880" cy="21799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418307" y="2325282"/>
            <a:ext cx="95961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Futura Book" pitchFamily="50" charset="0"/>
              </a:rPr>
              <a:t>02</a:t>
            </a:r>
            <a:endParaRPr lang="zh-CN" altLang="en-US" sz="2400" dirty="0">
              <a:latin typeface="Futura Book" pitchFamily="50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62946" y="2335330"/>
            <a:ext cx="335112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｜   </a:t>
            </a:r>
            <a:r>
              <a:rPr lang="zh-CN" altLang="en-US" sz="22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盲目搜索</a:t>
            </a:r>
            <a:endParaRPr lang="zh-CN" altLang="en-US" sz="22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18307" y="2736707"/>
            <a:ext cx="4125407" cy="3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kern="100" dirty="0">
                <a:solidFill>
                  <a:schemeClr val="bg1">
                    <a:lumMod val="85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BLIND SEARCH</a:t>
            </a:r>
            <a:endParaRPr lang="zh-CN" altLang="zh-CN" sz="900" kern="100" dirty="0">
              <a:solidFill>
                <a:schemeClr val="bg1">
                  <a:lumMod val="85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18307" y="3303903"/>
            <a:ext cx="95961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Futura Book" pitchFamily="50" charset="0"/>
              </a:rPr>
              <a:t>03</a:t>
            </a:r>
            <a:endParaRPr lang="zh-CN" altLang="en-US" sz="2400" dirty="0">
              <a:latin typeface="Futura Book" pitchFamily="50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62946" y="3313951"/>
            <a:ext cx="335112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｜   </a:t>
            </a:r>
            <a:r>
              <a:rPr lang="zh-CN" altLang="en-US" sz="22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启发式搜索</a:t>
            </a:r>
            <a:endParaRPr lang="zh-CN" altLang="en-US" sz="22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18307" y="3715328"/>
            <a:ext cx="4125407" cy="3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kern="100" dirty="0">
                <a:solidFill>
                  <a:schemeClr val="bg1">
                    <a:lumMod val="85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HEURISTIC SEARCH</a:t>
            </a:r>
            <a:endParaRPr lang="en-US" altLang="zh-CN" sz="1200" kern="100" dirty="0">
              <a:solidFill>
                <a:schemeClr val="bg1">
                  <a:lumMod val="85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418307" y="4282524"/>
            <a:ext cx="95961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Futura Book" pitchFamily="50" charset="0"/>
              </a:rPr>
              <a:t>04</a:t>
            </a:r>
            <a:endParaRPr lang="zh-CN" altLang="en-US" sz="2400" dirty="0">
              <a:latin typeface="Futura Book" pitchFamily="50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62946" y="4292572"/>
            <a:ext cx="335112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｜   </a:t>
            </a:r>
            <a:r>
              <a:rPr lang="zh-CN" altLang="en-US" sz="22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效率比较</a:t>
            </a:r>
            <a:endParaRPr lang="zh-CN" altLang="en-US" sz="22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18307" y="4693949"/>
            <a:ext cx="4125407" cy="3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kern="100" dirty="0">
                <a:solidFill>
                  <a:schemeClr val="bg1">
                    <a:lumMod val="85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EFFICIENCY COMPARISION</a:t>
            </a:r>
            <a:endParaRPr lang="zh-CN" altLang="zh-CN" sz="900" kern="100" dirty="0">
              <a:solidFill>
                <a:schemeClr val="bg1">
                  <a:lumMod val="85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18307" y="5261145"/>
            <a:ext cx="95961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Futura Book" pitchFamily="50" charset="0"/>
              </a:rPr>
              <a:t>05</a:t>
            </a:r>
            <a:endParaRPr lang="zh-CN" altLang="en-US" sz="2400" dirty="0">
              <a:latin typeface="Futura Book" pitchFamily="50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862946" y="5271193"/>
            <a:ext cx="335112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ea"/>
              </a:rPr>
              <a:t>｜   </a:t>
            </a:r>
            <a:r>
              <a:rPr lang="zh-CN" altLang="en-US" sz="22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十五数码</a:t>
            </a:r>
            <a:r>
              <a:rPr lang="zh-CN" altLang="en-US" sz="22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问题</a:t>
            </a:r>
            <a:endParaRPr lang="zh-CN" altLang="en-US" sz="22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418307" y="5672570"/>
            <a:ext cx="4125407" cy="3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kern="100" dirty="0">
                <a:solidFill>
                  <a:schemeClr val="bg1">
                    <a:lumMod val="85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15-PUZZLE PROBLEM</a:t>
            </a:r>
            <a:endParaRPr lang="zh-CN" altLang="zh-CN" sz="900" kern="100" dirty="0">
              <a:solidFill>
                <a:schemeClr val="bg1">
                  <a:lumMod val="85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</p:txBody>
      </p:sp>
      <p:sp>
        <p:nvSpPr>
          <p:cNvPr id="25" name="图文框 24"/>
          <p:cNvSpPr/>
          <p:nvPr/>
        </p:nvSpPr>
        <p:spPr>
          <a:xfrm>
            <a:off x="457200" y="421883"/>
            <a:ext cx="11277600" cy="6045200"/>
          </a:xfrm>
          <a:prstGeom prst="frame">
            <a:avLst>
              <a:gd name="adj1" fmla="val 105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281576" y="0"/>
            <a:ext cx="3377833" cy="5066750"/>
          </a:xfrm>
          <a:custGeom>
            <a:avLst/>
            <a:gdLst>
              <a:gd name="connsiteX0" fmla="*/ 0 w 3575539"/>
              <a:gd name="connsiteY0" fmla="*/ 0 h 4052984"/>
              <a:gd name="connsiteX1" fmla="*/ 3575539 w 3575539"/>
              <a:gd name="connsiteY1" fmla="*/ 0 h 4052984"/>
              <a:gd name="connsiteX2" fmla="*/ 3575539 w 3575539"/>
              <a:gd name="connsiteY2" fmla="*/ 4052984 h 4052984"/>
              <a:gd name="connsiteX3" fmla="*/ 0 w 3575539"/>
              <a:gd name="connsiteY3" fmla="*/ 4052984 h 4052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5539" h="4052984">
                <a:moveTo>
                  <a:pt x="0" y="0"/>
                </a:moveTo>
                <a:lnTo>
                  <a:pt x="3575539" y="0"/>
                </a:lnTo>
                <a:lnTo>
                  <a:pt x="3575539" y="4052984"/>
                </a:lnTo>
                <a:lnTo>
                  <a:pt x="0" y="4052984"/>
                </a:lnTo>
                <a:close/>
              </a:path>
            </a:pathLst>
          </a:custGeom>
        </p:spPr>
      </p:pic>
      <p:sp>
        <p:nvSpPr>
          <p:cNvPr id="5" name="文本框 4"/>
          <p:cNvSpPr txBox="1"/>
          <p:nvPr/>
        </p:nvSpPr>
        <p:spPr>
          <a:xfrm>
            <a:off x="1576753" y="4792267"/>
            <a:ext cx="3366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目 录 ｜</a:t>
            </a:r>
            <a:r>
              <a:rPr lang="en-US" altLang="zh-CN" sz="2800" dirty="0">
                <a:latin typeface="Futura Book" pitchFamily="50" charset="0"/>
                <a:ea typeface="思源黑体 CN Light" panose="020B0300000000000000" pitchFamily="34" charset="-122"/>
              </a:rPr>
              <a:t>contents </a:t>
            </a:r>
            <a:endParaRPr lang="zh-CN" altLang="en-US" sz="2800" dirty="0">
              <a:latin typeface="Futura Book" pitchFamily="50" charset="0"/>
              <a:ea typeface="思源黑体 CN Light" panose="020B03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17672" y="1346747"/>
            <a:ext cx="95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latin typeface="Futura Book" pitchFamily="50" charset="0"/>
              </a:rPr>
              <a:t>01</a:t>
            </a:r>
            <a:endParaRPr lang="zh-CN" altLang="en-US" sz="2400" dirty="0">
              <a:latin typeface="Futura Book" pitchFamily="50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62311" y="1356795"/>
            <a:ext cx="335112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｜   算法</a:t>
            </a:r>
            <a:r>
              <a:rPr lang="zh-CN" altLang="en-US" sz="22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概述</a:t>
            </a:r>
            <a:endParaRPr lang="zh-CN" altLang="en-US" sz="22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17672" y="1758172"/>
            <a:ext cx="4125407" cy="3124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en-US" altLang="zh-CN" sz="1200" kern="100" dirty="0">
                <a:solidFill>
                  <a:schemeClr val="bg1">
                    <a:lumMod val="85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GENERAL INTRODUCTION</a:t>
            </a:r>
            <a:endParaRPr lang="zh-CN" altLang="zh-CN" sz="900" kern="100" dirty="0">
              <a:solidFill>
                <a:schemeClr val="bg1">
                  <a:lumMod val="85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9110" y="803910"/>
            <a:ext cx="5156200" cy="5816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209550"/>
            <a:ext cx="2609850" cy="64389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881830" y="343451"/>
            <a:ext cx="242833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结果展示</a:t>
            </a:r>
            <a:endParaRPr lang="zh-CN" altLang="en-US" sz="24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10250" y="849631"/>
            <a:ext cx="485775" cy="45719"/>
          </a:xfrm>
          <a:prstGeom prst="rect">
            <a:avLst/>
          </a:prstGeom>
          <a:solidFill>
            <a:srgbClr val="EE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33259" y="1600200"/>
            <a:ext cx="2379662" cy="3848100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633259" y="1706091"/>
            <a:ext cx="2379662" cy="678543"/>
          </a:xfrm>
          <a:prstGeom prst="rect">
            <a:avLst/>
          </a:prstGeom>
          <a:solidFill>
            <a:srgbClr val="F1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724910" y="1845945"/>
            <a:ext cx="219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FuturaPT-Book" panose="020B0502020204020303" pitchFamily="34" charset="0"/>
              </a:rPr>
              <a:t>3 </a:t>
            </a:r>
            <a:r>
              <a:rPr lang="zh-CN" altLang="en-US" sz="2000" dirty="0">
                <a:solidFill>
                  <a:schemeClr val="bg1"/>
                </a:solidFill>
                <a:latin typeface="FuturaPT-Book" panose="020B0502020204020303" pitchFamily="34" charset="0"/>
              </a:rPr>
              <a:t>次运行</a:t>
            </a:r>
            <a:r>
              <a:rPr lang="zh-CN" altLang="en-US" sz="2000" dirty="0">
                <a:solidFill>
                  <a:schemeClr val="bg1"/>
                </a:solidFill>
                <a:latin typeface="FuturaPT-Book" panose="020B0502020204020303" pitchFamily="34" charset="0"/>
              </a:rPr>
              <a:t>平均效率</a:t>
            </a:r>
            <a:endParaRPr lang="zh-CN" altLang="en-US" sz="2000" dirty="0">
              <a:solidFill>
                <a:schemeClr val="bg1"/>
              </a:solidFill>
              <a:latin typeface="FuturaPT-Book" panose="020B0502020204020303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66185" y="2667000"/>
            <a:ext cx="2195195" cy="1345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扩展的节点数：</a:t>
            </a: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71</a:t>
            </a:r>
            <a:endParaRPr lang="zh-CN" altLang="en-US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用时：</a:t>
            </a: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0.</a:t>
            </a: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5062ms</a:t>
            </a:r>
            <a:endParaRPr lang="en-US" altLang="zh-CN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路径长度：</a:t>
            </a: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5</a:t>
            </a:r>
            <a:endParaRPr lang="en-US" altLang="zh-CN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200" y="3865245"/>
            <a:ext cx="6648450" cy="2139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文框 11"/>
          <p:cNvSpPr/>
          <p:nvPr/>
        </p:nvSpPr>
        <p:spPr>
          <a:xfrm>
            <a:off x="457200" y="421883"/>
            <a:ext cx="11277600" cy="6045200"/>
          </a:xfrm>
          <a:prstGeom prst="frame">
            <a:avLst>
              <a:gd name="adj1" fmla="val 105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4644455" y="0"/>
            <a:ext cx="2903085" cy="3044823"/>
          </a:xfrm>
          <a:custGeom>
            <a:avLst/>
            <a:gdLst>
              <a:gd name="connsiteX0" fmla="*/ 0 w 3377833"/>
              <a:gd name="connsiteY0" fmla="*/ 0 h 3542750"/>
              <a:gd name="connsiteX1" fmla="*/ 3377833 w 3377833"/>
              <a:gd name="connsiteY1" fmla="*/ 0 h 3542750"/>
              <a:gd name="connsiteX2" fmla="*/ 3377833 w 3377833"/>
              <a:gd name="connsiteY2" fmla="*/ 3542750 h 3542750"/>
              <a:gd name="connsiteX3" fmla="*/ 0 w 3377833"/>
              <a:gd name="connsiteY3" fmla="*/ 3542750 h 354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7833" h="3542750">
                <a:moveTo>
                  <a:pt x="0" y="0"/>
                </a:moveTo>
                <a:lnTo>
                  <a:pt x="3377833" y="0"/>
                </a:lnTo>
                <a:lnTo>
                  <a:pt x="3377833" y="3542750"/>
                </a:lnTo>
                <a:lnTo>
                  <a:pt x="0" y="3542750"/>
                </a:lnTo>
                <a:close/>
              </a:path>
            </a:pathLst>
          </a:custGeom>
        </p:spPr>
      </p:pic>
      <p:sp>
        <p:nvSpPr>
          <p:cNvPr id="7" name="文本框 6"/>
          <p:cNvSpPr txBox="1"/>
          <p:nvPr/>
        </p:nvSpPr>
        <p:spPr>
          <a:xfrm>
            <a:off x="5803179" y="2967335"/>
            <a:ext cx="5905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Futura Book" pitchFamily="50" charset="0"/>
              </a:rPr>
              <a:t>04</a:t>
            </a:r>
            <a:endParaRPr lang="zh-CN" altLang="en-US" sz="2400" dirty="0">
              <a:latin typeface="Futura Book" pitchFamily="50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24971" y="296733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｜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871781" y="3620051"/>
            <a:ext cx="2428339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效率比较</a:t>
            </a:r>
            <a:endParaRPr lang="zh-CN" altLang="en-US" sz="28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79495" y="296733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｜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2515431" y="4334322"/>
            <a:ext cx="7161132" cy="3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200" kern="100" dirty="0">
                <a:solidFill>
                  <a:schemeClr val="bg1">
                    <a:lumMod val="85000"/>
                  </a:schemeClr>
                </a:solidFill>
                <a:latin typeface="Futura Book" pitchFamily="50" charset="0"/>
                <a:cs typeface="Times New Roman" panose="02020603050405020304" pitchFamily="18" charset="0"/>
                <a:sym typeface="+mn-ea"/>
              </a:rPr>
              <a:t>EFFICIENCY COMPARISION</a:t>
            </a:r>
            <a:endParaRPr lang="zh-CN" altLang="zh-CN" sz="900" kern="100" dirty="0">
              <a:solidFill>
                <a:schemeClr val="bg1">
                  <a:lumMod val="85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321050" y="0"/>
            <a:ext cx="5463540" cy="6858000"/>
          </a:xfrm>
          <a:prstGeom prst="rect">
            <a:avLst/>
          </a:prstGeom>
          <a:solidFill>
            <a:srgbClr val="FE9B1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81830" y="343451"/>
            <a:ext cx="242833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实验数据</a:t>
            </a:r>
            <a:r>
              <a:rPr lang="zh-CN" altLang="en-US" sz="24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展示</a:t>
            </a:r>
            <a:endParaRPr lang="zh-CN" altLang="en-US" sz="24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10250" y="849631"/>
            <a:ext cx="485775" cy="45719"/>
          </a:xfrm>
          <a:prstGeom prst="rect">
            <a:avLst/>
          </a:prstGeom>
          <a:solidFill>
            <a:srgbClr val="EE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945" y="1484630"/>
            <a:ext cx="5643880" cy="42525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b="2249"/>
          <a:stretch>
            <a:fillRect/>
          </a:stretch>
        </p:blipFill>
        <p:spPr>
          <a:xfrm>
            <a:off x="6296025" y="1680210"/>
            <a:ext cx="5735320" cy="40570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81830" y="343451"/>
            <a:ext cx="242833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求解时间</a:t>
            </a:r>
            <a:r>
              <a:rPr lang="zh-CN" altLang="en-US" sz="24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比较</a:t>
            </a:r>
            <a:endParaRPr lang="zh-CN" altLang="en-US" sz="24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10250" y="849631"/>
            <a:ext cx="485775" cy="45719"/>
          </a:xfrm>
          <a:prstGeom prst="rect">
            <a:avLst/>
          </a:prstGeom>
          <a:solidFill>
            <a:srgbClr val="EE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图表 3"/>
          <p:cNvGraphicFramePr/>
          <p:nvPr/>
        </p:nvGraphicFramePr>
        <p:xfrm>
          <a:off x="636905" y="1430655"/>
          <a:ext cx="7207250" cy="4298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矩形 4"/>
          <p:cNvSpPr/>
          <p:nvPr/>
        </p:nvSpPr>
        <p:spPr>
          <a:xfrm>
            <a:off x="8358505" y="1616710"/>
            <a:ext cx="3139440" cy="3848100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358505" y="1722755"/>
            <a:ext cx="3139440" cy="678815"/>
          </a:xfrm>
          <a:prstGeom prst="rect">
            <a:avLst/>
          </a:prstGeom>
          <a:solidFill>
            <a:srgbClr val="F1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475980" y="1862455"/>
            <a:ext cx="2897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dirty="0">
                <a:solidFill>
                  <a:schemeClr val="bg1"/>
                </a:solidFill>
                <a:latin typeface="FuturaPT-Book" panose="020B0502020204020303" pitchFamily="34" charset="0"/>
              </a:rPr>
              <a:t>结果分析</a:t>
            </a:r>
            <a:endParaRPr lang="zh-CN" altLang="en-US" sz="2000" dirty="0">
              <a:solidFill>
                <a:schemeClr val="bg1"/>
              </a:solidFill>
              <a:latin typeface="FuturaPT-Book" panose="020B0502020204020303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312785" y="2505075"/>
            <a:ext cx="3239770" cy="304609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路径越长，用时越长</a:t>
            </a:r>
            <a:endParaRPr lang="zh-CN" altLang="en-US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  <a:p>
            <a:pPr marL="285750" indent="-28575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路径长时，盲目搜索难以得到有效解</a:t>
            </a:r>
            <a:endParaRPr lang="en-US" altLang="zh-CN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  <a:p>
            <a:pPr marL="285750" indent="-28575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综合使用不在位与逆转节点数的算法效率高于两者分开使用</a:t>
            </a:r>
            <a:endParaRPr lang="zh-CN" altLang="en-US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  <a:p>
            <a:pPr marL="285750" indent="-28575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A*_</a:t>
            </a:r>
            <a:r>
              <a:rPr lang="zh-CN" altLang="en-US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距离算法用时</a:t>
            </a:r>
            <a:r>
              <a:rPr lang="zh-CN" altLang="en-US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最稳定</a:t>
            </a:r>
            <a:endParaRPr lang="zh-CN" altLang="en-US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39640" y="318135"/>
            <a:ext cx="271208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扩展的节点数</a:t>
            </a:r>
            <a:r>
              <a:rPr lang="zh-CN" altLang="en-US" sz="24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比较</a:t>
            </a:r>
            <a:endParaRPr lang="zh-CN" altLang="en-US" sz="24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10250" y="849631"/>
            <a:ext cx="485775" cy="45719"/>
          </a:xfrm>
          <a:prstGeom prst="rect">
            <a:avLst/>
          </a:prstGeom>
          <a:solidFill>
            <a:srgbClr val="EE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图表 3"/>
          <p:cNvGraphicFramePr/>
          <p:nvPr/>
        </p:nvGraphicFramePr>
        <p:xfrm>
          <a:off x="779145" y="1393825"/>
          <a:ext cx="7399020" cy="455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矩形 5"/>
          <p:cNvSpPr/>
          <p:nvPr/>
        </p:nvSpPr>
        <p:spPr>
          <a:xfrm>
            <a:off x="8451215" y="1311910"/>
            <a:ext cx="3527425" cy="5015865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451215" y="1417955"/>
            <a:ext cx="3451860" cy="678815"/>
          </a:xfrm>
          <a:prstGeom prst="rect">
            <a:avLst/>
          </a:prstGeom>
          <a:solidFill>
            <a:srgbClr val="F1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68690" y="1557655"/>
            <a:ext cx="31864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dirty="0">
                <a:solidFill>
                  <a:schemeClr val="bg1"/>
                </a:solidFill>
                <a:latin typeface="FuturaPT-Book" panose="020B0502020204020303" pitchFamily="34" charset="0"/>
              </a:rPr>
              <a:t>结果分析</a:t>
            </a:r>
            <a:endParaRPr lang="zh-CN" altLang="en-US" sz="2000" dirty="0">
              <a:solidFill>
                <a:schemeClr val="bg1"/>
              </a:solidFill>
              <a:latin typeface="FuturaPT-Book" panose="020B0502020204020303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05495" y="2200275"/>
            <a:ext cx="3332480" cy="403098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路径越长，扩展节点数越多</a:t>
            </a:r>
            <a:endParaRPr lang="zh-CN" altLang="en-US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  <a:p>
            <a:pPr marL="285750" indent="-28575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路径长时，</a:t>
            </a:r>
            <a:r>
              <a:rPr lang="zh-CN" altLang="en-US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  <a:sym typeface="+mn-ea"/>
              </a:rPr>
              <a:t>启发式搜索效率明显高于盲目搜索</a:t>
            </a:r>
            <a:endParaRPr lang="zh-CN" altLang="en-US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cs typeface="Times New Roman" panose="02020603050405020304" pitchFamily="18" charset="0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使用不在位、逆转节点数以及综合两者作为估价函数的算法，所得结果相似</a:t>
            </a:r>
            <a:endParaRPr lang="zh-CN" altLang="en-US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  <a:p>
            <a:pPr marL="285750" indent="-28575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A*_</a:t>
            </a:r>
            <a:r>
              <a:rPr lang="zh-CN" altLang="en-US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距离算法扩展节点数普遍最小</a:t>
            </a:r>
            <a:endParaRPr lang="zh-CN" altLang="en-US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文框 11"/>
          <p:cNvSpPr/>
          <p:nvPr/>
        </p:nvSpPr>
        <p:spPr>
          <a:xfrm>
            <a:off x="457200" y="421883"/>
            <a:ext cx="11277600" cy="6045200"/>
          </a:xfrm>
          <a:prstGeom prst="frame">
            <a:avLst>
              <a:gd name="adj1" fmla="val 105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4644455" y="0"/>
            <a:ext cx="2903085" cy="3044823"/>
          </a:xfrm>
          <a:custGeom>
            <a:avLst/>
            <a:gdLst>
              <a:gd name="connsiteX0" fmla="*/ 0 w 3377833"/>
              <a:gd name="connsiteY0" fmla="*/ 0 h 3542750"/>
              <a:gd name="connsiteX1" fmla="*/ 3377833 w 3377833"/>
              <a:gd name="connsiteY1" fmla="*/ 0 h 3542750"/>
              <a:gd name="connsiteX2" fmla="*/ 3377833 w 3377833"/>
              <a:gd name="connsiteY2" fmla="*/ 3542750 h 3542750"/>
              <a:gd name="connsiteX3" fmla="*/ 0 w 3377833"/>
              <a:gd name="connsiteY3" fmla="*/ 3542750 h 354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7833" h="3542750">
                <a:moveTo>
                  <a:pt x="0" y="0"/>
                </a:moveTo>
                <a:lnTo>
                  <a:pt x="3377833" y="0"/>
                </a:lnTo>
                <a:lnTo>
                  <a:pt x="3377833" y="3542750"/>
                </a:lnTo>
                <a:lnTo>
                  <a:pt x="0" y="3542750"/>
                </a:lnTo>
                <a:close/>
              </a:path>
            </a:pathLst>
          </a:custGeom>
        </p:spPr>
      </p:pic>
      <p:sp>
        <p:nvSpPr>
          <p:cNvPr id="7" name="文本框 6"/>
          <p:cNvSpPr txBox="1"/>
          <p:nvPr/>
        </p:nvSpPr>
        <p:spPr>
          <a:xfrm>
            <a:off x="5803179" y="2967335"/>
            <a:ext cx="5905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Futura Book" pitchFamily="50" charset="0"/>
              </a:rPr>
              <a:t>05</a:t>
            </a:r>
            <a:endParaRPr lang="zh-CN" altLang="en-US" sz="2400" dirty="0">
              <a:latin typeface="Futura Book" pitchFamily="50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24971" y="296733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｜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871781" y="3620051"/>
            <a:ext cx="2428339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十五数码问题</a:t>
            </a:r>
            <a:endParaRPr lang="zh-CN" altLang="en-US" sz="28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79495" y="296733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｜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2515431" y="4334322"/>
            <a:ext cx="7161132" cy="3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200" kern="100" dirty="0">
                <a:solidFill>
                  <a:schemeClr val="bg1">
                    <a:lumMod val="85000"/>
                  </a:schemeClr>
                </a:solidFill>
                <a:latin typeface="Futura Book" pitchFamily="50" charset="0"/>
                <a:cs typeface="Times New Roman" panose="02020603050405020304" pitchFamily="18" charset="0"/>
                <a:sym typeface="+mn-ea"/>
              </a:rPr>
              <a:t>15-PUZZLE PROBLEM</a:t>
            </a:r>
            <a:endParaRPr lang="zh-CN" altLang="zh-CN" sz="900" kern="100" dirty="0">
              <a:solidFill>
                <a:schemeClr val="bg1">
                  <a:lumMod val="85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4575810" y="2162810"/>
            <a:ext cx="3196590" cy="3969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17205" y="1545590"/>
            <a:ext cx="3610610" cy="522224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rcRect t="2679"/>
          <a:stretch>
            <a:fillRect/>
          </a:stretch>
        </p:blipFill>
        <p:spPr>
          <a:xfrm>
            <a:off x="411480" y="1527175"/>
            <a:ext cx="3818890" cy="524065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19150" y="847725"/>
            <a:ext cx="30035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4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“</a:t>
            </a:r>
            <a:r>
              <a:rPr lang="zh-CN" altLang="en-US" sz="24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不在位</a:t>
            </a:r>
            <a:r>
              <a:rPr lang="en-US" altLang="zh-CN" sz="24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”</a:t>
            </a:r>
            <a:r>
              <a:rPr lang="zh-CN" altLang="en-US" sz="24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数码</a:t>
            </a:r>
            <a:r>
              <a:rPr lang="zh-CN" altLang="en-US" sz="24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数</a:t>
            </a:r>
            <a:endParaRPr lang="zh-CN" altLang="en-US" sz="24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370" y="719455"/>
            <a:ext cx="1052195" cy="105219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360" y="719455"/>
            <a:ext cx="1054100" cy="105410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8708340" y="877486"/>
            <a:ext cx="2428339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dist"/>
            <a:r>
              <a:rPr lang="zh-CN" altLang="en-US" sz="24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曼哈顿</a:t>
            </a:r>
            <a:r>
              <a:rPr lang="zh-CN" altLang="en-US" sz="24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距离</a:t>
            </a:r>
            <a:endParaRPr lang="zh-CN" altLang="en-US" sz="24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5875655" y="1207135"/>
            <a:ext cx="626745" cy="1587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4645389" y="2271876"/>
            <a:ext cx="3055572" cy="3404376"/>
            <a:chOff x="7726" y="3581"/>
            <a:chExt cx="3747" cy="5361"/>
          </a:xfrm>
        </p:grpSpPr>
        <p:sp>
          <p:nvSpPr>
            <p:cNvPr id="24" name="矩形 23"/>
            <p:cNvSpPr/>
            <p:nvPr/>
          </p:nvSpPr>
          <p:spPr>
            <a:xfrm>
              <a:off x="7726" y="3581"/>
              <a:ext cx="3747" cy="1069"/>
            </a:xfrm>
            <a:prstGeom prst="rect">
              <a:avLst/>
            </a:prstGeom>
            <a:solidFill>
              <a:srgbClr val="F1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076" y="3801"/>
              <a:ext cx="314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zh-CN" altLang="en-US" sz="2000" b="1" dirty="0">
                  <a:solidFill>
                    <a:schemeClr val="bg1"/>
                  </a:solidFill>
                  <a:latin typeface="FuturaPT-Book" panose="020B0502020204020303" pitchFamily="34" charset="0"/>
                </a:rPr>
                <a:t>效率比较</a:t>
              </a:r>
              <a:endParaRPr lang="zh-CN" altLang="en-US" sz="2000" b="1" dirty="0">
                <a:solidFill>
                  <a:schemeClr val="bg1"/>
                </a:solidFill>
                <a:latin typeface="FuturaPT-Book" panose="020B0502020204020303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935" y="5094"/>
              <a:ext cx="3457" cy="3848"/>
            </a:xfrm>
            <a:prstGeom prst="rect">
              <a:avLst/>
            </a:prstGeom>
            <a:solidFill>
              <a:schemeClr val="bg1">
                <a:lumMod val="85000"/>
                <a:alpha val="44000"/>
              </a:schemeClr>
            </a:solidFill>
          </p:spPr>
          <p:txBody>
            <a:bodyPr wrap="square">
              <a:spAutoFit/>
            </a:bodyPr>
            <a:p>
              <a:pPr marL="285750" indent="-285750" algn="l">
                <a:lnSpc>
                  <a:spcPct val="17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kern="100" dirty="0">
                  <a:solidFill>
                    <a:schemeClr val="tx1">
                      <a:alpha val="70000"/>
                    </a:schemeClr>
                  </a:solidFill>
                  <a:latin typeface="Futura Book" pitchFamily="50" charset="0"/>
                  <a:cs typeface="Times New Roman" panose="02020603050405020304" pitchFamily="18" charset="0"/>
                </a:rPr>
                <a:t>扩展的</a:t>
              </a:r>
              <a:r>
                <a:rPr lang="zh-CN" altLang="en-US" sz="1600" kern="100" dirty="0">
                  <a:solidFill>
                    <a:schemeClr val="tx1">
                      <a:alpha val="70000"/>
                    </a:schemeClr>
                  </a:solidFill>
                  <a:latin typeface="Futura Book" pitchFamily="50" charset="0"/>
                  <a:cs typeface="Times New Roman" panose="02020603050405020304" pitchFamily="18" charset="0"/>
                </a:rPr>
                <a:t>节点数：</a:t>
              </a:r>
              <a:endParaRPr lang="zh-CN" altLang="en-US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70000"/>
                </a:lnSpc>
              </a:pPr>
              <a:r>
                <a:rPr lang="en-US" altLang="zh-CN" sz="1400" kern="100" dirty="0">
                  <a:solidFill>
                    <a:schemeClr val="tx1">
                      <a:alpha val="70000"/>
                    </a:schemeClr>
                  </a:solidFill>
                  <a:latin typeface="Futura Book" pitchFamily="50" charset="0"/>
                  <a:cs typeface="Times New Roman" panose="02020603050405020304" pitchFamily="18" charset="0"/>
                  <a:sym typeface="+mn-ea"/>
                </a:rPr>
                <a:t> 39897 </a:t>
              </a:r>
              <a:r>
                <a:rPr lang="en-US" altLang="zh-CN" sz="1400" kern="100" dirty="0">
                  <a:solidFill>
                    <a:schemeClr val="tx1">
                      <a:alpha val="70000"/>
                    </a:schemeClr>
                  </a:solidFill>
                  <a:latin typeface="Futura Book" pitchFamily="50" charset="0"/>
                  <a:cs typeface="Times New Roman" panose="02020603050405020304" pitchFamily="18" charset="0"/>
                </a:rPr>
                <a:t>vs. 841</a:t>
              </a:r>
              <a:endParaRPr lang="zh-CN" altLang="en-US" sz="14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endParaRPr>
            </a:p>
            <a:p>
              <a:pPr marL="285750" indent="-285750" algn="l">
                <a:lnSpc>
                  <a:spcPct val="17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kern="100" dirty="0">
                  <a:solidFill>
                    <a:schemeClr val="tx1">
                      <a:alpha val="70000"/>
                    </a:schemeClr>
                  </a:solidFill>
                  <a:latin typeface="Futura Book" pitchFamily="50" charset="0"/>
                  <a:cs typeface="Times New Roman" panose="02020603050405020304" pitchFamily="18" charset="0"/>
                </a:rPr>
                <a:t>用时</a:t>
              </a:r>
              <a:r>
                <a:rPr lang="en-US" altLang="zh-CN" sz="1600" kern="100" dirty="0">
                  <a:solidFill>
                    <a:schemeClr val="tx1">
                      <a:alpha val="70000"/>
                    </a:schemeClr>
                  </a:solidFill>
                  <a:latin typeface="Futura Book" pitchFamily="50" charset="0"/>
                  <a:cs typeface="Times New Roman" panose="02020603050405020304" pitchFamily="18" charset="0"/>
                </a:rPr>
                <a:t>(ms)</a:t>
              </a:r>
              <a:r>
                <a:rPr lang="zh-CN" altLang="en-US" sz="1600" kern="100" dirty="0">
                  <a:solidFill>
                    <a:schemeClr val="tx1">
                      <a:alpha val="70000"/>
                    </a:schemeClr>
                  </a:solidFill>
                  <a:latin typeface="Futura Book" pitchFamily="50" charset="0"/>
                  <a:cs typeface="Times New Roman" panose="02020603050405020304" pitchFamily="18" charset="0"/>
                </a:rPr>
                <a:t>：</a:t>
              </a:r>
              <a:endPara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70000"/>
                </a:lnSpc>
              </a:pPr>
              <a:r>
                <a:rPr lang="zh-CN" altLang="en-US" sz="1400" kern="100" dirty="0">
                  <a:solidFill>
                    <a:schemeClr val="tx1">
                      <a:alpha val="70000"/>
                    </a:schemeClr>
                  </a:solidFill>
                  <a:latin typeface="Futura Book" pitchFamily="50" charset="0"/>
                  <a:cs typeface="Times New Roman" panose="02020603050405020304" pitchFamily="18" charset="0"/>
                </a:rPr>
                <a:t>3109.4048</a:t>
              </a:r>
              <a:r>
                <a:rPr lang="en-US" altLang="zh-CN" sz="1400" kern="100" dirty="0">
                  <a:solidFill>
                    <a:schemeClr val="tx1">
                      <a:alpha val="70000"/>
                    </a:schemeClr>
                  </a:solidFill>
                  <a:latin typeface="Futura Book" pitchFamily="50" charset="0"/>
                  <a:cs typeface="Times New Roman" panose="02020603050405020304" pitchFamily="18" charset="0"/>
                </a:rPr>
                <a:t> vs. 46.8664</a:t>
              </a:r>
              <a:endParaRPr lang="zh-CN" altLang="en-US" sz="14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endParaRPr>
            </a:p>
            <a:p>
              <a:pPr marL="285750" indent="-285750" algn="l">
                <a:lnSpc>
                  <a:spcPct val="17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kern="100" dirty="0">
                  <a:solidFill>
                    <a:schemeClr val="tx1">
                      <a:alpha val="70000"/>
                    </a:schemeClr>
                  </a:solidFill>
                  <a:latin typeface="Futura Book" pitchFamily="50" charset="0"/>
                  <a:cs typeface="Times New Roman" panose="02020603050405020304" pitchFamily="18" charset="0"/>
                </a:rPr>
                <a:t>到达目标状态</a:t>
              </a:r>
              <a:r>
                <a:rPr lang="zh-CN" altLang="en-US" sz="1600" kern="100" dirty="0">
                  <a:solidFill>
                    <a:schemeClr val="tx1">
                      <a:alpha val="70000"/>
                    </a:schemeClr>
                  </a:solidFill>
                  <a:latin typeface="Futura Book" pitchFamily="50" charset="0"/>
                  <a:cs typeface="Times New Roman" panose="02020603050405020304" pitchFamily="18" charset="0"/>
                </a:rPr>
                <a:t>的路径长度：</a:t>
              </a:r>
              <a:endParaRPr lang="zh-CN" altLang="en-US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70000"/>
                </a:lnSpc>
              </a:pPr>
              <a:r>
                <a:rPr lang="en-US" altLang="zh-CN" sz="1400" kern="100" dirty="0">
                  <a:solidFill>
                    <a:schemeClr val="tx1">
                      <a:alpha val="70000"/>
                    </a:schemeClr>
                  </a:solidFill>
                  <a:latin typeface="Futura Book" pitchFamily="50" charset="0"/>
                  <a:cs typeface="Times New Roman" panose="02020603050405020304" pitchFamily="18" charset="0"/>
                </a:rPr>
                <a:t>25 vs. 27 </a:t>
              </a:r>
              <a:endParaRPr lang="en-US" altLang="zh-CN" sz="14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38775" y="2258611"/>
            <a:ext cx="4743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感谢观看</a:t>
            </a:r>
            <a:endParaRPr lang="zh-CN" altLang="en-US" sz="72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6459" y="4109729"/>
            <a:ext cx="7048082" cy="330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kern="100" dirty="0">
                <a:solidFill>
                  <a:schemeClr val="bg1">
                    <a:lumMod val="85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THANK YOU !</a:t>
            </a:r>
            <a:endParaRPr lang="zh-CN" altLang="en-US" sz="1200" kern="100" dirty="0">
              <a:solidFill>
                <a:schemeClr val="bg1">
                  <a:lumMod val="85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7582694" y="4918729"/>
            <a:ext cx="455612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071235" y="3640455"/>
            <a:ext cx="34798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第</a:t>
            </a:r>
            <a:r>
              <a:rPr lang="en-US" altLang="zh-CN" sz="16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</a:t>
            </a:r>
            <a:r>
              <a:rPr lang="zh-CN" altLang="en-US" sz="16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组第</a:t>
            </a:r>
            <a:r>
              <a:rPr lang="zh-CN" altLang="en-US" sz="1600" b="1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一</a:t>
            </a:r>
            <a:r>
              <a:rPr lang="zh-CN" altLang="en-US" sz="16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次实验展示</a:t>
            </a:r>
            <a:endParaRPr lang="zh-CN" altLang="en-US" sz="16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405438" y="3552914"/>
            <a:ext cx="481012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405438" y="3998295"/>
            <a:ext cx="481012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文框 11"/>
          <p:cNvSpPr/>
          <p:nvPr/>
        </p:nvSpPr>
        <p:spPr>
          <a:xfrm>
            <a:off x="457200" y="421883"/>
            <a:ext cx="11277600" cy="6045200"/>
          </a:xfrm>
          <a:prstGeom prst="frame">
            <a:avLst>
              <a:gd name="adj1" fmla="val 105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4644455" y="0"/>
            <a:ext cx="2903085" cy="3044823"/>
          </a:xfrm>
          <a:custGeom>
            <a:avLst/>
            <a:gdLst>
              <a:gd name="connsiteX0" fmla="*/ 0 w 3377833"/>
              <a:gd name="connsiteY0" fmla="*/ 0 h 3542750"/>
              <a:gd name="connsiteX1" fmla="*/ 3377833 w 3377833"/>
              <a:gd name="connsiteY1" fmla="*/ 0 h 3542750"/>
              <a:gd name="connsiteX2" fmla="*/ 3377833 w 3377833"/>
              <a:gd name="connsiteY2" fmla="*/ 3542750 h 3542750"/>
              <a:gd name="connsiteX3" fmla="*/ 0 w 3377833"/>
              <a:gd name="connsiteY3" fmla="*/ 3542750 h 354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7833" h="3542750">
                <a:moveTo>
                  <a:pt x="0" y="0"/>
                </a:moveTo>
                <a:lnTo>
                  <a:pt x="3377833" y="0"/>
                </a:lnTo>
                <a:lnTo>
                  <a:pt x="3377833" y="3542750"/>
                </a:lnTo>
                <a:lnTo>
                  <a:pt x="0" y="3542750"/>
                </a:lnTo>
                <a:close/>
              </a:path>
            </a:pathLst>
          </a:custGeom>
        </p:spPr>
      </p:pic>
      <p:sp>
        <p:nvSpPr>
          <p:cNvPr id="7" name="文本框 6"/>
          <p:cNvSpPr txBox="1"/>
          <p:nvPr/>
        </p:nvSpPr>
        <p:spPr>
          <a:xfrm>
            <a:off x="5803179" y="2967335"/>
            <a:ext cx="590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Futura Book" pitchFamily="50" charset="0"/>
              </a:rPr>
              <a:t>01</a:t>
            </a:r>
            <a:endParaRPr lang="zh-CN" altLang="en-US" sz="2400" dirty="0">
              <a:latin typeface="Futura Book" pitchFamily="50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24971" y="296733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｜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871781" y="3620051"/>
            <a:ext cx="2428339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算法概述</a:t>
            </a:r>
            <a:endParaRPr lang="zh-CN" altLang="en-US" sz="28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79495" y="296733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｜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2515431" y="4334322"/>
            <a:ext cx="7161132" cy="330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kern="100" dirty="0">
                <a:solidFill>
                  <a:schemeClr val="bg1">
                    <a:lumMod val="85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GENERAL INTRODUCTION</a:t>
            </a:r>
            <a:endParaRPr lang="zh-CN" altLang="zh-CN" sz="900" kern="100" dirty="0">
              <a:solidFill>
                <a:schemeClr val="bg1">
                  <a:lumMod val="85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81830" y="343451"/>
            <a:ext cx="242833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八数码问题</a:t>
            </a:r>
            <a:endParaRPr lang="zh-CN" altLang="en-US" sz="24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10250" y="849631"/>
            <a:ext cx="485775" cy="45719"/>
          </a:xfrm>
          <a:prstGeom prst="rect">
            <a:avLst/>
          </a:prstGeom>
          <a:solidFill>
            <a:srgbClr val="EE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810484" y="1136078"/>
            <a:ext cx="6051951" cy="5231067"/>
            <a:chOff x="9224" y="2140"/>
            <a:chExt cx="9531" cy="8238"/>
          </a:xfrm>
        </p:grpSpPr>
        <p:sp>
          <p:nvSpPr>
            <p:cNvPr id="8" name="文本框 7"/>
            <p:cNvSpPr txBox="1"/>
            <p:nvPr/>
          </p:nvSpPr>
          <p:spPr>
            <a:xfrm>
              <a:off x="10708" y="2361"/>
              <a:ext cx="256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问题描述</a:t>
              </a:r>
              <a:endPara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0708" y="2991"/>
              <a:ext cx="8046" cy="2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kern="100" dirty="0">
                  <a:solidFill>
                    <a:schemeClr val="tx1">
                      <a:alpha val="70000"/>
                    </a:schemeClr>
                  </a:solidFill>
                  <a:latin typeface="Futura Book" pitchFamily="50" charset="0"/>
                  <a:cs typeface="Times New Roman" panose="02020603050405020304" pitchFamily="18" charset="0"/>
                </a:rPr>
                <a:t>3×3的棋盘摆有八个棋子，每个棋子上标有1至8的某一数字，不同棋子上标的数字不相同。棋盘上还有一个空格，与空格相邻的棋子可以移到空格中。</a:t>
              </a:r>
              <a:endPara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600" kern="100" dirty="0">
                  <a:solidFill>
                    <a:schemeClr val="tx1">
                      <a:alpha val="70000"/>
                    </a:schemeClr>
                  </a:solidFill>
                  <a:latin typeface="Futura Book" pitchFamily="50" charset="0"/>
                  <a:cs typeface="Times New Roman" panose="02020603050405020304" pitchFamily="18" charset="0"/>
                </a:rPr>
                <a:t>要求解决的问题是：给出一个初始状态和一个目标状态，找出一种从初始</a:t>
              </a:r>
              <a:r>
                <a:rPr lang="zh-CN" altLang="en-US" sz="1600" kern="100" dirty="0">
                  <a:solidFill>
                    <a:schemeClr val="tx1">
                      <a:alpha val="70000"/>
                    </a:schemeClr>
                  </a:solidFill>
                  <a:latin typeface="Futura Book" pitchFamily="50" charset="0"/>
                  <a:cs typeface="Times New Roman" panose="02020603050405020304" pitchFamily="18" charset="0"/>
                </a:rPr>
                <a:t>状态</a:t>
              </a:r>
              <a:r>
                <a:rPr lang="en-US" altLang="zh-CN" sz="1600" kern="100" dirty="0">
                  <a:solidFill>
                    <a:schemeClr val="tx1">
                      <a:alpha val="70000"/>
                    </a:schemeClr>
                  </a:solidFill>
                  <a:latin typeface="Futura Book" pitchFamily="50" charset="0"/>
                  <a:cs typeface="Times New Roman" panose="02020603050405020304" pitchFamily="18" charset="0"/>
                </a:rPr>
                <a:t>转变成目标状态的移动步骤。</a:t>
              </a:r>
              <a:endPara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9224" y="2140"/>
              <a:ext cx="1278" cy="1278"/>
              <a:chOff x="6982010" y="2223198"/>
              <a:chExt cx="811404" cy="811404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6982010" y="2223198"/>
                <a:ext cx="811404" cy="811404"/>
              </a:xfrm>
              <a:prstGeom prst="ellipse">
                <a:avLst/>
              </a:prstGeom>
              <a:solidFill>
                <a:srgbClr val="F1A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Freeform 206"/>
              <p:cNvSpPr>
                <a:spLocks noEditPoints="1"/>
              </p:cNvSpPr>
              <p:nvPr/>
            </p:nvSpPr>
            <p:spPr bwMode="auto">
              <a:xfrm>
                <a:off x="7208324" y="2471734"/>
                <a:ext cx="358775" cy="336550"/>
              </a:xfrm>
              <a:custGeom>
                <a:avLst/>
                <a:gdLst>
                  <a:gd name="T0" fmla="*/ 625 w 700"/>
                  <a:gd name="T1" fmla="*/ 375 h 650"/>
                  <a:gd name="T2" fmla="*/ 430 w 700"/>
                  <a:gd name="T3" fmla="*/ 375 h 650"/>
                  <a:gd name="T4" fmla="*/ 425 w 700"/>
                  <a:gd name="T5" fmla="*/ 339 h 650"/>
                  <a:gd name="T6" fmla="*/ 512 w 700"/>
                  <a:gd name="T7" fmla="*/ 197 h 650"/>
                  <a:gd name="T8" fmla="*/ 521 w 700"/>
                  <a:gd name="T9" fmla="*/ 189 h 650"/>
                  <a:gd name="T10" fmla="*/ 575 w 700"/>
                  <a:gd name="T11" fmla="*/ 100 h 650"/>
                  <a:gd name="T12" fmla="*/ 475 w 700"/>
                  <a:gd name="T13" fmla="*/ 0 h 650"/>
                  <a:gd name="T14" fmla="*/ 225 w 700"/>
                  <a:gd name="T15" fmla="*/ 0 h 650"/>
                  <a:gd name="T16" fmla="*/ 125 w 700"/>
                  <a:gd name="T17" fmla="*/ 100 h 650"/>
                  <a:gd name="T18" fmla="*/ 179 w 700"/>
                  <a:gd name="T19" fmla="*/ 189 h 650"/>
                  <a:gd name="T20" fmla="*/ 188 w 700"/>
                  <a:gd name="T21" fmla="*/ 197 h 650"/>
                  <a:gd name="T22" fmla="*/ 275 w 700"/>
                  <a:gd name="T23" fmla="*/ 339 h 650"/>
                  <a:gd name="T24" fmla="*/ 270 w 700"/>
                  <a:gd name="T25" fmla="*/ 375 h 650"/>
                  <a:gd name="T26" fmla="*/ 75 w 700"/>
                  <a:gd name="T27" fmla="*/ 375 h 650"/>
                  <a:gd name="T28" fmla="*/ 0 w 700"/>
                  <a:gd name="T29" fmla="*/ 450 h 650"/>
                  <a:gd name="T30" fmla="*/ 0 w 700"/>
                  <a:gd name="T31" fmla="*/ 500 h 650"/>
                  <a:gd name="T32" fmla="*/ 75 w 700"/>
                  <a:gd name="T33" fmla="*/ 575 h 650"/>
                  <a:gd name="T34" fmla="*/ 159 w 700"/>
                  <a:gd name="T35" fmla="*/ 650 h 650"/>
                  <a:gd name="T36" fmla="*/ 541 w 700"/>
                  <a:gd name="T37" fmla="*/ 650 h 650"/>
                  <a:gd name="T38" fmla="*/ 625 w 700"/>
                  <a:gd name="T39" fmla="*/ 575 h 650"/>
                  <a:gd name="T40" fmla="*/ 700 w 700"/>
                  <a:gd name="T41" fmla="*/ 500 h 650"/>
                  <a:gd name="T42" fmla="*/ 700 w 700"/>
                  <a:gd name="T43" fmla="*/ 450 h 650"/>
                  <a:gd name="T44" fmla="*/ 625 w 700"/>
                  <a:gd name="T45" fmla="*/ 375 h 650"/>
                  <a:gd name="T46" fmla="*/ 272 w 700"/>
                  <a:gd name="T47" fmla="*/ 200 h 650"/>
                  <a:gd name="T48" fmla="*/ 301 w 700"/>
                  <a:gd name="T49" fmla="*/ 200 h 650"/>
                  <a:gd name="T50" fmla="*/ 326 w 700"/>
                  <a:gd name="T51" fmla="*/ 175 h 650"/>
                  <a:gd name="T52" fmla="*/ 301 w 700"/>
                  <a:gd name="T53" fmla="*/ 150 h 650"/>
                  <a:gd name="T54" fmla="*/ 225 w 700"/>
                  <a:gd name="T55" fmla="*/ 150 h 650"/>
                  <a:gd name="T56" fmla="*/ 175 w 700"/>
                  <a:gd name="T57" fmla="*/ 100 h 650"/>
                  <a:gd name="T58" fmla="*/ 225 w 700"/>
                  <a:gd name="T59" fmla="*/ 50 h 650"/>
                  <a:gd name="T60" fmla="*/ 475 w 700"/>
                  <a:gd name="T61" fmla="*/ 50 h 650"/>
                  <a:gd name="T62" fmla="*/ 525 w 700"/>
                  <a:gd name="T63" fmla="*/ 100 h 650"/>
                  <a:gd name="T64" fmla="*/ 475 w 700"/>
                  <a:gd name="T65" fmla="*/ 150 h 650"/>
                  <a:gd name="T66" fmla="*/ 395 w 700"/>
                  <a:gd name="T67" fmla="*/ 150 h 650"/>
                  <a:gd name="T68" fmla="*/ 370 w 700"/>
                  <a:gd name="T69" fmla="*/ 175 h 650"/>
                  <a:gd name="T70" fmla="*/ 395 w 700"/>
                  <a:gd name="T71" fmla="*/ 200 h 650"/>
                  <a:gd name="T72" fmla="*/ 428 w 700"/>
                  <a:gd name="T73" fmla="*/ 200 h 650"/>
                  <a:gd name="T74" fmla="*/ 378 w 700"/>
                  <a:gd name="T75" fmla="*/ 375 h 650"/>
                  <a:gd name="T76" fmla="*/ 322 w 700"/>
                  <a:gd name="T77" fmla="*/ 375 h 650"/>
                  <a:gd name="T78" fmla="*/ 272 w 700"/>
                  <a:gd name="T79" fmla="*/ 200 h 650"/>
                  <a:gd name="T80" fmla="*/ 650 w 700"/>
                  <a:gd name="T81" fmla="*/ 500 h 650"/>
                  <a:gd name="T82" fmla="*/ 625 w 700"/>
                  <a:gd name="T83" fmla="*/ 525 h 650"/>
                  <a:gd name="T84" fmla="*/ 581 w 700"/>
                  <a:gd name="T85" fmla="*/ 525 h 650"/>
                  <a:gd name="T86" fmla="*/ 556 w 700"/>
                  <a:gd name="T87" fmla="*/ 550 h 650"/>
                  <a:gd name="T88" fmla="*/ 575 w 700"/>
                  <a:gd name="T89" fmla="*/ 574 h 650"/>
                  <a:gd name="T90" fmla="*/ 575 w 700"/>
                  <a:gd name="T91" fmla="*/ 575 h 650"/>
                  <a:gd name="T92" fmla="*/ 541 w 700"/>
                  <a:gd name="T93" fmla="*/ 600 h 650"/>
                  <a:gd name="T94" fmla="*/ 159 w 700"/>
                  <a:gd name="T95" fmla="*/ 600 h 650"/>
                  <a:gd name="T96" fmla="*/ 125 w 700"/>
                  <a:gd name="T97" fmla="*/ 575 h 650"/>
                  <a:gd name="T98" fmla="*/ 481 w 700"/>
                  <a:gd name="T99" fmla="*/ 575 h 650"/>
                  <a:gd name="T100" fmla="*/ 506 w 700"/>
                  <a:gd name="T101" fmla="*/ 550 h 650"/>
                  <a:gd name="T102" fmla="*/ 481 w 700"/>
                  <a:gd name="T103" fmla="*/ 525 h 650"/>
                  <a:gd name="T104" fmla="*/ 75 w 700"/>
                  <a:gd name="T105" fmla="*/ 525 h 650"/>
                  <a:gd name="T106" fmla="*/ 50 w 700"/>
                  <a:gd name="T107" fmla="*/ 500 h 650"/>
                  <a:gd name="T108" fmla="*/ 50 w 700"/>
                  <a:gd name="T109" fmla="*/ 450 h 650"/>
                  <a:gd name="T110" fmla="*/ 75 w 700"/>
                  <a:gd name="T111" fmla="*/ 425 h 650"/>
                  <a:gd name="T112" fmla="*/ 625 w 700"/>
                  <a:gd name="T113" fmla="*/ 425 h 650"/>
                  <a:gd name="T114" fmla="*/ 650 w 700"/>
                  <a:gd name="T115" fmla="*/ 450 h 650"/>
                  <a:gd name="T116" fmla="*/ 650 w 700"/>
                  <a:gd name="T117" fmla="*/ 500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00" h="650">
                    <a:moveTo>
                      <a:pt x="625" y="375"/>
                    </a:moveTo>
                    <a:cubicBezTo>
                      <a:pt x="430" y="375"/>
                      <a:pt x="430" y="375"/>
                      <a:pt x="430" y="375"/>
                    </a:cubicBezTo>
                    <a:cubicBezTo>
                      <a:pt x="427" y="363"/>
                      <a:pt x="425" y="351"/>
                      <a:pt x="425" y="339"/>
                    </a:cubicBezTo>
                    <a:cubicBezTo>
                      <a:pt x="425" y="279"/>
                      <a:pt x="459" y="225"/>
                      <a:pt x="512" y="197"/>
                    </a:cubicBezTo>
                    <a:cubicBezTo>
                      <a:pt x="515" y="195"/>
                      <a:pt x="518" y="192"/>
                      <a:pt x="521" y="189"/>
                    </a:cubicBezTo>
                    <a:cubicBezTo>
                      <a:pt x="553" y="172"/>
                      <a:pt x="575" y="139"/>
                      <a:pt x="575" y="100"/>
                    </a:cubicBezTo>
                    <a:cubicBezTo>
                      <a:pt x="575" y="45"/>
                      <a:pt x="530" y="0"/>
                      <a:pt x="475" y="0"/>
                    </a:cubicBezTo>
                    <a:cubicBezTo>
                      <a:pt x="225" y="0"/>
                      <a:pt x="225" y="0"/>
                      <a:pt x="225" y="0"/>
                    </a:cubicBezTo>
                    <a:cubicBezTo>
                      <a:pt x="170" y="0"/>
                      <a:pt x="125" y="45"/>
                      <a:pt x="125" y="100"/>
                    </a:cubicBezTo>
                    <a:cubicBezTo>
                      <a:pt x="125" y="139"/>
                      <a:pt x="147" y="172"/>
                      <a:pt x="179" y="189"/>
                    </a:cubicBezTo>
                    <a:cubicBezTo>
                      <a:pt x="182" y="192"/>
                      <a:pt x="185" y="195"/>
                      <a:pt x="188" y="197"/>
                    </a:cubicBezTo>
                    <a:cubicBezTo>
                      <a:pt x="242" y="225"/>
                      <a:pt x="275" y="279"/>
                      <a:pt x="275" y="339"/>
                    </a:cubicBezTo>
                    <a:cubicBezTo>
                      <a:pt x="275" y="351"/>
                      <a:pt x="273" y="363"/>
                      <a:pt x="270" y="375"/>
                    </a:cubicBezTo>
                    <a:cubicBezTo>
                      <a:pt x="75" y="375"/>
                      <a:pt x="75" y="375"/>
                      <a:pt x="75" y="375"/>
                    </a:cubicBezTo>
                    <a:cubicBezTo>
                      <a:pt x="34" y="375"/>
                      <a:pt x="0" y="409"/>
                      <a:pt x="0" y="450"/>
                    </a:cubicBezTo>
                    <a:cubicBezTo>
                      <a:pt x="0" y="500"/>
                      <a:pt x="0" y="500"/>
                      <a:pt x="0" y="500"/>
                    </a:cubicBezTo>
                    <a:cubicBezTo>
                      <a:pt x="0" y="541"/>
                      <a:pt x="34" y="575"/>
                      <a:pt x="75" y="575"/>
                    </a:cubicBezTo>
                    <a:cubicBezTo>
                      <a:pt x="75" y="617"/>
                      <a:pt x="113" y="650"/>
                      <a:pt x="159" y="650"/>
                    </a:cubicBezTo>
                    <a:cubicBezTo>
                      <a:pt x="541" y="650"/>
                      <a:pt x="541" y="650"/>
                      <a:pt x="541" y="650"/>
                    </a:cubicBezTo>
                    <a:cubicBezTo>
                      <a:pt x="587" y="650"/>
                      <a:pt x="625" y="617"/>
                      <a:pt x="625" y="575"/>
                    </a:cubicBezTo>
                    <a:cubicBezTo>
                      <a:pt x="666" y="575"/>
                      <a:pt x="700" y="541"/>
                      <a:pt x="700" y="500"/>
                    </a:cubicBezTo>
                    <a:cubicBezTo>
                      <a:pt x="700" y="450"/>
                      <a:pt x="700" y="450"/>
                      <a:pt x="700" y="450"/>
                    </a:cubicBezTo>
                    <a:cubicBezTo>
                      <a:pt x="700" y="409"/>
                      <a:pt x="666" y="375"/>
                      <a:pt x="625" y="375"/>
                    </a:cubicBezTo>
                    <a:close/>
                    <a:moveTo>
                      <a:pt x="272" y="200"/>
                    </a:moveTo>
                    <a:cubicBezTo>
                      <a:pt x="301" y="200"/>
                      <a:pt x="301" y="200"/>
                      <a:pt x="301" y="200"/>
                    </a:cubicBezTo>
                    <a:cubicBezTo>
                      <a:pt x="314" y="200"/>
                      <a:pt x="326" y="189"/>
                      <a:pt x="326" y="175"/>
                    </a:cubicBezTo>
                    <a:cubicBezTo>
                      <a:pt x="326" y="161"/>
                      <a:pt x="314" y="150"/>
                      <a:pt x="301" y="150"/>
                    </a:cubicBezTo>
                    <a:cubicBezTo>
                      <a:pt x="225" y="150"/>
                      <a:pt x="225" y="150"/>
                      <a:pt x="225" y="150"/>
                    </a:cubicBezTo>
                    <a:cubicBezTo>
                      <a:pt x="197" y="150"/>
                      <a:pt x="175" y="128"/>
                      <a:pt x="175" y="100"/>
                    </a:cubicBezTo>
                    <a:cubicBezTo>
                      <a:pt x="175" y="72"/>
                      <a:pt x="197" y="50"/>
                      <a:pt x="225" y="50"/>
                    </a:cubicBezTo>
                    <a:cubicBezTo>
                      <a:pt x="475" y="50"/>
                      <a:pt x="475" y="50"/>
                      <a:pt x="475" y="50"/>
                    </a:cubicBezTo>
                    <a:cubicBezTo>
                      <a:pt x="503" y="50"/>
                      <a:pt x="525" y="72"/>
                      <a:pt x="525" y="100"/>
                    </a:cubicBezTo>
                    <a:cubicBezTo>
                      <a:pt x="525" y="128"/>
                      <a:pt x="503" y="150"/>
                      <a:pt x="475" y="150"/>
                    </a:cubicBezTo>
                    <a:cubicBezTo>
                      <a:pt x="395" y="150"/>
                      <a:pt x="395" y="150"/>
                      <a:pt x="395" y="150"/>
                    </a:cubicBezTo>
                    <a:cubicBezTo>
                      <a:pt x="381" y="150"/>
                      <a:pt x="370" y="161"/>
                      <a:pt x="370" y="175"/>
                    </a:cubicBezTo>
                    <a:cubicBezTo>
                      <a:pt x="370" y="189"/>
                      <a:pt x="381" y="200"/>
                      <a:pt x="395" y="200"/>
                    </a:cubicBezTo>
                    <a:cubicBezTo>
                      <a:pt x="428" y="200"/>
                      <a:pt x="428" y="200"/>
                      <a:pt x="428" y="200"/>
                    </a:cubicBezTo>
                    <a:cubicBezTo>
                      <a:pt x="386" y="248"/>
                      <a:pt x="367" y="312"/>
                      <a:pt x="378" y="375"/>
                    </a:cubicBezTo>
                    <a:cubicBezTo>
                      <a:pt x="322" y="375"/>
                      <a:pt x="322" y="375"/>
                      <a:pt x="322" y="375"/>
                    </a:cubicBezTo>
                    <a:cubicBezTo>
                      <a:pt x="333" y="312"/>
                      <a:pt x="314" y="248"/>
                      <a:pt x="272" y="200"/>
                    </a:cubicBezTo>
                    <a:close/>
                    <a:moveTo>
                      <a:pt x="650" y="500"/>
                    </a:moveTo>
                    <a:cubicBezTo>
                      <a:pt x="650" y="514"/>
                      <a:pt x="639" y="525"/>
                      <a:pt x="625" y="525"/>
                    </a:cubicBezTo>
                    <a:cubicBezTo>
                      <a:pt x="581" y="525"/>
                      <a:pt x="581" y="525"/>
                      <a:pt x="581" y="525"/>
                    </a:cubicBezTo>
                    <a:cubicBezTo>
                      <a:pt x="568" y="525"/>
                      <a:pt x="556" y="536"/>
                      <a:pt x="556" y="550"/>
                    </a:cubicBezTo>
                    <a:cubicBezTo>
                      <a:pt x="556" y="561"/>
                      <a:pt x="564" y="571"/>
                      <a:pt x="575" y="574"/>
                    </a:cubicBezTo>
                    <a:cubicBezTo>
                      <a:pt x="575" y="575"/>
                      <a:pt x="575" y="575"/>
                      <a:pt x="575" y="575"/>
                    </a:cubicBezTo>
                    <a:cubicBezTo>
                      <a:pt x="575" y="588"/>
                      <a:pt x="561" y="600"/>
                      <a:pt x="541" y="600"/>
                    </a:cubicBezTo>
                    <a:cubicBezTo>
                      <a:pt x="159" y="600"/>
                      <a:pt x="159" y="600"/>
                      <a:pt x="159" y="600"/>
                    </a:cubicBezTo>
                    <a:cubicBezTo>
                      <a:pt x="139" y="600"/>
                      <a:pt x="125" y="588"/>
                      <a:pt x="125" y="575"/>
                    </a:cubicBezTo>
                    <a:cubicBezTo>
                      <a:pt x="481" y="575"/>
                      <a:pt x="481" y="575"/>
                      <a:pt x="481" y="575"/>
                    </a:cubicBezTo>
                    <a:cubicBezTo>
                      <a:pt x="495" y="575"/>
                      <a:pt x="506" y="564"/>
                      <a:pt x="506" y="550"/>
                    </a:cubicBezTo>
                    <a:cubicBezTo>
                      <a:pt x="506" y="536"/>
                      <a:pt x="495" y="525"/>
                      <a:pt x="481" y="525"/>
                    </a:cubicBezTo>
                    <a:cubicBezTo>
                      <a:pt x="75" y="525"/>
                      <a:pt x="75" y="525"/>
                      <a:pt x="75" y="525"/>
                    </a:cubicBezTo>
                    <a:cubicBezTo>
                      <a:pt x="61" y="525"/>
                      <a:pt x="50" y="514"/>
                      <a:pt x="50" y="500"/>
                    </a:cubicBezTo>
                    <a:cubicBezTo>
                      <a:pt x="50" y="450"/>
                      <a:pt x="50" y="450"/>
                      <a:pt x="50" y="450"/>
                    </a:cubicBezTo>
                    <a:cubicBezTo>
                      <a:pt x="50" y="436"/>
                      <a:pt x="61" y="425"/>
                      <a:pt x="75" y="425"/>
                    </a:cubicBezTo>
                    <a:cubicBezTo>
                      <a:pt x="625" y="425"/>
                      <a:pt x="625" y="425"/>
                      <a:pt x="625" y="425"/>
                    </a:cubicBezTo>
                    <a:cubicBezTo>
                      <a:pt x="639" y="425"/>
                      <a:pt x="650" y="436"/>
                      <a:pt x="650" y="450"/>
                    </a:cubicBezTo>
                    <a:lnTo>
                      <a:pt x="650" y="5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9326" y="5796"/>
              <a:ext cx="1278" cy="1278"/>
              <a:chOff x="7947210" y="1993328"/>
              <a:chExt cx="811404" cy="811404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7947210" y="1993328"/>
                <a:ext cx="811404" cy="81140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Freeform 215"/>
              <p:cNvSpPr>
                <a:spLocks noEditPoints="1"/>
              </p:cNvSpPr>
              <p:nvPr/>
            </p:nvSpPr>
            <p:spPr bwMode="auto">
              <a:xfrm>
                <a:off x="8173524" y="2192306"/>
                <a:ext cx="358775" cy="358775"/>
              </a:xfrm>
              <a:custGeom>
                <a:avLst/>
                <a:gdLst>
                  <a:gd name="T0" fmla="*/ 375 w 700"/>
                  <a:gd name="T1" fmla="*/ 254 h 700"/>
                  <a:gd name="T2" fmla="*/ 375 w 700"/>
                  <a:gd name="T3" fmla="*/ 25 h 700"/>
                  <a:gd name="T4" fmla="*/ 350 w 700"/>
                  <a:gd name="T5" fmla="*/ 0 h 700"/>
                  <a:gd name="T6" fmla="*/ 325 w 700"/>
                  <a:gd name="T7" fmla="*/ 25 h 700"/>
                  <a:gd name="T8" fmla="*/ 325 w 700"/>
                  <a:gd name="T9" fmla="*/ 254 h 700"/>
                  <a:gd name="T10" fmla="*/ 250 w 700"/>
                  <a:gd name="T11" fmla="*/ 350 h 700"/>
                  <a:gd name="T12" fmla="*/ 325 w 700"/>
                  <a:gd name="T13" fmla="*/ 446 h 700"/>
                  <a:gd name="T14" fmla="*/ 325 w 700"/>
                  <a:gd name="T15" fmla="*/ 674 h 700"/>
                  <a:gd name="T16" fmla="*/ 350 w 700"/>
                  <a:gd name="T17" fmla="*/ 700 h 700"/>
                  <a:gd name="T18" fmla="*/ 375 w 700"/>
                  <a:gd name="T19" fmla="*/ 674 h 700"/>
                  <a:gd name="T20" fmla="*/ 375 w 700"/>
                  <a:gd name="T21" fmla="*/ 446 h 700"/>
                  <a:gd name="T22" fmla="*/ 450 w 700"/>
                  <a:gd name="T23" fmla="*/ 350 h 700"/>
                  <a:gd name="T24" fmla="*/ 375 w 700"/>
                  <a:gd name="T25" fmla="*/ 254 h 700"/>
                  <a:gd name="T26" fmla="*/ 124 w 700"/>
                  <a:gd name="T27" fmla="*/ 503 h 700"/>
                  <a:gd name="T28" fmla="*/ 125 w 700"/>
                  <a:gd name="T29" fmla="*/ 500 h 700"/>
                  <a:gd name="T30" fmla="*/ 125 w 700"/>
                  <a:gd name="T31" fmla="*/ 25 h 700"/>
                  <a:gd name="T32" fmla="*/ 100 w 700"/>
                  <a:gd name="T33" fmla="*/ 0 h 700"/>
                  <a:gd name="T34" fmla="*/ 75 w 700"/>
                  <a:gd name="T35" fmla="*/ 25 h 700"/>
                  <a:gd name="T36" fmla="*/ 75 w 700"/>
                  <a:gd name="T37" fmla="*/ 500 h 700"/>
                  <a:gd name="T38" fmla="*/ 76 w 700"/>
                  <a:gd name="T39" fmla="*/ 503 h 700"/>
                  <a:gd name="T40" fmla="*/ 0 w 700"/>
                  <a:gd name="T41" fmla="*/ 600 h 700"/>
                  <a:gd name="T42" fmla="*/ 100 w 700"/>
                  <a:gd name="T43" fmla="*/ 700 h 700"/>
                  <a:gd name="T44" fmla="*/ 200 w 700"/>
                  <a:gd name="T45" fmla="*/ 600 h 700"/>
                  <a:gd name="T46" fmla="*/ 124 w 700"/>
                  <a:gd name="T47" fmla="*/ 503 h 700"/>
                  <a:gd name="T48" fmla="*/ 100 w 700"/>
                  <a:gd name="T49" fmla="*/ 650 h 700"/>
                  <a:gd name="T50" fmla="*/ 50 w 700"/>
                  <a:gd name="T51" fmla="*/ 600 h 700"/>
                  <a:gd name="T52" fmla="*/ 100 w 700"/>
                  <a:gd name="T53" fmla="*/ 550 h 700"/>
                  <a:gd name="T54" fmla="*/ 150 w 700"/>
                  <a:gd name="T55" fmla="*/ 600 h 700"/>
                  <a:gd name="T56" fmla="*/ 100 w 700"/>
                  <a:gd name="T57" fmla="*/ 650 h 700"/>
                  <a:gd name="T58" fmla="*/ 700 w 700"/>
                  <a:gd name="T59" fmla="*/ 100 h 700"/>
                  <a:gd name="T60" fmla="*/ 600 w 700"/>
                  <a:gd name="T61" fmla="*/ 0 h 700"/>
                  <a:gd name="T62" fmla="*/ 500 w 700"/>
                  <a:gd name="T63" fmla="*/ 100 h 700"/>
                  <a:gd name="T64" fmla="*/ 576 w 700"/>
                  <a:gd name="T65" fmla="*/ 197 h 700"/>
                  <a:gd name="T66" fmla="*/ 575 w 700"/>
                  <a:gd name="T67" fmla="*/ 200 h 700"/>
                  <a:gd name="T68" fmla="*/ 575 w 700"/>
                  <a:gd name="T69" fmla="*/ 675 h 700"/>
                  <a:gd name="T70" fmla="*/ 600 w 700"/>
                  <a:gd name="T71" fmla="*/ 700 h 700"/>
                  <a:gd name="T72" fmla="*/ 625 w 700"/>
                  <a:gd name="T73" fmla="*/ 675 h 700"/>
                  <a:gd name="T74" fmla="*/ 625 w 700"/>
                  <a:gd name="T75" fmla="*/ 200 h 700"/>
                  <a:gd name="T76" fmla="*/ 624 w 700"/>
                  <a:gd name="T77" fmla="*/ 197 h 700"/>
                  <a:gd name="T78" fmla="*/ 700 w 700"/>
                  <a:gd name="T79" fmla="*/ 100 h 700"/>
                  <a:gd name="T80" fmla="*/ 600 w 700"/>
                  <a:gd name="T81" fmla="*/ 150 h 700"/>
                  <a:gd name="T82" fmla="*/ 550 w 700"/>
                  <a:gd name="T83" fmla="*/ 100 h 700"/>
                  <a:gd name="T84" fmla="*/ 600 w 700"/>
                  <a:gd name="T85" fmla="*/ 50 h 700"/>
                  <a:gd name="T86" fmla="*/ 600 w 700"/>
                  <a:gd name="T87" fmla="*/ 50 h 700"/>
                  <a:gd name="T88" fmla="*/ 650 w 700"/>
                  <a:gd name="T89" fmla="*/ 100 h 700"/>
                  <a:gd name="T90" fmla="*/ 600 w 700"/>
                  <a:gd name="T91" fmla="*/ 15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00" h="700">
                    <a:moveTo>
                      <a:pt x="375" y="254"/>
                    </a:moveTo>
                    <a:cubicBezTo>
                      <a:pt x="375" y="25"/>
                      <a:pt x="375" y="25"/>
                      <a:pt x="375" y="25"/>
                    </a:cubicBezTo>
                    <a:cubicBezTo>
                      <a:pt x="375" y="11"/>
                      <a:pt x="364" y="0"/>
                      <a:pt x="350" y="0"/>
                    </a:cubicBezTo>
                    <a:cubicBezTo>
                      <a:pt x="336" y="0"/>
                      <a:pt x="325" y="11"/>
                      <a:pt x="325" y="25"/>
                    </a:cubicBezTo>
                    <a:cubicBezTo>
                      <a:pt x="325" y="254"/>
                      <a:pt x="325" y="254"/>
                      <a:pt x="325" y="254"/>
                    </a:cubicBezTo>
                    <a:cubicBezTo>
                      <a:pt x="282" y="265"/>
                      <a:pt x="250" y="303"/>
                      <a:pt x="250" y="350"/>
                    </a:cubicBezTo>
                    <a:cubicBezTo>
                      <a:pt x="250" y="397"/>
                      <a:pt x="282" y="435"/>
                      <a:pt x="325" y="446"/>
                    </a:cubicBezTo>
                    <a:cubicBezTo>
                      <a:pt x="325" y="674"/>
                      <a:pt x="325" y="674"/>
                      <a:pt x="325" y="674"/>
                    </a:cubicBezTo>
                    <a:cubicBezTo>
                      <a:pt x="325" y="688"/>
                      <a:pt x="336" y="700"/>
                      <a:pt x="350" y="700"/>
                    </a:cubicBezTo>
                    <a:cubicBezTo>
                      <a:pt x="364" y="700"/>
                      <a:pt x="375" y="688"/>
                      <a:pt x="375" y="674"/>
                    </a:cubicBezTo>
                    <a:cubicBezTo>
                      <a:pt x="375" y="446"/>
                      <a:pt x="375" y="446"/>
                      <a:pt x="375" y="446"/>
                    </a:cubicBezTo>
                    <a:cubicBezTo>
                      <a:pt x="418" y="435"/>
                      <a:pt x="450" y="397"/>
                      <a:pt x="450" y="350"/>
                    </a:cubicBezTo>
                    <a:cubicBezTo>
                      <a:pt x="450" y="303"/>
                      <a:pt x="418" y="265"/>
                      <a:pt x="375" y="254"/>
                    </a:cubicBezTo>
                    <a:close/>
                    <a:moveTo>
                      <a:pt x="124" y="503"/>
                    </a:moveTo>
                    <a:cubicBezTo>
                      <a:pt x="124" y="502"/>
                      <a:pt x="125" y="501"/>
                      <a:pt x="125" y="500"/>
                    </a:cubicBezTo>
                    <a:cubicBezTo>
                      <a:pt x="125" y="25"/>
                      <a:pt x="125" y="25"/>
                      <a:pt x="125" y="25"/>
                    </a:cubicBezTo>
                    <a:cubicBezTo>
                      <a:pt x="125" y="11"/>
                      <a:pt x="114" y="0"/>
                      <a:pt x="100" y="0"/>
                    </a:cubicBezTo>
                    <a:cubicBezTo>
                      <a:pt x="86" y="0"/>
                      <a:pt x="75" y="11"/>
                      <a:pt x="75" y="25"/>
                    </a:cubicBezTo>
                    <a:cubicBezTo>
                      <a:pt x="75" y="500"/>
                      <a:pt x="75" y="500"/>
                      <a:pt x="75" y="500"/>
                    </a:cubicBezTo>
                    <a:cubicBezTo>
                      <a:pt x="75" y="501"/>
                      <a:pt x="76" y="502"/>
                      <a:pt x="76" y="503"/>
                    </a:cubicBezTo>
                    <a:cubicBezTo>
                      <a:pt x="31" y="514"/>
                      <a:pt x="0" y="554"/>
                      <a:pt x="0" y="600"/>
                    </a:cubicBezTo>
                    <a:cubicBezTo>
                      <a:pt x="0" y="655"/>
                      <a:pt x="45" y="700"/>
                      <a:pt x="100" y="700"/>
                    </a:cubicBezTo>
                    <a:cubicBezTo>
                      <a:pt x="155" y="700"/>
                      <a:pt x="200" y="655"/>
                      <a:pt x="200" y="600"/>
                    </a:cubicBezTo>
                    <a:cubicBezTo>
                      <a:pt x="200" y="554"/>
                      <a:pt x="169" y="514"/>
                      <a:pt x="124" y="503"/>
                    </a:cubicBezTo>
                    <a:close/>
                    <a:moveTo>
                      <a:pt x="100" y="650"/>
                    </a:moveTo>
                    <a:cubicBezTo>
                      <a:pt x="72" y="650"/>
                      <a:pt x="50" y="628"/>
                      <a:pt x="50" y="600"/>
                    </a:cubicBezTo>
                    <a:cubicBezTo>
                      <a:pt x="50" y="572"/>
                      <a:pt x="72" y="550"/>
                      <a:pt x="100" y="550"/>
                    </a:cubicBezTo>
                    <a:cubicBezTo>
                      <a:pt x="128" y="550"/>
                      <a:pt x="150" y="572"/>
                      <a:pt x="150" y="600"/>
                    </a:cubicBezTo>
                    <a:cubicBezTo>
                      <a:pt x="150" y="628"/>
                      <a:pt x="128" y="650"/>
                      <a:pt x="100" y="650"/>
                    </a:cubicBezTo>
                    <a:close/>
                    <a:moveTo>
                      <a:pt x="700" y="100"/>
                    </a:moveTo>
                    <a:cubicBezTo>
                      <a:pt x="700" y="45"/>
                      <a:pt x="655" y="0"/>
                      <a:pt x="600" y="0"/>
                    </a:cubicBezTo>
                    <a:cubicBezTo>
                      <a:pt x="545" y="0"/>
                      <a:pt x="500" y="45"/>
                      <a:pt x="500" y="100"/>
                    </a:cubicBezTo>
                    <a:cubicBezTo>
                      <a:pt x="500" y="146"/>
                      <a:pt x="531" y="186"/>
                      <a:pt x="576" y="197"/>
                    </a:cubicBezTo>
                    <a:cubicBezTo>
                      <a:pt x="576" y="198"/>
                      <a:pt x="575" y="199"/>
                      <a:pt x="575" y="200"/>
                    </a:cubicBezTo>
                    <a:cubicBezTo>
                      <a:pt x="575" y="675"/>
                      <a:pt x="575" y="675"/>
                      <a:pt x="575" y="675"/>
                    </a:cubicBezTo>
                    <a:cubicBezTo>
                      <a:pt x="575" y="689"/>
                      <a:pt x="586" y="700"/>
                      <a:pt x="600" y="700"/>
                    </a:cubicBezTo>
                    <a:cubicBezTo>
                      <a:pt x="614" y="700"/>
                      <a:pt x="625" y="689"/>
                      <a:pt x="625" y="675"/>
                    </a:cubicBezTo>
                    <a:cubicBezTo>
                      <a:pt x="625" y="200"/>
                      <a:pt x="625" y="200"/>
                      <a:pt x="625" y="200"/>
                    </a:cubicBezTo>
                    <a:cubicBezTo>
                      <a:pt x="625" y="199"/>
                      <a:pt x="624" y="198"/>
                      <a:pt x="624" y="197"/>
                    </a:cubicBezTo>
                    <a:cubicBezTo>
                      <a:pt x="669" y="186"/>
                      <a:pt x="700" y="146"/>
                      <a:pt x="700" y="100"/>
                    </a:cubicBezTo>
                    <a:close/>
                    <a:moveTo>
                      <a:pt x="600" y="150"/>
                    </a:moveTo>
                    <a:cubicBezTo>
                      <a:pt x="572" y="150"/>
                      <a:pt x="550" y="128"/>
                      <a:pt x="550" y="100"/>
                    </a:cubicBezTo>
                    <a:cubicBezTo>
                      <a:pt x="550" y="72"/>
                      <a:pt x="572" y="50"/>
                      <a:pt x="600" y="50"/>
                    </a:cubicBezTo>
                    <a:cubicBezTo>
                      <a:pt x="600" y="50"/>
                      <a:pt x="600" y="50"/>
                      <a:pt x="600" y="50"/>
                    </a:cubicBezTo>
                    <a:cubicBezTo>
                      <a:pt x="628" y="50"/>
                      <a:pt x="650" y="72"/>
                      <a:pt x="650" y="100"/>
                    </a:cubicBezTo>
                    <a:cubicBezTo>
                      <a:pt x="650" y="128"/>
                      <a:pt x="628" y="150"/>
                      <a:pt x="600" y="15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10708" y="6077"/>
              <a:ext cx="316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 dirty="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搜索算法</a:t>
              </a:r>
              <a:r>
                <a:rPr lang="en-US" altLang="zh-CN" sz="2000" dirty="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&amp;</a:t>
              </a:r>
              <a:r>
                <a:rPr lang="zh-CN" altLang="en-US" sz="2000" dirty="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分工</a:t>
              </a:r>
              <a:endPara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0708" y="6707"/>
              <a:ext cx="8047" cy="367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lnSpc>
                  <a:spcPct val="130000"/>
                </a:lnSpc>
              </a:pPr>
              <a:r>
                <a:rPr lang="zh-CN" altLang="en-US" sz="1600" b="1" kern="100" dirty="0">
                  <a:solidFill>
                    <a:schemeClr val="tx1">
                      <a:alpha val="70000"/>
                    </a:schemeClr>
                  </a:solidFill>
                  <a:latin typeface="Futura Book" pitchFamily="50" charset="0"/>
                  <a:cs typeface="Times New Roman" panose="02020603050405020304" pitchFamily="18" charset="0"/>
                </a:rPr>
                <a:t>盲目搜索：</a:t>
              </a:r>
              <a:r>
                <a:rPr lang="zh-CN" altLang="en-US" sz="1600" kern="100" dirty="0">
                  <a:solidFill>
                    <a:schemeClr val="tx1">
                      <a:alpha val="70000"/>
                    </a:schemeClr>
                  </a:solidFill>
                  <a:latin typeface="Futura Book" pitchFamily="50" charset="0"/>
                  <a:cs typeface="Times New Roman" panose="02020603050405020304" pitchFamily="18" charset="0"/>
                </a:rPr>
                <a:t>（</a:t>
              </a:r>
              <a:r>
                <a:rPr lang="zh-CN" altLang="en-US" sz="1600" kern="100" dirty="0">
                  <a:solidFill>
                    <a:schemeClr val="tx1">
                      <a:alpha val="70000"/>
                    </a:schemeClr>
                  </a:solidFill>
                  <a:latin typeface="Futura Book" pitchFamily="50" charset="0"/>
                  <a:cs typeface="Times New Roman" panose="02020603050405020304" pitchFamily="18" charset="0"/>
                </a:rPr>
                <a:t>王昊晗）</a:t>
              </a:r>
              <a:endParaRPr lang="zh-CN" altLang="en-US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600" kern="100" dirty="0">
                  <a:solidFill>
                    <a:schemeClr val="tx1">
                      <a:alpha val="70000"/>
                    </a:schemeClr>
                  </a:solidFill>
                  <a:latin typeface="Futura Book" pitchFamily="50" charset="0"/>
                  <a:cs typeface="Times New Roman" panose="02020603050405020304" pitchFamily="18" charset="0"/>
                </a:rPr>
                <a:t>	</a:t>
              </a:r>
              <a:r>
                <a:rPr lang="zh-CN" altLang="en-US" sz="1600" kern="100" dirty="0">
                  <a:solidFill>
                    <a:schemeClr val="tx1">
                      <a:alpha val="70000"/>
                    </a:schemeClr>
                  </a:solidFill>
                  <a:latin typeface="Futura Book" pitchFamily="50" charset="0"/>
                  <a:cs typeface="Times New Roman" panose="02020603050405020304" pitchFamily="18" charset="0"/>
                </a:rPr>
                <a:t>宽度优先；深度优先</a:t>
              </a:r>
              <a:endParaRPr lang="zh-CN" altLang="en-US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b="1" kern="100" dirty="0">
                  <a:solidFill>
                    <a:schemeClr val="tx1">
                      <a:alpha val="70000"/>
                    </a:schemeClr>
                  </a:solidFill>
                  <a:latin typeface="Futura Book" pitchFamily="50" charset="0"/>
                  <a:cs typeface="Times New Roman" panose="02020603050405020304" pitchFamily="18" charset="0"/>
                </a:rPr>
                <a:t>启发式搜索：</a:t>
              </a:r>
              <a:endParaRPr lang="zh-CN" altLang="en-US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600" kern="100" dirty="0">
                  <a:solidFill>
                    <a:schemeClr val="tx1">
                      <a:alpha val="70000"/>
                    </a:schemeClr>
                  </a:solidFill>
                  <a:latin typeface="Futura Book" pitchFamily="50" charset="0"/>
                  <a:cs typeface="Times New Roman" panose="02020603050405020304" pitchFamily="18" charset="0"/>
                </a:rPr>
                <a:t>	“</a:t>
              </a:r>
              <a:r>
                <a:rPr lang="zh-CN" altLang="en-US" sz="1600" kern="100" dirty="0">
                  <a:solidFill>
                    <a:schemeClr val="tx1">
                      <a:alpha val="70000"/>
                    </a:schemeClr>
                  </a:solidFill>
                  <a:latin typeface="Futura Book" pitchFamily="50" charset="0"/>
                  <a:cs typeface="Times New Roman" panose="02020603050405020304" pitchFamily="18" charset="0"/>
                </a:rPr>
                <a:t>不在位</a:t>
              </a:r>
              <a:r>
                <a:rPr lang="en-US" altLang="zh-CN" sz="1600" kern="100" dirty="0">
                  <a:solidFill>
                    <a:schemeClr val="tx1">
                      <a:alpha val="70000"/>
                    </a:schemeClr>
                  </a:solidFill>
                  <a:latin typeface="Futura Book" pitchFamily="50" charset="0"/>
                  <a:cs typeface="Times New Roman" panose="02020603050405020304" pitchFamily="18" charset="0"/>
                </a:rPr>
                <a:t>”</a:t>
              </a:r>
              <a:r>
                <a:rPr lang="zh-CN" altLang="en-US" sz="1600" kern="100" dirty="0">
                  <a:solidFill>
                    <a:schemeClr val="tx1">
                      <a:alpha val="70000"/>
                    </a:schemeClr>
                  </a:solidFill>
                  <a:latin typeface="Futura Book" pitchFamily="50" charset="0"/>
                  <a:cs typeface="Times New Roman" panose="02020603050405020304" pitchFamily="18" charset="0"/>
                </a:rPr>
                <a:t>数码数（</a:t>
              </a:r>
              <a:r>
                <a:rPr lang="zh-CN" altLang="en-US" sz="1600" kern="100" dirty="0">
                  <a:solidFill>
                    <a:schemeClr val="tx1">
                      <a:alpha val="70000"/>
                    </a:schemeClr>
                  </a:solidFill>
                  <a:latin typeface="Futura Book" pitchFamily="50" charset="0"/>
                  <a:cs typeface="Times New Roman" panose="02020603050405020304" pitchFamily="18" charset="0"/>
                </a:rPr>
                <a:t>李萌芳）</a:t>
              </a:r>
              <a:endParaRPr lang="zh-CN" altLang="en-US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600" kern="100" dirty="0">
                  <a:solidFill>
                    <a:schemeClr val="tx1">
                      <a:alpha val="70000"/>
                    </a:schemeClr>
                  </a:solidFill>
                  <a:latin typeface="Futura Book" pitchFamily="50" charset="0"/>
                  <a:cs typeface="Times New Roman" panose="02020603050405020304" pitchFamily="18" charset="0"/>
                  <a:sym typeface="+mn-ea"/>
                </a:rPr>
                <a:t>	“</a:t>
              </a:r>
              <a:r>
                <a:rPr lang="zh-CN" altLang="en-US" sz="1600" kern="100" dirty="0">
                  <a:solidFill>
                    <a:schemeClr val="tx1">
                      <a:alpha val="70000"/>
                    </a:schemeClr>
                  </a:solidFill>
                  <a:latin typeface="Futura Book" pitchFamily="50" charset="0"/>
                  <a:cs typeface="Times New Roman" panose="02020603050405020304" pitchFamily="18" charset="0"/>
                  <a:sym typeface="+mn-ea"/>
                </a:rPr>
                <a:t>不在位</a:t>
              </a:r>
              <a:r>
                <a:rPr lang="en-US" altLang="zh-CN" sz="1600" kern="100" dirty="0">
                  <a:solidFill>
                    <a:schemeClr val="tx1">
                      <a:alpha val="70000"/>
                    </a:schemeClr>
                  </a:solidFill>
                  <a:latin typeface="Futura Book" pitchFamily="50" charset="0"/>
                  <a:cs typeface="Times New Roman" panose="02020603050405020304" pitchFamily="18" charset="0"/>
                  <a:sym typeface="+mn-ea"/>
                </a:rPr>
                <a:t>”</a:t>
              </a:r>
              <a:r>
                <a:rPr lang="zh-CN" altLang="en-US" sz="1600" kern="100" dirty="0">
                  <a:solidFill>
                    <a:schemeClr val="tx1">
                      <a:alpha val="70000"/>
                    </a:schemeClr>
                  </a:solidFill>
                  <a:latin typeface="Futura Book" pitchFamily="50" charset="0"/>
                  <a:cs typeface="Times New Roman" panose="02020603050405020304" pitchFamily="18" charset="0"/>
                  <a:sym typeface="+mn-ea"/>
                </a:rPr>
                <a:t>数码移动到目标位置的距离（赵然）</a:t>
              </a:r>
              <a:endParaRPr lang="zh-CN" altLang="en-US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600" kern="100" dirty="0">
                  <a:solidFill>
                    <a:schemeClr val="tx1">
                      <a:alpha val="70000"/>
                    </a:schemeClr>
                  </a:solidFill>
                  <a:latin typeface="Futura Book" pitchFamily="50" charset="0"/>
                  <a:cs typeface="Times New Roman" panose="02020603050405020304" pitchFamily="18" charset="0"/>
                  <a:sym typeface="+mn-ea"/>
                </a:rPr>
                <a:t>	“</a:t>
              </a:r>
              <a:r>
                <a:rPr lang="zh-CN" altLang="en-US" sz="1600" kern="100" dirty="0">
                  <a:solidFill>
                    <a:schemeClr val="tx1">
                      <a:alpha val="70000"/>
                    </a:schemeClr>
                  </a:solidFill>
                  <a:latin typeface="Futura Book" pitchFamily="50" charset="0"/>
                  <a:cs typeface="Times New Roman" panose="02020603050405020304" pitchFamily="18" charset="0"/>
                  <a:sym typeface="+mn-ea"/>
                </a:rPr>
                <a:t>逆转</a:t>
              </a:r>
              <a:r>
                <a:rPr lang="en-US" altLang="zh-CN" sz="1600" kern="100" dirty="0">
                  <a:solidFill>
                    <a:schemeClr val="tx1">
                      <a:alpha val="70000"/>
                    </a:schemeClr>
                  </a:solidFill>
                  <a:latin typeface="Futura Book" pitchFamily="50" charset="0"/>
                  <a:cs typeface="Times New Roman" panose="02020603050405020304" pitchFamily="18" charset="0"/>
                  <a:sym typeface="+mn-ea"/>
                </a:rPr>
                <a:t>”</a:t>
              </a:r>
              <a:r>
                <a:rPr lang="zh-CN" altLang="en-US" sz="1600" kern="100" dirty="0">
                  <a:solidFill>
                    <a:schemeClr val="tx1">
                      <a:alpha val="70000"/>
                    </a:schemeClr>
                  </a:solidFill>
                  <a:latin typeface="Futura Book" pitchFamily="50" charset="0"/>
                  <a:cs typeface="Times New Roman" panose="02020603050405020304" pitchFamily="18" charset="0"/>
                  <a:sym typeface="+mn-ea"/>
                </a:rPr>
                <a:t>数码数（王垚）</a:t>
              </a:r>
              <a:endParaRPr lang="zh-CN" altLang="en-US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600" kern="100" dirty="0">
                  <a:solidFill>
                    <a:schemeClr val="tx1">
                      <a:alpha val="70000"/>
                    </a:schemeClr>
                  </a:solidFill>
                  <a:latin typeface="Futura Book" pitchFamily="50" charset="0"/>
                  <a:cs typeface="Times New Roman" panose="02020603050405020304" pitchFamily="18" charset="0"/>
                  <a:sym typeface="+mn-ea"/>
                </a:rPr>
                <a:t>	“</a:t>
              </a:r>
              <a:r>
                <a:rPr lang="zh-CN" altLang="en-US" sz="1600" kern="100" dirty="0">
                  <a:solidFill>
                    <a:schemeClr val="tx1">
                      <a:alpha val="70000"/>
                    </a:schemeClr>
                  </a:solidFill>
                  <a:latin typeface="Futura Book" pitchFamily="50" charset="0"/>
                  <a:cs typeface="Times New Roman" panose="02020603050405020304" pitchFamily="18" charset="0"/>
                  <a:sym typeface="+mn-ea"/>
                </a:rPr>
                <a:t>不在位</a:t>
              </a:r>
              <a:r>
                <a:rPr lang="en-US" altLang="zh-CN" sz="1600" kern="100" dirty="0">
                  <a:solidFill>
                    <a:schemeClr val="tx1">
                      <a:alpha val="70000"/>
                    </a:schemeClr>
                  </a:solidFill>
                  <a:latin typeface="Futura Book" pitchFamily="50" charset="0"/>
                  <a:cs typeface="Times New Roman" panose="02020603050405020304" pitchFamily="18" charset="0"/>
                  <a:sym typeface="+mn-ea"/>
                </a:rPr>
                <a:t>”+“</a:t>
              </a:r>
              <a:r>
                <a:rPr lang="zh-CN" altLang="en-US" sz="1600" kern="100" dirty="0">
                  <a:solidFill>
                    <a:schemeClr val="tx1">
                      <a:alpha val="70000"/>
                    </a:schemeClr>
                  </a:solidFill>
                  <a:latin typeface="Futura Book" pitchFamily="50" charset="0"/>
                  <a:cs typeface="Times New Roman" panose="02020603050405020304" pitchFamily="18" charset="0"/>
                  <a:sym typeface="+mn-ea"/>
                </a:rPr>
                <a:t>逆转</a:t>
              </a:r>
              <a:r>
                <a:rPr lang="en-US" altLang="zh-CN" sz="1600" kern="100" dirty="0">
                  <a:solidFill>
                    <a:schemeClr val="tx1">
                      <a:alpha val="70000"/>
                    </a:schemeClr>
                  </a:solidFill>
                  <a:latin typeface="Futura Book" pitchFamily="50" charset="0"/>
                  <a:cs typeface="Times New Roman" panose="02020603050405020304" pitchFamily="18" charset="0"/>
                  <a:sym typeface="+mn-ea"/>
                </a:rPr>
                <a:t>”</a:t>
              </a:r>
              <a:r>
                <a:rPr lang="zh-CN" altLang="en-US" sz="1600" kern="100" dirty="0">
                  <a:solidFill>
                    <a:schemeClr val="tx1">
                      <a:alpha val="70000"/>
                    </a:schemeClr>
                  </a:solidFill>
                  <a:latin typeface="Futura Book" pitchFamily="50" charset="0"/>
                  <a:cs typeface="Times New Roman" panose="02020603050405020304" pitchFamily="18" charset="0"/>
                  <a:sym typeface="+mn-ea"/>
                </a:rPr>
                <a:t>综合求解（</a:t>
              </a:r>
              <a:r>
                <a:rPr lang="zh-CN" altLang="en-US" sz="1600" kern="100" dirty="0">
                  <a:solidFill>
                    <a:schemeClr val="tx1">
                      <a:alpha val="70000"/>
                    </a:schemeClr>
                  </a:solidFill>
                  <a:latin typeface="Futura Book" pitchFamily="50" charset="0"/>
                  <a:cs typeface="Times New Roman" panose="02020603050405020304" pitchFamily="18" charset="0"/>
                  <a:sym typeface="+mn-ea"/>
                </a:rPr>
                <a:t>邓雅恒）</a:t>
              </a:r>
              <a:endParaRPr lang="zh-CN" altLang="en-US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67690" y="2039620"/>
            <a:ext cx="5469890" cy="3509645"/>
            <a:chOff x="894" y="3212"/>
            <a:chExt cx="8614" cy="552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94" y="3212"/>
              <a:ext cx="8029" cy="4724"/>
            </a:xfrm>
            <a:prstGeom prst="rect">
              <a:avLst/>
            </a:prstGeom>
          </p:spPr>
        </p:pic>
        <p:grpSp>
          <p:nvGrpSpPr>
            <p:cNvPr id="26" name="组合 25"/>
            <p:cNvGrpSpPr/>
            <p:nvPr/>
          </p:nvGrpSpPr>
          <p:grpSpPr>
            <a:xfrm>
              <a:off x="1874" y="3499"/>
              <a:ext cx="7635" cy="5241"/>
              <a:chOff x="1874" y="3499"/>
              <a:chExt cx="7635" cy="5241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4909" y="4140"/>
                <a:ext cx="4600" cy="4600"/>
              </a:xfrm>
              <a:prstGeom prst="ellipse">
                <a:avLst/>
              </a:prstGeom>
              <a:solidFill>
                <a:srgbClr val="F1AC0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74" y="3499"/>
                <a:ext cx="6086" cy="3879"/>
              </a:xfrm>
              <a:prstGeom prst="rect">
                <a:avLst/>
              </a:prstGeom>
            </p:spPr>
          </p:pic>
          <p:cxnSp>
            <p:nvCxnSpPr>
              <p:cNvPr id="25" name="直接箭头连接符 24"/>
              <p:cNvCxnSpPr/>
              <p:nvPr/>
            </p:nvCxnSpPr>
            <p:spPr>
              <a:xfrm flipV="1">
                <a:off x="4462" y="5432"/>
                <a:ext cx="893" cy="13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1"/>
          <a:srcRect l="12827" r="8587"/>
          <a:stretch>
            <a:fillRect/>
          </a:stretch>
        </p:blipFill>
        <p:spPr>
          <a:xfrm>
            <a:off x="534670" y="1193800"/>
            <a:ext cx="4239895" cy="50749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4881830" y="343451"/>
            <a:ext cx="242833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求解思路</a:t>
            </a:r>
            <a:endParaRPr lang="zh-CN" altLang="en-US" sz="24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10250" y="849631"/>
            <a:ext cx="485775" cy="45719"/>
          </a:xfrm>
          <a:prstGeom prst="rect">
            <a:avLst/>
          </a:prstGeom>
          <a:solidFill>
            <a:srgbClr val="EE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90830" y="992026"/>
            <a:ext cx="1625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算法框架：</a:t>
            </a:r>
            <a:endParaRPr lang="zh-CN" altLang="en-US" sz="20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4565" y="991780"/>
            <a:ext cx="1625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·</a:t>
            </a:r>
            <a:r>
              <a: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代码</a:t>
            </a:r>
            <a:r>
              <a: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实现：</a:t>
            </a:r>
            <a:endParaRPr lang="zh-CN" altLang="en-US" sz="20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880" y="3634105"/>
            <a:ext cx="7178040" cy="29565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880" y="1390650"/>
            <a:ext cx="5844540" cy="2133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文框 11"/>
          <p:cNvSpPr/>
          <p:nvPr/>
        </p:nvSpPr>
        <p:spPr>
          <a:xfrm>
            <a:off x="457200" y="421883"/>
            <a:ext cx="11277600" cy="6045200"/>
          </a:xfrm>
          <a:prstGeom prst="frame">
            <a:avLst>
              <a:gd name="adj1" fmla="val 105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4644455" y="0"/>
            <a:ext cx="2903085" cy="3044823"/>
          </a:xfrm>
          <a:custGeom>
            <a:avLst/>
            <a:gdLst>
              <a:gd name="connsiteX0" fmla="*/ 0 w 3377833"/>
              <a:gd name="connsiteY0" fmla="*/ 0 h 3542750"/>
              <a:gd name="connsiteX1" fmla="*/ 3377833 w 3377833"/>
              <a:gd name="connsiteY1" fmla="*/ 0 h 3542750"/>
              <a:gd name="connsiteX2" fmla="*/ 3377833 w 3377833"/>
              <a:gd name="connsiteY2" fmla="*/ 3542750 h 3542750"/>
              <a:gd name="connsiteX3" fmla="*/ 0 w 3377833"/>
              <a:gd name="connsiteY3" fmla="*/ 3542750 h 354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7833" h="3542750">
                <a:moveTo>
                  <a:pt x="0" y="0"/>
                </a:moveTo>
                <a:lnTo>
                  <a:pt x="3377833" y="0"/>
                </a:lnTo>
                <a:lnTo>
                  <a:pt x="3377833" y="3542750"/>
                </a:lnTo>
                <a:lnTo>
                  <a:pt x="0" y="3542750"/>
                </a:lnTo>
                <a:close/>
              </a:path>
            </a:pathLst>
          </a:custGeom>
        </p:spPr>
      </p:pic>
      <p:sp>
        <p:nvSpPr>
          <p:cNvPr id="7" name="文本框 6"/>
          <p:cNvSpPr txBox="1"/>
          <p:nvPr/>
        </p:nvSpPr>
        <p:spPr>
          <a:xfrm>
            <a:off x="5803179" y="2967335"/>
            <a:ext cx="5905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Futura Book" pitchFamily="50" charset="0"/>
              </a:rPr>
              <a:t>02</a:t>
            </a:r>
            <a:endParaRPr lang="zh-CN" altLang="en-US" sz="2400" dirty="0">
              <a:latin typeface="Futura Book" pitchFamily="50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24971" y="296733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｜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871781" y="3620051"/>
            <a:ext cx="2428339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盲目搜索</a:t>
            </a:r>
            <a:endParaRPr lang="zh-CN" altLang="en-US" sz="28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79495" y="296733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｜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2515431" y="4334322"/>
            <a:ext cx="7161132" cy="330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kern="100" dirty="0">
                <a:solidFill>
                  <a:schemeClr val="bg1">
                    <a:lumMod val="85000"/>
                  </a:schemeClr>
                </a:solidFill>
                <a:latin typeface="Futura Book" pitchFamily="50" charset="0"/>
                <a:cs typeface="Times New Roman" panose="02020603050405020304" pitchFamily="18" charset="0"/>
              </a:rPr>
              <a:t>BLIND SEARCH</a:t>
            </a:r>
            <a:endParaRPr lang="zh-CN" altLang="zh-CN" sz="900" kern="100" dirty="0">
              <a:solidFill>
                <a:schemeClr val="bg1">
                  <a:lumMod val="85000"/>
                </a:schemeClr>
              </a:solidFill>
              <a:latin typeface="Futura Book" pitchFamily="50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10250" y="935356"/>
            <a:ext cx="485775" cy="45719"/>
          </a:xfrm>
          <a:prstGeom prst="rect">
            <a:avLst/>
          </a:prstGeom>
          <a:solidFill>
            <a:srgbClr val="EE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017799" y="1043075"/>
            <a:ext cx="720090" cy="720090"/>
            <a:chOff x="6593" y="3329"/>
            <a:chExt cx="1134" cy="1134"/>
          </a:xfrm>
        </p:grpSpPr>
        <p:sp>
          <p:nvSpPr>
            <p:cNvPr id="5" name="矩形 4"/>
            <p:cNvSpPr/>
            <p:nvPr/>
          </p:nvSpPr>
          <p:spPr>
            <a:xfrm>
              <a:off x="6593" y="3329"/>
              <a:ext cx="1134" cy="1134"/>
            </a:xfrm>
            <a:prstGeom prst="rect">
              <a:avLst/>
            </a:prstGeom>
            <a:solidFill>
              <a:srgbClr val="F1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37"/>
            <p:cNvSpPr>
              <a:spLocks noEditPoints="1"/>
            </p:cNvSpPr>
            <p:nvPr/>
          </p:nvSpPr>
          <p:spPr bwMode="auto">
            <a:xfrm>
              <a:off x="6843" y="3559"/>
              <a:ext cx="676" cy="673"/>
            </a:xfrm>
            <a:custGeom>
              <a:avLst/>
              <a:gdLst>
                <a:gd name="T0" fmla="*/ 326 w 725"/>
                <a:gd name="T1" fmla="*/ 121 h 725"/>
                <a:gd name="T2" fmla="*/ 232 w 725"/>
                <a:gd name="T3" fmla="*/ 157 h 725"/>
                <a:gd name="T4" fmla="*/ 160 w 725"/>
                <a:gd name="T5" fmla="*/ 123 h 725"/>
                <a:gd name="T6" fmla="*/ 166 w 725"/>
                <a:gd name="T7" fmla="*/ 218 h 725"/>
                <a:gd name="T8" fmla="*/ 124 w 725"/>
                <a:gd name="T9" fmla="*/ 309 h 725"/>
                <a:gd name="T10" fmla="*/ 50 w 725"/>
                <a:gd name="T11" fmla="*/ 336 h 725"/>
                <a:gd name="T12" fmla="*/ 120 w 725"/>
                <a:gd name="T13" fmla="*/ 399 h 725"/>
                <a:gd name="T14" fmla="*/ 156 w 725"/>
                <a:gd name="T15" fmla="*/ 493 h 725"/>
                <a:gd name="T16" fmla="*/ 122 w 725"/>
                <a:gd name="T17" fmla="*/ 565 h 725"/>
                <a:gd name="T18" fmla="*/ 217 w 725"/>
                <a:gd name="T19" fmla="*/ 559 h 725"/>
                <a:gd name="T20" fmla="*/ 308 w 725"/>
                <a:gd name="T21" fmla="*/ 601 h 725"/>
                <a:gd name="T22" fmla="*/ 335 w 725"/>
                <a:gd name="T23" fmla="*/ 675 h 725"/>
                <a:gd name="T24" fmla="*/ 398 w 725"/>
                <a:gd name="T25" fmla="*/ 605 h 725"/>
                <a:gd name="T26" fmla="*/ 492 w 725"/>
                <a:gd name="T27" fmla="*/ 569 h 725"/>
                <a:gd name="T28" fmla="*/ 564 w 725"/>
                <a:gd name="T29" fmla="*/ 603 h 725"/>
                <a:gd name="T30" fmla="*/ 559 w 725"/>
                <a:gd name="T31" fmla="*/ 508 h 725"/>
                <a:gd name="T32" fmla="*/ 600 w 725"/>
                <a:gd name="T33" fmla="*/ 417 h 725"/>
                <a:gd name="T34" fmla="*/ 675 w 725"/>
                <a:gd name="T35" fmla="*/ 390 h 725"/>
                <a:gd name="T36" fmla="*/ 604 w 725"/>
                <a:gd name="T37" fmla="*/ 327 h 725"/>
                <a:gd name="T38" fmla="*/ 568 w 725"/>
                <a:gd name="T39" fmla="*/ 233 h 725"/>
                <a:gd name="T40" fmla="*/ 602 w 725"/>
                <a:gd name="T41" fmla="*/ 161 h 725"/>
                <a:gd name="T42" fmla="*/ 507 w 725"/>
                <a:gd name="T43" fmla="*/ 166 h 725"/>
                <a:gd name="T44" fmla="*/ 416 w 725"/>
                <a:gd name="T45" fmla="*/ 125 h 725"/>
                <a:gd name="T46" fmla="*/ 389 w 725"/>
                <a:gd name="T47" fmla="*/ 50 h 725"/>
                <a:gd name="T48" fmla="*/ 283 w 725"/>
                <a:gd name="T49" fmla="*/ 80 h 725"/>
                <a:gd name="T50" fmla="*/ 432 w 725"/>
                <a:gd name="T51" fmla="*/ 0 h 725"/>
                <a:gd name="T52" fmla="*/ 506 w 725"/>
                <a:gd name="T53" fmla="*/ 107 h 725"/>
                <a:gd name="T54" fmla="*/ 668 w 725"/>
                <a:gd name="T55" fmla="*/ 156 h 725"/>
                <a:gd name="T56" fmla="*/ 645 w 725"/>
                <a:gd name="T57" fmla="*/ 284 h 725"/>
                <a:gd name="T58" fmla="*/ 725 w 725"/>
                <a:gd name="T59" fmla="*/ 433 h 725"/>
                <a:gd name="T60" fmla="*/ 618 w 725"/>
                <a:gd name="T61" fmla="*/ 507 h 725"/>
                <a:gd name="T62" fmla="*/ 569 w 725"/>
                <a:gd name="T63" fmla="*/ 669 h 725"/>
                <a:gd name="T64" fmla="*/ 441 w 725"/>
                <a:gd name="T65" fmla="*/ 646 h 725"/>
                <a:gd name="T66" fmla="*/ 292 w 725"/>
                <a:gd name="T67" fmla="*/ 725 h 725"/>
                <a:gd name="T68" fmla="*/ 218 w 725"/>
                <a:gd name="T69" fmla="*/ 619 h 725"/>
                <a:gd name="T70" fmla="*/ 56 w 725"/>
                <a:gd name="T71" fmla="*/ 570 h 725"/>
                <a:gd name="T72" fmla="*/ 79 w 725"/>
                <a:gd name="T73" fmla="*/ 442 h 725"/>
                <a:gd name="T74" fmla="*/ 0 w 725"/>
                <a:gd name="T75" fmla="*/ 293 h 725"/>
                <a:gd name="T76" fmla="*/ 106 w 725"/>
                <a:gd name="T77" fmla="*/ 219 h 725"/>
                <a:gd name="T78" fmla="*/ 155 w 725"/>
                <a:gd name="T79" fmla="*/ 57 h 725"/>
                <a:gd name="T80" fmla="*/ 283 w 725"/>
                <a:gd name="T81" fmla="*/ 80 h 725"/>
                <a:gd name="T82" fmla="*/ 212 w 725"/>
                <a:gd name="T83" fmla="*/ 363 h 725"/>
                <a:gd name="T84" fmla="*/ 512 w 725"/>
                <a:gd name="T85" fmla="*/ 363 h 725"/>
                <a:gd name="T86" fmla="*/ 362 w 725"/>
                <a:gd name="T87" fmla="*/ 463 h 725"/>
                <a:gd name="T88" fmla="*/ 362 w 725"/>
                <a:gd name="T89" fmla="*/ 263 h 725"/>
                <a:gd name="T90" fmla="*/ 362 w 725"/>
                <a:gd name="T91" fmla="*/ 463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25" h="725">
                  <a:moveTo>
                    <a:pt x="339" y="50"/>
                  </a:moveTo>
                  <a:cubicBezTo>
                    <a:pt x="326" y="121"/>
                    <a:pt x="326" y="121"/>
                    <a:pt x="326" y="121"/>
                  </a:cubicBezTo>
                  <a:cubicBezTo>
                    <a:pt x="310" y="125"/>
                    <a:pt x="310" y="125"/>
                    <a:pt x="310" y="125"/>
                  </a:cubicBezTo>
                  <a:cubicBezTo>
                    <a:pt x="282" y="131"/>
                    <a:pt x="256" y="142"/>
                    <a:pt x="232" y="157"/>
                  </a:cubicBezTo>
                  <a:cubicBezTo>
                    <a:pt x="217" y="166"/>
                    <a:pt x="217" y="166"/>
                    <a:pt x="217" y="166"/>
                  </a:cubicBezTo>
                  <a:cubicBezTo>
                    <a:pt x="160" y="123"/>
                    <a:pt x="160" y="123"/>
                    <a:pt x="160" y="123"/>
                  </a:cubicBezTo>
                  <a:cubicBezTo>
                    <a:pt x="125" y="158"/>
                    <a:pt x="125" y="158"/>
                    <a:pt x="125" y="158"/>
                  </a:cubicBezTo>
                  <a:cubicBezTo>
                    <a:pt x="166" y="218"/>
                    <a:pt x="166" y="218"/>
                    <a:pt x="166" y="218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41" y="256"/>
                    <a:pt x="130" y="282"/>
                    <a:pt x="124" y="309"/>
                  </a:cubicBezTo>
                  <a:cubicBezTo>
                    <a:pt x="120" y="326"/>
                    <a:pt x="120" y="326"/>
                    <a:pt x="120" y="326"/>
                  </a:cubicBezTo>
                  <a:cubicBezTo>
                    <a:pt x="50" y="336"/>
                    <a:pt x="50" y="336"/>
                    <a:pt x="50" y="336"/>
                  </a:cubicBezTo>
                  <a:cubicBezTo>
                    <a:pt x="50" y="386"/>
                    <a:pt x="50" y="386"/>
                    <a:pt x="50" y="386"/>
                  </a:cubicBezTo>
                  <a:cubicBezTo>
                    <a:pt x="120" y="399"/>
                    <a:pt x="120" y="399"/>
                    <a:pt x="120" y="399"/>
                  </a:cubicBezTo>
                  <a:cubicBezTo>
                    <a:pt x="124" y="415"/>
                    <a:pt x="124" y="415"/>
                    <a:pt x="124" y="415"/>
                  </a:cubicBezTo>
                  <a:cubicBezTo>
                    <a:pt x="130" y="443"/>
                    <a:pt x="141" y="469"/>
                    <a:pt x="156" y="493"/>
                  </a:cubicBezTo>
                  <a:cubicBezTo>
                    <a:pt x="165" y="508"/>
                    <a:pt x="165" y="508"/>
                    <a:pt x="165" y="508"/>
                  </a:cubicBezTo>
                  <a:cubicBezTo>
                    <a:pt x="122" y="565"/>
                    <a:pt x="122" y="565"/>
                    <a:pt x="122" y="565"/>
                  </a:cubicBezTo>
                  <a:cubicBezTo>
                    <a:pt x="157" y="600"/>
                    <a:pt x="157" y="600"/>
                    <a:pt x="157" y="600"/>
                  </a:cubicBezTo>
                  <a:cubicBezTo>
                    <a:pt x="217" y="559"/>
                    <a:pt x="217" y="559"/>
                    <a:pt x="217" y="559"/>
                  </a:cubicBezTo>
                  <a:cubicBezTo>
                    <a:pt x="231" y="568"/>
                    <a:pt x="231" y="568"/>
                    <a:pt x="231" y="568"/>
                  </a:cubicBezTo>
                  <a:cubicBezTo>
                    <a:pt x="255" y="584"/>
                    <a:pt x="281" y="595"/>
                    <a:pt x="308" y="601"/>
                  </a:cubicBezTo>
                  <a:cubicBezTo>
                    <a:pt x="325" y="605"/>
                    <a:pt x="325" y="605"/>
                    <a:pt x="325" y="605"/>
                  </a:cubicBezTo>
                  <a:cubicBezTo>
                    <a:pt x="335" y="675"/>
                    <a:pt x="335" y="675"/>
                    <a:pt x="335" y="675"/>
                  </a:cubicBezTo>
                  <a:cubicBezTo>
                    <a:pt x="385" y="675"/>
                    <a:pt x="385" y="675"/>
                    <a:pt x="385" y="675"/>
                  </a:cubicBezTo>
                  <a:cubicBezTo>
                    <a:pt x="398" y="605"/>
                    <a:pt x="398" y="605"/>
                    <a:pt x="398" y="605"/>
                  </a:cubicBezTo>
                  <a:cubicBezTo>
                    <a:pt x="414" y="601"/>
                    <a:pt x="414" y="601"/>
                    <a:pt x="414" y="601"/>
                  </a:cubicBezTo>
                  <a:cubicBezTo>
                    <a:pt x="442" y="595"/>
                    <a:pt x="468" y="584"/>
                    <a:pt x="492" y="569"/>
                  </a:cubicBezTo>
                  <a:cubicBezTo>
                    <a:pt x="507" y="560"/>
                    <a:pt x="507" y="560"/>
                    <a:pt x="507" y="560"/>
                  </a:cubicBezTo>
                  <a:cubicBezTo>
                    <a:pt x="564" y="603"/>
                    <a:pt x="564" y="603"/>
                    <a:pt x="564" y="603"/>
                  </a:cubicBezTo>
                  <a:cubicBezTo>
                    <a:pt x="599" y="568"/>
                    <a:pt x="599" y="568"/>
                    <a:pt x="599" y="568"/>
                  </a:cubicBezTo>
                  <a:cubicBezTo>
                    <a:pt x="559" y="508"/>
                    <a:pt x="559" y="508"/>
                    <a:pt x="559" y="508"/>
                  </a:cubicBezTo>
                  <a:cubicBezTo>
                    <a:pt x="567" y="494"/>
                    <a:pt x="567" y="494"/>
                    <a:pt x="567" y="494"/>
                  </a:cubicBezTo>
                  <a:cubicBezTo>
                    <a:pt x="583" y="470"/>
                    <a:pt x="594" y="444"/>
                    <a:pt x="600" y="417"/>
                  </a:cubicBezTo>
                  <a:cubicBezTo>
                    <a:pt x="604" y="400"/>
                    <a:pt x="604" y="400"/>
                    <a:pt x="604" y="400"/>
                  </a:cubicBezTo>
                  <a:cubicBezTo>
                    <a:pt x="675" y="390"/>
                    <a:pt x="675" y="390"/>
                    <a:pt x="675" y="390"/>
                  </a:cubicBezTo>
                  <a:cubicBezTo>
                    <a:pt x="675" y="340"/>
                    <a:pt x="675" y="340"/>
                    <a:pt x="675" y="340"/>
                  </a:cubicBezTo>
                  <a:cubicBezTo>
                    <a:pt x="604" y="327"/>
                    <a:pt x="604" y="327"/>
                    <a:pt x="604" y="327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594" y="283"/>
                    <a:pt x="583" y="257"/>
                    <a:pt x="568" y="233"/>
                  </a:cubicBezTo>
                  <a:cubicBezTo>
                    <a:pt x="559" y="218"/>
                    <a:pt x="559" y="218"/>
                    <a:pt x="559" y="218"/>
                  </a:cubicBezTo>
                  <a:cubicBezTo>
                    <a:pt x="602" y="161"/>
                    <a:pt x="602" y="161"/>
                    <a:pt x="602" y="161"/>
                  </a:cubicBezTo>
                  <a:cubicBezTo>
                    <a:pt x="567" y="126"/>
                    <a:pt x="567" y="126"/>
                    <a:pt x="567" y="126"/>
                  </a:cubicBezTo>
                  <a:cubicBezTo>
                    <a:pt x="507" y="166"/>
                    <a:pt x="507" y="166"/>
                    <a:pt x="507" y="166"/>
                  </a:cubicBezTo>
                  <a:cubicBezTo>
                    <a:pt x="493" y="158"/>
                    <a:pt x="493" y="158"/>
                    <a:pt x="493" y="158"/>
                  </a:cubicBezTo>
                  <a:cubicBezTo>
                    <a:pt x="469" y="142"/>
                    <a:pt x="443" y="131"/>
                    <a:pt x="416" y="125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89" y="50"/>
                    <a:pt x="389" y="50"/>
                    <a:pt x="389" y="50"/>
                  </a:cubicBezTo>
                  <a:cubicBezTo>
                    <a:pt x="339" y="50"/>
                    <a:pt x="339" y="50"/>
                    <a:pt x="339" y="50"/>
                  </a:cubicBezTo>
                  <a:close/>
                  <a:moveTo>
                    <a:pt x="283" y="8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43" y="81"/>
                    <a:pt x="443" y="81"/>
                    <a:pt x="443" y="81"/>
                  </a:cubicBezTo>
                  <a:cubicBezTo>
                    <a:pt x="465" y="87"/>
                    <a:pt x="486" y="96"/>
                    <a:pt x="506" y="107"/>
                  </a:cubicBezTo>
                  <a:cubicBezTo>
                    <a:pt x="573" y="61"/>
                    <a:pt x="573" y="61"/>
                    <a:pt x="573" y="61"/>
                  </a:cubicBezTo>
                  <a:cubicBezTo>
                    <a:pt x="668" y="156"/>
                    <a:pt x="668" y="156"/>
                    <a:pt x="668" y="156"/>
                  </a:cubicBezTo>
                  <a:cubicBezTo>
                    <a:pt x="619" y="221"/>
                    <a:pt x="619" y="221"/>
                    <a:pt x="619" y="221"/>
                  </a:cubicBezTo>
                  <a:cubicBezTo>
                    <a:pt x="630" y="241"/>
                    <a:pt x="639" y="262"/>
                    <a:pt x="645" y="284"/>
                  </a:cubicBezTo>
                  <a:cubicBezTo>
                    <a:pt x="725" y="299"/>
                    <a:pt x="725" y="299"/>
                    <a:pt x="725" y="299"/>
                  </a:cubicBezTo>
                  <a:cubicBezTo>
                    <a:pt x="725" y="433"/>
                    <a:pt x="725" y="433"/>
                    <a:pt x="725" y="433"/>
                  </a:cubicBezTo>
                  <a:cubicBezTo>
                    <a:pt x="644" y="444"/>
                    <a:pt x="644" y="444"/>
                    <a:pt x="644" y="444"/>
                  </a:cubicBezTo>
                  <a:cubicBezTo>
                    <a:pt x="638" y="466"/>
                    <a:pt x="629" y="487"/>
                    <a:pt x="618" y="507"/>
                  </a:cubicBezTo>
                  <a:cubicBezTo>
                    <a:pt x="664" y="574"/>
                    <a:pt x="664" y="574"/>
                    <a:pt x="664" y="574"/>
                  </a:cubicBezTo>
                  <a:cubicBezTo>
                    <a:pt x="569" y="669"/>
                    <a:pt x="569" y="669"/>
                    <a:pt x="569" y="669"/>
                  </a:cubicBezTo>
                  <a:cubicBezTo>
                    <a:pt x="504" y="620"/>
                    <a:pt x="504" y="620"/>
                    <a:pt x="504" y="620"/>
                  </a:cubicBezTo>
                  <a:cubicBezTo>
                    <a:pt x="484" y="631"/>
                    <a:pt x="463" y="640"/>
                    <a:pt x="441" y="646"/>
                  </a:cubicBezTo>
                  <a:cubicBezTo>
                    <a:pt x="426" y="725"/>
                    <a:pt x="426" y="725"/>
                    <a:pt x="426" y="725"/>
                  </a:cubicBezTo>
                  <a:cubicBezTo>
                    <a:pt x="292" y="725"/>
                    <a:pt x="292" y="725"/>
                    <a:pt x="292" y="725"/>
                  </a:cubicBezTo>
                  <a:cubicBezTo>
                    <a:pt x="281" y="645"/>
                    <a:pt x="281" y="645"/>
                    <a:pt x="281" y="645"/>
                  </a:cubicBezTo>
                  <a:cubicBezTo>
                    <a:pt x="259" y="639"/>
                    <a:pt x="238" y="630"/>
                    <a:pt x="218" y="619"/>
                  </a:cubicBezTo>
                  <a:cubicBezTo>
                    <a:pt x="151" y="665"/>
                    <a:pt x="151" y="665"/>
                    <a:pt x="151" y="665"/>
                  </a:cubicBezTo>
                  <a:cubicBezTo>
                    <a:pt x="56" y="570"/>
                    <a:pt x="56" y="570"/>
                    <a:pt x="56" y="570"/>
                  </a:cubicBezTo>
                  <a:cubicBezTo>
                    <a:pt x="105" y="505"/>
                    <a:pt x="105" y="505"/>
                    <a:pt x="105" y="505"/>
                  </a:cubicBezTo>
                  <a:cubicBezTo>
                    <a:pt x="94" y="485"/>
                    <a:pt x="85" y="464"/>
                    <a:pt x="79" y="442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80" y="282"/>
                    <a:pt x="80" y="282"/>
                    <a:pt x="80" y="282"/>
                  </a:cubicBezTo>
                  <a:cubicBezTo>
                    <a:pt x="86" y="260"/>
                    <a:pt x="95" y="239"/>
                    <a:pt x="106" y="219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155" y="57"/>
                    <a:pt x="155" y="57"/>
                    <a:pt x="155" y="57"/>
                  </a:cubicBezTo>
                  <a:cubicBezTo>
                    <a:pt x="220" y="106"/>
                    <a:pt x="220" y="106"/>
                    <a:pt x="220" y="106"/>
                  </a:cubicBezTo>
                  <a:cubicBezTo>
                    <a:pt x="240" y="95"/>
                    <a:pt x="261" y="86"/>
                    <a:pt x="283" y="80"/>
                  </a:cubicBezTo>
                  <a:close/>
                  <a:moveTo>
                    <a:pt x="362" y="513"/>
                  </a:moveTo>
                  <a:cubicBezTo>
                    <a:pt x="279" y="513"/>
                    <a:pt x="212" y="446"/>
                    <a:pt x="212" y="363"/>
                  </a:cubicBezTo>
                  <a:cubicBezTo>
                    <a:pt x="212" y="280"/>
                    <a:pt x="279" y="213"/>
                    <a:pt x="362" y="213"/>
                  </a:cubicBezTo>
                  <a:cubicBezTo>
                    <a:pt x="445" y="213"/>
                    <a:pt x="512" y="280"/>
                    <a:pt x="512" y="363"/>
                  </a:cubicBezTo>
                  <a:cubicBezTo>
                    <a:pt x="512" y="446"/>
                    <a:pt x="445" y="513"/>
                    <a:pt x="362" y="513"/>
                  </a:cubicBezTo>
                  <a:close/>
                  <a:moveTo>
                    <a:pt x="362" y="463"/>
                  </a:moveTo>
                  <a:cubicBezTo>
                    <a:pt x="417" y="463"/>
                    <a:pt x="462" y="418"/>
                    <a:pt x="462" y="363"/>
                  </a:cubicBezTo>
                  <a:cubicBezTo>
                    <a:pt x="462" y="308"/>
                    <a:pt x="417" y="263"/>
                    <a:pt x="362" y="263"/>
                  </a:cubicBezTo>
                  <a:cubicBezTo>
                    <a:pt x="307" y="263"/>
                    <a:pt x="262" y="308"/>
                    <a:pt x="262" y="363"/>
                  </a:cubicBezTo>
                  <a:cubicBezTo>
                    <a:pt x="262" y="418"/>
                    <a:pt x="307" y="463"/>
                    <a:pt x="362" y="4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31134" y="4857520"/>
            <a:ext cx="720090" cy="720090"/>
            <a:chOff x="6614" y="6454"/>
            <a:chExt cx="1134" cy="1134"/>
          </a:xfrm>
        </p:grpSpPr>
        <p:sp>
          <p:nvSpPr>
            <p:cNvPr id="6" name="矩形 5"/>
            <p:cNvSpPr/>
            <p:nvPr/>
          </p:nvSpPr>
          <p:spPr>
            <a:xfrm>
              <a:off x="6614" y="6454"/>
              <a:ext cx="1134" cy="1134"/>
            </a:xfrm>
            <a:prstGeom prst="rect">
              <a:avLst/>
            </a:prstGeom>
            <a:solidFill>
              <a:srgbClr val="F1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" name="Group 76"/>
            <p:cNvGrpSpPr>
              <a:grpSpLocks noChangeAspect="1"/>
            </p:cNvGrpSpPr>
            <p:nvPr/>
          </p:nvGrpSpPr>
          <p:grpSpPr bwMode="auto">
            <a:xfrm>
              <a:off x="6843" y="6651"/>
              <a:ext cx="635" cy="739"/>
              <a:chOff x="3446" y="1648"/>
              <a:chExt cx="226" cy="263"/>
            </a:xfrm>
            <a:solidFill>
              <a:schemeClr val="bg1"/>
            </a:solidFill>
          </p:grpSpPr>
          <p:sp>
            <p:nvSpPr>
              <p:cNvPr id="9" name="Freeform 77"/>
              <p:cNvSpPr>
                <a:spLocks noEditPoints="1"/>
              </p:cNvSpPr>
              <p:nvPr/>
            </p:nvSpPr>
            <p:spPr bwMode="auto">
              <a:xfrm>
                <a:off x="3446" y="1648"/>
                <a:ext cx="226" cy="263"/>
              </a:xfrm>
              <a:custGeom>
                <a:avLst/>
                <a:gdLst>
                  <a:gd name="T0" fmla="*/ 613 w 650"/>
                  <a:gd name="T1" fmla="*/ 160 h 756"/>
                  <a:gd name="T2" fmla="*/ 363 w 650"/>
                  <a:gd name="T3" fmla="*/ 13 h 756"/>
                  <a:gd name="T4" fmla="*/ 287 w 650"/>
                  <a:gd name="T5" fmla="*/ 13 h 756"/>
                  <a:gd name="T6" fmla="*/ 37 w 650"/>
                  <a:gd name="T7" fmla="*/ 160 h 756"/>
                  <a:gd name="T8" fmla="*/ 0 w 650"/>
                  <a:gd name="T9" fmla="*/ 225 h 756"/>
                  <a:gd name="T10" fmla="*/ 0 w 650"/>
                  <a:gd name="T11" fmla="*/ 535 h 756"/>
                  <a:gd name="T12" fmla="*/ 38 w 650"/>
                  <a:gd name="T13" fmla="*/ 601 h 756"/>
                  <a:gd name="T14" fmla="*/ 288 w 650"/>
                  <a:gd name="T15" fmla="*/ 743 h 756"/>
                  <a:gd name="T16" fmla="*/ 362 w 650"/>
                  <a:gd name="T17" fmla="*/ 743 h 756"/>
                  <a:gd name="T18" fmla="*/ 612 w 650"/>
                  <a:gd name="T19" fmla="*/ 601 h 756"/>
                  <a:gd name="T20" fmla="*/ 650 w 650"/>
                  <a:gd name="T21" fmla="*/ 535 h 756"/>
                  <a:gd name="T22" fmla="*/ 650 w 650"/>
                  <a:gd name="T23" fmla="*/ 225 h 756"/>
                  <a:gd name="T24" fmla="*/ 613 w 650"/>
                  <a:gd name="T25" fmla="*/ 160 h 756"/>
                  <a:gd name="T26" fmla="*/ 600 w 650"/>
                  <a:gd name="T27" fmla="*/ 535 h 756"/>
                  <a:gd name="T28" fmla="*/ 587 w 650"/>
                  <a:gd name="T29" fmla="*/ 557 h 756"/>
                  <a:gd name="T30" fmla="*/ 337 w 650"/>
                  <a:gd name="T31" fmla="*/ 699 h 756"/>
                  <a:gd name="T32" fmla="*/ 313 w 650"/>
                  <a:gd name="T33" fmla="*/ 699 h 756"/>
                  <a:gd name="T34" fmla="*/ 63 w 650"/>
                  <a:gd name="T35" fmla="*/ 557 h 756"/>
                  <a:gd name="T36" fmla="*/ 50 w 650"/>
                  <a:gd name="T37" fmla="*/ 535 h 756"/>
                  <a:gd name="T38" fmla="*/ 50 w 650"/>
                  <a:gd name="T39" fmla="*/ 225 h 756"/>
                  <a:gd name="T40" fmla="*/ 62 w 650"/>
                  <a:gd name="T41" fmla="*/ 203 h 756"/>
                  <a:gd name="T42" fmla="*/ 312 w 650"/>
                  <a:gd name="T43" fmla="*/ 57 h 756"/>
                  <a:gd name="T44" fmla="*/ 337 w 650"/>
                  <a:gd name="T45" fmla="*/ 57 h 756"/>
                  <a:gd name="T46" fmla="*/ 588 w 650"/>
                  <a:gd name="T47" fmla="*/ 203 h 756"/>
                  <a:gd name="T48" fmla="*/ 600 w 650"/>
                  <a:gd name="T49" fmla="*/ 225 h 756"/>
                  <a:gd name="T50" fmla="*/ 600 w 650"/>
                  <a:gd name="T51" fmla="*/ 535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50" h="756">
                    <a:moveTo>
                      <a:pt x="613" y="160"/>
                    </a:moveTo>
                    <a:cubicBezTo>
                      <a:pt x="363" y="13"/>
                      <a:pt x="363" y="13"/>
                      <a:pt x="363" y="13"/>
                    </a:cubicBezTo>
                    <a:cubicBezTo>
                      <a:pt x="339" y="0"/>
                      <a:pt x="310" y="0"/>
                      <a:pt x="287" y="13"/>
                    </a:cubicBezTo>
                    <a:cubicBezTo>
                      <a:pt x="37" y="160"/>
                      <a:pt x="37" y="160"/>
                      <a:pt x="37" y="160"/>
                    </a:cubicBezTo>
                    <a:cubicBezTo>
                      <a:pt x="14" y="173"/>
                      <a:pt x="0" y="198"/>
                      <a:pt x="0" y="225"/>
                    </a:cubicBezTo>
                    <a:cubicBezTo>
                      <a:pt x="0" y="535"/>
                      <a:pt x="0" y="535"/>
                      <a:pt x="0" y="535"/>
                    </a:cubicBezTo>
                    <a:cubicBezTo>
                      <a:pt x="0" y="563"/>
                      <a:pt x="15" y="588"/>
                      <a:pt x="38" y="601"/>
                    </a:cubicBezTo>
                    <a:cubicBezTo>
                      <a:pt x="288" y="743"/>
                      <a:pt x="288" y="743"/>
                      <a:pt x="288" y="743"/>
                    </a:cubicBezTo>
                    <a:cubicBezTo>
                      <a:pt x="311" y="756"/>
                      <a:pt x="339" y="756"/>
                      <a:pt x="362" y="743"/>
                    </a:cubicBezTo>
                    <a:cubicBezTo>
                      <a:pt x="612" y="601"/>
                      <a:pt x="612" y="601"/>
                      <a:pt x="612" y="601"/>
                    </a:cubicBezTo>
                    <a:cubicBezTo>
                      <a:pt x="635" y="588"/>
                      <a:pt x="650" y="563"/>
                      <a:pt x="650" y="535"/>
                    </a:cubicBezTo>
                    <a:cubicBezTo>
                      <a:pt x="650" y="225"/>
                      <a:pt x="650" y="225"/>
                      <a:pt x="650" y="225"/>
                    </a:cubicBezTo>
                    <a:cubicBezTo>
                      <a:pt x="650" y="198"/>
                      <a:pt x="636" y="173"/>
                      <a:pt x="613" y="160"/>
                    </a:cubicBezTo>
                    <a:close/>
                    <a:moveTo>
                      <a:pt x="600" y="535"/>
                    </a:moveTo>
                    <a:cubicBezTo>
                      <a:pt x="600" y="545"/>
                      <a:pt x="595" y="553"/>
                      <a:pt x="587" y="557"/>
                    </a:cubicBezTo>
                    <a:cubicBezTo>
                      <a:pt x="337" y="699"/>
                      <a:pt x="337" y="699"/>
                      <a:pt x="337" y="699"/>
                    </a:cubicBezTo>
                    <a:cubicBezTo>
                      <a:pt x="330" y="704"/>
                      <a:pt x="320" y="704"/>
                      <a:pt x="313" y="699"/>
                    </a:cubicBezTo>
                    <a:cubicBezTo>
                      <a:pt x="63" y="557"/>
                      <a:pt x="63" y="557"/>
                      <a:pt x="63" y="557"/>
                    </a:cubicBezTo>
                    <a:cubicBezTo>
                      <a:pt x="55" y="553"/>
                      <a:pt x="50" y="545"/>
                      <a:pt x="50" y="535"/>
                    </a:cubicBezTo>
                    <a:cubicBezTo>
                      <a:pt x="50" y="225"/>
                      <a:pt x="50" y="225"/>
                      <a:pt x="50" y="225"/>
                    </a:cubicBezTo>
                    <a:cubicBezTo>
                      <a:pt x="50" y="216"/>
                      <a:pt x="55" y="208"/>
                      <a:pt x="62" y="203"/>
                    </a:cubicBezTo>
                    <a:cubicBezTo>
                      <a:pt x="312" y="57"/>
                      <a:pt x="312" y="57"/>
                      <a:pt x="312" y="57"/>
                    </a:cubicBezTo>
                    <a:cubicBezTo>
                      <a:pt x="320" y="52"/>
                      <a:pt x="330" y="52"/>
                      <a:pt x="337" y="57"/>
                    </a:cubicBezTo>
                    <a:cubicBezTo>
                      <a:pt x="588" y="203"/>
                      <a:pt x="588" y="203"/>
                      <a:pt x="588" y="203"/>
                    </a:cubicBezTo>
                    <a:cubicBezTo>
                      <a:pt x="595" y="208"/>
                      <a:pt x="600" y="216"/>
                      <a:pt x="600" y="225"/>
                    </a:cubicBezTo>
                    <a:lnTo>
                      <a:pt x="600" y="5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Freeform 78"/>
              <p:cNvSpPr>
                <a:spLocks noEditPoints="1"/>
              </p:cNvSpPr>
              <p:nvPr/>
            </p:nvSpPr>
            <p:spPr bwMode="auto">
              <a:xfrm>
                <a:off x="3507" y="1727"/>
                <a:ext cx="104" cy="104"/>
              </a:xfrm>
              <a:custGeom>
                <a:avLst/>
                <a:gdLst>
                  <a:gd name="T0" fmla="*/ 150 w 300"/>
                  <a:gd name="T1" fmla="*/ 0 h 300"/>
                  <a:gd name="T2" fmla="*/ 0 w 300"/>
                  <a:gd name="T3" fmla="*/ 150 h 300"/>
                  <a:gd name="T4" fmla="*/ 150 w 300"/>
                  <a:gd name="T5" fmla="*/ 300 h 300"/>
                  <a:gd name="T6" fmla="*/ 300 w 300"/>
                  <a:gd name="T7" fmla="*/ 150 h 300"/>
                  <a:gd name="T8" fmla="*/ 150 w 300"/>
                  <a:gd name="T9" fmla="*/ 0 h 300"/>
                  <a:gd name="T10" fmla="*/ 150 w 300"/>
                  <a:gd name="T11" fmla="*/ 250 h 300"/>
                  <a:gd name="T12" fmla="*/ 50 w 300"/>
                  <a:gd name="T13" fmla="*/ 150 h 300"/>
                  <a:gd name="T14" fmla="*/ 150 w 300"/>
                  <a:gd name="T15" fmla="*/ 50 h 300"/>
                  <a:gd name="T16" fmla="*/ 250 w 300"/>
                  <a:gd name="T17" fmla="*/ 150 h 300"/>
                  <a:gd name="T18" fmla="*/ 150 w 300"/>
                  <a:gd name="T19" fmla="*/ 25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0" h="300">
                    <a:moveTo>
                      <a:pt x="150" y="0"/>
                    </a:moveTo>
                    <a:cubicBezTo>
                      <a:pt x="67" y="0"/>
                      <a:pt x="0" y="67"/>
                      <a:pt x="0" y="150"/>
                    </a:cubicBezTo>
                    <a:cubicBezTo>
                      <a:pt x="0" y="233"/>
                      <a:pt x="67" y="300"/>
                      <a:pt x="150" y="300"/>
                    </a:cubicBezTo>
                    <a:cubicBezTo>
                      <a:pt x="233" y="300"/>
                      <a:pt x="300" y="233"/>
                      <a:pt x="300" y="150"/>
                    </a:cubicBezTo>
                    <a:cubicBezTo>
                      <a:pt x="300" y="67"/>
                      <a:pt x="233" y="0"/>
                      <a:pt x="150" y="0"/>
                    </a:cubicBezTo>
                    <a:close/>
                    <a:moveTo>
                      <a:pt x="150" y="250"/>
                    </a:moveTo>
                    <a:cubicBezTo>
                      <a:pt x="95" y="250"/>
                      <a:pt x="50" y="205"/>
                      <a:pt x="50" y="150"/>
                    </a:cubicBezTo>
                    <a:cubicBezTo>
                      <a:pt x="50" y="95"/>
                      <a:pt x="95" y="50"/>
                      <a:pt x="150" y="50"/>
                    </a:cubicBezTo>
                    <a:cubicBezTo>
                      <a:pt x="205" y="50"/>
                      <a:pt x="250" y="95"/>
                      <a:pt x="250" y="150"/>
                    </a:cubicBezTo>
                    <a:cubicBezTo>
                      <a:pt x="250" y="205"/>
                      <a:pt x="205" y="250"/>
                      <a:pt x="150" y="2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1" name="文本框 10"/>
          <p:cNvSpPr txBox="1"/>
          <p:nvPr/>
        </p:nvSpPr>
        <p:spPr>
          <a:xfrm>
            <a:off x="2018559" y="1217856"/>
            <a:ext cx="1625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算法思想：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51330" y="1691640"/>
            <a:ext cx="3734435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600" b="0" i="0" u="none" strike="noStrike" kern="100" cap="none" spc="0" normalizeH="0" baseline="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ea typeface="Futura Book" pitchFamily="50" charset="0"/>
                <a:cs typeface="Times New Roman" panose="02020603050405020304" pitchFamily="18" charset="0"/>
              </a:rPr>
              <a:t>搜索当前节点的子节点，再以该子节点为当前节点，搜索它的子节点</a:t>
            </a:r>
            <a:endParaRPr kumimoji="0" lang="en-US" altLang="zh-CN" sz="1600" b="0" i="0" u="none" strike="noStrike" kern="100" cap="none" spc="0" normalizeH="0" baseline="0" dirty="0">
              <a:solidFill>
                <a:schemeClr val="tx1">
                  <a:alpha val="70000"/>
                </a:schemeClr>
              </a:solidFill>
              <a:latin typeface="Futura Book" pitchFamily="50" charset="0"/>
              <a:ea typeface="Futura Book" pitchFamily="50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600" b="0" i="0" u="none" strike="noStrike" kern="100" cap="none" spc="0" normalizeH="0" baseline="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ea typeface="Futura Book" pitchFamily="50" charset="0"/>
                <a:cs typeface="Times New Roman" panose="02020603050405020304" pitchFamily="18" charset="0"/>
              </a:rPr>
              <a:t>建立一个栈来存储节点。访问当前节点时，将其子节点入栈</a:t>
            </a:r>
            <a:endParaRPr kumimoji="0" lang="en-US" altLang="zh-CN" sz="1600" b="0" i="0" u="none" strike="noStrike" kern="100" cap="none" spc="0" normalizeH="0" baseline="0" dirty="0">
              <a:solidFill>
                <a:schemeClr val="tx1">
                  <a:alpha val="70000"/>
                </a:schemeClr>
              </a:solidFill>
              <a:latin typeface="Futura Book" pitchFamily="50" charset="0"/>
              <a:ea typeface="Futura Book" pitchFamily="50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600" b="0" i="0" u="none" strike="noStrike" kern="100" cap="none" spc="0" normalizeH="0" baseline="0" dirty="0">
                <a:solidFill>
                  <a:srgbClr val="FF0000">
                    <a:alpha val="70000"/>
                  </a:srgbClr>
                </a:solidFill>
                <a:latin typeface="Futura Book" pitchFamily="50" charset="0"/>
                <a:ea typeface="Futura Book" pitchFamily="50" charset="0"/>
                <a:cs typeface="Times New Roman" panose="02020603050405020304" pitchFamily="18" charset="0"/>
              </a:rPr>
              <a:t>设置最大搜索深度，结果可能与最大深度有关</a:t>
            </a:r>
            <a:endParaRPr kumimoji="0" lang="en-US" altLang="zh-CN" sz="1600" b="0" i="0" u="none" strike="noStrike" kern="100" cap="none" spc="0" normalizeH="0" baseline="0" dirty="0">
              <a:solidFill>
                <a:srgbClr val="FF0000">
                  <a:alpha val="70000"/>
                </a:srgbClr>
              </a:solidFill>
              <a:latin typeface="Futura Book" pitchFamily="50" charset="0"/>
              <a:ea typeface="Futura Book" pitchFamily="50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600" b="0" i="0" u="none" strike="noStrike" kern="100" cap="none" spc="0" normalizeH="0" baseline="0" dirty="0">
                <a:solidFill>
                  <a:srgbClr val="FF0000">
                    <a:alpha val="70000"/>
                  </a:srgbClr>
                </a:solidFill>
                <a:latin typeface="Futura Book" pitchFamily="50" charset="0"/>
                <a:ea typeface="Futura Book" pitchFamily="50" charset="0"/>
                <a:cs typeface="Times New Roman" panose="02020603050405020304" pitchFamily="18" charset="0"/>
              </a:rPr>
              <a:t>具有优先搜索方向，因此结果可能不满足路径最短</a:t>
            </a:r>
            <a:endParaRPr kumimoji="0" lang="en-US" altLang="zh-CN" sz="1600" b="0" i="0" u="none" strike="noStrike" kern="100" cap="none" spc="0" normalizeH="0" baseline="0" dirty="0">
              <a:solidFill>
                <a:srgbClr val="FF0000">
                  <a:alpha val="70000"/>
                </a:srgbClr>
              </a:solidFill>
              <a:latin typeface="Futura Book" pitchFamily="50" charset="0"/>
              <a:ea typeface="Futura Book" pitchFamily="50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18558" y="5017450"/>
            <a:ext cx="302207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prstClr val="black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DFS</a:t>
            </a:r>
            <a:r>
              <a:rPr lang="zh-CN" altLang="en-US" sz="2000" dirty="0">
                <a:solidFill>
                  <a:prstClr val="black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算法示例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10025" y="343535"/>
            <a:ext cx="431355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24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深度优先搜索（</a:t>
            </a:r>
            <a:r>
              <a:rPr lang="en-US" altLang="zh-CN" sz="24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DFS</a:t>
            </a:r>
            <a:r>
              <a:rPr lang="zh-CN" altLang="en-US" sz="24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）</a:t>
            </a:r>
            <a:endParaRPr lang="zh-CN" altLang="en-US" sz="24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810250" y="2242185"/>
            <a:ext cx="5546090" cy="3335655"/>
            <a:chOff x="8776" y="2546"/>
            <a:chExt cx="10304" cy="6076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776" y="2546"/>
              <a:ext cx="10305" cy="6076"/>
            </a:xfrm>
            <a:prstGeom prst="rect">
              <a:avLst/>
            </a:prstGeom>
          </p:spPr>
        </p:pic>
        <p:cxnSp>
          <p:nvCxnSpPr>
            <p:cNvPr id="21" name="直接箭头连接符 20"/>
            <p:cNvCxnSpPr/>
            <p:nvPr/>
          </p:nvCxnSpPr>
          <p:spPr>
            <a:xfrm flipH="1">
              <a:off x="13097" y="3111"/>
              <a:ext cx="1431" cy="675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H="1">
              <a:off x="10877" y="3977"/>
              <a:ext cx="2012" cy="1438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H="1">
              <a:off x="9391" y="5563"/>
              <a:ext cx="1360" cy="1433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9567" y="6996"/>
              <a:ext cx="842" cy="4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1040" y="762000"/>
            <a:ext cx="4236720" cy="5334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881830" y="343451"/>
            <a:ext cx="2428339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结果展示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10250" y="849631"/>
            <a:ext cx="485775" cy="45719"/>
          </a:xfrm>
          <a:prstGeom prst="rect">
            <a:avLst/>
          </a:prstGeom>
          <a:solidFill>
            <a:srgbClr val="EE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24910" y="1845310"/>
            <a:ext cx="2195195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ea typeface="Futura Book" pitchFamily="50" charset="0"/>
                <a:cs typeface="Times New Roman" panose="02020603050405020304" pitchFamily="18" charset="0"/>
              </a:rPr>
              <a:t>扩展的节点数：276</a:t>
            </a:r>
            <a:endParaRPr lang="en-US" altLang="zh-CN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ea typeface="Futura Book" pitchFamily="50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ea typeface="Futura Book" pitchFamily="50" charset="0"/>
                <a:cs typeface="Times New Roman" panose="02020603050405020304" pitchFamily="18" charset="0"/>
              </a:rPr>
              <a:t>用时：19.21 ms</a:t>
            </a:r>
            <a:endParaRPr lang="en-US" altLang="zh-CN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ea typeface="Futura Book" pitchFamily="50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ea typeface="Futura Book" pitchFamily="50" charset="0"/>
                <a:cs typeface="Times New Roman" panose="02020603050405020304" pitchFamily="18" charset="0"/>
              </a:rPr>
              <a:t>路径长度：5</a:t>
            </a:r>
            <a:endParaRPr lang="en-US" altLang="zh-CN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ea typeface="Futura Book" pitchFamily="50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32624" y="1031086"/>
            <a:ext cx="2379662" cy="678543"/>
          </a:xfrm>
          <a:prstGeom prst="rect">
            <a:avLst/>
          </a:prstGeom>
          <a:solidFill>
            <a:srgbClr val="F1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724910" y="1170940"/>
            <a:ext cx="219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dirty="0">
                <a:solidFill>
                  <a:schemeClr val="bg1"/>
                </a:solidFill>
                <a:latin typeface="FuturaPT-Book" panose="020B0502020204020303" pitchFamily="34" charset="0"/>
              </a:rPr>
              <a:t>3 </a:t>
            </a:r>
            <a:r>
              <a:rPr lang="zh-CN" altLang="en-US" sz="2000" dirty="0">
                <a:solidFill>
                  <a:schemeClr val="bg1"/>
                </a:solidFill>
                <a:latin typeface="FuturaPT-Book" panose="020B0502020204020303" pitchFamily="34" charset="0"/>
              </a:rPr>
              <a:t>次运行</a:t>
            </a:r>
            <a:r>
              <a:rPr lang="zh-CN" altLang="en-US" sz="2000" dirty="0">
                <a:solidFill>
                  <a:schemeClr val="bg1"/>
                </a:solidFill>
                <a:latin typeface="FuturaPT-Book" panose="020B0502020204020303" pitchFamily="34" charset="0"/>
              </a:rPr>
              <a:t>平均效率</a:t>
            </a:r>
            <a:endParaRPr lang="zh-CN" altLang="en-US" sz="2000" dirty="0">
              <a:solidFill>
                <a:schemeClr val="bg1"/>
              </a:solidFill>
              <a:latin typeface="FuturaPT-Book" panose="020B0502020204020303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73899" y="3183101"/>
            <a:ext cx="2379662" cy="678543"/>
          </a:xfrm>
          <a:prstGeom prst="rect">
            <a:avLst/>
          </a:prstGeom>
          <a:solidFill>
            <a:srgbClr val="F1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674110" y="3319145"/>
            <a:ext cx="24599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dirty="0">
                <a:solidFill>
                  <a:schemeClr val="bg1"/>
                </a:solidFill>
                <a:latin typeface="FuturaPT-Book" panose="020B0502020204020303" pitchFamily="34" charset="0"/>
              </a:rPr>
              <a:t>状态空间图的说明</a:t>
            </a:r>
            <a:endParaRPr lang="zh-CN" altLang="en-US" sz="2000" dirty="0">
              <a:solidFill>
                <a:schemeClr val="bg1"/>
              </a:solidFill>
              <a:latin typeface="FuturaPT-Book" panose="020B0502020204020303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2785" y="3923030"/>
            <a:ext cx="3939540" cy="156845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cs typeface="Futura Book" pitchFamily="50" charset="0"/>
              </a:rPr>
              <a:t>S</a:t>
            </a: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ea typeface="Futura Book" pitchFamily="50" charset="0"/>
                <a:cs typeface="Times New Roman" panose="02020603050405020304" pitchFamily="18" charset="0"/>
              </a:rPr>
              <a:t>(5)的子节点是A(7)、B(7)、C(5)</a:t>
            </a:r>
            <a:endParaRPr lang="en-US" altLang="zh-CN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ea typeface="Futura Book" pitchFamily="50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ea typeface="Futura Book" pitchFamily="50" charset="0"/>
                <a:cs typeface="Times New Roman" panose="02020603050405020304" pitchFamily="18" charset="0"/>
              </a:rPr>
              <a:t>先将A(7)搜索至最大深度--没有找到解</a:t>
            </a:r>
            <a:endParaRPr lang="en-US" altLang="zh-CN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ea typeface="Futura Book" pitchFamily="50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ea typeface="Futura Book" pitchFamily="50" charset="0"/>
                <a:cs typeface="Times New Roman" panose="02020603050405020304" pitchFamily="18" charset="0"/>
              </a:rPr>
              <a:t>再将B(7)搜索至最大深度--没有找到解</a:t>
            </a:r>
            <a:endParaRPr lang="en-US" altLang="zh-CN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ea typeface="Futura Book" pitchFamily="50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 sz="1600" kern="10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ea typeface="Futura Book" pitchFamily="50" charset="0"/>
                <a:cs typeface="Times New Roman" panose="02020603050405020304" pitchFamily="18" charset="0"/>
              </a:rPr>
              <a:t>再将C(5)搜索至深度为5--找到解</a:t>
            </a:r>
            <a:endParaRPr lang="en-US" altLang="zh-CN" sz="1600" kern="100" dirty="0">
              <a:solidFill>
                <a:schemeClr val="tx1">
                  <a:alpha val="70000"/>
                </a:schemeClr>
              </a:solidFill>
              <a:latin typeface="Futura Book" pitchFamily="50" charset="0"/>
              <a:ea typeface="Futura Book" pitchFamily="50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65" y="762000"/>
            <a:ext cx="2359025" cy="50933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10250" y="935356"/>
            <a:ext cx="485775" cy="45719"/>
          </a:xfrm>
          <a:prstGeom prst="rect">
            <a:avLst/>
          </a:prstGeom>
          <a:solidFill>
            <a:srgbClr val="EE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017799" y="1043075"/>
            <a:ext cx="720090" cy="720090"/>
            <a:chOff x="6593" y="3329"/>
            <a:chExt cx="1134" cy="1134"/>
          </a:xfrm>
        </p:grpSpPr>
        <p:sp>
          <p:nvSpPr>
            <p:cNvPr id="5" name="矩形 4"/>
            <p:cNvSpPr/>
            <p:nvPr/>
          </p:nvSpPr>
          <p:spPr>
            <a:xfrm>
              <a:off x="6593" y="3329"/>
              <a:ext cx="1134" cy="1134"/>
            </a:xfrm>
            <a:prstGeom prst="rect">
              <a:avLst/>
            </a:prstGeom>
            <a:solidFill>
              <a:srgbClr val="F1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37"/>
            <p:cNvSpPr>
              <a:spLocks noEditPoints="1"/>
            </p:cNvSpPr>
            <p:nvPr/>
          </p:nvSpPr>
          <p:spPr bwMode="auto">
            <a:xfrm>
              <a:off x="6843" y="3559"/>
              <a:ext cx="676" cy="673"/>
            </a:xfrm>
            <a:custGeom>
              <a:avLst/>
              <a:gdLst>
                <a:gd name="T0" fmla="*/ 326 w 725"/>
                <a:gd name="T1" fmla="*/ 121 h 725"/>
                <a:gd name="T2" fmla="*/ 232 w 725"/>
                <a:gd name="T3" fmla="*/ 157 h 725"/>
                <a:gd name="T4" fmla="*/ 160 w 725"/>
                <a:gd name="T5" fmla="*/ 123 h 725"/>
                <a:gd name="T6" fmla="*/ 166 w 725"/>
                <a:gd name="T7" fmla="*/ 218 h 725"/>
                <a:gd name="T8" fmla="*/ 124 w 725"/>
                <a:gd name="T9" fmla="*/ 309 h 725"/>
                <a:gd name="T10" fmla="*/ 50 w 725"/>
                <a:gd name="T11" fmla="*/ 336 h 725"/>
                <a:gd name="T12" fmla="*/ 120 w 725"/>
                <a:gd name="T13" fmla="*/ 399 h 725"/>
                <a:gd name="T14" fmla="*/ 156 w 725"/>
                <a:gd name="T15" fmla="*/ 493 h 725"/>
                <a:gd name="T16" fmla="*/ 122 w 725"/>
                <a:gd name="T17" fmla="*/ 565 h 725"/>
                <a:gd name="T18" fmla="*/ 217 w 725"/>
                <a:gd name="T19" fmla="*/ 559 h 725"/>
                <a:gd name="T20" fmla="*/ 308 w 725"/>
                <a:gd name="T21" fmla="*/ 601 h 725"/>
                <a:gd name="T22" fmla="*/ 335 w 725"/>
                <a:gd name="T23" fmla="*/ 675 h 725"/>
                <a:gd name="T24" fmla="*/ 398 w 725"/>
                <a:gd name="T25" fmla="*/ 605 h 725"/>
                <a:gd name="T26" fmla="*/ 492 w 725"/>
                <a:gd name="T27" fmla="*/ 569 h 725"/>
                <a:gd name="T28" fmla="*/ 564 w 725"/>
                <a:gd name="T29" fmla="*/ 603 h 725"/>
                <a:gd name="T30" fmla="*/ 559 w 725"/>
                <a:gd name="T31" fmla="*/ 508 h 725"/>
                <a:gd name="T32" fmla="*/ 600 w 725"/>
                <a:gd name="T33" fmla="*/ 417 h 725"/>
                <a:gd name="T34" fmla="*/ 675 w 725"/>
                <a:gd name="T35" fmla="*/ 390 h 725"/>
                <a:gd name="T36" fmla="*/ 604 w 725"/>
                <a:gd name="T37" fmla="*/ 327 h 725"/>
                <a:gd name="T38" fmla="*/ 568 w 725"/>
                <a:gd name="T39" fmla="*/ 233 h 725"/>
                <a:gd name="T40" fmla="*/ 602 w 725"/>
                <a:gd name="T41" fmla="*/ 161 h 725"/>
                <a:gd name="T42" fmla="*/ 507 w 725"/>
                <a:gd name="T43" fmla="*/ 166 h 725"/>
                <a:gd name="T44" fmla="*/ 416 w 725"/>
                <a:gd name="T45" fmla="*/ 125 h 725"/>
                <a:gd name="T46" fmla="*/ 389 w 725"/>
                <a:gd name="T47" fmla="*/ 50 h 725"/>
                <a:gd name="T48" fmla="*/ 283 w 725"/>
                <a:gd name="T49" fmla="*/ 80 h 725"/>
                <a:gd name="T50" fmla="*/ 432 w 725"/>
                <a:gd name="T51" fmla="*/ 0 h 725"/>
                <a:gd name="T52" fmla="*/ 506 w 725"/>
                <a:gd name="T53" fmla="*/ 107 h 725"/>
                <a:gd name="T54" fmla="*/ 668 w 725"/>
                <a:gd name="T55" fmla="*/ 156 h 725"/>
                <a:gd name="T56" fmla="*/ 645 w 725"/>
                <a:gd name="T57" fmla="*/ 284 h 725"/>
                <a:gd name="T58" fmla="*/ 725 w 725"/>
                <a:gd name="T59" fmla="*/ 433 h 725"/>
                <a:gd name="T60" fmla="*/ 618 w 725"/>
                <a:gd name="T61" fmla="*/ 507 h 725"/>
                <a:gd name="T62" fmla="*/ 569 w 725"/>
                <a:gd name="T63" fmla="*/ 669 h 725"/>
                <a:gd name="T64" fmla="*/ 441 w 725"/>
                <a:gd name="T65" fmla="*/ 646 h 725"/>
                <a:gd name="T66" fmla="*/ 292 w 725"/>
                <a:gd name="T67" fmla="*/ 725 h 725"/>
                <a:gd name="T68" fmla="*/ 218 w 725"/>
                <a:gd name="T69" fmla="*/ 619 h 725"/>
                <a:gd name="T70" fmla="*/ 56 w 725"/>
                <a:gd name="T71" fmla="*/ 570 h 725"/>
                <a:gd name="T72" fmla="*/ 79 w 725"/>
                <a:gd name="T73" fmla="*/ 442 h 725"/>
                <a:gd name="T74" fmla="*/ 0 w 725"/>
                <a:gd name="T75" fmla="*/ 293 h 725"/>
                <a:gd name="T76" fmla="*/ 106 w 725"/>
                <a:gd name="T77" fmla="*/ 219 h 725"/>
                <a:gd name="T78" fmla="*/ 155 w 725"/>
                <a:gd name="T79" fmla="*/ 57 h 725"/>
                <a:gd name="T80" fmla="*/ 283 w 725"/>
                <a:gd name="T81" fmla="*/ 80 h 725"/>
                <a:gd name="T82" fmla="*/ 212 w 725"/>
                <a:gd name="T83" fmla="*/ 363 h 725"/>
                <a:gd name="T84" fmla="*/ 512 w 725"/>
                <a:gd name="T85" fmla="*/ 363 h 725"/>
                <a:gd name="T86" fmla="*/ 362 w 725"/>
                <a:gd name="T87" fmla="*/ 463 h 725"/>
                <a:gd name="T88" fmla="*/ 362 w 725"/>
                <a:gd name="T89" fmla="*/ 263 h 725"/>
                <a:gd name="T90" fmla="*/ 362 w 725"/>
                <a:gd name="T91" fmla="*/ 463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25" h="725">
                  <a:moveTo>
                    <a:pt x="339" y="50"/>
                  </a:moveTo>
                  <a:cubicBezTo>
                    <a:pt x="326" y="121"/>
                    <a:pt x="326" y="121"/>
                    <a:pt x="326" y="121"/>
                  </a:cubicBezTo>
                  <a:cubicBezTo>
                    <a:pt x="310" y="125"/>
                    <a:pt x="310" y="125"/>
                    <a:pt x="310" y="125"/>
                  </a:cubicBezTo>
                  <a:cubicBezTo>
                    <a:pt x="282" y="131"/>
                    <a:pt x="256" y="142"/>
                    <a:pt x="232" y="157"/>
                  </a:cubicBezTo>
                  <a:cubicBezTo>
                    <a:pt x="217" y="166"/>
                    <a:pt x="217" y="166"/>
                    <a:pt x="217" y="166"/>
                  </a:cubicBezTo>
                  <a:cubicBezTo>
                    <a:pt x="160" y="123"/>
                    <a:pt x="160" y="123"/>
                    <a:pt x="160" y="123"/>
                  </a:cubicBezTo>
                  <a:cubicBezTo>
                    <a:pt x="125" y="158"/>
                    <a:pt x="125" y="158"/>
                    <a:pt x="125" y="158"/>
                  </a:cubicBezTo>
                  <a:cubicBezTo>
                    <a:pt x="166" y="218"/>
                    <a:pt x="166" y="218"/>
                    <a:pt x="166" y="218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41" y="256"/>
                    <a:pt x="130" y="282"/>
                    <a:pt x="124" y="309"/>
                  </a:cubicBezTo>
                  <a:cubicBezTo>
                    <a:pt x="120" y="326"/>
                    <a:pt x="120" y="326"/>
                    <a:pt x="120" y="326"/>
                  </a:cubicBezTo>
                  <a:cubicBezTo>
                    <a:pt x="50" y="336"/>
                    <a:pt x="50" y="336"/>
                    <a:pt x="50" y="336"/>
                  </a:cubicBezTo>
                  <a:cubicBezTo>
                    <a:pt x="50" y="386"/>
                    <a:pt x="50" y="386"/>
                    <a:pt x="50" y="386"/>
                  </a:cubicBezTo>
                  <a:cubicBezTo>
                    <a:pt x="120" y="399"/>
                    <a:pt x="120" y="399"/>
                    <a:pt x="120" y="399"/>
                  </a:cubicBezTo>
                  <a:cubicBezTo>
                    <a:pt x="124" y="415"/>
                    <a:pt x="124" y="415"/>
                    <a:pt x="124" y="415"/>
                  </a:cubicBezTo>
                  <a:cubicBezTo>
                    <a:pt x="130" y="443"/>
                    <a:pt x="141" y="469"/>
                    <a:pt x="156" y="493"/>
                  </a:cubicBezTo>
                  <a:cubicBezTo>
                    <a:pt x="165" y="508"/>
                    <a:pt x="165" y="508"/>
                    <a:pt x="165" y="508"/>
                  </a:cubicBezTo>
                  <a:cubicBezTo>
                    <a:pt x="122" y="565"/>
                    <a:pt x="122" y="565"/>
                    <a:pt x="122" y="565"/>
                  </a:cubicBezTo>
                  <a:cubicBezTo>
                    <a:pt x="157" y="600"/>
                    <a:pt x="157" y="600"/>
                    <a:pt x="157" y="600"/>
                  </a:cubicBezTo>
                  <a:cubicBezTo>
                    <a:pt x="217" y="559"/>
                    <a:pt x="217" y="559"/>
                    <a:pt x="217" y="559"/>
                  </a:cubicBezTo>
                  <a:cubicBezTo>
                    <a:pt x="231" y="568"/>
                    <a:pt x="231" y="568"/>
                    <a:pt x="231" y="568"/>
                  </a:cubicBezTo>
                  <a:cubicBezTo>
                    <a:pt x="255" y="584"/>
                    <a:pt x="281" y="595"/>
                    <a:pt x="308" y="601"/>
                  </a:cubicBezTo>
                  <a:cubicBezTo>
                    <a:pt x="325" y="605"/>
                    <a:pt x="325" y="605"/>
                    <a:pt x="325" y="605"/>
                  </a:cubicBezTo>
                  <a:cubicBezTo>
                    <a:pt x="335" y="675"/>
                    <a:pt x="335" y="675"/>
                    <a:pt x="335" y="675"/>
                  </a:cubicBezTo>
                  <a:cubicBezTo>
                    <a:pt x="385" y="675"/>
                    <a:pt x="385" y="675"/>
                    <a:pt x="385" y="675"/>
                  </a:cubicBezTo>
                  <a:cubicBezTo>
                    <a:pt x="398" y="605"/>
                    <a:pt x="398" y="605"/>
                    <a:pt x="398" y="605"/>
                  </a:cubicBezTo>
                  <a:cubicBezTo>
                    <a:pt x="414" y="601"/>
                    <a:pt x="414" y="601"/>
                    <a:pt x="414" y="601"/>
                  </a:cubicBezTo>
                  <a:cubicBezTo>
                    <a:pt x="442" y="595"/>
                    <a:pt x="468" y="584"/>
                    <a:pt x="492" y="569"/>
                  </a:cubicBezTo>
                  <a:cubicBezTo>
                    <a:pt x="507" y="560"/>
                    <a:pt x="507" y="560"/>
                    <a:pt x="507" y="560"/>
                  </a:cubicBezTo>
                  <a:cubicBezTo>
                    <a:pt x="564" y="603"/>
                    <a:pt x="564" y="603"/>
                    <a:pt x="564" y="603"/>
                  </a:cubicBezTo>
                  <a:cubicBezTo>
                    <a:pt x="599" y="568"/>
                    <a:pt x="599" y="568"/>
                    <a:pt x="599" y="568"/>
                  </a:cubicBezTo>
                  <a:cubicBezTo>
                    <a:pt x="559" y="508"/>
                    <a:pt x="559" y="508"/>
                    <a:pt x="559" y="508"/>
                  </a:cubicBezTo>
                  <a:cubicBezTo>
                    <a:pt x="567" y="494"/>
                    <a:pt x="567" y="494"/>
                    <a:pt x="567" y="494"/>
                  </a:cubicBezTo>
                  <a:cubicBezTo>
                    <a:pt x="583" y="470"/>
                    <a:pt x="594" y="444"/>
                    <a:pt x="600" y="417"/>
                  </a:cubicBezTo>
                  <a:cubicBezTo>
                    <a:pt x="604" y="400"/>
                    <a:pt x="604" y="400"/>
                    <a:pt x="604" y="400"/>
                  </a:cubicBezTo>
                  <a:cubicBezTo>
                    <a:pt x="675" y="390"/>
                    <a:pt x="675" y="390"/>
                    <a:pt x="675" y="390"/>
                  </a:cubicBezTo>
                  <a:cubicBezTo>
                    <a:pt x="675" y="340"/>
                    <a:pt x="675" y="340"/>
                    <a:pt x="675" y="340"/>
                  </a:cubicBezTo>
                  <a:cubicBezTo>
                    <a:pt x="604" y="327"/>
                    <a:pt x="604" y="327"/>
                    <a:pt x="604" y="327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594" y="283"/>
                    <a:pt x="583" y="257"/>
                    <a:pt x="568" y="233"/>
                  </a:cubicBezTo>
                  <a:cubicBezTo>
                    <a:pt x="559" y="218"/>
                    <a:pt x="559" y="218"/>
                    <a:pt x="559" y="218"/>
                  </a:cubicBezTo>
                  <a:cubicBezTo>
                    <a:pt x="602" y="161"/>
                    <a:pt x="602" y="161"/>
                    <a:pt x="602" y="161"/>
                  </a:cubicBezTo>
                  <a:cubicBezTo>
                    <a:pt x="567" y="126"/>
                    <a:pt x="567" y="126"/>
                    <a:pt x="567" y="126"/>
                  </a:cubicBezTo>
                  <a:cubicBezTo>
                    <a:pt x="507" y="166"/>
                    <a:pt x="507" y="166"/>
                    <a:pt x="507" y="166"/>
                  </a:cubicBezTo>
                  <a:cubicBezTo>
                    <a:pt x="493" y="158"/>
                    <a:pt x="493" y="158"/>
                    <a:pt x="493" y="158"/>
                  </a:cubicBezTo>
                  <a:cubicBezTo>
                    <a:pt x="469" y="142"/>
                    <a:pt x="443" y="131"/>
                    <a:pt x="416" y="125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89" y="50"/>
                    <a:pt x="389" y="50"/>
                    <a:pt x="389" y="50"/>
                  </a:cubicBezTo>
                  <a:cubicBezTo>
                    <a:pt x="339" y="50"/>
                    <a:pt x="339" y="50"/>
                    <a:pt x="339" y="50"/>
                  </a:cubicBezTo>
                  <a:close/>
                  <a:moveTo>
                    <a:pt x="283" y="8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43" y="81"/>
                    <a:pt x="443" y="81"/>
                    <a:pt x="443" y="81"/>
                  </a:cubicBezTo>
                  <a:cubicBezTo>
                    <a:pt x="465" y="87"/>
                    <a:pt x="486" y="96"/>
                    <a:pt x="506" y="107"/>
                  </a:cubicBezTo>
                  <a:cubicBezTo>
                    <a:pt x="573" y="61"/>
                    <a:pt x="573" y="61"/>
                    <a:pt x="573" y="61"/>
                  </a:cubicBezTo>
                  <a:cubicBezTo>
                    <a:pt x="668" y="156"/>
                    <a:pt x="668" y="156"/>
                    <a:pt x="668" y="156"/>
                  </a:cubicBezTo>
                  <a:cubicBezTo>
                    <a:pt x="619" y="221"/>
                    <a:pt x="619" y="221"/>
                    <a:pt x="619" y="221"/>
                  </a:cubicBezTo>
                  <a:cubicBezTo>
                    <a:pt x="630" y="241"/>
                    <a:pt x="639" y="262"/>
                    <a:pt x="645" y="284"/>
                  </a:cubicBezTo>
                  <a:cubicBezTo>
                    <a:pt x="725" y="299"/>
                    <a:pt x="725" y="299"/>
                    <a:pt x="725" y="299"/>
                  </a:cubicBezTo>
                  <a:cubicBezTo>
                    <a:pt x="725" y="433"/>
                    <a:pt x="725" y="433"/>
                    <a:pt x="725" y="433"/>
                  </a:cubicBezTo>
                  <a:cubicBezTo>
                    <a:pt x="644" y="444"/>
                    <a:pt x="644" y="444"/>
                    <a:pt x="644" y="444"/>
                  </a:cubicBezTo>
                  <a:cubicBezTo>
                    <a:pt x="638" y="466"/>
                    <a:pt x="629" y="487"/>
                    <a:pt x="618" y="507"/>
                  </a:cubicBezTo>
                  <a:cubicBezTo>
                    <a:pt x="664" y="574"/>
                    <a:pt x="664" y="574"/>
                    <a:pt x="664" y="574"/>
                  </a:cubicBezTo>
                  <a:cubicBezTo>
                    <a:pt x="569" y="669"/>
                    <a:pt x="569" y="669"/>
                    <a:pt x="569" y="669"/>
                  </a:cubicBezTo>
                  <a:cubicBezTo>
                    <a:pt x="504" y="620"/>
                    <a:pt x="504" y="620"/>
                    <a:pt x="504" y="620"/>
                  </a:cubicBezTo>
                  <a:cubicBezTo>
                    <a:pt x="484" y="631"/>
                    <a:pt x="463" y="640"/>
                    <a:pt x="441" y="646"/>
                  </a:cubicBezTo>
                  <a:cubicBezTo>
                    <a:pt x="426" y="725"/>
                    <a:pt x="426" y="725"/>
                    <a:pt x="426" y="725"/>
                  </a:cubicBezTo>
                  <a:cubicBezTo>
                    <a:pt x="292" y="725"/>
                    <a:pt x="292" y="725"/>
                    <a:pt x="292" y="725"/>
                  </a:cubicBezTo>
                  <a:cubicBezTo>
                    <a:pt x="281" y="645"/>
                    <a:pt x="281" y="645"/>
                    <a:pt x="281" y="645"/>
                  </a:cubicBezTo>
                  <a:cubicBezTo>
                    <a:pt x="259" y="639"/>
                    <a:pt x="238" y="630"/>
                    <a:pt x="218" y="619"/>
                  </a:cubicBezTo>
                  <a:cubicBezTo>
                    <a:pt x="151" y="665"/>
                    <a:pt x="151" y="665"/>
                    <a:pt x="151" y="665"/>
                  </a:cubicBezTo>
                  <a:cubicBezTo>
                    <a:pt x="56" y="570"/>
                    <a:pt x="56" y="570"/>
                    <a:pt x="56" y="570"/>
                  </a:cubicBezTo>
                  <a:cubicBezTo>
                    <a:pt x="105" y="505"/>
                    <a:pt x="105" y="505"/>
                    <a:pt x="105" y="505"/>
                  </a:cubicBezTo>
                  <a:cubicBezTo>
                    <a:pt x="94" y="485"/>
                    <a:pt x="85" y="464"/>
                    <a:pt x="79" y="442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80" y="282"/>
                    <a:pt x="80" y="282"/>
                    <a:pt x="80" y="282"/>
                  </a:cubicBezTo>
                  <a:cubicBezTo>
                    <a:pt x="86" y="260"/>
                    <a:pt x="95" y="239"/>
                    <a:pt x="106" y="219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155" y="57"/>
                    <a:pt x="155" y="57"/>
                    <a:pt x="155" y="57"/>
                  </a:cubicBezTo>
                  <a:cubicBezTo>
                    <a:pt x="220" y="106"/>
                    <a:pt x="220" y="106"/>
                    <a:pt x="220" y="106"/>
                  </a:cubicBezTo>
                  <a:cubicBezTo>
                    <a:pt x="240" y="95"/>
                    <a:pt x="261" y="86"/>
                    <a:pt x="283" y="80"/>
                  </a:cubicBezTo>
                  <a:close/>
                  <a:moveTo>
                    <a:pt x="362" y="513"/>
                  </a:moveTo>
                  <a:cubicBezTo>
                    <a:pt x="279" y="513"/>
                    <a:pt x="212" y="446"/>
                    <a:pt x="212" y="363"/>
                  </a:cubicBezTo>
                  <a:cubicBezTo>
                    <a:pt x="212" y="280"/>
                    <a:pt x="279" y="213"/>
                    <a:pt x="362" y="213"/>
                  </a:cubicBezTo>
                  <a:cubicBezTo>
                    <a:pt x="445" y="213"/>
                    <a:pt x="512" y="280"/>
                    <a:pt x="512" y="363"/>
                  </a:cubicBezTo>
                  <a:cubicBezTo>
                    <a:pt x="512" y="446"/>
                    <a:pt x="445" y="513"/>
                    <a:pt x="362" y="513"/>
                  </a:cubicBezTo>
                  <a:close/>
                  <a:moveTo>
                    <a:pt x="362" y="463"/>
                  </a:moveTo>
                  <a:cubicBezTo>
                    <a:pt x="417" y="463"/>
                    <a:pt x="462" y="418"/>
                    <a:pt x="462" y="363"/>
                  </a:cubicBezTo>
                  <a:cubicBezTo>
                    <a:pt x="462" y="308"/>
                    <a:pt x="417" y="263"/>
                    <a:pt x="362" y="263"/>
                  </a:cubicBezTo>
                  <a:cubicBezTo>
                    <a:pt x="307" y="263"/>
                    <a:pt x="262" y="308"/>
                    <a:pt x="262" y="363"/>
                  </a:cubicBezTo>
                  <a:cubicBezTo>
                    <a:pt x="262" y="418"/>
                    <a:pt x="307" y="463"/>
                    <a:pt x="362" y="4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31134" y="4916575"/>
            <a:ext cx="720090" cy="720090"/>
            <a:chOff x="6614" y="6454"/>
            <a:chExt cx="1134" cy="1134"/>
          </a:xfrm>
        </p:grpSpPr>
        <p:sp>
          <p:nvSpPr>
            <p:cNvPr id="6" name="矩形 5"/>
            <p:cNvSpPr/>
            <p:nvPr/>
          </p:nvSpPr>
          <p:spPr>
            <a:xfrm>
              <a:off x="6614" y="6454"/>
              <a:ext cx="1134" cy="1134"/>
            </a:xfrm>
            <a:prstGeom prst="rect">
              <a:avLst/>
            </a:prstGeom>
            <a:solidFill>
              <a:srgbClr val="F1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" name="Group 76"/>
            <p:cNvGrpSpPr>
              <a:grpSpLocks noChangeAspect="1"/>
            </p:cNvGrpSpPr>
            <p:nvPr/>
          </p:nvGrpSpPr>
          <p:grpSpPr bwMode="auto">
            <a:xfrm>
              <a:off x="6843" y="6651"/>
              <a:ext cx="635" cy="739"/>
              <a:chOff x="3446" y="1648"/>
              <a:chExt cx="226" cy="263"/>
            </a:xfrm>
            <a:solidFill>
              <a:schemeClr val="bg1"/>
            </a:solidFill>
          </p:grpSpPr>
          <p:sp>
            <p:nvSpPr>
              <p:cNvPr id="9" name="Freeform 77"/>
              <p:cNvSpPr>
                <a:spLocks noEditPoints="1"/>
              </p:cNvSpPr>
              <p:nvPr/>
            </p:nvSpPr>
            <p:spPr bwMode="auto">
              <a:xfrm>
                <a:off x="3446" y="1648"/>
                <a:ext cx="226" cy="263"/>
              </a:xfrm>
              <a:custGeom>
                <a:avLst/>
                <a:gdLst>
                  <a:gd name="T0" fmla="*/ 613 w 650"/>
                  <a:gd name="T1" fmla="*/ 160 h 756"/>
                  <a:gd name="T2" fmla="*/ 363 w 650"/>
                  <a:gd name="T3" fmla="*/ 13 h 756"/>
                  <a:gd name="T4" fmla="*/ 287 w 650"/>
                  <a:gd name="T5" fmla="*/ 13 h 756"/>
                  <a:gd name="T6" fmla="*/ 37 w 650"/>
                  <a:gd name="T7" fmla="*/ 160 h 756"/>
                  <a:gd name="T8" fmla="*/ 0 w 650"/>
                  <a:gd name="T9" fmla="*/ 225 h 756"/>
                  <a:gd name="T10" fmla="*/ 0 w 650"/>
                  <a:gd name="T11" fmla="*/ 535 h 756"/>
                  <a:gd name="T12" fmla="*/ 38 w 650"/>
                  <a:gd name="T13" fmla="*/ 601 h 756"/>
                  <a:gd name="T14" fmla="*/ 288 w 650"/>
                  <a:gd name="T15" fmla="*/ 743 h 756"/>
                  <a:gd name="T16" fmla="*/ 362 w 650"/>
                  <a:gd name="T17" fmla="*/ 743 h 756"/>
                  <a:gd name="T18" fmla="*/ 612 w 650"/>
                  <a:gd name="T19" fmla="*/ 601 h 756"/>
                  <a:gd name="T20" fmla="*/ 650 w 650"/>
                  <a:gd name="T21" fmla="*/ 535 h 756"/>
                  <a:gd name="T22" fmla="*/ 650 w 650"/>
                  <a:gd name="T23" fmla="*/ 225 h 756"/>
                  <a:gd name="T24" fmla="*/ 613 w 650"/>
                  <a:gd name="T25" fmla="*/ 160 h 756"/>
                  <a:gd name="T26" fmla="*/ 600 w 650"/>
                  <a:gd name="T27" fmla="*/ 535 h 756"/>
                  <a:gd name="T28" fmla="*/ 587 w 650"/>
                  <a:gd name="T29" fmla="*/ 557 h 756"/>
                  <a:gd name="T30" fmla="*/ 337 w 650"/>
                  <a:gd name="T31" fmla="*/ 699 h 756"/>
                  <a:gd name="T32" fmla="*/ 313 w 650"/>
                  <a:gd name="T33" fmla="*/ 699 h 756"/>
                  <a:gd name="T34" fmla="*/ 63 w 650"/>
                  <a:gd name="T35" fmla="*/ 557 h 756"/>
                  <a:gd name="T36" fmla="*/ 50 w 650"/>
                  <a:gd name="T37" fmla="*/ 535 h 756"/>
                  <a:gd name="T38" fmla="*/ 50 w 650"/>
                  <a:gd name="T39" fmla="*/ 225 h 756"/>
                  <a:gd name="T40" fmla="*/ 62 w 650"/>
                  <a:gd name="T41" fmla="*/ 203 h 756"/>
                  <a:gd name="T42" fmla="*/ 312 w 650"/>
                  <a:gd name="T43" fmla="*/ 57 h 756"/>
                  <a:gd name="T44" fmla="*/ 337 w 650"/>
                  <a:gd name="T45" fmla="*/ 57 h 756"/>
                  <a:gd name="T46" fmla="*/ 588 w 650"/>
                  <a:gd name="T47" fmla="*/ 203 h 756"/>
                  <a:gd name="T48" fmla="*/ 600 w 650"/>
                  <a:gd name="T49" fmla="*/ 225 h 756"/>
                  <a:gd name="T50" fmla="*/ 600 w 650"/>
                  <a:gd name="T51" fmla="*/ 535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50" h="756">
                    <a:moveTo>
                      <a:pt x="613" y="160"/>
                    </a:moveTo>
                    <a:cubicBezTo>
                      <a:pt x="363" y="13"/>
                      <a:pt x="363" y="13"/>
                      <a:pt x="363" y="13"/>
                    </a:cubicBezTo>
                    <a:cubicBezTo>
                      <a:pt x="339" y="0"/>
                      <a:pt x="310" y="0"/>
                      <a:pt x="287" y="13"/>
                    </a:cubicBezTo>
                    <a:cubicBezTo>
                      <a:pt x="37" y="160"/>
                      <a:pt x="37" y="160"/>
                      <a:pt x="37" y="160"/>
                    </a:cubicBezTo>
                    <a:cubicBezTo>
                      <a:pt x="14" y="173"/>
                      <a:pt x="0" y="198"/>
                      <a:pt x="0" y="225"/>
                    </a:cubicBezTo>
                    <a:cubicBezTo>
                      <a:pt x="0" y="535"/>
                      <a:pt x="0" y="535"/>
                      <a:pt x="0" y="535"/>
                    </a:cubicBezTo>
                    <a:cubicBezTo>
                      <a:pt x="0" y="563"/>
                      <a:pt x="15" y="588"/>
                      <a:pt x="38" y="601"/>
                    </a:cubicBezTo>
                    <a:cubicBezTo>
                      <a:pt x="288" y="743"/>
                      <a:pt x="288" y="743"/>
                      <a:pt x="288" y="743"/>
                    </a:cubicBezTo>
                    <a:cubicBezTo>
                      <a:pt x="311" y="756"/>
                      <a:pt x="339" y="756"/>
                      <a:pt x="362" y="743"/>
                    </a:cubicBezTo>
                    <a:cubicBezTo>
                      <a:pt x="612" y="601"/>
                      <a:pt x="612" y="601"/>
                      <a:pt x="612" y="601"/>
                    </a:cubicBezTo>
                    <a:cubicBezTo>
                      <a:pt x="635" y="588"/>
                      <a:pt x="650" y="563"/>
                      <a:pt x="650" y="535"/>
                    </a:cubicBezTo>
                    <a:cubicBezTo>
                      <a:pt x="650" y="225"/>
                      <a:pt x="650" y="225"/>
                      <a:pt x="650" y="225"/>
                    </a:cubicBezTo>
                    <a:cubicBezTo>
                      <a:pt x="650" y="198"/>
                      <a:pt x="636" y="173"/>
                      <a:pt x="613" y="160"/>
                    </a:cubicBezTo>
                    <a:close/>
                    <a:moveTo>
                      <a:pt x="600" y="535"/>
                    </a:moveTo>
                    <a:cubicBezTo>
                      <a:pt x="600" y="545"/>
                      <a:pt x="595" y="553"/>
                      <a:pt x="587" y="557"/>
                    </a:cubicBezTo>
                    <a:cubicBezTo>
                      <a:pt x="337" y="699"/>
                      <a:pt x="337" y="699"/>
                      <a:pt x="337" y="699"/>
                    </a:cubicBezTo>
                    <a:cubicBezTo>
                      <a:pt x="330" y="704"/>
                      <a:pt x="320" y="704"/>
                      <a:pt x="313" y="699"/>
                    </a:cubicBezTo>
                    <a:cubicBezTo>
                      <a:pt x="63" y="557"/>
                      <a:pt x="63" y="557"/>
                      <a:pt x="63" y="557"/>
                    </a:cubicBezTo>
                    <a:cubicBezTo>
                      <a:pt x="55" y="553"/>
                      <a:pt x="50" y="545"/>
                      <a:pt x="50" y="535"/>
                    </a:cubicBezTo>
                    <a:cubicBezTo>
                      <a:pt x="50" y="225"/>
                      <a:pt x="50" y="225"/>
                      <a:pt x="50" y="225"/>
                    </a:cubicBezTo>
                    <a:cubicBezTo>
                      <a:pt x="50" y="216"/>
                      <a:pt x="55" y="208"/>
                      <a:pt x="62" y="203"/>
                    </a:cubicBezTo>
                    <a:cubicBezTo>
                      <a:pt x="312" y="57"/>
                      <a:pt x="312" y="57"/>
                      <a:pt x="312" y="57"/>
                    </a:cubicBezTo>
                    <a:cubicBezTo>
                      <a:pt x="320" y="52"/>
                      <a:pt x="330" y="52"/>
                      <a:pt x="337" y="57"/>
                    </a:cubicBezTo>
                    <a:cubicBezTo>
                      <a:pt x="588" y="203"/>
                      <a:pt x="588" y="203"/>
                      <a:pt x="588" y="203"/>
                    </a:cubicBezTo>
                    <a:cubicBezTo>
                      <a:pt x="595" y="208"/>
                      <a:pt x="600" y="216"/>
                      <a:pt x="600" y="225"/>
                    </a:cubicBezTo>
                    <a:lnTo>
                      <a:pt x="600" y="5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Freeform 78"/>
              <p:cNvSpPr>
                <a:spLocks noEditPoints="1"/>
              </p:cNvSpPr>
              <p:nvPr/>
            </p:nvSpPr>
            <p:spPr bwMode="auto">
              <a:xfrm>
                <a:off x="3507" y="1727"/>
                <a:ext cx="104" cy="104"/>
              </a:xfrm>
              <a:custGeom>
                <a:avLst/>
                <a:gdLst>
                  <a:gd name="T0" fmla="*/ 150 w 300"/>
                  <a:gd name="T1" fmla="*/ 0 h 300"/>
                  <a:gd name="T2" fmla="*/ 0 w 300"/>
                  <a:gd name="T3" fmla="*/ 150 h 300"/>
                  <a:gd name="T4" fmla="*/ 150 w 300"/>
                  <a:gd name="T5" fmla="*/ 300 h 300"/>
                  <a:gd name="T6" fmla="*/ 300 w 300"/>
                  <a:gd name="T7" fmla="*/ 150 h 300"/>
                  <a:gd name="T8" fmla="*/ 150 w 300"/>
                  <a:gd name="T9" fmla="*/ 0 h 300"/>
                  <a:gd name="T10" fmla="*/ 150 w 300"/>
                  <a:gd name="T11" fmla="*/ 250 h 300"/>
                  <a:gd name="T12" fmla="*/ 50 w 300"/>
                  <a:gd name="T13" fmla="*/ 150 h 300"/>
                  <a:gd name="T14" fmla="*/ 150 w 300"/>
                  <a:gd name="T15" fmla="*/ 50 h 300"/>
                  <a:gd name="T16" fmla="*/ 250 w 300"/>
                  <a:gd name="T17" fmla="*/ 150 h 300"/>
                  <a:gd name="T18" fmla="*/ 150 w 300"/>
                  <a:gd name="T19" fmla="*/ 25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0" h="300">
                    <a:moveTo>
                      <a:pt x="150" y="0"/>
                    </a:moveTo>
                    <a:cubicBezTo>
                      <a:pt x="67" y="0"/>
                      <a:pt x="0" y="67"/>
                      <a:pt x="0" y="150"/>
                    </a:cubicBezTo>
                    <a:cubicBezTo>
                      <a:pt x="0" y="233"/>
                      <a:pt x="67" y="300"/>
                      <a:pt x="150" y="300"/>
                    </a:cubicBezTo>
                    <a:cubicBezTo>
                      <a:pt x="233" y="300"/>
                      <a:pt x="300" y="233"/>
                      <a:pt x="300" y="150"/>
                    </a:cubicBezTo>
                    <a:cubicBezTo>
                      <a:pt x="300" y="67"/>
                      <a:pt x="233" y="0"/>
                      <a:pt x="150" y="0"/>
                    </a:cubicBezTo>
                    <a:close/>
                    <a:moveTo>
                      <a:pt x="150" y="250"/>
                    </a:moveTo>
                    <a:cubicBezTo>
                      <a:pt x="95" y="250"/>
                      <a:pt x="50" y="205"/>
                      <a:pt x="50" y="150"/>
                    </a:cubicBezTo>
                    <a:cubicBezTo>
                      <a:pt x="50" y="95"/>
                      <a:pt x="95" y="50"/>
                      <a:pt x="150" y="50"/>
                    </a:cubicBezTo>
                    <a:cubicBezTo>
                      <a:pt x="205" y="50"/>
                      <a:pt x="250" y="95"/>
                      <a:pt x="250" y="150"/>
                    </a:cubicBezTo>
                    <a:cubicBezTo>
                      <a:pt x="250" y="205"/>
                      <a:pt x="205" y="250"/>
                      <a:pt x="150" y="2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1" name="文本框 10"/>
          <p:cNvSpPr txBox="1"/>
          <p:nvPr/>
        </p:nvSpPr>
        <p:spPr>
          <a:xfrm>
            <a:off x="2018559" y="1217856"/>
            <a:ext cx="1625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算法思想：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51330" y="1691640"/>
            <a:ext cx="3734435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600" b="0" i="0" u="none" strike="noStrike" kern="100" cap="none" spc="0" normalizeH="0" baseline="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ea typeface="Futura Book" pitchFamily="50" charset="0"/>
                <a:cs typeface="Times New Roman" panose="02020603050405020304" pitchFamily="18" charset="0"/>
              </a:rPr>
              <a:t>搜索当前节点的第1个子节点，再搜索当前节点的第2个子节点，......</a:t>
            </a:r>
            <a:endParaRPr kumimoji="0" lang="en-US" altLang="zh-CN" sz="1600" b="0" i="0" u="none" strike="noStrike" kern="100" cap="none" spc="0" normalizeH="0" baseline="0" dirty="0">
              <a:solidFill>
                <a:schemeClr val="tx1">
                  <a:alpha val="70000"/>
                </a:schemeClr>
              </a:solidFill>
              <a:latin typeface="Futura Book" pitchFamily="50" charset="0"/>
              <a:ea typeface="Futura Book" pitchFamily="50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600" b="0" i="0" u="none" strike="noStrike" kern="100" cap="none" spc="0" normalizeH="0" baseline="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ea typeface="Futura Book" pitchFamily="50" charset="0"/>
                <a:cs typeface="Times New Roman" panose="02020603050405020304" pitchFamily="18" charset="0"/>
              </a:rPr>
              <a:t>建立一个队列来存储节点。从队列头取节点进行访问，在队列尾添加子节点</a:t>
            </a:r>
            <a:endParaRPr kumimoji="0" lang="en-US" altLang="zh-CN" sz="1600" b="0" i="0" u="none" strike="noStrike" kern="100" cap="none" spc="0" normalizeH="0" baseline="0" dirty="0">
              <a:solidFill>
                <a:schemeClr val="tx1">
                  <a:alpha val="70000"/>
                </a:schemeClr>
              </a:solidFill>
              <a:latin typeface="Futura Book" pitchFamily="50" charset="0"/>
              <a:ea typeface="Futura Book" pitchFamily="50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600" b="0" i="0" u="none" strike="noStrike" kern="100" cap="none" spc="0" normalizeH="0" baseline="0" dirty="0">
                <a:solidFill>
                  <a:srgbClr val="FF0000">
                    <a:alpha val="70000"/>
                  </a:srgbClr>
                </a:solidFill>
                <a:latin typeface="Futura Book" pitchFamily="50" charset="0"/>
                <a:ea typeface="Futura Book" pitchFamily="50" charset="0"/>
                <a:cs typeface="Times New Roman" panose="02020603050405020304" pitchFamily="18" charset="0"/>
              </a:rPr>
              <a:t>不需要设置最大搜索深度</a:t>
            </a:r>
            <a:endParaRPr kumimoji="0" lang="en-US" altLang="zh-CN" sz="1600" b="0" i="0" u="none" strike="noStrike" kern="100" cap="none" spc="0" normalizeH="0" baseline="0" dirty="0">
              <a:solidFill>
                <a:srgbClr val="FF0000">
                  <a:alpha val="70000"/>
                </a:srgbClr>
              </a:solidFill>
              <a:latin typeface="Futura Book" pitchFamily="50" charset="0"/>
              <a:ea typeface="Futura Book" pitchFamily="50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600" b="0" i="0" u="none" strike="noStrike" kern="100" cap="none" spc="0" normalizeH="0" baseline="0" dirty="0">
                <a:solidFill>
                  <a:schemeClr val="tx1">
                    <a:alpha val="70000"/>
                  </a:schemeClr>
                </a:solidFill>
                <a:latin typeface="Futura Book" pitchFamily="50" charset="0"/>
                <a:ea typeface="Futura Book" pitchFamily="50" charset="0"/>
                <a:cs typeface="Times New Roman" panose="02020603050405020304" pitchFamily="18" charset="0"/>
              </a:rPr>
              <a:t>类似树的层次遍历、按照层次搜索，时间消耗较大</a:t>
            </a:r>
            <a:endParaRPr kumimoji="0" lang="en-US" altLang="zh-CN" sz="1600" b="0" i="0" u="none" strike="noStrike" kern="100" cap="none" spc="0" normalizeH="0" baseline="0" dirty="0">
              <a:solidFill>
                <a:schemeClr val="tx1">
                  <a:alpha val="70000"/>
                </a:schemeClr>
              </a:solidFill>
              <a:latin typeface="Futura Book" pitchFamily="50" charset="0"/>
              <a:ea typeface="Futura Book" pitchFamily="50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18558" y="5076505"/>
            <a:ext cx="302207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prstClr val="black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BFS</a:t>
            </a:r>
            <a:r>
              <a:rPr lang="zh-CN" altLang="en-US" sz="2000" dirty="0">
                <a:solidFill>
                  <a:prstClr val="black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算法示例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10025" y="343535"/>
            <a:ext cx="431355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24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宽度优先搜索（</a:t>
            </a:r>
            <a:r>
              <a:rPr lang="en-US" altLang="zh-CN" sz="24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BFS</a:t>
            </a:r>
            <a:r>
              <a:rPr lang="zh-CN" altLang="en-US" sz="24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）</a:t>
            </a:r>
            <a:endParaRPr lang="zh-CN" altLang="en-US" sz="24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810250" y="2355850"/>
            <a:ext cx="5597525" cy="3425825"/>
            <a:chOff x="8776" y="2546"/>
            <a:chExt cx="10304" cy="6076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776" y="2546"/>
              <a:ext cx="10305" cy="6076"/>
            </a:xfrm>
            <a:prstGeom prst="rect">
              <a:avLst/>
            </a:prstGeom>
          </p:spPr>
        </p:pic>
        <p:cxnSp>
          <p:nvCxnSpPr>
            <p:cNvPr id="21" name="直接箭头连接符 20"/>
            <p:cNvCxnSpPr/>
            <p:nvPr/>
          </p:nvCxnSpPr>
          <p:spPr>
            <a:xfrm flipH="1">
              <a:off x="13097" y="3111"/>
              <a:ext cx="1431" cy="675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V="1">
              <a:off x="13560" y="3754"/>
              <a:ext cx="2588" cy="32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H="1">
              <a:off x="10829" y="3882"/>
              <a:ext cx="5731" cy="1597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箭头连接符 1"/>
            <p:cNvCxnSpPr/>
            <p:nvPr/>
          </p:nvCxnSpPr>
          <p:spPr>
            <a:xfrm flipV="1">
              <a:off x="11148" y="5479"/>
              <a:ext cx="895" cy="16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>
              <a:off x="12451" y="5479"/>
              <a:ext cx="1077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14057" y="5503"/>
              <a:ext cx="1292" cy="24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15925" y="5575"/>
              <a:ext cx="1077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17212" y="5584"/>
              <a:ext cx="1077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H="1">
              <a:off x="9535" y="5823"/>
              <a:ext cx="8871" cy="1189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PLACING_PICTURE_USER_VIEWPORT" val="{&quot;height&quot;:8100,&quot;width&quot;:4104}"/>
</p:tagLst>
</file>

<file path=ppt/tags/tag63.xml><?xml version="1.0" encoding="utf-8"?>
<p:tagLst xmlns:p="http://schemas.openxmlformats.org/presentationml/2006/main">
  <p:tag name="KSO_WM_UNIT_PLACING_PICTURE_USER_VIEWPORT" val="{&quot;height&quot;:8784,&quot;width&quot;:7896}"/>
</p:tagLst>
</file>

<file path=ppt/tags/tag64.xml><?xml version="1.0" encoding="utf-8"?>
<p:tagLst xmlns:p="http://schemas.openxmlformats.org/presentationml/2006/main">
  <p:tag name="KSO_WM_UNIT_PLACING_PICTURE_USER_VIEWPORT" val="{&quot;height&quot;:5811,&quot;width&quot;:10971}"/>
</p:tagLst>
</file>

<file path=ppt/tags/tag65.xml><?xml version="1.0" encoding="utf-8"?>
<p:tagLst xmlns:p="http://schemas.openxmlformats.org/presentationml/2006/main">
  <p:tag name="KSO_WM_UNIT_PLACING_PICTURE_USER_VIEWPORT" val="{&quot;height&quot;:8100,&quot;width&quot;:4104}"/>
</p:tagLst>
</file>

<file path=ppt/tags/tag66.xml><?xml version="1.0" encoding="utf-8"?>
<p:tagLst xmlns:p="http://schemas.openxmlformats.org/presentationml/2006/main">
  <p:tag name="KSO_WM_UNIT_PLACING_PICTURE_USER_VIEWPORT" val="{&quot;height&quot;:8784,&quot;width&quot;:7896}"/>
</p:tagLst>
</file>

<file path=ppt/tags/tag67.xml><?xml version="1.0" encoding="utf-8"?>
<p:tagLst xmlns:p="http://schemas.openxmlformats.org/presentationml/2006/main">
  <p:tag name="KSO_WM_UNIT_PLACING_PICTURE_USER_VIEWPORT" val="{&quot;height&quot;:3800,&quot;width&quot;:10321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2074</Words>
  <Application>WPS 演示</Application>
  <PresentationFormat>宽屏</PresentationFormat>
  <Paragraphs>321</Paragraphs>
  <Slides>27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6" baseType="lpstr">
      <vt:lpstr>Arial</vt:lpstr>
      <vt:lpstr>宋体</vt:lpstr>
      <vt:lpstr>Wingdings</vt:lpstr>
      <vt:lpstr>Wingdings</vt:lpstr>
      <vt:lpstr>思源黑体 CN Light</vt:lpstr>
      <vt:lpstr>黑体</vt:lpstr>
      <vt:lpstr>Futura Book</vt:lpstr>
      <vt:lpstr>Segoe Print</vt:lpstr>
      <vt:lpstr>Times New Roman</vt:lpstr>
      <vt:lpstr>Calibri</vt:lpstr>
      <vt:lpstr>FuturaPT-Book</vt:lpstr>
      <vt:lpstr>微软雅黑</vt:lpstr>
      <vt:lpstr>Arial Unicode MS</vt:lpstr>
      <vt:lpstr>Calibri Light</vt:lpstr>
      <vt:lpstr>Yu Gothic UI</vt:lpstr>
      <vt:lpstr>Calibri</vt:lpstr>
      <vt:lpstr>思源黑体 CN Light</vt:lpstr>
      <vt:lpstr>Office 主题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风云办公</dc:creator>
  <cp:lastModifiedBy>19377403</cp:lastModifiedBy>
  <cp:revision>48</cp:revision>
  <dcterms:created xsi:type="dcterms:W3CDTF">2019-01-21T09:50:00Z</dcterms:created>
  <dcterms:modified xsi:type="dcterms:W3CDTF">2022-04-13T17:05:20Z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F6325FBEB12D469F833DB1913FCEBD56</vt:lpwstr>
  </property>
  <property fmtid="{D5CDD505-2E9C-101B-9397-08002B2CF9AE}" pid="3" name="KSOProductBuildVer">
    <vt:lpwstr>2052-11.3.0.9230</vt:lpwstr>
  </property>
</Properties>
</file>