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8"/>
  </p:normalViewPr>
  <p:slideViewPr>
    <p:cSldViewPr snapToGrid="0" snapToObjects="1">
      <p:cViewPr>
        <p:scale>
          <a:sx n="96" d="100"/>
          <a:sy n="96" d="100"/>
        </p:scale>
        <p:origin x="116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265D-0184-6C4A-94AD-00AFB7FD7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12D38-8AC1-9845-89A4-15C9873D1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5E121E-74DC-D74D-B40E-890C925B0281}"/>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4E58C059-C450-9D45-8014-5B0A60C57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EB00F-DE47-BC42-B8ED-6D2483ECF53F}"/>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269551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130A-E51A-6C43-A680-9225F7631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54ED62-2472-7144-8264-D8D0E7BF8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5A916-2F2C-5545-B015-9CDF148851BB}"/>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F14651D0-E63C-074C-A9E9-9113161EA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48CA1-4D76-5B41-BA10-D10CA597B78D}"/>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88345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3972F-8723-2F42-ABB2-075915DCE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FB2127-3562-FC43-8E4E-C650380A3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2E596-6698-404E-961D-865E00612256}"/>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A889DD9F-E776-904E-8CC3-BD8545077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6FB33-39DE-2948-9B3E-3AFF0B6A8E77}"/>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24694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F2E0-53EF-394E-969E-BBCAE2974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17EF7-EC66-E541-A6C8-C303323D7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A7B34-0905-AB45-88B0-E97121EA12F9}"/>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1B65AD83-9690-0E41-8BEE-734169608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60910-94B5-C248-BAC2-BC15830A7225}"/>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172963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3221-0C74-264A-9198-F90FF2183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54639-E077-E641-BAA3-1442E862C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F399E-64B0-B349-BE59-2873DA4683A8}"/>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AF6A4766-E75D-9F4E-86F3-3159F833A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065A1-3998-554E-ADA1-88B841525276}"/>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3920728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8313-921E-0646-B320-39DD0F951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2694A-2CDD-984A-B897-C6AAC4D50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2BD50E-870E-824A-86A8-23072DE9C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3DF3C-94DB-484F-B8AB-C890DC88AD1E}"/>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6" name="Footer Placeholder 5">
            <a:extLst>
              <a:ext uri="{FF2B5EF4-FFF2-40B4-BE49-F238E27FC236}">
                <a16:creationId xmlns:a16="http://schemas.microsoft.com/office/drawing/2014/main" id="{61886756-0CFD-7949-BE7F-86C7C40EE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25896-B35B-C243-81F3-9B3DA6750D4C}"/>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370142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BD9F-4F6A-A645-8AE4-35DE48366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F9D465-FDC4-774B-8473-CDD3B4F37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C602E-5AC6-2348-9366-D43BFF1238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D72BA-12E9-A44B-8D34-594D03B1A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EF6CE-F347-074B-B64F-0EE88ABC63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ACABC1-E285-9144-86EC-BD1FB5408374}"/>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8" name="Footer Placeholder 7">
            <a:extLst>
              <a:ext uri="{FF2B5EF4-FFF2-40B4-BE49-F238E27FC236}">
                <a16:creationId xmlns:a16="http://schemas.microsoft.com/office/drawing/2014/main" id="{1F0661C4-5E10-8D4D-AFD1-3663A658AC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0E99C-F493-A94A-9ECC-77ADAC53E427}"/>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255002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8E23-5E65-5C45-A3E9-0E235EFED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415F5C-9878-D84E-8CB4-8E0454C5CEF6}"/>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4" name="Footer Placeholder 3">
            <a:extLst>
              <a:ext uri="{FF2B5EF4-FFF2-40B4-BE49-F238E27FC236}">
                <a16:creationId xmlns:a16="http://schemas.microsoft.com/office/drawing/2014/main" id="{3B9023A9-3CA4-6B40-A292-21C279CA2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2C8B63-912D-E944-BD89-1E79B7124468}"/>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269550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359A2-8573-7248-B8FA-B1B4B733EC81}"/>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3" name="Footer Placeholder 2">
            <a:extLst>
              <a:ext uri="{FF2B5EF4-FFF2-40B4-BE49-F238E27FC236}">
                <a16:creationId xmlns:a16="http://schemas.microsoft.com/office/drawing/2014/main" id="{067A444F-D25D-894D-8C2F-265E49F86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32E28-6006-4648-AD29-BADD30A85E94}"/>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215175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924F-2ADF-2F4A-A608-998BBE85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F7F85-9A42-6949-B67C-27A18F828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F8DA8-3701-6242-8EAD-E67BD0E98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89F69-2372-A448-9CE2-7CCA97F2A3A7}"/>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6" name="Footer Placeholder 5">
            <a:extLst>
              <a:ext uri="{FF2B5EF4-FFF2-40B4-BE49-F238E27FC236}">
                <a16:creationId xmlns:a16="http://schemas.microsoft.com/office/drawing/2014/main" id="{50F10842-D522-2741-895B-E241BB26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8383F-0E9C-3249-B215-5737ACDA24F0}"/>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346124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08C9-930E-B747-BCFC-A641F33F2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62B29-D396-D043-96FA-956D8C19F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3BEF2-38DA-F947-B11E-B177931CD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9818F-FE8A-7342-8A1F-41AD7711CE94}"/>
              </a:ext>
            </a:extLst>
          </p:cNvPr>
          <p:cNvSpPr>
            <a:spLocks noGrp="1"/>
          </p:cNvSpPr>
          <p:nvPr>
            <p:ph type="dt" sz="half" idx="10"/>
          </p:nvPr>
        </p:nvSpPr>
        <p:spPr/>
        <p:txBody>
          <a:bodyPr/>
          <a:lstStyle/>
          <a:p>
            <a:fld id="{7F561827-2147-BB4F-8F7D-7125298F1C61}" type="datetimeFigureOut">
              <a:rPr lang="en-US" smtClean="0"/>
              <a:t>4/20/20</a:t>
            </a:fld>
            <a:endParaRPr lang="en-US"/>
          </a:p>
        </p:txBody>
      </p:sp>
      <p:sp>
        <p:nvSpPr>
          <p:cNvPr id="6" name="Footer Placeholder 5">
            <a:extLst>
              <a:ext uri="{FF2B5EF4-FFF2-40B4-BE49-F238E27FC236}">
                <a16:creationId xmlns:a16="http://schemas.microsoft.com/office/drawing/2014/main" id="{6DB94FAC-FD19-7A42-983D-FB85FECB3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2AAC0-A1B2-2F43-8CE8-51A865320991}"/>
              </a:ext>
            </a:extLst>
          </p:cNvPr>
          <p:cNvSpPr>
            <a:spLocks noGrp="1"/>
          </p:cNvSpPr>
          <p:nvPr>
            <p:ph type="sldNum" sz="quarter" idx="12"/>
          </p:nvPr>
        </p:nvSpPr>
        <p:spPr/>
        <p:txBody>
          <a:bodyPr/>
          <a:lstStyle/>
          <a:p>
            <a:fld id="{98130B20-BC81-A048-8D78-8182835FCF54}" type="slidenum">
              <a:rPr lang="en-US" smtClean="0"/>
              <a:t>‹#›</a:t>
            </a:fld>
            <a:endParaRPr lang="en-US"/>
          </a:p>
        </p:txBody>
      </p:sp>
    </p:spTree>
    <p:extLst>
      <p:ext uri="{BB962C8B-B14F-4D97-AF65-F5344CB8AC3E}">
        <p14:creationId xmlns:p14="http://schemas.microsoft.com/office/powerpoint/2010/main" val="149982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731C8-0080-C642-82F7-EBB0A29FE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74343-69E1-A446-9CC6-E63EF1067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FABDB-F3C9-C548-82DD-BA97EAAFA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61827-2147-BB4F-8F7D-7125298F1C61}" type="datetimeFigureOut">
              <a:rPr lang="en-US" smtClean="0"/>
              <a:t>4/20/20</a:t>
            </a:fld>
            <a:endParaRPr lang="en-US"/>
          </a:p>
        </p:txBody>
      </p:sp>
      <p:sp>
        <p:nvSpPr>
          <p:cNvPr id="5" name="Footer Placeholder 4">
            <a:extLst>
              <a:ext uri="{FF2B5EF4-FFF2-40B4-BE49-F238E27FC236}">
                <a16:creationId xmlns:a16="http://schemas.microsoft.com/office/drawing/2014/main" id="{23AE1945-A374-5B4A-BC01-A98261E20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D8DAD-7850-9D45-B4D8-0C40A3395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30B20-BC81-A048-8D78-8182835FCF54}" type="slidenum">
              <a:rPr lang="en-US" smtClean="0"/>
              <a:t>‹#›</a:t>
            </a:fld>
            <a:endParaRPr lang="en-US"/>
          </a:p>
        </p:txBody>
      </p:sp>
    </p:spTree>
    <p:extLst>
      <p:ext uri="{BB962C8B-B14F-4D97-AF65-F5344CB8AC3E}">
        <p14:creationId xmlns:p14="http://schemas.microsoft.com/office/powerpoint/2010/main" val="94008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E5A93A09-F38C-7544-8A01-2B15E4B7AA50}"/>
              </a:ext>
            </a:extLst>
          </p:cNvPr>
          <p:cNvSpPr txBox="1">
            <a:spLocks/>
          </p:cNvSpPr>
          <p:nvPr/>
        </p:nvSpPr>
        <p:spPr>
          <a:xfrm>
            <a:off x="600079" y="288928"/>
            <a:ext cx="5612562" cy="29954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2000" b="1" dirty="0"/>
              <a:t>OBJECTIVE</a:t>
            </a:r>
          </a:p>
          <a:p>
            <a:pPr>
              <a:spcBef>
                <a:spcPts val="0"/>
              </a:spcBef>
            </a:pPr>
            <a:r>
              <a:rPr lang="en-US" sz="2000" dirty="0"/>
              <a:t>Forecasting the online auction outcome</a:t>
            </a:r>
            <a:r>
              <a:rPr lang="en-US" sz="2000" b="1" dirty="0"/>
              <a:t> </a:t>
            </a:r>
          </a:p>
          <a:p>
            <a:pPr>
              <a:spcBef>
                <a:spcPts val="0"/>
              </a:spcBef>
            </a:pPr>
            <a:endParaRPr lang="en-US" sz="2000" dirty="0"/>
          </a:p>
          <a:p>
            <a:pPr>
              <a:spcBef>
                <a:spcPts val="0"/>
              </a:spcBef>
            </a:pPr>
            <a:r>
              <a:rPr lang="en-US" sz="1600" u="sng" dirty="0"/>
              <a:t>Background</a:t>
            </a:r>
            <a:r>
              <a:rPr lang="en-US" sz="1600" b="1" dirty="0"/>
              <a:t> </a:t>
            </a:r>
            <a:r>
              <a:rPr lang="en-US" sz="1600" dirty="0"/>
              <a:t>– Online auction has been one of the most popular methods to buy and sell items online. Forecasting the auction outcome is beneficial to all auction parties. </a:t>
            </a:r>
          </a:p>
          <a:p>
            <a:pPr>
              <a:spcBef>
                <a:spcPts val="0"/>
              </a:spcBef>
            </a:pPr>
            <a:endParaRPr lang="en-US" sz="1600" dirty="0"/>
          </a:p>
          <a:p>
            <a:pPr>
              <a:spcBef>
                <a:spcPts val="0"/>
              </a:spcBef>
            </a:pPr>
            <a:endParaRPr lang="en-US" sz="2000" dirty="0"/>
          </a:p>
        </p:txBody>
      </p:sp>
      <p:sp>
        <p:nvSpPr>
          <p:cNvPr id="15" name="Slide Number Placeholder 3">
            <a:extLst>
              <a:ext uri="{FF2B5EF4-FFF2-40B4-BE49-F238E27FC236}">
                <a16:creationId xmlns:a16="http://schemas.microsoft.com/office/drawing/2014/main" id="{F9758D27-2E85-3E4C-B2A9-61D6D49D2331}"/>
              </a:ext>
            </a:extLst>
          </p:cNvPr>
          <p:cNvSpPr>
            <a:spLocks noGrp="1"/>
          </p:cNvSpPr>
          <p:nvPr>
            <p:ph type="sldNum" sz="quarter" idx="12"/>
          </p:nvPr>
        </p:nvSpPr>
        <p:spPr>
          <a:xfrm>
            <a:off x="8224838" y="6398972"/>
            <a:ext cx="2133600" cy="365125"/>
          </a:xfrm>
        </p:spPr>
        <p:txBody>
          <a:bodyPr/>
          <a:lstStyle/>
          <a:p>
            <a:pPr>
              <a:defRPr/>
            </a:pPr>
            <a:fld id="{9695C8B4-01A2-485F-8B64-4640E234E3BB}" type="slidenum">
              <a:rPr lang="en-US" altLang="en-US" smtClean="0"/>
              <a:pPr>
                <a:defRPr/>
              </a:pPr>
              <a:t>1</a:t>
            </a:fld>
            <a:endParaRPr lang="en-US" altLang="en-US"/>
          </a:p>
        </p:txBody>
      </p:sp>
      <p:cxnSp>
        <p:nvCxnSpPr>
          <p:cNvPr id="16" name="Straight Connector 15">
            <a:extLst>
              <a:ext uri="{FF2B5EF4-FFF2-40B4-BE49-F238E27FC236}">
                <a16:creationId xmlns:a16="http://schemas.microsoft.com/office/drawing/2014/main" id="{6AD3D834-82AD-594D-BBDB-5ED1344BC285}"/>
              </a:ext>
            </a:extLst>
          </p:cNvPr>
          <p:cNvCxnSpPr/>
          <p:nvPr/>
        </p:nvCxnSpPr>
        <p:spPr>
          <a:xfrm>
            <a:off x="6274635" y="247973"/>
            <a:ext cx="0" cy="6516124"/>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FE7D40-9D32-C04B-8442-DA4C1A776F57}"/>
              </a:ext>
            </a:extLst>
          </p:cNvPr>
          <p:cNvCxnSpPr>
            <a:cxnSpLocks/>
          </p:cNvCxnSpPr>
          <p:nvPr/>
        </p:nvCxnSpPr>
        <p:spPr>
          <a:xfrm>
            <a:off x="171451" y="3449666"/>
            <a:ext cx="11858625" cy="5941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6719FD6-724B-8347-A43B-AD1BCE773EBA}"/>
              </a:ext>
            </a:extLst>
          </p:cNvPr>
          <p:cNvSpPr txBox="1">
            <a:spLocks/>
          </p:cNvSpPr>
          <p:nvPr/>
        </p:nvSpPr>
        <p:spPr bwMode="auto">
          <a:xfrm>
            <a:off x="519195" y="3573653"/>
            <a:ext cx="5491317" cy="65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DATA CURATION AND ANALYSIS </a:t>
            </a:r>
          </a:p>
          <a:p>
            <a:pPr marL="0" indent="0" algn="ctr">
              <a:buNone/>
            </a:pPr>
            <a:r>
              <a:rPr lang="en-US" sz="1600" dirty="0"/>
              <a:t>The dataset contains both time series and cross-sectional data. </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C482F3A3-630E-9D47-95AF-3087D65FAEAD}"/>
                  </a:ext>
                </a:extLst>
              </p:cNvPr>
              <p:cNvSpPr txBox="1">
                <a:spLocks/>
              </p:cNvSpPr>
              <p:nvPr/>
            </p:nvSpPr>
            <p:spPr bwMode="auto">
              <a:xfrm>
                <a:off x="6538759" y="288928"/>
                <a:ext cx="5162702" cy="3190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RESULTS</a:t>
                </a:r>
              </a:p>
              <a:p>
                <a:pPr marL="0" indent="0" algn="ctr">
                  <a:buFont typeface="Arial" charset="0"/>
                  <a:buNone/>
                </a:pPr>
                <a:endParaRPr lang="en-US" b="1" dirty="0"/>
              </a:p>
              <a:p>
                <a:pPr marL="0" indent="0">
                  <a:buNone/>
                </a:pPr>
                <a14:m>
                  <m:oMathPara xmlns:m="http://schemas.openxmlformats.org/officeDocument/2006/math">
                    <m:oMathParaPr>
                      <m:jc m:val="centerGroup"/>
                    </m:oMathParaPr>
                    <m:oMath xmlns:m="http://schemas.openxmlformats.org/officeDocument/2006/math">
                      <m:r>
                        <m:rPr>
                          <m:sty m:val="p"/>
                        </m:rPr>
                        <a:rPr lang="en-US"/>
                        <m:t>MAE</m:t>
                      </m:r>
                      <m:r>
                        <a:rPr lang="en-US" i="1"/>
                        <m:t>=</m:t>
                      </m:r>
                      <m:f>
                        <m:fPr>
                          <m:ctrlPr>
                            <a:rPr lang="en-US" i="1"/>
                          </m:ctrlPr>
                        </m:fPr>
                        <m:num>
                          <m:nary>
                            <m:naryPr>
                              <m:chr m:val="∑"/>
                              <m:grow m:val="on"/>
                              <m:ctrlPr>
                                <a:rPr lang="en-US" i="1"/>
                              </m:ctrlPr>
                            </m:naryPr>
                            <m:sub>
                              <m:r>
                                <a:rPr lang="en-US" i="1"/>
                                <m:t>𝑖</m:t>
                              </m:r>
                              <m:r>
                                <a:rPr lang="en-US" i="1"/>
                                <m:t>=1</m:t>
                              </m:r>
                            </m:sub>
                            <m:sup>
                              <m:r>
                                <a:rPr lang="en-US" i="1"/>
                                <m:t>𝑛</m:t>
                              </m:r>
                            </m:sup>
                            <m:e>
                              <m:r>
                                <a:rPr lang="en-US"/>
                                <m:t>|</m:t>
                              </m:r>
                              <m:r>
                                <m:rPr>
                                  <m:sty m:val="p"/>
                                </m:rPr>
                                <a:rPr lang="en-US"/>
                                <m:t>yi</m:t>
                              </m:r>
                              <m:r>
                                <a:rPr lang="en-US" i="1"/>
                                <m:t>−</m:t>
                              </m:r>
                              <m:acc>
                                <m:accPr>
                                  <m:chr m:val="̂"/>
                                  <m:ctrlPr>
                                    <a:rPr lang="en-US" i="1"/>
                                  </m:ctrlPr>
                                </m:accPr>
                                <m:e>
                                  <m:r>
                                    <m:rPr>
                                      <m:sty m:val="p"/>
                                    </m:rPr>
                                    <a:rPr lang="en-US"/>
                                    <m:t>y</m:t>
                                  </m:r>
                                </m:e>
                              </m:acc>
                              <m:r>
                                <m:rPr>
                                  <m:sty m:val="p"/>
                                </m:rPr>
                                <a:rPr lang="en-US"/>
                                <m:t>i</m:t>
                              </m:r>
                              <m:r>
                                <a:rPr lang="en-US"/>
                                <m:t>|</m:t>
                              </m:r>
                            </m:e>
                          </m:nary>
                        </m:num>
                        <m:den>
                          <m:r>
                            <a:rPr lang="en-US" i="1"/>
                            <m:t>𝑛</m:t>
                          </m:r>
                        </m:den>
                      </m:f>
                    </m:oMath>
                  </m:oMathPara>
                </a14:m>
                <a:endParaRPr lang="en-US" dirty="0"/>
              </a:p>
              <a:p>
                <a:pPr marL="0" indent="0">
                  <a:buFont typeface="Arial" charset="0"/>
                  <a:buNone/>
                </a:pPr>
                <a:endParaRPr lang="en-US" b="1" dirty="0"/>
              </a:p>
              <a:p>
                <a:pPr marL="0" indent="0">
                  <a:buFont typeface="Arial" charset="0"/>
                  <a:buNone/>
                </a:pPr>
                <a:endParaRPr lang="en-US" dirty="0"/>
              </a:p>
            </p:txBody>
          </p:sp>
        </mc:Choice>
        <mc:Fallback>
          <p:sp>
            <p:nvSpPr>
              <p:cNvPr id="19" name="Content Placeholder 2">
                <a:extLst>
                  <a:ext uri="{FF2B5EF4-FFF2-40B4-BE49-F238E27FC236}">
                    <a16:creationId xmlns:a16="http://schemas.microsoft.com/office/drawing/2014/main" id="{C482F3A3-630E-9D47-95AF-3087D65FAEAD}"/>
                  </a:ext>
                </a:extLst>
              </p:cNvPr>
              <p:cNvSpPr txBox="1">
                <a:spLocks noRot="1" noChangeAspect="1" noMove="1" noResize="1" noEditPoints="1" noAdjustHandles="1" noChangeArrowheads="1" noChangeShapeType="1" noTextEdit="1"/>
              </p:cNvSpPr>
              <p:nvPr/>
            </p:nvSpPr>
            <p:spPr bwMode="auto">
              <a:xfrm>
                <a:off x="6538759" y="288928"/>
                <a:ext cx="5162702" cy="3190443"/>
              </a:xfrm>
              <a:prstGeom prst="rect">
                <a:avLst/>
              </a:prstGeom>
              <a:blipFill>
                <a:blip r:embed="rId2"/>
                <a:stretch>
                  <a:fillRect t="-7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9E738EF5-91C7-1B43-96C8-4EF1C5AC7FF0}"/>
              </a:ext>
            </a:extLst>
          </p:cNvPr>
          <p:cNvSpPr txBox="1">
            <a:spLocks/>
          </p:cNvSpPr>
          <p:nvPr/>
        </p:nvSpPr>
        <p:spPr bwMode="auto">
          <a:xfrm>
            <a:off x="6496143" y="3667557"/>
            <a:ext cx="5333904" cy="319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CONCLUSIONS</a:t>
            </a:r>
          </a:p>
          <a:p>
            <a:pPr marL="0" indent="0">
              <a:buFont typeface="Arial" charset="0"/>
              <a:buNone/>
            </a:pPr>
            <a:endParaRPr lang="en-US" sz="1200" dirty="0"/>
          </a:p>
          <a:p>
            <a:pPr marL="0" indent="0">
              <a:buFont typeface="Arial" charset="0"/>
              <a:buNone/>
            </a:pPr>
            <a:endParaRPr lang="en-US" sz="1800" u="sng" dirty="0"/>
          </a:p>
          <a:p>
            <a:pPr marL="0" indent="0">
              <a:buFont typeface="Arial" charset="0"/>
              <a:buNone/>
            </a:pPr>
            <a:endParaRPr lang="en-US" sz="1800" u="sng" dirty="0"/>
          </a:p>
          <a:p>
            <a:pPr marL="0" indent="0">
              <a:buFont typeface="Arial" charset="0"/>
              <a:buNone/>
            </a:pPr>
            <a:endParaRPr lang="en-US" sz="1800" u="sng" dirty="0"/>
          </a:p>
          <a:p>
            <a:pPr marL="0" indent="0">
              <a:buFont typeface="Arial" charset="0"/>
              <a:buNone/>
            </a:pPr>
            <a:r>
              <a:rPr lang="en-US" sz="1800" u="sng" dirty="0"/>
              <a:t>Follow On Work/Lessons Learned:</a:t>
            </a:r>
          </a:p>
          <a:p>
            <a:pPr marL="0" eaLnBrk="1" hangingPunct="1">
              <a:buFontTx/>
              <a:buChar char="-"/>
            </a:pPr>
            <a:r>
              <a:rPr lang="en-US" sz="1100" dirty="0"/>
              <a:t>Our baseline model using ML models to predict the end-price with static features did not perform satisfactorily with a testing MAE of 110.29693. Adding the on-going information can reduce the MAE to 11.8855213. </a:t>
            </a:r>
          </a:p>
          <a:p>
            <a:pPr marL="0" eaLnBrk="1" hangingPunct="1">
              <a:buFontTx/>
              <a:buChar char="-"/>
            </a:pPr>
            <a:r>
              <a:rPr lang="en-US" sz="1100" dirty="0"/>
              <a:t>The LSTM Neural Network did not return the best result. </a:t>
            </a:r>
          </a:p>
          <a:p>
            <a:pPr marL="0" eaLnBrk="1" hangingPunct="1">
              <a:buFontTx/>
              <a:buChar char="-"/>
            </a:pPr>
            <a:r>
              <a:rPr lang="en-US" sz="1100" dirty="0"/>
              <a:t>An ensemble of unsupervised clustering results and linear regression might have higher predictive capabilities. My future works also includes the practical application of auction predicting models that helps the buyers making bidding decisions. </a:t>
            </a:r>
          </a:p>
          <a:p>
            <a:pPr marL="0" indent="0">
              <a:buFont typeface="Arial" charset="0"/>
              <a:buNone/>
            </a:pPr>
            <a:endParaRPr lang="en-US" b="1" dirty="0"/>
          </a:p>
          <a:p>
            <a:pPr marL="0" indent="0">
              <a:buFont typeface="Arial" charset="0"/>
              <a:buNone/>
            </a:pPr>
            <a:endParaRPr lang="en-US" dirty="0"/>
          </a:p>
        </p:txBody>
      </p:sp>
      <p:pic>
        <p:nvPicPr>
          <p:cNvPr id="25" name="Picture" descr="A screenshot of a cell phone&#10;&#10;Description automatically generated">
            <a:extLst>
              <a:ext uri="{FF2B5EF4-FFF2-40B4-BE49-F238E27FC236}">
                <a16:creationId xmlns:a16="http://schemas.microsoft.com/office/drawing/2014/main" id="{F1A58E59-4154-DA48-BD1F-DE7C370C03CE}"/>
              </a:ext>
            </a:extLst>
          </p:cNvPr>
          <p:cNvPicPr/>
          <p:nvPr/>
        </p:nvPicPr>
        <p:blipFill>
          <a:blip r:embed="rId3"/>
          <a:stretch>
            <a:fillRect/>
          </a:stretch>
        </p:blipFill>
        <p:spPr bwMode="auto">
          <a:xfrm>
            <a:off x="3470046" y="4384431"/>
            <a:ext cx="2693836" cy="2326338"/>
          </a:xfrm>
          <a:prstGeom prst="rect">
            <a:avLst/>
          </a:prstGeom>
          <a:noFill/>
          <a:ln w="9525">
            <a:noFill/>
            <a:headEnd/>
            <a:tailEnd/>
          </a:ln>
        </p:spPr>
      </p:pic>
      <p:pic>
        <p:nvPicPr>
          <p:cNvPr id="39" name="Picture 38" descr="A close up of a sign&#10;&#10;Description automatically generated">
            <a:extLst>
              <a:ext uri="{FF2B5EF4-FFF2-40B4-BE49-F238E27FC236}">
                <a16:creationId xmlns:a16="http://schemas.microsoft.com/office/drawing/2014/main" id="{F68FD694-2D32-EE4A-A49E-CE2642BAC1C1}"/>
              </a:ext>
            </a:extLst>
          </p:cNvPr>
          <p:cNvPicPr>
            <a:picLocks noChangeAspect="1"/>
          </p:cNvPicPr>
          <p:nvPr/>
        </p:nvPicPr>
        <p:blipFill>
          <a:blip r:embed="rId4"/>
          <a:stretch>
            <a:fillRect/>
          </a:stretch>
        </p:blipFill>
        <p:spPr>
          <a:xfrm>
            <a:off x="1508605" y="2019515"/>
            <a:ext cx="3512496" cy="1002658"/>
          </a:xfrm>
          <a:prstGeom prst="rect">
            <a:avLst/>
          </a:prstGeom>
        </p:spPr>
      </p:pic>
      <p:sp>
        <p:nvSpPr>
          <p:cNvPr id="42" name="TextBox 41">
            <a:extLst>
              <a:ext uri="{FF2B5EF4-FFF2-40B4-BE49-F238E27FC236}">
                <a16:creationId xmlns:a16="http://schemas.microsoft.com/office/drawing/2014/main" id="{E8994F01-377A-5D42-ABEA-C4F694862CE7}"/>
              </a:ext>
            </a:extLst>
          </p:cNvPr>
          <p:cNvSpPr txBox="1"/>
          <p:nvPr/>
        </p:nvSpPr>
        <p:spPr>
          <a:xfrm>
            <a:off x="519195" y="4298200"/>
            <a:ext cx="3044581" cy="2351285"/>
          </a:xfrm>
          <a:prstGeom prst="rect">
            <a:avLst/>
          </a:prstGeom>
          <a:noFill/>
        </p:spPr>
        <p:txBody>
          <a:bodyPr wrap="square" rtlCol="0">
            <a:spAutoFit/>
          </a:bodyPr>
          <a:lstStyle/>
          <a:p>
            <a:pPr>
              <a:lnSpc>
                <a:spcPct val="150000"/>
              </a:lnSpc>
              <a:buFontTx/>
              <a:buChar char="-"/>
            </a:pPr>
            <a:r>
              <a:rPr lang="en-US" sz="1100" dirty="0"/>
              <a:t>Each auction has a sequence of bidding history</a:t>
            </a:r>
          </a:p>
          <a:p>
            <a:pPr>
              <a:lnSpc>
                <a:spcPct val="150000"/>
              </a:lnSpc>
              <a:buFontTx/>
              <a:buChar char="-"/>
            </a:pPr>
            <a:r>
              <a:rPr lang="en-US" sz="1100" dirty="0"/>
              <a:t>10681 observations and 9 variables, 627 auctions in total</a:t>
            </a:r>
          </a:p>
          <a:p>
            <a:pPr>
              <a:lnSpc>
                <a:spcPct val="150000"/>
              </a:lnSpc>
              <a:buFontTx/>
              <a:buChar char="-"/>
            </a:pPr>
            <a:r>
              <a:rPr lang="en-US" sz="1100" dirty="0"/>
              <a:t>The timestamp is generated by user activities, where events are not equally spaced</a:t>
            </a:r>
          </a:p>
          <a:p>
            <a:pPr>
              <a:lnSpc>
                <a:spcPct val="150000"/>
              </a:lnSpc>
              <a:buFontTx/>
              <a:buChar char="-"/>
            </a:pPr>
            <a:r>
              <a:rPr lang="en-US" sz="1100" dirty="0"/>
              <a:t>Auction price- second highest bid+ increment </a:t>
            </a:r>
          </a:p>
          <a:p>
            <a:pPr>
              <a:lnSpc>
                <a:spcPct val="150000"/>
              </a:lnSpc>
              <a:buFontTx/>
              <a:buChar char="-"/>
            </a:pPr>
            <a:r>
              <a:rPr lang="en-US" sz="1100" dirty="0"/>
              <a:t>Static information vs evolving information</a:t>
            </a:r>
          </a:p>
          <a:p>
            <a:pPr>
              <a:lnSpc>
                <a:spcPct val="150000"/>
              </a:lnSpc>
              <a:buFontTx/>
              <a:buChar char="-"/>
            </a:pPr>
            <a:r>
              <a:rPr lang="en-US" sz="1100" dirty="0"/>
              <a:t>Modeling discrete bidding price to a smoothing curve using methods such as Spline, GAM</a:t>
            </a:r>
          </a:p>
        </p:txBody>
      </p:sp>
      <p:graphicFrame>
        <p:nvGraphicFramePr>
          <p:cNvPr id="45" name="Table 44">
            <a:extLst>
              <a:ext uri="{FF2B5EF4-FFF2-40B4-BE49-F238E27FC236}">
                <a16:creationId xmlns:a16="http://schemas.microsoft.com/office/drawing/2014/main" id="{9B32EB37-8126-F24D-A39B-19DC3CAFF78D}"/>
              </a:ext>
            </a:extLst>
          </p:cNvPr>
          <p:cNvGraphicFramePr>
            <a:graphicFrameLocks noGrp="1"/>
          </p:cNvGraphicFramePr>
          <p:nvPr>
            <p:extLst>
              <p:ext uri="{D42A27DB-BD31-4B8C-83A1-F6EECF244321}">
                <p14:modId xmlns:p14="http://schemas.microsoft.com/office/powerpoint/2010/main" val="1288519668"/>
              </p:ext>
            </p:extLst>
          </p:nvPr>
        </p:nvGraphicFramePr>
        <p:xfrm>
          <a:off x="6999288" y="1863111"/>
          <a:ext cx="4584700" cy="1422400"/>
        </p:xfrm>
        <a:graphic>
          <a:graphicData uri="http://schemas.openxmlformats.org/drawingml/2006/table">
            <a:tbl>
              <a:tblPr firstRow="1">
                <a:tableStyleId>{5C22544A-7EE6-4342-B048-85BDC9FD1C3A}</a:tableStyleId>
              </a:tblPr>
              <a:tblGrid>
                <a:gridCol w="1406158">
                  <a:extLst>
                    <a:ext uri="{9D8B030D-6E8A-4147-A177-3AD203B41FA5}">
                      <a16:colId xmlns:a16="http://schemas.microsoft.com/office/drawing/2014/main" val="3996254541"/>
                    </a:ext>
                  </a:extLst>
                </a:gridCol>
                <a:gridCol w="2213342">
                  <a:extLst>
                    <a:ext uri="{9D8B030D-6E8A-4147-A177-3AD203B41FA5}">
                      <a16:colId xmlns:a16="http://schemas.microsoft.com/office/drawing/2014/main" val="3919966177"/>
                    </a:ext>
                  </a:extLst>
                </a:gridCol>
                <a:gridCol w="965200">
                  <a:extLst>
                    <a:ext uri="{9D8B030D-6E8A-4147-A177-3AD203B41FA5}">
                      <a16:colId xmlns:a16="http://schemas.microsoft.com/office/drawing/2014/main" val="2924823388"/>
                    </a:ext>
                  </a:extLst>
                </a:gridCol>
              </a:tblGrid>
              <a:tr h="203200">
                <a:tc>
                  <a:txBody>
                    <a:bodyPr/>
                    <a:lstStyle/>
                    <a:p>
                      <a:pPr algn="l" fontAlgn="b"/>
                      <a:r>
                        <a:rPr lang="en-US" sz="1200" u="none" strike="noStrike">
                          <a:effectLst/>
                        </a:rPr>
                        <a:t>Feature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Method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Testing MAE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2913455"/>
                  </a:ext>
                </a:extLst>
              </a:tr>
              <a:tr h="203200">
                <a:tc rowSpan="2">
                  <a:txBody>
                    <a:bodyPr/>
                    <a:lstStyle/>
                    <a:p>
                      <a:pPr algn="ctr" fontAlgn="b"/>
                      <a:r>
                        <a:rPr lang="en-US" sz="1200" u="none" strike="noStrike">
                          <a:effectLst/>
                        </a:rPr>
                        <a:t>Static features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Multiple Linear Regression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110.296938</a:t>
                      </a:r>
                      <a:endParaRPr lang="en-US" sz="11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426155147"/>
                  </a:ext>
                </a:extLst>
              </a:tr>
              <a:tr h="203200">
                <a:tc vMerge="1">
                  <a:txBody>
                    <a:bodyPr/>
                    <a:lstStyle/>
                    <a:p>
                      <a:endParaRPr lang="en-US"/>
                    </a:p>
                  </a:txBody>
                  <a:tcPr/>
                </a:tc>
                <a:tc>
                  <a:txBody>
                    <a:bodyPr/>
                    <a:lstStyle/>
                    <a:p>
                      <a:pPr algn="l" fontAlgn="b"/>
                      <a:r>
                        <a:rPr lang="en-US" sz="1200" u="none" strike="noStrike">
                          <a:effectLst/>
                        </a:rPr>
                        <a:t>KNN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89.9072</a:t>
                      </a:r>
                      <a:endParaRPr lang="en-US" sz="1100" b="0" i="0" u="none" strike="noStrike">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009557735"/>
                  </a:ext>
                </a:extLst>
              </a:tr>
              <a:tr h="203200">
                <a:tc rowSpan="4">
                  <a:txBody>
                    <a:bodyPr/>
                    <a:lstStyle/>
                    <a:p>
                      <a:pPr algn="ctr" fontAlgn="b"/>
                      <a:r>
                        <a:rPr lang="en-US" sz="1200" u="none" strike="noStrike">
                          <a:effectLst/>
                        </a:rPr>
                        <a:t>Static features+Dynamic features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Multiple Linear Regression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67.37456</a:t>
                      </a:r>
                      <a:endParaRPr lang="en-US" sz="1100" b="0" i="0" u="none" strike="noStrike">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567320714"/>
                  </a:ext>
                </a:extLst>
              </a:tr>
              <a:tr h="203200">
                <a:tc vMerge="1">
                  <a:txBody>
                    <a:bodyPr/>
                    <a:lstStyle/>
                    <a:p>
                      <a:endParaRPr lang="en-US"/>
                    </a:p>
                  </a:txBody>
                  <a:tcPr/>
                </a:tc>
                <a:tc>
                  <a:txBody>
                    <a:bodyPr/>
                    <a:lstStyle/>
                    <a:p>
                      <a:pPr algn="l" fontAlgn="b"/>
                      <a:r>
                        <a:rPr lang="en-US" sz="1200" u="none" strike="noStrike">
                          <a:effectLst/>
                        </a:rPr>
                        <a:t>KNN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85.78306</a:t>
                      </a:r>
                      <a:endParaRPr lang="en-US" sz="1100" b="0" i="0" u="none" strike="noStrike">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2249093940"/>
                  </a:ext>
                </a:extLst>
              </a:tr>
              <a:tr h="203200">
                <a:tc vMerge="1">
                  <a:txBody>
                    <a:bodyPr/>
                    <a:lstStyle/>
                    <a:p>
                      <a:endParaRPr lang="en-US"/>
                    </a:p>
                  </a:txBody>
                  <a:tcPr/>
                </a:tc>
                <a:tc>
                  <a:txBody>
                    <a:bodyPr/>
                    <a:lstStyle/>
                    <a:p>
                      <a:pPr algn="l" fontAlgn="b"/>
                      <a:r>
                        <a:rPr lang="en-US" sz="1200" u="none" strike="noStrike">
                          <a:effectLst/>
                        </a:rPr>
                        <a:t>XGBoost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11.8855213</a:t>
                      </a:r>
                      <a:endParaRPr lang="en-US" sz="1100" b="0" i="0" u="none" strike="noStrike">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23907877"/>
                  </a:ext>
                </a:extLst>
              </a:tr>
              <a:tr h="203200">
                <a:tc vMerge="1">
                  <a:txBody>
                    <a:bodyPr/>
                    <a:lstStyle/>
                    <a:p>
                      <a:endParaRPr lang="en-US"/>
                    </a:p>
                  </a:txBody>
                  <a:tcPr/>
                </a:tc>
                <a:tc>
                  <a:txBody>
                    <a:bodyPr/>
                    <a:lstStyle/>
                    <a:p>
                      <a:pPr algn="l" fontAlgn="ctr"/>
                      <a:r>
                        <a:rPr lang="en-US" sz="1200" u="none" strike="noStrike">
                          <a:effectLst/>
                        </a:rPr>
                        <a:t>LSTM Neural Network</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200" u="none" strike="noStrike" dirty="0">
                          <a:effectLst/>
                        </a:rPr>
                        <a:t>102.7578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7707066"/>
                  </a:ext>
                </a:extLst>
              </a:tr>
            </a:tbl>
          </a:graphicData>
        </a:graphic>
      </p:graphicFrame>
      <p:sp>
        <p:nvSpPr>
          <p:cNvPr id="46" name="Rectangle 45">
            <a:extLst>
              <a:ext uri="{FF2B5EF4-FFF2-40B4-BE49-F238E27FC236}">
                <a16:creationId xmlns:a16="http://schemas.microsoft.com/office/drawing/2014/main" id="{56E78E5C-A06F-7C4E-9E18-78D79B416A1D}"/>
              </a:ext>
            </a:extLst>
          </p:cNvPr>
          <p:cNvSpPr/>
          <p:nvPr/>
        </p:nvSpPr>
        <p:spPr>
          <a:xfrm>
            <a:off x="10863290" y="2019515"/>
            <a:ext cx="731520" cy="278208"/>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1C7A8D0-B774-C148-95F9-987CE916C1C7}"/>
              </a:ext>
            </a:extLst>
          </p:cNvPr>
          <p:cNvSpPr/>
          <p:nvPr/>
        </p:nvSpPr>
        <p:spPr>
          <a:xfrm>
            <a:off x="10863290" y="2883052"/>
            <a:ext cx="731520" cy="278208"/>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8" name="Picture 47" descr="A screenshot of a cell phone&#10;&#10;Description automatically generated">
            <a:extLst>
              <a:ext uri="{FF2B5EF4-FFF2-40B4-BE49-F238E27FC236}">
                <a16:creationId xmlns:a16="http://schemas.microsoft.com/office/drawing/2014/main" id="{FAC6FE8A-D049-6349-8737-5D6F1C0E3DE3}"/>
              </a:ext>
            </a:extLst>
          </p:cNvPr>
          <p:cNvPicPr/>
          <p:nvPr/>
        </p:nvPicPr>
        <p:blipFill>
          <a:blip r:embed="rId5">
            <a:extLst>
              <a:ext uri="{28A0092B-C50C-407E-A947-70E740481C1C}">
                <a14:useLocalDpi xmlns:a14="http://schemas.microsoft.com/office/drawing/2010/main" val="0"/>
              </a:ext>
            </a:extLst>
          </a:blip>
          <a:stretch>
            <a:fillRect/>
          </a:stretch>
        </p:blipFill>
        <p:spPr>
          <a:xfrm>
            <a:off x="7609358" y="4082930"/>
            <a:ext cx="3107473" cy="1096768"/>
          </a:xfrm>
          <a:prstGeom prst="rect">
            <a:avLst/>
          </a:prstGeom>
        </p:spPr>
      </p:pic>
    </p:spTree>
    <p:extLst>
      <p:ext uri="{BB962C8B-B14F-4D97-AF65-F5344CB8AC3E}">
        <p14:creationId xmlns:p14="http://schemas.microsoft.com/office/powerpoint/2010/main" val="66942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232</Words>
  <Application>Microsoft Macintosh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Times New Roman</vt:lpstr>
      <vt:lpstr>Arial</vt:lpstr>
      <vt:lpstr>Calibri Light</vt:lpstr>
      <vt:lpstr>Consolas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Fyona Sun</dc:creator>
  <cp:lastModifiedBy>Fyona Sun</cp:lastModifiedBy>
  <cp:revision>5</cp:revision>
  <dcterms:created xsi:type="dcterms:W3CDTF">2020-04-21T03:20:37Z</dcterms:created>
  <dcterms:modified xsi:type="dcterms:W3CDTF">2020-04-22T21:02:32Z</dcterms:modified>
</cp:coreProperties>
</file>