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mp" ContentType="image/png"/>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639" r:id="rId2"/>
    <p:sldId id="472" r:id="rId3"/>
    <p:sldId id="473" r:id="rId4"/>
    <p:sldId id="566" r:id="rId5"/>
    <p:sldId id="641" r:id="rId6"/>
    <p:sldId id="599" r:id="rId7"/>
    <p:sldId id="644" r:id="rId8"/>
    <p:sldId id="609" r:id="rId9"/>
    <p:sldId id="567" r:id="rId10"/>
    <p:sldId id="564" r:id="rId11"/>
    <p:sldId id="580" r:id="rId12"/>
    <p:sldId id="581" r:id="rId13"/>
    <p:sldId id="565" r:id="rId14"/>
    <p:sldId id="510" r:id="rId15"/>
    <p:sldId id="512" r:id="rId16"/>
    <p:sldId id="555" r:id="rId17"/>
    <p:sldId id="515" r:id="rId18"/>
    <p:sldId id="517" r:id="rId19"/>
    <p:sldId id="513" r:id="rId20"/>
    <p:sldId id="514" r:id="rId21"/>
    <p:sldId id="518" r:id="rId22"/>
    <p:sldId id="519" r:id="rId23"/>
    <p:sldId id="520" r:id="rId24"/>
    <p:sldId id="521" r:id="rId25"/>
    <p:sldId id="522" r:id="rId26"/>
    <p:sldId id="554" r:id="rId27"/>
    <p:sldId id="523" r:id="rId28"/>
    <p:sldId id="524" r:id="rId29"/>
    <p:sldId id="525" r:id="rId30"/>
    <p:sldId id="631" r:id="rId31"/>
    <p:sldId id="628" r:id="rId32"/>
    <p:sldId id="629" r:id="rId33"/>
    <p:sldId id="632" r:id="rId34"/>
    <p:sldId id="627" r:id="rId35"/>
    <p:sldId id="633" r:id="rId36"/>
    <p:sldId id="634" r:id="rId37"/>
    <p:sldId id="650" r:id="rId38"/>
    <p:sldId id="553" r:id="rId39"/>
    <p:sldId id="528" r:id="rId40"/>
    <p:sldId id="529" r:id="rId41"/>
    <p:sldId id="530" r:id="rId42"/>
    <p:sldId id="531" r:id="rId43"/>
    <p:sldId id="532" r:id="rId44"/>
    <p:sldId id="533" r:id="rId45"/>
    <p:sldId id="534" r:id="rId46"/>
    <p:sldId id="648" r:id="rId47"/>
    <p:sldId id="535" r:id="rId48"/>
    <p:sldId id="536" r:id="rId49"/>
    <p:sldId id="537" r:id="rId50"/>
    <p:sldId id="538" r:id="rId51"/>
    <p:sldId id="539" r:id="rId52"/>
    <p:sldId id="540" r:id="rId53"/>
    <p:sldId id="541" r:id="rId54"/>
    <p:sldId id="542" r:id="rId55"/>
    <p:sldId id="543" r:id="rId56"/>
    <p:sldId id="544" r:id="rId57"/>
    <p:sldId id="545" r:id="rId58"/>
    <p:sldId id="546" r:id="rId59"/>
    <p:sldId id="649" r:id="rId60"/>
    <p:sldId id="547" r:id="rId61"/>
    <p:sldId id="453" r:id="rId62"/>
    <p:sldId id="645" r:id="rId63"/>
    <p:sldId id="646" r:id="rId64"/>
    <p:sldId id="638" r:id="rId65"/>
    <p:sldId id="647" r:id="rId66"/>
    <p:sldId id="589" r:id="rId6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671" autoAdjust="0"/>
    <p:restoredTop sz="86858" autoAdjust="0"/>
  </p:normalViewPr>
  <p:slideViewPr>
    <p:cSldViewPr>
      <p:cViewPr varScale="1">
        <p:scale>
          <a:sx n="79" d="100"/>
          <a:sy n="79" d="100"/>
        </p:scale>
        <p:origin x="1354" y="31"/>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770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17-03-29T23:15:02.843"/>
    </inkml:context>
    <inkml:brush xml:id="br0">
      <inkml:brushProperty name="width" value="0.035" units="cm"/>
      <inkml:brushProperty name="height" value="0.035" units="cm"/>
      <inkml:brushProperty name="fitToCurve" value="1"/>
    </inkml:brush>
  </inkml:definitions>
  <inkml:traceGroup>
    <inkml:annotationXML>
      <emma:emma xmlns:emma="http://www.w3.org/2003/04/emma" version="1.0">
        <emma:interpretation id="{FC1BEF9A-7A13-40C8-9BFC-B5E7F122617F}" emma:medium="tactile" emma:mode="ink">
          <msink:context xmlns:msink="http://schemas.microsoft.com/ink/2010/main" type="writingRegion" rotatedBoundingBox="24750,7452 26200,8803 25611,9435 24161,8085"/>
        </emma:interpretation>
      </emma:emma>
    </inkml:annotationXML>
    <inkml:traceGroup>
      <inkml:annotationXML>
        <emma:emma xmlns:emma="http://www.w3.org/2003/04/emma" version="1.0">
          <emma:interpretation id="{65385D45-277E-41CA-B41C-48A37A7C5D95}" emma:medium="tactile" emma:mode="ink">
            <msink:context xmlns:msink="http://schemas.microsoft.com/ink/2010/main" type="paragraph" rotatedBoundingBox="24750,7452 26200,8803 25611,9435 24161,8085" alignmentLevel="1"/>
          </emma:interpretation>
        </emma:emma>
      </inkml:annotationXML>
      <inkml:traceGroup>
        <inkml:annotationXML>
          <emma:emma xmlns:emma="http://www.w3.org/2003/04/emma" version="1.0">
            <emma:interpretation id="{5702BF1F-4F7B-48C0-A3F8-1DA7DB35A0C3}" emma:medium="tactile" emma:mode="ink">
              <msink:context xmlns:msink="http://schemas.microsoft.com/ink/2010/main" type="line" rotatedBoundingBox="24750,7452 26200,8803 25611,9435 24161,8084"/>
            </emma:interpretation>
          </emma:emma>
        </inkml:annotationXML>
        <inkml:traceGroup>
          <inkml:annotationXML>
            <emma:emma xmlns:emma="http://www.w3.org/2003/04/emma" version="1.0">
              <emma:interpretation id="{CF4BF1C4-23D4-4C0E-9879-08DC9BB40B7F}" emma:medium="tactile" emma:mode="ink">
                <msink:context xmlns:msink="http://schemas.microsoft.com/ink/2010/main" type="inkWord" rotatedBoundingBox="24750,7452 26200,8803 25611,9435 24161,8084"/>
              </emma:interpretation>
              <emma:one-of disjunction-type="recognition" id="oneOf0">
                <emma:interpretation id="interp0" emma:lang="en-US" emma:confidence="0">
                  <emma:literal>of</emma:literal>
                </emma:interpretation>
                <emma:interpretation id="interp1" emma:lang="en-US" emma:confidence="0">
                  <emma:literal>¥</emma:literal>
                </emma:interpretation>
                <emma:interpretation id="interp2" emma:lang="en-US" emma:confidence="0">
                  <emma:literal>t</emma:literal>
                </emma:interpretation>
                <emma:interpretation id="interp3" emma:lang="en-US" emma:confidence="0">
                  <emma:literal>off</emma:literal>
                </emma:interpretation>
                <emma:interpretation id="interp4" emma:lang="en-US" emma:confidence="0">
                  <emma:literal>tt</emma:literal>
                </emma:interpretation>
              </emma:one-of>
            </emma:emma>
          </inkml:annotationXML>
          <inkml:trace contextRef="#ctx0" brushRef="#br0">0 6 15 0,'29'-6'0'15</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17-03-29T23:15:05.322"/>
    </inkml:context>
    <inkml:brush xml:id="br0">
      <inkml:brushProperty name="width" value="0.035" units="cm"/>
      <inkml:brushProperty name="height" value="0.035" units="cm"/>
      <inkml:brushProperty name="fitToCurve" value="1"/>
    </inkml:brush>
  </inkml:definitions>
  <inkml:trace contextRef="#ctx0" brushRef="#br0">443 848 28 0,'7'-4'0'16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17-03-29T23:15:02.843"/>
    </inkml:context>
    <inkml:brush xml:id="br0">
      <inkml:brushProperty name="width" value="0.035" units="cm"/>
      <inkml:brushProperty name="height" value="0.035" units="cm"/>
      <inkml:brushProperty name="fitToCurve" value="1"/>
    </inkml:brush>
  </inkml:definitions>
  <inkml:trace contextRef="#ctx0" brushRef="#br0">0 6 15 0,'29'-6'0'15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17-03-29T23:15:05.322"/>
    </inkml:context>
    <inkml:brush xml:id="br0">
      <inkml:brushProperty name="width" value="0.035" units="cm"/>
      <inkml:brushProperty name="height" value="0.035" units="cm"/>
      <inkml:brushProperty name="fitToCurve" value="1"/>
    </inkml:brush>
  </inkml:definitions>
  <inkml:trace contextRef="#ctx0" brushRef="#br0">443 848 28 0,'7'-4'0'16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17-03-29T23:15:02.843"/>
    </inkml:context>
    <inkml:brush xml:id="br0">
      <inkml:brushProperty name="width" value="0.035" units="cm"/>
      <inkml:brushProperty name="height" value="0.035" units="cm"/>
      <inkml:brushProperty name="fitToCurve" value="1"/>
    </inkml:brush>
  </inkml:definitions>
  <inkml:trace contextRef="#ctx0" brushRef="#br0">0 6 15 0,'29'-6'0'15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17-03-29T23:15:05.322"/>
    </inkml:context>
    <inkml:brush xml:id="br0">
      <inkml:brushProperty name="width" value="0.035" units="cm"/>
      <inkml:brushProperty name="height" value="0.035" units="cm"/>
      <inkml:brushProperty name="fitToCurve" value="1"/>
    </inkml:brush>
  </inkml:definitions>
  <inkml:trace contextRef="#ctx0" brushRef="#br0">443 848 28 0,'7'-4'0'16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17-03-29T23:15:02.843"/>
    </inkml:context>
    <inkml:brush xml:id="br0">
      <inkml:brushProperty name="width" value="0.035" units="cm"/>
      <inkml:brushProperty name="height" value="0.035" units="cm"/>
      <inkml:brushProperty name="fitToCurve" value="1"/>
    </inkml:brush>
  </inkml:definitions>
  <inkml:trace contextRef="#ctx0" brushRef="#br0">0 6 15 0,'29'-6'0'15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17-03-29T23:15:05.322"/>
    </inkml:context>
    <inkml:brush xml:id="br0">
      <inkml:brushProperty name="width" value="0.035" units="cm"/>
      <inkml:brushProperty name="height" value="0.035" units="cm"/>
      <inkml:brushProperty name="fitToCurve" value="1"/>
    </inkml:brush>
  </inkml:definitions>
  <inkml:trace contextRef="#ctx0" brushRef="#br0">443 848 28 0,'7'-4'0'16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17-03-29T23:15:05.322"/>
    </inkml:context>
    <inkml:brush xml:id="br0">
      <inkml:brushProperty name="width" value="0.035" units="cm"/>
      <inkml:brushProperty name="height" value="0.035" units="cm"/>
      <inkml:brushProperty name="fitToCurve" value="1"/>
    </inkml:brush>
  </inkml:definitions>
  <inkml:traceGroup>
    <inkml:annotationXML>
      <emma:emma xmlns:emma="http://www.w3.org/2003/04/emma" version="1.0">
        <emma:interpretation id="{E6EEAFB3-568B-4F04-9747-855477E8D25A}" emma:medium="tactile" emma:mode="ink">
          <msink:context xmlns:msink="http://schemas.microsoft.com/ink/2010/main" type="writingRegion" rotatedBoundingBox="27985,8172 29179,8582 28889,9429 27694,9019"/>
        </emma:interpretation>
      </emma:emma>
    </inkml:annotationXML>
    <inkml:traceGroup>
      <inkml:annotationXML>
        <emma:emma xmlns:emma="http://www.w3.org/2003/04/emma" version="1.0">
          <emma:interpretation id="{1031684D-FD55-4A7F-9C11-20ACD73FE8BA}" emma:medium="tactile" emma:mode="ink">
            <msink:context xmlns:msink="http://schemas.microsoft.com/ink/2010/main" type="paragraph" rotatedBoundingBox="27985,8172 29179,8582 28889,9429 27694,9019" alignmentLevel="1"/>
          </emma:interpretation>
        </emma:emma>
      </inkml:annotationXML>
      <inkml:traceGroup>
        <inkml:annotationXML>
          <emma:emma xmlns:emma="http://www.w3.org/2003/04/emma" version="1.0">
            <emma:interpretation id="{201B0FB7-DAB5-4AE0-931A-F57CCF3811B5}" emma:medium="tactile" emma:mode="ink">
              <msink:context xmlns:msink="http://schemas.microsoft.com/ink/2010/main" type="line" rotatedBoundingBox="27985,8172 29179,8582 28889,9429 27694,9019"/>
            </emma:interpretation>
          </emma:emma>
        </inkml:annotationXML>
        <inkml:traceGroup>
          <inkml:annotationXML>
            <emma:emma xmlns:emma="http://www.w3.org/2003/04/emma" version="1.0">
              <emma:interpretation id="{00D101D1-F3EF-4B9C-97D1-042B4734EB81}" emma:medium="tactile" emma:mode="ink">
                <msink:context xmlns:msink="http://schemas.microsoft.com/ink/2010/main" type="inkWord" rotatedBoundingBox="27985,8172 29179,8582 28889,9429 27694,9019"/>
              </emma:interpretation>
              <emma:one-of disjunction-type="recognition" id="oneOf0">
                <emma:interpretation id="interp0" emma:lang="en-US" emma:confidence="1">
                  <emma:literal>Q.</emma:literal>
                </emma:interpretation>
                <emma:interpretation id="interp1" emma:lang="en-US" emma:confidence="0">
                  <emma:literal>Q..</emma:literal>
                </emma:interpretation>
                <emma:interpretation id="interp2" emma:lang="en-US" emma:confidence="0">
                  <emma:literal>Q.'</emma:literal>
                </emma:interpretation>
                <emma:interpretation id="interp3" emma:lang="en-US" emma:confidence="0">
                  <emma:literal>Q."</emma:literal>
                </emma:interpretation>
                <emma:interpretation id="interp4" emma:lang="en-US" emma:confidence="0">
                  <emma:literal>Qi</emma:literal>
                </emma:interpretation>
              </emma:one-of>
            </emma:emma>
          </inkml:annotationXML>
          <inkml:trace contextRef="#ctx0" brushRef="#br0">443 848 28 0,'7'-4'0'16</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17-03-29T23:15:02.843"/>
    </inkml:context>
    <inkml:brush xml:id="br0">
      <inkml:brushProperty name="width" value="0.035" units="cm"/>
      <inkml:brushProperty name="height" value="0.035" units="cm"/>
      <inkml:brushProperty name="fitToCurve" value="1"/>
    </inkml:brush>
  </inkml:definitions>
  <inkml:trace contextRef="#ctx0" brushRef="#br0">0 6 15 0,'29'-6'0'15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17-03-29T23:15:05.322"/>
    </inkml:context>
    <inkml:brush xml:id="br0">
      <inkml:brushProperty name="width" value="0.035" units="cm"/>
      <inkml:brushProperty name="height" value="0.035" units="cm"/>
      <inkml:brushProperty name="fitToCurve" value="1"/>
    </inkml:brush>
  </inkml:definitions>
  <inkml:trace contextRef="#ctx0" brushRef="#br0">443 848 28 0,'7'-4'0'16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17-03-29T23:15:02.843"/>
    </inkml:context>
    <inkml:brush xml:id="br0">
      <inkml:brushProperty name="width" value="0.035" units="cm"/>
      <inkml:brushProperty name="height" value="0.035" units="cm"/>
      <inkml:brushProperty name="fitToCurve" value="1"/>
    </inkml:brush>
  </inkml:definitions>
  <inkml:trace contextRef="#ctx0" brushRef="#br0">0 6 15 0,'29'-6'0'15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17-03-29T23:15:05.322"/>
    </inkml:context>
    <inkml:brush xml:id="br0">
      <inkml:brushProperty name="width" value="0.035" units="cm"/>
      <inkml:brushProperty name="height" value="0.035" units="cm"/>
      <inkml:brushProperty name="fitToCurve" value="1"/>
    </inkml:brush>
  </inkml:definitions>
  <inkml:trace contextRef="#ctx0" brushRef="#br0">443 848 28 0,'7'-4'0'16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17-03-29T23:15:02.843"/>
    </inkml:context>
    <inkml:brush xml:id="br0">
      <inkml:brushProperty name="width" value="0.035" units="cm"/>
      <inkml:brushProperty name="height" value="0.035" units="cm"/>
      <inkml:brushProperty name="fitToCurve" value="1"/>
    </inkml:brush>
  </inkml:definitions>
  <inkml:trace contextRef="#ctx0" brushRef="#br0">0 6 15 0,'29'-6'0'15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17-03-29T23:15:05.322"/>
    </inkml:context>
    <inkml:brush xml:id="br0">
      <inkml:brushProperty name="width" value="0.035" units="cm"/>
      <inkml:brushProperty name="height" value="0.035" units="cm"/>
      <inkml:brushProperty name="fitToCurve" value="1"/>
    </inkml:brush>
  </inkml:definitions>
  <inkml:trace contextRef="#ctx0" brushRef="#br0">443 848 28 0,'7'-4'0'16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17-03-29T23:15:02.843"/>
    </inkml:context>
    <inkml:brush xml:id="br0">
      <inkml:brushProperty name="width" value="0.035" units="cm"/>
      <inkml:brushProperty name="height" value="0.035" units="cm"/>
      <inkml:brushProperty name="fitToCurve" value="1"/>
    </inkml:brush>
  </inkml:definitions>
  <inkml:trace contextRef="#ctx0" brushRef="#br0">0 6 15 0,'29'-6'0'15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CF8649B2-0CD9-49A6-B0D4-62BF955489EB}" type="datetimeFigureOut">
              <a:rPr lang="en-US" altLang="en-US"/>
              <a:pPr>
                <a:defRPr/>
              </a:pPr>
              <a:t>4/9/2020</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DDFB4407-B4DB-48F3-BCB3-70B2057A1935}" type="slidenum">
              <a:rPr lang="en-US" altLang="en-US"/>
              <a:pPr>
                <a:defRPr/>
              </a:pPr>
              <a:t>‹#›</a:t>
            </a:fld>
            <a:endParaRPr lang="en-US" altLang="en-US"/>
          </a:p>
        </p:txBody>
      </p:sp>
    </p:spTree>
    <p:extLst>
      <p:ext uri="{BB962C8B-B14F-4D97-AF65-F5344CB8AC3E}">
        <p14:creationId xmlns:p14="http://schemas.microsoft.com/office/powerpoint/2010/main" val="875038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B8DDE66-7932-4E7D-BDB2-0A545ACDC96F}" type="datetime1">
              <a:rPr lang="en-US" altLang="en-US" smtClean="0"/>
              <a:t>4/9/2020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E16F26AE-3A03-44C2-ADF3-5C904C8CB187}" type="slidenum">
              <a:rPr lang="en-US" altLang="en-US"/>
              <a:pPr>
                <a:defRPr/>
              </a:pPr>
              <a:t>‹#›</a:t>
            </a:fld>
            <a:endParaRPr lang="en-US" altLang="en-US"/>
          </a:p>
        </p:txBody>
      </p:sp>
    </p:spTree>
    <p:extLst>
      <p:ext uri="{BB962C8B-B14F-4D97-AF65-F5344CB8AC3E}">
        <p14:creationId xmlns:p14="http://schemas.microsoft.com/office/powerpoint/2010/main" val="198563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086CC7D-ABBA-4A0B-A950-3B24B2D424FE}" type="datetime1">
              <a:rPr lang="en-US" altLang="en-US" smtClean="0"/>
              <a:t>4/9/2020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6DF16B8C-657C-4696-ABF4-9D5204E46025}" type="slidenum">
              <a:rPr lang="en-US" altLang="en-US"/>
              <a:pPr>
                <a:defRPr/>
              </a:pPr>
              <a:t>‹#›</a:t>
            </a:fld>
            <a:endParaRPr lang="en-US" altLang="en-US"/>
          </a:p>
        </p:txBody>
      </p:sp>
    </p:spTree>
    <p:extLst>
      <p:ext uri="{BB962C8B-B14F-4D97-AF65-F5344CB8AC3E}">
        <p14:creationId xmlns:p14="http://schemas.microsoft.com/office/powerpoint/2010/main" val="3369805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373AD89-50FD-40EE-8B24-14502DA552B5}" type="datetime1">
              <a:rPr lang="en-US" altLang="en-US" smtClean="0"/>
              <a:t>4/9/2020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A23E0D44-5885-482B-A951-FB04CB57D819}" type="slidenum">
              <a:rPr lang="en-US" altLang="en-US"/>
              <a:pPr>
                <a:defRPr/>
              </a:pPr>
              <a:t>‹#›</a:t>
            </a:fld>
            <a:endParaRPr lang="en-US" altLang="en-US"/>
          </a:p>
        </p:txBody>
      </p:sp>
    </p:spTree>
    <p:extLst>
      <p:ext uri="{BB962C8B-B14F-4D97-AF65-F5344CB8AC3E}">
        <p14:creationId xmlns:p14="http://schemas.microsoft.com/office/powerpoint/2010/main" val="1138314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lvl1pPr>
              <a:defRPr sz="2800"/>
            </a:lvl1pPr>
          </a:lstStyle>
          <a:p>
            <a:r>
              <a:rPr lang="en-US" dirty="0"/>
              <a:t>Click to edit Master title style</a:t>
            </a:r>
          </a:p>
        </p:txBody>
      </p:sp>
      <p:sp>
        <p:nvSpPr>
          <p:cNvPr id="3" name="Content Placeholder 2"/>
          <p:cNvSpPr>
            <a:spLocks noGrp="1"/>
          </p:cNvSpPr>
          <p:nvPr>
            <p:ph idx="1"/>
          </p:nvPr>
        </p:nvSpPr>
        <p:spPr>
          <a:xfrm>
            <a:off x="457200" y="1066800"/>
            <a:ext cx="8229600" cy="5059363"/>
          </a:xfrm>
        </p:spPr>
        <p:txBody>
          <a:bodyPr/>
          <a:lstStyle>
            <a:lvl1pPr>
              <a:spcBef>
                <a:spcPts val="0"/>
              </a:spcBef>
              <a:defRPr sz="2400"/>
            </a:lvl1pPr>
            <a:lvl2pPr>
              <a:spcBef>
                <a:spcPts val="0"/>
              </a:spcBef>
              <a:defRPr sz="2400"/>
            </a:lvl2pPr>
            <a:lvl3pPr>
              <a:spcBef>
                <a:spcPts val="0"/>
              </a:spcBef>
              <a:defRPr sz="2400"/>
            </a:lvl3pPr>
            <a:lvl4pPr>
              <a:spcBef>
                <a:spcPts val="0"/>
              </a:spcBef>
              <a:defRPr sz="2400"/>
            </a:lvl4pPr>
            <a:lvl5pPr>
              <a:spcBef>
                <a:spcPts val="0"/>
              </a:spcBef>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81065475-CC20-4520-A265-3B79EBA3024E}" type="datetime1">
              <a:rPr lang="en-US" altLang="en-US" smtClean="0"/>
              <a:t>4/9/2020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9695C8B4-01A2-485F-8B64-4640E234E3BB}" type="slidenum">
              <a:rPr lang="en-US" altLang="en-US"/>
              <a:pPr>
                <a:defRPr/>
              </a:pPr>
              <a:t>‹#›</a:t>
            </a:fld>
            <a:endParaRPr lang="en-US" altLang="en-US"/>
          </a:p>
        </p:txBody>
      </p:sp>
    </p:spTree>
    <p:extLst>
      <p:ext uri="{BB962C8B-B14F-4D97-AF65-F5344CB8AC3E}">
        <p14:creationId xmlns:p14="http://schemas.microsoft.com/office/powerpoint/2010/main" val="3019081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1062EEF-567E-47F5-BFF0-CB6DE937A8F9}" type="datetime1">
              <a:rPr lang="en-US" altLang="en-US" smtClean="0"/>
              <a:t>4/9/2020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C33CFAE1-7E2D-4B6D-8CD6-8D9E87847327}" type="slidenum">
              <a:rPr lang="en-US" altLang="en-US"/>
              <a:pPr>
                <a:defRPr/>
              </a:pPr>
              <a:t>‹#›</a:t>
            </a:fld>
            <a:endParaRPr lang="en-US" altLang="en-US"/>
          </a:p>
        </p:txBody>
      </p:sp>
    </p:spTree>
    <p:extLst>
      <p:ext uri="{BB962C8B-B14F-4D97-AF65-F5344CB8AC3E}">
        <p14:creationId xmlns:p14="http://schemas.microsoft.com/office/powerpoint/2010/main" val="241624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789CC22-90C2-427B-806F-25262FBC975E}" type="datetime1">
              <a:rPr lang="en-US" altLang="en-US" smtClean="0"/>
              <a:t>4/9/2020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7E9C7810-D49F-43AD-A2F3-362A958DA5BE}" type="slidenum">
              <a:rPr lang="en-US" altLang="en-US"/>
              <a:pPr>
                <a:defRPr/>
              </a:pPr>
              <a:t>‹#›</a:t>
            </a:fld>
            <a:endParaRPr lang="en-US" altLang="en-US"/>
          </a:p>
        </p:txBody>
      </p:sp>
    </p:spTree>
    <p:extLst>
      <p:ext uri="{BB962C8B-B14F-4D97-AF65-F5344CB8AC3E}">
        <p14:creationId xmlns:p14="http://schemas.microsoft.com/office/powerpoint/2010/main" val="2888848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95C9F6E-F5CD-4E48-8D61-C51759635961}" type="datetime1">
              <a:rPr lang="en-US" altLang="en-US" smtClean="0"/>
              <a:t>4/9/2020</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68AFD554-3BF6-40D5-9AF3-EEC856B204F7}" type="slidenum">
              <a:rPr lang="en-US" altLang="en-US"/>
              <a:pPr>
                <a:defRPr/>
              </a:pPr>
              <a:t>‹#›</a:t>
            </a:fld>
            <a:endParaRPr lang="en-US" altLang="en-US"/>
          </a:p>
        </p:txBody>
      </p:sp>
    </p:spTree>
    <p:extLst>
      <p:ext uri="{BB962C8B-B14F-4D97-AF65-F5344CB8AC3E}">
        <p14:creationId xmlns:p14="http://schemas.microsoft.com/office/powerpoint/2010/main" val="3117843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1443DC6-45FD-4E41-8F1D-23F353FCD7D4}" type="datetime1">
              <a:rPr lang="en-US" altLang="en-US" smtClean="0"/>
              <a:t>4/9/2020</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6F3015BD-3145-493A-885E-B2BF5637D895}" type="slidenum">
              <a:rPr lang="en-US" altLang="en-US"/>
              <a:pPr>
                <a:defRPr/>
              </a:pPr>
              <a:t>‹#›</a:t>
            </a:fld>
            <a:endParaRPr lang="en-US" altLang="en-US"/>
          </a:p>
        </p:txBody>
      </p:sp>
    </p:spTree>
    <p:extLst>
      <p:ext uri="{BB962C8B-B14F-4D97-AF65-F5344CB8AC3E}">
        <p14:creationId xmlns:p14="http://schemas.microsoft.com/office/powerpoint/2010/main" val="3513119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6FCE705-5BF2-4A8B-9212-5B033F71B226}" type="datetime1">
              <a:rPr lang="en-US" altLang="en-US" smtClean="0"/>
              <a:t>4/9/2020</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FC93185D-6A19-4728-8B9E-9B3492F27ED7}" type="slidenum">
              <a:rPr lang="en-US" altLang="en-US"/>
              <a:pPr>
                <a:defRPr/>
              </a:pPr>
              <a:t>‹#›</a:t>
            </a:fld>
            <a:endParaRPr lang="en-US" altLang="en-US"/>
          </a:p>
        </p:txBody>
      </p:sp>
    </p:spTree>
    <p:extLst>
      <p:ext uri="{BB962C8B-B14F-4D97-AF65-F5344CB8AC3E}">
        <p14:creationId xmlns:p14="http://schemas.microsoft.com/office/powerpoint/2010/main" val="2672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1AB76FF-3662-4907-B6B6-6C240F0DA58C}" type="datetime1">
              <a:rPr lang="en-US" altLang="en-US" smtClean="0"/>
              <a:t>4/9/2020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7F4313CD-6C76-430F-8B0B-6AB881CFC0C7}" type="slidenum">
              <a:rPr lang="en-US" altLang="en-US"/>
              <a:pPr>
                <a:defRPr/>
              </a:pPr>
              <a:t>‹#›</a:t>
            </a:fld>
            <a:endParaRPr lang="en-US" altLang="en-US"/>
          </a:p>
        </p:txBody>
      </p:sp>
    </p:spTree>
    <p:extLst>
      <p:ext uri="{BB962C8B-B14F-4D97-AF65-F5344CB8AC3E}">
        <p14:creationId xmlns:p14="http://schemas.microsoft.com/office/powerpoint/2010/main" val="1624133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C21F21B-7886-4456-A2B6-88ACEEF0074F}" type="datetime1">
              <a:rPr lang="en-US" altLang="en-US" smtClean="0"/>
              <a:t>4/9/2020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BD721BBE-FDE2-4DC5-B1CF-785468DBD9EC}" type="slidenum">
              <a:rPr lang="en-US" altLang="en-US"/>
              <a:pPr>
                <a:defRPr/>
              </a:pPr>
              <a:t>‹#›</a:t>
            </a:fld>
            <a:endParaRPr lang="en-US" altLang="en-US"/>
          </a:p>
        </p:txBody>
      </p:sp>
    </p:spTree>
    <p:extLst>
      <p:ext uri="{BB962C8B-B14F-4D97-AF65-F5344CB8AC3E}">
        <p14:creationId xmlns:p14="http://schemas.microsoft.com/office/powerpoint/2010/main" val="2068824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a:defRPr/>
            </a:pPr>
            <a:fld id="{335C5E61-490B-4EBB-BF98-215F74C2A9B0}" type="datetime1">
              <a:rPr lang="en-US" altLang="en-US" smtClean="0"/>
              <a:t>4/9/2020</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898989"/>
                </a:solidFill>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chemeClr val="tx1"/>
                </a:solidFill>
              </a:defRPr>
            </a:lvl1pPr>
          </a:lstStyle>
          <a:p>
            <a:pPr>
              <a:defRPr/>
            </a:pPr>
            <a:fld id="{44C393DF-8602-425E-B424-DAAF24801952}" type="slidenum">
              <a:rPr lang="en-US" altLang="en-US" smtClean="0"/>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elsevier.com/books/doing-bayesian-data-analysis/kruschke/978-0-12-405888-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7" Type="http://schemas.openxmlformats.org/officeDocument/2006/relationships/image" Target="../media/image70.emf"/><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6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7" Type="http://schemas.openxmlformats.org/officeDocument/2006/relationships/image" Target="../media/image70.emf"/><Relationship Id="rId2" Type="http://schemas.openxmlformats.org/officeDocument/2006/relationships/customXml" Target="../ink/ink3.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69.emf"/></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70.emf"/><Relationship Id="rId2" Type="http://schemas.openxmlformats.org/officeDocument/2006/relationships/customXml" Target="../ink/ink5.xml"/><Relationship Id="rId1" Type="http://schemas.openxmlformats.org/officeDocument/2006/relationships/slideLayout" Target="../slideLayouts/slideLayout2.xml"/><Relationship Id="rId4" Type="http://schemas.openxmlformats.org/officeDocument/2006/relationships/customXml" Target="../ink/ink6.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70.emf"/><Relationship Id="rId2" Type="http://schemas.openxmlformats.org/officeDocument/2006/relationships/customXml" Target="../ink/ink7.xml"/><Relationship Id="rId1" Type="http://schemas.openxmlformats.org/officeDocument/2006/relationships/slideLayout" Target="../slideLayouts/slideLayout2.xml"/><Relationship Id="rId4" Type="http://schemas.openxmlformats.org/officeDocument/2006/relationships/customXml" Target="../ink/ink8.xml"/></Relationships>
</file>

<file path=ppt/slides/_rels/slide33.xml.rels><?xml version="1.0" encoding="UTF-8" standalone="yes"?>
<Relationships xmlns="http://schemas.openxmlformats.org/package/2006/relationships"><Relationship Id="rId7" Type="http://schemas.openxmlformats.org/officeDocument/2006/relationships/image" Target="../media/image70.emf"/><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10.xml"/><Relationship Id="rId5" Type="http://schemas.openxmlformats.org/officeDocument/2006/relationships/image" Target="../media/image69.emf"/></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70.emf"/><Relationship Id="rId2" Type="http://schemas.openxmlformats.org/officeDocument/2006/relationships/customXml" Target="../ink/ink11.xml"/><Relationship Id="rId1" Type="http://schemas.openxmlformats.org/officeDocument/2006/relationships/slideLayout" Target="../slideLayouts/slideLayout2.xml"/><Relationship Id="rId4" Type="http://schemas.openxmlformats.org/officeDocument/2006/relationships/customXml" Target="../ink/ink1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70.emf"/><Relationship Id="rId2" Type="http://schemas.openxmlformats.org/officeDocument/2006/relationships/customXml" Target="../ink/ink13.xml"/><Relationship Id="rId1" Type="http://schemas.openxmlformats.org/officeDocument/2006/relationships/slideLayout" Target="../slideLayouts/slideLayout2.xml"/><Relationship Id="rId4" Type="http://schemas.openxmlformats.org/officeDocument/2006/relationships/customXml" Target="../ink/ink14.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70.emf"/><Relationship Id="rId2" Type="http://schemas.openxmlformats.org/officeDocument/2006/relationships/customXml" Target="../ink/ink15.xml"/><Relationship Id="rId1" Type="http://schemas.openxmlformats.org/officeDocument/2006/relationships/slideLayout" Target="../slideLayouts/slideLayout2.xml"/><Relationship Id="rId4" Type="http://schemas.openxmlformats.org/officeDocument/2006/relationships/customXml" Target="../ink/ink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package" Target="../embeddings/Microsoft_Excel_Worksheet.xlsx"/><Relationship Id="rId7"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package" Target="../embeddings/Microsoft_Excel_Worksheet1.xlsx"/><Relationship Id="rId4" Type="http://schemas.openxmlformats.org/officeDocument/2006/relationships/image" Target="../media/image4.emf"/><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304800" y="1600200"/>
            <a:ext cx="8458200" cy="2362200"/>
          </a:xfrm>
        </p:spPr>
        <p:txBody>
          <a:bodyPr/>
          <a:lstStyle/>
          <a:p>
            <a:pPr eaLnBrk="1" hangingPunct="1"/>
            <a:r>
              <a:rPr lang="en-US" altLang="en-US" sz="3600" b="1" dirty="0"/>
              <a:t>Math 642</a:t>
            </a:r>
            <a:br>
              <a:rPr lang="en-US" altLang="en-US" sz="3600" dirty="0"/>
            </a:br>
            <a:r>
              <a:rPr lang="en-US" altLang="en-US" sz="3600" dirty="0"/>
              <a:t>Introduction to Machine Learning</a:t>
            </a:r>
            <a:br>
              <a:rPr lang="en-US" altLang="en-US" sz="3600" dirty="0"/>
            </a:br>
            <a:br>
              <a:rPr lang="en-US" altLang="en-US" sz="4000" dirty="0"/>
            </a:br>
            <a:r>
              <a:rPr lang="en-US" altLang="en-US" sz="4000" dirty="0"/>
              <a:t>Lecture 11: </a:t>
            </a:r>
            <a:br>
              <a:rPr lang="en-US" altLang="en-US" sz="4000" dirty="0"/>
            </a:br>
            <a:r>
              <a:rPr lang="en-US" altLang="en-US" sz="4000" dirty="0"/>
              <a:t>Bayesian Learning</a:t>
            </a:r>
          </a:p>
        </p:txBody>
      </p:sp>
      <p:sp>
        <p:nvSpPr>
          <p:cNvPr id="2" name="Slide Number Placeholder 1"/>
          <p:cNvSpPr>
            <a:spLocks noGrp="1"/>
          </p:cNvSpPr>
          <p:nvPr>
            <p:ph type="sldNum" sz="quarter" idx="12"/>
          </p:nvPr>
        </p:nvSpPr>
        <p:spPr/>
        <p:txBody>
          <a:bodyPr/>
          <a:lstStyle/>
          <a:p>
            <a:pPr>
              <a:defRPr/>
            </a:pPr>
            <a:fld id="{E16F26AE-3A03-44C2-ADF3-5C904C8CB187}" type="slidenum">
              <a:rPr lang="en-US" altLang="en-US" smtClean="0"/>
              <a:pPr>
                <a:defRPr/>
              </a:pPr>
              <a:t>1</a:t>
            </a:fld>
            <a:endParaRPr lang="en-US" altLang="en-US"/>
          </a:p>
        </p:txBody>
      </p:sp>
      <p:sp>
        <p:nvSpPr>
          <p:cNvPr id="3" name="TextBox 2"/>
          <p:cNvSpPr txBox="1"/>
          <p:nvPr/>
        </p:nvSpPr>
        <p:spPr>
          <a:xfrm>
            <a:off x="990600" y="5029200"/>
            <a:ext cx="7315200" cy="1815882"/>
          </a:xfrm>
          <a:prstGeom prst="rect">
            <a:avLst/>
          </a:prstGeom>
          <a:noFill/>
        </p:spPr>
        <p:txBody>
          <a:bodyPr wrap="square" rtlCol="0">
            <a:spAutoFit/>
          </a:bodyPr>
          <a:lstStyle/>
          <a:p>
            <a:r>
              <a:rPr lang="en-US" sz="1400" dirty="0"/>
              <a:t>Some of the figures in this presentation are taken from "An Introduction to Statistical Learning, with applications in R"  (Springer, 2013) with permission from the authors: G. James, D. Witten,  T. Hastie and R. </a:t>
            </a:r>
            <a:r>
              <a:rPr lang="en-US" sz="1400" dirty="0" err="1"/>
              <a:t>Tibshirani</a:t>
            </a:r>
            <a:r>
              <a:rPr lang="en-US" sz="1400" dirty="0"/>
              <a:t> </a:t>
            </a:r>
          </a:p>
          <a:p>
            <a:endParaRPr lang="en-US" sz="1400" dirty="0"/>
          </a:p>
          <a:p>
            <a:r>
              <a:rPr lang="en-US" sz="1400" i="1" dirty="0"/>
              <a:t>This material is protected by copyright law. It is being provided to you in connection with Math 642 and as an accommodation during the current international health crisis.  It may be used only by you for purposes of Math 642, and you may not</a:t>
            </a:r>
            <a:r>
              <a:rPr lang="en-US" sz="1400" dirty="0"/>
              <a:t> </a:t>
            </a:r>
            <a:r>
              <a:rPr lang="en-US" sz="1400" i="1" dirty="0"/>
              <a:t>copy, download or otherwise redistribute it for any other purpose.</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BC4F4-52C7-415D-A9AC-3399F0EDBD3E}"/>
              </a:ext>
            </a:extLst>
          </p:cNvPr>
          <p:cNvSpPr>
            <a:spLocks noGrp="1"/>
          </p:cNvSpPr>
          <p:nvPr>
            <p:ph type="title"/>
          </p:nvPr>
        </p:nvSpPr>
        <p:spPr/>
        <p:txBody>
          <a:bodyPr/>
          <a:lstStyle/>
          <a:p>
            <a:r>
              <a:rPr lang="en-US" dirty="0"/>
              <a:t>Clustering Based on Convolution Filters</a:t>
            </a:r>
          </a:p>
        </p:txBody>
      </p:sp>
      <p:sp>
        <p:nvSpPr>
          <p:cNvPr id="4" name="Slide Number Placeholder 3">
            <a:extLst>
              <a:ext uri="{FF2B5EF4-FFF2-40B4-BE49-F238E27FC236}">
                <a16:creationId xmlns:a16="http://schemas.microsoft.com/office/drawing/2014/main" id="{610E9A04-0C5E-4202-867B-42C030B98EA4}"/>
              </a:ext>
            </a:extLst>
          </p:cNvPr>
          <p:cNvSpPr>
            <a:spLocks noGrp="1"/>
          </p:cNvSpPr>
          <p:nvPr>
            <p:ph type="sldNum" sz="quarter" idx="12"/>
          </p:nvPr>
        </p:nvSpPr>
        <p:spPr/>
        <p:txBody>
          <a:bodyPr/>
          <a:lstStyle/>
          <a:p>
            <a:pPr>
              <a:defRPr/>
            </a:pPr>
            <a:fld id="{9695C8B4-01A2-485F-8B64-4640E234E3BB}" type="slidenum">
              <a:rPr lang="en-US" altLang="en-US" smtClean="0"/>
              <a:pPr>
                <a:defRPr/>
              </a:pPr>
              <a:t>10</a:t>
            </a:fld>
            <a:endParaRPr lang="en-US" altLang="en-US"/>
          </a:p>
        </p:txBody>
      </p:sp>
      <p:pic>
        <p:nvPicPr>
          <p:cNvPr id="5" name="Picture 4">
            <a:extLst>
              <a:ext uri="{FF2B5EF4-FFF2-40B4-BE49-F238E27FC236}">
                <a16:creationId xmlns:a16="http://schemas.microsoft.com/office/drawing/2014/main" id="{83D3CFF1-29A3-4BD6-B376-273C4A850C51}"/>
              </a:ext>
            </a:extLst>
          </p:cNvPr>
          <p:cNvPicPr>
            <a:picLocks noChangeAspect="1"/>
          </p:cNvPicPr>
          <p:nvPr/>
        </p:nvPicPr>
        <p:blipFill rotWithShape="1">
          <a:blip r:embed="rId2"/>
          <a:srcRect l="5000" t="32214" r="36666" b="20356"/>
          <a:stretch/>
        </p:blipFill>
        <p:spPr>
          <a:xfrm>
            <a:off x="152400" y="1676400"/>
            <a:ext cx="8839200" cy="4040779"/>
          </a:xfrm>
          <a:prstGeom prst="rect">
            <a:avLst/>
          </a:prstGeom>
        </p:spPr>
      </p:pic>
    </p:spTree>
    <p:extLst>
      <p:ext uri="{BB962C8B-B14F-4D97-AF65-F5344CB8AC3E}">
        <p14:creationId xmlns:p14="http://schemas.microsoft.com/office/powerpoint/2010/main" val="1427880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D6BC-04C3-4CB8-B3BB-DF6CCBC60230}"/>
              </a:ext>
            </a:extLst>
          </p:cNvPr>
          <p:cNvSpPr>
            <a:spLocks noGrp="1"/>
          </p:cNvSpPr>
          <p:nvPr>
            <p:ph type="title"/>
          </p:nvPr>
        </p:nvSpPr>
        <p:spPr/>
        <p:txBody>
          <a:bodyPr/>
          <a:lstStyle/>
          <a:p>
            <a:r>
              <a:rPr lang="en-US" dirty="0"/>
              <a:t>Transfer Learning</a:t>
            </a:r>
          </a:p>
        </p:txBody>
      </p:sp>
      <p:sp>
        <p:nvSpPr>
          <p:cNvPr id="3" name="Content Placeholder 2">
            <a:extLst>
              <a:ext uri="{FF2B5EF4-FFF2-40B4-BE49-F238E27FC236}">
                <a16:creationId xmlns:a16="http://schemas.microsoft.com/office/drawing/2014/main" id="{D2A77328-3648-423D-A5F7-5C714178FDAC}"/>
              </a:ext>
            </a:extLst>
          </p:cNvPr>
          <p:cNvSpPr>
            <a:spLocks noGrp="1"/>
          </p:cNvSpPr>
          <p:nvPr>
            <p:ph idx="1"/>
          </p:nvPr>
        </p:nvSpPr>
        <p:spPr/>
        <p:txBody>
          <a:bodyPr/>
          <a:lstStyle/>
          <a:p>
            <a:pPr marL="0" indent="0">
              <a:buNone/>
            </a:pPr>
            <a:r>
              <a:rPr lang="en-US" dirty="0"/>
              <a:t>Goal – Use a pre-trained CNN to handle a new situation, without having a full dataset</a:t>
            </a:r>
          </a:p>
          <a:p>
            <a:endParaRPr lang="en-US" dirty="0"/>
          </a:p>
          <a:p>
            <a:r>
              <a:rPr lang="en-US" dirty="0"/>
              <a:t>Typically you alter the last layer</a:t>
            </a:r>
          </a:p>
          <a:p>
            <a:pPr lvl="1"/>
            <a:r>
              <a:rPr lang="en-US" dirty="0"/>
              <a:t>You might make the last layer fully connected</a:t>
            </a:r>
          </a:p>
          <a:p>
            <a:pPr lvl="1"/>
            <a:r>
              <a:rPr lang="en-US" dirty="0"/>
              <a:t>You might up the learning rate</a:t>
            </a:r>
          </a:p>
          <a:p>
            <a:pPr lvl="1"/>
            <a:r>
              <a:rPr lang="en-US" dirty="0"/>
              <a:t>You might change the max # epochs </a:t>
            </a:r>
          </a:p>
          <a:p>
            <a:pPr lvl="1"/>
            <a:r>
              <a:rPr lang="en-US" dirty="0"/>
              <a:t>You can add pooling layers</a:t>
            </a:r>
          </a:p>
          <a:p>
            <a:pPr lvl="1"/>
            <a:endParaRPr lang="en-US" dirty="0"/>
          </a:p>
          <a:p>
            <a:r>
              <a:rPr lang="en-US" dirty="0"/>
              <a:t>Basically you are taking a model that can already “see” and making it recognize a new object</a:t>
            </a:r>
          </a:p>
          <a:p>
            <a:endParaRPr lang="en-US" dirty="0"/>
          </a:p>
          <a:p>
            <a:r>
              <a:rPr lang="en-US" dirty="0"/>
              <a:t>Usually you can set the learning parameter per layer, so you can have the final layer(s) adjust quickly while keeping the original CNN stable.</a:t>
            </a:r>
          </a:p>
        </p:txBody>
      </p:sp>
      <p:sp>
        <p:nvSpPr>
          <p:cNvPr id="4" name="Slide Number Placeholder 3">
            <a:extLst>
              <a:ext uri="{FF2B5EF4-FFF2-40B4-BE49-F238E27FC236}">
                <a16:creationId xmlns:a16="http://schemas.microsoft.com/office/drawing/2014/main" id="{800F4A53-6379-431A-92D7-AAE2CECD6DDA}"/>
              </a:ext>
            </a:extLst>
          </p:cNvPr>
          <p:cNvSpPr>
            <a:spLocks noGrp="1"/>
          </p:cNvSpPr>
          <p:nvPr>
            <p:ph type="sldNum" sz="quarter" idx="12"/>
          </p:nvPr>
        </p:nvSpPr>
        <p:spPr/>
        <p:txBody>
          <a:bodyPr/>
          <a:lstStyle/>
          <a:p>
            <a:pPr>
              <a:defRPr/>
            </a:pPr>
            <a:fld id="{9695C8B4-01A2-485F-8B64-4640E234E3BB}" type="slidenum">
              <a:rPr lang="en-US" altLang="en-US" smtClean="0"/>
              <a:pPr>
                <a:defRPr/>
              </a:pPr>
              <a:t>11</a:t>
            </a:fld>
            <a:endParaRPr lang="en-US" altLang="en-US"/>
          </a:p>
        </p:txBody>
      </p:sp>
    </p:spTree>
    <p:extLst>
      <p:ext uri="{BB962C8B-B14F-4D97-AF65-F5344CB8AC3E}">
        <p14:creationId xmlns:p14="http://schemas.microsoft.com/office/powerpoint/2010/main" val="493429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Neural Networks</a:t>
            </a:r>
          </a:p>
        </p:txBody>
      </p:sp>
      <p:sp>
        <p:nvSpPr>
          <p:cNvPr id="3" name="Content Placeholder 2"/>
          <p:cNvSpPr>
            <a:spLocks noGrp="1"/>
          </p:cNvSpPr>
          <p:nvPr>
            <p:ph idx="1"/>
          </p:nvPr>
        </p:nvSpPr>
        <p:spPr/>
        <p:txBody>
          <a:bodyPr/>
          <a:lstStyle/>
          <a:p>
            <a:r>
              <a:rPr lang="en-US" dirty="0"/>
              <a:t>The Number 1 practical problem with Neural Networks: They need lots (and lots, think tens of thousands or millions) of curated data in order to train the model</a:t>
            </a:r>
          </a:p>
          <a:p>
            <a:endParaRPr lang="en-US" dirty="0"/>
          </a:p>
          <a:p>
            <a:r>
              <a:rPr lang="en-US" dirty="0"/>
              <a:t>Finding the right architecture is an art not a science</a:t>
            </a:r>
          </a:p>
          <a:p>
            <a:endParaRPr lang="en-US" dirty="0"/>
          </a:p>
          <a:p>
            <a:r>
              <a:rPr lang="en-US" dirty="0"/>
              <a:t>The final model is a black box that is difficult to explain, both in how you got the model and how it works</a:t>
            </a:r>
          </a:p>
          <a:p>
            <a:pPr lvl="1"/>
            <a:r>
              <a:rPr lang="en-US" dirty="0"/>
              <a:t>What are the main things your model uses to come up with a classification?</a:t>
            </a:r>
          </a:p>
          <a:p>
            <a:pPr lvl="1"/>
            <a:r>
              <a:rPr lang="en-US" dirty="0"/>
              <a:t>Therefore not great if you are looking for insight</a:t>
            </a:r>
          </a:p>
          <a:p>
            <a:pPr marL="0" indent="0">
              <a:buNone/>
            </a:pPr>
            <a:endParaRPr lang="en-US" dirty="0"/>
          </a:p>
          <a:p>
            <a:endParaRPr lang="en-US" dirty="0"/>
          </a:p>
          <a:p>
            <a:endParaRPr lang="en-US" dirty="0"/>
          </a:p>
          <a:p>
            <a:pPr marL="0" indent="0">
              <a:buNone/>
            </a:pPr>
            <a:endParaRPr lang="en-US" dirty="0"/>
          </a:p>
          <a:p>
            <a:endParaRPr lang="en-US" sz="18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12</a:t>
            </a:fld>
            <a:endParaRPr lang="en-US" altLang="en-US" dirty="0"/>
          </a:p>
        </p:txBody>
      </p:sp>
    </p:spTree>
    <p:extLst>
      <p:ext uri="{BB962C8B-B14F-4D97-AF65-F5344CB8AC3E}">
        <p14:creationId xmlns:p14="http://schemas.microsoft.com/office/powerpoint/2010/main" val="477681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CA863-551F-49FB-BD5E-4D40578EF79C}"/>
              </a:ext>
            </a:extLst>
          </p:cNvPr>
          <p:cNvSpPr>
            <a:spLocks noGrp="1"/>
          </p:cNvSpPr>
          <p:nvPr>
            <p:ph type="title"/>
          </p:nvPr>
        </p:nvSpPr>
        <p:spPr/>
        <p:txBody>
          <a:bodyPr/>
          <a:lstStyle/>
          <a:p>
            <a:r>
              <a:rPr lang="en-US" dirty="0"/>
              <a:t>Bayesian Learning</a:t>
            </a:r>
          </a:p>
        </p:txBody>
      </p:sp>
      <p:sp>
        <p:nvSpPr>
          <p:cNvPr id="3" name="Content Placeholder 2">
            <a:extLst>
              <a:ext uri="{FF2B5EF4-FFF2-40B4-BE49-F238E27FC236}">
                <a16:creationId xmlns:a16="http://schemas.microsoft.com/office/drawing/2014/main" id="{F8D7CA6A-29A8-4F16-A696-7E49DAB07EE1}"/>
              </a:ext>
            </a:extLst>
          </p:cNvPr>
          <p:cNvSpPr>
            <a:spLocks noGrp="1"/>
          </p:cNvSpPr>
          <p:nvPr>
            <p:ph idx="1"/>
          </p:nvPr>
        </p:nvSpPr>
        <p:spPr/>
        <p:txBody>
          <a:bodyPr/>
          <a:lstStyle/>
          <a:p>
            <a:pPr marL="0" indent="0">
              <a:buNone/>
            </a:pPr>
            <a:r>
              <a:rPr lang="en-US" sz="2800" dirty="0"/>
              <a:t>Reference: </a:t>
            </a:r>
          </a:p>
          <a:p>
            <a:pPr marL="0" indent="0">
              <a:buNone/>
            </a:pPr>
            <a:endParaRPr lang="en-US" sz="2800" u="sng" dirty="0"/>
          </a:p>
          <a:p>
            <a:pPr marL="0" indent="0">
              <a:buNone/>
            </a:pPr>
            <a:r>
              <a:rPr lang="en-US" sz="2800" i="1" dirty="0"/>
              <a:t>Doing Bayesian Data Analysis: A Tutorial with R, JAGS, and Stan, 2</a:t>
            </a:r>
            <a:r>
              <a:rPr lang="en-US" sz="2800" i="1" baseline="30000" dirty="0"/>
              <a:t>nd</a:t>
            </a:r>
            <a:r>
              <a:rPr lang="en-US" sz="2800" i="1" dirty="0"/>
              <a:t> Addition</a:t>
            </a:r>
          </a:p>
          <a:p>
            <a:pPr marL="0" indent="0">
              <a:buNone/>
            </a:pPr>
            <a:endParaRPr lang="en-US" sz="2800" dirty="0"/>
          </a:p>
          <a:p>
            <a:pPr marL="0" indent="0">
              <a:buNone/>
            </a:pPr>
            <a:r>
              <a:rPr lang="en-US" sz="2000" dirty="0"/>
              <a:t>John K. </a:t>
            </a:r>
            <a:r>
              <a:rPr lang="en-US" sz="2000" dirty="0" err="1"/>
              <a:t>Kruschke</a:t>
            </a:r>
            <a:endParaRPr lang="en-US" sz="2000" dirty="0"/>
          </a:p>
          <a:p>
            <a:pPr marL="0" indent="0">
              <a:buNone/>
            </a:pPr>
            <a:endParaRPr lang="en-US" sz="2800" dirty="0"/>
          </a:p>
          <a:p>
            <a:pPr marL="0" indent="0">
              <a:buNone/>
            </a:pPr>
            <a:r>
              <a:rPr lang="en-US" sz="2800" dirty="0">
                <a:hlinkClick r:id="rId2"/>
              </a:rPr>
              <a:t>https://www.elsevier.com/books/doing-bayesian-data-analysis/kruschke/978-0-12-405888-0</a:t>
            </a:r>
            <a:endParaRPr lang="en-US" sz="2800" dirty="0"/>
          </a:p>
        </p:txBody>
      </p:sp>
      <p:sp>
        <p:nvSpPr>
          <p:cNvPr id="4" name="Slide Number Placeholder 3">
            <a:extLst>
              <a:ext uri="{FF2B5EF4-FFF2-40B4-BE49-F238E27FC236}">
                <a16:creationId xmlns:a16="http://schemas.microsoft.com/office/drawing/2014/main" id="{E5399E3F-4BDD-4B8F-AF2F-6BA2D7097B68}"/>
              </a:ext>
            </a:extLst>
          </p:cNvPr>
          <p:cNvSpPr>
            <a:spLocks noGrp="1"/>
          </p:cNvSpPr>
          <p:nvPr>
            <p:ph type="sldNum" sz="quarter" idx="12"/>
          </p:nvPr>
        </p:nvSpPr>
        <p:spPr/>
        <p:txBody>
          <a:bodyPr/>
          <a:lstStyle/>
          <a:p>
            <a:pPr>
              <a:defRPr/>
            </a:pPr>
            <a:fld id="{9695C8B4-01A2-485F-8B64-4640E234E3BB}" type="slidenum">
              <a:rPr lang="en-US" altLang="en-US" smtClean="0"/>
              <a:pPr>
                <a:defRPr/>
              </a:pPr>
              <a:t>13</a:t>
            </a:fld>
            <a:endParaRPr lang="en-US" altLang="en-US" dirty="0"/>
          </a:p>
        </p:txBody>
      </p:sp>
    </p:spTree>
    <p:extLst>
      <p:ext uri="{BB962C8B-B14F-4D97-AF65-F5344CB8AC3E}">
        <p14:creationId xmlns:p14="http://schemas.microsoft.com/office/powerpoint/2010/main" val="1364614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38100"/>
            <a:ext cx="8229600" cy="1143000"/>
          </a:xfrm>
        </p:spPr>
        <p:txBody>
          <a:bodyPr/>
          <a:lstStyle/>
          <a:p>
            <a:pPr eaLnBrk="1" hangingPunct="1"/>
            <a:r>
              <a:rPr lang="en-US" altLang="en-US" dirty="0"/>
              <a:t>2 Different Approaches: Frequentist vs Bayesian</a:t>
            </a:r>
            <a:endParaRPr lang="en-US" altLang="en-US" sz="2800" dirty="0"/>
          </a:p>
        </p:txBody>
      </p:sp>
      <p:sp>
        <p:nvSpPr>
          <p:cNvPr id="3" name="Content Placeholder 2"/>
          <p:cNvSpPr>
            <a:spLocks noGrp="1"/>
          </p:cNvSpPr>
          <p:nvPr>
            <p:ph idx="1"/>
          </p:nvPr>
        </p:nvSpPr>
        <p:spPr>
          <a:xfrm>
            <a:off x="381000" y="990600"/>
            <a:ext cx="8534400" cy="5486400"/>
          </a:xfrm>
        </p:spPr>
        <p:txBody>
          <a:bodyPr rtlCol="0">
            <a:noAutofit/>
          </a:bodyPr>
          <a:lstStyle/>
          <a:p>
            <a:pPr marL="0" indent="0" eaLnBrk="1" hangingPunct="1">
              <a:spcBef>
                <a:spcPts val="0"/>
              </a:spcBef>
              <a:buNone/>
              <a:defRPr/>
            </a:pPr>
            <a:r>
              <a:rPr lang="en-US" sz="2000" dirty="0"/>
              <a:t>There are some subtle yet important differences:</a:t>
            </a:r>
          </a:p>
          <a:p>
            <a:pPr marL="0" indent="0" eaLnBrk="1" hangingPunct="1">
              <a:spcBef>
                <a:spcPts val="0"/>
              </a:spcBef>
              <a:buNone/>
              <a:defRPr/>
            </a:pPr>
            <a:endParaRPr lang="en-US" dirty="0"/>
          </a:p>
          <a:p>
            <a:pPr marL="0" indent="0" eaLnBrk="1" hangingPunct="1">
              <a:spcBef>
                <a:spcPts val="0"/>
              </a:spcBef>
              <a:buNone/>
              <a:defRPr/>
            </a:pPr>
            <a:r>
              <a:rPr lang="en-US" sz="2000" u="sng" dirty="0"/>
              <a:t>Classical (or frequentist) Approach</a:t>
            </a:r>
          </a:p>
          <a:p>
            <a:pPr eaLnBrk="1" hangingPunct="1">
              <a:spcBef>
                <a:spcPts val="0"/>
              </a:spcBef>
              <a:defRPr/>
            </a:pPr>
            <a:r>
              <a:rPr lang="en-US" sz="2000" dirty="0"/>
              <a:t>Sample a population n times</a:t>
            </a:r>
          </a:p>
          <a:p>
            <a:pPr eaLnBrk="1" hangingPunct="1">
              <a:spcBef>
                <a:spcPts val="0"/>
              </a:spcBef>
              <a:defRPr/>
            </a:pPr>
            <a:r>
              <a:rPr lang="en-US" sz="2000" dirty="0"/>
              <a:t>Construct</a:t>
            </a:r>
            <a:r>
              <a:rPr lang="en-US" sz="1800" dirty="0"/>
              <a:t> a relationship (equation or other type of relation) between feature and outcome based on the distribution you discover in your sample</a:t>
            </a:r>
          </a:p>
          <a:p>
            <a:pPr eaLnBrk="1" hangingPunct="1">
              <a:spcBef>
                <a:spcPts val="0"/>
              </a:spcBef>
              <a:defRPr/>
            </a:pPr>
            <a:r>
              <a:rPr lang="en-US" sz="2000" dirty="0"/>
              <a:t>Apply this relationship to make predictions or infer things about causality</a:t>
            </a:r>
          </a:p>
          <a:p>
            <a:pPr eaLnBrk="1" hangingPunct="1">
              <a:spcBef>
                <a:spcPts val="0"/>
              </a:spcBef>
              <a:defRPr/>
            </a:pPr>
            <a:endParaRPr lang="en-US" sz="1800" dirty="0"/>
          </a:p>
          <a:p>
            <a:pPr marL="0" indent="0" eaLnBrk="1" hangingPunct="1">
              <a:spcBef>
                <a:spcPts val="0"/>
              </a:spcBef>
              <a:buNone/>
              <a:defRPr/>
            </a:pPr>
            <a:endParaRPr lang="en-US" sz="2000" u="sng" dirty="0"/>
          </a:p>
          <a:p>
            <a:pPr marL="0" indent="0" eaLnBrk="1" hangingPunct="1">
              <a:spcBef>
                <a:spcPts val="0"/>
              </a:spcBef>
              <a:buNone/>
              <a:defRPr/>
            </a:pPr>
            <a:endParaRPr lang="en-US" sz="2000" u="sng" dirty="0"/>
          </a:p>
          <a:p>
            <a:pPr marL="0" indent="0" eaLnBrk="1" hangingPunct="1">
              <a:spcBef>
                <a:spcPts val="0"/>
              </a:spcBef>
              <a:buNone/>
              <a:defRPr/>
            </a:pPr>
            <a:r>
              <a:rPr lang="en-US" sz="2000" u="sng" dirty="0"/>
              <a:t>Bayesian Approach</a:t>
            </a:r>
          </a:p>
          <a:p>
            <a:pPr eaLnBrk="1" hangingPunct="1">
              <a:spcBef>
                <a:spcPts val="0"/>
              </a:spcBef>
              <a:defRPr/>
            </a:pPr>
            <a:r>
              <a:rPr lang="en-US" sz="1800" dirty="0"/>
              <a:t>Develop a distribution for your feature based on all knowledge you have at the time </a:t>
            </a:r>
          </a:p>
          <a:p>
            <a:pPr lvl="1" eaLnBrk="1" hangingPunct="1">
              <a:spcBef>
                <a:spcPts val="0"/>
              </a:spcBef>
              <a:defRPr/>
            </a:pPr>
            <a:r>
              <a:rPr lang="en-US" sz="1800" dirty="0"/>
              <a:t>This is called a </a:t>
            </a:r>
            <a:r>
              <a:rPr lang="en-US" sz="1800" b="1" dirty="0"/>
              <a:t>Prior Distribution</a:t>
            </a:r>
          </a:p>
          <a:p>
            <a:pPr eaLnBrk="1" hangingPunct="1">
              <a:spcBef>
                <a:spcPts val="0"/>
              </a:spcBef>
              <a:defRPr/>
            </a:pPr>
            <a:r>
              <a:rPr lang="en-US" sz="1800" dirty="0"/>
              <a:t>Sample a feature (collect </a:t>
            </a:r>
            <a:r>
              <a:rPr lang="en-US" sz="1800" b="1" dirty="0"/>
              <a:t>Data</a:t>
            </a:r>
            <a:r>
              <a:rPr lang="en-US" sz="1800" dirty="0"/>
              <a:t> or collect </a:t>
            </a:r>
            <a:r>
              <a:rPr lang="en-US" sz="1800" b="1" dirty="0"/>
              <a:t>Evidence</a:t>
            </a:r>
            <a:r>
              <a:rPr lang="en-US" sz="1800" dirty="0"/>
              <a:t>)</a:t>
            </a:r>
          </a:p>
          <a:p>
            <a:pPr eaLnBrk="1" hangingPunct="1">
              <a:spcBef>
                <a:spcPts val="0"/>
              </a:spcBef>
              <a:defRPr/>
            </a:pPr>
            <a:r>
              <a:rPr lang="en-US" sz="1800" dirty="0"/>
              <a:t>Use the feature and the Prior Distribution to create a new distribution that reflects all of your old knowledge plus this new bit of information</a:t>
            </a:r>
          </a:p>
          <a:p>
            <a:pPr lvl="1" eaLnBrk="1" hangingPunct="1">
              <a:spcBef>
                <a:spcPts val="0"/>
              </a:spcBef>
              <a:defRPr/>
            </a:pPr>
            <a:r>
              <a:rPr lang="en-US" sz="1800" dirty="0"/>
              <a:t>This is called your </a:t>
            </a:r>
            <a:r>
              <a:rPr lang="en-US" sz="1800" b="1" dirty="0"/>
              <a:t>Posterior Distribution</a:t>
            </a:r>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14</a:t>
            </a:fld>
            <a:endParaRPr lang="en-US" altLang="en-US" dirty="0"/>
          </a:p>
        </p:txBody>
      </p:sp>
    </p:spTree>
    <p:extLst>
      <p:ext uri="{BB962C8B-B14F-4D97-AF65-F5344CB8AC3E}">
        <p14:creationId xmlns:p14="http://schemas.microsoft.com/office/powerpoint/2010/main" val="986345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Bayesian Approach</a:t>
            </a:r>
          </a:p>
        </p:txBody>
      </p:sp>
      <p:sp>
        <p:nvSpPr>
          <p:cNvPr id="3" name="Content Placeholder 2"/>
          <p:cNvSpPr>
            <a:spLocks noGrp="1"/>
          </p:cNvSpPr>
          <p:nvPr>
            <p:ph idx="1"/>
          </p:nvPr>
        </p:nvSpPr>
        <p:spPr/>
        <p:txBody>
          <a:bodyPr/>
          <a:lstStyle/>
          <a:p>
            <a:pPr marL="0" indent="0">
              <a:buNone/>
            </a:pPr>
            <a:r>
              <a:rPr lang="en-US" sz="2400" dirty="0"/>
              <a:t>Utilizes prior knowledge</a:t>
            </a:r>
          </a:p>
          <a:p>
            <a:pPr marL="0" indent="0">
              <a:buNone/>
            </a:pPr>
            <a:endParaRPr lang="en-US" sz="2400" dirty="0"/>
          </a:p>
          <a:p>
            <a:pPr marL="0" indent="0">
              <a:buNone/>
            </a:pPr>
            <a:r>
              <a:rPr lang="en-US" sz="2400" dirty="0"/>
              <a:t>Best way to model low occurrence events</a:t>
            </a:r>
          </a:p>
          <a:p>
            <a:pPr marL="0" indent="0">
              <a:buNone/>
            </a:pPr>
            <a:endParaRPr lang="en-US" dirty="0"/>
          </a:p>
          <a:p>
            <a:pPr marL="0" indent="0">
              <a:buNone/>
            </a:pPr>
            <a:r>
              <a:rPr lang="en-US" sz="2400" dirty="0"/>
              <a:t>Good way to model problems that are hard to sample</a:t>
            </a:r>
          </a:p>
          <a:p>
            <a:pPr marL="0" indent="0">
              <a:buNone/>
            </a:pPr>
            <a:endParaRPr lang="en-US" dirty="0"/>
          </a:p>
          <a:p>
            <a:pPr marL="0" indent="0">
              <a:buNone/>
            </a:pPr>
            <a:r>
              <a:rPr lang="en-US" sz="2400" dirty="0"/>
              <a:t>Good way to model problems that are dynamic</a:t>
            </a:r>
          </a:p>
          <a:p>
            <a:pPr marL="0" indent="0">
              <a:buNone/>
            </a:pPr>
            <a:endParaRPr lang="en-US" sz="2400" dirty="0"/>
          </a:p>
          <a:p>
            <a:pPr marL="0" indent="0">
              <a:buNone/>
            </a:pPr>
            <a:r>
              <a:rPr lang="en-US" sz="2400" dirty="0"/>
              <a:t>Great way to come at a problem from a different direction</a:t>
            </a:r>
          </a:p>
          <a:p>
            <a:pPr marL="0" indent="0">
              <a:buNone/>
            </a:pPr>
            <a:endParaRPr lang="en-US" sz="2400" dirty="0"/>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15</a:t>
            </a:fld>
            <a:endParaRPr lang="en-US" altLang="en-US" dirty="0"/>
          </a:p>
        </p:txBody>
      </p:sp>
    </p:spTree>
    <p:extLst>
      <p:ext uri="{BB962C8B-B14F-4D97-AF65-F5344CB8AC3E}">
        <p14:creationId xmlns:p14="http://schemas.microsoft.com/office/powerpoint/2010/main" val="987069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38100"/>
            <a:ext cx="8229600" cy="1143000"/>
          </a:xfrm>
        </p:spPr>
        <p:txBody>
          <a:bodyPr/>
          <a:lstStyle/>
          <a:p>
            <a:pPr eaLnBrk="1" hangingPunct="1"/>
            <a:r>
              <a:rPr lang="en-US" altLang="en-US" dirty="0"/>
              <a:t>Frequentist vs Bayesian</a:t>
            </a:r>
            <a:endParaRPr lang="en-US" altLang="en-US" sz="2800" dirty="0"/>
          </a:p>
        </p:txBody>
      </p:sp>
      <p:sp>
        <p:nvSpPr>
          <p:cNvPr id="3" name="Content Placeholder 2"/>
          <p:cNvSpPr>
            <a:spLocks noGrp="1"/>
          </p:cNvSpPr>
          <p:nvPr>
            <p:ph idx="1"/>
          </p:nvPr>
        </p:nvSpPr>
        <p:spPr>
          <a:xfrm>
            <a:off x="381000" y="990600"/>
            <a:ext cx="8534400" cy="5486400"/>
          </a:xfrm>
        </p:spPr>
        <p:txBody>
          <a:bodyPr rtlCol="0">
            <a:noAutofit/>
          </a:bodyPr>
          <a:lstStyle/>
          <a:p>
            <a:pPr marL="0" indent="0" eaLnBrk="1" hangingPunct="1">
              <a:spcBef>
                <a:spcPts val="0"/>
              </a:spcBef>
              <a:buNone/>
              <a:defRPr/>
            </a:pPr>
            <a:r>
              <a:rPr lang="en-US" sz="2000" dirty="0"/>
              <a:t>When is Bayesian Analysis appropriate?</a:t>
            </a:r>
          </a:p>
          <a:p>
            <a:pPr marL="0" indent="0" eaLnBrk="1" hangingPunct="1">
              <a:buNone/>
              <a:defRPr/>
            </a:pPr>
            <a:endParaRPr lang="en-US" sz="2000" dirty="0"/>
          </a:p>
          <a:p>
            <a:pPr marL="0" indent="0" eaLnBrk="1" hangingPunct="1">
              <a:buNone/>
              <a:defRPr/>
            </a:pPr>
            <a:r>
              <a:rPr lang="en-US" sz="2000" dirty="0"/>
              <a:t>Situations where you can’t easily obtain meaningful samples</a:t>
            </a:r>
          </a:p>
          <a:p>
            <a:pPr eaLnBrk="1" hangingPunct="1">
              <a:defRPr/>
            </a:pPr>
            <a:r>
              <a:rPr lang="en-US" sz="2000" dirty="0"/>
              <a:t>Predictions about the stock market</a:t>
            </a:r>
          </a:p>
          <a:p>
            <a:pPr eaLnBrk="1" hangingPunct="1">
              <a:defRPr/>
            </a:pPr>
            <a:r>
              <a:rPr lang="en-US" sz="2000" dirty="0"/>
              <a:t>Election results</a:t>
            </a:r>
          </a:p>
          <a:p>
            <a:pPr marL="0" indent="0" eaLnBrk="1" hangingPunct="1">
              <a:buNone/>
              <a:defRPr/>
            </a:pPr>
            <a:endParaRPr lang="en-US" sz="2000" dirty="0"/>
          </a:p>
          <a:p>
            <a:pPr marL="0" indent="0" eaLnBrk="1" hangingPunct="1">
              <a:buNone/>
              <a:defRPr/>
            </a:pPr>
            <a:r>
              <a:rPr lang="en-US" sz="2000" dirty="0"/>
              <a:t>Cases where you are starting with significant expertise</a:t>
            </a:r>
          </a:p>
          <a:p>
            <a:pPr eaLnBrk="1" hangingPunct="1">
              <a:defRPr/>
            </a:pPr>
            <a:r>
              <a:rPr lang="en-US" sz="2000" dirty="0"/>
              <a:t>Probability of self-driving cars in cities in the next 5 years</a:t>
            </a:r>
          </a:p>
          <a:p>
            <a:pPr marL="0" indent="0" eaLnBrk="1" hangingPunct="1">
              <a:buNone/>
              <a:defRPr/>
            </a:pPr>
            <a:endParaRPr lang="en-US" sz="2000" dirty="0"/>
          </a:p>
          <a:p>
            <a:pPr marL="0" indent="0" eaLnBrk="1" hangingPunct="1">
              <a:buNone/>
              <a:defRPr/>
            </a:pPr>
            <a:r>
              <a:rPr lang="en-US" sz="2000" dirty="0"/>
              <a:t>Low occurrence events: </a:t>
            </a:r>
          </a:p>
          <a:p>
            <a:pPr eaLnBrk="1" hangingPunct="1">
              <a:defRPr/>
            </a:pPr>
            <a:r>
              <a:rPr lang="en-US" sz="2000" dirty="0"/>
              <a:t>Probability of nuclear war</a:t>
            </a:r>
          </a:p>
          <a:p>
            <a:pPr eaLnBrk="1" hangingPunct="1">
              <a:defRPr/>
            </a:pPr>
            <a:r>
              <a:rPr lang="en-US" sz="2000" dirty="0"/>
              <a:t>Probability of an </a:t>
            </a:r>
            <a:r>
              <a:rPr lang="en-US" sz="2000" dirty="0" err="1"/>
              <a:t>ebola</a:t>
            </a:r>
            <a:r>
              <a:rPr lang="en-US" sz="2000" dirty="0"/>
              <a:t> outbreak in the US</a:t>
            </a:r>
          </a:p>
          <a:p>
            <a:pPr marL="0" indent="0" eaLnBrk="1" hangingPunct="1">
              <a:buNone/>
              <a:defRPr/>
            </a:pPr>
            <a:endParaRPr lang="en-US" sz="2000" dirty="0"/>
          </a:p>
          <a:p>
            <a:pPr marL="0" indent="0" eaLnBrk="1" hangingPunct="1">
              <a:buNone/>
              <a:defRPr/>
            </a:pPr>
            <a:r>
              <a:rPr lang="en-US" sz="2000" dirty="0"/>
              <a:t>Models in a dynamic or fast changing environment </a:t>
            </a:r>
          </a:p>
          <a:p>
            <a:pPr eaLnBrk="1" hangingPunct="1">
              <a:defRPr/>
            </a:pPr>
            <a:r>
              <a:rPr lang="en-US" sz="2000" dirty="0"/>
              <a:t>Sports competition</a:t>
            </a:r>
          </a:p>
          <a:p>
            <a:pPr eaLnBrk="1" hangingPunct="1">
              <a:defRPr/>
            </a:pPr>
            <a:r>
              <a:rPr lang="en-US" sz="2000" dirty="0"/>
              <a:t>Disease undergoing mutations</a:t>
            </a:r>
          </a:p>
          <a:p>
            <a:pPr marL="0" indent="0" eaLnBrk="1" hangingPunct="1">
              <a:buNone/>
              <a:defRPr/>
            </a:pPr>
            <a:endParaRPr lang="en-US" sz="2000" dirty="0"/>
          </a:p>
          <a:p>
            <a:pPr eaLnBrk="1" hangingPunct="1">
              <a:defRPr/>
            </a:pPr>
            <a:endParaRPr lang="en-US" sz="2000" dirty="0"/>
          </a:p>
          <a:p>
            <a:pPr eaLnBrk="1" hangingPunct="1">
              <a:defRPr/>
            </a:pPr>
            <a:endParaRPr lang="en-US" sz="1800" b="1"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16</a:t>
            </a:fld>
            <a:endParaRPr lang="en-US" altLang="en-US" dirty="0"/>
          </a:p>
        </p:txBody>
      </p:sp>
    </p:spTree>
    <p:extLst>
      <p:ext uri="{BB962C8B-B14F-4D97-AF65-F5344CB8AC3E}">
        <p14:creationId xmlns:p14="http://schemas.microsoft.com/office/powerpoint/2010/main" val="3083881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38100"/>
            <a:ext cx="8229600" cy="1143000"/>
          </a:xfrm>
        </p:spPr>
        <p:txBody>
          <a:bodyPr/>
          <a:lstStyle/>
          <a:p>
            <a:pPr eaLnBrk="1" hangingPunct="1"/>
            <a:r>
              <a:rPr lang="en-US" altLang="en-US" dirty="0"/>
              <a:t>Problem Setup</a:t>
            </a:r>
            <a:endParaRPr lang="en-US" altLang="en-US" sz="2800" dirty="0"/>
          </a:p>
        </p:txBody>
      </p:sp>
      <p:sp>
        <p:nvSpPr>
          <p:cNvPr id="3" name="Content Placeholder 2"/>
          <p:cNvSpPr>
            <a:spLocks noGrp="1"/>
          </p:cNvSpPr>
          <p:nvPr>
            <p:ph idx="1"/>
          </p:nvPr>
        </p:nvSpPr>
        <p:spPr>
          <a:xfrm>
            <a:off x="381000" y="914400"/>
            <a:ext cx="8534400" cy="5486400"/>
          </a:xfrm>
        </p:spPr>
        <p:txBody>
          <a:bodyPr rtlCol="0">
            <a:noAutofit/>
          </a:bodyPr>
          <a:lstStyle/>
          <a:p>
            <a:pPr marL="0" indent="0" eaLnBrk="1" hangingPunct="1">
              <a:spcBef>
                <a:spcPts val="0"/>
              </a:spcBef>
              <a:buNone/>
              <a:defRPr/>
            </a:pPr>
            <a:r>
              <a:rPr lang="en-US" sz="2000" dirty="0"/>
              <a:t>Let Y be some outcome that has some distribution.</a:t>
            </a:r>
          </a:p>
          <a:p>
            <a:pPr marL="0" indent="0" eaLnBrk="1" hangingPunct="1">
              <a:spcBef>
                <a:spcPts val="0"/>
              </a:spcBef>
              <a:buNone/>
              <a:defRPr/>
            </a:pPr>
            <a:endParaRPr lang="en-US" dirty="0"/>
          </a:p>
          <a:p>
            <a:pPr marL="0" indent="0" eaLnBrk="1" hangingPunct="1">
              <a:spcBef>
                <a:spcPts val="0"/>
              </a:spcBef>
              <a:buNone/>
              <a:defRPr/>
            </a:pPr>
            <a:r>
              <a:rPr lang="en-US" sz="2000" dirty="0"/>
              <a:t>Let X be the feature(s) that you believe affects the outcome.</a:t>
            </a:r>
          </a:p>
          <a:p>
            <a:pPr marL="0" indent="0" eaLnBrk="1" hangingPunct="1">
              <a:spcBef>
                <a:spcPts val="0"/>
              </a:spcBef>
              <a:buNone/>
              <a:defRPr/>
            </a:pPr>
            <a:endParaRPr lang="en-US" dirty="0"/>
          </a:p>
          <a:p>
            <a:pPr marL="0" indent="0" eaLnBrk="1" hangingPunct="1">
              <a:spcBef>
                <a:spcPts val="0"/>
              </a:spcBef>
              <a:buNone/>
              <a:defRPr/>
            </a:pPr>
            <a:r>
              <a:rPr lang="en-US" sz="2000" dirty="0"/>
              <a:t>Given I have collected a new data point X = x, what will my outcome probably be?</a:t>
            </a:r>
            <a:endParaRPr lang="en-US" dirty="0"/>
          </a:p>
          <a:p>
            <a:pPr marL="0" indent="0" eaLnBrk="1" hangingPunct="1">
              <a:spcBef>
                <a:spcPts val="0"/>
              </a:spcBef>
              <a:buNone/>
              <a:defRPr/>
            </a:pPr>
            <a:r>
              <a:rPr lang="en-US" sz="2000" dirty="0"/>
              <a:t>________________________________________________________________</a:t>
            </a:r>
          </a:p>
          <a:p>
            <a:pPr marL="0" indent="0" eaLnBrk="1" hangingPunct="1">
              <a:spcBef>
                <a:spcPts val="0"/>
              </a:spcBef>
              <a:buNone/>
              <a:defRPr/>
            </a:pPr>
            <a:endParaRPr lang="en-US" dirty="0"/>
          </a:p>
          <a:p>
            <a:pPr marL="0" indent="0" eaLnBrk="1" hangingPunct="1">
              <a:spcBef>
                <a:spcPts val="0"/>
              </a:spcBef>
              <a:buNone/>
              <a:defRPr/>
            </a:pPr>
            <a:r>
              <a:rPr lang="en-US" sz="2000" dirty="0"/>
              <a:t>This looks a lot like what we did with regression and tree modeling.  What is different about the Bayesian Approach?</a:t>
            </a:r>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17</a:t>
            </a:fld>
            <a:endParaRPr lang="en-US" altLang="en-US" dirty="0"/>
          </a:p>
        </p:txBody>
      </p:sp>
    </p:spTree>
    <p:extLst>
      <p:ext uri="{BB962C8B-B14F-4D97-AF65-F5344CB8AC3E}">
        <p14:creationId xmlns:p14="http://schemas.microsoft.com/office/powerpoint/2010/main" val="2289451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Notation</a:t>
            </a:r>
          </a:p>
        </p:txBody>
      </p:sp>
      <p:sp>
        <p:nvSpPr>
          <p:cNvPr id="3" name="Content Placeholder 2"/>
          <p:cNvSpPr>
            <a:spLocks noGrp="1"/>
          </p:cNvSpPr>
          <p:nvPr>
            <p:ph idx="1"/>
          </p:nvPr>
        </p:nvSpPr>
        <p:spPr/>
        <p:txBody>
          <a:bodyPr/>
          <a:lstStyle/>
          <a:p>
            <a:pPr marL="0" indent="0">
              <a:buNone/>
            </a:pPr>
            <a:r>
              <a:rPr lang="en-US" sz="2000" dirty="0"/>
              <a:t>Of course, you can’t use the same notation for Frequentist and Bayesian problem-solving.  </a:t>
            </a:r>
          </a:p>
          <a:p>
            <a:pPr marL="0" indent="0">
              <a:buNone/>
            </a:pPr>
            <a:endParaRPr lang="en-US" sz="2000" dirty="0"/>
          </a:p>
          <a:p>
            <a:pPr marL="0" indent="0">
              <a:buNone/>
            </a:pPr>
            <a:r>
              <a:rPr lang="en-US" sz="2000" dirty="0"/>
              <a:t>We’re going to call the data we collect:	 D</a:t>
            </a:r>
          </a:p>
          <a:p>
            <a:pPr marL="0" indent="0">
              <a:buNone/>
            </a:pPr>
            <a:endParaRPr lang="en-US" sz="2000" dirty="0"/>
          </a:p>
          <a:p>
            <a:pPr marL="0" indent="0">
              <a:buNone/>
            </a:pPr>
            <a:r>
              <a:rPr lang="en-US" sz="2000" dirty="0"/>
              <a:t>We’re going to call the parameter we are trying to predict: 	</a:t>
            </a:r>
            <a:r>
              <a:rPr lang="en-US" sz="2000" dirty="0">
                <a:latin typeface="Symbol" panose="05050102010706020507" pitchFamily="18" charset="2"/>
              </a:rPr>
              <a:t>Q</a:t>
            </a:r>
          </a:p>
          <a:p>
            <a:pPr marL="0" indent="0">
              <a:buNone/>
            </a:pPr>
            <a:endParaRPr lang="en-US" sz="2000" dirty="0">
              <a:latin typeface="Symbol" panose="05050102010706020507" pitchFamily="18" charset="2"/>
            </a:endParaRPr>
          </a:p>
          <a:p>
            <a:pPr marL="0" indent="0">
              <a:buNone/>
            </a:pPr>
            <a:r>
              <a:rPr lang="en-US" sz="2000" dirty="0"/>
              <a:t>(Basically the data we collected in regression that we called X is now D, and the things that we tried to predict that we called Y is now </a:t>
            </a:r>
            <a:r>
              <a:rPr lang="en-US" sz="2000" dirty="0">
                <a:latin typeface="Symbol" panose="05050102010706020507" pitchFamily="18" charset="2"/>
              </a:rPr>
              <a:t>Q</a:t>
            </a:r>
            <a:r>
              <a:rPr lang="en-US" sz="2000" dirty="0"/>
              <a:t>. )</a:t>
            </a:r>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18</a:t>
            </a:fld>
            <a:endParaRPr lang="en-US" altLang="en-US" dirty="0"/>
          </a:p>
        </p:txBody>
      </p:sp>
    </p:spTree>
    <p:extLst>
      <p:ext uri="{BB962C8B-B14F-4D97-AF65-F5344CB8AC3E}">
        <p14:creationId xmlns:p14="http://schemas.microsoft.com/office/powerpoint/2010/main" val="79217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0"/>
            <a:ext cx="8229600" cy="1143000"/>
          </a:xfrm>
        </p:spPr>
        <p:txBody>
          <a:bodyPr/>
          <a:lstStyle/>
          <a:p>
            <a:pPr eaLnBrk="1" hangingPunct="1"/>
            <a:r>
              <a:rPr lang="en-US" altLang="en-US" sz="2800" dirty="0"/>
              <a:t>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926067"/>
                <a:ext cx="8534400" cy="5486400"/>
              </a:xfrm>
            </p:spPr>
            <p:txBody>
              <a:bodyPr rtlCol="0">
                <a:noAutofit/>
              </a:bodyPr>
              <a:lstStyle/>
              <a:p>
                <a:pPr marL="0" indent="0" eaLnBrk="1" hangingPunct="1">
                  <a:spcBef>
                    <a:spcPts val="0"/>
                  </a:spcBef>
                  <a:buNone/>
                  <a:defRPr/>
                </a:pPr>
                <a:r>
                  <a:rPr lang="en-US" sz="2000" dirty="0"/>
                  <a:t>Start with some event A and another event B. </a:t>
                </a:r>
              </a:p>
              <a:p>
                <a:pPr marL="0" indent="0" eaLnBrk="1" hangingPunct="1">
                  <a:spcBef>
                    <a:spcPts val="0"/>
                  </a:spcBef>
                  <a:buNone/>
                  <a:defRPr/>
                </a:pPr>
                <a:endParaRPr lang="en-US" sz="2000" dirty="0"/>
              </a:p>
              <a:p>
                <a:pPr marL="400050" lvl="1" indent="0" eaLnBrk="1" hangingPunct="1">
                  <a:spcBef>
                    <a:spcPts val="0"/>
                  </a:spcBef>
                  <a:buNone/>
                  <a:defRPr/>
                </a:pPr>
                <a:r>
                  <a:rPr lang="en-US" dirty="0"/>
                  <a:t>P(A) is the probability that event A happens.  </a:t>
                </a:r>
              </a:p>
              <a:p>
                <a:pPr marL="400050" lvl="1" indent="0" eaLnBrk="1" hangingPunct="1">
                  <a:spcBef>
                    <a:spcPts val="0"/>
                  </a:spcBef>
                  <a:buNone/>
                  <a:defRPr/>
                </a:pPr>
                <a:r>
                  <a:rPr lang="en-US" dirty="0"/>
                  <a:t>P(B) is the probability that event B happens.</a:t>
                </a:r>
              </a:p>
              <a:p>
                <a:pPr marL="400050" lvl="1" indent="0" eaLnBrk="1" hangingPunct="1">
                  <a:spcBef>
                    <a:spcPts val="0"/>
                  </a:spcBef>
                  <a:buNone/>
                  <a:defRPr/>
                </a:pPr>
                <a:r>
                  <a:rPr lang="en-US" dirty="0"/>
                  <a:t>P(A,B) is the probability that both event A and event B happen.</a:t>
                </a:r>
              </a:p>
              <a:p>
                <a:pPr marL="0" indent="0" eaLnBrk="1" hangingPunct="1">
                  <a:spcBef>
                    <a:spcPts val="0"/>
                  </a:spcBef>
                  <a:buNone/>
                  <a:defRPr/>
                </a:pPr>
                <a:endParaRPr lang="en-US" sz="2000" dirty="0"/>
              </a:p>
              <a:p>
                <a:pPr marL="0" indent="0" eaLnBrk="1" hangingPunct="1">
                  <a:spcBef>
                    <a:spcPts val="0"/>
                  </a:spcBef>
                  <a:buNone/>
                  <a:defRPr/>
                </a:pPr>
                <a:r>
                  <a:rPr lang="en-US" b="0" dirty="0"/>
                  <a:t>			</a:t>
                </a:r>
              </a:p>
              <a:p>
                <a:pPr marL="0" indent="0" eaLnBrk="1" hangingPunct="1">
                  <a:spcBef>
                    <a:spcPts val="0"/>
                  </a:spcBef>
                  <a:buNone/>
                  <a:defRPr/>
                </a:pPr>
                <a14:m>
                  <m:oMathPara xmlns:m="http://schemas.openxmlformats.org/officeDocument/2006/math">
                    <m:oMathParaPr>
                      <m:jc m:val="center"/>
                    </m:oMathParaPr>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𝐴</m:t>
                          </m:r>
                          <m:r>
                            <a:rPr lang="en-US" b="0" i="1" smtClean="0">
                              <a:latin typeface="Cambria Math"/>
                            </a:rPr>
                            <m:t>,</m:t>
                          </m:r>
                          <m:r>
                            <a:rPr lang="en-US" b="0" i="1" smtClean="0">
                              <a:latin typeface="Cambria Math"/>
                            </a:rPr>
                            <m:t>𝐵</m:t>
                          </m:r>
                        </m:e>
                      </m:d>
                      <m:r>
                        <a:rPr lang="en-US" b="0" i="1" smtClean="0">
                          <a:latin typeface="Cambria Math"/>
                        </a:rPr>
                        <m:t>=</m:t>
                      </m:r>
                      <m:r>
                        <a:rPr lang="en-US" b="0" i="1" smtClean="0">
                          <a:latin typeface="Cambria Math"/>
                        </a:rPr>
                        <m:t>𝑃</m:t>
                      </m:r>
                      <m:r>
                        <a:rPr lang="en-US" b="0" i="1" smtClean="0">
                          <a:latin typeface="Cambria Math"/>
                        </a:rPr>
                        <m:t>(</m:t>
                      </m:r>
                      <m:r>
                        <a:rPr lang="en-US" b="0" i="1" smtClean="0">
                          <a:latin typeface="Cambria Math"/>
                        </a:rPr>
                        <m:t>𝐴</m:t>
                      </m:r>
                      <m:r>
                        <a:rPr lang="en-US" b="0" i="1" smtClean="0">
                          <a:latin typeface="Cambria Math"/>
                          <a:ea typeface="Cambria Math"/>
                        </a:rPr>
                        <m:t>∩</m:t>
                      </m:r>
                      <m:r>
                        <a:rPr lang="en-US" b="0" i="1" smtClean="0">
                          <a:latin typeface="Cambria Math"/>
                          <a:ea typeface="Cambria Math"/>
                        </a:rPr>
                        <m:t>𝐵</m:t>
                      </m:r>
                      <m:r>
                        <a:rPr lang="en-US" b="0" i="1" smtClean="0">
                          <a:latin typeface="Cambria Math"/>
                          <a:ea typeface="Cambria Math"/>
                        </a:rPr>
                        <m:t>)</m:t>
                      </m:r>
                    </m:oMath>
                  </m:oMathPara>
                </a14:m>
                <a:endParaRPr lang="en-US" i="1" dirty="0">
                  <a:latin typeface="Cambria Math"/>
                </a:endParaRPr>
              </a:p>
              <a:p>
                <a:pPr marL="0" indent="0" eaLnBrk="1" hangingPunct="1">
                  <a:spcBef>
                    <a:spcPts val="0"/>
                  </a:spcBef>
                  <a:buNone/>
                  <a:defRPr/>
                </a:pPr>
                <a:endParaRPr lang="en-US" sz="2000" dirty="0"/>
              </a:p>
              <a:p>
                <a:pPr marL="0" indent="0" eaLnBrk="1" hangingPunct="1">
                  <a:spcBef>
                    <a:spcPts val="0"/>
                  </a:spcBef>
                  <a:buNone/>
                  <a:defRPr/>
                </a:pPr>
                <a:endParaRPr lang="en-US" sz="2000" dirty="0"/>
              </a:p>
              <a:p>
                <a:pPr marL="0" indent="0" eaLnBrk="1" hangingPunct="1">
                  <a:spcBef>
                    <a:spcPts val="0"/>
                  </a:spcBef>
                  <a:buNone/>
                  <a:defRPr/>
                </a:pPr>
                <a:endParaRPr lang="en-US" sz="2000" dirty="0"/>
              </a:p>
              <a:p>
                <a:pPr marL="0" indent="0" eaLnBrk="1" hangingPunct="1">
                  <a:spcBef>
                    <a:spcPts val="0"/>
                  </a:spcBef>
                  <a:buNone/>
                  <a:defRPr/>
                </a:pPr>
                <a:endParaRPr lang="en-US" sz="2000" dirty="0"/>
              </a:p>
              <a:p>
                <a:pPr marL="0" indent="0" eaLnBrk="1" hangingPunct="1">
                  <a:spcBef>
                    <a:spcPts val="0"/>
                  </a:spcBef>
                  <a:buNone/>
                  <a:defRPr/>
                </a:pPr>
                <a:endParaRPr lang="en-US" sz="2000" dirty="0"/>
              </a:p>
              <a:p>
                <a:pPr marL="0" indent="0" eaLnBrk="1" hangingPunct="1">
                  <a:spcBef>
                    <a:spcPts val="0"/>
                  </a:spcBef>
                  <a:buNone/>
                  <a:defRPr/>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926067"/>
                <a:ext cx="8534400" cy="5486400"/>
              </a:xfrm>
              <a:blipFill rotWithShape="0">
                <a:blip r:embed="rId2"/>
                <a:stretch>
                  <a:fillRect l="-714" t="-667"/>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19</a:t>
            </a:fld>
            <a:endParaRPr lang="en-US" altLang="en-US" dirty="0"/>
          </a:p>
        </p:txBody>
      </p:sp>
      <p:sp>
        <p:nvSpPr>
          <p:cNvPr id="5" name="Oval 4"/>
          <p:cNvSpPr/>
          <p:nvPr/>
        </p:nvSpPr>
        <p:spPr>
          <a:xfrm>
            <a:off x="2438400" y="4419600"/>
            <a:ext cx="3200400" cy="1371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5105400" y="4419600"/>
            <a:ext cx="1752600" cy="1371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3616690" y="4813012"/>
            <a:ext cx="421910" cy="584775"/>
          </a:xfrm>
          <a:prstGeom prst="rect">
            <a:avLst/>
          </a:prstGeom>
          <a:noFill/>
        </p:spPr>
        <p:txBody>
          <a:bodyPr wrap="none" rtlCol="0">
            <a:spAutoFit/>
          </a:bodyPr>
          <a:lstStyle/>
          <a:p>
            <a:r>
              <a:rPr lang="en-US" sz="3200" dirty="0"/>
              <a:t>A</a:t>
            </a:r>
          </a:p>
        </p:txBody>
      </p:sp>
      <p:sp>
        <p:nvSpPr>
          <p:cNvPr id="13" name="TextBox 12"/>
          <p:cNvSpPr txBox="1"/>
          <p:nvPr/>
        </p:nvSpPr>
        <p:spPr>
          <a:xfrm>
            <a:off x="5956300" y="4787612"/>
            <a:ext cx="421910" cy="584775"/>
          </a:xfrm>
          <a:prstGeom prst="rect">
            <a:avLst/>
          </a:prstGeom>
          <a:noFill/>
        </p:spPr>
        <p:txBody>
          <a:bodyPr wrap="none" rtlCol="0">
            <a:spAutoFit/>
          </a:bodyPr>
          <a:lstStyle/>
          <a:p>
            <a:r>
              <a:rPr lang="en-US" sz="3200" dirty="0"/>
              <a:t>B</a:t>
            </a:r>
          </a:p>
        </p:txBody>
      </p:sp>
      <p:cxnSp>
        <p:nvCxnSpPr>
          <p:cNvPr id="14" name="Straight Arrow Connector 13"/>
          <p:cNvCxnSpPr/>
          <p:nvPr/>
        </p:nvCxnSpPr>
        <p:spPr>
          <a:xfrm>
            <a:off x="5029200" y="3962400"/>
            <a:ext cx="3048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0125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1143000"/>
          </a:xfrm>
        </p:spPr>
        <p:txBody>
          <a:bodyPr/>
          <a:lstStyle/>
          <a:p>
            <a:pPr eaLnBrk="1" hangingPunct="1"/>
            <a:r>
              <a:rPr lang="en-US" altLang="en-US" sz="2800" dirty="0"/>
              <a:t>Class Schedule</a:t>
            </a:r>
          </a:p>
        </p:txBody>
      </p:sp>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2</a:t>
            </a:fld>
            <a:endParaRPr lang="en-US" altLang="en-US"/>
          </a:p>
        </p:txBody>
      </p:sp>
      <p:graphicFrame>
        <p:nvGraphicFramePr>
          <p:cNvPr id="5" name="Table 4">
            <a:extLst>
              <a:ext uri="{FF2B5EF4-FFF2-40B4-BE49-F238E27FC236}">
                <a16:creationId xmlns:a16="http://schemas.microsoft.com/office/drawing/2014/main" id="{78203EF7-83EE-4F63-AFEA-E6021B09D912}"/>
              </a:ext>
            </a:extLst>
          </p:cNvPr>
          <p:cNvGraphicFramePr>
            <a:graphicFrameLocks noGrp="1"/>
          </p:cNvGraphicFramePr>
          <p:nvPr>
            <p:extLst>
              <p:ext uri="{D42A27DB-BD31-4B8C-83A1-F6EECF244321}">
                <p14:modId xmlns:p14="http://schemas.microsoft.com/office/powerpoint/2010/main" val="3314854445"/>
              </p:ext>
            </p:extLst>
          </p:nvPr>
        </p:nvGraphicFramePr>
        <p:xfrm>
          <a:off x="571498" y="808571"/>
          <a:ext cx="8115301" cy="5547468"/>
        </p:xfrm>
        <a:graphic>
          <a:graphicData uri="http://schemas.openxmlformats.org/drawingml/2006/table">
            <a:tbl>
              <a:tblPr firstRow="1" bandRow="1">
                <a:tableStyleId>{5C22544A-7EE6-4342-B048-85BDC9FD1C3A}</a:tableStyleId>
              </a:tblPr>
              <a:tblGrid>
                <a:gridCol w="733831">
                  <a:extLst>
                    <a:ext uri="{9D8B030D-6E8A-4147-A177-3AD203B41FA5}">
                      <a16:colId xmlns:a16="http://schemas.microsoft.com/office/drawing/2014/main" val="20000"/>
                    </a:ext>
                  </a:extLst>
                </a:gridCol>
                <a:gridCol w="752071">
                  <a:extLst>
                    <a:ext uri="{9D8B030D-6E8A-4147-A177-3AD203B41FA5}">
                      <a16:colId xmlns:a16="http://schemas.microsoft.com/office/drawing/2014/main" val="20001"/>
                    </a:ext>
                  </a:extLst>
                </a:gridCol>
                <a:gridCol w="4876800">
                  <a:extLst>
                    <a:ext uri="{9D8B030D-6E8A-4147-A177-3AD203B41FA5}">
                      <a16:colId xmlns:a16="http://schemas.microsoft.com/office/drawing/2014/main" val="20002"/>
                    </a:ext>
                  </a:extLst>
                </a:gridCol>
                <a:gridCol w="1752599">
                  <a:extLst>
                    <a:ext uri="{9D8B030D-6E8A-4147-A177-3AD203B41FA5}">
                      <a16:colId xmlns:a16="http://schemas.microsoft.com/office/drawing/2014/main" val="2236984056"/>
                    </a:ext>
                  </a:extLst>
                </a:gridCol>
              </a:tblGrid>
              <a:tr h="365766">
                <a:tc>
                  <a:txBody>
                    <a:bodyPr/>
                    <a:lstStyle/>
                    <a:p>
                      <a:pPr algn="ctr"/>
                      <a:r>
                        <a:rPr lang="en-US" sz="1800" dirty="0" err="1"/>
                        <a:t>Lec</a:t>
                      </a:r>
                      <a:r>
                        <a:rPr lang="en-US" sz="1800" dirty="0"/>
                        <a:t> </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Date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Lecture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Due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3463">
                <a:tc>
                  <a:txBody>
                    <a:bodyPr/>
                    <a:lstStyle/>
                    <a:p>
                      <a:pPr algn="ctr"/>
                      <a:r>
                        <a:rPr lang="en-US" sz="1400" dirty="0"/>
                        <a:t>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Jan 15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Intro, Linear </a:t>
                      </a:r>
                      <a:r>
                        <a:rPr lang="en-US" sz="1400" baseline="0" dirty="0"/>
                        <a:t>Regression, Bias and Variability</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304806">
                <a:tc>
                  <a:txBody>
                    <a:bodyPr/>
                    <a:lstStyle/>
                    <a:p>
                      <a:pPr algn="ctr"/>
                      <a:r>
                        <a:rPr lang="en-US" sz="1400" dirty="0"/>
                        <a:t>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Jan 22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Unsupervised Learning: Clustering, Principle Comp. Analysis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304806">
                <a:tc>
                  <a:txBody>
                    <a:bodyPr/>
                    <a:lstStyle/>
                    <a:p>
                      <a:pPr algn="ctr"/>
                      <a:r>
                        <a:rPr lang="en-US" sz="1400" dirty="0"/>
                        <a:t>3</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Jan 29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KNN Regression, Cross Validation, Bootstrap</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Hwk 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3"/>
                  </a:ext>
                </a:extLst>
              </a:tr>
              <a:tr h="304806">
                <a:tc>
                  <a:txBody>
                    <a:bodyPr/>
                    <a:lstStyle/>
                    <a:p>
                      <a:pPr algn="ctr"/>
                      <a:r>
                        <a:rPr lang="en-US" sz="1400" dirty="0"/>
                        <a:t>4</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Feb 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Ridge Regression, LASSO, Principle Components Regression</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3</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304806">
                <a:tc>
                  <a:txBody>
                    <a:bodyPr/>
                    <a:lstStyle/>
                    <a:p>
                      <a:pPr algn="ctr"/>
                      <a:r>
                        <a:rPr lang="en-US" sz="1400" dirty="0"/>
                        <a:t>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Feb 12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tx1"/>
                          </a:solidFill>
                        </a:rPr>
                        <a:t>Extreme Nonlinear: </a:t>
                      </a:r>
                      <a:r>
                        <a:rPr lang="en-US" sz="1400" dirty="0">
                          <a:solidFill>
                            <a:schemeClr val="tx1"/>
                          </a:solidFill>
                        </a:rPr>
                        <a:t>Step Functions, Splines, Gradient Descent</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Hwk 4, Project Plan</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5"/>
                  </a:ext>
                </a:extLst>
              </a:tr>
              <a:tr h="304806">
                <a:tc>
                  <a:txBody>
                    <a:bodyPr/>
                    <a:lstStyle/>
                    <a:p>
                      <a:pPr algn="ctr"/>
                      <a:r>
                        <a:rPr lang="en-US" sz="1400" dirty="0"/>
                        <a:t>6</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Feb 19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tx1"/>
                          </a:solidFill>
                        </a:rPr>
                        <a:t>Classification, Logistic Regression, Discriminant Analysis</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r h="304806">
                <a:tc>
                  <a:txBody>
                    <a:bodyPr/>
                    <a:lstStyle/>
                    <a:p>
                      <a:pPr algn="ctr"/>
                      <a:r>
                        <a:rPr lang="en-US" sz="1400" dirty="0"/>
                        <a:t>7</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Feb 26</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Max Margin Classifiers, Support Vector Machines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Hwk 6, Plan Revision</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7"/>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Mar</a:t>
                      </a:r>
                      <a:r>
                        <a:rPr lang="en-US" sz="1400" baseline="0" dirty="0"/>
                        <a:t> 4</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Mid Term Exam</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89510944"/>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t>Mar</a:t>
                      </a:r>
                      <a:r>
                        <a:rPr lang="en-US" sz="1400" baseline="0" dirty="0"/>
                        <a:t> 11</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solidFill>
                            <a:schemeClr val="tx1"/>
                          </a:solidFill>
                        </a:rPr>
                        <a:t>Spring Break</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643926980"/>
                  </a:ext>
                </a:extLst>
              </a:tr>
              <a:tr h="304806">
                <a:tc>
                  <a:txBody>
                    <a:bodyPr/>
                    <a:lstStyle/>
                    <a:p>
                      <a:pPr algn="ctr"/>
                      <a:r>
                        <a:rPr lang="en-US" sz="1400" dirty="0"/>
                        <a:t>8</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Mar</a:t>
                      </a:r>
                      <a:r>
                        <a:rPr lang="en-US" sz="1400" baseline="0" dirty="0"/>
                        <a:t> 18</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Tree-Based Methods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7</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9"/>
                  </a:ext>
                </a:extLst>
              </a:tr>
              <a:tr h="304806">
                <a:tc>
                  <a:txBody>
                    <a:bodyPr/>
                    <a:lstStyle/>
                    <a:p>
                      <a:pPr algn="ctr"/>
                      <a:r>
                        <a:rPr lang="en-US" sz="1400" dirty="0"/>
                        <a:t>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Mar 25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Neural</a:t>
                      </a:r>
                      <a:r>
                        <a:rPr lang="en-US" sz="1400" baseline="0" dirty="0">
                          <a:solidFill>
                            <a:schemeClr val="tx1"/>
                          </a:solidFill>
                        </a:rPr>
                        <a:t> Networks</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Hwk 8</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10"/>
                  </a:ext>
                </a:extLst>
              </a:tr>
              <a:tr h="304806">
                <a:tc>
                  <a:txBody>
                    <a:bodyPr/>
                    <a:lstStyle/>
                    <a:p>
                      <a:pPr algn="ctr"/>
                      <a:r>
                        <a:rPr lang="en-US" sz="1400" dirty="0"/>
                        <a:t>10</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alpha val="45882"/>
                      </a:schemeClr>
                    </a:solidFill>
                  </a:tcPr>
                </a:tc>
                <a:tc>
                  <a:txBody>
                    <a:bodyPr/>
                    <a:lstStyle/>
                    <a:p>
                      <a:r>
                        <a:rPr lang="en-US" sz="1400" dirty="0"/>
                        <a:t>Apr 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alpha val="45882"/>
                      </a:schemeClr>
                    </a:solidFill>
                  </a:tcPr>
                </a:tc>
                <a:tc>
                  <a:txBody>
                    <a:bodyPr/>
                    <a:lstStyle/>
                    <a:p>
                      <a:r>
                        <a:rPr lang="en-US" sz="1400" dirty="0">
                          <a:solidFill>
                            <a:schemeClr val="tx1"/>
                          </a:solidFill>
                        </a:rPr>
                        <a:t>Neural</a:t>
                      </a:r>
                      <a:r>
                        <a:rPr lang="en-US" sz="1400" baseline="0" dirty="0">
                          <a:solidFill>
                            <a:schemeClr val="tx1"/>
                          </a:solidFill>
                        </a:rPr>
                        <a:t> Networks, Convolutional NN, Deep Learning</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alpha val="45882"/>
                      </a:schemeClr>
                    </a:solidFill>
                  </a:tcPr>
                </a:tc>
                <a:tc>
                  <a:txBody>
                    <a:bodyPr/>
                    <a:lstStyle/>
                    <a:p>
                      <a:r>
                        <a:rPr lang="en-US" sz="1400" dirty="0">
                          <a:solidFill>
                            <a:schemeClr val="tx1"/>
                          </a:solidFill>
                        </a:rPr>
                        <a:t>Hwk 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alpha val="45882"/>
                      </a:schemeClr>
                    </a:solidFill>
                  </a:tcPr>
                </a:tc>
                <a:extLst>
                  <a:ext uri="{0D108BD9-81ED-4DB2-BD59-A6C34878D82A}">
                    <a16:rowId xmlns:a16="http://schemas.microsoft.com/office/drawing/2014/main" val="10011"/>
                  </a:ext>
                </a:extLst>
              </a:tr>
              <a:tr h="304806">
                <a:tc>
                  <a:txBody>
                    <a:bodyPr/>
                    <a:lstStyle/>
                    <a:p>
                      <a:pPr algn="ctr"/>
                      <a:r>
                        <a:rPr lang="en-US" sz="1400" dirty="0"/>
                        <a:t>11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0196"/>
                      </a:srgbClr>
                    </a:solidFill>
                  </a:tcPr>
                </a:tc>
                <a:tc>
                  <a:txBody>
                    <a:bodyPr/>
                    <a:lstStyle/>
                    <a:p>
                      <a:r>
                        <a:rPr lang="en-US" sz="1400" dirty="0"/>
                        <a:t>Apr 8</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0196"/>
                      </a:srgbClr>
                    </a:solidFill>
                  </a:tcPr>
                </a:tc>
                <a:tc>
                  <a:txBody>
                    <a:bodyPr/>
                    <a:lstStyle/>
                    <a:p>
                      <a:r>
                        <a:rPr lang="en-US" sz="1400" dirty="0">
                          <a:solidFill>
                            <a:schemeClr val="tx1"/>
                          </a:solidFill>
                        </a:rPr>
                        <a:t>Bayesian Analysis, Project Presentations </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0196"/>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Hwk 10</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0196"/>
                      </a:srgbClr>
                    </a:solidFill>
                  </a:tcPr>
                </a:tc>
                <a:extLst>
                  <a:ext uri="{0D108BD9-81ED-4DB2-BD59-A6C34878D82A}">
                    <a16:rowId xmlns:a16="http://schemas.microsoft.com/office/drawing/2014/main" val="10012"/>
                  </a:ext>
                </a:extLst>
              </a:tr>
              <a:tr h="304806">
                <a:tc>
                  <a:txBody>
                    <a:bodyPr/>
                    <a:lstStyle/>
                    <a:p>
                      <a:pPr algn="ctr"/>
                      <a:r>
                        <a:rPr lang="en-US" sz="1400" dirty="0"/>
                        <a:t>12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Apr 15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Bayesian Belief Networks, Project Presentations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Final Project Due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3"/>
                  </a:ext>
                </a:extLst>
              </a:tr>
              <a:tr h="273379">
                <a:tc>
                  <a:txBody>
                    <a:bodyPr/>
                    <a:lstStyle/>
                    <a:p>
                      <a:pPr algn="ctr"/>
                      <a:r>
                        <a:rPr lang="en-US" sz="1400" dirty="0"/>
                        <a:t>13</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Apr 22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Ethics of Machine Learning, Project Presentations, Exam Prep</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Hwk 11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14"/>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Apr 29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solidFill>
                            <a:schemeClr val="tx1"/>
                          </a:solidFill>
                        </a:rPr>
                        <a:t>Study</a:t>
                      </a:r>
                      <a:r>
                        <a:rPr lang="en-US" sz="1400" baseline="0" dirty="0">
                          <a:solidFill>
                            <a:schemeClr val="tx1"/>
                          </a:solidFill>
                        </a:rPr>
                        <a:t> Day</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5"/>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May 6</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Final Exam</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6581337"/>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0"/>
            <a:ext cx="8229600" cy="1143000"/>
          </a:xfrm>
        </p:spPr>
        <p:txBody>
          <a:bodyPr/>
          <a:lstStyle/>
          <a:p>
            <a:pPr eaLnBrk="1" hangingPunct="1"/>
            <a:r>
              <a:rPr lang="en-US" altLang="en-US" sz="2800" dirty="0"/>
              <a:t>Conditional Probability</a:t>
            </a:r>
          </a:p>
        </p:txBody>
      </p:sp>
      <p:sp>
        <p:nvSpPr>
          <p:cNvPr id="3" name="Content Placeholder 2"/>
          <p:cNvSpPr>
            <a:spLocks noGrp="1"/>
          </p:cNvSpPr>
          <p:nvPr>
            <p:ph idx="1"/>
          </p:nvPr>
        </p:nvSpPr>
        <p:spPr>
          <a:xfrm>
            <a:off x="381000" y="914400"/>
            <a:ext cx="8534400" cy="5486400"/>
          </a:xfrm>
        </p:spPr>
        <p:txBody>
          <a:bodyPr rtlCol="0">
            <a:noAutofit/>
          </a:bodyPr>
          <a:lstStyle/>
          <a:p>
            <a:pPr marL="0" indent="0" eaLnBrk="1" hangingPunct="1">
              <a:spcBef>
                <a:spcPts val="0"/>
              </a:spcBef>
              <a:buNone/>
              <a:defRPr/>
            </a:pPr>
            <a:r>
              <a:rPr lang="en-US" sz="2000" dirty="0"/>
              <a:t>The conditional dependence of event A on event B is written as </a:t>
            </a:r>
          </a:p>
          <a:p>
            <a:pPr marL="0" indent="0" eaLnBrk="1" hangingPunct="1">
              <a:spcBef>
                <a:spcPts val="0"/>
              </a:spcBef>
              <a:buNone/>
              <a:defRPr/>
            </a:pPr>
            <a:endParaRPr lang="en-US" sz="2000" dirty="0"/>
          </a:p>
          <a:p>
            <a:pPr marL="0" indent="0" eaLnBrk="1" hangingPunct="1">
              <a:spcBef>
                <a:spcPts val="0"/>
              </a:spcBef>
              <a:buNone/>
              <a:defRPr/>
            </a:pPr>
            <a:r>
              <a:rPr lang="en-US" sz="2000" dirty="0"/>
              <a:t>	P(A|B) </a:t>
            </a:r>
          </a:p>
          <a:p>
            <a:pPr marL="0" indent="0" eaLnBrk="1" hangingPunct="1">
              <a:spcBef>
                <a:spcPts val="0"/>
              </a:spcBef>
              <a:buNone/>
              <a:defRPr/>
            </a:pPr>
            <a:endParaRPr lang="en-US" sz="2000" dirty="0"/>
          </a:p>
          <a:p>
            <a:pPr marL="0" indent="0" eaLnBrk="1" hangingPunct="1">
              <a:spcBef>
                <a:spcPts val="0"/>
              </a:spcBef>
              <a:buNone/>
              <a:defRPr/>
            </a:pPr>
            <a:r>
              <a:rPr lang="en-US" sz="2000" dirty="0"/>
              <a:t>Which means “the probability of A happening given that B has happened”.</a:t>
            </a:r>
          </a:p>
          <a:p>
            <a:pPr marL="0" indent="0" eaLnBrk="1" hangingPunct="1">
              <a:spcBef>
                <a:spcPts val="0"/>
              </a:spcBef>
              <a:buNone/>
              <a:defRPr/>
            </a:pPr>
            <a:endParaRPr lang="en-US" sz="2000" dirty="0"/>
          </a:p>
          <a:p>
            <a:pPr marL="0" indent="0" eaLnBrk="1" hangingPunct="1">
              <a:spcBef>
                <a:spcPts val="0"/>
              </a:spcBef>
              <a:buNone/>
              <a:defRPr/>
            </a:pPr>
            <a:r>
              <a:rPr lang="en-US" sz="2000" dirty="0"/>
              <a:t>P(A|B) = P(A,B) / P(B)      (assuming P(B) ≠ 0)</a:t>
            </a:r>
          </a:p>
          <a:p>
            <a:pPr marL="0" indent="0" eaLnBrk="1" hangingPunct="1">
              <a:spcBef>
                <a:spcPts val="0"/>
              </a:spcBef>
              <a:buNone/>
              <a:defRPr/>
            </a:pPr>
            <a:endParaRPr lang="en-US" sz="2000" dirty="0"/>
          </a:p>
          <a:p>
            <a:pPr marL="0" indent="0" eaLnBrk="1" hangingPunct="1">
              <a:spcBef>
                <a:spcPts val="0"/>
              </a:spcBef>
              <a:buNone/>
              <a:defRPr/>
            </a:pPr>
            <a:r>
              <a:rPr lang="en-US" sz="2000" dirty="0"/>
              <a:t>You can think of this as the probability that A happens in the case where B has a probability of 1.  Visually it is the area of the intersection of A and B divided by the total area of B.</a:t>
            </a:r>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20</a:t>
            </a:fld>
            <a:endParaRPr lang="en-US" altLang="en-US" dirty="0"/>
          </a:p>
        </p:txBody>
      </p:sp>
      <p:sp>
        <p:nvSpPr>
          <p:cNvPr id="7" name="Oval 6"/>
          <p:cNvSpPr/>
          <p:nvPr/>
        </p:nvSpPr>
        <p:spPr>
          <a:xfrm>
            <a:off x="4724400" y="4953000"/>
            <a:ext cx="1752600" cy="13716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3235690" y="5346412"/>
            <a:ext cx="421910" cy="584775"/>
          </a:xfrm>
          <a:prstGeom prst="rect">
            <a:avLst/>
          </a:prstGeom>
          <a:noFill/>
        </p:spPr>
        <p:txBody>
          <a:bodyPr wrap="none" rtlCol="0">
            <a:spAutoFit/>
          </a:bodyPr>
          <a:lstStyle/>
          <a:p>
            <a:r>
              <a:rPr lang="en-US" sz="3200" dirty="0"/>
              <a:t>A</a:t>
            </a:r>
          </a:p>
        </p:txBody>
      </p:sp>
      <p:sp>
        <p:nvSpPr>
          <p:cNvPr id="9" name="TextBox 8"/>
          <p:cNvSpPr txBox="1"/>
          <p:nvPr/>
        </p:nvSpPr>
        <p:spPr>
          <a:xfrm>
            <a:off x="5575300" y="5321012"/>
            <a:ext cx="421910" cy="584775"/>
          </a:xfrm>
          <a:prstGeom prst="rect">
            <a:avLst/>
          </a:prstGeom>
          <a:noFill/>
        </p:spPr>
        <p:txBody>
          <a:bodyPr wrap="none" rtlCol="0">
            <a:spAutoFit/>
          </a:bodyPr>
          <a:lstStyle/>
          <a:p>
            <a:r>
              <a:rPr lang="en-US" sz="3200" dirty="0"/>
              <a:t>B</a:t>
            </a:r>
          </a:p>
        </p:txBody>
      </p:sp>
      <p:sp>
        <p:nvSpPr>
          <p:cNvPr id="6" name="Oval 5"/>
          <p:cNvSpPr/>
          <p:nvPr/>
        </p:nvSpPr>
        <p:spPr>
          <a:xfrm>
            <a:off x="2057400" y="4953000"/>
            <a:ext cx="3200400" cy="13716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4173849" y="4415135"/>
            <a:ext cx="3336811" cy="461665"/>
          </a:xfrm>
          <a:prstGeom prst="rect">
            <a:avLst/>
          </a:prstGeom>
          <a:noFill/>
        </p:spPr>
        <p:txBody>
          <a:bodyPr wrap="none" rtlCol="0">
            <a:spAutoFit/>
          </a:bodyPr>
          <a:lstStyle/>
          <a:p>
            <a:r>
              <a:rPr lang="en-US" sz="2400" dirty="0"/>
              <a:t>P(A|B) = P(A,B) if P(B) = 1</a:t>
            </a:r>
          </a:p>
        </p:txBody>
      </p:sp>
      <p:cxnSp>
        <p:nvCxnSpPr>
          <p:cNvPr id="12" name="Straight Arrow Connector 11"/>
          <p:cNvCxnSpPr/>
          <p:nvPr/>
        </p:nvCxnSpPr>
        <p:spPr>
          <a:xfrm>
            <a:off x="4876800" y="4953000"/>
            <a:ext cx="76200" cy="598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800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dirty="0"/>
              <a:t>Deriving Bayes Theorem</a:t>
            </a:r>
            <a:endParaRPr lang="en-US" altLang="en-US" sz="2800" dirty="0"/>
          </a:p>
        </p:txBody>
      </p:sp>
      <p:sp>
        <p:nvSpPr>
          <p:cNvPr id="3" name="Content Placeholder 2"/>
          <p:cNvSpPr>
            <a:spLocks noGrp="1"/>
          </p:cNvSpPr>
          <p:nvPr>
            <p:ph idx="1"/>
          </p:nvPr>
        </p:nvSpPr>
        <p:spPr>
          <a:xfrm>
            <a:off x="381000" y="1066800"/>
            <a:ext cx="8305800" cy="5638800"/>
          </a:xfrm>
        </p:spPr>
        <p:txBody>
          <a:bodyPr rtlCol="0">
            <a:normAutofit/>
          </a:bodyPr>
          <a:lstStyle/>
          <a:p>
            <a:pPr marL="0" indent="0" eaLnBrk="1" fontAlgn="auto" hangingPunct="1">
              <a:spcAft>
                <a:spcPts val="0"/>
              </a:spcAft>
              <a:buFont typeface="Arial" charset="0"/>
              <a:buNone/>
              <a:defRPr/>
            </a:pPr>
            <a:r>
              <a:rPr lang="en-US" sz="2000" dirty="0"/>
              <a:t>Start with basic probability:</a:t>
            </a:r>
          </a:p>
          <a:p>
            <a:pPr marL="0" indent="0" eaLnBrk="1" fontAlgn="auto" hangingPunct="1">
              <a:spcAft>
                <a:spcPts val="0"/>
              </a:spcAft>
              <a:buFont typeface="Arial" charset="0"/>
              <a:buNone/>
              <a:defRPr/>
            </a:pPr>
            <a:endParaRPr lang="en-US" sz="2000" dirty="0"/>
          </a:p>
          <a:p>
            <a:pPr marL="0" indent="0" eaLnBrk="1" fontAlgn="auto" hangingPunct="1">
              <a:spcAft>
                <a:spcPts val="0"/>
              </a:spcAft>
              <a:buNone/>
              <a:defRPr/>
            </a:pPr>
            <a:r>
              <a:rPr lang="en-US" sz="2000" dirty="0"/>
              <a:t>P(</a:t>
            </a:r>
            <a:r>
              <a:rPr lang="en-US" sz="2000" dirty="0">
                <a:latin typeface="Symbol" panose="05050102010706020507" pitchFamily="18" charset="2"/>
              </a:rPr>
              <a:t>Q</a:t>
            </a:r>
            <a:r>
              <a:rPr lang="en-US" sz="2000" dirty="0"/>
              <a:t>=</a:t>
            </a:r>
            <a:r>
              <a:rPr lang="en-US" sz="2000" dirty="0">
                <a:latin typeface="Symbol" panose="05050102010706020507" pitchFamily="18" charset="2"/>
              </a:rPr>
              <a:t>q</a:t>
            </a:r>
            <a:r>
              <a:rPr lang="en-US" sz="2000" dirty="0"/>
              <a:t>|D=d) = P(</a:t>
            </a:r>
            <a:r>
              <a:rPr lang="en-US" sz="2000" dirty="0">
                <a:latin typeface="Symbol" panose="05050102010706020507" pitchFamily="18" charset="2"/>
              </a:rPr>
              <a:t>Q</a:t>
            </a:r>
            <a:r>
              <a:rPr lang="en-US" sz="2000" dirty="0"/>
              <a:t>=</a:t>
            </a:r>
            <a:r>
              <a:rPr lang="en-US" sz="2000" dirty="0">
                <a:latin typeface="Symbol" panose="05050102010706020507" pitchFamily="18" charset="2"/>
              </a:rPr>
              <a:t>q</a:t>
            </a:r>
            <a:r>
              <a:rPr lang="en-US" sz="2000" dirty="0"/>
              <a:t>, D=d) / P(D=d)      (I’m going to drop the “=</a:t>
            </a:r>
            <a:r>
              <a:rPr lang="en-US" sz="2000" dirty="0">
                <a:latin typeface="Symbol" panose="05050102010706020507" pitchFamily="18" charset="2"/>
              </a:rPr>
              <a:t>q</a:t>
            </a:r>
            <a:r>
              <a:rPr lang="en-US" sz="2000" dirty="0"/>
              <a:t>“ and “=d”)</a:t>
            </a:r>
          </a:p>
          <a:p>
            <a:pPr marL="0" indent="0" eaLnBrk="1" fontAlgn="auto" hangingPunct="1">
              <a:spcAft>
                <a:spcPts val="0"/>
              </a:spcAft>
              <a:buNone/>
              <a:defRPr/>
            </a:pPr>
            <a:r>
              <a:rPr lang="en-US" sz="2000" dirty="0"/>
              <a:t>P(</a:t>
            </a:r>
            <a:r>
              <a:rPr lang="en-US" sz="2000" dirty="0">
                <a:latin typeface="Symbol" panose="05050102010706020507" pitchFamily="18" charset="2"/>
              </a:rPr>
              <a:t>Q </a:t>
            </a:r>
            <a:r>
              <a:rPr lang="en-US" sz="2000" dirty="0"/>
              <a:t>|D) * P(D) = P(</a:t>
            </a:r>
            <a:r>
              <a:rPr lang="en-US" sz="2000" dirty="0">
                <a:latin typeface="Symbol" panose="05050102010706020507" pitchFamily="18" charset="2"/>
              </a:rPr>
              <a:t>Q</a:t>
            </a:r>
            <a:r>
              <a:rPr lang="en-US" sz="2000" dirty="0"/>
              <a:t>, D)</a:t>
            </a:r>
          </a:p>
          <a:p>
            <a:pPr marL="0" indent="0" eaLnBrk="1" fontAlgn="auto" hangingPunct="1">
              <a:spcAft>
                <a:spcPts val="0"/>
              </a:spcAft>
              <a:buFont typeface="Arial" charset="0"/>
              <a:buNone/>
              <a:defRPr/>
            </a:pPr>
            <a:endParaRPr lang="en-US" sz="2000" dirty="0"/>
          </a:p>
          <a:p>
            <a:pPr marL="0" indent="0" eaLnBrk="1" fontAlgn="auto" hangingPunct="1">
              <a:spcAft>
                <a:spcPts val="0"/>
              </a:spcAft>
              <a:buNone/>
              <a:defRPr/>
            </a:pPr>
            <a:r>
              <a:rPr lang="en-US" sz="2000" dirty="0"/>
              <a:t>P(D|</a:t>
            </a:r>
            <a:r>
              <a:rPr lang="en-US" sz="2000" dirty="0">
                <a:latin typeface="Symbol" panose="05050102010706020507" pitchFamily="18" charset="2"/>
              </a:rPr>
              <a:t> Q</a:t>
            </a:r>
            <a:r>
              <a:rPr lang="en-US" sz="2000" dirty="0"/>
              <a:t>) = P(D, </a:t>
            </a:r>
            <a:r>
              <a:rPr lang="en-US" sz="2000" dirty="0">
                <a:latin typeface="Symbol" panose="05050102010706020507" pitchFamily="18" charset="2"/>
              </a:rPr>
              <a:t>Q</a:t>
            </a:r>
            <a:r>
              <a:rPr lang="en-US" sz="2000" dirty="0"/>
              <a:t>)/P(</a:t>
            </a:r>
            <a:r>
              <a:rPr lang="en-US" sz="2000" dirty="0">
                <a:latin typeface="Symbol" panose="05050102010706020507" pitchFamily="18" charset="2"/>
              </a:rPr>
              <a:t>Q</a:t>
            </a:r>
            <a:r>
              <a:rPr lang="en-US" sz="2000" dirty="0"/>
              <a:t>)</a:t>
            </a:r>
          </a:p>
          <a:p>
            <a:pPr marL="0" indent="0" eaLnBrk="1" fontAlgn="auto" hangingPunct="1">
              <a:spcAft>
                <a:spcPts val="0"/>
              </a:spcAft>
              <a:buNone/>
              <a:defRPr/>
            </a:pPr>
            <a:r>
              <a:rPr lang="en-US" sz="2000" dirty="0"/>
              <a:t>P(D|</a:t>
            </a:r>
            <a:r>
              <a:rPr lang="en-US" sz="2000" dirty="0">
                <a:latin typeface="Symbol" panose="05050102010706020507" pitchFamily="18" charset="2"/>
              </a:rPr>
              <a:t> Q</a:t>
            </a:r>
            <a:r>
              <a:rPr lang="en-US" sz="2000" dirty="0"/>
              <a:t>) * P(</a:t>
            </a:r>
            <a:r>
              <a:rPr lang="en-US" sz="2000" dirty="0">
                <a:latin typeface="Symbol" panose="05050102010706020507" pitchFamily="18" charset="2"/>
              </a:rPr>
              <a:t>Q</a:t>
            </a:r>
            <a:r>
              <a:rPr lang="en-US" sz="2000" dirty="0"/>
              <a:t>) = P(D, </a:t>
            </a:r>
            <a:r>
              <a:rPr lang="en-US" sz="2000" dirty="0">
                <a:latin typeface="Symbol" panose="05050102010706020507" pitchFamily="18" charset="2"/>
              </a:rPr>
              <a:t>Q)</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Note: P(D,</a:t>
            </a:r>
            <a:r>
              <a:rPr lang="en-US" sz="2000" dirty="0">
                <a:latin typeface="Symbol" panose="05050102010706020507" pitchFamily="18" charset="2"/>
              </a:rPr>
              <a:t> Q</a:t>
            </a:r>
            <a:r>
              <a:rPr lang="en-US" sz="2000" dirty="0"/>
              <a:t>) = P(D)     P(</a:t>
            </a:r>
            <a:r>
              <a:rPr lang="en-US" sz="2000" dirty="0">
                <a:latin typeface="Symbol" panose="05050102010706020507" pitchFamily="18" charset="2"/>
              </a:rPr>
              <a:t>Q</a:t>
            </a:r>
            <a:r>
              <a:rPr lang="en-US" sz="2000" dirty="0"/>
              <a:t>) = P(</a:t>
            </a:r>
            <a:r>
              <a:rPr lang="en-US" sz="2000" dirty="0">
                <a:latin typeface="Symbol" panose="05050102010706020507" pitchFamily="18" charset="2"/>
              </a:rPr>
              <a:t>Q</a:t>
            </a:r>
            <a:r>
              <a:rPr lang="en-US" sz="2000" dirty="0"/>
              <a:t>, D)</a:t>
            </a:r>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21</a:t>
            </a:fld>
            <a:endParaRPr lang="en-US" altLang="en-US"/>
          </a:p>
        </p:txBody>
      </p:sp>
      <p:sp>
        <p:nvSpPr>
          <p:cNvPr id="7" name="TextBox 6"/>
          <p:cNvSpPr txBox="1"/>
          <p:nvPr/>
        </p:nvSpPr>
        <p:spPr>
          <a:xfrm rot="10800000">
            <a:off x="2514601" y="3565009"/>
            <a:ext cx="332142" cy="369332"/>
          </a:xfrm>
          <a:prstGeom prst="rect">
            <a:avLst/>
          </a:prstGeom>
          <a:noFill/>
        </p:spPr>
        <p:txBody>
          <a:bodyPr wrap="none" rtlCol="0">
            <a:spAutoFit/>
          </a:bodyPr>
          <a:lstStyle/>
          <a:p>
            <a:r>
              <a:rPr lang="en-US" dirty="0"/>
              <a:t>U</a:t>
            </a:r>
          </a:p>
        </p:txBody>
      </p:sp>
      <p:sp>
        <p:nvSpPr>
          <p:cNvPr id="5" name="Oval 4"/>
          <p:cNvSpPr/>
          <p:nvPr/>
        </p:nvSpPr>
        <p:spPr>
          <a:xfrm>
            <a:off x="1600200" y="4724400"/>
            <a:ext cx="3657600" cy="152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419600" y="4724400"/>
            <a:ext cx="2590800" cy="152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cxnSpLocks/>
          </p:cNvCxnSpPr>
          <p:nvPr/>
        </p:nvCxnSpPr>
        <p:spPr>
          <a:xfrm>
            <a:off x="3505200" y="3886200"/>
            <a:ext cx="1219200" cy="1447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589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dirty="0"/>
              <a:t>Deriving Bayes Theorem</a:t>
            </a:r>
            <a:endParaRPr lang="en-US" alt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066800"/>
                <a:ext cx="8610600" cy="5638800"/>
              </a:xfrm>
            </p:spPr>
            <p:txBody>
              <a:bodyPr rtlCol="0">
                <a:normAutofit fontScale="92500" lnSpcReduction="10000"/>
              </a:bodyPr>
              <a:lstStyle/>
              <a:p>
                <a:pPr marL="0" indent="0" eaLnBrk="1" fontAlgn="auto" hangingPunct="1">
                  <a:spcAft>
                    <a:spcPts val="0"/>
                  </a:spcAft>
                  <a:buFont typeface="Arial" charset="0"/>
                  <a:buNone/>
                  <a:defRPr/>
                </a:pPr>
                <a:r>
                  <a:rPr lang="en-US" dirty="0"/>
                  <a:t>Thus</a:t>
                </a:r>
              </a:p>
              <a:p>
                <a:pPr marL="0" indent="0" eaLnBrk="1" fontAlgn="auto" hangingPunct="1">
                  <a:spcAft>
                    <a:spcPts val="0"/>
                  </a:spcAft>
                  <a:buNone/>
                  <a:defRPr/>
                </a:pPr>
                <a:r>
                  <a:rPr lang="en-US" dirty="0"/>
                  <a:t>	p(</a:t>
                </a:r>
                <a:r>
                  <a:rPr lang="en-US" dirty="0">
                    <a:latin typeface="Symbol" panose="05050102010706020507" pitchFamily="18" charset="2"/>
                  </a:rPr>
                  <a:t>Q </a:t>
                </a:r>
                <a:r>
                  <a:rPr lang="en-US" dirty="0"/>
                  <a:t>|D) * p(D) = p(D|</a:t>
                </a:r>
                <a:r>
                  <a:rPr lang="en-US" dirty="0">
                    <a:latin typeface="Symbol" panose="05050102010706020507" pitchFamily="18" charset="2"/>
                  </a:rPr>
                  <a:t> Q</a:t>
                </a:r>
                <a:r>
                  <a:rPr lang="en-US" dirty="0"/>
                  <a:t>) * p(</a:t>
                </a:r>
                <a:r>
                  <a:rPr lang="en-US" dirty="0">
                    <a:latin typeface="Symbol" panose="05050102010706020507" pitchFamily="18" charset="2"/>
                  </a:rPr>
                  <a:t>Q</a:t>
                </a:r>
                <a:r>
                  <a:rPr lang="en-US" dirty="0"/>
                  <a:t>)</a:t>
                </a:r>
              </a:p>
              <a:p>
                <a:pPr marL="0" indent="0" eaLnBrk="1" fontAlgn="auto" hangingPunct="1">
                  <a:spcAft>
                    <a:spcPts val="0"/>
                  </a:spcAft>
                  <a:buNone/>
                  <a:defRPr/>
                </a:pPr>
                <a:r>
                  <a:rPr lang="en-US" dirty="0"/>
                  <a:t>	P(</a:t>
                </a:r>
                <a:r>
                  <a:rPr lang="en-US" dirty="0">
                    <a:latin typeface="Symbol" panose="05050102010706020507" pitchFamily="18" charset="2"/>
                  </a:rPr>
                  <a:t>Q </a:t>
                </a:r>
                <a:r>
                  <a:rPr lang="en-US" dirty="0"/>
                  <a:t>|D) = p(D|</a:t>
                </a:r>
                <a:r>
                  <a:rPr lang="en-US" dirty="0">
                    <a:latin typeface="Symbol" panose="05050102010706020507" pitchFamily="18" charset="2"/>
                  </a:rPr>
                  <a:t> Q</a:t>
                </a:r>
                <a:r>
                  <a:rPr lang="en-US" dirty="0"/>
                  <a:t>) * p(</a:t>
                </a:r>
                <a:r>
                  <a:rPr lang="en-US" dirty="0">
                    <a:latin typeface="Symbol" panose="05050102010706020507" pitchFamily="18" charset="2"/>
                  </a:rPr>
                  <a:t>Q</a:t>
                </a:r>
                <a:r>
                  <a:rPr lang="en-US" dirty="0"/>
                  <a:t>) / p(D)</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		p(</a:t>
                </a:r>
                <a:r>
                  <a:rPr lang="en-US" dirty="0">
                    <a:latin typeface="Symbol" panose="05050102010706020507" pitchFamily="18" charset="2"/>
                  </a:rPr>
                  <a:t>Q </a:t>
                </a:r>
                <a:r>
                  <a:rPr lang="en-US" dirty="0"/>
                  <a:t>|D)  =    p(D|</a:t>
                </a:r>
                <a:r>
                  <a:rPr lang="en-US" dirty="0">
                    <a:latin typeface="Symbol" panose="05050102010706020507" pitchFamily="18" charset="2"/>
                  </a:rPr>
                  <a:t> Q</a:t>
                </a:r>
                <a:r>
                  <a:rPr lang="en-US" dirty="0"/>
                  <a:t>) * p(</a:t>
                </a:r>
                <a:r>
                  <a:rPr lang="en-US" dirty="0">
                    <a:latin typeface="Symbol" panose="05050102010706020507" pitchFamily="18" charset="2"/>
                  </a:rPr>
                  <a:t>Q</a:t>
                </a:r>
                <a:r>
                  <a:rPr lang="en-US" dirty="0"/>
                  <a:t>)</a:t>
                </a:r>
              </a:p>
              <a:p>
                <a:pPr marL="0" indent="0" eaLnBrk="1" fontAlgn="auto" hangingPunct="1">
                  <a:spcAft>
                    <a:spcPts val="0"/>
                  </a:spcAft>
                  <a:buNone/>
                  <a:defRPr/>
                </a:pPr>
                <a:r>
                  <a:rPr lang="en-US" dirty="0"/>
                  <a:t>                  	 	  </a:t>
                </a:r>
                <a14:m>
                  <m:oMath xmlns:m="http://schemas.openxmlformats.org/officeDocument/2006/math">
                    <m:nary>
                      <m:naryPr>
                        <m:chr m:val="∑"/>
                        <m:ctrlPr>
                          <a:rPr lang="en-US" i="1">
                            <a:latin typeface="Cambria Math" panose="02040503050406030204" pitchFamily="18" charset="0"/>
                          </a:rPr>
                        </m:ctrlPr>
                      </m:naryPr>
                      <m:sub>
                        <m:r>
                          <a:rPr lang="en-US" b="0" i="1" smtClean="0">
                            <a:latin typeface="Cambria Math"/>
                          </a:rPr>
                          <m:t>𝑘</m:t>
                        </m:r>
                        <m:r>
                          <a:rPr lang="en-US" i="1">
                            <a:latin typeface="Cambria Math"/>
                          </a:rPr>
                          <m:t>=1</m:t>
                        </m:r>
                      </m:sub>
                      <m:sup>
                        <m:r>
                          <a:rPr lang="en-US" b="0" i="1" smtClean="0">
                            <a:latin typeface="Cambria Math"/>
                          </a:rPr>
                          <m:t>𝑚</m:t>
                        </m:r>
                      </m:sup>
                      <m:e>
                        <m:r>
                          <a:rPr lang="en-US" b="0" i="1" smtClean="0">
                            <a:latin typeface="Cambria Math"/>
                          </a:rPr>
                          <m:t>𝑝</m:t>
                        </m:r>
                        <m:r>
                          <a:rPr lang="en-US" i="1">
                            <a:latin typeface="Cambria Math"/>
                          </a:rPr>
                          <m:t>(</m:t>
                        </m:r>
                        <m:r>
                          <a:rPr lang="en-US" b="0" i="1" smtClean="0">
                            <a:latin typeface="Cambria Math"/>
                          </a:rPr>
                          <m:t>𝐷</m:t>
                        </m:r>
                        <m:r>
                          <a:rPr lang="en-US" b="0" i="1" smtClean="0">
                            <a:latin typeface="Cambria Math"/>
                          </a:rPr>
                          <m:t>|</m:t>
                        </m:r>
                        <m:r>
                          <m:rPr>
                            <m:nor/>
                          </m:rPr>
                          <a:rPr lang="en-US" dirty="0">
                            <a:latin typeface="Symbol" panose="05050102010706020507" pitchFamily="18" charset="2"/>
                          </a:rPr>
                          <m:t>Q</m:t>
                        </m:r>
                        <m:r>
                          <a:rPr lang="en-US" b="0" i="1" baseline="-25000" smtClean="0">
                            <a:latin typeface="Cambria Math"/>
                          </a:rPr>
                          <m:t>𝑘</m:t>
                        </m:r>
                      </m:e>
                    </m:nary>
                    <m:r>
                      <a:rPr lang="en-US" b="0" i="1" smtClean="0">
                        <a:latin typeface="Cambria Math"/>
                      </a:rPr>
                      <m:t>)∗</m:t>
                    </m:r>
                    <m:r>
                      <a:rPr lang="en-US" b="0" i="1" smtClean="0">
                        <a:latin typeface="Cambria Math"/>
                      </a:rPr>
                      <m:t>𝑝</m:t>
                    </m:r>
                    <m:r>
                      <a:rPr lang="en-US" b="0" i="1" smtClean="0">
                        <a:latin typeface="Cambria Math"/>
                      </a:rPr>
                      <m:t>(</m:t>
                    </m:r>
                    <m:r>
                      <m:rPr>
                        <m:nor/>
                      </m:rPr>
                      <a:rPr lang="en-US" dirty="0">
                        <a:latin typeface="Symbol" panose="05050102010706020507" pitchFamily="18" charset="2"/>
                      </a:rPr>
                      <m:t>Q</m:t>
                    </m:r>
                    <m:r>
                      <a:rPr lang="en-US" i="1" baseline="-25000">
                        <a:latin typeface="Cambria Math"/>
                      </a:rPr>
                      <m:t>𝑘</m:t>
                    </m:r>
                  </m:oMath>
                </a14:m>
                <a:r>
                  <a:rPr lang="en-US" dirty="0"/>
                  <a:t>)</a:t>
                </a:r>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r>
                  <a:rPr lang="en-US" u="sng" dirty="0"/>
                  <a:t>Terminology</a:t>
                </a:r>
                <a:endParaRPr lang="en-US" dirty="0"/>
              </a:p>
              <a:p>
                <a:pPr marL="0" indent="0" eaLnBrk="1" fontAlgn="auto" hangingPunct="1">
                  <a:spcAft>
                    <a:spcPts val="0"/>
                  </a:spcAft>
                  <a:buNone/>
                  <a:defRPr/>
                </a:pPr>
                <a:r>
                  <a:rPr lang="en-US" dirty="0"/>
                  <a:t>p(</a:t>
                </a:r>
                <a:r>
                  <a:rPr lang="en-US" dirty="0">
                    <a:latin typeface="Symbol" panose="05050102010706020507" pitchFamily="18" charset="2"/>
                  </a:rPr>
                  <a:t>Q</a:t>
                </a:r>
                <a:r>
                  <a:rPr lang="en-US" dirty="0"/>
                  <a:t>) is your </a:t>
                </a:r>
                <a:r>
                  <a:rPr lang="en-US" b="1" dirty="0"/>
                  <a:t>prior</a:t>
                </a:r>
                <a:r>
                  <a:rPr lang="en-US" dirty="0"/>
                  <a:t> distribution for </a:t>
                </a:r>
                <a:r>
                  <a:rPr lang="en-US" dirty="0">
                    <a:latin typeface="Symbol" panose="05050102010706020507" pitchFamily="18" charset="2"/>
                  </a:rPr>
                  <a:t>Q</a:t>
                </a:r>
                <a:endParaRPr lang="en-US" dirty="0"/>
              </a:p>
              <a:p>
                <a:pPr marL="0" indent="0" eaLnBrk="1" fontAlgn="auto" hangingPunct="1">
                  <a:spcAft>
                    <a:spcPts val="0"/>
                  </a:spcAft>
                  <a:buNone/>
                  <a:defRPr/>
                </a:pPr>
                <a:r>
                  <a:rPr lang="en-US" dirty="0"/>
                  <a:t>P(D|</a:t>
                </a:r>
                <a:r>
                  <a:rPr lang="en-US" dirty="0">
                    <a:latin typeface="Symbol" panose="05050102010706020507" pitchFamily="18" charset="2"/>
                  </a:rPr>
                  <a:t> Q</a:t>
                </a:r>
                <a:r>
                  <a:rPr lang="en-US" dirty="0"/>
                  <a:t>) is your </a:t>
                </a:r>
                <a:r>
                  <a:rPr lang="en-US" b="1" dirty="0"/>
                  <a:t>likelihood </a:t>
                </a:r>
                <a:r>
                  <a:rPr lang="en-US" dirty="0"/>
                  <a:t>that you got this observation given the prior knowledge</a:t>
                </a:r>
              </a:p>
              <a:p>
                <a:pPr marL="0" indent="0" eaLnBrk="1" fontAlgn="auto" hangingPunct="1">
                  <a:spcAft>
                    <a:spcPts val="0"/>
                  </a:spcAft>
                  <a:buNone/>
                  <a:defRPr/>
                </a:pPr>
                <a:r>
                  <a:rPr lang="en-US" dirty="0"/>
                  <a:t>P(</a:t>
                </a:r>
                <a:r>
                  <a:rPr lang="en-US" dirty="0">
                    <a:latin typeface="Symbol" panose="05050102010706020507" pitchFamily="18" charset="2"/>
                  </a:rPr>
                  <a:t>Q </a:t>
                </a:r>
                <a:r>
                  <a:rPr lang="en-US" dirty="0"/>
                  <a:t>|D) is your </a:t>
                </a:r>
                <a:r>
                  <a:rPr lang="en-US" b="1" dirty="0"/>
                  <a:t>posterior</a:t>
                </a:r>
                <a:r>
                  <a:rPr lang="en-US" dirty="0"/>
                  <a:t> distribution for </a:t>
                </a:r>
                <a:r>
                  <a:rPr lang="en-US" dirty="0">
                    <a:latin typeface="Symbol" panose="05050102010706020507" pitchFamily="18" charset="2"/>
                  </a:rPr>
                  <a:t>Q</a:t>
                </a:r>
                <a:endParaRPr lang="en-US" dirty="0"/>
              </a:p>
              <a:p>
                <a:pPr marL="0" indent="0" eaLnBrk="1" fontAlgn="auto" hangingPunct="1">
                  <a:spcAft>
                    <a:spcPts val="0"/>
                  </a:spcAft>
                  <a:buNone/>
                  <a:defRPr/>
                </a:pPr>
                <a:endParaRPr lang="en-US" dirty="0"/>
              </a:p>
              <a:p>
                <a:pPr marL="0" indent="0">
                  <a:buNone/>
                </a:pPr>
                <a14:m>
                  <m:oMath xmlns:m="http://schemas.openxmlformats.org/officeDocument/2006/math">
                    <m:nary>
                      <m:naryPr>
                        <m:chr m:val="∑"/>
                        <m:ctrlPr>
                          <a:rPr lang="en-US" i="1">
                            <a:latin typeface="Cambria Math" panose="02040503050406030204" pitchFamily="18" charset="0"/>
                          </a:rPr>
                        </m:ctrlPr>
                      </m:naryPr>
                      <m:sub>
                        <m:r>
                          <a:rPr lang="en-US" i="1">
                            <a:latin typeface="Cambria Math"/>
                          </a:rPr>
                          <m:t>𝑘</m:t>
                        </m:r>
                        <m:r>
                          <a:rPr lang="en-US" i="1">
                            <a:latin typeface="Cambria Math"/>
                          </a:rPr>
                          <m:t>=1</m:t>
                        </m:r>
                      </m:sub>
                      <m:sup>
                        <m:r>
                          <a:rPr lang="en-US" i="1">
                            <a:latin typeface="Cambria Math"/>
                          </a:rPr>
                          <m:t>𝑚</m:t>
                        </m:r>
                      </m:sup>
                      <m:e>
                        <m:r>
                          <a:rPr lang="en-US" b="0" i="1" smtClean="0">
                            <a:latin typeface="Cambria Math"/>
                          </a:rPr>
                          <m:t>𝑝</m:t>
                        </m:r>
                        <m:r>
                          <a:rPr lang="en-US" i="1">
                            <a:latin typeface="Cambria Math"/>
                          </a:rPr>
                          <m:t>(</m:t>
                        </m:r>
                        <m:r>
                          <a:rPr lang="en-US" i="1">
                            <a:latin typeface="Cambria Math"/>
                          </a:rPr>
                          <m:t>𝐷</m:t>
                        </m:r>
                        <m:r>
                          <a:rPr lang="en-US" i="1">
                            <a:latin typeface="Cambria Math"/>
                          </a:rPr>
                          <m:t>|</m:t>
                        </m:r>
                        <m:r>
                          <m:rPr>
                            <m:nor/>
                          </m:rPr>
                          <a:rPr lang="en-US" dirty="0">
                            <a:latin typeface="Symbol" panose="05050102010706020507" pitchFamily="18" charset="2"/>
                          </a:rPr>
                          <m:t>Q</m:t>
                        </m:r>
                        <m:r>
                          <a:rPr lang="en-US" i="1" baseline="-25000">
                            <a:latin typeface="Cambria Math"/>
                          </a:rPr>
                          <m:t>𝑘</m:t>
                        </m:r>
                      </m:e>
                    </m:nary>
                    <m:r>
                      <a:rPr lang="en-US" b="0" i="1" smtClean="0">
                        <a:latin typeface="Cambria Math"/>
                      </a:rPr>
                      <m:t>)∗</m:t>
                    </m:r>
                    <m:r>
                      <m:rPr>
                        <m:nor/>
                      </m:rPr>
                      <a:rPr lang="en-US" dirty="0"/>
                      <m:t>p</m:t>
                    </m:r>
                    <m:r>
                      <m:rPr>
                        <m:nor/>
                      </m:rPr>
                      <a:rPr lang="en-US" dirty="0"/>
                      <m:t>(</m:t>
                    </m:r>
                    <m:r>
                      <m:rPr>
                        <m:nor/>
                      </m:rPr>
                      <a:rPr lang="en-US" dirty="0">
                        <a:latin typeface="Symbol" panose="05050102010706020507" pitchFamily="18" charset="2"/>
                      </a:rPr>
                      <m:t>Q</m:t>
                    </m:r>
                    <m:r>
                      <a:rPr lang="en-US" i="1" baseline="-25000">
                        <a:latin typeface="Cambria Math"/>
                      </a:rPr>
                      <m:t>𝑘</m:t>
                    </m:r>
                  </m:oMath>
                </a14:m>
                <a:r>
                  <a:rPr lang="en-US" dirty="0"/>
                  <a:t>) is a </a:t>
                </a:r>
                <a:r>
                  <a:rPr lang="en-US" b="1" dirty="0"/>
                  <a:t>normalization factor </a:t>
                </a:r>
                <a:r>
                  <a:rPr lang="en-US" dirty="0"/>
                  <a:t>required to make your total probabilities sum to 1.  </a:t>
                </a:r>
              </a:p>
              <a:p>
                <a:r>
                  <a:rPr lang="en-US" dirty="0"/>
                  <a:t>We’ll do some exercises using this</a:t>
                </a:r>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066800"/>
                <a:ext cx="8610600" cy="5638800"/>
              </a:xfrm>
              <a:blipFill>
                <a:blip r:embed="rId2"/>
                <a:stretch>
                  <a:fillRect l="-4958" t="-140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22</a:t>
            </a:fld>
            <a:endParaRPr lang="en-US" altLang="en-US" dirty="0"/>
          </a:p>
        </p:txBody>
      </p:sp>
      <p:cxnSp>
        <p:nvCxnSpPr>
          <p:cNvPr id="5" name="Straight Connector 4"/>
          <p:cNvCxnSpPr>
            <a:cxnSpLocks/>
          </p:cNvCxnSpPr>
          <p:nvPr/>
        </p:nvCxnSpPr>
        <p:spPr>
          <a:xfrm>
            <a:off x="3352800" y="2590800"/>
            <a:ext cx="213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752600" y="2209800"/>
            <a:ext cx="46482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2416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Prior Distribution</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23</a:t>
            </a:fld>
            <a:endParaRPr lang="en-US" altLang="en-US" dirty="0"/>
          </a:p>
        </p:txBody>
      </p:sp>
      <p:sp>
        <p:nvSpPr>
          <p:cNvPr id="5" name="Rectangle 4"/>
          <p:cNvSpPr/>
          <p:nvPr/>
        </p:nvSpPr>
        <p:spPr>
          <a:xfrm>
            <a:off x="457200" y="1219200"/>
            <a:ext cx="8458200" cy="2862322"/>
          </a:xfrm>
          <a:prstGeom prst="rect">
            <a:avLst/>
          </a:prstGeom>
        </p:spPr>
        <p:txBody>
          <a:bodyPr wrap="square">
            <a:spAutoFit/>
          </a:bodyPr>
          <a:lstStyle/>
          <a:p>
            <a:pPr eaLnBrk="1" fontAlgn="auto" hangingPunct="1">
              <a:spcAft>
                <a:spcPts val="0"/>
              </a:spcAft>
              <a:defRPr/>
            </a:pPr>
            <a:r>
              <a:rPr lang="en-US" sz="2000" dirty="0"/>
              <a:t>The prior distribution is not based on analysis of a sample.  And there are no assumptions made that a sample is representative of the larger population.</a:t>
            </a:r>
          </a:p>
          <a:p>
            <a:pPr eaLnBrk="1" fontAlgn="auto" hangingPunct="1">
              <a:spcAft>
                <a:spcPts val="0"/>
              </a:spcAft>
              <a:defRPr/>
            </a:pPr>
            <a:endParaRPr lang="en-US" sz="2000" dirty="0"/>
          </a:p>
          <a:p>
            <a:pPr eaLnBrk="1" fontAlgn="auto" hangingPunct="1">
              <a:spcAft>
                <a:spcPts val="0"/>
              </a:spcAft>
              <a:defRPr/>
            </a:pPr>
            <a:r>
              <a:rPr lang="en-US" sz="2000" dirty="0"/>
              <a:t>The prior is based on the predictor’s beliefs.  It may be subjective rather than objective. </a:t>
            </a:r>
          </a:p>
          <a:p>
            <a:pPr eaLnBrk="1" fontAlgn="auto" hangingPunct="1">
              <a:spcAft>
                <a:spcPts val="0"/>
              </a:spcAft>
              <a:defRPr/>
            </a:pPr>
            <a:endParaRPr lang="en-US" sz="2000" dirty="0"/>
          </a:p>
          <a:p>
            <a:pPr eaLnBrk="1" fontAlgn="auto" hangingPunct="1">
              <a:spcAft>
                <a:spcPts val="0"/>
              </a:spcAft>
              <a:defRPr/>
            </a:pPr>
            <a:r>
              <a:rPr lang="en-US" sz="2000" dirty="0"/>
              <a:t>As observations are made, the prior will be adjusted to better represent the actual distribution. Bayes analysis is an iterative process here the posterior from the last experiment becomes the prior for the next experiment.</a:t>
            </a:r>
          </a:p>
        </p:txBody>
      </p:sp>
    </p:spTree>
    <p:extLst>
      <p:ext uri="{BB962C8B-B14F-4D97-AF65-F5344CB8AC3E}">
        <p14:creationId xmlns:p14="http://schemas.microsoft.com/office/powerpoint/2010/main" val="576671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Likelihood</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24</a:t>
            </a:fld>
            <a:endParaRPr lang="en-US" altLang="en-US" dirty="0"/>
          </a:p>
        </p:txBody>
      </p:sp>
      <p:sp>
        <p:nvSpPr>
          <p:cNvPr id="5" name="Rectangle 4"/>
          <p:cNvSpPr/>
          <p:nvPr/>
        </p:nvSpPr>
        <p:spPr>
          <a:xfrm>
            <a:off x="457200" y="1219200"/>
            <a:ext cx="8458200" cy="2246769"/>
          </a:xfrm>
          <a:prstGeom prst="rect">
            <a:avLst/>
          </a:prstGeom>
        </p:spPr>
        <p:txBody>
          <a:bodyPr wrap="square">
            <a:spAutoFit/>
          </a:bodyPr>
          <a:lstStyle/>
          <a:p>
            <a:pPr eaLnBrk="1" fontAlgn="auto" hangingPunct="1">
              <a:spcAft>
                <a:spcPts val="0"/>
              </a:spcAft>
              <a:defRPr/>
            </a:pPr>
            <a:r>
              <a:rPr lang="en-US" sz="2000" dirty="0"/>
              <a:t>This term represents one or more observations that you have made. The likelihood means that, based on what you already know about the model, is this data likely? </a:t>
            </a:r>
          </a:p>
          <a:p>
            <a:pPr eaLnBrk="1" fontAlgn="auto" hangingPunct="1">
              <a:spcAft>
                <a:spcPts val="0"/>
              </a:spcAft>
              <a:defRPr/>
            </a:pPr>
            <a:endParaRPr lang="en-US" sz="2000" dirty="0"/>
          </a:p>
          <a:p>
            <a:pPr eaLnBrk="1" fontAlgn="auto" hangingPunct="1">
              <a:spcAft>
                <a:spcPts val="0"/>
              </a:spcAft>
              <a:defRPr/>
            </a:pPr>
            <a:r>
              <a:rPr lang="en-US" sz="2000" dirty="0"/>
              <a:t>It is also called the “marginal likelihood”.</a:t>
            </a:r>
          </a:p>
          <a:p>
            <a:pPr eaLnBrk="1" fontAlgn="auto" hangingPunct="1">
              <a:spcAft>
                <a:spcPts val="0"/>
              </a:spcAft>
              <a:defRPr/>
            </a:pPr>
            <a:endParaRPr lang="en-US" sz="2000" dirty="0"/>
          </a:p>
          <a:p>
            <a:pPr eaLnBrk="1" fontAlgn="auto" hangingPunct="1">
              <a:spcAft>
                <a:spcPts val="0"/>
              </a:spcAft>
              <a:defRPr/>
            </a:pPr>
            <a:r>
              <a:rPr lang="en-US" sz="2000" dirty="0"/>
              <a:t>In machine learning literature it is often called the “evidence”.</a:t>
            </a:r>
          </a:p>
        </p:txBody>
      </p:sp>
    </p:spTree>
    <p:extLst>
      <p:ext uri="{BB962C8B-B14F-4D97-AF65-F5344CB8AC3E}">
        <p14:creationId xmlns:p14="http://schemas.microsoft.com/office/powerpoint/2010/main" val="1021416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Posterior Distribution</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25</a:t>
            </a:fld>
            <a:endParaRPr lang="en-US" altLang="en-US" dirty="0"/>
          </a:p>
        </p:txBody>
      </p:sp>
      <p:sp>
        <p:nvSpPr>
          <p:cNvPr id="5" name="Rectangle 4"/>
          <p:cNvSpPr/>
          <p:nvPr/>
        </p:nvSpPr>
        <p:spPr>
          <a:xfrm>
            <a:off x="457200" y="1219200"/>
            <a:ext cx="8458200" cy="2862322"/>
          </a:xfrm>
          <a:prstGeom prst="rect">
            <a:avLst/>
          </a:prstGeom>
        </p:spPr>
        <p:txBody>
          <a:bodyPr wrap="square">
            <a:spAutoFit/>
          </a:bodyPr>
          <a:lstStyle/>
          <a:p>
            <a:pPr eaLnBrk="1" fontAlgn="auto" hangingPunct="1">
              <a:spcAft>
                <a:spcPts val="0"/>
              </a:spcAft>
              <a:defRPr/>
            </a:pPr>
            <a:r>
              <a:rPr lang="en-US" sz="2000" dirty="0"/>
              <a:t>The posterior distribution is calculated from the prior distribution and the data observation.  Then it becomes the prior for the next observation.</a:t>
            </a:r>
          </a:p>
          <a:p>
            <a:pPr eaLnBrk="1" fontAlgn="auto" hangingPunct="1">
              <a:spcAft>
                <a:spcPts val="0"/>
              </a:spcAft>
              <a:defRPr/>
            </a:pPr>
            <a:endParaRPr lang="en-US" sz="2000" dirty="0"/>
          </a:p>
          <a:p>
            <a:pPr eaLnBrk="1" fontAlgn="auto" hangingPunct="1">
              <a:spcAft>
                <a:spcPts val="0"/>
              </a:spcAft>
              <a:defRPr/>
            </a:pPr>
            <a:r>
              <a:rPr lang="en-US" sz="2000" dirty="0"/>
              <a:t>As more data is collected, the posterior becomes more and more like reality. </a:t>
            </a:r>
          </a:p>
          <a:p>
            <a:pPr eaLnBrk="1" fontAlgn="auto" hangingPunct="1">
              <a:spcAft>
                <a:spcPts val="0"/>
              </a:spcAft>
              <a:defRPr/>
            </a:pPr>
            <a:endParaRPr lang="en-US" sz="2000" dirty="0"/>
          </a:p>
          <a:p>
            <a:pPr eaLnBrk="1" fontAlgn="auto" hangingPunct="1">
              <a:spcAft>
                <a:spcPts val="0"/>
              </a:spcAft>
              <a:defRPr/>
            </a:pPr>
            <a:r>
              <a:rPr lang="en-US" sz="2000" dirty="0"/>
              <a:t>Later we will find that there are 2 categories of posteriors: </a:t>
            </a:r>
          </a:p>
          <a:p>
            <a:pPr eaLnBrk="1" fontAlgn="auto" hangingPunct="1">
              <a:spcAft>
                <a:spcPts val="0"/>
              </a:spcAft>
              <a:defRPr/>
            </a:pPr>
            <a:endParaRPr lang="en-US" sz="2000" dirty="0"/>
          </a:p>
          <a:p>
            <a:pPr marL="342900" indent="-342900" eaLnBrk="1" fontAlgn="auto" hangingPunct="1">
              <a:spcAft>
                <a:spcPts val="0"/>
              </a:spcAft>
              <a:buFont typeface="Arial" panose="020B0604020202020204" pitchFamily="34" charset="0"/>
              <a:buChar char="•"/>
              <a:defRPr/>
            </a:pPr>
            <a:r>
              <a:rPr lang="en-US" sz="2000" dirty="0"/>
              <a:t>Those that can be readily calculated from the priors and likelihood</a:t>
            </a:r>
          </a:p>
          <a:p>
            <a:pPr marL="342900" indent="-342900" eaLnBrk="1" fontAlgn="auto" hangingPunct="1">
              <a:spcAft>
                <a:spcPts val="0"/>
              </a:spcAft>
              <a:buFont typeface="Arial" panose="020B0604020202020204" pitchFamily="34" charset="0"/>
              <a:buChar char="•"/>
              <a:defRPr/>
            </a:pPr>
            <a:r>
              <a:rPr lang="en-US" sz="2000" dirty="0"/>
              <a:t>Those that cannot be easily calculated from the priors and likelihood</a:t>
            </a:r>
          </a:p>
        </p:txBody>
      </p:sp>
    </p:spTree>
    <p:extLst>
      <p:ext uri="{BB962C8B-B14F-4D97-AF65-F5344CB8AC3E}">
        <p14:creationId xmlns:p14="http://schemas.microsoft.com/office/powerpoint/2010/main" val="83530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Classifier for Gaussian Distribution</a:t>
            </a:r>
          </a:p>
        </p:txBody>
      </p:sp>
      <p:sp>
        <p:nvSpPr>
          <p:cNvPr id="3" name="Content Placeholder 2"/>
          <p:cNvSpPr>
            <a:spLocks noGrp="1"/>
          </p:cNvSpPr>
          <p:nvPr>
            <p:ph idx="1"/>
          </p:nvPr>
        </p:nvSpPr>
        <p:spPr>
          <a:xfrm>
            <a:off x="457200" y="1112837"/>
            <a:ext cx="8382000" cy="5135563"/>
          </a:xfrm>
        </p:spPr>
        <p:txBody>
          <a:bodyPr/>
          <a:lstStyle/>
          <a:p>
            <a:pPr marL="0" indent="0">
              <a:buNone/>
            </a:pPr>
            <a:r>
              <a:rPr lang="en-US" dirty="0"/>
              <a:t>When we studied Linear Discriminant Analysis, we wrote Bayes as:</a:t>
            </a:r>
          </a:p>
          <a:p>
            <a:pPr marL="0" indent="0">
              <a:buNone/>
            </a:pPr>
            <a:endParaRPr lang="en-US" dirty="0"/>
          </a:p>
          <a:p>
            <a:pPr marL="0" indent="0">
              <a:buNone/>
            </a:pPr>
            <a:endParaRPr lang="en-US" dirty="0"/>
          </a:p>
          <a:p>
            <a:pPr marL="0" indent="0">
              <a:buNone/>
            </a:pPr>
            <a:endParaRPr lang="en-US" sz="900" dirty="0"/>
          </a:p>
          <a:p>
            <a:pPr marL="0" indent="0">
              <a:buNone/>
            </a:pPr>
            <a:r>
              <a:rPr lang="en-US" dirty="0"/>
              <a:t>Bayes is the ideal classifier if the prior distribution is normal (or Gaussian). In this case the Decision Boundary is: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26</a:t>
            </a:fld>
            <a:endParaRPr lang="en-US"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00200"/>
            <a:ext cx="5962650" cy="795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810000"/>
            <a:ext cx="4924425" cy="844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770148"/>
            <a:ext cx="388811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200400"/>
            <a:ext cx="6080205" cy="689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2819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dirty="0"/>
              <a:t>Bayes Theorem for Continuous Functions</a:t>
            </a:r>
            <a:endParaRPr lang="en-US" alt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0981" y="1087513"/>
                <a:ext cx="8610600" cy="5638800"/>
              </a:xfrm>
            </p:spPr>
            <p:txBody>
              <a:bodyPr rtlCol="0">
                <a:normAutofit/>
              </a:bodyPr>
              <a:lstStyle/>
              <a:p>
                <a:pPr marL="0" indent="0" eaLnBrk="1" fontAlgn="auto" hangingPunct="1">
                  <a:spcAft>
                    <a:spcPts val="0"/>
                  </a:spcAft>
                  <a:buNone/>
                  <a:defRPr/>
                </a:pPr>
                <a:r>
                  <a:rPr lang="en-US" dirty="0"/>
                  <a:t>For discrete priors</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 		p(</a:t>
                </a:r>
                <a:r>
                  <a:rPr lang="en-US" dirty="0">
                    <a:latin typeface="Symbol" panose="05050102010706020507" pitchFamily="18" charset="2"/>
                  </a:rPr>
                  <a:t>Q </a:t>
                </a:r>
                <a:r>
                  <a:rPr lang="en-US" dirty="0"/>
                  <a:t>|D)  = 	p(D|</a:t>
                </a:r>
                <a:r>
                  <a:rPr lang="en-US" dirty="0">
                    <a:latin typeface="Symbol" panose="05050102010706020507" pitchFamily="18" charset="2"/>
                  </a:rPr>
                  <a:t> Q</a:t>
                </a:r>
                <a:r>
                  <a:rPr lang="en-US" dirty="0"/>
                  <a:t>) * p(</a:t>
                </a:r>
                <a:r>
                  <a:rPr lang="en-US" dirty="0">
                    <a:latin typeface="Symbol" panose="05050102010706020507" pitchFamily="18" charset="2"/>
                  </a:rPr>
                  <a:t>Q</a:t>
                </a:r>
                <a:r>
                  <a:rPr lang="en-US" dirty="0"/>
                  <a:t>)</a:t>
                </a:r>
              </a:p>
              <a:p>
                <a:pPr marL="0" indent="0" eaLnBrk="1" fontAlgn="auto" hangingPunct="1">
                  <a:spcAft>
                    <a:spcPts val="0"/>
                  </a:spcAft>
                  <a:buNone/>
                  <a:defRPr/>
                </a:pPr>
                <a:r>
                  <a:rPr lang="en-US" dirty="0"/>
                  <a:t>                  	 	           </a:t>
                </a:r>
                <a14:m>
                  <m:oMath xmlns:m="http://schemas.openxmlformats.org/officeDocument/2006/math">
                    <m:nary>
                      <m:naryPr>
                        <m:chr m:val="∑"/>
                        <m:ctrlPr>
                          <a:rPr lang="en-US" i="1">
                            <a:latin typeface="Cambria Math" panose="02040503050406030204" pitchFamily="18" charset="0"/>
                          </a:rPr>
                        </m:ctrlPr>
                      </m:naryPr>
                      <m:sub>
                        <m:r>
                          <a:rPr lang="en-US" b="0" i="1" smtClean="0">
                            <a:latin typeface="Cambria Math"/>
                          </a:rPr>
                          <m:t>𝑘</m:t>
                        </m:r>
                        <m:r>
                          <a:rPr lang="en-US" i="1">
                            <a:latin typeface="Cambria Math"/>
                          </a:rPr>
                          <m:t>=1</m:t>
                        </m:r>
                      </m:sub>
                      <m:sup>
                        <m:r>
                          <a:rPr lang="en-US" b="0" i="1" smtClean="0">
                            <a:latin typeface="Cambria Math"/>
                          </a:rPr>
                          <m:t>𝑚</m:t>
                        </m:r>
                      </m:sup>
                      <m:e>
                        <m:r>
                          <a:rPr lang="en-US" b="0" i="1" smtClean="0">
                            <a:latin typeface="Cambria Math"/>
                          </a:rPr>
                          <m:t>𝑝</m:t>
                        </m:r>
                        <m:r>
                          <a:rPr lang="en-US" i="1">
                            <a:latin typeface="Cambria Math"/>
                          </a:rPr>
                          <m:t>(</m:t>
                        </m:r>
                        <m:r>
                          <a:rPr lang="en-US" b="0" i="1" smtClean="0">
                            <a:latin typeface="Cambria Math"/>
                          </a:rPr>
                          <m:t>𝐷</m:t>
                        </m:r>
                        <m:r>
                          <a:rPr lang="en-US" b="0" i="1" smtClean="0">
                            <a:latin typeface="Cambria Math"/>
                          </a:rPr>
                          <m:t>|</m:t>
                        </m:r>
                        <m:r>
                          <m:rPr>
                            <m:nor/>
                          </m:rPr>
                          <a:rPr lang="en-US" dirty="0">
                            <a:latin typeface="Symbol" panose="05050102010706020507" pitchFamily="18" charset="2"/>
                          </a:rPr>
                          <m:t>Q</m:t>
                        </m:r>
                        <m:r>
                          <a:rPr lang="en-US" b="0" i="1" baseline="-25000" smtClean="0">
                            <a:latin typeface="Cambria Math"/>
                          </a:rPr>
                          <m:t>𝑘</m:t>
                        </m:r>
                      </m:e>
                    </m:nary>
                    <m:r>
                      <a:rPr lang="en-US" b="0" i="1" smtClean="0">
                        <a:latin typeface="Cambria Math"/>
                      </a:rPr>
                      <m:t>)∗</m:t>
                    </m:r>
                    <m:r>
                      <a:rPr lang="en-US" b="0" i="1" smtClean="0">
                        <a:latin typeface="Cambria Math"/>
                      </a:rPr>
                      <m:t>𝑝</m:t>
                    </m:r>
                    <m:r>
                      <a:rPr lang="en-US" b="0" i="1" smtClean="0">
                        <a:latin typeface="Cambria Math"/>
                      </a:rPr>
                      <m:t>(</m:t>
                    </m:r>
                    <m:r>
                      <m:rPr>
                        <m:nor/>
                      </m:rPr>
                      <a:rPr lang="en-US" dirty="0">
                        <a:latin typeface="Symbol" panose="05050102010706020507" pitchFamily="18" charset="2"/>
                      </a:rPr>
                      <m:t>Q</m:t>
                    </m:r>
                    <m:r>
                      <a:rPr lang="en-US" i="1" baseline="-25000">
                        <a:latin typeface="Cambria Math"/>
                      </a:rPr>
                      <m:t>𝑘</m:t>
                    </m:r>
                  </m:oMath>
                </a14:m>
                <a:r>
                  <a:rPr lang="en-US" dirty="0"/>
                  <a:t>)</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For continuous priors, Bayes Theorem may be written</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		p(</a:t>
                </a:r>
                <a:r>
                  <a:rPr lang="en-US" dirty="0">
                    <a:latin typeface="Symbol" panose="05050102010706020507" pitchFamily="18" charset="2"/>
                  </a:rPr>
                  <a:t>Q </a:t>
                </a:r>
                <a:r>
                  <a:rPr lang="en-US" dirty="0"/>
                  <a:t>|D)  = 	p(D|</a:t>
                </a:r>
                <a:r>
                  <a:rPr lang="en-US" dirty="0">
                    <a:latin typeface="Symbol" panose="05050102010706020507" pitchFamily="18" charset="2"/>
                  </a:rPr>
                  <a:t> Q</a:t>
                </a:r>
                <a:r>
                  <a:rPr lang="en-US" dirty="0"/>
                  <a:t>) * p(</a:t>
                </a:r>
                <a:r>
                  <a:rPr lang="en-US" dirty="0">
                    <a:latin typeface="Symbol" panose="05050102010706020507" pitchFamily="18" charset="2"/>
                  </a:rPr>
                  <a:t>Q</a:t>
                </a:r>
                <a:r>
                  <a:rPr lang="en-US" dirty="0"/>
                  <a:t>)</a:t>
                </a:r>
              </a:p>
              <a:p>
                <a:pPr marL="0" indent="0" eaLnBrk="1" fontAlgn="auto" hangingPunct="1">
                  <a:spcAft>
                    <a:spcPts val="0"/>
                  </a:spcAft>
                  <a:buNone/>
                  <a:defRPr/>
                </a:pPr>
                <a:r>
                  <a:rPr lang="en-US" dirty="0"/>
                  <a:t>                  	 	           </a:t>
                </a:r>
                <a14:m>
                  <m:oMath xmlns:m="http://schemas.openxmlformats.org/officeDocument/2006/math">
                    <m:nary>
                      <m:naryPr>
                        <m:limLoc m:val="undOvr"/>
                        <m:subHide m:val="on"/>
                        <m:supHide m:val="on"/>
                        <m:ctrlPr>
                          <a:rPr lang="en-US" i="1" dirty="0" smtClean="0">
                            <a:latin typeface="Cambria Math" panose="02040503050406030204" pitchFamily="18" charset="0"/>
                          </a:rPr>
                        </m:ctrlPr>
                      </m:naryPr>
                      <m:sub/>
                      <m:sup/>
                      <m:e>
                        <m:r>
                          <a:rPr lang="en-US" i="1">
                            <a:latin typeface="Cambria Math"/>
                          </a:rPr>
                          <m:t>𝑝</m:t>
                        </m:r>
                        <m:d>
                          <m:dPr>
                            <m:ctrlPr>
                              <a:rPr lang="en-US" i="1">
                                <a:latin typeface="Cambria Math" panose="02040503050406030204" pitchFamily="18" charset="0"/>
                              </a:rPr>
                            </m:ctrlPr>
                          </m:dPr>
                          <m:e>
                            <m:r>
                              <a:rPr lang="en-US" i="1">
                                <a:latin typeface="Cambria Math"/>
                              </a:rPr>
                              <m:t>𝐷</m:t>
                            </m:r>
                          </m:e>
                          <m:e>
                            <m:r>
                              <m:rPr>
                                <m:nor/>
                              </m:rPr>
                              <a:rPr lang="en-US" dirty="0">
                                <a:latin typeface="Symbol" panose="05050102010706020507" pitchFamily="18" charset="2"/>
                              </a:rPr>
                              <m:t>Q</m:t>
                            </m:r>
                          </m:e>
                        </m:d>
                        <m:r>
                          <a:rPr lang="en-US" b="0" i="1" dirty="0" smtClean="0">
                            <a:latin typeface="Cambria Math"/>
                          </a:rPr>
                          <m:t>∗</m:t>
                        </m:r>
                        <m:r>
                          <a:rPr lang="en-US" b="0" i="1" dirty="0" smtClean="0">
                            <a:latin typeface="Cambria Math"/>
                          </a:rPr>
                          <m:t>𝑝</m:t>
                        </m:r>
                        <m:d>
                          <m:dPr>
                            <m:ctrlPr>
                              <a:rPr lang="en-US" b="0" i="1" dirty="0" smtClean="0">
                                <a:latin typeface="Cambria Math" panose="02040503050406030204" pitchFamily="18" charset="0"/>
                              </a:rPr>
                            </m:ctrlPr>
                          </m:dPr>
                          <m:e>
                            <m:r>
                              <m:rPr>
                                <m:nor/>
                              </m:rPr>
                              <a:rPr lang="en-US" dirty="0">
                                <a:latin typeface="Symbol" panose="05050102010706020507" pitchFamily="18" charset="2"/>
                              </a:rPr>
                              <m:t>Q</m:t>
                            </m:r>
                          </m:e>
                        </m:d>
                        <m:r>
                          <a:rPr lang="en-US" b="0" i="1" dirty="0" smtClean="0">
                            <a:latin typeface="Cambria Math"/>
                          </a:rPr>
                          <m:t>∗</m:t>
                        </m:r>
                        <m:r>
                          <a:rPr lang="en-US" b="0" i="1" dirty="0" smtClean="0">
                            <a:latin typeface="Cambria Math"/>
                          </a:rPr>
                          <m:t>𝑑</m:t>
                        </m:r>
                        <m:r>
                          <m:rPr>
                            <m:nor/>
                          </m:rPr>
                          <a:rPr lang="en-US" dirty="0">
                            <a:latin typeface="Symbol" panose="05050102010706020507" pitchFamily="18" charset="2"/>
                          </a:rPr>
                          <m:t>Q</m:t>
                        </m:r>
                      </m:e>
                    </m:nary>
                  </m:oMath>
                </a14:m>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r>
                  <a:rPr lang="en-US" dirty="0"/>
                  <a:t>The problem the becomes </a:t>
                </a:r>
              </a:p>
              <a:p>
                <a:pPr marL="457200" indent="-457200" eaLnBrk="1" fontAlgn="auto" hangingPunct="1">
                  <a:spcAft>
                    <a:spcPts val="0"/>
                  </a:spcAft>
                  <a:buAutoNum type="arabicPeriod"/>
                  <a:defRPr/>
                </a:pPr>
                <a:r>
                  <a:rPr lang="en-US" dirty="0"/>
                  <a:t>Evaluating the posterior and  </a:t>
                </a:r>
              </a:p>
              <a:p>
                <a:pPr marL="457200" indent="-457200" eaLnBrk="1" fontAlgn="auto" hangingPunct="1">
                  <a:spcAft>
                    <a:spcPts val="0"/>
                  </a:spcAft>
                  <a:buAutoNum type="arabicPeriod"/>
                  <a:defRPr/>
                </a:pPr>
                <a:r>
                  <a:rPr lang="en-US" dirty="0"/>
                  <a:t>Finding the right normalization factor (solving the integral)</a:t>
                </a:r>
              </a:p>
              <a:p>
                <a:pPr marL="0" indent="0" eaLnBrk="1" fontAlgn="auto" hangingPunct="1">
                  <a:spcAft>
                    <a:spcPts val="0"/>
                  </a:spcAft>
                  <a:buFont typeface="Arial" charset="0"/>
                  <a:buNone/>
                  <a:defRP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0981" y="1087513"/>
                <a:ext cx="8610600" cy="5638800"/>
              </a:xfrm>
              <a:blipFill>
                <a:blip r:embed="rId2"/>
                <a:stretch>
                  <a:fillRect l="-1132" t="-86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27</a:t>
            </a:fld>
            <a:endParaRPr lang="en-US" altLang="en-US" dirty="0"/>
          </a:p>
        </p:txBody>
      </p:sp>
      <p:cxnSp>
        <p:nvCxnSpPr>
          <p:cNvPr id="5" name="Straight Connector 4"/>
          <p:cNvCxnSpPr/>
          <p:nvPr/>
        </p:nvCxnSpPr>
        <p:spPr>
          <a:xfrm>
            <a:off x="4038600" y="2286000"/>
            <a:ext cx="2590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191000" y="4038600"/>
            <a:ext cx="2590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919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Diagnostic Test</a:t>
            </a:r>
          </a:p>
        </p:txBody>
      </p:sp>
      <p:sp>
        <p:nvSpPr>
          <p:cNvPr id="3" name="Content Placeholder 2"/>
          <p:cNvSpPr>
            <a:spLocks noGrp="1"/>
          </p:cNvSpPr>
          <p:nvPr>
            <p:ph idx="1"/>
          </p:nvPr>
        </p:nvSpPr>
        <p:spPr>
          <a:xfrm>
            <a:off x="381000" y="1066800"/>
            <a:ext cx="8305800" cy="5334000"/>
          </a:xfrm>
        </p:spPr>
        <p:txBody>
          <a:bodyPr rtlCol="0">
            <a:noAutofit/>
          </a:bodyPr>
          <a:lstStyle/>
          <a:p>
            <a:pPr marL="0" indent="0" eaLnBrk="1" fontAlgn="auto" hangingPunct="1">
              <a:spcAft>
                <a:spcPts val="0"/>
              </a:spcAft>
              <a:buNone/>
              <a:defRPr/>
            </a:pPr>
            <a:r>
              <a:rPr lang="en-US" dirty="0"/>
              <a:t>(The following example applies Bayes Theorem to diagnostic testing.)</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Suppose there is a disease that affects 1 in 10,000 people.  </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There is a test for the disease that has a 99% hit rate (if the person has the disease, the test yields a positive 99% of the time).  </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The test has a false alarm rate of 5%.</a:t>
            </a:r>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sz="20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28</a:t>
            </a:fld>
            <a:endParaRPr lang="en-US" altLang="en-US" dirty="0"/>
          </a:p>
        </p:txBody>
      </p:sp>
    </p:spTree>
    <p:extLst>
      <p:ext uri="{BB962C8B-B14F-4D97-AF65-F5344CB8AC3E}">
        <p14:creationId xmlns:p14="http://schemas.microsoft.com/office/powerpoint/2010/main" val="2004111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No Missed Detections</a:t>
            </a:r>
          </a:p>
        </p:txBody>
      </p:sp>
      <p:sp>
        <p:nvSpPr>
          <p:cNvPr id="3" name="Content Placeholder 2"/>
          <p:cNvSpPr>
            <a:spLocks noGrp="1"/>
          </p:cNvSpPr>
          <p:nvPr>
            <p:ph idx="1"/>
          </p:nvPr>
        </p:nvSpPr>
        <p:spPr>
          <a:xfrm>
            <a:off x="381000" y="1066800"/>
            <a:ext cx="8305800" cy="5334000"/>
          </a:xfrm>
        </p:spPr>
        <p:txBody>
          <a:bodyPr rtlCol="0">
            <a:noAutofit/>
          </a:bodyPr>
          <a:lstStyle/>
          <a:p>
            <a:pPr marL="0" indent="0" eaLnBrk="1" fontAlgn="auto" hangingPunct="1">
              <a:spcAft>
                <a:spcPts val="0"/>
              </a:spcAft>
              <a:buNone/>
              <a:defRPr/>
            </a:pPr>
            <a:r>
              <a:rPr lang="en-US" dirty="0"/>
              <a:t>You take the test and it comes up negative… now what is your posterior probability that you have the disease?</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To answer, fill in the following table:</a:t>
            </a:r>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r>
              <a:rPr lang="en-US" dirty="0"/>
              <a:t>Since you have tested negative, you are in the bottom row.  Your chance of having the disease is the marginal probability.</a:t>
            </a:r>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sz="20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29</a:t>
            </a:fld>
            <a:endParaRPr lang="en-US" altLang="en-US" dirty="0"/>
          </a:p>
        </p:txBody>
      </p:sp>
      <p:graphicFrame>
        <p:nvGraphicFramePr>
          <p:cNvPr id="2" name="Table 1"/>
          <p:cNvGraphicFramePr>
            <a:graphicFrameLocks noGrp="1"/>
          </p:cNvGraphicFramePr>
          <p:nvPr>
            <p:extLst>
              <p:ext uri="{D42A27DB-BD31-4B8C-83A1-F6EECF244321}">
                <p14:modId xmlns:p14="http://schemas.microsoft.com/office/powerpoint/2010/main" val="227785002"/>
              </p:ext>
            </p:extLst>
          </p:nvPr>
        </p:nvGraphicFramePr>
        <p:xfrm>
          <a:off x="1066800" y="2819400"/>
          <a:ext cx="6934200" cy="2209800"/>
        </p:xfrm>
        <a:graphic>
          <a:graphicData uri="http://schemas.openxmlformats.org/drawingml/2006/table">
            <a:tbl>
              <a:tblPr firstRow="1" bandRow="1">
                <a:tableStyleId>{5C22544A-7EE6-4342-B048-85BDC9FD1C3A}</a:tableStyleId>
              </a:tblPr>
              <a:tblGrid>
                <a:gridCol w="2048741">
                  <a:extLst>
                    <a:ext uri="{9D8B030D-6E8A-4147-A177-3AD203B41FA5}">
                      <a16:colId xmlns:a16="http://schemas.microsoft.com/office/drawing/2014/main" val="20000"/>
                    </a:ext>
                  </a:extLst>
                </a:gridCol>
                <a:gridCol w="2574059">
                  <a:extLst>
                    <a:ext uri="{9D8B030D-6E8A-4147-A177-3AD203B41FA5}">
                      <a16:colId xmlns:a16="http://schemas.microsoft.com/office/drawing/2014/main" val="20001"/>
                    </a:ext>
                  </a:extLst>
                </a:gridCol>
                <a:gridCol w="2311400">
                  <a:extLst>
                    <a:ext uri="{9D8B030D-6E8A-4147-A177-3AD203B41FA5}">
                      <a16:colId xmlns:a16="http://schemas.microsoft.com/office/drawing/2014/main" val="20002"/>
                    </a:ext>
                  </a:extLst>
                </a:gridCol>
              </a:tblGrid>
              <a:tr h="7366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Has Disease (</a:t>
                      </a:r>
                      <a:r>
                        <a:rPr lang="en-US" dirty="0">
                          <a:latin typeface="Symbol" panose="05050102010706020507" pitchFamily="18" charset="2"/>
                        </a:rPr>
                        <a:t>Q</a:t>
                      </a: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Does not have Disease (</a:t>
                      </a:r>
                      <a:r>
                        <a:rPr lang="en-US" dirty="0">
                          <a:latin typeface="Symbol" panose="05050102010706020507" pitchFamily="18" charset="2"/>
                        </a:rPr>
                        <a:t>Q</a:t>
                      </a:r>
                      <a:r>
                        <a:rPr lang="en-US" dirty="0">
                          <a:latin typeface="+mn-lt"/>
                        </a:rPr>
                        <a:t>-</a:t>
                      </a: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36600">
                <a:tc>
                  <a:txBody>
                    <a:bodyPr/>
                    <a:lstStyle/>
                    <a:p>
                      <a:r>
                        <a:rPr lang="en-US" dirty="0"/>
                        <a:t>Positive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P(D+,</a:t>
                      </a:r>
                      <a:r>
                        <a:rPr lang="en-US" dirty="0">
                          <a:latin typeface="Symbol" panose="05050102010706020507" pitchFamily="18" charset="2"/>
                        </a:rPr>
                        <a:t> Q</a:t>
                      </a:r>
                      <a:r>
                        <a:rPr lang="en-US" dirty="0"/>
                        <a:t>+) =</a:t>
                      </a:r>
                    </a:p>
                    <a:p>
                      <a:r>
                        <a:rPr lang="en-US" dirty="0"/>
                        <a:t>P(D+ | </a:t>
                      </a:r>
                      <a:r>
                        <a:rPr lang="en-US" dirty="0">
                          <a:latin typeface="Symbol" panose="05050102010706020507" pitchFamily="18" charset="2"/>
                        </a:rPr>
                        <a:t>Q</a:t>
                      </a:r>
                      <a:r>
                        <a:rPr lang="en-US" dirty="0"/>
                        <a:t>+)  * P(</a:t>
                      </a:r>
                      <a:r>
                        <a:rPr lang="en-US" dirty="0">
                          <a:latin typeface="Symbol" panose="05050102010706020507" pitchFamily="18" charset="2"/>
                        </a:rPr>
                        <a:t>Q</a:t>
                      </a:r>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P(D+,</a:t>
                      </a:r>
                      <a:r>
                        <a:rPr lang="en-US" dirty="0">
                          <a:latin typeface="Symbol" panose="05050102010706020507" pitchFamily="18" charset="2"/>
                        </a:rPr>
                        <a:t> Q-</a:t>
                      </a:r>
                      <a:r>
                        <a:rPr lang="en-US" dirty="0"/>
                        <a:t>) =</a:t>
                      </a:r>
                    </a:p>
                    <a:p>
                      <a:r>
                        <a:rPr lang="en-US" dirty="0"/>
                        <a:t>P(D+ | </a:t>
                      </a:r>
                      <a:r>
                        <a:rPr lang="en-US" dirty="0">
                          <a:latin typeface="Symbol" panose="05050102010706020507" pitchFamily="18" charset="2"/>
                        </a:rPr>
                        <a:t>Q-</a:t>
                      </a:r>
                      <a:r>
                        <a:rPr lang="en-US" dirty="0"/>
                        <a:t>)  * P(</a:t>
                      </a:r>
                      <a:r>
                        <a:rPr lang="en-US" dirty="0">
                          <a:latin typeface="Symbol" panose="05050102010706020507" pitchFamily="18" charset="2"/>
                        </a:rPr>
                        <a:t>Q-</a:t>
                      </a:r>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36600">
                <a:tc>
                  <a:txBody>
                    <a:bodyPr/>
                    <a:lstStyle/>
                    <a:p>
                      <a:r>
                        <a:rPr lang="en-US" dirty="0"/>
                        <a:t>Negative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P(D-,</a:t>
                      </a:r>
                      <a:r>
                        <a:rPr lang="en-US" dirty="0">
                          <a:latin typeface="Symbol" panose="05050102010706020507" pitchFamily="18" charset="2"/>
                        </a:rPr>
                        <a:t> Q</a:t>
                      </a:r>
                      <a:r>
                        <a:rPr lang="en-US" dirty="0"/>
                        <a:t>+) =</a:t>
                      </a:r>
                    </a:p>
                    <a:p>
                      <a:r>
                        <a:rPr lang="en-US" dirty="0"/>
                        <a:t>P(D- | </a:t>
                      </a:r>
                      <a:r>
                        <a:rPr lang="en-US" dirty="0">
                          <a:latin typeface="Symbol" panose="05050102010706020507" pitchFamily="18" charset="2"/>
                        </a:rPr>
                        <a:t>Q</a:t>
                      </a:r>
                      <a:r>
                        <a:rPr lang="en-US" dirty="0"/>
                        <a:t>+)  * P(</a:t>
                      </a:r>
                      <a:r>
                        <a:rPr lang="en-US" dirty="0">
                          <a:latin typeface="Symbol" panose="05050102010706020507" pitchFamily="18" charset="2"/>
                        </a:rPr>
                        <a:t>Q</a:t>
                      </a:r>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P(D-,</a:t>
                      </a:r>
                      <a:r>
                        <a:rPr lang="en-US" dirty="0">
                          <a:latin typeface="Symbol" panose="05050102010706020507" pitchFamily="18" charset="2"/>
                        </a:rPr>
                        <a:t> Q-</a:t>
                      </a:r>
                      <a:r>
                        <a:rPr lang="en-US" dirty="0"/>
                        <a:t>) =</a:t>
                      </a:r>
                    </a:p>
                    <a:p>
                      <a:r>
                        <a:rPr lang="en-US" dirty="0"/>
                        <a:t>P(D- | </a:t>
                      </a:r>
                      <a:r>
                        <a:rPr lang="en-US" dirty="0">
                          <a:latin typeface="Symbol" panose="05050102010706020507" pitchFamily="18" charset="2"/>
                        </a:rPr>
                        <a:t>Q-</a:t>
                      </a:r>
                      <a:r>
                        <a:rPr lang="en-US" dirty="0"/>
                        <a:t>)  * P(</a:t>
                      </a:r>
                      <a:r>
                        <a:rPr lang="en-US" dirty="0">
                          <a:latin typeface="Symbol" panose="05050102010706020507" pitchFamily="18" charset="2"/>
                        </a:rPr>
                        <a:t>Q-</a:t>
                      </a:r>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111" name="Ink 3110"/>
              <p14:cNvContentPartPr/>
              <p14:nvPr/>
            </p14:nvContentPartPr>
            <p14:xfrm>
              <a:off x="8698086" y="2908596"/>
              <a:ext cx="10800" cy="2520"/>
            </p14:xfrm>
          </p:contentPart>
        </mc:Choice>
        <mc:Fallback xmlns="">
          <p:pic>
            <p:nvPicPr>
              <p:cNvPr id="3111" name="Ink 3110"/>
              <p:cNvPicPr/>
              <p:nvPr/>
            </p:nvPicPr>
            <p:blipFill>
              <a:blip r:embed="rId5"/>
              <a:stretch>
                <a:fillRect/>
              </a:stretch>
            </p:blipFill>
            <p:spPr>
              <a:xfrm>
                <a:off x="8691966" y="2854236"/>
                <a:ext cx="66672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112" name="Ink 3111"/>
              <p14:cNvContentPartPr/>
              <p14:nvPr/>
            </p14:nvContentPartPr>
            <p14:xfrm>
              <a:off x="10175166" y="3252756"/>
              <a:ext cx="2880" cy="1800"/>
            </p14:xfrm>
          </p:contentPart>
        </mc:Choice>
        <mc:Fallback xmlns="">
          <p:pic>
            <p:nvPicPr>
              <p:cNvPr id="3112" name="Ink 3111"/>
              <p:cNvPicPr/>
              <p:nvPr/>
            </p:nvPicPr>
            <p:blipFill>
              <a:blip r:embed="rId7"/>
              <a:stretch>
                <a:fillRect/>
              </a:stretch>
            </p:blipFill>
            <p:spPr>
              <a:xfrm>
                <a:off x="9991566" y="2942796"/>
                <a:ext cx="480960" cy="355680"/>
              </a:xfrm>
              <a:prstGeom prst="rect">
                <a:avLst/>
              </a:prstGeom>
            </p:spPr>
          </p:pic>
        </mc:Fallback>
      </mc:AlternateContent>
    </p:spTree>
    <p:extLst>
      <p:ext uri="{BB962C8B-B14F-4D97-AF65-F5344CB8AC3E}">
        <p14:creationId xmlns:p14="http://schemas.microsoft.com/office/powerpoint/2010/main" val="1727545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flipH="1">
            <a:off x="2514600" y="4114800"/>
            <a:ext cx="31376" cy="174079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solidFill>
                  <a:schemeClr val="tx2"/>
                </a:solidFill>
              </a:rPr>
              <a:t>Machine Learning Taxonomy</a:t>
            </a:r>
          </a:p>
        </p:txBody>
      </p:sp>
      <p:sp>
        <p:nvSpPr>
          <p:cNvPr id="4" name="Slide Number Placeholder 3"/>
          <p:cNvSpPr>
            <a:spLocks noGrp="1"/>
          </p:cNvSpPr>
          <p:nvPr>
            <p:ph type="sldNum" sz="quarter" idx="12"/>
          </p:nvPr>
        </p:nvSpPr>
        <p:spPr>
          <a:xfrm>
            <a:off x="6553200" y="6492875"/>
            <a:ext cx="2133600" cy="365125"/>
          </a:xfrm>
        </p:spPr>
        <p:txBody>
          <a:bodyPr/>
          <a:lstStyle/>
          <a:p>
            <a:pPr>
              <a:defRPr/>
            </a:pPr>
            <a:fld id="{CC8EFFDF-A50A-44BE-9F7E-90B33EF365A2}" type="slidenum">
              <a:rPr lang="en-US" altLang="en-US" smtClean="0"/>
              <a:pPr>
                <a:defRPr/>
              </a:pPr>
              <a:t>3</a:t>
            </a:fld>
            <a:endParaRPr lang="en-US" altLang="en-US" dirty="0"/>
          </a:p>
        </p:txBody>
      </p:sp>
      <p:sp>
        <p:nvSpPr>
          <p:cNvPr id="5" name="TextBox 4"/>
          <p:cNvSpPr txBox="1"/>
          <p:nvPr/>
        </p:nvSpPr>
        <p:spPr>
          <a:xfrm>
            <a:off x="3200400" y="990600"/>
            <a:ext cx="1941750" cy="369332"/>
          </a:xfrm>
          <a:prstGeom prst="rect">
            <a:avLst/>
          </a:prstGeom>
          <a:solidFill>
            <a:schemeClr val="accent1">
              <a:lumMod val="20000"/>
              <a:lumOff val="80000"/>
            </a:schemeClr>
          </a:solidFill>
          <a:ln w="38100">
            <a:solidFill>
              <a:schemeClr val="accent1"/>
            </a:solidFill>
          </a:ln>
        </p:spPr>
        <p:txBody>
          <a:bodyPr wrap="none" rtlCol="0">
            <a:spAutoFit/>
          </a:bodyPr>
          <a:lstStyle/>
          <a:p>
            <a:r>
              <a:rPr lang="en-US" dirty="0"/>
              <a:t>Statistical Learning</a:t>
            </a:r>
          </a:p>
        </p:txBody>
      </p:sp>
      <p:cxnSp>
        <p:nvCxnSpPr>
          <p:cNvPr id="7" name="Straight Connector 6"/>
          <p:cNvCxnSpPr/>
          <p:nvPr/>
        </p:nvCxnSpPr>
        <p:spPr>
          <a:xfrm>
            <a:off x="4191000" y="1359932"/>
            <a:ext cx="0" cy="228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217556" y="1588532"/>
            <a:ext cx="647864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9600" y="1969532"/>
            <a:ext cx="1215910" cy="369332"/>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Supervised</a:t>
            </a:r>
          </a:p>
        </p:txBody>
      </p:sp>
      <p:cxnSp>
        <p:nvCxnSpPr>
          <p:cNvPr id="13" name="Straight Connector 12"/>
          <p:cNvCxnSpPr/>
          <p:nvPr/>
        </p:nvCxnSpPr>
        <p:spPr>
          <a:xfrm>
            <a:off x="1219200" y="1588532"/>
            <a:ext cx="0" cy="36933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52600" y="1588532"/>
            <a:ext cx="1140120" cy="369332"/>
          </a:xfrm>
          <a:prstGeom prst="rect">
            <a:avLst/>
          </a:prstGeom>
          <a:noFill/>
        </p:spPr>
        <p:txBody>
          <a:bodyPr wrap="none" rtlCol="0">
            <a:spAutoFit/>
          </a:bodyPr>
          <a:lstStyle/>
          <a:p>
            <a:r>
              <a:rPr lang="en-US" dirty="0"/>
              <a:t>Outcomes</a:t>
            </a:r>
          </a:p>
        </p:txBody>
      </p:sp>
      <p:sp>
        <p:nvSpPr>
          <p:cNvPr id="17" name="TextBox 16"/>
          <p:cNvSpPr txBox="1"/>
          <p:nvPr/>
        </p:nvSpPr>
        <p:spPr>
          <a:xfrm>
            <a:off x="5867400" y="1588532"/>
            <a:ext cx="1463927" cy="369332"/>
          </a:xfrm>
          <a:prstGeom prst="rect">
            <a:avLst/>
          </a:prstGeom>
          <a:noFill/>
        </p:spPr>
        <p:txBody>
          <a:bodyPr wrap="none" rtlCol="0">
            <a:spAutoFit/>
          </a:bodyPr>
          <a:lstStyle/>
          <a:p>
            <a:r>
              <a:rPr lang="en-US" dirty="0"/>
              <a:t>No Outcomes</a:t>
            </a:r>
          </a:p>
        </p:txBody>
      </p:sp>
      <p:sp>
        <p:nvSpPr>
          <p:cNvPr id="19" name="TextBox 18"/>
          <p:cNvSpPr txBox="1"/>
          <p:nvPr/>
        </p:nvSpPr>
        <p:spPr>
          <a:xfrm>
            <a:off x="6934200" y="1981200"/>
            <a:ext cx="1469185" cy="369332"/>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Unsupervised</a:t>
            </a:r>
          </a:p>
        </p:txBody>
      </p:sp>
      <p:cxnSp>
        <p:nvCxnSpPr>
          <p:cNvPr id="20" name="Straight Connector 19"/>
          <p:cNvCxnSpPr/>
          <p:nvPr/>
        </p:nvCxnSpPr>
        <p:spPr>
          <a:xfrm flipH="1">
            <a:off x="7696200" y="1600200"/>
            <a:ext cx="1645" cy="3576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62000" y="2350532"/>
            <a:ext cx="0" cy="26086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09600" y="3505200"/>
            <a:ext cx="1201291" cy="646331"/>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Parametric</a:t>
            </a:r>
          </a:p>
          <a:p>
            <a:r>
              <a:rPr lang="en-US" dirty="0"/>
              <a:t>Estimation</a:t>
            </a:r>
          </a:p>
        </p:txBody>
      </p:sp>
      <p:sp>
        <p:nvSpPr>
          <p:cNvPr id="23" name="TextBox 22"/>
          <p:cNvSpPr txBox="1"/>
          <p:nvPr/>
        </p:nvSpPr>
        <p:spPr>
          <a:xfrm>
            <a:off x="2424453" y="3505200"/>
            <a:ext cx="1664558" cy="646331"/>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Non-Parametric</a:t>
            </a:r>
          </a:p>
          <a:p>
            <a:r>
              <a:rPr lang="en-US" dirty="0"/>
              <a:t>Estimation</a:t>
            </a:r>
          </a:p>
        </p:txBody>
      </p:sp>
      <p:sp>
        <p:nvSpPr>
          <p:cNvPr id="24" name="TextBox 23"/>
          <p:cNvSpPr txBox="1"/>
          <p:nvPr/>
        </p:nvSpPr>
        <p:spPr>
          <a:xfrm>
            <a:off x="4410310" y="2677636"/>
            <a:ext cx="1405321" cy="369332"/>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Classification</a:t>
            </a:r>
          </a:p>
        </p:txBody>
      </p:sp>
      <p:cxnSp>
        <p:nvCxnSpPr>
          <p:cNvPr id="25" name="Straight Connector 24"/>
          <p:cNvCxnSpPr/>
          <p:nvPr/>
        </p:nvCxnSpPr>
        <p:spPr>
          <a:xfrm>
            <a:off x="7162800" y="2350532"/>
            <a:ext cx="0" cy="14425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749300" y="4151531"/>
            <a:ext cx="12700" cy="260295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38200" y="4103132"/>
            <a:ext cx="821059" cy="369332"/>
          </a:xfrm>
          <a:prstGeom prst="rect">
            <a:avLst/>
          </a:prstGeom>
          <a:noFill/>
        </p:spPr>
        <p:txBody>
          <a:bodyPr wrap="none" rtlCol="0">
            <a:spAutoFit/>
          </a:bodyPr>
          <a:lstStyle/>
          <a:p>
            <a:r>
              <a:rPr lang="en-US" dirty="0"/>
              <a:t>y = f(x)</a:t>
            </a:r>
          </a:p>
        </p:txBody>
      </p:sp>
      <p:sp>
        <p:nvSpPr>
          <p:cNvPr id="31" name="TextBox 30"/>
          <p:cNvSpPr txBox="1"/>
          <p:nvPr/>
        </p:nvSpPr>
        <p:spPr>
          <a:xfrm>
            <a:off x="2653053" y="4103132"/>
            <a:ext cx="1461747" cy="646331"/>
          </a:xfrm>
          <a:prstGeom prst="rect">
            <a:avLst/>
          </a:prstGeom>
          <a:noFill/>
        </p:spPr>
        <p:txBody>
          <a:bodyPr wrap="none" rtlCol="0">
            <a:spAutoFit/>
          </a:bodyPr>
          <a:lstStyle/>
          <a:p>
            <a:r>
              <a:rPr lang="en-US" dirty="0"/>
              <a:t>non-equation</a:t>
            </a:r>
          </a:p>
          <a:p>
            <a:r>
              <a:rPr lang="en-US" dirty="0"/>
              <a:t>based</a:t>
            </a:r>
          </a:p>
        </p:txBody>
      </p:sp>
      <p:cxnSp>
        <p:nvCxnSpPr>
          <p:cNvPr id="26" name="Straight Connector 25"/>
          <p:cNvCxnSpPr/>
          <p:nvPr/>
        </p:nvCxnSpPr>
        <p:spPr>
          <a:xfrm>
            <a:off x="4648200" y="3048000"/>
            <a:ext cx="0" cy="3276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9227" y="2618601"/>
            <a:ext cx="1351973" cy="646331"/>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Quantitative</a:t>
            </a:r>
          </a:p>
          <a:p>
            <a:r>
              <a:rPr lang="en-US" dirty="0"/>
              <a:t>Estimation</a:t>
            </a:r>
          </a:p>
        </p:txBody>
      </p:sp>
      <p:cxnSp>
        <p:nvCxnSpPr>
          <p:cNvPr id="33" name="Straight Connector 32"/>
          <p:cNvCxnSpPr/>
          <p:nvPr/>
        </p:nvCxnSpPr>
        <p:spPr>
          <a:xfrm flipH="1">
            <a:off x="1981200" y="2655332"/>
            <a:ext cx="240371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62000" y="3232666"/>
            <a:ext cx="0" cy="26086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38200" y="4495800"/>
            <a:ext cx="1191352" cy="261610"/>
          </a:xfrm>
          <a:prstGeom prst="rect">
            <a:avLst/>
          </a:prstGeom>
          <a:solidFill>
            <a:srgbClr val="00B050">
              <a:alpha val="54118"/>
            </a:srgbClr>
          </a:solidFill>
          <a:ln>
            <a:solidFill>
              <a:schemeClr val="accent1"/>
            </a:solidFill>
          </a:ln>
        </p:spPr>
        <p:txBody>
          <a:bodyPr wrap="none" rtlCol="0">
            <a:spAutoFit/>
          </a:bodyPr>
          <a:lstStyle/>
          <a:p>
            <a:r>
              <a:rPr lang="en-US" sz="1100" dirty="0"/>
              <a:t>Linear Regression</a:t>
            </a:r>
          </a:p>
        </p:txBody>
      </p:sp>
      <p:sp>
        <p:nvSpPr>
          <p:cNvPr id="42" name="TextBox 41"/>
          <p:cNvSpPr txBox="1"/>
          <p:nvPr/>
        </p:nvSpPr>
        <p:spPr>
          <a:xfrm>
            <a:off x="838200" y="4876800"/>
            <a:ext cx="1157689" cy="261610"/>
          </a:xfrm>
          <a:prstGeom prst="rect">
            <a:avLst/>
          </a:prstGeom>
          <a:solidFill>
            <a:srgbClr val="00B050">
              <a:alpha val="54118"/>
            </a:srgbClr>
          </a:solidFill>
          <a:ln>
            <a:solidFill>
              <a:schemeClr val="accent1"/>
            </a:solidFill>
          </a:ln>
        </p:spPr>
        <p:txBody>
          <a:bodyPr wrap="none" rtlCol="0">
            <a:spAutoFit/>
          </a:bodyPr>
          <a:lstStyle/>
          <a:p>
            <a:r>
              <a:rPr lang="en-US" sz="1100" dirty="0"/>
              <a:t>Ridge Regression</a:t>
            </a:r>
          </a:p>
        </p:txBody>
      </p:sp>
      <p:sp>
        <p:nvSpPr>
          <p:cNvPr id="44" name="TextBox 43"/>
          <p:cNvSpPr txBox="1"/>
          <p:nvPr/>
        </p:nvSpPr>
        <p:spPr>
          <a:xfrm>
            <a:off x="838200" y="5289322"/>
            <a:ext cx="546945" cy="261610"/>
          </a:xfrm>
          <a:prstGeom prst="rect">
            <a:avLst/>
          </a:prstGeom>
          <a:solidFill>
            <a:srgbClr val="00B050">
              <a:alpha val="54118"/>
            </a:srgbClr>
          </a:solidFill>
          <a:ln>
            <a:solidFill>
              <a:schemeClr val="accent1"/>
            </a:solidFill>
          </a:ln>
        </p:spPr>
        <p:txBody>
          <a:bodyPr wrap="none" rtlCol="0">
            <a:spAutoFit/>
          </a:bodyPr>
          <a:lstStyle/>
          <a:p>
            <a:r>
              <a:rPr lang="en-US" sz="1100" dirty="0"/>
              <a:t>LASSO</a:t>
            </a:r>
          </a:p>
        </p:txBody>
      </p:sp>
      <p:sp>
        <p:nvSpPr>
          <p:cNvPr id="45" name="TextBox 44"/>
          <p:cNvSpPr txBox="1"/>
          <p:nvPr/>
        </p:nvSpPr>
        <p:spPr>
          <a:xfrm>
            <a:off x="838200" y="5670322"/>
            <a:ext cx="585417" cy="261610"/>
          </a:xfrm>
          <a:prstGeom prst="rect">
            <a:avLst/>
          </a:prstGeom>
          <a:solidFill>
            <a:srgbClr val="00B050">
              <a:alpha val="54118"/>
            </a:srgbClr>
          </a:solidFill>
          <a:ln>
            <a:solidFill>
              <a:schemeClr val="accent1"/>
            </a:solidFill>
          </a:ln>
        </p:spPr>
        <p:txBody>
          <a:bodyPr wrap="none" rtlCol="0">
            <a:spAutoFit/>
          </a:bodyPr>
          <a:lstStyle/>
          <a:p>
            <a:r>
              <a:rPr lang="en-US" sz="1100" dirty="0"/>
              <a:t>Splines</a:t>
            </a:r>
          </a:p>
        </p:txBody>
      </p:sp>
      <p:sp>
        <p:nvSpPr>
          <p:cNvPr id="48" name="TextBox 47"/>
          <p:cNvSpPr txBox="1"/>
          <p:nvPr/>
        </p:nvSpPr>
        <p:spPr>
          <a:xfrm>
            <a:off x="2705175" y="4773424"/>
            <a:ext cx="1095172" cy="261610"/>
          </a:xfrm>
          <a:prstGeom prst="rect">
            <a:avLst/>
          </a:prstGeom>
          <a:solidFill>
            <a:srgbClr val="00B050">
              <a:alpha val="54118"/>
            </a:srgbClr>
          </a:solidFill>
          <a:ln>
            <a:solidFill>
              <a:schemeClr val="accent1"/>
            </a:solidFill>
          </a:ln>
        </p:spPr>
        <p:txBody>
          <a:bodyPr wrap="none" rtlCol="0">
            <a:spAutoFit/>
          </a:bodyPr>
          <a:lstStyle/>
          <a:p>
            <a:r>
              <a:rPr lang="en-US" sz="1100" dirty="0"/>
              <a:t>KNN Regression</a:t>
            </a:r>
          </a:p>
        </p:txBody>
      </p:sp>
      <p:sp>
        <p:nvSpPr>
          <p:cNvPr id="49" name="TextBox 48"/>
          <p:cNvSpPr txBox="1"/>
          <p:nvPr/>
        </p:nvSpPr>
        <p:spPr>
          <a:xfrm>
            <a:off x="2705175" y="5176391"/>
            <a:ext cx="758541" cy="261610"/>
          </a:xfrm>
          <a:prstGeom prst="rect">
            <a:avLst/>
          </a:prstGeom>
          <a:solidFill>
            <a:srgbClr val="00B050">
              <a:alpha val="54118"/>
            </a:srgbClr>
          </a:solidFill>
          <a:ln>
            <a:solidFill>
              <a:schemeClr val="accent1"/>
            </a:solidFill>
          </a:ln>
        </p:spPr>
        <p:txBody>
          <a:bodyPr wrap="none" rtlCol="0">
            <a:spAutoFit/>
          </a:bodyPr>
          <a:lstStyle/>
          <a:p>
            <a:r>
              <a:rPr lang="en-US" sz="1100" dirty="0"/>
              <a:t>Clustering</a:t>
            </a:r>
          </a:p>
        </p:txBody>
      </p:sp>
      <p:sp>
        <p:nvSpPr>
          <p:cNvPr id="50" name="TextBox 49"/>
          <p:cNvSpPr txBox="1"/>
          <p:nvPr/>
        </p:nvSpPr>
        <p:spPr>
          <a:xfrm>
            <a:off x="2705175" y="5529590"/>
            <a:ext cx="1013419" cy="261610"/>
          </a:xfrm>
          <a:prstGeom prst="rect">
            <a:avLst/>
          </a:prstGeom>
          <a:solidFill>
            <a:srgbClr val="00B050">
              <a:alpha val="54118"/>
            </a:srgbClr>
          </a:solidFill>
          <a:ln>
            <a:solidFill>
              <a:schemeClr val="accent1"/>
            </a:solidFill>
          </a:ln>
        </p:spPr>
        <p:txBody>
          <a:bodyPr wrap="none" rtlCol="0">
            <a:spAutoFit/>
          </a:bodyPr>
          <a:lstStyle/>
          <a:p>
            <a:r>
              <a:rPr lang="en-US" sz="1100" dirty="0"/>
              <a:t>Decision Trees</a:t>
            </a:r>
          </a:p>
        </p:txBody>
      </p:sp>
      <p:sp>
        <p:nvSpPr>
          <p:cNvPr id="53" name="TextBox 52"/>
          <p:cNvSpPr txBox="1"/>
          <p:nvPr/>
        </p:nvSpPr>
        <p:spPr>
          <a:xfrm>
            <a:off x="4800600" y="3188732"/>
            <a:ext cx="1261884" cy="261610"/>
          </a:xfrm>
          <a:prstGeom prst="rect">
            <a:avLst/>
          </a:prstGeom>
          <a:solidFill>
            <a:srgbClr val="00B050">
              <a:alpha val="54118"/>
            </a:srgbClr>
          </a:solidFill>
          <a:ln>
            <a:solidFill>
              <a:schemeClr val="accent1"/>
            </a:solidFill>
          </a:ln>
        </p:spPr>
        <p:txBody>
          <a:bodyPr wrap="none" rtlCol="0">
            <a:spAutoFit/>
          </a:bodyPr>
          <a:lstStyle/>
          <a:p>
            <a:r>
              <a:rPr lang="en-US" sz="1100" dirty="0"/>
              <a:t>Logistic Regression</a:t>
            </a:r>
          </a:p>
        </p:txBody>
      </p:sp>
      <p:sp>
        <p:nvSpPr>
          <p:cNvPr id="54" name="TextBox 53"/>
          <p:cNvSpPr txBox="1"/>
          <p:nvPr/>
        </p:nvSpPr>
        <p:spPr>
          <a:xfrm>
            <a:off x="4800600" y="3657600"/>
            <a:ext cx="729687" cy="261610"/>
          </a:xfrm>
          <a:prstGeom prst="rect">
            <a:avLst/>
          </a:prstGeom>
          <a:solidFill>
            <a:srgbClr val="00B050">
              <a:alpha val="54118"/>
            </a:srgbClr>
          </a:solidFill>
          <a:ln>
            <a:solidFill>
              <a:schemeClr val="accent1"/>
            </a:solidFill>
          </a:ln>
        </p:spPr>
        <p:txBody>
          <a:bodyPr wrap="none" rtlCol="0">
            <a:spAutoFit/>
          </a:bodyPr>
          <a:lstStyle/>
          <a:p>
            <a:r>
              <a:rPr lang="en-US" sz="1100" dirty="0"/>
              <a:t>LDA/QDA</a:t>
            </a:r>
          </a:p>
        </p:txBody>
      </p:sp>
      <p:sp>
        <p:nvSpPr>
          <p:cNvPr id="59" name="TextBox 58"/>
          <p:cNvSpPr txBox="1"/>
          <p:nvPr/>
        </p:nvSpPr>
        <p:spPr>
          <a:xfrm>
            <a:off x="7272516" y="2579132"/>
            <a:ext cx="758541" cy="261610"/>
          </a:xfrm>
          <a:prstGeom prst="rect">
            <a:avLst/>
          </a:prstGeom>
          <a:solidFill>
            <a:srgbClr val="00B050">
              <a:alpha val="54118"/>
            </a:srgbClr>
          </a:solidFill>
          <a:ln>
            <a:solidFill>
              <a:schemeClr val="accent1"/>
            </a:solidFill>
          </a:ln>
        </p:spPr>
        <p:txBody>
          <a:bodyPr wrap="none" rtlCol="0">
            <a:spAutoFit/>
          </a:bodyPr>
          <a:lstStyle/>
          <a:p>
            <a:r>
              <a:rPr lang="en-US" sz="1100" dirty="0"/>
              <a:t>Clustering</a:t>
            </a:r>
          </a:p>
        </p:txBody>
      </p:sp>
      <p:sp>
        <p:nvSpPr>
          <p:cNvPr id="60" name="TextBox 59"/>
          <p:cNvSpPr txBox="1"/>
          <p:nvPr/>
        </p:nvSpPr>
        <p:spPr>
          <a:xfrm>
            <a:off x="7272516" y="2982099"/>
            <a:ext cx="912429" cy="430887"/>
          </a:xfrm>
          <a:prstGeom prst="rect">
            <a:avLst/>
          </a:prstGeom>
          <a:solidFill>
            <a:srgbClr val="00B050">
              <a:alpha val="54118"/>
            </a:srgbClr>
          </a:solidFill>
          <a:ln>
            <a:solidFill>
              <a:schemeClr val="accent1"/>
            </a:solidFill>
          </a:ln>
        </p:spPr>
        <p:txBody>
          <a:bodyPr wrap="none" rtlCol="0">
            <a:spAutoFit/>
          </a:bodyPr>
          <a:lstStyle/>
          <a:p>
            <a:r>
              <a:rPr lang="en-US" sz="1100" dirty="0"/>
              <a:t>Principal </a:t>
            </a:r>
          </a:p>
          <a:p>
            <a:r>
              <a:rPr lang="en-US" sz="1100" dirty="0"/>
              <a:t>Components</a:t>
            </a:r>
          </a:p>
        </p:txBody>
      </p:sp>
      <p:cxnSp>
        <p:nvCxnSpPr>
          <p:cNvPr id="51" name="Straight Connector 50"/>
          <p:cNvCxnSpPr>
            <a:stCxn id="23" idx="1"/>
            <a:endCxn id="22" idx="3"/>
          </p:cNvCxnSpPr>
          <p:nvPr/>
        </p:nvCxnSpPr>
        <p:spPr>
          <a:xfrm flipH="1">
            <a:off x="1810891" y="3828366"/>
            <a:ext cx="6135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506921" y="4379552"/>
            <a:ext cx="1961884" cy="1600438"/>
          </a:xfrm>
          <a:prstGeom prst="rect">
            <a:avLst/>
          </a:prstGeom>
          <a:solidFill>
            <a:schemeClr val="accent1">
              <a:lumMod val="20000"/>
              <a:lumOff val="80000"/>
            </a:schemeClr>
          </a:solidFill>
          <a:ln w="38100">
            <a:solidFill>
              <a:srgbClr val="0070C0"/>
            </a:solidFill>
          </a:ln>
        </p:spPr>
        <p:txBody>
          <a:bodyPr wrap="none" rtlCol="0">
            <a:spAutoFit/>
          </a:bodyPr>
          <a:lstStyle/>
          <a:p>
            <a:r>
              <a:rPr lang="en-US" u="sng" dirty="0"/>
              <a:t>Common Elements</a:t>
            </a:r>
          </a:p>
          <a:p>
            <a:pPr marL="285750" indent="-285750">
              <a:buFont typeface="Arial" panose="020B0604020202020204" pitchFamily="34" charset="0"/>
              <a:buChar char="•"/>
            </a:pPr>
            <a:r>
              <a:rPr lang="en-US" sz="1600" dirty="0"/>
              <a:t>Cross Validation</a:t>
            </a:r>
          </a:p>
          <a:p>
            <a:pPr marL="285750" indent="-285750">
              <a:buFont typeface="Arial" panose="020B0604020202020204" pitchFamily="34" charset="0"/>
              <a:buChar char="•"/>
            </a:pPr>
            <a:r>
              <a:rPr lang="en-US" sz="1600" dirty="0"/>
              <a:t>Feature Selection</a:t>
            </a:r>
          </a:p>
          <a:p>
            <a:pPr marL="285750" indent="-285750">
              <a:buFont typeface="Arial" panose="020B0604020202020204" pitchFamily="34" charset="0"/>
              <a:buChar char="•"/>
            </a:pPr>
            <a:r>
              <a:rPr lang="en-US" sz="1600" dirty="0"/>
              <a:t>Gradient Descent</a:t>
            </a:r>
          </a:p>
          <a:p>
            <a:pPr marL="285750" indent="-285750">
              <a:buFont typeface="Arial" panose="020B0604020202020204" pitchFamily="34" charset="0"/>
              <a:buChar char="•"/>
            </a:pPr>
            <a:r>
              <a:rPr lang="en-US" sz="1600" dirty="0"/>
              <a:t>Bootstrap</a:t>
            </a:r>
          </a:p>
          <a:p>
            <a:pPr marL="285750" indent="-285750">
              <a:buFont typeface="Arial" panose="020B0604020202020204" pitchFamily="34" charset="0"/>
              <a:buChar char="•"/>
            </a:pPr>
            <a:r>
              <a:rPr lang="en-US" sz="1600" dirty="0"/>
              <a:t>Boosting</a:t>
            </a:r>
          </a:p>
        </p:txBody>
      </p:sp>
      <p:sp>
        <p:nvSpPr>
          <p:cNvPr id="61" name="TextBox 60"/>
          <p:cNvSpPr txBox="1"/>
          <p:nvPr/>
        </p:nvSpPr>
        <p:spPr>
          <a:xfrm>
            <a:off x="1905000" y="2579132"/>
            <a:ext cx="1316386" cy="646331"/>
          </a:xfrm>
          <a:prstGeom prst="rect">
            <a:avLst/>
          </a:prstGeom>
          <a:noFill/>
        </p:spPr>
        <p:txBody>
          <a:bodyPr wrap="none" rtlCol="0">
            <a:spAutoFit/>
          </a:bodyPr>
          <a:lstStyle/>
          <a:p>
            <a:r>
              <a:rPr lang="en-US" dirty="0"/>
              <a:t>Outcome</a:t>
            </a:r>
          </a:p>
          <a:p>
            <a:r>
              <a:rPr lang="en-US" dirty="0"/>
              <a:t>is a Number</a:t>
            </a:r>
          </a:p>
        </p:txBody>
      </p:sp>
      <p:sp>
        <p:nvSpPr>
          <p:cNvPr id="65" name="TextBox 64"/>
          <p:cNvSpPr txBox="1"/>
          <p:nvPr/>
        </p:nvSpPr>
        <p:spPr>
          <a:xfrm>
            <a:off x="3403204" y="2579132"/>
            <a:ext cx="1050352" cy="646331"/>
          </a:xfrm>
          <a:prstGeom prst="rect">
            <a:avLst/>
          </a:prstGeom>
          <a:noFill/>
        </p:spPr>
        <p:txBody>
          <a:bodyPr wrap="none" rtlCol="0">
            <a:spAutoFit/>
          </a:bodyPr>
          <a:lstStyle/>
          <a:p>
            <a:r>
              <a:rPr lang="en-US" dirty="0"/>
              <a:t>Outcome</a:t>
            </a:r>
          </a:p>
          <a:p>
            <a:r>
              <a:rPr lang="en-US" dirty="0"/>
              <a:t>is a Class</a:t>
            </a:r>
          </a:p>
        </p:txBody>
      </p:sp>
      <p:sp>
        <p:nvSpPr>
          <p:cNvPr id="62" name="TextBox 61"/>
          <p:cNvSpPr txBox="1"/>
          <p:nvPr/>
        </p:nvSpPr>
        <p:spPr>
          <a:xfrm>
            <a:off x="838200" y="6062990"/>
            <a:ext cx="841897"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Time Series</a:t>
            </a:r>
          </a:p>
        </p:txBody>
      </p:sp>
      <p:sp>
        <p:nvSpPr>
          <p:cNvPr id="69" name="TextBox 68"/>
          <p:cNvSpPr txBox="1"/>
          <p:nvPr/>
        </p:nvSpPr>
        <p:spPr>
          <a:xfrm>
            <a:off x="4800600" y="5148590"/>
            <a:ext cx="1013419" cy="261610"/>
          </a:xfrm>
          <a:prstGeom prst="rect">
            <a:avLst/>
          </a:prstGeom>
          <a:solidFill>
            <a:srgbClr val="00B050">
              <a:alpha val="54118"/>
            </a:srgbClr>
          </a:solidFill>
          <a:ln>
            <a:solidFill>
              <a:schemeClr val="accent1"/>
            </a:solidFill>
          </a:ln>
        </p:spPr>
        <p:txBody>
          <a:bodyPr wrap="none" rtlCol="0">
            <a:spAutoFit/>
          </a:bodyPr>
          <a:lstStyle/>
          <a:p>
            <a:r>
              <a:rPr lang="en-US" sz="1100" dirty="0"/>
              <a:t>Decision Trees</a:t>
            </a:r>
          </a:p>
        </p:txBody>
      </p:sp>
      <p:sp>
        <p:nvSpPr>
          <p:cNvPr id="70" name="TextBox 69"/>
          <p:cNvSpPr txBox="1"/>
          <p:nvPr/>
        </p:nvSpPr>
        <p:spPr>
          <a:xfrm>
            <a:off x="4799746" y="5627132"/>
            <a:ext cx="864339" cy="261610"/>
          </a:xfrm>
          <a:prstGeom prst="rect">
            <a:avLst/>
          </a:prstGeom>
          <a:solidFill>
            <a:srgbClr val="00B050">
              <a:alpha val="56078"/>
            </a:srgbClr>
          </a:solidFill>
          <a:ln>
            <a:solidFill>
              <a:schemeClr val="accent1"/>
            </a:solidFill>
          </a:ln>
        </p:spPr>
        <p:txBody>
          <a:bodyPr wrap="none" rtlCol="0">
            <a:spAutoFit/>
          </a:bodyPr>
          <a:lstStyle/>
          <a:p>
            <a:r>
              <a:rPr lang="en-US" sz="1100" dirty="0"/>
              <a:t>Neural Nets</a:t>
            </a:r>
          </a:p>
        </p:txBody>
      </p:sp>
      <p:sp>
        <p:nvSpPr>
          <p:cNvPr id="71" name="TextBox 70"/>
          <p:cNvSpPr txBox="1"/>
          <p:nvPr/>
        </p:nvSpPr>
        <p:spPr>
          <a:xfrm>
            <a:off x="4797394" y="6062990"/>
            <a:ext cx="1265090" cy="261610"/>
          </a:xfrm>
          <a:prstGeom prst="rect">
            <a:avLst/>
          </a:prstGeom>
          <a:solidFill>
            <a:srgbClr val="FFFF00"/>
          </a:solidFill>
          <a:ln>
            <a:solidFill>
              <a:schemeClr val="accent1"/>
            </a:solidFill>
          </a:ln>
        </p:spPr>
        <p:txBody>
          <a:bodyPr wrap="none" rtlCol="0">
            <a:spAutoFit/>
          </a:bodyPr>
          <a:lstStyle/>
          <a:p>
            <a:r>
              <a:rPr lang="en-US" sz="1100" dirty="0"/>
              <a:t>Bayesian Modeling</a:t>
            </a:r>
          </a:p>
        </p:txBody>
      </p:sp>
      <p:sp>
        <p:nvSpPr>
          <p:cNvPr id="72" name="TextBox 71"/>
          <p:cNvSpPr txBox="1"/>
          <p:nvPr/>
        </p:nvSpPr>
        <p:spPr>
          <a:xfrm>
            <a:off x="4800600" y="4114800"/>
            <a:ext cx="1217000" cy="261610"/>
          </a:xfrm>
          <a:prstGeom prst="rect">
            <a:avLst/>
          </a:prstGeom>
          <a:solidFill>
            <a:srgbClr val="00B050">
              <a:alpha val="54118"/>
            </a:srgbClr>
          </a:solidFill>
          <a:ln>
            <a:solidFill>
              <a:schemeClr val="accent1"/>
            </a:solidFill>
          </a:ln>
        </p:spPr>
        <p:txBody>
          <a:bodyPr wrap="none" rtlCol="0">
            <a:spAutoFit/>
          </a:bodyPr>
          <a:lstStyle/>
          <a:p>
            <a:r>
              <a:rPr lang="en-US" sz="1100" dirty="0"/>
              <a:t>KNN Classification</a:t>
            </a:r>
          </a:p>
        </p:txBody>
      </p:sp>
      <p:sp>
        <p:nvSpPr>
          <p:cNvPr id="73" name="TextBox 72"/>
          <p:cNvSpPr txBox="1"/>
          <p:nvPr/>
        </p:nvSpPr>
        <p:spPr>
          <a:xfrm>
            <a:off x="4800600" y="4648200"/>
            <a:ext cx="449162" cy="261610"/>
          </a:xfrm>
          <a:prstGeom prst="rect">
            <a:avLst/>
          </a:prstGeom>
          <a:solidFill>
            <a:srgbClr val="00B050">
              <a:alpha val="54118"/>
            </a:srgbClr>
          </a:solidFill>
          <a:ln>
            <a:solidFill>
              <a:schemeClr val="accent1"/>
            </a:solidFill>
          </a:ln>
        </p:spPr>
        <p:txBody>
          <a:bodyPr wrap="none" rtlCol="0">
            <a:spAutoFit/>
          </a:bodyPr>
          <a:lstStyle/>
          <a:p>
            <a:r>
              <a:rPr lang="en-US" sz="1100" dirty="0"/>
              <a:t>SVM</a:t>
            </a:r>
          </a:p>
        </p:txBody>
      </p:sp>
      <p:sp>
        <p:nvSpPr>
          <p:cNvPr id="47" name="TextBox 46"/>
          <p:cNvSpPr txBox="1"/>
          <p:nvPr/>
        </p:nvSpPr>
        <p:spPr>
          <a:xfrm>
            <a:off x="7284481" y="3531513"/>
            <a:ext cx="1577676"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Bayesian Belief Network</a:t>
            </a:r>
          </a:p>
        </p:txBody>
      </p:sp>
      <p:sp>
        <p:nvSpPr>
          <p:cNvPr id="52" name="Rectangle 51">
            <a:extLst>
              <a:ext uri="{FF2B5EF4-FFF2-40B4-BE49-F238E27FC236}">
                <a16:creationId xmlns:a16="http://schemas.microsoft.com/office/drawing/2014/main" id="{055ED8F2-DAF8-4BEB-8ADA-26C6274FC5E2}"/>
              </a:ext>
            </a:extLst>
          </p:cNvPr>
          <p:cNvSpPr/>
          <p:nvPr/>
        </p:nvSpPr>
        <p:spPr>
          <a:xfrm>
            <a:off x="6506921" y="4657616"/>
            <a:ext cx="1961880" cy="1328620"/>
          </a:xfrm>
          <a:prstGeom prst="rect">
            <a:avLst/>
          </a:prstGeom>
          <a:solidFill>
            <a:srgbClr val="00B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7051A455-9EC4-4753-8FD9-BE26A25CA68B}"/>
              </a:ext>
            </a:extLst>
          </p:cNvPr>
          <p:cNvSpPr txBox="1"/>
          <p:nvPr/>
        </p:nvSpPr>
        <p:spPr>
          <a:xfrm>
            <a:off x="838200" y="6416675"/>
            <a:ext cx="1265090" cy="261610"/>
          </a:xfrm>
          <a:prstGeom prst="rect">
            <a:avLst/>
          </a:prstGeom>
          <a:solidFill>
            <a:srgbClr val="FFFF00"/>
          </a:solidFill>
          <a:ln>
            <a:solidFill>
              <a:schemeClr val="accent1"/>
            </a:solidFill>
          </a:ln>
        </p:spPr>
        <p:txBody>
          <a:bodyPr wrap="none" rtlCol="0">
            <a:spAutoFit/>
          </a:bodyPr>
          <a:lstStyle/>
          <a:p>
            <a:r>
              <a:rPr lang="en-US" sz="1100" dirty="0"/>
              <a:t>Bayesian Modeling</a:t>
            </a:r>
          </a:p>
        </p:txBody>
      </p:sp>
    </p:spTree>
    <p:extLst>
      <p:ext uri="{BB962C8B-B14F-4D97-AF65-F5344CB8AC3E}">
        <p14:creationId xmlns:p14="http://schemas.microsoft.com/office/powerpoint/2010/main" val="578634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No Missed Detections</a:t>
            </a:r>
          </a:p>
        </p:txBody>
      </p:sp>
      <p:sp>
        <p:nvSpPr>
          <p:cNvPr id="3" name="Content Placeholder 2"/>
          <p:cNvSpPr>
            <a:spLocks noGrp="1"/>
          </p:cNvSpPr>
          <p:nvPr>
            <p:ph idx="1"/>
          </p:nvPr>
        </p:nvSpPr>
        <p:spPr>
          <a:xfrm>
            <a:off x="381000" y="1066800"/>
            <a:ext cx="8305800" cy="5334000"/>
          </a:xfrm>
        </p:spPr>
        <p:txBody>
          <a:bodyPr rtlCol="0">
            <a:noAutofit/>
          </a:bodyPr>
          <a:lstStyle/>
          <a:p>
            <a:pPr marL="0" indent="0" eaLnBrk="1" fontAlgn="auto" hangingPunct="1">
              <a:spcAft>
                <a:spcPts val="0"/>
              </a:spcAft>
              <a:buNone/>
              <a:defRPr/>
            </a:pPr>
            <a:r>
              <a:rPr lang="en-US" dirty="0"/>
              <a:t>You take the test and it comes up negative… now what is your posterior probability that you have the disease?</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To answer, fill in the following table:</a:t>
            </a:r>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r>
              <a:rPr lang="en-US" dirty="0"/>
              <a:t>Since you have tested negative, you are in the bottom row.  Your chance of having the disease is the marginal probability.</a:t>
            </a:r>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sz="20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30</a:t>
            </a:fld>
            <a:endParaRPr lang="en-US" altLang="en-US" dirty="0"/>
          </a:p>
        </p:txBody>
      </p:sp>
      <p:graphicFrame>
        <p:nvGraphicFramePr>
          <p:cNvPr id="2" name="Table 1"/>
          <p:cNvGraphicFramePr>
            <a:graphicFrameLocks noGrp="1"/>
          </p:cNvGraphicFramePr>
          <p:nvPr/>
        </p:nvGraphicFramePr>
        <p:xfrm>
          <a:off x="1066800" y="2819400"/>
          <a:ext cx="6934200" cy="2209800"/>
        </p:xfrm>
        <a:graphic>
          <a:graphicData uri="http://schemas.openxmlformats.org/drawingml/2006/table">
            <a:tbl>
              <a:tblPr firstRow="1" bandRow="1">
                <a:tableStyleId>{5C22544A-7EE6-4342-B048-85BDC9FD1C3A}</a:tableStyleId>
              </a:tblPr>
              <a:tblGrid>
                <a:gridCol w="2048741">
                  <a:extLst>
                    <a:ext uri="{9D8B030D-6E8A-4147-A177-3AD203B41FA5}">
                      <a16:colId xmlns:a16="http://schemas.microsoft.com/office/drawing/2014/main" val="20000"/>
                    </a:ext>
                  </a:extLst>
                </a:gridCol>
                <a:gridCol w="2574059">
                  <a:extLst>
                    <a:ext uri="{9D8B030D-6E8A-4147-A177-3AD203B41FA5}">
                      <a16:colId xmlns:a16="http://schemas.microsoft.com/office/drawing/2014/main" val="20001"/>
                    </a:ext>
                  </a:extLst>
                </a:gridCol>
                <a:gridCol w="2311400">
                  <a:extLst>
                    <a:ext uri="{9D8B030D-6E8A-4147-A177-3AD203B41FA5}">
                      <a16:colId xmlns:a16="http://schemas.microsoft.com/office/drawing/2014/main" val="20002"/>
                    </a:ext>
                  </a:extLst>
                </a:gridCol>
              </a:tblGrid>
              <a:tr h="7366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Has Disease (</a:t>
                      </a:r>
                      <a:r>
                        <a:rPr lang="en-US" dirty="0">
                          <a:latin typeface="Symbol" panose="05050102010706020507" pitchFamily="18" charset="2"/>
                        </a:rPr>
                        <a:t>Q</a:t>
                      </a: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Does not have Disease (</a:t>
                      </a:r>
                      <a:r>
                        <a:rPr lang="en-US" dirty="0">
                          <a:latin typeface="Symbol" panose="05050102010706020507" pitchFamily="18" charset="2"/>
                        </a:rPr>
                        <a:t>Q</a:t>
                      </a:r>
                      <a:r>
                        <a:rPr lang="en-US" dirty="0">
                          <a:latin typeface="+mn-lt"/>
                        </a:rPr>
                        <a:t>-</a:t>
                      </a: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36600">
                <a:tc>
                  <a:txBody>
                    <a:bodyPr/>
                    <a:lstStyle/>
                    <a:p>
                      <a:r>
                        <a:rPr lang="en-US" dirty="0"/>
                        <a:t>Positive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P(D+,</a:t>
                      </a:r>
                      <a:r>
                        <a:rPr lang="en-US" dirty="0">
                          <a:latin typeface="Symbol" panose="05050102010706020507" pitchFamily="18" charset="2"/>
                        </a:rPr>
                        <a:t> Q</a:t>
                      </a:r>
                      <a:r>
                        <a:rPr lang="en-US" dirty="0"/>
                        <a:t>+) =</a:t>
                      </a:r>
                    </a:p>
                    <a:p>
                      <a:r>
                        <a:rPr lang="en-US" dirty="0"/>
                        <a:t>P(D+ | </a:t>
                      </a:r>
                      <a:r>
                        <a:rPr lang="en-US" dirty="0">
                          <a:latin typeface="Symbol" panose="05050102010706020507" pitchFamily="18" charset="2"/>
                        </a:rPr>
                        <a:t>Q</a:t>
                      </a:r>
                      <a:r>
                        <a:rPr lang="en-US" dirty="0"/>
                        <a:t>+)  * P(</a:t>
                      </a:r>
                      <a:r>
                        <a:rPr lang="en-US" dirty="0">
                          <a:latin typeface="Symbol" panose="05050102010706020507" pitchFamily="18" charset="2"/>
                        </a:rPr>
                        <a:t>Q</a:t>
                      </a:r>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P(D+,</a:t>
                      </a:r>
                      <a:r>
                        <a:rPr lang="en-US" dirty="0">
                          <a:latin typeface="Symbol" panose="05050102010706020507" pitchFamily="18" charset="2"/>
                        </a:rPr>
                        <a:t> Q-</a:t>
                      </a:r>
                      <a:r>
                        <a:rPr lang="en-US" dirty="0"/>
                        <a:t>) =</a:t>
                      </a:r>
                    </a:p>
                    <a:p>
                      <a:r>
                        <a:rPr lang="en-US" dirty="0"/>
                        <a:t>P(D+ | </a:t>
                      </a:r>
                      <a:r>
                        <a:rPr lang="en-US" dirty="0">
                          <a:latin typeface="Symbol" panose="05050102010706020507" pitchFamily="18" charset="2"/>
                        </a:rPr>
                        <a:t>Q-</a:t>
                      </a:r>
                      <a:r>
                        <a:rPr lang="en-US" dirty="0"/>
                        <a:t>)  * P(</a:t>
                      </a:r>
                      <a:r>
                        <a:rPr lang="en-US" dirty="0">
                          <a:latin typeface="Symbol" panose="05050102010706020507" pitchFamily="18" charset="2"/>
                        </a:rPr>
                        <a:t>Q-</a:t>
                      </a:r>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36600">
                <a:tc>
                  <a:txBody>
                    <a:bodyPr/>
                    <a:lstStyle/>
                    <a:p>
                      <a:r>
                        <a:rPr lang="en-US" dirty="0"/>
                        <a:t>Negative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P(D-,</a:t>
                      </a:r>
                      <a:r>
                        <a:rPr lang="en-US" dirty="0">
                          <a:latin typeface="Symbol" panose="05050102010706020507" pitchFamily="18" charset="2"/>
                        </a:rPr>
                        <a:t> Q</a:t>
                      </a:r>
                      <a:r>
                        <a:rPr lang="en-US" dirty="0"/>
                        <a:t>+) =</a:t>
                      </a:r>
                    </a:p>
                    <a:p>
                      <a:r>
                        <a:rPr lang="en-US" dirty="0"/>
                        <a:t>P(D- | </a:t>
                      </a:r>
                      <a:r>
                        <a:rPr lang="en-US" dirty="0">
                          <a:latin typeface="Symbol" panose="05050102010706020507" pitchFamily="18" charset="2"/>
                        </a:rPr>
                        <a:t>Q</a:t>
                      </a:r>
                      <a:r>
                        <a:rPr lang="en-US" dirty="0"/>
                        <a:t>+)  * P(</a:t>
                      </a:r>
                      <a:r>
                        <a:rPr lang="en-US" dirty="0">
                          <a:latin typeface="Symbol" panose="05050102010706020507" pitchFamily="18" charset="2"/>
                        </a:rPr>
                        <a:t>Q</a:t>
                      </a:r>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P(D-,</a:t>
                      </a:r>
                      <a:r>
                        <a:rPr lang="en-US" dirty="0">
                          <a:latin typeface="Symbol" panose="05050102010706020507" pitchFamily="18" charset="2"/>
                        </a:rPr>
                        <a:t> Q-</a:t>
                      </a:r>
                      <a:r>
                        <a:rPr lang="en-US" dirty="0"/>
                        <a:t>) =</a:t>
                      </a:r>
                    </a:p>
                    <a:p>
                      <a:r>
                        <a:rPr lang="en-US" dirty="0"/>
                        <a:t>P(D- | </a:t>
                      </a:r>
                      <a:r>
                        <a:rPr lang="en-US" dirty="0">
                          <a:latin typeface="Symbol" panose="05050102010706020507" pitchFamily="18" charset="2"/>
                        </a:rPr>
                        <a:t>Q-</a:t>
                      </a:r>
                      <a:r>
                        <a:rPr lang="en-US" dirty="0"/>
                        <a:t>)  * P(</a:t>
                      </a:r>
                      <a:r>
                        <a:rPr lang="en-US" dirty="0">
                          <a:latin typeface="Symbol" panose="05050102010706020507" pitchFamily="18" charset="2"/>
                        </a:rPr>
                        <a:t>Q-</a:t>
                      </a:r>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111" name="Ink 3110"/>
              <p14:cNvContentPartPr/>
              <p14:nvPr/>
            </p14:nvContentPartPr>
            <p14:xfrm>
              <a:off x="8698086" y="2908596"/>
              <a:ext cx="10800" cy="2520"/>
            </p14:xfrm>
          </p:contentPart>
        </mc:Choice>
        <mc:Fallback xmlns="">
          <p:pic>
            <p:nvPicPr>
              <p:cNvPr id="3111" name="Ink 3110"/>
              <p:cNvPicPr/>
              <p:nvPr/>
            </p:nvPicPr>
            <p:blipFill>
              <a:blip r:embed="rId5"/>
              <a:stretch>
                <a:fillRect/>
              </a:stretch>
            </p:blipFill>
            <p:spPr>
              <a:xfrm>
                <a:off x="8691966" y="2854236"/>
                <a:ext cx="66672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112" name="Ink 3111"/>
              <p14:cNvContentPartPr/>
              <p14:nvPr/>
            </p14:nvContentPartPr>
            <p14:xfrm>
              <a:off x="10175166" y="3252756"/>
              <a:ext cx="2880" cy="1800"/>
            </p14:xfrm>
          </p:contentPart>
        </mc:Choice>
        <mc:Fallback xmlns="">
          <p:pic>
            <p:nvPicPr>
              <p:cNvPr id="3112" name="Ink 3111"/>
              <p:cNvPicPr/>
              <p:nvPr/>
            </p:nvPicPr>
            <p:blipFill>
              <a:blip r:embed="rId7"/>
              <a:stretch>
                <a:fillRect/>
              </a:stretch>
            </p:blipFill>
            <p:spPr>
              <a:xfrm>
                <a:off x="9991566" y="2942796"/>
                <a:ext cx="480960" cy="355680"/>
              </a:xfrm>
              <a:prstGeom prst="rect">
                <a:avLst/>
              </a:prstGeom>
            </p:spPr>
          </p:pic>
        </mc:Fallback>
      </mc:AlternateContent>
    </p:spTree>
    <p:extLst>
      <p:ext uri="{BB962C8B-B14F-4D97-AF65-F5344CB8AC3E}">
        <p14:creationId xmlns:p14="http://schemas.microsoft.com/office/powerpoint/2010/main" val="1328510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No Missed Detections</a:t>
            </a:r>
          </a:p>
        </p:txBody>
      </p:sp>
      <p:sp>
        <p:nvSpPr>
          <p:cNvPr id="3" name="Content Placeholder 2"/>
          <p:cNvSpPr>
            <a:spLocks noGrp="1"/>
          </p:cNvSpPr>
          <p:nvPr>
            <p:ph idx="1"/>
          </p:nvPr>
        </p:nvSpPr>
        <p:spPr>
          <a:xfrm>
            <a:off x="392286" y="1022350"/>
            <a:ext cx="8305800" cy="5334000"/>
          </a:xfrm>
        </p:spPr>
        <p:txBody>
          <a:bodyPr rtlCol="0">
            <a:noAutofit/>
          </a:bodyPr>
          <a:lstStyle/>
          <a:p>
            <a:pPr marL="0" indent="0" eaLnBrk="1" fontAlgn="auto" hangingPunct="1">
              <a:spcAft>
                <a:spcPts val="0"/>
              </a:spcAft>
              <a:buNone/>
              <a:defRPr/>
            </a:pPr>
            <a:r>
              <a:rPr lang="en-US" dirty="0"/>
              <a:t>With numbers:</a:t>
            </a:r>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sz="20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31</a:t>
            </a:fld>
            <a:endParaRPr lang="en-US" altLang="en-US" dirty="0"/>
          </a:p>
        </p:txBody>
      </p:sp>
      <p:graphicFrame>
        <p:nvGraphicFramePr>
          <p:cNvPr id="2" name="Table 1"/>
          <p:cNvGraphicFramePr>
            <a:graphicFrameLocks noGrp="1"/>
          </p:cNvGraphicFramePr>
          <p:nvPr>
            <p:extLst>
              <p:ext uri="{D42A27DB-BD31-4B8C-83A1-F6EECF244321}">
                <p14:modId xmlns:p14="http://schemas.microsoft.com/office/powerpoint/2010/main" val="2869468052"/>
              </p:ext>
            </p:extLst>
          </p:nvPr>
        </p:nvGraphicFramePr>
        <p:xfrm>
          <a:off x="495300" y="1447800"/>
          <a:ext cx="6705600" cy="1737360"/>
        </p:xfrm>
        <a:graphic>
          <a:graphicData uri="http://schemas.openxmlformats.org/drawingml/2006/table">
            <a:tbl>
              <a:tblPr firstRow="1" bandRow="1">
                <a:tableStyleId>{5C22544A-7EE6-4342-B048-85BDC9FD1C3A}</a:tableStyleId>
              </a:tblPr>
              <a:tblGrid>
                <a:gridCol w="2235200">
                  <a:extLst>
                    <a:ext uri="{9D8B030D-6E8A-4147-A177-3AD203B41FA5}">
                      <a16:colId xmlns:a16="http://schemas.microsoft.com/office/drawing/2014/main" val="20000"/>
                    </a:ext>
                  </a:extLst>
                </a:gridCol>
                <a:gridCol w="2235200">
                  <a:extLst>
                    <a:ext uri="{9D8B030D-6E8A-4147-A177-3AD203B41FA5}">
                      <a16:colId xmlns:a16="http://schemas.microsoft.com/office/drawing/2014/main" val="20001"/>
                    </a:ext>
                  </a:extLst>
                </a:gridCol>
                <a:gridCol w="2235200">
                  <a:extLst>
                    <a:ext uri="{9D8B030D-6E8A-4147-A177-3AD203B41FA5}">
                      <a16:colId xmlns:a16="http://schemas.microsoft.com/office/drawing/2014/main" val="20002"/>
                    </a:ext>
                  </a:extLst>
                </a:gridCol>
              </a:tblGrid>
              <a:tr h="381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Has Disease (</a:t>
                      </a:r>
                      <a:r>
                        <a:rPr lang="en-US" sz="1600" dirty="0">
                          <a:latin typeface="Symbol" panose="05050102010706020507" pitchFamily="18" charset="2"/>
                        </a:rPr>
                        <a:t>Q</a:t>
                      </a: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Does not have Disease (</a:t>
                      </a:r>
                      <a:r>
                        <a:rPr lang="en-US" sz="1600" dirty="0">
                          <a:latin typeface="Symbol" panose="05050102010706020507" pitchFamily="18" charset="2"/>
                        </a:rPr>
                        <a:t>Q</a:t>
                      </a:r>
                      <a:r>
                        <a:rPr lang="en-US" sz="1600" dirty="0">
                          <a:latin typeface="+mn-lt"/>
                        </a:rPr>
                        <a:t>-</a:t>
                      </a: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6400">
                <a:tc>
                  <a:txBody>
                    <a:bodyPr/>
                    <a:lstStyle/>
                    <a:p>
                      <a:r>
                        <a:rPr lang="en-US" sz="1600" dirty="0"/>
                        <a:t>Positive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P(D+,</a:t>
                      </a:r>
                      <a:r>
                        <a:rPr lang="en-US" sz="1600" dirty="0">
                          <a:latin typeface="Symbol" panose="05050102010706020507" pitchFamily="18" charset="2"/>
                        </a:rPr>
                        <a:t> Q</a:t>
                      </a:r>
                      <a:r>
                        <a:rPr lang="en-US" sz="1600" dirty="0"/>
                        <a:t>+) =</a:t>
                      </a:r>
                    </a:p>
                    <a:p>
                      <a:r>
                        <a:rPr lang="en-US" sz="1600" dirty="0"/>
                        <a:t>P(D+ | </a:t>
                      </a:r>
                      <a:r>
                        <a:rPr lang="en-US" sz="1600" dirty="0">
                          <a:latin typeface="Symbol" panose="05050102010706020507" pitchFamily="18" charset="2"/>
                        </a:rPr>
                        <a:t>Q</a:t>
                      </a:r>
                      <a:r>
                        <a:rPr lang="en-US" sz="1600" dirty="0"/>
                        <a:t>+)  * P(</a:t>
                      </a:r>
                      <a:r>
                        <a:rPr lang="en-US" sz="1600" dirty="0">
                          <a:latin typeface="Symbol" panose="05050102010706020507" pitchFamily="18" charset="2"/>
                        </a:rPr>
                        <a:t>Q</a:t>
                      </a:r>
                      <a:r>
                        <a:rPr lang="en-US"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P(D+,</a:t>
                      </a:r>
                      <a:r>
                        <a:rPr lang="en-US" sz="1600" dirty="0">
                          <a:latin typeface="Symbol" panose="05050102010706020507" pitchFamily="18" charset="2"/>
                        </a:rPr>
                        <a:t> Q-</a:t>
                      </a:r>
                      <a:r>
                        <a:rPr lang="en-US" sz="1600" dirty="0"/>
                        <a:t>) =</a:t>
                      </a:r>
                    </a:p>
                    <a:p>
                      <a:r>
                        <a:rPr lang="en-US" sz="1600" dirty="0"/>
                        <a:t>P(D+ | </a:t>
                      </a:r>
                      <a:r>
                        <a:rPr lang="en-US" sz="1600" dirty="0">
                          <a:latin typeface="Symbol" panose="05050102010706020507" pitchFamily="18" charset="2"/>
                        </a:rPr>
                        <a:t>Q-</a:t>
                      </a:r>
                      <a:r>
                        <a:rPr lang="en-US" sz="1600" dirty="0"/>
                        <a:t>)  * P(</a:t>
                      </a:r>
                      <a:r>
                        <a:rPr lang="en-US" sz="1600" dirty="0">
                          <a:latin typeface="Symbol" panose="05050102010706020507" pitchFamily="18" charset="2"/>
                        </a:rPr>
                        <a:t>Q-</a:t>
                      </a:r>
                      <a:r>
                        <a:rPr lang="en-US"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97840">
                <a:tc>
                  <a:txBody>
                    <a:bodyPr/>
                    <a:lstStyle/>
                    <a:p>
                      <a:r>
                        <a:rPr lang="en-US" sz="1600" dirty="0"/>
                        <a:t>Negative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P(D-,</a:t>
                      </a:r>
                      <a:r>
                        <a:rPr lang="en-US" sz="1600" dirty="0">
                          <a:latin typeface="Symbol" panose="05050102010706020507" pitchFamily="18" charset="2"/>
                        </a:rPr>
                        <a:t> Q</a:t>
                      </a:r>
                      <a:r>
                        <a:rPr lang="en-US" sz="1600" dirty="0"/>
                        <a:t>+) =</a:t>
                      </a:r>
                    </a:p>
                    <a:p>
                      <a:r>
                        <a:rPr lang="en-US" sz="1600" dirty="0"/>
                        <a:t>P(D- | </a:t>
                      </a:r>
                      <a:r>
                        <a:rPr lang="en-US" sz="1600" dirty="0">
                          <a:latin typeface="Symbol" panose="05050102010706020507" pitchFamily="18" charset="2"/>
                        </a:rPr>
                        <a:t>Q</a:t>
                      </a:r>
                      <a:r>
                        <a:rPr lang="en-US" sz="1600" dirty="0"/>
                        <a:t>+)  * P(</a:t>
                      </a:r>
                      <a:r>
                        <a:rPr lang="en-US" sz="1600" dirty="0">
                          <a:latin typeface="Symbol" panose="05050102010706020507" pitchFamily="18" charset="2"/>
                        </a:rPr>
                        <a:t>Q</a:t>
                      </a:r>
                      <a:r>
                        <a:rPr lang="en-US"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P(D-,</a:t>
                      </a:r>
                      <a:r>
                        <a:rPr lang="en-US" sz="1600" dirty="0">
                          <a:latin typeface="Symbol" panose="05050102010706020507" pitchFamily="18" charset="2"/>
                        </a:rPr>
                        <a:t> Q-</a:t>
                      </a:r>
                      <a:r>
                        <a:rPr lang="en-US" sz="1600" dirty="0"/>
                        <a:t>) =</a:t>
                      </a:r>
                    </a:p>
                    <a:p>
                      <a:r>
                        <a:rPr lang="en-US" sz="1600" dirty="0"/>
                        <a:t>P(D- | </a:t>
                      </a:r>
                      <a:r>
                        <a:rPr lang="en-US" sz="1600" dirty="0">
                          <a:latin typeface="Symbol" panose="05050102010706020507" pitchFamily="18" charset="2"/>
                        </a:rPr>
                        <a:t>Q-</a:t>
                      </a:r>
                      <a:r>
                        <a:rPr lang="en-US" sz="1600" dirty="0"/>
                        <a:t>)  * P(</a:t>
                      </a:r>
                      <a:r>
                        <a:rPr lang="en-US" sz="1600" dirty="0">
                          <a:latin typeface="Symbol" panose="05050102010706020507" pitchFamily="18" charset="2"/>
                        </a:rPr>
                        <a:t>Q-</a:t>
                      </a:r>
                      <a:r>
                        <a:rPr lang="en-US"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111" name="Ink 3110"/>
              <p14:cNvContentPartPr/>
              <p14:nvPr/>
            </p14:nvContentPartPr>
            <p14:xfrm>
              <a:off x="8698086" y="2527596"/>
              <a:ext cx="10800" cy="2520"/>
            </p14:xfrm>
          </p:contentPart>
        </mc:Choice>
        <mc:Fallback xmlns="">
          <p:pic>
            <p:nvPicPr>
              <p:cNvPr id="3111" name="Ink 3110"/>
              <p:cNvPicPr/>
              <p:nvPr/>
            </p:nvPicPr>
            <p:blipFill>
              <a:blip r:embed="rId3"/>
              <a:stretch>
                <a:fillRect/>
              </a:stretch>
            </p:blipFill>
            <p:spPr>
              <a:xfrm>
                <a:off x="8691966" y="2521476"/>
                <a:ext cx="23040" cy="14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112" name="Ink 3111"/>
              <p14:cNvContentPartPr/>
              <p14:nvPr/>
            </p14:nvContentPartPr>
            <p14:xfrm>
              <a:off x="10175166" y="3252756"/>
              <a:ext cx="2880" cy="1800"/>
            </p14:xfrm>
          </p:contentPart>
        </mc:Choice>
        <mc:Fallback xmlns="">
          <p:pic>
            <p:nvPicPr>
              <p:cNvPr id="3112" name="Ink 3111"/>
              <p:cNvPicPr/>
              <p:nvPr/>
            </p:nvPicPr>
            <p:blipFill>
              <a:blip r:embed="rId7"/>
              <a:stretch>
                <a:fillRect/>
              </a:stretch>
            </p:blipFill>
            <p:spPr>
              <a:xfrm>
                <a:off x="9991566" y="2942796"/>
                <a:ext cx="480960" cy="355680"/>
              </a:xfrm>
              <a:prstGeom prst="rect">
                <a:avLst/>
              </a:prstGeom>
            </p:spPr>
          </p:pic>
        </mc:Fallback>
      </mc:AlternateContent>
      <p:graphicFrame>
        <p:nvGraphicFramePr>
          <p:cNvPr id="8" name="Table 7">
            <a:extLst>
              <a:ext uri="{FF2B5EF4-FFF2-40B4-BE49-F238E27FC236}">
                <a16:creationId xmlns:a16="http://schemas.microsoft.com/office/drawing/2014/main" id="{D1B053DF-0606-4E07-BF8B-85DED82DF751}"/>
              </a:ext>
            </a:extLst>
          </p:cNvPr>
          <p:cNvGraphicFramePr>
            <a:graphicFrameLocks noGrp="1"/>
          </p:cNvGraphicFramePr>
          <p:nvPr>
            <p:extLst>
              <p:ext uri="{D42A27DB-BD31-4B8C-83A1-F6EECF244321}">
                <p14:modId xmlns:p14="http://schemas.microsoft.com/office/powerpoint/2010/main" val="2650752685"/>
              </p:ext>
            </p:extLst>
          </p:nvPr>
        </p:nvGraphicFramePr>
        <p:xfrm>
          <a:off x="533400" y="3566160"/>
          <a:ext cx="6705600" cy="1298847"/>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537482">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Has Disease (</a:t>
                      </a:r>
                      <a:r>
                        <a:rPr lang="en-US" sz="1800" dirty="0">
                          <a:latin typeface="Symbol" panose="05050102010706020507" pitchFamily="18" charset="2"/>
                        </a:rPr>
                        <a:t>Q</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Does not have Disease (</a:t>
                      </a:r>
                      <a:r>
                        <a:rPr lang="en-US" sz="1800" dirty="0">
                          <a:latin typeface="Symbol" panose="05050102010706020507" pitchFamily="18" charset="2"/>
                        </a:rPr>
                        <a:t>Q</a:t>
                      </a:r>
                      <a:r>
                        <a:rPr lang="en-US" sz="1800" dirty="0">
                          <a:latin typeface="+mn-lt"/>
                        </a:rPr>
                        <a:t>-</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5605">
                <a:tc>
                  <a:txBody>
                    <a:bodyPr/>
                    <a:lstStyle/>
                    <a:p>
                      <a:r>
                        <a:rPr lang="en-US" sz="1800" dirty="0"/>
                        <a:t>Positive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0.99 * 0.001 </a:t>
                      </a:r>
                      <a:r>
                        <a:rPr lang="en-US" dirty="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0.05 * 0.999 </a:t>
                      </a:r>
                      <a:r>
                        <a:rPr lang="en-US" dirty="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5798">
                <a:tc>
                  <a:txBody>
                    <a:bodyPr/>
                    <a:lstStyle/>
                    <a:p>
                      <a:r>
                        <a:rPr lang="en-US" sz="1800" dirty="0"/>
                        <a:t>Negative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0.01 * 0.001 </a:t>
                      </a:r>
                      <a:r>
                        <a:rPr lang="en-US" dirty="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0.95 * 0.999 </a:t>
                      </a:r>
                      <a:r>
                        <a:rPr lang="en-US" dirty="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BEBEA6C2-24DF-4117-8B67-28266E33A965}"/>
              </a:ext>
            </a:extLst>
          </p:cNvPr>
          <p:cNvSpPr txBox="1"/>
          <p:nvPr/>
        </p:nvSpPr>
        <p:spPr>
          <a:xfrm>
            <a:off x="2590800" y="4876800"/>
            <a:ext cx="1173719" cy="369332"/>
          </a:xfrm>
          <a:prstGeom prst="rect">
            <a:avLst/>
          </a:prstGeom>
          <a:noFill/>
        </p:spPr>
        <p:txBody>
          <a:bodyPr wrap="none" rtlCol="0">
            <a:spAutoFit/>
          </a:bodyPr>
          <a:lstStyle/>
          <a:p>
            <a:r>
              <a:rPr lang="en-US" dirty="0"/>
              <a:t>∑ = 0.0011</a:t>
            </a:r>
          </a:p>
        </p:txBody>
      </p:sp>
      <p:sp>
        <p:nvSpPr>
          <p:cNvPr id="10" name="TextBox 9">
            <a:extLst>
              <a:ext uri="{FF2B5EF4-FFF2-40B4-BE49-F238E27FC236}">
                <a16:creationId xmlns:a16="http://schemas.microsoft.com/office/drawing/2014/main" id="{CF481445-1715-4226-A7EF-584DA4B9CDFA}"/>
              </a:ext>
            </a:extLst>
          </p:cNvPr>
          <p:cNvSpPr txBox="1"/>
          <p:nvPr/>
        </p:nvSpPr>
        <p:spPr>
          <a:xfrm>
            <a:off x="4587543" y="4812268"/>
            <a:ext cx="1056700" cy="369332"/>
          </a:xfrm>
          <a:prstGeom prst="rect">
            <a:avLst/>
          </a:prstGeom>
          <a:noFill/>
        </p:spPr>
        <p:txBody>
          <a:bodyPr wrap="none" rtlCol="0">
            <a:spAutoFit/>
          </a:bodyPr>
          <a:lstStyle/>
          <a:p>
            <a:r>
              <a:rPr lang="en-US" dirty="0"/>
              <a:t>∑ = 0.989</a:t>
            </a:r>
          </a:p>
        </p:txBody>
      </p:sp>
      <p:sp>
        <p:nvSpPr>
          <p:cNvPr id="11" name="TextBox 10">
            <a:extLst>
              <a:ext uri="{FF2B5EF4-FFF2-40B4-BE49-F238E27FC236}">
                <a16:creationId xmlns:a16="http://schemas.microsoft.com/office/drawing/2014/main" id="{9A66AD2C-928E-4D8C-B5DE-2197180FC7F9}"/>
              </a:ext>
            </a:extLst>
          </p:cNvPr>
          <p:cNvSpPr txBox="1"/>
          <p:nvPr/>
        </p:nvSpPr>
        <p:spPr>
          <a:xfrm>
            <a:off x="7315200" y="4479346"/>
            <a:ext cx="1056700" cy="369332"/>
          </a:xfrm>
          <a:prstGeom prst="rect">
            <a:avLst/>
          </a:prstGeom>
          <a:noFill/>
        </p:spPr>
        <p:txBody>
          <a:bodyPr wrap="none" rtlCol="0">
            <a:spAutoFit/>
          </a:bodyPr>
          <a:lstStyle/>
          <a:p>
            <a:r>
              <a:rPr lang="en-US" dirty="0"/>
              <a:t>∑ = 0.949</a:t>
            </a:r>
          </a:p>
        </p:txBody>
      </p:sp>
      <p:sp>
        <p:nvSpPr>
          <p:cNvPr id="12" name="TextBox 11">
            <a:extLst>
              <a:ext uri="{FF2B5EF4-FFF2-40B4-BE49-F238E27FC236}">
                <a16:creationId xmlns:a16="http://schemas.microsoft.com/office/drawing/2014/main" id="{B68117C4-A0D8-493B-A218-6576059B267F}"/>
              </a:ext>
            </a:extLst>
          </p:cNvPr>
          <p:cNvSpPr txBox="1"/>
          <p:nvPr/>
        </p:nvSpPr>
        <p:spPr>
          <a:xfrm>
            <a:off x="7255136" y="4110014"/>
            <a:ext cx="1173719" cy="369332"/>
          </a:xfrm>
          <a:prstGeom prst="rect">
            <a:avLst/>
          </a:prstGeom>
          <a:noFill/>
        </p:spPr>
        <p:txBody>
          <a:bodyPr wrap="none" rtlCol="0">
            <a:spAutoFit/>
          </a:bodyPr>
          <a:lstStyle/>
          <a:p>
            <a:r>
              <a:rPr lang="en-US" dirty="0"/>
              <a:t>∑ = 0.0509</a:t>
            </a:r>
          </a:p>
        </p:txBody>
      </p:sp>
    </p:spTree>
    <p:extLst>
      <p:ext uri="{BB962C8B-B14F-4D97-AF65-F5344CB8AC3E}">
        <p14:creationId xmlns:p14="http://schemas.microsoft.com/office/powerpoint/2010/main" val="2894092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No Missed Detections</a:t>
            </a:r>
          </a:p>
        </p:txBody>
      </p:sp>
      <p:sp>
        <p:nvSpPr>
          <p:cNvPr id="3" name="Content Placeholder 2"/>
          <p:cNvSpPr>
            <a:spLocks noGrp="1"/>
          </p:cNvSpPr>
          <p:nvPr>
            <p:ph idx="1"/>
          </p:nvPr>
        </p:nvSpPr>
        <p:spPr>
          <a:xfrm>
            <a:off x="381000" y="1027793"/>
            <a:ext cx="8305800" cy="5334000"/>
          </a:xfrm>
        </p:spPr>
        <p:txBody>
          <a:bodyPr rtlCol="0">
            <a:noAutofit/>
          </a:bodyPr>
          <a:lstStyle/>
          <a:p>
            <a:pPr marL="0" indent="0" eaLnBrk="1" fontAlgn="auto" hangingPunct="1">
              <a:spcAft>
                <a:spcPts val="0"/>
              </a:spcAft>
              <a:buNone/>
              <a:defRPr/>
            </a:pPr>
            <a:r>
              <a:rPr lang="en-US" dirty="0"/>
              <a:t>If you test Negative:</a:t>
            </a:r>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sz="20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32</a:t>
            </a:fld>
            <a:endParaRPr lang="en-US" altLang="en-US" dirty="0"/>
          </a:p>
        </p:txBody>
      </p:sp>
      <p:graphicFrame>
        <p:nvGraphicFramePr>
          <p:cNvPr id="2" name="Table 1"/>
          <p:cNvGraphicFramePr>
            <a:graphicFrameLocks noGrp="1"/>
          </p:cNvGraphicFramePr>
          <p:nvPr>
            <p:extLst>
              <p:ext uri="{D42A27DB-BD31-4B8C-83A1-F6EECF244321}">
                <p14:modId xmlns:p14="http://schemas.microsoft.com/office/powerpoint/2010/main" val="626754969"/>
              </p:ext>
            </p:extLst>
          </p:nvPr>
        </p:nvGraphicFramePr>
        <p:xfrm>
          <a:off x="495300" y="1447800"/>
          <a:ext cx="6705600" cy="1737360"/>
        </p:xfrm>
        <a:graphic>
          <a:graphicData uri="http://schemas.openxmlformats.org/drawingml/2006/table">
            <a:tbl>
              <a:tblPr firstRow="1" bandRow="1">
                <a:tableStyleId>{5C22544A-7EE6-4342-B048-85BDC9FD1C3A}</a:tableStyleId>
              </a:tblPr>
              <a:tblGrid>
                <a:gridCol w="2235200">
                  <a:extLst>
                    <a:ext uri="{9D8B030D-6E8A-4147-A177-3AD203B41FA5}">
                      <a16:colId xmlns:a16="http://schemas.microsoft.com/office/drawing/2014/main" val="20000"/>
                    </a:ext>
                  </a:extLst>
                </a:gridCol>
                <a:gridCol w="2235200">
                  <a:extLst>
                    <a:ext uri="{9D8B030D-6E8A-4147-A177-3AD203B41FA5}">
                      <a16:colId xmlns:a16="http://schemas.microsoft.com/office/drawing/2014/main" val="20001"/>
                    </a:ext>
                  </a:extLst>
                </a:gridCol>
                <a:gridCol w="2235200">
                  <a:extLst>
                    <a:ext uri="{9D8B030D-6E8A-4147-A177-3AD203B41FA5}">
                      <a16:colId xmlns:a16="http://schemas.microsoft.com/office/drawing/2014/main" val="20002"/>
                    </a:ext>
                  </a:extLst>
                </a:gridCol>
              </a:tblGrid>
              <a:tr h="381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Has Disease (</a:t>
                      </a:r>
                      <a:r>
                        <a:rPr lang="en-US" sz="1600" dirty="0">
                          <a:latin typeface="Symbol" panose="05050102010706020507" pitchFamily="18" charset="2"/>
                        </a:rPr>
                        <a:t>Q</a:t>
                      </a: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Does not have Disease (</a:t>
                      </a:r>
                      <a:r>
                        <a:rPr lang="en-US" sz="1600" dirty="0">
                          <a:latin typeface="Symbol" panose="05050102010706020507" pitchFamily="18" charset="2"/>
                        </a:rPr>
                        <a:t>Q</a:t>
                      </a:r>
                      <a:r>
                        <a:rPr lang="en-US" sz="1600" dirty="0">
                          <a:latin typeface="+mn-lt"/>
                        </a:rPr>
                        <a:t>-</a:t>
                      </a: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6400">
                <a:tc>
                  <a:txBody>
                    <a:bodyPr/>
                    <a:lstStyle/>
                    <a:p>
                      <a:r>
                        <a:rPr lang="en-US" sz="1600" dirty="0"/>
                        <a:t>Positive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600" dirty="0"/>
                        <a:t>P(D+,</a:t>
                      </a:r>
                      <a:r>
                        <a:rPr lang="en-US" sz="1600" dirty="0">
                          <a:latin typeface="Symbol" panose="05050102010706020507" pitchFamily="18" charset="2"/>
                        </a:rPr>
                        <a:t> Q</a:t>
                      </a:r>
                      <a:r>
                        <a:rPr lang="en-US" sz="1600" dirty="0"/>
                        <a:t>+) =</a:t>
                      </a:r>
                    </a:p>
                    <a:p>
                      <a:r>
                        <a:rPr lang="en-US" sz="1600" dirty="0"/>
                        <a:t>P(D+ | </a:t>
                      </a:r>
                      <a:r>
                        <a:rPr lang="en-US" sz="1600" dirty="0">
                          <a:latin typeface="Symbol" panose="05050102010706020507" pitchFamily="18" charset="2"/>
                        </a:rPr>
                        <a:t>Q</a:t>
                      </a:r>
                      <a:r>
                        <a:rPr lang="en-US" sz="1600" dirty="0"/>
                        <a:t>+)  * P(</a:t>
                      </a:r>
                      <a:r>
                        <a:rPr lang="en-US" sz="1600" dirty="0">
                          <a:latin typeface="Symbol" panose="05050102010706020507" pitchFamily="18" charset="2"/>
                        </a:rPr>
                        <a:t>Q</a:t>
                      </a:r>
                      <a:r>
                        <a:rPr lang="en-US"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600" dirty="0"/>
                        <a:t>P(D+,</a:t>
                      </a:r>
                      <a:r>
                        <a:rPr lang="en-US" sz="1600" dirty="0">
                          <a:latin typeface="Symbol" panose="05050102010706020507" pitchFamily="18" charset="2"/>
                        </a:rPr>
                        <a:t> Q-</a:t>
                      </a:r>
                      <a:r>
                        <a:rPr lang="en-US" sz="1600" dirty="0"/>
                        <a:t>) =</a:t>
                      </a:r>
                    </a:p>
                    <a:p>
                      <a:r>
                        <a:rPr lang="en-US" sz="1600" dirty="0"/>
                        <a:t>P(D+ | </a:t>
                      </a:r>
                      <a:r>
                        <a:rPr lang="en-US" sz="1600" dirty="0">
                          <a:latin typeface="Symbol" panose="05050102010706020507" pitchFamily="18" charset="2"/>
                        </a:rPr>
                        <a:t>Q-</a:t>
                      </a:r>
                      <a:r>
                        <a:rPr lang="en-US" sz="1600" dirty="0"/>
                        <a:t>)  * P(</a:t>
                      </a:r>
                      <a:r>
                        <a:rPr lang="en-US" sz="1600" dirty="0">
                          <a:latin typeface="Symbol" panose="05050102010706020507" pitchFamily="18" charset="2"/>
                        </a:rPr>
                        <a:t>Q-</a:t>
                      </a:r>
                      <a:r>
                        <a:rPr lang="en-US"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497840">
                <a:tc>
                  <a:txBody>
                    <a:bodyPr/>
                    <a:lstStyle/>
                    <a:p>
                      <a:r>
                        <a:rPr lang="en-US" sz="1600" dirty="0"/>
                        <a:t>Negative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t>P(D-,</a:t>
                      </a:r>
                      <a:r>
                        <a:rPr lang="en-US" sz="1600" dirty="0">
                          <a:latin typeface="Symbol" panose="05050102010706020507" pitchFamily="18" charset="2"/>
                        </a:rPr>
                        <a:t> Q</a:t>
                      </a:r>
                      <a:r>
                        <a:rPr lang="en-US" sz="1600" dirty="0"/>
                        <a:t>+) =</a:t>
                      </a:r>
                    </a:p>
                    <a:p>
                      <a:r>
                        <a:rPr lang="en-US" sz="1600" dirty="0"/>
                        <a:t>P(D- | </a:t>
                      </a:r>
                      <a:r>
                        <a:rPr lang="en-US" sz="1600" dirty="0">
                          <a:latin typeface="Symbol" panose="05050102010706020507" pitchFamily="18" charset="2"/>
                        </a:rPr>
                        <a:t>Q</a:t>
                      </a:r>
                      <a:r>
                        <a:rPr lang="en-US" sz="1600" dirty="0"/>
                        <a:t>+)  * P(</a:t>
                      </a:r>
                      <a:r>
                        <a:rPr lang="en-US" sz="1600" dirty="0">
                          <a:latin typeface="Symbol" panose="05050102010706020507" pitchFamily="18" charset="2"/>
                        </a:rPr>
                        <a:t>Q</a:t>
                      </a:r>
                      <a:r>
                        <a:rPr lang="en-US"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t>P(D-,</a:t>
                      </a:r>
                      <a:r>
                        <a:rPr lang="en-US" sz="1600" dirty="0">
                          <a:latin typeface="Symbol" panose="05050102010706020507" pitchFamily="18" charset="2"/>
                        </a:rPr>
                        <a:t> Q-</a:t>
                      </a:r>
                      <a:r>
                        <a:rPr lang="en-US" sz="1600" dirty="0"/>
                        <a:t>) = </a:t>
                      </a:r>
                    </a:p>
                    <a:p>
                      <a:r>
                        <a:rPr lang="en-US" sz="1600" dirty="0"/>
                        <a:t>P(D- | </a:t>
                      </a:r>
                      <a:r>
                        <a:rPr lang="en-US" sz="1600" dirty="0">
                          <a:latin typeface="Symbol" panose="05050102010706020507" pitchFamily="18" charset="2"/>
                        </a:rPr>
                        <a:t>Q-</a:t>
                      </a:r>
                      <a:r>
                        <a:rPr lang="en-US" sz="1600" dirty="0"/>
                        <a:t>)  * P(</a:t>
                      </a:r>
                      <a:r>
                        <a:rPr lang="en-US" sz="1600" dirty="0">
                          <a:latin typeface="Symbol" panose="05050102010706020507" pitchFamily="18" charset="2"/>
                        </a:rPr>
                        <a:t>Q-</a:t>
                      </a:r>
                      <a:r>
                        <a:rPr lang="en-US"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111" name="Ink 3110"/>
              <p14:cNvContentPartPr/>
              <p14:nvPr/>
            </p14:nvContentPartPr>
            <p14:xfrm>
              <a:off x="8698086" y="2527596"/>
              <a:ext cx="10800" cy="2520"/>
            </p14:xfrm>
          </p:contentPart>
        </mc:Choice>
        <mc:Fallback xmlns="">
          <p:pic>
            <p:nvPicPr>
              <p:cNvPr id="3111" name="Ink 3110"/>
              <p:cNvPicPr/>
              <p:nvPr/>
            </p:nvPicPr>
            <p:blipFill>
              <a:blip r:embed="rId3"/>
              <a:stretch>
                <a:fillRect/>
              </a:stretch>
            </p:blipFill>
            <p:spPr>
              <a:xfrm>
                <a:off x="8691966" y="2521476"/>
                <a:ext cx="23040" cy="14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112" name="Ink 3111"/>
              <p14:cNvContentPartPr/>
              <p14:nvPr/>
            </p14:nvContentPartPr>
            <p14:xfrm>
              <a:off x="10175166" y="3252756"/>
              <a:ext cx="2880" cy="1800"/>
            </p14:xfrm>
          </p:contentPart>
        </mc:Choice>
        <mc:Fallback xmlns="">
          <p:pic>
            <p:nvPicPr>
              <p:cNvPr id="3112" name="Ink 3111"/>
              <p:cNvPicPr/>
              <p:nvPr/>
            </p:nvPicPr>
            <p:blipFill>
              <a:blip r:embed="rId7"/>
              <a:stretch>
                <a:fillRect/>
              </a:stretch>
            </p:blipFill>
            <p:spPr>
              <a:xfrm>
                <a:off x="9991566" y="2942796"/>
                <a:ext cx="480960" cy="355680"/>
              </a:xfrm>
              <a:prstGeom prst="rect">
                <a:avLst/>
              </a:prstGeom>
            </p:spPr>
          </p:pic>
        </mc:Fallback>
      </mc:AlternateContent>
      <p:graphicFrame>
        <p:nvGraphicFramePr>
          <p:cNvPr id="8" name="Table 7">
            <a:extLst>
              <a:ext uri="{FF2B5EF4-FFF2-40B4-BE49-F238E27FC236}">
                <a16:creationId xmlns:a16="http://schemas.microsoft.com/office/drawing/2014/main" id="{D1B053DF-0606-4E07-BF8B-85DED82DF751}"/>
              </a:ext>
            </a:extLst>
          </p:cNvPr>
          <p:cNvGraphicFramePr>
            <a:graphicFrameLocks noGrp="1"/>
          </p:cNvGraphicFramePr>
          <p:nvPr>
            <p:extLst>
              <p:ext uri="{D42A27DB-BD31-4B8C-83A1-F6EECF244321}">
                <p14:modId xmlns:p14="http://schemas.microsoft.com/office/powerpoint/2010/main" val="1470383712"/>
              </p:ext>
            </p:extLst>
          </p:nvPr>
        </p:nvGraphicFramePr>
        <p:xfrm>
          <a:off x="533400" y="3566160"/>
          <a:ext cx="7010400" cy="1298847"/>
        </p:xfrm>
        <a:graphic>
          <a:graphicData uri="http://schemas.openxmlformats.org/drawingml/2006/table">
            <a:tbl>
              <a:tblPr firstRow="1" bandRow="1">
                <a:tableStyleId>{5C22544A-7EE6-4342-B048-85BDC9FD1C3A}</a:tableStyleId>
              </a:tblPr>
              <a:tblGrid>
                <a:gridCol w="1911927">
                  <a:extLst>
                    <a:ext uri="{9D8B030D-6E8A-4147-A177-3AD203B41FA5}">
                      <a16:colId xmlns:a16="http://schemas.microsoft.com/office/drawing/2014/main" val="20000"/>
                    </a:ext>
                  </a:extLst>
                </a:gridCol>
                <a:gridCol w="2230582">
                  <a:extLst>
                    <a:ext uri="{9D8B030D-6E8A-4147-A177-3AD203B41FA5}">
                      <a16:colId xmlns:a16="http://schemas.microsoft.com/office/drawing/2014/main" val="20001"/>
                    </a:ext>
                  </a:extLst>
                </a:gridCol>
                <a:gridCol w="2867891">
                  <a:extLst>
                    <a:ext uri="{9D8B030D-6E8A-4147-A177-3AD203B41FA5}">
                      <a16:colId xmlns:a16="http://schemas.microsoft.com/office/drawing/2014/main" val="20002"/>
                    </a:ext>
                  </a:extLst>
                </a:gridCol>
              </a:tblGrid>
              <a:tr h="537482">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Has Disease (</a:t>
                      </a:r>
                      <a:r>
                        <a:rPr lang="en-US" sz="1800" dirty="0">
                          <a:latin typeface="Symbol" panose="05050102010706020507" pitchFamily="18" charset="2"/>
                        </a:rPr>
                        <a:t>Q</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Does not have Disease (</a:t>
                      </a:r>
                      <a:r>
                        <a:rPr lang="en-US" sz="1800" dirty="0">
                          <a:latin typeface="Symbol" panose="05050102010706020507" pitchFamily="18" charset="2"/>
                        </a:rPr>
                        <a:t>Q</a:t>
                      </a:r>
                      <a:r>
                        <a:rPr lang="en-US" sz="1800" dirty="0">
                          <a:latin typeface="+mn-lt"/>
                        </a:rPr>
                        <a:t>-</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5605">
                <a:tc>
                  <a:txBody>
                    <a:bodyPr/>
                    <a:lstStyle/>
                    <a:p>
                      <a:r>
                        <a:rPr lang="en-US" sz="1800" dirty="0"/>
                        <a:t>Positive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800" dirty="0"/>
                        <a:t>0.99 * 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800" dirty="0"/>
                        <a:t>0.05 * 0.999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305798">
                <a:tc>
                  <a:txBody>
                    <a:bodyPr/>
                    <a:lstStyle/>
                    <a:p>
                      <a:r>
                        <a:rPr lang="en-US" sz="1800" dirty="0"/>
                        <a:t>Negative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0.01 * 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0.95 * 0.999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BEBEA6C2-24DF-4117-8B67-28266E33A965}"/>
              </a:ext>
            </a:extLst>
          </p:cNvPr>
          <p:cNvSpPr txBox="1"/>
          <p:nvPr/>
        </p:nvSpPr>
        <p:spPr>
          <a:xfrm>
            <a:off x="2590800" y="4876800"/>
            <a:ext cx="1173719" cy="369332"/>
          </a:xfrm>
          <a:prstGeom prst="rect">
            <a:avLst/>
          </a:prstGeom>
          <a:noFill/>
        </p:spPr>
        <p:txBody>
          <a:bodyPr wrap="none" rtlCol="0">
            <a:spAutoFit/>
          </a:bodyPr>
          <a:lstStyle/>
          <a:p>
            <a:r>
              <a:rPr lang="en-US" dirty="0"/>
              <a:t>∑ = 0.0011</a:t>
            </a:r>
          </a:p>
        </p:txBody>
      </p:sp>
      <p:sp>
        <p:nvSpPr>
          <p:cNvPr id="10" name="TextBox 9">
            <a:extLst>
              <a:ext uri="{FF2B5EF4-FFF2-40B4-BE49-F238E27FC236}">
                <a16:creationId xmlns:a16="http://schemas.microsoft.com/office/drawing/2014/main" id="{CF481445-1715-4226-A7EF-584DA4B9CDFA}"/>
              </a:ext>
            </a:extLst>
          </p:cNvPr>
          <p:cNvSpPr txBox="1"/>
          <p:nvPr/>
        </p:nvSpPr>
        <p:spPr>
          <a:xfrm>
            <a:off x="4587543" y="4812268"/>
            <a:ext cx="1056700" cy="369332"/>
          </a:xfrm>
          <a:prstGeom prst="rect">
            <a:avLst/>
          </a:prstGeom>
          <a:noFill/>
        </p:spPr>
        <p:txBody>
          <a:bodyPr wrap="none" rtlCol="0">
            <a:spAutoFit/>
          </a:bodyPr>
          <a:lstStyle/>
          <a:p>
            <a:r>
              <a:rPr lang="en-US" dirty="0"/>
              <a:t>∑ = 0.989</a:t>
            </a:r>
          </a:p>
        </p:txBody>
      </p:sp>
      <p:sp>
        <p:nvSpPr>
          <p:cNvPr id="11" name="TextBox 10">
            <a:extLst>
              <a:ext uri="{FF2B5EF4-FFF2-40B4-BE49-F238E27FC236}">
                <a16:creationId xmlns:a16="http://schemas.microsoft.com/office/drawing/2014/main" id="{9A66AD2C-928E-4D8C-B5DE-2197180FC7F9}"/>
              </a:ext>
            </a:extLst>
          </p:cNvPr>
          <p:cNvSpPr txBox="1"/>
          <p:nvPr/>
        </p:nvSpPr>
        <p:spPr>
          <a:xfrm>
            <a:off x="7782500" y="4442936"/>
            <a:ext cx="1056700" cy="369332"/>
          </a:xfrm>
          <a:prstGeom prst="rect">
            <a:avLst/>
          </a:prstGeom>
          <a:noFill/>
        </p:spPr>
        <p:txBody>
          <a:bodyPr wrap="none" rtlCol="0">
            <a:spAutoFit/>
          </a:bodyPr>
          <a:lstStyle/>
          <a:p>
            <a:r>
              <a:rPr lang="en-US" dirty="0"/>
              <a:t>∑ = 0.949</a:t>
            </a:r>
          </a:p>
        </p:txBody>
      </p:sp>
      <p:sp>
        <p:nvSpPr>
          <p:cNvPr id="12" name="TextBox 11">
            <a:extLst>
              <a:ext uri="{FF2B5EF4-FFF2-40B4-BE49-F238E27FC236}">
                <a16:creationId xmlns:a16="http://schemas.microsoft.com/office/drawing/2014/main" id="{B68117C4-A0D8-493B-A218-6576059B267F}"/>
              </a:ext>
            </a:extLst>
          </p:cNvPr>
          <p:cNvSpPr txBox="1"/>
          <p:nvPr/>
        </p:nvSpPr>
        <p:spPr>
          <a:xfrm>
            <a:off x="7785040" y="4037788"/>
            <a:ext cx="1173719" cy="369332"/>
          </a:xfrm>
          <a:prstGeom prst="rect">
            <a:avLst/>
          </a:prstGeom>
          <a:noFill/>
        </p:spPr>
        <p:txBody>
          <a:bodyPr wrap="none" rtlCol="0">
            <a:spAutoFit/>
          </a:bodyPr>
          <a:lstStyle/>
          <a:p>
            <a:r>
              <a:rPr lang="en-US" dirty="0"/>
              <a:t>∑ = 0.0509</a:t>
            </a:r>
          </a:p>
        </p:txBody>
      </p:sp>
      <p:graphicFrame>
        <p:nvGraphicFramePr>
          <p:cNvPr id="13" name="Table 12">
            <a:extLst>
              <a:ext uri="{FF2B5EF4-FFF2-40B4-BE49-F238E27FC236}">
                <a16:creationId xmlns:a16="http://schemas.microsoft.com/office/drawing/2014/main" id="{7F7769AA-0F49-4F60-935C-9612EBF4C838}"/>
              </a:ext>
            </a:extLst>
          </p:cNvPr>
          <p:cNvGraphicFramePr>
            <a:graphicFrameLocks noGrp="1"/>
          </p:cNvGraphicFramePr>
          <p:nvPr>
            <p:extLst>
              <p:ext uri="{D42A27DB-BD31-4B8C-83A1-F6EECF244321}">
                <p14:modId xmlns:p14="http://schemas.microsoft.com/office/powerpoint/2010/main" val="3127747268"/>
              </p:ext>
            </p:extLst>
          </p:nvPr>
        </p:nvGraphicFramePr>
        <p:xfrm>
          <a:off x="457200" y="5431971"/>
          <a:ext cx="6705600" cy="1298847"/>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537482">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Has Disease (</a:t>
                      </a:r>
                      <a:r>
                        <a:rPr lang="en-US" sz="1800" dirty="0">
                          <a:latin typeface="Symbol" panose="05050102010706020507" pitchFamily="18" charset="2"/>
                        </a:rPr>
                        <a:t>Q</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Does not have Disease (</a:t>
                      </a:r>
                      <a:r>
                        <a:rPr lang="en-US" sz="1800" dirty="0">
                          <a:latin typeface="Symbol" panose="05050102010706020507" pitchFamily="18" charset="2"/>
                        </a:rPr>
                        <a:t>Q</a:t>
                      </a:r>
                      <a:r>
                        <a:rPr lang="en-US" sz="1800" dirty="0">
                          <a:latin typeface="+mn-lt"/>
                        </a:rPr>
                        <a:t>-</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5605">
                <a:tc>
                  <a:txBody>
                    <a:bodyPr/>
                    <a:lstStyle/>
                    <a:p>
                      <a:r>
                        <a:rPr lang="en-US" sz="1800" dirty="0"/>
                        <a:t>Positive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8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305798">
                <a:tc>
                  <a:txBody>
                    <a:bodyPr/>
                    <a:lstStyle/>
                    <a:p>
                      <a:r>
                        <a:rPr lang="en-US" sz="1800" dirty="0"/>
                        <a:t>Negative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0.0000105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1.00000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
        <p:nvSpPr>
          <p:cNvPr id="14" name="TextBox 13">
            <a:extLst>
              <a:ext uri="{FF2B5EF4-FFF2-40B4-BE49-F238E27FC236}">
                <a16:creationId xmlns:a16="http://schemas.microsoft.com/office/drawing/2014/main" id="{5867CDC6-4459-4E26-B6CC-AB3B95D97F1B}"/>
              </a:ext>
            </a:extLst>
          </p:cNvPr>
          <p:cNvSpPr txBox="1"/>
          <p:nvPr/>
        </p:nvSpPr>
        <p:spPr>
          <a:xfrm>
            <a:off x="7181460" y="6335424"/>
            <a:ext cx="1290738" cy="369332"/>
          </a:xfrm>
          <a:prstGeom prst="rect">
            <a:avLst/>
          </a:prstGeom>
          <a:noFill/>
        </p:spPr>
        <p:txBody>
          <a:bodyPr wrap="none" rtlCol="0">
            <a:spAutoFit/>
          </a:bodyPr>
          <a:lstStyle/>
          <a:p>
            <a:r>
              <a:rPr lang="en-US" dirty="0"/>
              <a:t>∑ ~ 1.00001</a:t>
            </a:r>
          </a:p>
        </p:txBody>
      </p:sp>
    </p:spTree>
    <p:extLst>
      <p:ext uri="{BB962C8B-B14F-4D97-AF65-F5344CB8AC3E}">
        <p14:creationId xmlns:p14="http://schemas.microsoft.com/office/powerpoint/2010/main" val="797353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Time to Panic?</a:t>
            </a:r>
          </a:p>
        </p:txBody>
      </p:sp>
      <p:sp>
        <p:nvSpPr>
          <p:cNvPr id="3" name="Content Placeholder 2"/>
          <p:cNvSpPr>
            <a:spLocks noGrp="1"/>
          </p:cNvSpPr>
          <p:nvPr>
            <p:ph idx="1"/>
          </p:nvPr>
        </p:nvSpPr>
        <p:spPr>
          <a:xfrm>
            <a:off x="381000" y="1066800"/>
            <a:ext cx="8305800" cy="5334000"/>
          </a:xfrm>
        </p:spPr>
        <p:txBody>
          <a:bodyPr rtlCol="0">
            <a:noAutofit/>
          </a:bodyPr>
          <a:lstStyle/>
          <a:p>
            <a:pPr marL="0" indent="0" eaLnBrk="1" fontAlgn="auto" hangingPunct="1">
              <a:spcAft>
                <a:spcPts val="0"/>
              </a:spcAft>
              <a:buNone/>
              <a:defRPr/>
            </a:pPr>
            <a:r>
              <a:rPr lang="en-US" dirty="0"/>
              <a:t>You take the test and it comes up positive… now what is your posterior probability that you have the disease?</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To answer, fill in the following table:</a:t>
            </a:r>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r>
              <a:rPr lang="en-US" dirty="0"/>
              <a:t>Since you have tested positive, you are in the top row.  Your chance of having the disease is the marginal probability.</a:t>
            </a:r>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sz="20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33</a:t>
            </a:fld>
            <a:endParaRPr lang="en-US" altLang="en-US" dirty="0"/>
          </a:p>
        </p:txBody>
      </p:sp>
      <p:graphicFrame>
        <p:nvGraphicFramePr>
          <p:cNvPr id="2" name="Table 1"/>
          <p:cNvGraphicFramePr>
            <a:graphicFrameLocks noGrp="1"/>
          </p:cNvGraphicFramePr>
          <p:nvPr/>
        </p:nvGraphicFramePr>
        <p:xfrm>
          <a:off x="1066800" y="2819400"/>
          <a:ext cx="6934200" cy="2209800"/>
        </p:xfrm>
        <a:graphic>
          <a:graphicData uri="http://schemas.openxmlformats.org/drawingml/2006/table">
            <a:tbl>
              <a:tblPr firstRow="1" bandRow="1">
                <a:tableStyleId>{5C22544A-7EE6-4342-B048-85BDC9FD1C3A}</a:tableStyleId>
              </a:tblPr>
              <a:tblGrid>
                <a:gridCol w="2048741">
                  <a:extLst>
                    <a:ext uri="{9D8B030D-6E8A-4147-A177-3AD203B41FA5}">
                      <a16:colId xmlns:a16="http://schemas.microsoft.com/office/drawing/2014/main" val="20000"/>
                    </a:ext>
                  </a:extLst>
                </a:gridCol>
                <a:gridCol w="2574059">
                  <a:extLst>
                    <a:ext uri="{9D8B030D-6E8A-4147-A177-3AD203B41FA5}">
                      <a16:colId xmlns:a16="http://schemas.microsoft.com/office/drawing/2014/main" val="20001"/>
                    </a:ext>
                  </a:extLst>
                </a:gridCol>
                <a:gridCol w="2311400">
                  <a:extLst>
                    <a:ext uri="{9D8B030D-6E8A-4147-A177-3AD203B41FA5}">
                      <a16:colId xmlns:a16="http://schemas.microsoft.com/office/drawing/2014/main" val="20002"/>
                    </a:ext>
                  </a:extLst>
                </a:gridCol>
              </a:tblGrid>
              <a:tr h="7366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Has Disease (</a:t>
                      </a:r>
                      <a:r>
                        <a:rPr lang="en-US" dirty="0">
                          <a:latin typeface="Symbol" panose="05050102010706020507" pitchFamily="18" charset="2"/>
                        </a:rPr>
                        <a:t>Q</a:t>
                      </a: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Does not have Disease (</a:t>
                      </a:r>
                      <a:r>
                        <a:rPr lang="en-US" dirty="0">
                          <a:latin typeface="Symbol" panose="05050102010706020507" pitchFamily="18" charset="2"/>
                        </a:rPr>
                        <a:t>Q</a:t>
                      </a:r>
                      <a:r>
                        <a:rPr lang="en-US" dirty="0">
                          <a:latin typeface="+mn-lt"/>
                        </a:rPr>
                        <a:t>-</a:t>
                      </a: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36600">
                <a:tc>
                  <a:txBody>
                    <a:bodyPr/>
                    <a:lstStyle/>
                    <a:p>
                      <a:r>
                        <a:rPr lang="en-US" dirty="0"/>
                        <a:t>Positive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P(D+,</a:t>
                      </a:r>
                      <a:r>
                        <a:rPr lang="en-US" dirty="0">
                          <a:latin typeface="Symbol" panose="05050102010706020507" pitchFamily="18" charset="2"/>
                        </a:rPr>
                        <a:t> Q</a:t>
                      </a:r>
                      <a:r>
                        <a:rPr lang="en-US" dirty="0"/>
                        <a:t>+) =</a:t>
                      </a:r>
                    </a:p>
                    <a:p>
                      <a:r>
                        <a:rPr lang="en-US" dirty="0"/>
                        <a:t>P(D+ | </a:t>
                      </a:r>
                      <a:r>
                        <a:rPr lang="en-US" dirty="0">
                          <a:latin typeface="Symbol" panose="05050102010706020507" pitchFamily="18" charset="2"/>
                        </a:rPr>
                        <a:t>Q</a:t>
                      </a:r>
                      <a:r>
                        <a:rPr lang="en-US" dirty="0"/>
                        <a:t>+)  * P(</a:t>
                      </a:r>
                      <a:r>
                        <a:rPr lang="en-US" dirty="0">
                          <a:latin typeface="Symbol" panose="05050102010706020507" pitchFamily="18" charset="2"/>
                        </a:rPr>
                        <a:t>Q</a:t>
                      </a:r>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P(D+,</a:t>
                      </a:r>
                      <a:r>
                        <a:rPr lang="en-US" dirty="0">
                          <a:latin typeface="Symbol" panose="05050102010706020507" pitchFamily="18" charset="2"/>
                        </a:rPr>
                        <a:t> Q-</a:t>
                      </a:r>
                      <a:r>
                        <a:rPr lang="en-US" dirty="0"/>
                        <a:t>) =</a:t>
                      </a:r>
                    </a:p>
                    <a:p>
                      <a:r>
                        <a:rPr lang="en-US" dirty="0"/>
                        <a:t>P(D+ | </a:t>
                      </a:r>
                      <a:r>
                        <a:rPr lang="en-US" dirty="0">
                          <a:latin typeface="Symbol" panose="05050102010706020507" pitchFamily="18" charset="2"/>
                        </a:rPr>
                        <a:t>Q-</a:t>
                      </a:r>
                      <a:r>
                        <a:rPr lang="en-US" dirty="0"/>
                        <a:t>)  * P(</a:t>
                      </a:r>
                      <a:r>
                        <a:rPr lang="en-US" dirty="0">
                          <a:latin typeface="Symbol" panose="05050102010706020507" pitchFamily="18" charset="2"/>
                        </a:rPr>
                        <a:t>Q-</a:t>
                      </a:r>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36600">
                <a:tc>
                  <a:txBody>
                    <a:bodyPr/>
                    <a:lstStyle/>
                    <a:p>
                      <a:r>
                        <a:rPr lang="en-US" dirty="0"/>
                        <a:t>Negative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P(D-,</a:t>
                      </a:r>
                      <a:r>
                        <a:rPr lang="en-US" dirty="0">
                          <a:latin typeface="Symbol" panose="05050102010706020507" pitchFamily="18" charset="2"/>
                        </a:rPr>
                        <a:t> Q</a:t>
                      </a:r>
                      <a:r>
                        <a:rPr lang="en-US" dirty="0"/>
                        <a:t>+) =</a:t>
                      </a:r>
                    </a:p>
                    <a:p>
                      <a:r>
                        <a:rPr lang="en-US" dirty="0"/>
                        <a:t>P(D- | </a:t>
                      </a:r>
                      <a:r>
                        <a:rPr lang="en-US" dirty="0">
                          <a:latin typeface="Symbol" panose="05050102010706020507" pitchFamily="18" charset="2"/>
                        </a:rPr>
                        <a:t>Q</a:t>
                      </a:r>
                      <a:r>
                        <a:rPr lang="en-US" dirty="0"/>
                        <a:t>+)  * P(</a:t>
                      </a:r>
                      <a:r>
                        <a:rPr lang="en-US" dirty="0">
                          <a:latin typeface="Symbol" panose="05050102010706020507" pitchFamily="18" charset="2"/>
                        </a:rPr>
                        <a:t>Q</a:t>
                      </a:r>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P(D-,</a:t>
                      </a:r>
                      <a:r>
                        <a:rPr lang="en-US" dirty="0">
                          <a:latin typeface="Symbol" panose="05050102010706020507" pitchFamily="18" charset="2"/>
                        </a:rPr>
                        <a:t> Q-</a:t>
                      </a:r>
                      <a:r>
                        <a:rPr lang="en-US" dirty="0"/>
                        <a:t>) =</a:t>
                      </a:r>
                    </a:p>
                    <a:p>
                      <a:r>
                        <a:rPr lang="en-US" dirty="0"/>
                        <a:t>P(D- | </a:t>
                      </a:r>
                      <a:r>
                        <a:rPr lang="en-US" dirty="0">
                          <a:latin typeface="Symbol" panose="05050102010706020507" pitchFamily="18" charset="2"/>
                        </a:rPr>
                        <a:t>Q-</a:t>
                      </a:r>
                      <a:r>
                        <a:rPr lang="en-US" dirty="0"/>
                        <a:t>)  * P(</a:t>
                      </a:r>
                      <a:r>
                        <a:rPr lang="en-US" dirty="0">
                          <a:latin typeface="Symbol" panose="05050102010706020507" pitchFamily="18" charset="2"/>
                        </a:rPr>
                        <a:t>Q-</a:t>
                      </a:r>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111" name="Ink 3110"/>
              <p14:cNvContentPartPr/>
              <p14:nvPr/>
            </p14:nvContentPartPr>
            <p14:xfrm>
              <a:off x="8698086" y="2908596"/>
              <a:ext cx="10800" cy="2520"/>
            </p14:xfrm>
          </p:contentPart>
        </mc:Choice>
        <mc:Fallback xmlns="">
          <p:pic>
            <p:nvPicPr>
              <p:cNvPr id="3111" name="Ink 3110"/>
              <p:cNvPicPr/>
              <p:nvPr/>
            </p:nvPicPr>
            <p:blipFill>
              <a:blip r:embed="rId5"/>
              <a:stretch>
                <a:fillRect/>
              </a:stretch>
            </p:blipFill>
            <p:spPr>
              <a:xfrm>
                <a:off x="8691966" y="2854236"/>
                <a:ext cx="66672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112" name="Ink 3111"/>
              <p14:cNvContentPartPr/>
              <p14:nvPr/>
            </p14:nvContentPartPr>
            <p14:xfrm>
              <a:off x="10175166" y="3252756"/>
              <a:ext cx="2880" cy="1800"/>
            </p14:xfrm>
          </p:contentPart>
        </mc:Choice>
        <mc:Fallback xmlns="">
          <p:pic>
            <p:nvPicPr>
              <p:cNvPr id="3112" name="Ink 3111"/>
              <p:cNvPicPr/>
              <p:nvPr/>
            </p:nvPicPr>
            <p:blipFill>
              <a:blip r:embed="rId7"/>
              <a:stretch>
                <a:fillRect/>
              </a:stretch>
            </p:blipFill>
            <p:spPr>
              <a:xfrm>
                <a:off x="9991566" y="2942796"/>
                <a:ext cx="480960" cy="355680"/>
              </a:xfrm>
              <a:prstGeom prst="rect">
                <a:avLst/>
              </a:prstGeom>
            </p:spPr>
          </p:pic>
        </mc:Fallback>
      </mc:AlternateContent>
    </p:spTree>
    <p:extLst>
      <p:ext uri="{BB962C8B-B14F-4D97-AF65-F5344CB8AC3E}">
        <p14:creationId xmlns:p14="http://schemas.microsoft.com/office/powerpoint/2010/main" val="34564310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Time to panic?</a:t>
            </a:r>
          </a:p>
        </p:txBody>
      </p:sp>
      <p:sp>
        <p:nvSpPr>
          <p:cNvPr id="3" name="Content Placeholder 2"/>
          <p:cNvSpPr>
            <a:spLocks noGrp="1"/>
          </p:cNvSpPr>
          <p:nvPr>
            <p:ph idx="1"/>
          </p:nvPr>
        </p:nvSpPr>
        <p:spPr>
          <a:xfrm>
            <a:off x="381000" y="1027793"/>
            <a:ext cx="8305800" cy="5334000"/>
          </a:xfrm>
        </p:spPr>
        <p:txBody>
          <a:bodyPr rtlCol="0">
            <a:noAutofit/>
          </a:bodyPr>
          <a:lstStyle/>
          <a:p>
            <a:pPr marL="0" indent="0" eaLnBrk="1" fontAlgn="auto" hangingPunct="1">
              <a:spcAft>
                <a:spcPts val="0"/>
              </a:spcAft>
              <a:buNone/>
              <a:defRPr/>
            </a:pPr>
            <a:r>
              <a:rPr lang="en-US" dirty="0"/>
              <a:t>If you test Positive:</a:t>
            </a:r>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sz="20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34</a:t>
            </a:fld>
            <a:endParaRPr lang="en-US" altLang="en-US" dirty="0"/>
          </a:p>
        </p:txBody>
      </p:sp>
      <p:graphicFrame>
        <p:nvGraphicFramePr>
          <p:cNvPr id="2" name="Table 1"/>
          <p:cNvGraphicFramePr>
            <a:graphicFrameLocks noGrp="1"/>
          </p:cNvGraphicFramePr>
          <p:nvPr>
            <p:extLst>
              <p:ext uri="{D42A27DB-BD31-4B8C-83A1-F6EECF244321}">
                <p14:modId xmlns:p14="http://schemas.microsoft.com/office/powerpoint/2010/main" val="3842763770"/>
              </p:ext>
            </p:extLst>
          </p:nvPr>
        </p:nvGraphicFramePr>
        <p:xfrm>
          <a:off x="495300" y="1447800"/>
          <a:ext cx="6705600" cy="1737360"/>
        </p:xfrm>
        <a:graphic>
          <a:graphicData uri="http://schemas.openxmlformats.org/drawingml/2006/table">
            <a:tbl>
              <a:tblPr firstRow="1" bandRow="1">
                <a:tableStyleId>{5C22544A-7EE6-4342-B048-85BDC9FD1C3A}</a:tableStyleId>
              </a:tblPr>
              <a:tblGrid>
                <a:gridCol w="2235200">
                  <a:extLst>
                    <a:ext uri="{9D8B030D-6E8A-4147-A177-3AD203B41FA5}">
                      <a16:colId xmlns:a16="http://schemas.microsoft.com/office/drawing/2014/main" val="20000"/>
                    </a:ext>
                  </a:extLst>
                </a:gridCol>
                <a:gridCol w="2235200">
                  <a:extLst>
                    <a:ext uri="{9D8B030D-6E8A-4147-A177-3AD203B41FA5}">
                      <a16:colId xmlns:a16="http://schemas.microsoft.com/office/drawing/2014/main" val="20001"/>
                    </a:ext>
                  </a:extLst>
                </a:gridCol>
                <a:gridCol w="2235200">
                  <a:extLst>
                    <a:ext uri="{9D8B030D-6E8A-4147-A177-3AD203B41FA5}">
                      <a16:colId xmlns:a16="http://schemas.microsoft.com/office/drawing/2014/main" val="20002"/>
                    </a:ext>
                  </a:extLst>
                </a:gridCol>
              </a:tblGrid>
              <a:tr h="381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Has Disease (</a:t>
                      </a:r>
                      <a:r>
                        <a:rPr lang="en-US" sz="1600" dirty="0">
                          <a:latin typeface="Symbol" panose="05050102010706020507" pitchFamily="18" charset="2"/>
                        </a:rPr>
                        <a:t>Q</a:t>
                      </a: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Does not have Disease (</a:t>
                      </a:r>
                      <a:r>
                        <a:rPr lang="en-US" sz="1600" dirty="0">
                          <a:latin typeface="Symbol" panose="05050102010706020507" pitchFamily="18" charset="2"/>
                        </a:rPr>
                        <a:t>Q</a:t>
                      </a:r>
                      <a:r>
                        <a:rPr lang="en-US" sz="1600" dirty="0">
                          <a:latin typeface="+mn-lt"/>
                        </a:rPr>
                        <a:t>-</a:t>
                      </a: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6400">
                <a:tc>
                  <a:txBody>
                    <a:bodyPr/>
                    <a:lstStyle/>
                    <a:p>
                      <a:r>
                        <a:rPr lang="en-US" sz="1600" dirty="0"/>
                        <a:t>Positive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P(D+,</a:t>
                      </a:r>
                      <a:r>
                        <a:rPr lang="en-US" sz="1600" dirty="0">
                          <a:latin typeface="Symbol" panose="05050102010706020507" pitchFamily="18" charset="2"/>
                        </a:rPr>
                        <a:t> Q</a:t>
                      </a:r>
                      <a:r>
                        <a:rPr lang="en-US" sz="1600" dirty="0"/>
                        <a:t>+) =</a:t>
                      </a:r>
                    </a:p>
                    <a:p>
                      <a:r>
                        <a:rPr lang="en-US" sz="1600" dirty="0"/>
                        <a:t>P(D+ | </a:t>
                      </a:r>
                      <a:r>
                        <a:rPr lang="en-US" sz="1600" dirty="0">
                          <a:latin typeface="Symbol" panose="05050102010706020507" pitchFamily="18" charset="2"/>
                        </a:rPr>
                        <a:t>Q</a:t>
                      </a:r>
                      <a:r>
                        <a:rPr lang="en-US" sz="1600" dirty="0"/>
                        <a:t>+)  * P(</a:t>
                      </a:r>
                      <a:r>
                        <a:rPr lang="en-US" sz="1600" dirty="0">
                          <a:latin typeface="Symbol" panose="05050102010706020507" pitchFamily="18" charset="2"/>
                        </a:rPr>
                        <a:t>Q</a:t>
                      </a:r>
                      <a:r>
                        <a:rPr lang="en-US"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P(D+,</a:t>
                      </a:r>
                      <a:r>
                        <a:rPr lang="en-US" sz="1600" dirty="0">
                          <a:latin typeface="Symbol" panose="05050102010706020507" pitchFamily="18" charset="2"/>
                        </a:rPr>
                        <a:t> Q-</a:t>
                      </a:r>
                      <a:r>
                        <a:rPr lang="en-US" sz="1600" dirty="0"/>
                        <a:t>) =</a:t>
                      </a:r>
                    </a:p>
                    <a:p>
                      <a:r>
                        <a:rPr lang="en-US" sz="1600" dirty="0"/>
                        <a:t>P(D+ | </a:t>
                      </a:r>
                      <a:r>
                        <a:rPr lang="en-US" sz="1600" dirty="0">
                          <a:latin typeface="Symbol" panose="05050102010706020507" pitchFamily="18" charset="2"/>
                        </a:rPr>
                        <a:t>Q-</a:t>
                      </a:r>
                      <a:r>
                        <a:rPr lang="en-US" sz="1600" dirty="0"/>
                        <a:t>)  * P(</a:t>
                      </a:r>
                      <a:r>
                        <a:rPr lang="en-US" sz="1600" dirty="0">
                          <a:latin typeface="Symbol" panose="05050102010706020507" pitchFamily="18" charset="2"/>
                        </a:rPr>
                        <a:t>Q-</a:t>
                      </a:r>
                      <a:r>
                        <a:rPr lang="en-US"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97840">
                <a:tc>
                  <a:txBody>
                    <a:bodyPr/>
                    <a:lstStyle/>
                    <a:p>
                      <a:r>
                        <a:rPr lang="en-US" sz="1600" dirty="0"/>
                        <a:t>Negative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600" dirty="0"/>
                        <a:t>P(D-,</a:t>
                      </a:r>
                      <a:r>
                        <a:rPr lang="en-US" sz="1600" dirty="0">
                          <a:latin typeface="Symbol" panose="05050102010706020507" pitchFamily="18" charset="2"/>
                        </a:rPr>
                        <a:t> Q</a:t>
                      </a:r>
                      <a:r>
                        <a:rPr lang="en-US" sz="1600" dirty="0"/>
                        <a:t>+) =</a:t>
                      </a:r>
                    </a:p>
                    <a:p>
                      <a:r>
                        <a:rPr lang="en-US" sz="1600" dirty="0"/>
                        <a:t>P(D- | </a:t>
                      </a:r>
                      <a:r>
                        <a:rPr lang="en-US" sz="1600" dirty="0">
                          <a:latin typeface="Symbol" panose="05050102010706020507" pitchFamily="18" charset="2"/>
                        </a:rPr>
                        <a:t>Q</a:t>
                      </a:r>
                      <a:r>
                        <a:rPr lang="en-US" sz="1600" dirty="0"/>
                        <a:t>+)  * P(</a:t>
                      </a:r>
                      <a:r>
                        <a:rPr lang="en-US" sz="1600" dirty="0">
                          <a:latin typeface="Symbol" panose="05050102010706020507" pitchFamily="18" charset="2"/>
                        </a:rPr>
                        <a:t>Q</a:t>
                      </a:r>
                      <a:r>
                        <a:rPr lang="en-US"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600" dirty="0"/>
                        <a:t>P(D-,</a:t>
                      </a:r>
                      <a:r>
                        <a:rPr lang="en-US" sz="1600" dirty="0">
                          <a:latin typeface="Symbol" panose="05050102010706020507" pitchFamily="18" charset="2"/>
                        </a:rPr>
                        <a:t> Q-</a:t>
                      </a:r>
                      <a:r>
                        <a:rPr lang="en-US" sz="1600" dirty="0"/>
                        <a:t>) = </a:t>
                      </a:r>
                    </a:p>
                    <a:p>
                      <a:r>
                        <a:rPr lang="en-US" sz="1600" dirty="0"/>
                        <a:t>P(D- | </a:t>
                      </a:r>
                      <a:r>
                        <a:rPr lang="en-US" sz="1600" dirty="0">
                          <a:latin typeface="Symbol" panose="05050102010706020507" pitchFamily="18" charset="2"/>
                        </a:rPr>
                        <a:t>Q-</a:t>
                      </a:r>
                      <a:r>
                        <a:rPr lang="en-US" sz="1600" dirty="0"/>
                        <a:t>)  * P(</a:t>
                      </a:r>
                      <a:r>
                        <a:rPr lang="en-US" sz="1600" dirty="0">
                          <a:latin typeface="Symbol" panose="05050102010706020507" pitchFamily="18" charset="2"/>
                        </a:rPr>
                        <a:t>Q-</a:t>
                      </a:r>
                      <a:r>
                        <a:rPr lang="en-US"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2"/>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111" name="Ink 3110"/>
              <p14:cNvContentPartPr/>
              <p14:nvPr/>
            </p14:nvContentPartPr>
            <p14:xfrm>
              <a:off x="8698086" y="2527596"/>
              <a:ext cx="10800" cy="2520"/>
            </p14:xfrm>
          </p:contentPart>
        </mc:Choice>
        <mc:Fallback xmlns="">
          <p:pic>
            <p:nvPicPr>
              <p:cNvPr id="3111" name="Ink 3110"/>
              <p:cNvPicPr/>
              <p:nvPr/>
            </p:nvPicPr>
            <p:blipFill>
              <a:blip r:embed="rId3"/>
              <a:stretch>
                <a:fillRect/>
              </a:stretch>
            </p:blipFill>
            <p:spPr>
              <a:xfrm>
                <a:off x="8691966" y="2521476"/>
                <a:ext cx="23040" cy="14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112" name="Ink 3111"/>
              <p14:cNvContentPartPr/>
              <p14:nvPr/>
            </p14:nvContentPartPr>
            <p14:xfrm>
              <a:off x="10175166" y="3252756"/>
              <a:ext cx="2880" cy="1800"/>
            </p14:xfrm>
          </p:contentPart>
        </mc:Choice>
        <mc:Fallback xmlns="">
          <p:pic>
            <p:nvPicPr>
              <p:cNvPr id="3112" name="Ink 3111"/>
              <p:cNvPicPr/>
              <p:nvPr/>
            </p:nvPicPr>
            <p:blipFill>
              <a:blip r:embed="rId7"/>
              <a:stretch>
                <a:fillRect/>
              </a:stretch>
            </p:blipFill>
            <p:spPr>
              <a:xfrm>
                <a:off x="9991566" y="2942796"/>
                <a:ext cx="480960" cy="355680"/>
              </a:xfrm>
              <a:prstGeom prst="rect">
                <a:avLst/>
              </a:prstGeom>
            </p:spPr>
          </p:pic>
        </mc:Fallback>
      </mc:AlternateContent>
      <p:graphicFrame>
        <p:nvGraphicFramePr>
          <p:cNvPr id="8" name="Table 7">
            <a:extLst>
              <a:ext uri="{FF2B5EF4-FFF2-40B4-BE49-F238E27FC236}">
                <a16:creationId xmlns:a16="http://schemas.microsoft.com/office/drawing/2014/main" id="{D1B053DF-0606-4E07-BF8B-85DED82DF751}"/>
              </a:ext>
            </a:extLst>
          </p:cNvPr>
          <p:cNvGraphicFramePr>
            <a:graphicFrameLocks noGrp="1"/>
          </p:cNvGraphicFramePr>
          <p:nvPr>
            <p:extLst>
              <p:ext uri="{D42A27DB-BD31-4B8C-83A1-F6EECF244321}">
                <p14:modId xmlns:p14="http://schemas.microsoft.com/office/powerpoint/2010/main" val="1184709090"/>
              </p:ext>
            </p:extLst>
          </p:nvPr>
        </p:nvGraphicFramePr>
        <p:xfrm>
          <a:off x="533400" y="3566160"/>
          <a:ext cx="7010400" cy="1298847"/>
        </p:xfrm>
        <a:graphic>
          <a:graphicData uri="http://schemas.openxmlformats.org/drawingml/2006/table">
            <a:tbl>
              <a:tblPr firstRow="1" bandRow="1">
                <a:tableStyleId>{5C22544A-7EE6-4342-B048-85BDC9FD1C3A}</a:tableStyleId>
              </a:tblPr>
              <a:tblGrid>
                <a:gridCol w="1911927">
                  <a:extLst>
                    <a:ext uri="{9D8B030D-6E8A-4147-A177-3AD203B41FA5}">
                      <a16:colId xmlns:a16="http://schemas.microsoft.com/office/drawing/2014/main" val="20000"/>
                    </a:ext>
                  </a:extLst>
                </a:gridCol>
                <a:gridCol w="2230582">
                  <a:extLst>
                    <a:ext uri="{9D8B030D-6E8A-4147-A177-3AD203B41FA5}">
                      <a16:colId xmlns:a16="http://schemas.microsoft.com/office/drawing/2014/main" val="20001"/>
                    </a:ext>
                  </a:extLst>
                </a:gridCol>
                <a:gridCol w="2867891">
                  <a:extLst>
                    <a:ext uri="{9D8B030D-6E8A-4147-A177-3AD203B41FA5}">
                      <a16:colId xmlns:a16="http://schemas.microsoft.com/office/drawing/2014/main" val="20002"/>
                    </a:ext>
                  </a:extLst>
                </a:gridCol>
              </a:tblGrid>
              <a:tr h="537482">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Has Disease (</a:t>
                      </a:r>
                      <a:r>
                        <a:rPr lang="en-US" sz="1800" dirty="0">
                          <a:latin typeface="Symbol" panose="05050102010706020507" pitchFamily="18" charset="2"/>
                        </a:rPr>
                        <a:t>Q</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Does not have Disease (</a:t>
                      </a:r>
                      <a:r>
                        <a:rPr lang="en-US" sz="1800" dirty="0">
                          <a:latin typeface="Symbol" panose="05050102010706020507" pitchFamily="18" charset="2"/>
                        </a:rPr>
                        <a:t>Q</a:t>
                      </a:r>
                      <a:r>
                        <a:rPr lang="en-US" sz="1800" dirty="0">
                          <a:latin typeface="+mn-lt"/>
                        </a:rPr>
                        <a:t>-</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5605">
                <a:tc>
                  <a:txBody>
                    <a:bodyPr/>
                    <a:lstStyle/>
                    <a:p>
                      <a:r>
                        <a:rPr lang="en-US" sz="1800" dirty="0"/>
                        <a:t>Positive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0.99 * 0.001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0.05 * 0.999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5798">
                <a:tc>
                  <a:txBody>
                    <a:bodyPr/>
                    <a:lstStyle/>
                    <a:p>
                      <a:r>
                        <a:rPr lang="en-US" sz="1800" dirty="0"/>
                        <a:t>Negative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800" dirty="0"/>
                        <a:t>0.01 * 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800" dirty="0"/>
                        <a:t>0.95 * 0.999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BEBEA6C2-24DF-4117-8B67-28266E33A965}"/>
              </a:ext>
            </a:extLst>
          </p:cNvPr>
          <p:cNvSpPr txBox="1"/>
          <p:nvPr/>
        </p:nvSpPr>
        <p:spPr>
          <a:xfrm>
            <a:off x="2590800" y="4876800"/>
            <a:ext cx="1173719" cy="369332"/>
          </a:xfrm>
          <a:prstGeom prst="rect">
            <a:avLst/>
          </a:prstGeom>
          <a:noFill/>
        </p:spPr>
        <p:txBody>
          <a:bodyPr wrap="none" rtlCol="0">
            <a:spAutoFit/>
          </a:bodyPr>
          <a:lstStyle/>
          <a:p>
            <a:r>
              <a:rPr lang="en-US" dirty="0"/>
              <a:t>∑ = 0.0011</a:t>
            </a:r>
          </a:p>
        </p:txBody>
      </p:sp>
      <p:sp>
        <p:nvSpPr>
          <p:cNvPr id="10" name="TextBox 9">
            <a:extLst>
              <a:ext uri="{FF2B5EF4-FFF2-40B4-BE49-F238E27FC236}">
                <a16:creationId xmlns:a16="http://schemas.microsoft.com/office/drawing/2014/main" id="{CF481445-1715-4226-A7EF-584DA4B9CDFA}"/>
              </a:ext>
            </a:extLst>
          </p:cNvPr>
          <p:cNvSpPr txBox="1"/>
          <p:nvPr/>
        </p:nvSpPr>
        <p:spPr>
          <a:xfrm>
            <a:off x="4587543" y="4812268"/>
            <a:ext cx="1056700" cy="369332"/>
          </a:xfrm>
          <a:prstGeom prst="rect">
            <a:avLst/>
          </a:prstGeom>
          <a:noFill/>
        </p:spPr>
        <p:txBody>
          <a:bodyPr wrap="none" rtlCol="0">
            <a:spAutoFit/>
          </a:bodyPr>
          <a:lstStyle/>
          <a:p>
            <a:r>
              <a:rPr lang="en-US" dirty="0"/>
              <a:t>∑ = 0.989</a:t>
            </a:r>
          </a:p>
        </p:txBody>
      </p:sp>
      <p:sp>
        <p:nvSpPr>
          <p:cNvPr id="11" name="TextBox 10">
            <a:extLst>
              <a:ext uri="{FF2B5EF4-FFF2-40B4-BE49-F238E27FC236}">
                <a16:creationId xmlns:a16="http://schemas.microsoft.com/office/drawing/2014/main" id="{9A66AD2C-928E-4D8C-B5DE-2197180FC7F9}"/>
              </a:ext>
            </a:extLst>
          </p:cNvPr>
          <p:cNvSpPr txBox="1"/>
          <p:nvPr/>
        </p:nvSpPr>
        <p:spPr>
          <a:xfrm>
            <a:off x="7782500" y="4442936"/>
            <a:ext cx="1056700" cy="369332"/>
          </a:xfrm>
          <a:prstGeom prst="rect">
            <a:avLst/>
          </a:prstGeom>
          <a:noFill/>
        </p:spPr>
        <p:txBody>
          <a:bodyPr wrap="none" rtlCol="0">
            <a:spAutoFit/>
          </a:bodyPr>
          <a:lstStyle/>
          <a:p>
            <a:r>
              <a:rPr lang="en-US" dirty="0"/>
              <a:t>∑ = 0.949</a:t>
            </a:r>
          </a:p>
        </p:txBody>
      </p:sp>
      <p:sp>
        <p:nvSpPr>
          <p:cNvPr id="12" name="TextBox 11">
            <a:extLst>
              <a:ext uri="{FF2B5EF4-FFF2-40B4-BE49-F238E27FC236}">
                <a16:creationId xmlns:a16="http://schemas.microsoft.com/office/drawing/2014/main" id="{B68117C4-A0D8-493B-A218-6576059B267F}"/>
              </a:ext>
            </a:extLst>
          </p:cNvPr>
          <p:cNvSpPr txBox="1"/>
          <p:nvPr/>
        </p:nvSpPr>
        <p:spPr>
          <a:xfrm>
            <a:off x="7785040" y="4037788"/>
            <a:ext cx="1173719" cy="369332"/>
          </a:xfrm>
          <a:prstGeom prst="rect">
            <a:avLst/>
          </a:prstGeom>
          <a:noFill/>
        </p:spPr>
        <p:txBody>
          <a:bodyPr wrap="none" rtlCol="0">
            <a:spAutoFit/>
          </a:bodyPr>
          <a:lstStyle/>
          <a:p>
            <a:r>
              <a:rPr lang="en-US" dirty="0"/>
              <a:t>∑ = 0.0509</a:t>
            </a:r>
          </a:p>
        </p:txBody>
      </p:sp>
      <p:graphicFrame>
        <p:nvGraphicFramePr>
          <p:cNvPr id="13" name="Table 12">
            <a:extLst>
              <a:ext uri="{FF2B5EF4-FFF2-40B4-BE49-F238E27FC236}">
                <a16:creationId xmlns:a16="http://schemas.microsoft.com/office/drawing/2014/main" id="{7F7769AA-0F49-4F60-935C-9612EBF4C838}"/>
              </a:ext>
            </a:extLst>
          </p:cNvPr>
          <p:cNvGraphicFramePr>
            <a:graphicFrameLocks noGrp="1"/>
          </p:cNvGraphicFramePr>
          <p:nvPr>
            <p:extLst>
              <p:ext uri="{D42A27DB-BD31-4B8C-83A1-F6EECF244321}">
                <p14:modId xmlns:p14="http://schemas.microsoft.com/office/powerpoint/2010/main" val="1476619848"/>
              </p:ext>
            </p:extLst>
          </p:nvPr>
        </p:nvGraphicFramePr>
        <p:xfrm>
          <a:off x="457200" y="5431971"/>
          <a:ext cx="6705600" cy="1298847"/>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537482">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Has Disease (</a:t>
                      </a:r>
                      <a:r>
                        <a:rPr lang="en-US" sz="1800" dirty="0">
                          <a:latin typeface="Symbol" panose="05050102010706020507" pitchFamily="18" charset="2"/>
                        </a:rPr>
                        <a:t>Q</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Does not have Disease (</a:t>
                      </a:r>
                      <a:r>
                        <a:rPr lang="en-US" sz="1800" dirty="0">
                          <a:latin typeface="Symbol" panose="05050102010706020507" pitchFamily="18" charset="2"/>
                        </a:rPr>
                        <a:t>Q</a:t>
                      </a:r>
                      <a:r>
                        <a:rPr lang="en-US" sz="1800" dirty="0">
                          <a:latin typeface="+mn-lt"/>
                        </a:rPr>
                        <a:t>-</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5605">
                <a:tc>
                  <a:txBody>
                    <a:bodyPr/>
                    <a:lstStyle/>
                    <a:p>
                      <a:r>
                        <a:rPr lang="en-US" sz="1800" dirty="0"/>
                        <a:t>Positive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0.0195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 0.9813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5798">
                <a:tc>
                  <a:txBody>
                    <a:bodyPr/>
                    <a:lstStyle/>
                    <a:p>
                      <a:r>
                        <a:rPr lang="en-US" sz="1800" dirty="0"/>
                        <a:t>Negative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800" dirty="0"/>
                        <a:t>0.01 * 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800" dirty="0"/>
                        <a:t>0.95 * 0.999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2"/>
                  </a:ext>
                </a:extLst>
              </a:tr>
            </a:tbl>
          </a:graphicData>
        </a:graphic>
      </p:graphicFrame>
      <p:sp>
        <p:nvSpPr>
          <p:cNvPr id="14" name="TextBox 13">
            <a:extLst>
              <a:ext uri="{FF2B5EF4-FFF2-40B4-BE49-F238E27FC236}">
                <a16:creationId xmlns:a16="http://schemas.microsoft.com/office/drawing/2014/main" id="{5867CDC6-4459-4E26-B6CC-AB3B95D97F1B}"/>
              </a:ext>
            </a:extLst>
          </p:cNvPr>
          <p:cNvSpPr txBox="1"/>
          <p:nvPr/>
        </p:nvSpPr>
        <p:spPr>
          <a:xfrm>
            <a:off x="7337940" y="5896728"/>
            <a:ext cx="1173719" cy="369332"/>
          </a:xfrm>
          <a:prstGeom prst="rect">
            <a:avLst/>
          </a:prstGeom>
          <a:noFill/>
        </p:spPr>
        <p:txBody>
          <a:bodyPr wrap="none" rtlCol="0">
            <a:spAutoFit/>
          </a:bodyPr>
          <a:lstStyle/>
          <a:p>
            <a:r>
              <a:rPr lang="en-US" dirty="0"/>
              <a:t>∑ = 1.0008</a:t>
            </a:r>
          </a:p>
        </p:txBody>
      </p:sp>
    </p:spTree>
    <p:extLst>
      <p:ext uri="{BB962C8B-B14F-4D97-AF65-F5344CB8AC3E}">
        <p14:creationId xmlns:p14="http://schemas.microsoft.com/office/powerpoint/2010/main" val="203345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Time to panic?</a:t>
            </a:r>
          </a:p>
        </p:txBody>
      </p:sp>
      <p:sp>
        <p:nvSpPr>
          <p:cNvPr id="3" name="Content Placeholder 2"/>
          <p:cNvSpPr>
            <a:spLocks noGrp="1"/>
          </p:cNvSpPr>
          <p:nvPr>
            <p:ph idx="1"/>
          </p:nvPr>
        </p:nvSpPr>
        <p:spPr>
          <a:xfrm>
            <a:off x="272143" y="834753"/>
            <a:ext cx="8305800" cy="5334000"/>
          </a:xfrm>
        </p:spPr>
        <p:txBody>
          <a:bodyPr rtlCol="0">
            <a:noAutofit/>
          </a:bodyPr>
          <a:lstStyle/>
          <a:p>
            <a:pPr marL="0" indent="0" eaLnBrk="1" fontAlgn="auto" hangingPunct="1">
              <a:spcAft>
                <a:spcPts val="0"/>
              </a:spcAft>
              <a:buNone/>
              <a:defRPr/>
            </a:pPr>
            <a:r>
              <a:rPr lang="en-US" dirty="0"/>
              <a:t>If you test Positive and then go in for a retest, you change prior. If you test </a:t>
            </a:r>
            <a:r>
              <a:rPr lang="en-US" dirty="0">
                <a:solidFill>
                  <a:srgbClr val="FF0000"/>
                </a:solidFill>
              </a:rPr>
              <a:t>positive</a:t>
            </a:r>
            <a:r>
              <a:rPr lang="en-US" dirty="0"/>
              <a:t> the second time:</a:t>
            </a:r>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sz="20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35</a:t>
            </a:fld>
            <a:endParaRPr lang="en-US" altLang="en-US" dirty="0"/>
          </a:p>
        </p:txBody>
      </p:sp>
      <p:graphicFrame>
        <p:nvGraphicFramePr>
          <p:cNvPr id="2" name="Table 1"/>
          <p:cNvGraphicFramePr>
            <a:graphicFrameLocks noGrp="1"/>
          </p:cNvGraphicFramePr>
          <p:nvPr/>
        </p:nvGraphicFramePr>
        <p:xfrm>
          <a:off x="495300" y="1764393"/>
          <a:ext cx="6705600" cy="1737360"/>
        </p:xfrm>
        <a:graphic>
          <a:graphicData uri="http://schemas.openxmlformats.org/drawingml/2006/table">
            <a:tbl>
              <a:tblPr firstRow="1" bandRow="1">
                <a:tableStyleId>{5C22544A-7EE6-4342-B048-85BDC9FD1C3A}</a:tableStyleId>
              </a:tblPr>
              <a:tblGrid>
                <a:gridCol w="2235200">
                  <a:extLst>
                    <a:ext uri="{9D8B030D-6E8A-4147-A177-3AD203B41FA5}">
                      <a16:colId xmlns:a16="http://schemas.microsoft.com/office/drawing/2014/main" val="20000"/>
                    </a:ext>
                  </a:extLst>
                </a:gridCol>
                <a:gridCol w="2235200">
                  <a:extLst>
                    <a:ext uri="{9D8B030D-6E8A-4147-A177-3AD203B41FA5}">
                      <a16:colId xmlns:a16="http://schemas.microsoft.com/office/drawing/2014/main" val="20001"/>
                    </a:ext>
                  </a:extLst>
                </a:gridCol>
                <a:gridCol w="2235200">
                  <a:extLst>
                    <a:ext uri="{9D8B030D-6E8A-4147-A177-3AD203B41FA5}">
                      <a16:colId xmlns:a16="http://schemas.microsoft.com/office/drawing/2014/main" val="20002"/>
                    </a:ext>
                  </a:extLst>
                </a:gridCol>
              </a:tblGrid>
              <a:tr h="381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Has Disease (</a:t>
                      </a:r>
                      <a:r>
                        <a:rPr lang="en-US" sz="1600" dirty="0">
                          <a:latin typeface="Symbol" panose="05050102010706020507" pitchFamily="18" charset="2"/>
                        </a:rPr>
                        <a:t>Q</a:t>
                      </a: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Does not have Disease (</a:t>
                      </a:r>
                      <a:r>
                        <a:rPr lang="en-US" sz="1600" dirty="0">
                          <a:latin typeface="Symbol" panose="05050102010706020507" pitchFamily="18" charset="2"/>
                        </a:rPr>
                        <a:t>Q</a:t>
                      </a:r>
                      <a:r>
                        <a:rPr lang="en-US" sz="1600" dirty="0">
                          <a:latin typeface="+mn-lt"/>
                        </a:rPr>
                        <a:t>-</a:t>
                      </a: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6400">
                <a:tc>
                  <a:txBody>
                    <a:bodyPr/>
                    <a:lstStyle/>
                    <a:p>
                      <a:r>
                        <a:rPr lang="en-US" sz="1600" dirty="0"/>
                        <a:t>Positive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P(D+,</a:t>
                      </a:r>
                      <a:r>
                        <a:rPr lang="en-US" sz="1600" dirty="0">
                          <a:latin typeface="Symbol" panose="05050102010706020507" pitchFamily="18" charset="2"/>
                        </a:rPr>
                        <a:t> Q</a:t>
                      </a:r>
                      <a:r>
                        <a:rPr lang="en-US" sz="1600" dirty="0"/>
                        <a:t>+) =</a:t>
                      </a:r>
                    </a:p>
                    <a:p>
                      <a:r>
                        <a:rPr lang="en-US" sz="1600" dirty="0"/>
                        <a:t>P(D+ | </a:t>
                      </a:r>
                      <a:r>
                        <a:rPr lang="en-US" sz="1600" dirty="0">
                          <a:latin typeface="Symbol" panose="05050102010706020507" pitchFamily="18" charset="2"/>
                        </a:rPr>
                        <a:t>Q</a:t>
                      </a:r>
                      <a:r>
                        <a:rPr lang="en-US" sz="1600" dirty="0"/>
                        <a:t>+)  * </a:t>
                      </a:r>
                      <a:r>
                        <a:rPr lang="en-US" sz="1600" dirty="0">
                          <a:solidFill>
                            <a:srgbClr val="FF0000"/>
                          </a:solidFill>
                        </a:rPr>
                        <a:t>P(</a:t>
                      </a:r>
                      <a:r>
                        <a:rPr lang="en-US" sz="1600" dirty="0">
                          <a:solidFill>
                            <a:srgbClr val="FF0000"/>
                          </a:solidFill>
                          <a:latin typeface="Symbol" panose="05050102010706020507" pitchFamily="18" charset="2"/>
                        </a:rPr>
                        <a:t>Q</a:t>
                      </a:r>
                      <a:r>
                        <a:rPr lang="en-US" sz="1600" dirty="0">
                          <a:solidFill>
                            <a:srgbClr val="FF0000"/>
                          </a:solidFill>
                        </a:rPr>
                        <a:t>+) </a:t>
                      </a: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P(D+,</a:t>
                      </a:r>
                      <a:r>
                        <a:rPr lang="en-US" sz="1600" dirty="0">
                          <a:latin typeface="Symbol" panose="05050102010706020507" pitchFamily="18" charset="2"/>
                        </a:rPr>
                        <a:t> Q-</a:t>
                      </a:r>
                      <a:r>
                        <a:rPr lang="en-US" sz="1600" dirty="0"/>
                        <a:t>) =</a:t>
                      </a:r>
                    </a:p>
                    <a:p>
                      <a:r>
                        <a:rPr lang="en-US" sz="1600" dirty="0"/>
                        <a:t>P(D+ | </a:t>
                      </a:r>
                      <a:r>
                        <a:rPr lang="en-US" sz="1600" dirty="0">
                          <a:latin typeface="Symbol" panose="05050102010706020507" pitchFamily="18" charset="2"/>
                        </a:rPr>
                        <a:t>Q-</a:t>
                      </a:r>
                      <a:r>
                        <a:rPr lang="en-US" sz="1600" dirty="0"/>
                        <a:t>)  * </a:t>
                      </a:r>
                      <a:r>
                        <a:rPr lang="en-US" sz="1600" dirty="0">
                          <a:solidFill>
                            <a:srgbClr val="FF0000"/>
                          </a:solidFill>
                        </a:rPr>
                        <a:t>P(</a:t>
                      </a:r>
                      <a:r>
                        <a:rPr lang="en-US" sz="1600" dirty="0">
                          <a:solidFill>
                            <a:srgbClr val="FF0000"/>
                          </a:solidFill>
                          <a:latin typeface="Symbol" panose="05050102010706020507" pitchFamily="18" charset="2"/>
                        </a:rPr>
                        <a:t>Q-</a:t>
                      </a:r>
                      <a:r>
                        <a:rPr lang="en-US" sz="1600" dirty="0">
                          <a:solidFill>
                            <a:srgbClr val="FF0000"/>
                          </a:solidFill>
                        </a:rPr>
                        <a:t>) </a:t>
                      </a: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97840">
                <a:tc>
                  <a:txBody>
                    <a:bodyPr/>
                    <a:lstStyle/>
                    <a:p>
                      <a:r>
                        <a:rPr lang="en-US" sz="1600" dirty="0"/>
                        <a:t>Negative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600" dirty="0"/>
                        <a:t>P(D-,</a:t>
                      </a:r>
                      <a:r>
                        <a:rPr lang="en-US" sz="1600" dirty="0">
                          <a:latin typeface="Symbol" panose="05050102010706020507" pitchFamily="18" charset="2"/>
                        </a:rPr>
                        <a:t> Q</a:t>
                      </a:r>
                      <a:r>
                        <a:rPr lang="en-US" sz="1600" dirty="0"/>
                        <a:t>+) =</a:t>
                      </a:r>
                    </a:p>
                    <a:p>
                      <a:r>
                        <a:rPr lang="en-US" sz="1600" dirty="0"/>
                        <a:t>P(D- | </a:t>
                      </a:r>
                      <a:r>
                        <a:rPr lang="en-US" sz="1600" dirty="0">
                          <a:latin typeface="Symbol" panose="05050102010706020507" pitchFamily="18" charset="2"/>
                        </a:rPr>
                        <a:t>Q</a:t>
                      </a:r>
                      <a:r>
                        <a:rPr lang="en-US" sz="1600" dirty="0"/>
                        <a:t>+)  * P(</a:t>
                      </a:r>
                      <a:r>
                        <a:rPr lang="en-US" sz="1600" dirty="0">
                          <a:latin typeface="Symbol" panose="05050102010706020507" pitchFamily="18" charset="2"/>
                        </a:rPr>
                        <a:t>Q</a:t>
                      </a:r>
                      <a:r>
                        <a:rPr lang="en-US"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600" dirty="0"/>
                        <a:t>P(D-,</a:t>
                      </a:r>
                      <a:r>
                        <a:rPr lang="en-US" sz="1600" dirty="0">
                          <a:latin typeface="Symbol" panose="05050102010706020507" pitchFamily="18" charset="2"/>
                        </a:rPr>
                        <a:t> Q-</a:t>
                      </a:r>
                      <a:r>
                        <a:rPr lang="en-US" sz="1600" dirty="0"/>
                        <a:t>) = </a:t>
                      </a:r>
                    </a:p>
                    <a:p>
                      <a:r>
                        <a:rPr lang="en-US" sz="1600" dirty="0"/>
                        <a:t>P(D- | </a:t>
                      </a:r>
                      <a:r>
                        <a:rPr lang="en-US" sz="1600" dirty="0">
                          <a:latin typeface="Symbol" panose="05050102010706020507" pitchFamily="18" charset="2"/>
                        </a:rPr>
                        <a:t>Q-</a:t>
                      </a:r>
                      <a:r>
                        <a:rPr lang="en-US" sz="1600" dirty="0"/>
                        <a:t>)  * P(</a:t>
                      </a:r>
                      <a:r>
                        <a:rPr lang="en-US" sz="1600" dirty="0">
                          <a:latin typeface="Symbol" panose="05050102010706020507" pitchFamily="18" charset="2"/>
                        </a:rPr>
                        <a:t>Q-</a:t>
                      </a:r>
                      <a:r>
                        <a:rPr lang="en-US"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2"/>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111" name="Ink 3110"/>
              <p14:cNvContentPartPr/>
              <p14:nvPr/>
            </p14:nvContentPartPr>
            <p14:xfrm>
              <a:off x="8698086" y="2844189"/>
              <a:ext cx="10800" cy="2520"/>
            </p14:xfrm>
          </p:contentPart>
        </mc:Choice>
        <mc:Fallback xmlns="">
          <p:pic>
            <p:nvPicPr>
              <p:cNvPr id="3111" name="Ink 3110"/>
              <p:cNvPicPr/>
              <p:nvPr/>
            </p:nvPicPr>
            <p:blipFill>
              <a:blip r:embed="rId3"/>
              <a:stretch>
                <a:fillRect/>
              </a:stretch>
            </p:blipFill>
            <p:spPr>
              <a:xfrm>
                <a:off x="8691966" y="2838069"/>
                <a:ext cx="23040" cy="14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112" name="Ink 3111"/>
              <p14:cNvContentPartPr/>
              <p14:nvPr/>
            </p14:nvContentPartPr>
            <p14:xfrm>
              <a:off x="10175166" y="3252756"/>
              <a:ext cx="2880" cy="1800"/>
            </p14:xfrm>
          </p:contentPart>
        </mc:Choice>
        <mc:Fallback xmlns="">
          <p:pic>
            <p:nvPicPr>
              <p:cNvPr id="3112" name="Ink 3111"/>
              <p:cNvPicPr/>
              <p:nvPr/>
            </p:nvPicPr>
            <p:blipFill>
              <a:blip r:embed="rId7"/>
              <a:stretch>
                <a:fillRect/>
              </a:stretch>
            </p:blipFill>
            <p:spPr>
              <a:xfrm>
                <a:off x="9991566" y="2942796"/>
                <a:ext cx="480960" cy="355680"/>
              </a:xfrm>
              <a:prstGeom prst="rect">
                <a:avLst/>
              </a:prstGeom>
            </p:spPr>
          </p:pic>
        </mc:Fallback>
      </mc:AlternateContent>
      <p:graphicFrame>
        <p:nvGraphicFramePr>
          <p:cNvPr id="8" name="Table 7">
            <a:extLst>
              <a:ext uri="{FF2B5EF4-FFF2-40B4-BE49-F238E27FC236}">
                <a16:creationId xmlns:a16="http://schemas.microsoft.com/office/drawing/2014/main" id="{D1B053DF-0606-4E07-BF8B-85DED82DF751}"/>
              </a:ext>
            </a:extLst>
          </p:cNvPr>
          <p:cNvGraphicFramePr>
            <a:graphicFrameLocks noGrp="1"/>
          </p:cNvGraphicFramePr>
          <p:nvPr/>
        </p:nvGraphicFramePr>
        <p:xfrm>
          <a:off x="533400" y="3882753"/>
          <a:ext cx="7010400" cy="1298847"/>
        </p:xfrm>
        <a:graphic>
          <a:graphicData uri="http://schemas.openxmlformats.org/drawingml/2006/table">
            <a:tbl>
              <a:tblPr firstRow="1" bandRow="1">
                <a:tableStyleId>{5C22544A-7EE6-4342-B048-85BDC9FD1C3A}</a:tableStyleId>
              </a:tblPr>
              <a:tblGrid>
                <a:gridCol w="1911927">
                  <a:extLst>
                    <a:ext uri="{9D8B030D-6E8A-4147-A177-3AD203B41FA5}">
                      <a16:colId xmlns:a16="http://schemas.microsoft.com/office/drawing/2014/main" val="20000"/>
                    </a:ext>
                  </a:extLst>
                </a:gridCol>
                <a:gridCol w="2230582">
                  <a:extLst>
                    <a:ext uri="{9D8B030D-6E8A-4147-A177-3AD203B41FA5}">
                      <a16:colId xmlns:a16="http://schemas.microsoft.com/office/drawing/2014/main" val="20001"/>
                    </a:ext>
                  </a:extLst>
                </a:gridCol>
                <a:gridCol w="2867891">
                  <a:extLst>
                    <a:ext uri="{9D8B030D-6E8A-4147-A177-3AD203B41FA5}">
                      <a16:colId xmlns:a16="http://schemas.microsoft.com/office/drawing/2014/main" val="20002"/>
                    </a:ext>
                  </a:extLst>
                </a:gridCol>
              </a:tblGrid>
              <a:tr h="537482">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Has Disease (</a:t>
                      </a:r>
                      <a:r>
                        <a:rPr lang="en-US" sz="1800" dirty="0">
                          <a:latin typeface="Symbol" panose="05050102010706020507" pitchFamily="18" charset="2"/>
                        </a:rPr>
                        <a:t>Q</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Does not have Disease (</a:t>
                      </a:r>
                      <a:r>
                        <a:rPr lang="en-US" sz="1800" dirty="0">
                          <a:latin typeface="Symbol" panose="05050102010706020507" pitchFamily="18" charset="2"/>
                        </a:rPr>
                        <a:t>Q</a:t>
                      </a:r>
                      <a:r>
                        <a:rPr lang="en-US" sz="1800" dirty="0">
                          <a:latin typeface="+mn-lt"/>
                        </a:rPr>
                        <a:t>-</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5605">
                <a:tc>
                  <a:txBody>
                    <a:bodyPr/>
                    <a:lstStyle/>
                    <a:p>
                      <a:r>
                        <a:rPr lang="en-US" sz="1800" dirty="0"/>
                        <a:t>Positive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0.99 * </a:t>
                      </a:r>
                      <a:r>
                        <a:rPr lang="en-US" sz="1800" dirty="0">
                          <a:solidFill>
                            <a:srgbClr val="FF0000"/>
                          </a:solidFill>
                        </a:rPr>
                        <a:t>0.0195 </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0.05 * </a:t>
                      </a:r>
                      <a:r>
                        <a:rPr lang="en-US" sz="1800" dirty="0">
                          <a:solidFill>
                            <a:srgbClr val="FF0000"/>
                          </a:solidFill>
                        </a:rPr>
                        <a:t>0.9813 </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5798">
                <a:tc>
                  <a:txBody>
                    <a:bodyPr/>
                    <a:lstStyle/>
                    <a:p>
                      <a:r>
                        <a:rPr lang="en-US" sz="1800" dirty="0"/>
                        <a:t>Negative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800" dirty="0"/>
                        <a:t>0.01 * 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800" dirty="0"/>
                        <a:t>0.95 * 0.999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B68117C4-A0D8-493B-A218-6576059B267F}"/>
              </a:ext>
            </a:extLst>
          </p:cNvPr>
          <p:cNvSpPr txBox="1"/>
          <p:nvPr/>
        </p:nvSpPr>
        <p:spPr>
          <a:xfrm>
            <a:off x="7785040" y="4354381"/>
            <a:ext cx="1290738" cy="369332"/>
          </a:xfrm>
          <a:prstGeom prst="rect">
            <a:avLst/>
          </a:prstGeom>
          <a:noFill/>
        </p:spPr>
        <p:txBody>
          <a:bodyPr wrap="none" rtlCol="0">
            <a:spAutoFit/>
          </a:bodyPr>
          <a:lstStyle/>
          <a:p>
            <a:r>
              <a:rPr lang="en-US" dirty="0"/>
              <a:t>∑ = 0.06837</a:t>
            </a:r>
          </a:p>
        </p:txBody>
      </p:sp>
      <p:graphicFrame>
        <p:nvGraphicFramePr>
          <p:cNvPr id="13" name="Table 12">
            <a:extLst>
              <a:ext uri="{FF2B5EF4-FFF2-40B4-BE49-F238E27FC236}">
                <a16:creationId xmlns:a16="http://schemas.microsoft.com/office/drawing/2014/main" id="{7F7769AA-0F49-4F60-935C-9612EBF4C838}"/>
              </a:ext>
            </a:extLst>
          </p:cNvPr>
          <p:cNvGraphicFramePr>
            <a:graphicFrameLocks noGrp="1"/>
          </p:cNvGraphicFramePr>
          <p:nvPr/>
        </p:nvGraphicFramePr>
        <p:xfrm>
          <a:off x="457200" y="5431971"/>
          <a:ext cx="6705600" cy="1298847"/>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537482">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Has Disease (</a:t>
                      </a:r>
                      <a:r>
                        <a:rPr lang="en-US" sz="1800" dirty="0">
                          <a:latin typeface="Symbol" panose="05050102010706020507" pitchFamily="18" charset="2"/>
                        </a:rPr>
                        <a:t>Q</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Does not have Disease (</a:t>
                      </a:r>
                      <a:r>
                        <a:rPr lang="en-US" sz="1800" dirty="0">
                          <a:latin typeface="Symbol" panose="05050102010706020507" pitchFamily="18" charset="2"/>
                        </a:rPr>
                        <a:t>Q</a:t>
                      </a:r>
                      <a:r>
                        <a:rPr lang="en-US" sz="1800" dirty="0">
                          <a:latin typeface="+mn-lt"/>
                        </a:rPr>
                        <a:t>-</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5605">
                <a:tc>
                  <a:txBody>
                    <a:bodyPr/>
                    <a:lstStyle/>
                    <a:p>
                      <a:r>
                        <a:rPr lang="en-US" sz="1800" dirty="0"/>
                        <a:t>Positive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0.282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 0.717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5798">
                <a:tc>
                  <a:txBody>
                    <a:bodyPr/>
                    <a:lstStyle/>
                    <a:p>
                      <a:r>
                        <a:rPr lang="en-US" sz="1800" dirty="0"/>
                        <a:t>Negative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800" dirty="0"/>
                        <a:t>0.01 * 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800" dirty="0"/>
                        <a:t>0.95 * 0.999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2"/>
                  </a:ext>
                </a:extLst>
              </a:tr>
            </a:tbl>
          </a:graphicData>
        </a:graphic>
      </p:graphicFrame>
      <p:sp>
        <p:nvSpPr>
          <p:cNvPr id="14" name="TextBox 13">
            <a:extLst>
              <a:ext uri="{FF2B5EF4-FFF2-40B4-BE49-F238E27FC236}">
                <a16:creationId xmlns:a16="http://schemas.microsoft.com/office/drawing/2014/main" id="{5867CDC6-4459-4E26-B6CC-AB3B95D97F1B}"/>
              </a:ext>
            </a:extLst>
          </p:cNvPr>
          <p:cNvSpPr txBox="1"/>
          <p:nvPr/>
        </p:nvSpPr>
        <p:spPr>
          <a:xfrm>
            <a:off x="7337940" y="5896728"/>
            <a:ext cx="1056700" cy="369332"/>
          </a:xfrm>
          <a:prstGeom prst="rect">
            <a:avLst/>
          </a:prstGeom>
          <a:noFill/>
        </p:spPr>
        <p:txBody>
          <a:bodyPr wrap="none" rtlCol="0">
            <a:spAutoFit/>
          </a:bodyPr>
          <a:lstStyle/>
          <a:p>
            <a:r>
              <a:rPr lang="en-US" dirty="0"/>
              <a:t>∑ = 0.996</a:t>
            </a:r>
          </a:p>
        </p:txBody>
      </p:sp>
    </p:spTree>
    <p:extLst>
      <p:ext uri="{BB962C8B-B14F-4D97-AF65-F5344CB8AC3E}">
        <p14:creationId xmlns:p14="http://schemas.microsoft.com/office/powerpoint/2010/main" val="14175047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No Missed Detections</a:t>
            </a:r>
          </a:p>
        </p:txBody>
      </p:sp>
      <p:sp>
        <p:nvSpPr>
          <p:cNvPr id="3" name="Content Placeholder 2"/>
          <p:cNvSpPr>
            <a:spLocks noGrp="1"/>
          </p:cNvSpPr>
          <p:nvPr>
            <p:ph idx="1"/>
          </p:nvPr>
        </p:nvSpPr>
        <p:spPr>
          <a:xfrm>
            <a:off x="364671" y="820902"/>
            <a:ext cx="8305800" cy="5334000"/>
          </a:xfrm>
        </p:spPr>
        <p:txBody>
          <a:bodyPr rtlCol="0">
            <a:noAutofit/>
          </a:bodyPr>
          <a:lstStyle/>
          <a:p>
            <a:pPr marL="0" indent="0" eaLnBrk="1" fontAlgn="auto" hangingPunct="1">
              <a:spcAft>
                <a:spcPts val="0"/>
              </a:spcAft>
              <a:buNone/>
              <a:defRPr/>
            </a:pPr>
            <a:r>
              <a:rPr lang="en-US" dirty="0"/>
              <a:t>If you test Positive and then go in for a retest, you change prior. If you test negative the second time:</a:t>
            </a:r>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sz="20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36</a:t>
            </a:fld>
            <a:endParaRPr lang="en-US" altLang="en-US" dirty="0"/>
          </a:p>
        </p:txBody>
      </p:sp>
      <p:graphicFrame>
        <p:nvGraphicFramePr>
          <p:cNvPr id="2" name="Table 1"/>
          <p:cNvGraphicFramePr>
            <a:graphicFrameLocks noGrp="1"/>
          </p:cNvGraphicFramePr>
          <p:nvPr>
            <p:extLst>
              <p:ext uri="{D42A27DB-BD31-4B8C-83A1-F6EECF244321}">
                <p14:modId xmlns:p14="http://schemas.microsoft.com/office/powerpoint/2010/main" val="3992972738"/>
              </p:ext>
            </p:extLst>
          </p:nvPr>
        </p:nvGraphicFramePr>
        <p:xfrm>
          <a:off x="495300" y="1611868"/>
          <a:ext cx="6705600" cy="1737360"/>
        </p:xfrm>
        <a:graphic>
          <a:graphicData uri="http://schemas.openxmlformats.org/drawingml/2006/table">
            <a:tbl>
              <a:tblPr firstRow="1" bandRow="1">
                <a:tableStyleId>{5C22544A-7EE6-4342-B048-85BDC9FD1C3A}</a:tableStyleId>
              </a:tblPr>
              <a:tblGrid>
                <a:gridCol w="2235200">
                  <a:extLst>
                    <a:ext uri="{9D8B030D-6E8A-4147-A177-3AD203B41FA5}">
                      <a16:colId xmlns:a16="http://schemas.microsoft.com/office/drawing/2014/main" val="20000"/>
                    </a:ext>
                  </a:extLst>
                </a:gridCol>
                <a:gridCol w="2235200">
                  <a:extLst>
                    <a:ext uri="{9D8B030D-6E8A-4147-A177-3AD203B41FA5}">
                      <a16:colId xmlns:a16="http://schemas.microsoft.com/office/drawing/2014/main" val="20001"/>
                    </a:ext>
                  </a:extLst>
                </a:gridCol>
                <a:gridCol w="2235200">
                  <a:extLst>
                    <a:ext uri="{9D8B030D-6E8A-4147-A177-3AD203B41FA5}">
                      <a16:colId xmlns:a16="http://schemas.microsoft.com/office/drawing/2014/main" val="20002"/>
                    </a:ext>
                  </a:extLst>
                </a:gridCol>
              </a:tblGrid>
              <a:tr h="381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Has Disease (</a:t>
                      </a:r>
                      <a:r>
                        <a:rPr lang="en-US" sz="1600" dirty="0">
                          <a:latin typeface="Symbol" panose="05050102010706020507" pitchFamily="18" charset="2"/>
                        </a:rPr>
                        <a:t>Q</a:t>
                      </a: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Does not have Disease (</a:t>
                      </a:r>
                      <a:r>
                        <a:rPr lang="en-US" sz="1600" dirty="0">
                          <a:latin typeface="Symbol" panose="05050102010706020507" pitchFamily="18" charset="2"/>
                        </a:rPr>
                        <a:t>Q</a:t>
                      </a:r>
                      <a:r>
                        <a:rPr lang="en-US" sz="1600" dirty="0">
                          <a:latin typeface="+mn-lt"/>
                        </a:rPr>
                        <a:t>-</a:t>
                      </a: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6400">
                <a:tc>
                  <a:txBody>
                    <a:bodyPr/>
                    <a:lstStyle/>
                    <a:p>
                      <a:r>
                        <a:rPr lang="en-US" sz="1600" dirty="0"/>
                        <a:t>Positive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600" dirty="0"/>
                        <a:t>P(D+,</a:t>
                      </a:r>
                      <a:r>
                        <a:rPr lang="en-US" sz="1600" dirty="0">
                          <a:latin typeface="Symbol" panose="05050102010706020507" pitchFamily="18" charset="2"/>
                        </a:rPr>
                        <a:t> Q</a:t>
                      </a:r>
                      <a:r>
                        <a:rPr lang="en-US" sz="1600" dirty="0"/>
                        <a:t>+) =</a:t>
                      </a:r>
                    </a:p>
                    <a:p>
                      <a:r>
                        <a:rPr lang="en-US" sz="1600" dirty="0"/>
                        <a:t>P(D+ | </a:t>
                      </a:r>
                      <a:r>
                        <a:rPr lang="en-US" sz="1600" dirty="0">
                          <a:latin typeface="Symbol" panose="05050102010706020507" pitchFamily="18" charset="2"/>
                        </a:rPr>
                        <a:t>Q</a:t>
                      </a:r>
                      <a:r>
                        <a:rPr lang="en-US" sz="1600" dirty="0"/>
                        <a:t>+)  * P(</a:t>
                      </a:r>
                      <a:r>
                        <a:rPr lang="en-US" sz="1600" dirty="0">
                          <a:latin typeface="Symbol" panose="05050102010706020507" pitchFamily="18" charset="2"/>
                        </a:rPr>
                        <a:t>Q</a:t>
                      </a:r>
                      <a:r>
                        <a:rPr lang="en-US"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600" dirty="0"/>
                        <a:t>P(D+,</a:t>
                      </a:r>
                      <a:r>
                        <a:rPr lang="en-US" sz="1600" dirty="0">
                          <a:latin typeface="Symbol" panose="05050102010706020507" pitchFamily="18" charset="2"/>
                        </a:rPr>
                        <a:t> Q-</a:t>
                      </a:r>
                      <a:r>
                        <a:rPr lang="en-US" sz="1600" dirty="0"/>
                        <a:t>) =</a:t>
                      </a:r>
                    </a:p>
                    <a:p>
                      <a:r>
                        <a:rPr lang="en-US" sz="1600" dirty="0"/>
                        <a:t>P(D+ | </a:t>
                      </a:r>
                      <a:r>
                        <a:rPr lang="en-US" sz="1600" dirty="0">
                          <a:latin typeface="Symbol" panose="05050102010706020507" pitchFamily="18" charset="2"/>
                        </a:rPr>
                        <a:t>Q-</a:t>
                      </a:r>
                      <a:r>
                        <a:rPr lang="en-US" sz="1600" dirty="0"/>
                        <a:t>)  * P(</a:t>
                      </a:r>
                      <a:r>
                        <a:rPr lang="en-US" sz="1600" dirty="0">
                          <a:latin typeface="Symbol" panose="05050102010706020507" pitchFamily="18" charset="2"/>
                        </a:rPr>
                        <a:t>Q-</a:t>
                      </a:r>
                      <a:r>
                        <a:rPr lang="en-US"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497840">
                <a:tc>
                  <a:txBody>
                    <a:bodyPr/>
                    <a:lstStyle/>
                    <a:p>
                      <a:r>
                        <a:rPr lang="en-US" sz="1600" dirty="0"/>
                        <a:t>Negative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t>P(D-,</a:t>
                      </a:r>
                      <a:r>
                        <a:rPr lang="en-US" sz="1600" dirty="0">
                          <a:latin typeface="Symbol" panose="05050102010706020507" pitchFamily="18" charset="2"/>
                        </a:rPr>
                        <a:t> Q</a:t>
                      </a:r>
                      <a:r>
                        <a:rPr lang="en-US" sz="1600" dirty="0"/>
                        <a:t>+) =</a:t>
                      </a:r>
                    </a:p>
                    <a:p>
                      <a:r>
                        <a:rPr lang="en-US" sz="1600" dirty="0"/>
                        <a:t>P(D- | </a:t>
                      </a:r>
                      <a:r>
                        <a:rPr lang="en-US" sz="1600" dirty="0">
                          <a:latin typeface="Symbol" panose="05050102010706020507" pitchFamily="18" charset="2"/>
                        </a:rPr>
                        <a:t>Q</a:t>
                      </a:r>
                      <a:r>
                        <a:rPr lang="en-US" sz="1600" dirty="0"/>
                        <a:t>+)  * </a:t>
                      </a:r>
                      <a:r>
                        <a:rPr lang="en-US" sz="1600" dirty="0">
                          <a:solidFill>
                            <a:srgbClr val="FF0000"/>
                          </a:solidFill>
                        </a:rPr>
                        <a:t>P(</a:t>
                      </a:r>
                      <a:r>
                        <a:rPr lang="en-US" sz="1600" dirty="0">
                          <a:solidFill>
                            <a:srgbClr val="FF0000"/>
                          </a:solidFill>
                          <a:latin typeface="Symbol" panose="05050102010706020507" pitchFamily="18" charset="2"/>
                        </a:rPr>
                        <a:t>Q</a:t>
                      </a:r>
                      <a:r>
                        <a:rPr lang="en-US" sz="1600" dirty="0">
                          <a:solidFill>
                            <a:srgbClr val="FF0000"/>
                          </a:solidFill>
                        </a:rPr>
                        <a:t>+) </a:t>
                      </a: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t>P(D-,</a:t>
                      </a:r>
                      <a:r>
                        <a:rPr lang="en-US" sz="1600" dirty="0">
                          <a:latin typeface="Symbol" panose="05050102010706020507" pitchFamily="18" charset="2"/>
                        </a:rPr>
                        <a:t> Q-</a:t>
                      </a:r>
                      <a:r>
                        <a:rPr lang="en-US" sz="1600" dirty="0"/>
                        <a:t>) = </a:t>
                      </a:r>
                    </a:p>
                    <a:p>
                      <a:r>
                        <a:rPr lang="en-US" sz="1600" dirty="0"/>
                        <a:t>P(D- | </a:t>
                      </a:r>
                      <a:r>
                        <a:rPr lang="en-US" sz="1600" dirty="0">
                          <a:latin typeface="Symbol" panose="05050102010706020507" pitchFamily="18" charset="2"/>
                        </a:rPr>
                        <a:t>Q-</a:t>
                      </a:r>
                      <a:r>
                        <a:rPr lang="en-US" sz="1600" dirty="0"/>
                        <a:t>)  * </a:t>
                      </a:r>
                      <a:r>
                        <a:rPr lang="en-US" sz="1600" dirty="0">
                          <a:solidFill>
                            <a:srgbClr val="FF0000"/>
                          </a:solidFill>
                        </a:rPr>
                        <a:t>P(</a:t>
                      </a:r>
                      <a:r>
                        <a:rPr lang="en-US" sz="1600" dirty="0">
                          <a:solidFill>
                            <a:srgbClr val="FF0000"/>
                          </a:solidFill>
                          <a:latin typeface="Symbol" panose="05050102010706020507" pitchFamily="18" charset="2"/>
                        </a:rPr>
                        <a:t>Q-</a:t>
                      </a:r>
                      <a:r>
                        <a:rPr lang="en-US" sz="1600" dirty="0">
                          <a:solidFill>
                            <a:srgbClr val="FF0000"/>
                          </a:solidFill>
                        </a:rPr>
                        <a:t>) </a:t>
                      </a: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111" name="Ink 3110"/>
              <p14:cNvContentPartPr/>
              <p14:nvPr/>
            </p14:nvContentPartPr>
            <p14:xfrm>
              <a:off x="8698086" y="2691664"/>
              <a:ext cx="10800" cy="2520"/>
            </p14:xfrm>
          </p:contentPart>
        </mc:Choice>
        <mc:Fallback xmlns="">
          <p:pic>
            <p:nvPicPr>
              <p:cNvPr id="3111" name="Ink 3110"/>
              <p:cNvPicPr/>
              <p:nvPr/>
            </p:nvPicPr>
            <p:blipFill>
              <a:blip r:embed="rId3"/>
              <a:stretch>
                <a:fillRect/>
              </a:stretch>
            </p:blipFill>
            <p:spPr>
              <a:xfrm>
                <a:off x="8691966" y="2685544"/>
                <a:ext cx="23040" cy="14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112" name="Ink 3111"/>
              <p14:cNvContentPartPr/>
              <p14:nvPr/>
            </p14:nvContentPartPr>
            <p14:xfrm>
              <a:off x="10175166" y="3252756"/>
              <a:ext cx="2880" cy="1800"/>
            </p14:xfrm>
          </p:contentPart>
        </mc:Choice>
        <mc:Fallback xmlns="">
          <p:pic>
            <p:nvPicPr>
              <p:cNvPr id="3112" name="Ink 3111"/>
              <p:cNvPicPr/>
              <p:nvPr/>
            </p:nvPicPr>
            <p:blipFill>
              <a:blip r:embed="rId7"/>
              <a:stretch>
                <a:fillRect/>
              </a:stretch>
            </p:blipFill>
            <p:spPr>
              <a:xfrm>
                <a:off x="9991566" y="2942796"/>
                <a:ext cx="480960" cy="355680"/>
              </a:xfrm>
              <a:prstGeom prst="rect">
                <a:avLst/>
              </a:prstGeom>
            </p:spPr>
          </p:pic>
        </mc:Fallback>
      </mc:AlternateContent>
      <p:graphicFrame>
        <p:nvGraphicFramePr>
          <p:cNvPr id="8" name="Table 7">
            <a:extLst>
              <a:ext uri="{FF2B5EF4-FFF2-40B4-BE49-F238E27FC236}">
                <a16:creationId xmlns:a16="http://schemas.microsoft.com/office/drawing/2014/main" id="{D1B053DF-0606-4E07-BF8B-85DED82DF751}"/>
              </a:ext>
            </a:extLst>
          </p:cNvPr>
          <p:cNvGraphicFramePr>
            <a:graphicFrameLocks noGrp="1"/>
          </p:cNvGraphicFramePr>
          <p:nvPr>
            <p:extLst>
              <p:ext uri="{D42A27DB-BD31-4B8C-83A1-F6EECF244321}">
                <p14:modId xmlns:p14="http://schemas.microsoft.com/office/powerpoint/2010/main" val="1431364556"/>
              </p:ext>
            </p:extLst>
          </p:nvPr>
        </p:nvGraphicFramePr>
        <p:xfrm>
          <a:off x="533400" y="3730228"/>
          <a:ext cx="7010400" cy="1298847"/>
        </p:xfrm>
        <a:graphic>
          <a:graphicData uri="http://schemas.openxmlformats.org/drawingml/2006/table">
            <a:tbl>
              <a:tblPr firstRow="1" bandRow="1">
                <a:tableStyleId>{5C22544A-7EE6-4342-B048-85BDC9FD1C3A}</a:tableStyleId>
              </a:tblPr>
              <a:tblGrid>
                <a:gridCol w="1911927">
                  <a:extLst>
                    <a:ext uri="{9D8B030D-6E8A-4147-A177-3AD203B41FA5}">
                      <a16:colId xmlns:a16="http://schemas.microsoft.com/office/drawing/2014/main" val="20000"/>
                    </a:ext>
                  </a:extLst>
                </a:gridCol>
                <a:gridCol w="2230582">
                  <a:extLst>
                    <a:ext uri="{9D8B030D-6E8A-4147-A177-3AD203B41FA5}">
                      <a16:colId xmlns:a16="http://schemas.microsoft.com/office/drawing/2014/main" val="20001"/>
                    </a:ext>
                  </a:extLst>
                </a:gridCol>
                <a:gridCol w="2867891">
                  <a:extLst>
                    <a:ext uri="{9D8B030D-6E8A-4147-A177-3AD203B41FA5}">
                      <a16:colId xmlns:a16="http://schemas.microsoft.com/office/drawing/2014/main" val="20002"/>
                    </a:ext>
                  </a:extLst>
                </a:gridCol>
              </a:tblGrid>
              <a:tr h="537482">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Has Disease (</a:t>
                      </a:r>
                      <a:r>
                        <a:rPr lang="en-US" sz="1800" dirty="0">
                          <a:latin typeface="Symbol" panose="05050102010706020507" pitchFamily="18" charset="2"/>
                        </a:rPr>
                        <a:t>Q</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Does not have Disease (</a:t>
                      </a:r>
                      <a:r>
                        <a:rPr lang="en-US" sz="1800" dirty="0">
                          <a:latin typeface="Symbol" panose="05050102010706020507" pitchFamily="18" charset="2"/>
                        </a:rPr>
                        <a:t>Q</a:t>
                      </a:r>
                      <a:r>
                        <a:rPr lang="en-US" sz="1800" dirty="0">
                          <a:latin typeface="+mn-lt"/>
                        </a:rPr>
                        <a:t>-</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5605">
                <a:tc>
                  <a:txBody>
                    <a:bodyPr/>
                    <a:lstStyle/>
                    <a:p>
                      <a:r>
                        <a:rPr lang="en-US" sz="1800" dirty="0"/>
                        <a:t>Positive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800" dirty="0"/>
                        <a:t>0.99 * 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800" dirty="0"/>
                        <a:t>0.05 * 0.999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305798">
                <a:tc>
                  <a:txBody>
                    <a:bodyPr/>
                    <a:lstStyle/>
                    <a:p>
                      <a:r>
                        <a:rPr lang="en-US" sz="1800" dirty="0"/>
                        <a:t>Negative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0.01 * </a:t>
                      </a:r>
                      <a:r>
                        <a:rPr lang="en-US" sz="1800" dirty="0">
                          <a:solidFill>
                            <a:srgbClr val="FF0000"/>
                          </a:solidFill>
                        </a:rPr>
                        <a:t>0.0195</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0.95 * </a:t>
                      </a:r>
                      <a:r>
                        <a:rPr lang="en-US" sz="1800" dirty="0">
                          <a:solidFill>
                            <a:srgbClr val="FF0000"/>
                          </a:solidFill>
                        </a:rPr>
                        <a:t>0.9813</a:t>
                      </a:r>
                      <a:r>
                        <a:rPr lang="en-US" sz="18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
        <p:nvSpPr>
          <p:cNvPr id="11" name="TextBox 10">
            <a:extLst>
              <a:ext uri="{FF2B5EF4-FFF2-40B4-BE49-F238E27FC236}">
                <a16:creationId xmlns:a16="http://schemas.microsoft.com/office/drawing/2014/main" id="{9A66AD2C-928E-4D8C-B5DE-2197180FC7F9}"/>
              </a:ext>
            </a:extLst>
          </p:cNvPr>
          <p:cNvSpPr txBox="1"/>
          <p:nvPr/>
        </p:nvSpPr>
        <p:spPr>
          <a:xfrm>
            <a:off x="7679872" y="4603126"/>
            <a:ext cx="1290738" cy="369332"/>
          </a:xfrm>
          <a:prstGeom prst="rect">
            <a:avLst/>
          </a:prstGeom>
          <a:noFill/>
        </p:spPr>
        <p:txBody>
          <a:bodyPr wrap="none" rtlCol="0">
            <a:spAutoFit/>
          </a:bodyPr>
          <a:lstStyle/>
          <a:p>
            <a:r>
              <a:rPr lang="en-US" dirty="0"/>
              <a:t>∑ = 0.93243</a:t>
            </a:r>
          </a:p>
        </p:txBody>
      </p:sp>
      <p:graphicFrame>
        <p:nvGraphicFramePr>
          <p:cNvPr id="13" name="Table 12">
            <a:extLst>
              <a:ext uri="{FF2B5EF4-FFF2-40B4-BE49-F238E27FC236}">
                <a16:creationId xmlns:a16="http://schemas.microsoft.com/office/drawing/2014/main" id="{7F7769AA-0F49-4F60-935C-9612EBF4C838}"/>
              </a:ext>
            </a:extLst>
          </p:cNvPr>
          <p:cNvGraphicFramePr>
            <a:graphicFrameLocks noGrp="1"/>
          </p:cNvGraphicFramePr>
          <p:nvPr>
            <p:extLst>
              <p:ext uri="{D42A27DB-BD31-4B8C-83A1-F6EECF244321}">
                <p14:modId xmlns:p14="http://schemas.microsoft.com/office/powerpoint/2010/main" val="2949797754"/>
              </p:ext>
            </p:extLst>
          </p:nvPr>
        </p:nvGraphicFramePr>
        <p:xfrm>
          <a:off x="457200" y="5431971"/>
          <a:ext cx="6705600" cy="1298847"/>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537482">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Has Disease (</a:t>
                      </a:r>
                      <a:r>
                        <a:rPr lang="en-US" sz="1800" dirty="0">
                          <a:latin typeface="Symbol" panose="05050102010706020507" pitchFamily="18" charset="2"/>
                        </a:rPr>
                        <a:t>Q</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Does not have Disease (</a:t>
                      </a:r>
                      <a:r>
                        <a:rPr lang="en-US" sz="1800" dirty="0">
                          <a:latin typeface="Symbol" panose="05050102010706020507" pitchFamily="18" charset="2"/>
                        </a:rPr>
                        <a:t>Q</a:t>
                      </a:r>
                      <a:r>
                        <a:rPr lang="en-US" sz="1800" dirty="0">
                          <a:latin typeface="+mn-lt"/>
                        </a:rPr>
                        <a:t>-</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5605">
                <a:tc>
                  <a:txBody>
                    <a:bodyPr/>
                    <a:lstStyle/>
                    <a:p>
                      <a:r>
                        <a:rPr lang="en-US" sz="1800" dirty="0"/>
                        <a:t>Positive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8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305798">
                <a:tc>
                  <a:txBody>
                    <a:bodyPr/>
                    <a:lstStyle/>
                    <a:p>
                      <a:r>
                        <a:rPr lang="en-US" sz="1800" dirty="0"/>
                        <a:t>Negative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0.000209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0.99975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
        <p:nvSpPr>
          <p:cNvPr id="14" name="TextBox 13">
            <a:extLst>
              <a:ext uri="{FF2B5EF4-FFF2-40B4-BE49-F238E27FC236}">
                <a16:creationId xmlns:a16="http://schemas.microsoft.com/office/drawing/2014/main" id="{5867CDC6-4459-4E26-B6CC-AB3B95D97F1B}"/>
              </a:ext>
            </a:extLst>
          </p:cNvPr>
          <p:cNvSpPr txBox="1"/>
          <p:nvPr/>
        </p:nvSpPr>
        <p:spPr>
          <a:xfrm>
            <a:off x="7181460" y="6335424"/>
            <a:ext cx="1290738" cy="369332"/>
          </a:xfrm>
          <a:prstGeom prst="rect">
            <a:avLst/>
          </a:prstGeom>
          <a:noFill/>
        </p:spPr>
        <p:txBody>
          <a:bodyPr wrap="none" rtlCol="0">
            <a:spAutoFit/>
          </a:bodyPr>
          <a:lstStyle/>
          <a:p>
            <a:r>
              <a:rPr lang="en-US" dirty="0"/>
              <a:t>∑ = 0.99996</a:t>
            </a:r>
          </a:p>
        </p:txBody>
      </p:sp>
    </p:spTree>
    <p:extLst>
      <p:ext uri="{BB962C8B-B14F-4D97-AF65-F5344CB8AC3E}">
        <p14:creationId xmlns:p14="http://schemas.microsoft.com/office/powerpoint/2010/main" val="2788924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3BA34-CBB7-4DDF-A99A-C11DFB8641F9}"/>
              </a:ext>
            </a:extLst>
          </p:cNvPr>
          <p:cNvSpPr>
            <a:spLocks noGrp="1"/>
          </p:cNvSpPr>
          <p:nvPr>
            <p:ph type="title"/>
          </p:nvPr>
        </p:nvSpPr>
        <p:spPr/>
        <p:txBody>
          <a:bodyPr/>
          <a:lstStyle/>
          <a:p>
            <a:r>
              <a:rPr lang="en-US" dirty="0"/>
              <a:t>Summary of Testing Analysis</a:t>
            </a:r>
          </a:p>
        </p:txBody>
      </p:sp>
      <p:sp>
        <p:nvSpPr>
          <p:cNvPr id="3" name="Content Placeholder 2">
            <a:extLst>
              <a:ext uri="{FF2B5EF4-FFF2-40B4-BE49-F238E27FC236}">
                <a16:creationId xmlns:a16="http://schemas.microsoft.com/office/drawing/2014/main" id="{AA5EAA04-53B8-44FB-8686-3E99AEED2B25}"/>
              </a:ext>
            </a:extLst>
          </p:cNvPr>
          <p:cNvSpPr>
            <a:spLocks noGrp="1"/>
          </p:cNvSpPr>
          <p:nvPr>
            <p:ph idx="1"/>
          </p:nvPr>
        </p:nvSpPr>
        <p:spPr/>
        <p:txBody>
          <a:bodyPr/>
          <a:lstStyle/>
          <a:p>
            <a:r>
              <a:rPr lang="en-US" sz="2000" dirty="0"/>
              <a:t>The test was designed to detect as many people with the disease as possible. This is at the expense of a high false alarm rate.</a:t>
            </a:r>
          </a:p>
          <a:p>
            <a:endParaRPr lang="en-US" sz="2000" dirty="0"/>
          </a:p>
          <a:p>
            <a:r>
              <a:rPr lang="en-US" sz="2000" dirty="0"/>
              <a:t>If you test positive once, your chances of having the disease are still </a:t>
            </a:r>
            <a:r>
              <a:rPr lang="en-US" sz="2000" u="sng" dirty="0"/>
              <a:t>very</a:t>
            </a:r>
            <a:r>
              <a:rPr lang="en-US" sz="2000" dirty="0"/>
              <a:t> low (1%). This is because the initial probability is 1 in 10,000. Thus a high false alarm rate is still the overwhelming reason for 1 positive test (99%).</a:t>
            </a:r>
          </a:p>
          <a:p>
            <a:endParaRPr lang="en-US" sz="2000" dirty="0"/>
          </a:p>
          <a:p>
            <a:r>
              <a:rPr lang="en-US" sz="2000" dirty="0"/>
              <a:t>After a second test, if you test positive again, your chances of having the illness go up to 28%.  Still more likely it is a mistake, but now you should get examined by a physician.</a:t>
            </a:r>
          </a:p>
          <a:p>
            <a:endParaRPr lang="en-US" sz="2000" dirty="0"/>
          </a:p>
          <a:p>
            <a:r>
              <a:rPr lang="en-US" sz="2000" dirty="0"/>
              <a:t>However, your second test is more likely to be negative. Then you are 99% probably disease free.</a:t>
            </a:r>
          </a:p>
        </p:txBody>
      </p:sp>
      <p:sp>
        <p:nvSpPr>
          <p:cNvPr id="4" name="Slide Number Placeholder 3">
            <a:extLst>
              <a:ext uri="{FF2B5EF4-FFF2-40B4-BE49-F238E27FC236}">
                <a16:creationId xmlns:a16="http://schemas.microsoft.com/office/drawing/2014/main" id="{9DB0295A-76FE-43FD-B6B5-297B31091D93}"/>
              </a:ext>
            </a:extLst>
          </p:cNvPr>
          <p:cNvSpPr>
            <a:spLocks noGrp="1"/>
          </p:cNvSpPr>
          <p:nvPr>
            <p:ph type="sldNum" sz="quarter" idx="12"/>
          </p:nvPr>
        </p:nvSpPr>
        <p:spPr/>
        <p:txBody>
          <a:bodyPr/>
          <a:lstStyle/>
          <a:p>
            <a:pPr>
              <a:defRPr/>
            </a:pPr>
            <a:fld id="{9695C8B4-01A2-485F-8B64-4640E234E3BB}" type="slidenum">
              <a:rPr lang="en-US" altLang="en-US" smtClean="0"/>
              <a:pPr>
                <a:defRPr/>
              </a:pPr>
              <a:t>37</a:t>
            </a:fld>
            <a:endParaRPr lang="en-US" altLang="en-US"/>
          </a:p>
        </p:txBody>
      </p:sp>
    </p:spTree>
    <p:extLst>
      <p:ext uri="{BB962C8B-B14F-4D97-AF65-F5344CB8AC3E}">
        <p14:creationId xmlns:p14="http://schemas.microsoft.com/office/powerpoint/2010/main" val="29514065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Conjugate Functions</a:t>
            </a:r>
          </a:p>
        </p:txBody>
      </p:sp>
      <p:sp>
        <p:nvSpPr>
          <p:cNvPr id="3" name="Content Placeholder 2"/>
          <p:cNvSpPr>
            <a:spLocks noGrp="1"/>
          </p:cNvSpPr>
          <p:nvPr>
            <p:ph idx="1"/>
          </p:nvPr>
        </p:nvSpPr>
        <p:spPr/>
        <p:txBody>
          <a:bodyPr/>
          <a:lstStyle/>
          <a:p>
            <a:pPr marL="0" indent="0">
              <a:buNone/>
            </a:pPr>
            <a:r>
              <a:rPr lang="en-US" dirty="0"/>
              <a:t>Happily there are several ways to solve for the posterior distribution using Bayes Theorem</a:t>
            </a:r>
          </a:p>
          <a:p>
            <a:pPr marL="0" indent="0">
              <a:buNone/>
            </a:pPr>
            <a:endParaRPr lang="en-US" dirty="0"/>
          </a:p>
          <a:p>
            <a:r>
              <a:rPr lang="en-US" dirty="0"/>
              <a:t>Deterministically using Conjugate Functions</a:t>
            </a:r>
          </a:p>
          <a:p>
            <a:r>
              <a:rPr lang="en-US" dirty="0"/>
              <a:t>Numerically using Markov Chain Monte Carlo methods</a:t>
            </a:r>
          </a:p>
          <a:p>
            <a:r>
              <a:rPr lang="en-US" dirty="0"/>
              <a:t>Using a related tool called Bayesian Belief Networks</a:t>
            </a:r>
          </a:p>
          <a:p>
            <a:endParaRPr lang="en-US" dirty="0"/>
          </a:p>
          <a:p>
            <a:pPr marL="0" indent="0">
              <a:buNone/>
            </a:pPr>
            <a:r>
              <a:rPr lang="en-US" dirty="0"/>
              <a:t>Let’s look at Conjugate Functions first</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38</a:t>
            </a:fld>
            <a:endParaRPr lang="en-US" altLang="en-US"/>
          </a:p>
        </p:txBody>
      </p:sp>
    </p:spTree>
    <p:extLst>
      <p:ext uri="{BB962C8B-B14F-4D97-AF65-F5344CB8AC3E}">
        <p14:creationId xmlns:p14="http://schemas.microsoft.com/office/powerpoint/2010/main" val="26792754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Flipping a Coin</a:t>
            </a:r>
          </a:p>
        </p:txBody>
      </p:sp>
      <p:sp>
        <p:nvSpPr>
          <p:cNvPr id="3" name="Content Placeholder 2"/>
          <p:cNvSpPr>
            <a:spLocks noGrp="1"/>
          </p:cNvSpPr>
          <p:nvPr>
            <p:ph idx="1"/>
          </p:nvPr>
        </p:nvSpPr>
        <p:spPr>
          <a:xfrm>
            <a:off x="381000" y="1066800"/>
            <a:ext cx="8305800" cy="5334000"/>
          </a:xfrm>
        </p:spPr>
        <p:txBody>
          <a:bodyPr rtlCol="0">
            <a:noAutofit/>
          </a:bodyPr>
          <a:lstStyle/>
          <a:p>
            <a:pPr marL="0" indent="0" eaLnBrk="1" fontAlgn="auto" hangingPunct="1">
              <a:spcAft>
                <a:spcPts val="0"/>
              </a:spcAft>
              <a:buNone/>
              <a:defRPr/>
            </a:pPr>
            <a:r>
              <a:rPr lang="en-US" dirty="0"/>
              <a:t>Assume</a:t>
            </a:r>
          </a:p>
          <a:p>
            <a:pPr marL="0" indent="0" algn="ctr" eaLnBrk="1" fontAlgn="auto" hangingPunct="1">
              <a:spcAft>
                <a:spcPts val="0"/>
              </a:spcAft>
              <a:buNone/>
              <a:defRPr/>
            </a:pPr>
            <a:r>
              <a:rPr lang="en-US" dirty="0"/>
              <a:t>p(heads) = </a:t>
            </a:r>
            <a:r>
              <a:rPr lang="en-US" dirty="0">
                <a:latin typeface="Symbol" panose="05050102010706020507" pitchFamily="18" charset="2"/>
              </a:rPr>
              <a:t>q </a:t>
            </a:r>
            <a:r>
              <a:rPr lang="en-US" dirty="0"/>
              <a:t>and p(tails) </a:t>
            </a:r>
            <a:r>
              <a:rPr lang="en-US" dirty="0">
                <a:latin typeface="Symbol" panose="05050102010706020507" pitchFamily="18" charset="2"/>
              </a:rPr>
              <a:t>= 1-q</a:t>
            </a:r>
          </a:p>
          <a:p>
            <a:pPr marL="0" indent="0" algn="ctr" eaLnBrk="1" fontAlgn="auto" hangingPunct="1">
              <a:spcAft>
                <a:spcPts val="0"/>
              </a:spcAft>
              <a:buNone/>
              <a:defRPr/>
            </a:pPr>
            <a:endParaRPr lang="en-US" sz="2000" dirty="0">
              <a:latin typeface="Symbol" panose="05050102010706020507" pitchFamily="18" charset="2"/>
            </a:endParaRPr>
          </a:p>
          <a:p>
            <a:pPr marL="0" indent="0" eaLnBrk="1" fontAlgn="auto" hangingPunct="1">
              <a:spcAft>
                <a:spcPts val="0"/>
              </a:spcAft>
              <a:buNone/>
              <a:defRPr/>
            </a:pPr>
            <a:r>
              <a:rPr lang="en-US" dirty="0"/>
              <a:t>Then the probability of getting a particular sequence of flips would be given by the binomial sampling distribution</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dirty="0"/>
              <a:t>		p(D) = </a:t>
            </a:r>
            <a:r>
              <a:rPr lang="en-US" dirty="0" err="1">
                <a:latin typeface="Symbol" panose="05050102010706020507" pitchFamily="18" charset="2"/>
              </a:rPr>
              <a:t>q</a:t>
            </a:r>
            <a:r>
              <a:rPr lang="en-US" baseline="30000" dirty="0" err="1"/>
              <a:t>h</a:t>
            </a:r>
            <a:r>
              <a:rPr lang="en-US" dirty="0">
                <a:latin typeface="Symbol" panose="05050102010706020507" pitchFamily="18" charset="2"/>
              </a:rPr>
              <a:t> </a:t>
            </a:r>
            <a:r>
              <a:rPr lang="en-US" dirty="0"/>
              <a:t> * (1- </a:t>
            </a:r>
            <a:r>
              <a:rPr lang="en-US" dirty="0">
                <a:latin typeface="Symbol" panose="05050102010706020507" pitchFamily="18" charset="2"/>
              </a:rPr>
              <a:t>q</a:t>
            </a:r>
            <a:r>
              <a:rPr lang="en-US" dirty="0"/>
              <a:t>)</a:t>
            </a:r>
            <a:r>
              <a:rPr lang="en-US" baseline="30000" dirty="0"/>
              <a:t>t</a:t>
            </a:r>
            <a:r>
              <a:rPr lang="en-US" dirty="0"/>
              <a:t>             </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dirty="0"/>
              <a:t>This is true for any 2-valued outcome that is exclusive (i.e., an outcome cannot be heads and tails at the same time, </a:t>
            </a:r>
            <a:r>
              <a:rPr lang="en-US" i="1" dirty="0"/>
              <a:t>notwithstanding quantum effects</a:t>
            </a:r>
            <a:r>
              <a:rPr lang="en-US" dirty="0"/>
              <a:t>).  </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We also believe the coin is fair, so P(</a:t>
            </a:r>
            <a:r>
              <a:rPr lang="en-US" dirty="0">
                <a:latin typeface="Symbol" panose="05050102010706020507" pitchFamily="18" charset="2"/>
              </a:rPr>
              <a:t>q) </a:t>
            </a:r>
            <a:r>
              <a:rPr lang="en-US" dirty="0"/>
              <a:t>will equal 0.5</a:t>
            </a:r>
            <a:r>
              <a:rPr lang="en-US" dirty="0">
                <a:latin typeface="Symbol" panose="05050102010706020507" pitchFamily="18" charset="2"/>
              </a:rPr>
              <a:t>.  </a:t>
            </a:r>
            <a:r>
              <a:rPr lang="en-US" dirty="0"/>
              <a:t>Is it true?  We’ll find out.</a:t>
            </a:r>
          </a:p>
          <a:p>
            <a:pPr marL="0" indent="0" eaLnBrk="1" fontAlgn="auto" hangingPunct="1">
              <a:spcAft>
                <a:spcPts val="0"/>
              </a:spcAft>
              <a:buNone/>
              <a:defRPr/>
            </a:pPr>
            <a:endParaRPr lang="en-US" sz="20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39</a:t>
            </a:fld>
            <a:endParaRPr lang="en-US" altLang="en-US" dirty="0"/>
          </a:p>
        </p:txBody>
      </p:sp>
    </p:spTree>
    <p:extLst>
      <p:ext uri="{BB962C8B-B14F-4D97-AF65-F5344CB8AC3E}">
        <p14:creationId xmlns:p14="http://schemas.microsoft.com/office/powerpoint/2010/main" val="3785954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D48FC-84D7-4AD9-A2E8-59248C9670E0}"/>
              </a:ext>
            </a:extLst>
          </p:cNvPr>
          <p:cNvSpPr>
            <a:spLocks noGrp="1"/>
          </p:cNvSpPr>
          <p:nvPr>
            <p:ph type="title"/>
          </p:nvPr>
        </p:nvSpPr>
        <p:spPr>
          <a:xfrm>
            <a:off x="457200" y="2895600"/>
            <a:ext cx="8229600" cy="639762"/>
          </a:xfrm>
        </p:spPr>
        <p:txBody>
          <a:bodyPr/>
          <a:lstStyle/>
          <a:p>
            <a:r>
              <a:rPr lang="en-US" dirty="0"/>
              <a:t>Review</a:t>
            </a:r>
          </a:p>
        </p:txBody>
      </p:sp>
      <p:sp>
        <p:nvSpPr>
          <p:cNvPr id="4" name="Slide Number Placeholder 3">
            <a:extLst>
              <a:ext uri="{FF2B5EF4-FFF2-40B4-BE49-F238E27FC236}">
                <a16:creationId xmlns:a16="http://schemas.microsoft.com/office/drawing/2014/main" id="{A3FEFA90-1939-4687-BF26-955821F8B650}"/>
              </a:ext>
            </a:extLst>
          </p:cNvPr>
          <p:cNvSpPr>
            <a:spLocks noGrp="1"/>
          </p:cNvSpPr>
          <p:nvPr>
            <p:ph type="sldNum" sz="quarter" idx="12"/>
          </p:nvPr>
        </p:nvSpPr>
        <p:spPr/>
        <p:txBody>
          <a:bodyPr/>
          <a:lstStyle/>
          <a:p>
            <a:pPr>
              <a:defRPr/>
            </a:pPr>
            <a:fld id="{9695C8B4-01A2-485F-8B64-4640E234E3BB}" type="slidenum">
              <a:rPr lang="en-US" altLang="en-US" smtClean="0"/>
              <a:pPr>
                <a:defRPr/>
              </a:pPr>
              <a:t>4</a:t>
            </a:fld>
            <a:endParaRPr lang="en-US" altLang="en-US"/>
          </a:p>
        </p:txBody>
      </p:sp>
    </p:spTree>
    <p:extLst>
      <p:ext uri="{BB962C8B-B14F-4D97-AF65-F5344CB8AC3E}">
        <p14:creationId xmlns:p14="http://schemas.microsoft.com/office/powerpoint/2010/main" val="1642073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Flipping a Coin</a:t>
            </a:r>
          </a:p>
        </p:txBody>
      </p:sp>
      <p:sp>
        <p:nvSpPr>
          <p:cNvPr id="3" name="Content Placeholder 2"/>
          <p:cNvSpPr>
            <a:spLocks noGrp="1"/>
          </p:cNvSpPr>
          <p:nvPr>
            <p:ph idx="1"/>
          </p:nvPr>
        </p:nvSpPr>
        <p:spPr>
          <a:xfrm>
            <a:off x="381000" y="1066800"/>
            <a:ext cx="8305800" cy="5334000"/>
          </a:xfrm>
        </p:spPr>
        <p:txBody>
          <a:bodyPr rtlCol="0">
            <a:noAutofit/>
          </a:bodyPr>
          <a:lstStyle/>
          <a:p>
            <a:pPr marL="0" indent="0" eaLnBrk="1" fontAlgn="auto" hangingPunct="1">
              <a:spcAft>
                <a:spcPts val="0"/>
              </a:spcAft>
              <a:buNone/>
              <a:defRPr/>
            </a:pPr>
            <a:r>
              <a:rPr lang="en-US" dirty="0"/>
              <a:t>So let’s apply Bayes theorem to this problem.  Since we’re not sure if the coin is fair or not, I’m going to assign 3 discrete values for the prior distribution.</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dirty="0"/>
              <a:t>The coin is biased towards tails: assign a 0.25 chance that p(</a:t>
            </a:r>
            <a:r>
              <a:rPr lang="en-US" dirty="0">
                <a:latin typeface="Symbol" panose="05050102010706020507" pitchFamily="18" charset="2"/>
              </a:rPr>
              <a:t>q</a:t>
            </a:r>
            <a:r>
              <a:rPr lang="en-US" dirty="0"/>
              <a:t>) = 0.25</a:t>
            </a:r>
            <a:endParaRPr lang="en-US" sz="2000" dirty="0"/>
          </a:p>
          <a:p>
            <a:pPr marL="0" indent="0" eaLnBrk="1" fontAlgn="auto" hangingPunct="1">
              <a:spcAft>
                <a:spcPts val="0"/>
              </a:spcAft>
              <a:buNone/>
              <a:defRPr/>
            </a:pPr>
            <a:r>
              <a:rPr lang="en-US" dirty="0"/>
              <a:t>The coin is unbiased: assign a 0.5 chance that p(</a:t>
            </a:r>
            <a:r>
              <a:rPr lang="en-US" dirty="0">
                <a:latin typeface="Symbol" panose="05050102010706020507" pitchFamily="18" charset="2"/>
              </a:rPr>
              <a:t>q</a:t>
            </a:r>
            <a:r>
              <a:rPr lang="en-US" dirty="0"/>
              <a:t>) = 0.5</a:t>
            </a:r>
          </a:p>
          <a:p>
            <a:pPr marL="0" indent="0" eaLnBrk="1" fontAlgn="auto" hangingPunct="1">
              <a:spcAft>
                <a:spcPts val="0"/>
              </a:spcAft>
              <a:buNone/>
              <a:defRPr/>
            </a:pPr>
            <a:r>
              <a:rPr lang="en-US" dirty="0"/>
              <a:t>The coin is biased towards heads: Assign a 0.25 chance that p(</a:t>
            </a:r>
            <a:r>
              <a:rPr lang="en-US" dirty="0">
                <a:latin typeface="Symbol" panose="05050102010706020507" pitchFamily="18" charset="2"/>
              </a:rPr>
              <a:t>q</a:t>
            </a:r>
            <a:r>
              <a:rPr lang="en-US" dirty="0"/>
              <a:t>) = 0.75</a:t>
            </a:r>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sz="2000" dirty="0"/>
          </a:p>
          <a:p>
            <a:pPr marL="0" indent="0" eaLnBrk="1" fontAlgn="auto" hangingPunct="1">
              <a:spcAft>
                <a:spcPts val="0"/>
              </a:spcAft>
              <a:buNone/>
              <a:defRPr/>
            </a:pPr>
            <a:endParaRPr lang="en-US" sz="20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40</a:t>
            </a:fld>
            <a:endParaRPr lang="en-US" altLang="en-US" dirty="0"/>
          </a:p>
        </p:txBody>
      </p:sp>
    </p:spTree>
    <p:extLst>
      <p:ext uri="{BB962C8B-B14F-4D97-AF65-F5344CB8AC3E}">
        <p14:creationId xmlns:p14="http://schemas.microsoft.com/office/powerpoint/2010/main" val="148848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Flipping a Coin</a:t>
            </a:r>
          </a:p>
        </p:txBody>
      </p:sp>
      <p:sp>
        <p:nvSpPr>
          <p:cNvPr id="3" name="Content Placeholder 2"/>
          <p:cNvSpPr>
            <a:spLocks noGrp="1"/>
          </p:cNvSpPr>
          <p:nvPr>
            <p:ph idx="1"/>
          </p:nvPr>
        </p:nvSpPr>
        <p:spPr>
          <a:xfrm>
            <a:off x="381000" y="1066800"/>
            <a:ext cx="8305800" cy="5334000"/>
          </a:xfrm>
        </p:spPr>
        <p:txBody>
          <a:bodyPr rtlCol="0">
            <a:noAutofit/>
          </a:bodyPr>
          <a:lstStyle/>
          <a:p>
            <a:pPr marL="0" indent="0" eaLnBrk="1" fontAlgn="auto" hangingPunct="1">
              <a:spcAft>
                <a:spcPts val="0"/>
              </a:spcAft>
              <a:buNone/>
              <a:defRPr/>
            </a:pPr>
            <a:r>
              <a:rPr lang="en-US" sz="2000" b="1" dirty="0"/>
              <a:t>Now we flip the coin 12 times and get 3 heads and 9 tails.  Compute the posterior distribution and the expectation value for the next flip.</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Compute the likelihood of getting this result, p(D), and the posterior distribution give this data.</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So what would you expect to see? The Bayesian reasoning goes like this:</a:t>
            </a:r>
          </a:p>
          <a:p>
            <a:pPr marL="0" indent="0" eaLnBrk="1" fontAlgn="auto" hangingPunct="1">
              <a:spcAft>
                <a:spcPts val="0"/>
              </a:spcAft>
              <a:buNone/>
              <a:defRPr/>
            </a:pPr>
            <a:endParaRPr lang="en-US" sz="2000" dirty="0"/>
          </a:p>
          <a:p>
            <a:pPr marL="400050" lvl="1" indent="0" eaLnBrk="1" fontAlgn="auto" hangingPunct="1">
              <a:spcAft>
                <a:spcPts val="0"/>
              </a:spcAft>
              <a:buNone/>
              <a:defRPr/>
            </a:pPr>
            <a:r>
              <a:rPr lang="en-US" sz="2000" dirty="0"/>
              <a:t>You initially thought the coin was fair, but you weren’t sure.</a:t>
            </a:r>
          </a:p>
          <a:p>
            <a:pPr marL="400050" lvl="1" indent="0" eaLnBrk="1" fontAlgn="auto" hangingPunct="1">
              <a:spcAft>
                <a:spcPts val="0"/>
              </a:spcAft>
              <a:buNone/>
              <a:defRPr/>
            </a:pPr>
            <a:endParaRPr lang="en-US" sz="2000" dirty="0"/>
          </a:p>
          <a:p>
            <a:pPr marL="400050" lvl="1" indent="0" eaLnBrk="1" fontAlgn="auto" hangingPunct="1">
              <a:spcAft>
                <a:spcPts val="0"/>
              </a:spcAft>
              <a:buNone/>
              <a:defRPr/>
            </a:pPr>
            <a:r>
              <a:rPr lang="en-US" sz="2000" dirty="0"/>
              <a:t>Once you collected data, it sure looks like the coin would be biased towards tails, cause you got 9 of them. Maybe your prior was wrong?</a:t>
            </a:r>
          </a:p>
          <a:p>
            <a:pPr marL="400050" lvl="1" indent="0" eaLnBrk="1" fontAlgn="auto" hangingPunct="1">
              <a:spcAft>
                <a:spcPts val="0"/>
              </a:spcAft>
              <a:buNone/>
              <a:defRPr/>
            </a:pPr>
            <a:endParaRPr lang="en-US" sz="2000" dirty="0"/>
          </a:p>
          <a:p>
            <a:pPr marL="400050" lvl="1" indent="0" eaLnBrk="1" fontAlgn="auto" hangingPunct="1">
              <a:spcAft>
                <a:spcPts val="0"/>
              </a:spcAft>
              <a:buNone/>
              <a:defRPr/>
            </a:pPr>
            <a:r>
              <a:rPr lang="en-US" sz="2000" dirty="0"/>
              <a:t>The new posterior should somehow reflect this data.  The data you collected was probably not definitive, but should start to affect your belief  </a:t>
            </a:r>
          </a:p>
          <a:p>
            <a:pPr marL="0" indent="0" eaLnBrk="1" fontAlgn="auto" hangingPunct="1">
              <a:spcAft>
                <a:spcPts val="0"/>
              </a:spcAft>
              <a:buNone/>
              <a:defRPr/>
            </a:pPr>
            <a:endParaRPr lang="en-US" sz="2000" dirty="0"/>
          </a:p>
          <a:p>
            <a:pPr marL="0" indent="0" eaLnBrk="1" fontAlgn="auto" hangingPunct="1">
              <a:spcAft>
                <a:spcPts val="0"/>
              </a:spcAft>
              <a:buNone/>
              <a:defRPr/>
            </a:pPr>
            <a:endParaRPr lang="en-US" sz="2000" dirty="0"/>
          </a:p>
          <a:p>
            <a:pPr marL="0" indent="0" eaLnBrk="1" fontAlgn="auto" hangingPunct="1">
              <a:spcAft>
                <a:spcPts val="0"/>
              </a:spcAft>
              <a:buNone/>
              <a:defRPr/>
            </a:pPr>
            <a:endParaRPr lang="en-US" sz="1800" dirty="0"/>
          </a:p>
          <a:p>
            <a:pPr marL="0" indent="0" eaLnBrk="1" fontAlgn="auto" hangingPunct="1">
              <a:spcAft>
                <a:spcPts val="0"/>
              </a:spcAft>
              <a:buNone/>
              <a:defRPr/>
            </a:pPr>
            <a:endParaRPr lang="en-US" sz="18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41</a:t>
            </a:fld>
            <a:endParaRPr lang="en-US" altLang="en-US" dirty="0"/>
          </a:p>
        </p:txBody>
      </p:sp>
    </p:spTree>
    <p:extLst>
      <p:ext uri="{BB962C8B-B14F-4D97-AF65-F5344CB8AC3E}">
        <p14:creationId xmlns:p14="http://schemas.microsoft.com/office/powerpoint/2010/main" val="19279242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Flipping a Coin</a:t>
            </a:r>
          </a:p>
        </p:txBody>
      </p:sp>
      <p:sp>
        <p:nvSpPr>
          <p:cNvPr id="3" name="Content Placeholder 2"/>
          <p:cNvSpPr>
            <a:spLocks noGrp="1"/>
          </p:cNvSpPr>
          <p:nvPr>
            <p:ph idx="1"/>
          </p:nvPr>
        </p:nvSpPr>
        <p:spPr>
          <a:xfrm>
            <a:off x="381000" y="1066800"/>
            <a:ext cx="8534400" cy="5334000"/>
          </a:xfrm>
        </p:spPr>
        <p:txBody>
          <a:bodyPr rtlCol="0">
            <a:noAutofit/>
          </a:bodyPr>
          <a:lstStyle/>
          <a:p>
            <a:pPr marL="0" indent="0" eaLnBrk="1" fontAlgn="auto" hangingPunct="1">
              <a:spcAft>
                <a:spcPts val="0"/>
              </a:spcAft>
              <a:buNone/>
              <a:defRPr/>
            </a:pPr>
            <a:r>
              <a:rPr lang="en-US" sz="2000" dirty="0"/>
              <a:t>The likelihood is computed thusly:</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p(D|</a:t>
            </a:r>
            <a:r>
              <a:rPr lang="en-US" sz="2000" dirty="0">
                <a:latin typeface="Symbol" panose="05050102010706020507" pitchFamily="18" charset="2"/>
              </a:rPr>
              <a:t>q</a:t>
            </a:r>
            <a:r>
              <a:rPr lang="en-US" sz="2000" dirty="0"/>
              <a:t>) =</a:t>
            </a:r>
            <a:r>
              <a:rPr lang="en-US" sz="2000" dirty="0" err="1">
                <a:latin typeface="Symbol" panose="05050102010706020507" pitchFamily="18" charset="2"/>
              </a:rPr>
              <a:t>q</a:t>
            </a:r>
            <a:r>
              <a:rPr lang="en-US" sz="2000" baseline="30000" dirty="0" err="1"/>
              <a:t>h</a:t>
            </a:r>
            <a:r>
              <a:rPr lang="en-US" sz="2000" dirty="0">
                <a:latin typeface="Symbol" panose="05050102010706020507" pitchFamily="18" charset="2"/>
              </a:rPr>
              <a:t> </a:t>
            </a:r>
            <a:r>
              <a:rPr lang="en-US" sz="2000" dirty="0"/>
              <a:t>* (1- </a:t>
            </a:r>
            <a:r>
              <a:rPr lang="en-US" sz="2000" dirty="0">
                <a:latin typeface="Symbol" panose="05050102010706020507" pitchFamily="18" charset="2"/>
              </a:rPr>
              <a:t>q</a:t>
            </a:r>
            <a:r>
              <a:rPr lang="en-US" sz="2000" dirty="0"/>
              <a:t>)</a:t>
            </a:r>
            <a:r>
              <a:rPr lang="en-US" sz="2000" baseline="30000" dirty="0"/>
              <a:t>t </a:t>
            </a:r>
            <a:r>
              <a:rPr lang="en-US" sz="2000" dirty="0"/>
              <a:t>for the assumed value of </a:t>
            </a:r>
            <a:r>
              <a:rPr lang="en-US" sz="2000" dirty="0">
                <a:latin typeface="Symbol" panose="05050102010706020507" pitchFamily="18" charset="2"/>
              </a:rPr>
              <a:t>q</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If p is biased towards tails, then the likelihood is </a:t>
            </a:r>
          </a:p>
          <a:p>
            <a:pPr marL="0" indent="0" eaLnBrk="1" fontAlgn="auto" hangingPunct="1">
              <a:spcAft>
                <a:spcPts val="0"/>
              </a:spcAft>
              <a:buNone/>
              <a:defRPr/>
            </a:pPr>
            <a:r>
              <a:rPr lang="en-US" sz="2000" dirty="0"/>
              <a:t>	(0.25) </a:t>
            </a:r>
            <a:r>
              <a:rPr lang="en-US" sz="2000" baseline="30000" dirty="0"/>
              <a:t>3</a:t>
            </a:r>
            <a:r>
              <a:rPr lang="en-US" sz="2000" dirty="0"/>
              <a:t> * (0.75)</a:t>
            </a:r>
            <a:r>
              <a:rPr lang="en-US" sz="2000" baseline="30000" dirty="0"/>
              <a:t>9</a:t>
            </a:r>
            <a:r>
              <a:rPr lang="en-US" sz="2000" dirty="0"/>
              <a:t> = 0.0156 * 0.0751 = 0.00117</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If p is unbiased, then the likelihood is </a:t>
            </a:r>
          </a:p>
          <a:p>
            <a:pPr marL="0" indent="0" eaLnBrk="1" fontAlgn="auto" hangingPunct="1">
              <a:spcAft>
                <a:spcPts val="0"/>
              </a:spcAft>
              <a:buNone/>
              <a:defRPr/>
            </a:pPr>
            <a:r>
              <a:rPr lang="en-US" sz="2000" dirty="0"/>
              <a:t>	(0.5) </a:t>
            </a:r>
            <a:r>
              <a:rPr lang="en-US" sz="2000" baseline="30000" dirty="0"/>
              <a:t>3</a:t>
            </a:r>
            <a:r>
              <a:rPr lang="en-US" sz="2000" dirty="0"/>
              <a:t> * (0.5)</a:t>
            </a:r>
            <a:r>
              <a:rPr lang="en-US" sz="2000" baseline="30000" dirty="0"/>
              <a:t>9</a:t>
            </a:r>
            <a:r>
              <a:rPr lang="en-US" sz="2000" dirty="0"/>
              <a:t> = 0.125 * 0.00195= 0.000244</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If p is biased towards heads, then the likelihood is </a:t>
            </a:r>
          </a:p>
          <a:p>
            <a:pPr marL="0" indent="0" eaLnBrk="1" fontAlgn="auto" hangingPunct="1">
              <a:spcAft>
                <a:spcPts val="0"/>
              </a:spcAft>
              <a:buNone/>
              <a:defRPr/>
            </a:pPr>
            <a:r>
              <a:rPr lang="en-US" sz="2000" dirty="0"/>
              <a:t>	(0.75) </a:t>
            </a:r>
            <a:r>
              <a:rPr lang="en-US" sz="2000" baseline="30000" dirty="0"/>
              <a:t>3</a:t>
            </a:r>
            <a:r>
              <a:rPr lang="en-US" sz="2000" dirty="0"/>
              <a:t> * (0.25)</a:t>
            </a:r>
            <a:r>
              <a:rPr lang="en-US" sz="2000" baseline="30000" dirty="0"/>
              <a:t>9</a:t>
            </a:r>
            <a:r>
              <a:rPr lang="en-US" sz="2000" dirty="0"/>
              <a:t> = 0.421 * 0.000004 = 0.0</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(note that your belief is starting to move toward a tail bias based on the data)</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Are the above results probabilities? Why or why not?</a:t>
            </a:r>
          </a:p>
          <a:p>
            <a:pPr marL="0" indent="0" eaLnBrk="1" fontAlgn="auto" hangingPunct="1">
              <a:spcAft>
                <a:spcPts val="0"/>
              </a:spcAft>
              <a:buNone/>
              <a:defRPr/>
            </a:pPr>
            <a:endParaRPr lang="en-US" sz="2000" b="1"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42</a:t>
            </a:fld>
            <a:endParaRPr lang="en-US" altLang="en-US" dirty="0"/>
          </a:p>
        </p:txBody>
      </p:sp>
    </p:spTree>
    <p:extLst>
      <p:ext uri="{BB962C8B-B14F-4D97-AF65-F5344CB8AC3E}">
        <p14:creationId xmlns:p14="http://schemas.microsoft.com/office/powerpoint/2010/main" val="3014950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Flipping a Coin</a:t>
            </a:r>
          </a:p>
        </p:txBody>
      </p:sp>
      <p:sp>
        <p:nvSpPr>
          <p:cNvPr id="3" name="Content Placeholder 2"/>
          <p:cNvSpPr>
            <a:spLocks noGrp="1"/>
          </p:cNvSpPr>
          <p:nvPr>
            <p:ph idx="1"/>
          </p:nvPr>
        </p:nvSpPr>
        <p:spPr>
          <a:xfrm>
            <a:off x="381000" y="1066800"/>
            <a:ext cx="8305800" cy="5334000"/>
          </a:xfrm>
        </p:spPr>
        <p:txBody>
          <a:bodyPr rtlCol="0">
            <a:noAutofit/>
          </a:bodyPr>
          <a:lstStyle/>
          <a:p>
            <a:pPr marL="0" indent="0" eaLnBrk="1" fontAlgn="auto" hangingPunct="1">
              <a:spcAft>
                <a:spcPts val="0"/>
              </a:spcAft>
              <a:buNone/>
              <a:defRPr/>
            </a:pPr>
            <a:r>
              <a:rPr lang="en-US" sz="2000" dirty="0"/>
              <a:t>To compute the posterior I just multiply the likelihood times the prior model and normalize:</a:t>
            </a:r>
          </a:p>
          <a:p>
            <a:pPr marL="0" indent="0" eaLnBrk="1" fontAlgn="auto" hangingPunct="1">
              <a:spcAft>
                <a:spcPts val="0"/>
              </a:spcAft>
              <a:buNone/>
              <a:defRPr/>
            </a:pPr>
            <a:endParaRPr lang="en-US" sz="1200" dirty="0"/>
          </a:p>
          <a:p>
            <a:pPr marL="0" indent="0" eaLnBrk="1" fontAlgn="auto" hangingPunct="1">
              <a:spcAft>
                <a:spcPts val="0"/>
              </a:spcAft>
              <a:buNone/>
              <a:defRPr/>
            </a:pPr>
            <a:r>
              <a:rPr lang="en-US" sz="2000" dirty="0"/>
              <a:t>If p is biased towards tails, then the posterior is proportional to</a:t>
            </a:r>
          </a:p>
          <a:p>
            <a:pPr marL="0" indent="0" eaLnBrk="1" fontAlgn="auto" hangingPunct="1">
              <a:spcAft>
                <a:spcPts val="0"/>
              </a:spcAft>
              <a:buNone/>
              <a:defRPr/>
            </a:pPr>
            <a:r>
              <a:rPr lang="en-US" sz="2000" dirty="0"/>
              <a:t>	likelihood * prior= 0.00117 * 0.25 = 0.0003</a:t>
            </a:r>
          </a:p>
          <a:p>
            <a:pPr marL="0" indent="0" eaLnBrk="1" fontAlgn="auto" hangingPunct="1">
              <a:spcAft>
                <a:spcPts val="0"/>
              </a:spcAft>
              <a:buNone/>
              <a:defRPr/>
            </a:pPr>
            <a:endParaRPr lang="en-US" sz="1100" dirty="0"/>
          </a:p>
          <a:p>
            <a:pPr marL="0" indent="0" eaLnBrk="1" fontAlgn="auto" hangingPunct="1">
              <a:spcAft>
                <a:spcPts val="0"/>
              </a:spcAft>
              <a:buNone/>
              <a:defRPr/>
            </a:pPr>
            <a:r>
              <a:rPr lang="en-US" sz="2000" dirty="0"/>
              <a:t>If p is unbiased, then the posterior is proportional to</a:t>
            </a:r>
          </a:p>
          <a:p>
            <a:pPr marL="0" indent="0" eaLnBrk="1" fontAlgn="auto" hangingPunct="1">
              <a:spcAft>
                <a:spcPts val="0"/>
              </a:spcAft>
              <a:buNone/>
              <a:defRPr/>
            </a:pPr>
            <a:r>
              <a:rPr lang="en-US" sz="2000" dirty="0"/>
              <a:t>	likelihood * prior= 0.000244 * 0.5 = 0.000122</a:t>
            </a:r>
          </a:p>
          <a:p>
            <a:pPr marL="0" indent="0" eaLnBrk="1" fontAlgn="auto" hangingPunct="1">
              <a:spcAft>
                <a:spcPts val="0"/>
              </a:spcAft>
              <a:buNone/>
              <a:defRPr/>
            </a:pPr>
            <a:endParaRPr lang="en-US" sz="1100" dirty="0"/>
          </a:p>
          <a:p>
            <a:pPr marL="0" indent="0" eaLnBrk="1" fontAlgn="auto" hangingPunct="1">
              <a:spcAft>
                <a:spcPts val="0"/>
              </a:spcAft>
              <a:buNone/>
              <a:defRPr/>
            </a:pPr>
            <a:r>
              <a:rPr lang="en-US" sz="2000" dirty="0"/>
              <a:t>If p is biased towards heads, then the posterior is proportional to</a:t>
            </a:r>
          </a:p>
          <a:p>
            <a:pPr marL="0" indent="0" eaLnBrk="1" fontAlgn="auto" hangingPunct="1">
              <a:spcAft>
                <a:spcPts val="0"/>
              </a:spcAft>
              <a:buNone/>
              <a:defRPr/>
            </a:pPr>
            <a:r>
              <a:rPr lang="en-US" sz="2000" dirty="0"/>
              <a:t>	likelihood * prior= 0.0 * 0.25 = 0</a:t>
            </a:r>
          </a:p>
          <a:p>
            <a:pPr marL="0" indent="0" eaLnBrk="1" fontAlgn="auto" hangingPunct="1">
              <a:spcAft>
                <a:spcPts val="0"/>
              </a:spcAft>
              <a:buNone/>
              <a:defRPr/>
            </a:pPr>
            <a:endParaRPr lang="en-US" sz="1050" dirty="0"/>
          </a:p>
          <a:p>
            <a:pPr marL="0" indent="0" eaLnBrk="1" fontAlgn="auto" hangingPunct="1">
              <a:spcAft>
                <a:spcPts val="0"/>
              </a:spcAft>
              <a:buNone/>
              <a:defRPr/>
            </a:pPr>
            <a:r>
              <a:rPr lang="en-US" sz="2000" b="1" dirty="0"/>
              <a:t>(note that now you are pretty sure the coin is not biased towards heads, but you are still not sure it is not fair) </a:t>
            </a:r>
          </a:p>
          <a:p>
            <a:pPr marL="0" indent="0" eaLnBrk="1" fontAlgn="auto" hangingPunct="1">
              <a:spcAft>
                <a:spcPts val="0"/>
              </a:spcAft>
              <a:buNone/>
              <a:defRPr/>
            </a:pPr>
            <a:endParaRPr lang="en-US" sz="2000" b="1" dirty="0"/>
          </a:p>
          <a:p>
            <a:pPr marL="0" indent="0" eaLnBrk="1" fontAlgn="auto" hangingPunct="1">
              <a:spcAft>
                <a:spcPts val="0"/>
              </a:spcAft>
              <a:buNone/>
              <a:defRPr/>
            </a:pPr>
            <a:r>
              <a:rPr lang="en-US" sz="2000" dirty="0"/>
              <a:t>What is the final step to convert this to a posterior?</a:t>
            </a:r>
          </a:p>
          <a:p>
            <a:pPr marL="0" indent="0" eaLnBrk="1" fontAlgn="auto" hangingPunct="1">
              <a:spcAft>
                <a:spcPts val="0"/>
              </a:spcAft>
              <a:buNone/>
              <a:defRPr/>
            </a:pPr>
            <a:endParaRPr lang="en-US" sz="2000" b="1"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43</a:t>
            </a:fld>
            <a:endParaRPr lang="en-US" altLang="en-US" dirty="0"/>
          </a:p>
        </p:txBody>
      </p:sp>
    </p:spTree>
    <p:extLst>
      <p:ext uri="{BB962C8B-B14F-4D97-AF65-F5344CB8AC3E}">
        <p14:creationId xmlns:p14="http://schemas.microsoft.com/office/powerpoint/2010/main" val="29692540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Flipping a Coin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114168"/>
                <a:ext cx="8305800" cy="5334000"/>
              </a:xfrm>
            </p:spPr>
            <p:txBody>
              <a:bodyPr rtlCol="0">
                <a:noAutofit/>
              </a:bodyPr>
              <a:lstStyle/>
              <a:p>
                <a:pPr marL="0" indent="0" eaLnBrk="1" fontAlgn="auto" hangingPunct="1">
                  <a:spcAft>
                    <a:spcPts val="0"/>
                  </a:spcAft>
                  <a:buNone/>
                  <a:defRPr/>
                </a:pPr>
                <a:r>
                  <a:rPr lang="en-US" sz="2000" dirty="0"/>
                  <a:t>Normalizing: The sum of the distributions times the probabilities is </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p(D) = </a:t>
                </a:r>
                <a14:m>
                  <m:oMath xmlns:m="http://schemas.openxmlformats.org/officeDocument/2006/math">
                    <m:nary>
                      <m:naryPr>
                        <m:chr m:val="∑"/>
                        <m:ctrlPr>
                          <a:rPr lang="en-US" sz="2000" i="1">
                            <a:latin typeface="Cambria Math" panose="02040503050406030204" pitchFamily="18" charset="0"/>
                          </a:rPr>
                        </m:ctrlPr>
                      </m:naryPr>
                      <m:sub>
                        <m:r>
                          <a:rPr lang="en-US" sz="2000" i="1">
                            <a:latin typeface="Cambria Math"/>
                          </a:rPr>
                          <m:t>𝑘</m:t>
                        </m:r>
                        <m:r>
                          <a:rPr lang="en-US" sz="2000" i="1">
                            <a:latin typeface="Cambria Math"/>
                          </a:rPr>
                          <m:t>=1</m:t>
                        </m:r>
                      </m:sub>
                      <m:sup>
                        <m:r>
                          <a:rPr lang="en-US" sz="2000" i="1">
                            <a:latin typeface="Cambria Math"/>
                          </a:rPr>
                          <m:t>𝑚</m:t>
                        </m:r>
                      </m:sup>
                      <m:e>
                        <m:r>
                          <a:rPr lang="en-US" sz="2000" i="1">
                            <a:latin typeface="Cambria Math"/>
                          </a:rPr>
                          <m:t>𝑝</m:t>
                        </m:r>
                        <m:r>
                          <a:rPr lang="en-US" sz="2000" i="1">
                            <a:latin typeface="Cambria Math"/>
                          </a:rPr>
                          <m:t>(</m:t>
                        </m:r>
                        <m:r>
                          <a:rPr lang="en-US" sz="2000" i="1">
                            <a:latin typeface="Cambria Math"/>
                          </a:rPr>
                          <m:t>𝐷</m:t>
                        </m:r>
                        <m:r>
                          <a:rPr lang="en-US" sz="2000" i="1">
                            <a:latin typeface="Cambria Math"/>
                          </a:rPr>
                          <m:t>|</m:t>
                        </m:r>
                        <m:r>
                          <m:rPr>
                            <m:nor/>
                          </m:rPr>
                          <a:rPr lang="en-US" sz="2000" dirty="0">
                            <a:latin typeface="Symbol" panose="05050102010706020507" pitchFamily="18" charset="2"/>
                          </a:rPr>
                          <m:t>q</m:t>
                        </m:r>
                        <m:r>
                          <a:rPr lang="en-US" sz="2000" i="1" baseline="-25000">
                            <a:latin typeface="Cambria Math"/>
                          </a:rPr>
                          <m:t>𝑘</m:t>
                        </m:r>
                      </m:e>
                    </m:nary>
                    <m:r>
                      <a:rPr lang="en-US" sz="2000" i="1">
                        <a:latin typeface="Cambria Math"/>
                      </a:rPr>
                      <m:t>)∗</m:t>
                    </m:r>
                    <m:r>
                      <m:rPr>
                        <m:nor/>
                      </m:rPr>
                      <a:rPr lang="en-US" sz="2000" dirty="0"/>
                      <m:t>p</m:t>
                    </m:r>
                    <m:r>
                      <m:rPr>
                        <m:nor/>
                      </m:rPr>
                      <a:rPr lang="en-US" sz="2000" dirty="0"/>
                      <m:t>(</m:t>
                    </m:r>
                    <m:r>
                      <m:rPr>
                        <m:nor/>
                      </m:rPr>
                      <a:rPr lang="en-US" sz="2000" dirty="0">
                        <a:latin typeface="Symbol" panose="05050102010706020507" pitchFamily="18" charset="2"/>
                      </a:rPr>
                      <m:t>q</m:t>
                    </m:r>
                    <m:r>
                      <a:rPr lang="en-US" sz="2000" i="1" baseline="-25000">
                        <a:latin typeface="Cambria Math"/>
                      </a:rPr>
                      <m:t>𝑘</m:t>
                    </m:r>
                  </m:oMath>
                </a14:m>
                <a:r>
                  <a:rPr lang="en-US" sz="2000" dirty="0"/>
                  <a:t>) </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         = (0.25)</a:t>
                </a:r>
                <a:r>
                  <a:rPr lang="en-US" sz="2000" baseline="30000" dirty="0"/>
                  <a:t>3</a:t>
                </a:r>
                <a:r>
                  <a:rPr lang="en-US" sz="2000" dirty="0"/>
                  <a:t>(0.75)</a:t>
                </a:r>
                <a:r>
                  <a:rPr lang="en-US" sz="2000" baseline="30000" dirty="0"/>
                  <a:t>9 </a:t>
                </a:r>
                <a:r>
                  <a:rPr lang="en-US" sz="2000" dirty="0"/>
                  <a:t>* 0.25 + (0.5)</a:t>
                </a:r>
                <a:r>
                  <a:rPr lang="en-US" sz="2000" baseline="30000" dirty="0"/>
                  <a:t>3</a:t>
                </a:r>
                <a:r>
                  <a:rPr lang="en-US" sz="2000" dirty="0"/>
                  <a:t>(0.5)</a:t>
                </a:r>
                <a:r>
                  <a:rPr lang="en-US" sz="2000" baseline="30000" dirty="0"/>
                  <a:t>9 </a:t>
                </a:r>
                <a:r>
                  <a:rPr lang="en-US" sz="2000" dirty="0"/>
                  <a:t>* 0.5 + (0.75)</a:t>
                </a:r>
                <a:r>
                  <a:rPr lang="en-US" sz="2000" baseline="30000" dirty="0"/>
                  <a:t>3</a:t>
                </a:r>
                <a:r>
                  <a:rPr lang="en-US" sz="2000" dirty="0"/>
                  <a:t>(0.25)</a:t>
                </a:r>
                <a:r>
                  <a:rPr lang="en-US" sz="2000" baseline="30000" dirty="0"/>
                  <a:t>9 </a:t>
                </a:r>
                <a:r>
                  <a:rPr lang="en-US" sz="2000" dirty="0"/>
                  <a:t>* 0.25 </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         = 0.00029 + 0.000122 + 0.000000402 = 0.000416</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Biased towards tails: 0.0003 / 0.000416 = 0.72</a:t>
                </a:r>
              </a:p>
              <a:p>
                <a:pPr marL="0" indent="0" eaLnBrk="1" fontAlgn="auto" hangingPunct="1">
                  <a:spcAft>
                    <a:spcPts val="0"/>
                  </a:spcAft>
                  <a:buNone/>
                  <a:defRPr/>
                </a:pPr>
                <a:r>
                  <a:rPr lang="en-US" sz="2000" dirty="0"/>
                  <a:t>Unbiased: 0.000122/0.000416 = 0.28</a:t>
                </a:r>
              </a:p>
              <a:p>
                <a:pPr marL="0" indent="0" eaLnBrk="1" fontAlgn="auto" hangingPunct="1">
                  <a:spcAft>
                    <a:spcPts val="0"/>
                  </a:spcAft>
                  <a:buNone/>
                  <a:defRPr/>
                </a:pPr>
                <a:r>
                  <a:rPr lang="en-US" sz="2000" dirty="0"/>
                  <a:t>	(Note the probabilities for the posterior sum to 1)</a:t>
                </a:r>
              </a:p>
              <a:p>
                <a:pPr marL="0" indent="0" eaLnBrk="1" fontAlgn="auto" hangingPunct="1">
                  <a:spcAft>
                    <a:spcPts val="0"/>
                  </a:spcAft>
                  <a:buNone/>
                  <a:defRPr/>
                </a:pPr>
                <a:r>
                  <a:rPr lang="en-US" sz="2000" dirty="0"/>
                  <a:t>Biased towards heads: close to 0</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b="1" dirty="0"/>
                  <a:t>So after changing your prior model with the data you collected there is a 72% chance the coin is biased towards tails and a 28% chance the coin is fair.</a:t>
                </a:r>
              </a:p>
              <a:p>
                <a:pPr marL="0" indent="0" eaLnBrk="1" fontAlgn="auto" hangingPunct="1">
                  <a:spcAft>
                    <a:spcPts val="0"/>
                  </a:spcAft>
                  <a:buNone/>
                  <a:defRPr/>
                </a:pP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114168"/>
                <a:ext cx="8305800" cy="5334000"/>
              </a:xfrm>
              <a:blipFill>
                <a:blip r:embed="rId2"/>
                <a:stretch>
                  <a:fillRect l="-808" t="-686" r="-139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44</a:t>
            </a:fld>
            <a:endParaRPr lang="en-US" altLang="en-US" dirty="0"/>
          </a:p>
        </p:txBody>
      </p:sp>
    </p:spTree>
    <p:extLst>
      <p:ext uri="{BB962C8B-B14F-4D97-AF65-F5344CB8AC3E}">
        <p14:creationId xmlns:p14="http://schemas.microsoft.com/office/powerpoint/2010/main" val="2082352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Coin Toss Problem</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45</a:t>
            </a:fld>
            <a:endParaRPr lang="en-US" altLang="en-US" dirty="0"/>
          </a:p>
        </p:txBody>
      </p:sp>
      <p:pic>
        <p:nvPicPr>
          <p:cNvPr id="7" name="Picture 6" descr="RStudio"/>
          <p:cNvPicPr>
            <a:picLocks noChangeAspect="1"/>
          </p:cNvPicPr>
          <p:nvPr/>
        </p:nvPicPr>
        <p:blipFill rotWithShape="1">
          <a:blip r:embed="rId2">
            <a:extLst>
              <a:ext uri="{28A0092B-C50C-407E-A947-70E740481C1C}">
                <a14:useLocalDpi xmlns:a14="http://schemas.microsoft.com/office/drawing/2010/main" val="0"/>
              </a:ext>
            </a:extLst>
          </a:blip>
          <a:srcRect l="37500" t="37562" r="1563" b="2037"/>
          <a:stretch/>
        </p:blipFill>
        <p:spPr>
          <a:xfrm>
            <a:off x="441960" y="1143000"/>
            <a:ext cx="8085221" cy="4800600"/>
          </a:xfrm>
          <a:prstGeom prst="rect">
            <a:avLst/>
          </a:prstGeom>
        </p:spPr>
      </p:pic>
    </p:spTree>
    <p:extLst>
      <p:ext uri="{BB962C8B-B14F-4D97-AF65-F5344CB8AC3E}">
        <p14:creationId xmlns:p14="http://schemas.microsoft.com/office/powerpoint/2010/main" val="2023344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2DB1C-30BC-4C06-BC15-9D63BF1F5D7E}"/>
              </a:ext>
            </a:extLst>
          </p:cNvPr>
          <p:cNvSpPr>
            <a:spLocks noGrp="1"/>
          </p:cNvSpPr>
          <p:nvPr>
            <p:ph type="title"/>
          </p:nvPr>
        </p:nvSpPr>
        <p:spPr>
          <a:xfrm>
            <a:off x="381000" y="2743200"/>
            <a:ext cx="8229600" cy="639762"/>
          </a:xfrm>
        </p:spPr>
        <p:txBody>
          <a:bodyPr/>
          <a:lstStyle/>
          <a:p>
            <a:r>
              <a:rPr lang="en-US" dirty="0"/>
              <a:t>R Example of Coin Toss</a:t>
            </a:r>
          </a:p>
        </p:txBody>
      </p:sp>
      <p:sp>
        <p:nvSpPr>
          <p:cNvPr id="4" name="Slide Number Placeholder 3">
            <a:extLst>
              <a:ext uri="{FF2B5EF4-FFF2-40B4-BE49-F238E27FC236}">
                <a16:creationId xmlns:a16="http://schemas.microsoft.com/office/drawing/2014/main" id="{BCBA8551-950C-46BF-9FAD-062463402DFC}"/>
              </a:ext>
            </a:extLst>
          </p:cNvPr>
          <p:cNvSpPr>
            <a:spLocks noGrp="1"/>
          </p:cNvSpPr>
          <p:nvPr>
            <p:ph type="sldNum" sz="quarter" idx="12"/>
          </p:nvPr>
        </p:nvSpPr>
        <p:spPr/>
        <p:txBody>
          <a:bodyPr/>
          <a:lstStyle/>
          <a:p>
            <a:pPr>
              <a:defRPr/>
            </a:pPr>
            <a:fld id="{9695C8B4-01A2-485F-8B64-4640E234E3BB}" type="slidenum">
              <a:rPr lang="en-US" altLang="en-US" smtClean="0"/>
              <a:pPr>
                <a:defRPr/>
              </a:pPr>
              <a:t>46</a:t>
            </a:fld>
            <a:endParaRPr lang="en-US" altLang="en-US"/>
          </a:p>
        </p:txBody>
      </p:sp>
    </p:spTree>
    <p:extLst>
      <p:ext uri="{BB962C8B-B14F-4D97-AF65-F5344CB8AC3E}">
        <p14:creationId xmlns:p14="http://schemas.microsoft.com/office/powerpoint/2010/main" val="6013016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Conjugate Functions</a:t>
            </a:r>
          </a:p>
        </p:txBody>
      </p:sp>
      <p:sp>
        <p:nvSpPr>
          <p:cNvPr id="3" name="Content Placeholder 2"/>
          <p:cNvSpPr>
            <a:spLocks noGrp="1"/>
          </p:cNvSpPr>
          <p:nvPr>
            <p:ph idx="1"/>
          </p:nvPr>
        </p:nvSpPr>
        <p:spPr>
          <a:xfrm>
            <a:off x="381000" y="1066800"/>
            <a:ext cx="8305800" cy="5334000"/>
          </a:xfrm>
        </p:spPr>
        <p:txBody>
          <a:bodyPr rtlCol="0">
            <a:noAutofit/>
          </a:bodyPr>
          <a:lstStyle/>
          <a:p>
            <a:pPr marL="0" indent="0" eaLnBrk="1" fontAlgn="auto" hangingPunct="1">
              <a:spcAft>
                <a:spcPts val="0"/>
              </a:spcAft>
              <a:buNone/>
              <a:defRPr/>
            </a:pPr>
            <a:r>
              <a:rPr lang="en-US" dirty="0"/>
              <a:t>Many problems use prior distributions and likelihood functions that, when multiplied together, produce a posterior function that is the same form as the original prior.</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u="sng" dirty="0"/>
              <a:t>Conjugate:</a:t>
            </a:r>
            <a:r>
              <a:rPr lang="en-US" dirty="0"/>
              <a:t> the prior function and likelihood function are conjugate functions if the resulting posterior function is of the same form as the prior.</a:t>
            </a:r>
          </a:p>
          <a:p>
            <a:pPr marL="0" indent="0" eaLnBrk="1" fontAlgn="auto" hangingPunct="1">
              <a:spcAft>
                <a:spcPts val="0"/>
              </a:spcAft>
              <a:buNone/>
              <a:defRPr/>
            </a:pPr>
            <a:endParaRPr lang="en-US" sz="2000" dirty="0"/>
          </a:p>
        </p:txBody>
      </p:sp>
    </p:spTree>
    <p:extLst>
      <p:ext uri="{BB962C8B-B14F-4D97-AF65-F5344CB8AC3E}">
        <p14:creationId xmlns:p14="http://schemas.microsoft.com/office/powerpoint/2010/main" val="33721863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Conjugate Functions</a:t>
            </a:r>
          </a:p>
        </p:txBody>
      </p:sp>
      <p:sp>
        <p:nvSpPr>
          <p:cNvPr id="3" name="Content Placeholder 2"/>
          <p:cNvSpPr>
            <a:spLocks noGrp="1"/>
          </p:cNvSpPr>
          <p:nvPr>
            <p:ph idx="1"/>
          </p:nvPr>
        </p:nvSpPr>
        <p:spPr>
          <a:xfrm>
            <a:off x="381000" y="1066800"/>
            <a:ext cx="8305800" cy="5334000"/>
          </a:xfrm>
        </p:spPr>
        <p:txBody>
          <a:bodyPr rtlCol="0">
            <a:noAutofit/>
          </a:bodyPr>
          <a:lstStyle/>
          <a:p>
            <a:pPr marL="0" indent="0" eaLnBrk="1" fontAlgn="auto" hangingPunct="1">
              <a:spcAft>
                <a:spcPts val="0"/>
              </a:spcAft>
              <a:buNone/>
              <a:defRPr/>
            </a:pPr>
            <a:r>
              <a:rPr lang="en-US" dirty="0"/>
              <a:t>Back to the coin problem: We know the likelihood function for a particular set of flips is </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	p(</a:t>
            </a:r>
            <a:r>
              <a:rPr lang="en-US" dirty="0" err="1"/>
              <a:t>D|</a:t>
            </a:r>
            <a:r>
              <a:rPr lang="en-US" dirty="0" err="1">
                <a:latin typeface="Symbol" panose="05050102010706020507" pitchFamily="18" charset="2"/>
              </a:rPr>
              <a:t>q</a:t>
            </a:r>
            <a:r>
              <a:rPr lang="en-US" dirty="0"/>
              <a:t>) = </a:t>
            </a:r>
            <a:r>
              <a:rPr lang="en-US" dirty="0">
                <a:latin typeface="Symbol" panose="05050102010706020507" pitchFamily="18" charset="2"/>
              </a:rPr>
              <a:t>q</a:t>
            </a:r>
            <a:r>
              <a:rPr lang="en-US" dirty="0"/>
              <a:t> </a:t>
            </a:r>
            <a:r>
              <a:rPr lang="en-US" baseline="30000" dirty="0"/>
              <a:t>(z) </a:t>
            </a:r>
            <a:r>
              <a:rPr lang="en-US" dirty="0"/>
              <a:t>(1-</a:t>
            </a:r>
            <a:r>
              <a:rPr lang="en-US" dirty="0">
                <a:latin typeface="Symbol" panose="05050102010706020507" pitchFamily="18" charset="2"/>
              </a:rPr>
              <a:t>q</a:t>
            </a:r>
            <a:r>
              <a:rPr lang="en-US" dirty="0"/>
              <a:t>)</a:t>
            </a:r>
            <a:r>
              <a:rPr lang="en-US" baseline="30000" dirty="0"/>
              <a:t>(N-z)</a:t>
            </a:r>
            <a:r>
              <a:rPr lang="en-US" dirty="0"/>
              <a:t> </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So there is no flexibility here.  But we are free to pick whatever kind of prior model we want, as long as it represents our beliefs.  </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It turns out that the Beta distribution is conjugate with the coin toss likelihood function</a:t>
            </a:r>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sz="2000" dirty="0"/>
          </a:p>
        </p:txBody>
      </p:sp>
      <p:sp>
        <p:nvSpPr>
          <p:cNvPr id="7" name="Slide Number Placeholder 6"/>
          <p:cNvSpPr>
            <a:spLocks noGrp="1"/>
          </p:cNvSpPr>
          <p:nvPr>
            <p:ph type="sldNum" sz="quarter" idx="12"/>
          </p:nvPr>
        </p:nvSpPr>
        <p:spPr/>
        <p:txBody>
          <a:bodyPr/>
          <a:lstStyle/>
          <a:p>
            <a:pPr>
              <a:defRPr/>
            </a:pPr>
            <a:fld id="{9695C8B4-01A2-485F-8B64-4640E234E3BB}" type="slidenum">
              <a:rPr lang="en-US" altLang="en-US" smtClean="0"/>
              <a:pPr>
                <a:defRPr/>
              </a:pPr>
              <a:t>48</a:t>
            </a:fld>
            <a:endParaRPr lang="en-US" altLang="en-US"/>
          </a:p>
        </p:txBody>
      </p:sp>
    </p:spTree>
    <p:extLst>
      <p:ext uri="{BB962C8B-B14F-4D97-AF65-F5344CB8AC3E}">
        <p14:creationId xmlns:p14="http://schemas.microsoft.com/office/powerpoint/2010/main" val="32877648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Beta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eaLnBrk="1" fontAlgn="auto" hangingPunct="1">
                  <a:spcAft>
                    <a:spcPts val="0"/>
                  </a:spcAft>
                  <a:buNone/>
                  <a:defRPr/>
                </a:pPr>
                <a:r>
                  <a:rPr lang="en-US" sz="2000" dirty="0"/>
                  <a:t>The beta distribution is</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		p(</a:t>
                </a:r>
                <a:r>
                  <a:rPr lang="en-US" sz="2000" dirty="0" err="1">
                    <a:latin typeface="Symbol" panose="05050102010706020507" pitchFamily="18" charset="2"/>
                  </a:rPr>
                  <a:t>q</a:t>
                </a:r>
                <a:r>
                  <a:rPr lang="en-US" sz="2000" dirty="0" err="1"/>
                  <a:t>|a,b</a:t>
                </a:r>
                <a:r>
                  <a:rPr lang="en-US" sz="2000" dirty="0"/>
                  <a:t>) = </a:t>
                </a:r>
                <a:r>
                  <a:rPr lang="en-US" sz="2000" dirty="0">
                    <a:latin typeface="Symbol" panose="05050102010706020507" pitchFamily="18" charset="2"/>
                  </a:rPr>
                  <a:t>q</a:t>
                </a:r>
                <a:r>
                  <a:rPr lang="en-US" sz="2000" dirty="0"/>
                  <a:t> </a:t>
                </a:r>
                <a:r>
                  <a:rPr lang="en-US" sz="2000" baseline="30000" dirty="0"/>
                  <a:t>(a-1) </a:t>
                </a:r>
                <a:r>
                  <a:rPr lang="en-US" sz="2000" dirty="0"/>
                  <a:t>(1-</a:t>
                </a:r>
                <a:r>
                  <a:rPr lang="en-US" sz="2000" dirty="0">
                    <a:latin typeface="Symbol" panose="05050102010706020507" pitchFamily="18" charset="2"/>
                  </a:rPr>
                  <a:t>q</a:t>
                </a:r>
                <a:r>
                  <a:rPr lang="en-US" sz="2000" dirty="0"/>
                  <a:t>)</a:t>
                </a:r>
                <a:r>
                  <a:rPr lang="en-US" sz="2000" baseline="30000" dirty="0"/>
                  <a:t>(b-1)</a:t>
                </a:r>
                <a:r>
                  <a:rPr lang="en-US" sz="2000" dirty="0"/>
                  <a:t> </a:t>
                </a:r>
              </a:p>
              <a:p>
                <a:pPr marL="0" indent="0" eaLnBrk="1" fontAlgn="auto" hangingPunct="1">
                  <a:spcAft>
                    <a:spcPts val="0"/>
                  </a:spcAft>
                  <a:buNone/>
                  <a:defRPr/>
                </a:pPr>
                <a:r>
                  <a:rPr lang="en-US" sz="2000" dirty="0"/>
                  <a:t>			          B(</a:t>
                </a:r>
                <a:r>
                  <a:rPr lang="en-US" sz="2000" dirty="0" err="1"/>
                  <a:t>a,b</a:t>
                </a:r>
                <a:r>
                  <a:rPr lang="en-US" sz="2000" dirty="0"/>
                  <a:t>) </a:t>
                </a:r>
              </a:p>
              <a:p>
                <a:pPr marL="0" indent="0">
                  <a:buNone/>
                </a:pPr>
                <a:endParaRPr lang="en-US" sz="2000" dirty="0"/>
              </a:p>
              <a:p>
                <a:pPr marL="0" indent="0">
                  <a:buNone/>
                </a:pPr>
                <a:r>
                  <a:rPr lang="en-US" sz="2000" dirty="0"/>
                  <a:t>Defined on the interval [0 to 1] for a and b positive</a:t>
                </a:r>
              </a:p>
              <a:p>
                <a:pPr marL="0" indent="0">
                  <a:buNone/>
                </a:pPr>
                <a:endParaRPr lang="en-US" sz="2000" dirty="0"/>
              </a:p>
              <a:p>
                <a:pPr marL="0" indent="0">
                  <a:buNone/>
                </a:pPr>
                <a:r>
                  <a:rPr lang="en-US" sz="2000" dirty="0"/>
                  <a:t>B(</a:t>
                </a:r>
                <a:r>
                  <a:rPr lang="en-US" sz="2000" dirty="0" err="1"/>
                  <a:t>a,b</a:t>
                </a:r>
                <a:r>
                  <a:rPr lang="en-US" sz="2000" dirty="0"/>
                  <a:t>) is just a normalization factor to make sure the area under the curve of p(</a:t>
                </a:r>
                <a:r>
                  <a:rPr lang="en-US" sz="2000" dirty="0" err="1">
                    <a:latin typeface="Symbol" panose="05050102010706020507" pitchFamily="18" charset="2"/>
                  </a:rPr>
                  <a:t>q</a:t>
                </a:r>
                <a:r>
                  <a:rPr lang="en-US" sz="2000" dirty="0" err="1"/>
                  <a:t>|a,b</a:t>
                </a:r>
                <a:r>
                  <a:rPr lang="en-US" sz="2000" dirty="0"/>
                  <a:t>) is 1, as any probability must. Thus</a:t>
                </a:r>
              </a:p>
              <a:p>
                <a:pPr marL="0" indent="0">
                  <a:buNone/>
                </a:pPr>
                <a:endParaRPr lang="en-US" sz="2000" dirty="0"/>
              </a:p>
              <a:p>
                <a:pPr marL="0" indent="0">
                  <a:buNone/>
                </a:pPr>
                <a:r>
                  <a:rPr lang="en-US" sz="2000" dirty="0"/>
                  <a:t>		B(</a:t>
                </a:r>
                <a:r>
                  <a:rPr lang="en-US" sz="2000" dirty="0" err="1"/>
                  <a:t>a,b</a:t>
                </a:r>
                <a:r>
                  <a:rPr lang="en-US" sz="2000" dirty="0"/>
                  <a:t>) = </a:t>
                </a:r>
                <a14:m>
                  <m:oMath xmlns:m="http://schemas.openxmlformats.org/officeDocument/2006/math">
                    <m:nary>
                      <m:naryPr>
                        <m:ctrlPr>
                          <a:rPr lang="en-US" sz="2000" i="1" smtClean="0">
                            <a:latin typeface="Cambria Math" panose="02040503050406030204" pitchFamily="18" charset="0"/>
                          </a:rPr>
                        </m:ctrlPr>
                      </m:naryPr>
                      <m:sub>
                        <m:r>
                          <m:rPr>
                            <m:brk m:alnAt="23"/>
                          </m:rPr>
                          <a:rPr lang="en-US" sz="2000" b="0" i="1" smtClean="0">
                            <a:latin typeface="Cambria Math"/>
                          </a:rPr>
                          <m:t>0</m:t>
                        </m:r>
                      </m:sub>
                      <m:sup>
                        <m:r>
                          <a:rPr lang="en-US" sz="2000" b="0" i="1" smtClean="0">
                            <a:latin typeface="Cambria Math"/>
                          </a:rPr>
                          <m:t>1</m:t>
                        </m:r>
                      </m:sup>
                      <m:e>
                        <m:r>
                          <a:rPr lang="en-US" sz="2000" b="0" i="1" smtClean="0">
                            <a:latin typeface="Cambria Math"/>
                          </a:rPr>
                          <m:t>𝑑</m:t>
                        </m:r>
                        <m:r>
                          <m:rPr>
                            <m:nor/>
                          </m:rPr>
                          <a:rPr lang="en-US" sz="2000" dirty="0">
                            <a:latin typeface="Symbol" panose="05050102010706020507" pitchFamily="18" charset="2"/>
                          </a:rPr>
                          <m:t>q</m:t>
                        </m:r>
                        <m:r>
                          <m:rPr>
                            <m:nor/>
                          </m:rPr>
                          <a:rPr lang="en-US" sz="2000" b="0" i="0" dirty="0" smtClean="0">
                            <a:latin typeface="Symbol" panose="05050102010706020507" pitchFamily="18" charset="2"/>
                          </a:rPr>
                          <m:t> </m:t>
                        </m:r>
                        <m:r>
                          <m:rPr>
                            <m:nor/>
                          </m:rPr>
                          <a:rPr lang="en-US" sz="2000" dirty="0">
                            <a:latin typeface="Symbol" panose="05050102010706020507" pitchFamily="18" charset="2"/>
                          </a:rPr>
                          <m:t>q</m:t>
                        </m:r>
                        <m:r>
                          <m:rPr>
                            <m:nor/>
                          </m:rPr>
                          <a:rPr lang="en-US" sz="2000" dirty="0"/>
                          <m:t> </m:t>
                        </m:r>
                        <m:r>
                          <m:rPr>
                            <m:nor/>
                          </m:rPr>
                          <a:rPr lang="en-US" sz="2000" baseline="30000" dirty="0"/>
                          <m:t>(</m:t>
                        </m:r>
                        <m:r>
                          <m:rPr>
                            <m:nor/>
                          </m:rPr>
                          <a:rPr lang="en-US" sz="2000" baseline="30000" dirty="0"/>
                          <m:t>a</m:t>
                        </m:r>
                        <m:r>
                          <m:rPr>
                            <m:nor/>
                          </m:rPr>
                          <a:rPr lang="en-US" sz="2000" baseline="30000" dirty="0"/>
                          <m:t>−1) (1−</m:t>
                        </m:r>
                        <m:r>
                          <m:rPr>
                            <m:nor/>
                          </m:rPr>
                          <a:rPr lang="en-US" sz="2000" dirty="0">
                            <a:latin typeface="Symbol" panose="05050102010706020507" pitchFamily="18" charset="2"/>
                          </a:rPr>
                          <m:t>q</m:t>
                        </m:r>
                        <m:r>
                          <m:rPr>
                            <m:nor/>
                          </m:rPr>
                          <a:rPr lang="en-US" sz="2000" dirty="0"/>
                          <m:t>)</m:t>
                        </m:r>
                        <m:r>
                          <m:rPr>
                            <m:nor/>
                          </m:rPr>
                          <a:rPr lang="en-US" sz="2000" baseline="30000" dirty="0"/>
                          <m:t>(</m:t>
                        </m:r>
                        <m:r>
                          <m:rPr>
                            <m:nor/>
                          </m:rPr>
                          <a:rPr lang="en-US" sz="2000" baseline="30000" dirty="0"/>
                          <m:t>b</m:t>
                        </m:r>
                        <m:r>
                          <m:rPr>
                            <m:nor/>
                          </m:rPr>
                          <a:rPr lang="en-US" sz="2000" baseline="30000" dirty="0"/>
                          <m:t>−1)</m:t>
                        </m:r>
                      </m:e>
                    </m:nary>
                  </m:oMath>
                </a14:m>
                <a:endParaRPr lang="en-US" sz="2000" dirty="0"/>
              </a:p>
              <a:p>
                <a:pPr marL="0" indent="0">
                  <a:buNone/>
                </a:pPr>
                <a:endParaRPr lang="en-US" sz="2000" dirty="0"/>
              </a:p>
              <a:p>
                <a:pPr marL="0" indent="0">
                  <a:buNone/>
                </a:pPr>
                <a:r>
                  <a:rPr lang="en-US" sz="2000" dirty="0"/>
                  <a:t>Obviously the shape of B(</a:t>
                </a:r>
                <a:r>
                  <a:rPr lang="en-US" sz="2000" dirty="0" err="1"/>
                  <a:t>a,b</a:t>
                </a:r>
                <a:r>
                  <a:rPr lang="en-US" sz="2000" dirty="0"/>
                  <a:t>) will change for every a and b chosen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41" t="-60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49</a:t>
            </a:fld>
            <a:endParaRPr lang="en-US" altLang="en-US"/>
          </a:p>
        </p:txBody>
      </p:sp>
      <p:cxnSp>
        <p:nvCxnSpPr>
          <p:cNvPr id="6" name="Straight Connector 5"/>
          <p:cNvCxnSpPr/>
          <p:nvPr/>
        </p:nvCxnSpPr>
        <p:spPr>
          <a:xfrm>
            <a:off x="3517900" y="2057400"/>
            <a:ext cx="1600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21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6C43B0-3A0F-4A41-B0BC-F620BE7C2064}"/>
              </a:ext>
            </a:extLst>
          </p:cNvPr>
          <p:cNvSpPr>
            <a:spLocks noGrp="1"/>
          </p:cNvSpPr>
          <p:nvPr>
            <p:ph type="sldNum" sz="quarter" idx="12"/>
          </p:nvPr>
        </p:nvSpPr>
        <p:spPr/>
        <p:txBody>
          <a:bodyPr/>
          <a:lstStyle/>
          <a:p>
            <a:pPr>
              <a:defRPr/>
            </a:pPr>
            <a:fld id="{9695C8B4-01A2-485F-8B64-4640E234E3BB}" type="slidenum">
              <a:rPr lang="en-US" altLang="en-US" smtClean="0"/>
              <a:pPr>
                <a:defRPr/>
              </a:pPr>
              <a:t>5</a:t>
            </a:fld>
            <a:endParaRPr lang="en-US" altLang="en-US"/>
          </a:p>
        </p:txBody>
      </p:sp>
      <p:grpSp>
        <p:nvGrpSpPr>
          <p:cNvPr id="5" name="Group 4">
            <a:extLst>
              <a:ext uri="{FF2B5EF4-FFF2-40B4-BE49-F238E27FC236}">
                <a16:creationId xmlns:a16="http://schemas.microsoft.com/office/drawing/2014/main" id="{9340F542-6A78-4D25-A6C8-E0ECAB53689D}"/>
              </a:ext>
            </a:extLst>
          </p:cNvPr>
          <p:cNvGrpSpPr/>
          <p:nvPr/>
        </p:nvGrpSpPr>
        <p:grpSpPr>
          <a:xfrm>
            <a:off x="488458" y="1066800"/>
            <a:ext cx="7344204" cy="2888167"/>
            <a:chOff x="488458" y="2510365"/>
            <a:chExt cx="7344204" cy="2888167"/>
          </a:xfrm>
        </p:grpSpPr>
        <p:cxnSp>
          <p:nvCxnSpPr>
            <p:cNvPr id="6" name="Straight Arrow Connector 5">
              <a:extLst>
                <a:ext uri="{FF2B5EF4-FFF2-40B4-BE49-F238E27FC236}">
                  <a16:creationId xmlns:a16="http://schemas.microsoft.com/office/drawing/2014/main" id="{4FAA98EE-F450-45EF-B6A3-D8BF2BEAA20C}"/>
                </a:ext>
              </a:extLst>
            </p:cNvPr>
            <p:cNvCxnSpPr>
              <a:cxnSpLocks/>
            </p:cNvCxnSpPr>
            <p:nvPr/>
          </p:nvCxnSpPr>
          <p:spPr>
            <a:xfrm flipV="1">
              <a:off x="1143000" y="2671427"/>
              <a:ext cx="0" cy="20529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53ADBB0-8F4F-4A0E-AC19-ECF7265084CF}"/>
                </a:ext>
              </a:extLst>
            </p:cNvPr>
            <p:cNvCxnSpPr>
              <a:cxnSpLocks/>
            </p:cNvCxnSpPr>
            <p:nvPr/>
          </p:nvCxnSpPr>
          <p:spPr>
            <a:xfrm>
              <a:off x="1143000" y="4724400"/>
              <a:ext cx="62484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3F31187-F548-4854-B127-81B1DC3C7800}"/>
                </a:ext>
              </a:extLst>
            </p:cNvPr>
            <p:cNvSpPr txBox="1"/>
            <p:nvPr/>
          </p:nvSpPr>
          <p:spPr>
            <a:xfrm>
              <a:off x="7543800" y="4539734"/>
              <a:ext cx="288862" cy="369332"/>
            </a:xfrm>
            <a:prstGeom prst="rect">
              <a:avLst/>
            </a:prstGeom>
            <a:noFill/>
          </p:spPr>
          <p:txBody>
            <a:bodyPr wrap="none" rtlCol="0">
              <a:spAutoFit/>
            </a:bodyPr>
            <a:lstStyle/>
            <a:p>
              <a:r>
                <a:rPr lang="en-US" dirty="0"/>
                <a:t>k</a:t>
              </a:r>
            </a:p>
          </p:txBody>
        </p:sp>
        <p:sp>
          <p:nvSpPr>
            <p:cNvPr id="13" name="Rectangle 12">
              <a:extLst>
                <a:ext uri="{FF2B5EF4-FFF2-40B4-BE49-F238E27FC236}">
                  <a16:creationId xmlns:a16="http://schemas.microsoft.com/office/drawing/2014/main" id="{A24ADDAE-8F74-4895-9EED-ED263FC09433}"/>
                </a:ext>
              </a:extLst>
            </p:cNvPr>
            <p:cNvSpPr/>
            <p:nvPr/>
          </p:nvSpPr>
          <p:spPr>
            <a:xfrm>
              <a:off x="4020588" y="3820043"/>
              <a:ext cx="932399" cy="88848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F9DA12D-3467-4993-B7F8-38BA7FA9547D}"/>
                </a:ext>
              </a:extLst>
            </p:cNvPr>
            <p:cNvSpPr txBox="1"/>
            <p:nvPr/>
          </p:nvSpPr>
          <p:spPr>
            <a:xfrm>
              <a:off x="1143000" y="5029200"/>
              <a:ext cx="6264857" cy="369332"/>
            </a:xfrm>
            <a:prstGeom prst="rect">
              <a:avLst/>
            </a:prstGeom>
            <a:noFill/>
          </p:spPr>
          <p:txBody>
            <a:bodyPr wrap="none" rtlCol="0">
              <a:spAutoFit/>
            </a:bodyPr>
            <a:lstStyle/>
            <a:p>
              <a:r>
                <a:rPr lang="en-US" dirty="0"/>
                <a:t>0	1	2	3	4	5	6        </a:t>
              </a:r>
            </a:p>
          </p:txBody>
        </p:sp>
        <p:cxnSp>
          <p:nvCxnSpPr>
            <p:cNvPr id="16" name="Straight Connector 15">
              <a:extLst>
                <a:ext uri="{FF2B5EF4-FFF2-40B4-BE49-F238E27FC236}">
                  <a16:creationId xmlns:a16="http://schemas.microsoft.com/office/drawing/2014/main" id="{7F80DDC8-804B-4766-9A04-73B8D94ED2C8}"/>
                </a:ext>
              </a:extLst>
            </p:cNvPr>
            <p:cNvCxnSpPr/>
            <p:nvPr/>
          </p:nvCxnSpPr>
          <p:spPr>
            <a:xfrm>
              <a:off x="2209800" y="4518024"/>
              <a:ext cx="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7C4B7EF-BCC6-429B-9BDF-1733D7E7F432}"/>
                </a:ext>
              </a:extLst>
            </p:cNvPr>
            <p:cNvCxnSpPr/>
            <p:nvPr/>
          </p:nvCxnSpPr>
          <p:spPr>
            <a:xfrm>
              <a:off x="3124200" y="4518024"/>
              <a:ext cx="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0F4096A-CFA3-4AD8-B155-78841E611064}"/>
                </a:ext>
              </a:extLst>
            </p:cNvPr>
            <p:cNvCxnSpPr/>
            <p:nvPr/>
          </p:nvCxnSpPr>
          <p:spPr>
            <a:xfrm>
              <a:off x="4020588" y="4518024"/>
              <a:ext cx="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40F42F5-732E-4246-9E16-B936419304A1}"/>
                </a:ext>
              </a:extLst>
            </p:cNvPr>
            <p:cNvCxnSpPr/>
            <p:nvPr/>
          </p:nvCxnSpPr>
          <p:spPr>
            <a:xfrm>
              <a:off x="4952987" y="4518024"/>
              <a:ext cx="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AF5B2AD-7AE4-46DC-8C63-1F321E2F04E5}"/>
                </a:ext>
              </a:extLst>
            </p:cNvPr>
            <p:cNvCxnSpPr/>
            <p:nvPr/>
          </p:nvCxnSpPr>
          <p:spPr>
            <a:xfrm>
              <a:off x="5791200" y="4495857"/>
              <a:ext cx="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E0827E6-9900-498B-85EA-E4B314B89BB4}"/>
                </a:ext>
              </a:extLst>
            </p:cNvPr>
            <p:cNvCxnSpPr/>
            <p:nvPr/>
          </p:nvCxnSpPr>
          <p:spPr>
            <a:xfrm>
              <a:off x="6781800" y="4539734"/>
              <a:ext cx="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56BCD79-9A6C-4244-80FF-551EB0E2339B}"/>
                </a:ext>
              </a:extLst>
            </p:cNvPr>
            <p:cNvCxnSpPr>
              <a:cxnSpLocks/>
            </p:cNvCxnSpPr>
            <p:nvPr/>
          </p:nvCxnSpPr>
          <p:spPr>
            <a:xfrm flipH="1">
              <a:off x="1012507" y="3795452"/>
              <a:ext cx="304800"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B5F94F4-AA80-4AD2-B0AD-A21836A4AA73}"/>
                </a:ext>
              </a:extLst>
            </p:cNvPr>
            <p:cNvSpPr txBox="1"/>
            <p:nvPr/>
          </p:nvSpPr>
          <p:spPr>
            <a:xfrm>
              <a:off x="488458" y="2510365"/>
              <a:ext cx="369139" cy="2308324"/>
            </a:xfrm>
            <a:prstGeom prst="rect">
              <a:avLst/>
            </a:prstGeom>
            <a:noFill/>
          </p:spPr>
          <p:txBody>
            <a:bodyPr wrap="square" rtlCol="0">
              <a:spAutoFit/>
            </a:bodyPr>
            <a:lstStyle/>
            <a:p>
              <a:endParaRPr lang="en-US" dirty="0"/>
            </a:p>
            <a:p>
              <a:r>
                <a:rPr lang="en-US" dirty="0"/>
                <a:t>2</a:t>
              </a:r>
            </a:p>
            <a:p>
              <a:endParaRPr lang="en-US" dirty="0"/>
            </a:p>
            <a:p>
              <a:endParaRPr lang="en-US" dirty="0"/>
            </a:p>
            <a:p>
              <a:r>
                <a:rPr lang="en-US" dirty="0"/>
                <a:t>1</a:t>
              </a:r>
            </a:p>
            <a:p>
              <a:endParaRPr lang="en-US" dirty="0"/>
            </a:p>
            <a:p>
              <a:endParaRPr lang="en-US" dirty="0"/>
            </a:p>
            <a:p>
              <a:r>
                <a:rPr lang="en-US" dirty="0"/>
                <a:t>0</a:t>
              </a:r>
            </a:p>
          </p:txBody>
        </p:sp>
        <p:cxnSp>
          <p:nvCxnSpPr>
            <p:cNvPr id="26" name="Straight Connector 25">
              <a:extLst>
                <a:ext uri="{FF2B5EF4-FFF2-40B4-BE49-F238E27FC236}">
                  <a16:creationId xmlns:a16="http://schemas.microsoft.com/office/drawing/2014/main" id="{62D33FAC-E153-44E4-A747-ACDDA84790B7}"/>
                </a:ext>
              </a:extLst>
            </p:cNvPr>
            <p:cNvCxnSpPr>
              <a:cxnSpLocks/>
            </p:cNvCxnSpPr>
            <p:nvPr/>
          </p:nvCxnSpPr>
          <p:spPr>
            <a:xfrm flipH="1">
              <a:off x="990600" y="2971799"/>
              <a:ext cx="304800"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3F4418-633C-4854-B90B-E7092181101F}"/>
                </a:ext>
              </a:extLst>
            </p:cNvPr>
            <p:cNvCxnSpPr>
              <a:cxnSpLocks/>
            </p:cNvCxnSpPr>
            <p:nvPr/>
          </p:nvCxnSpPr>
          <p:spPr>
            <a:xfrm flipV="1">
              <a:off x="1297911" y="3810000"/>
              <a:ext cx="5257800" cy="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2D91A9C-4102-482C-A9C6-32F9D4D74529}"/>
                </a:ext>
              </a:extLst>
            </p:cNvPr>
            <p:cNvSpPr txBox="1"/>
            <p:nvPr/>
          </p:nvSpPr>
          <p:spPr>
            <a:xfrm>
              <a:off x="4184460" y="3192782"/>
              <a:ext cx="604653" cy="461665"/>
            </a:xfrm>
            <a:prstGeom prst="rect">
              <a:avLst/>
            </a:prstGeom>
            <a:noFill/>
          </p:spPr>
          <p:txBody>
            <a:bodyPr wrap="none" rtlCol="0">
              <a:spAutoFit/>
            </a:bodyPr>
            <a:lstStyle/>
            <a:p>
              <a:r>
                <a:rPr lang="en-US" sz="2400" dirty="0"/>
                <a:t>f(k)</a:t>
              </a:r>
            </a:p>
          </p:txBody>
        </p:sp>
      </p:grpSp>
      <p:sp>
        <p:nvSpPr>
          <p:cNvPr id="24" name="Rectangle 23">
            <a:extLst>
              <a:ext uri="{FF2B5EF4-FFF2-40B4-BE49-F238E27FC236}">
                <a16:creationId xmlns:a16="http://schemas.microsoft.com/office/drawing/2014/main" id="{FD396225-6211-47DD-8944-340B274E2A18}"/>
              </a:ext>
            </a:extLst>
          </p:cNvPr>
          <p:cNvSpPr/>
          <p:nvPr/>
        </p:nvSpPr>
        <p:spPr>
          <a:xfrm>
            <a:off x="1143000" y="2362200"/>
            <a:ext cx="331818" cy="92155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DE7D73F-3C44-4A86-84EE-B3199A8329CB}"/>
              </a:ext>
            </a:extLst>
          </p:cNvPr>
          <p:cNvSpPr txBox="1"/>
          <p:nvPr/>
        </p:nvSpPr>
        <p:spPr>
          <a:xfrm>
            <a:off x="1164907" y="1533303"/>
            <a:ext cx="1701876" cy="830997"/>
          </a:xfrm>
          <a:prstGeom prst="rect">
            <a:avLst/>
          </a:prstGeom>
          <a:noFill/>
        </p:spPr>
        <p:txBody>
          <a:bodyPr wrap="none" rtlCol="0">
            <a:spAutoFit/>
          </a:bodyPr>
          <a:lstStyle/>
          <a:p>
            <a:r>
              <a:rPr lang="en-US" sz="2400" dirty="0"/>
              <a:t>g(x-k)</a:t>
            </a:r>
          </a:p>
          <a:p>
            <a:r>
              <a:rPr lang="en-US" sz="2400" dirty="0"/>
              <a:t>where k = 0 </a:t>
            </a:r>
          </a:p>
        </p:txBody>
      </p:sp>
      <mc:AlternateContent xmlns:mc="http://schemas.openxmlformats.org/markup-compatibility/2006" xmlns:a14="http://schemas.microsoft.com/office/drawing/2010/main">
        <mc:Choice Requires="a14">
          <p:sp>
            <p:nvSpPr>
              <p:cNvPr id="30" name="Content Placeholder 2">
                <a:extLst>
                  <a:ext uri="{FF2B5EF4-FFF2-40B4-BE49-F238E27FC236}">
                    <a16:creationId xmlns:a16="http://schemas.microsoft.com/office/drawing/2014/main" id="{A78F9409-3B6A-4EB0-A1FE-9C6791D89B61}"/>
                  </a:ext>
                </a:extLst>
              </p:cNvPr>
              <p:cNvSpPr txBox="1">
                <a:spLocks/>
              </p:cNvSpPr>
              <p:nvPr/>
            </p:nvSpPr>
            <p:spPr bwMode="auto">
              <a:xfrm>
                <a:off x="304800" y="6016197"/>
                <a:ext cx="8229600" cy="7620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pPr>
                <a:r>
                  <a:rPr lang="en-US" sz="2800" dirty="0"/>
                  <a:t>(f*g)(x)=</a:t>
                </a:r>
                <a14:m>
                  <m:oMath xmlns:m="http://schemas.openxmlformats.org/officeDocument/2006/math">
                    <m:nary>
                      <m:naryPr>
                        <m:ctrlPr>
                          <a:rPr lang="en-US" sz="2800" i="1" smtClean="0">
                            <a:latin typeface="Cambria Math" panose="02040503050406030204" pitchFamily="18" charset="0"/>
                          </a:rPr>
                        </m:ctrlPr>
                      </m:naryPr>
                      <m:sub>
                        <m:r>
                          <a:rPr lang="en-US" sz="2800" i="1" smtClean="0">
                            <a:latin typeface="Cambria Math" panose="02040503050406030204" pitchFamily="18" charset="0"/>
                          </a:rPr>
                          <m:t>−∞</m:t>
                        </m:r>
                      </m:sub>
                      <m:sup>
                        <m:r>
                          <a:rPr lang="en-US" sz="2800" i="1" smtClean="0">
                            <a:latin typeface="Cambria Math" panose="02040503050406030204" pitchFamily="18" charset="0"/>
                          </a:rPr>
                          <m:t>∞</m:t>
                        </m:r>
                      </m:sup>
                      <m:e>
                        <m:r>
                          <a:rPr lang="en-US" sz="2800" i="1" smtClean="0">
                            <a:latin typeface="Cambria Math" panose="02040503050406030204" pitchFamily="18" charset="0"/>
                          </a:rPr>
                          <m:t>𝑓</m:t>
                        </m:r>
                        <m:d>
                          <m:dPr>
                            <m:ctrlPr>
                              <a:rPr lang="en-US" sz="2800" i="1" smtClean="0">
                                <a:latin typeface="Cambria Math" panose="02040503050406030204" pitchFamily="18" charset="0"/>
                              </a:rPr>
                            </m:ctrlPr>
                          </m:dPr>
                          <m:e>
                            <m:r>
                              <a:rPr lang="en-US" sz="2800" i="1" smtClean="0">
                                <a:latin typeface="Cambria Math" panose="02040503050406030204" pitchFamily="18" charset="0"/>
                              </a:rPr>
                              <m:t>𝑘</m:t>
                            </m:r>
                          </m:e>
                        </m:d>
                        <m:r>
                          <a:rPr lang="en-US" sz="2800" i="1" smtClean="0">
                            <a:latin typeface="Cambria Math" panose="02040503050406030204" pitchFamily="18" charset="0"/>
                          </a:rPr>
                          <m:t>𝑔</m:t>
                        </m:r>
                        <m:d>
                          <m:dPr>
                            <m:ctrlPr>
                              <a:rPr lang="en-US" sz="2800" i="1" smtClean="0">
                                <a:latin typeface="Cambria Math" panose="02040503050406030204" pitchFamily="18" charset="0"/>
                              </a:rPr>
                            </m:ctrlPr>
                          </m:dPr>
                          <m:e>
                            <m:r>
                              <a:rPr lang="en-US" sz="2800" i="1" smtClean="0">
                                <a:latin typeface="Cambria Math" panose="02040503050406030204" pitchFamily="18" charset="0"/>
                              </a:rPr>
                              <m:t>𝑥</m:t>
                            </m:r>
                            <m:r>
                              <a:rPr lang="en-US" sz="2800" i="1" smtClean="0">
                                <a:latin typeface="Cambria Math" panose="02040503050406030204" pitchFamily="18" charset="0"/>
                              </a:rPr>
                              <m:t>−</m:t>
                            </m:r>
                            <m:r>
                              <a:rPr lang="en-US" sz="2800" i="1" smtClean="0">
                                <a:latin typeface="Cambria Math" panose="02040503050406030204" pitchFamily="18" charset="0"/>
                              </a:rPr>
                              <m:t>𝑘</m:t>
                            </m:r>
                          </m:e>
                        </m:d>
                        <m:r>
                          <a:rPr lang="en-US" sz="2800" i="1" smtClean="0">
                            <a:latin typeface="Cambria Math" panose="02040503050406030204" pitchFamily="18" charset="0"/>
                          </a:rPr>
                          <m:t>𝑑𝑘</m:t>
                        </m:r>
                      </m:e>
                    </m:nary>
                  </m:oMath>
                </a14:m>
                <a:endParaRPr lang="en-US" sz="2800" dirty="0"/>
              </a:p>
            </p:txBody>
          </p:sp>
        </mc:Choice>
        <mc:Fallback xmlns="">
          <p:sp>
            <p:nvSpPr>
              <p:cNvPr id="30" name="Content Placeholder 2">
                <a:extLst>
                  <a:ext uri="{FF2B5EF4-FFF2-40B4-BE49-F238E27FC236}">
                    <a16:creationId xmlns:a16="http://schemas.microsoft.com/office/drawing/2014/main" id="{A78F9409-3B6A-4EB0-A1FE-9C6791D89B61}"/>
                  </a:ext>
                </a:extLst>
              </p:cNvPr>
              <p:cNvSpPr txBox="1">
                <a:spLocks noRot="1" noChangeAspect="1" noMove="1" noResize="1" noEditPoints="1" noAdjustHandles="1" noChangeArrowheads="1" noChangeShapeType="1" noTextEdit="1"/>
              </p:cNvSpPr>
              <p:nvPr/>
            </p:nvSpPr>
            <p:spPr bwMode="auto">
              <a:xfrm>
                <a:off x="304800" y="6016197"/>
                <a:ext cx="8229600" cy="762000"/>
              </a:xfrm>
              <a:prstGeom prst="rect">
                <a:avLst/>
              </a:prstGeom>
              <a:blipFill>
                <a:blip r:embed="rId2"/>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7" name="Title 6">
            <a:extLst>
              <a:ext uri="{FF2B5EF4-FFF2-40B4-BE49-F238E27FC236}">
                <a16:creationId xmlns:a16="http://schemas.microsoft.com/office/drawing/2014/main" id="{8EBFFAF5-81AF-45B7-B17F-8A88980129EA}"/>
              </a:ext>
            </a:extLst>
          </p:cNvPr>
          <p:cNvSpPr>
            <a:spLocks noGrp="1"/>
          </p:cNvSpPr>
          <p:nvPr>
            <p:ph type="title"/>
          </p:nvPr>
        </p:nvSpPr>
        <p:spPr/>
        <p:txBody>
          <a:bodyPr/>
          <a:lstStyle/>
          <a:p>
            <a:r>
              <a:rPr lang="en-US" dirty="0"/>
              <a:t>Convolution in 1 Dimension</a:t>
            </a:r>
          </a:p>
        </p:txBody>
      </p:sp>
    </p:spTree>
    <p:extLst>
      <p:ext uri="{BB962C8B-B14F-4D97-AF65-F5344CB8AC3E}">
        <p14:creationId xmlns:p14="http://schemas.microsoft.com/office/powerpoint/2010/main" val="16780248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Beta Distribution</a:t>
            </a:r>
          </a:p>
        </p:txBody>
      </p:sp>
      <p:sp>
        <p:nvSpPr>
          <p:cNvPr id="3" name="Content Placeholder 2"/>
          <p:cNvSpPr>
            <a:spLocks noGrp="1"/>
          </p:cNvSpPr>
          <p:nvPr>
            <p:ph idx="1"/>
          </p:nvPr>
        </p:nvSpPr>
        <p:spPr/>
        <p:txBody>
          <a:bodyPr/>
          <a:lstStyle/>
          <a:p>
            <a:pPr marL="0" indent="0">
              <a:buNone/>
            </a:pPr>
            <a:r>
              <a:rPr lang="en-US" dirty="0"/>
              <a:t>The beta distribution depends on 2 parameters, a and b, that determine the shape.  It can represent fair or biased either direction, localized or spread out.</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50</a:t>
            </a:fld>
            <a:endParaRPr lang="en-US" altLang="en-US"/>
          </a:p>
        </p:txBody>
      </p:sp>
      <p:pic>
        <p:nvPicPr>
          <p:cNvPr id="5" name="Picture 4" descr="RStudio"/>
          <p:cNvPicPr>
            <a:picLocks noChangeAspect="1"/>
          </p:cNvPicPr>
          <p:nvPr/>
        </p:nvPicPr>
        <p:blipFill rotWithShape="1">
          <a:blip r:embed="rId2">
            <a:extLst>
              <a:ext uri="{28A0092B-C50C-407E-A947-70E740481C1C}">
                <a14:useLocalDpi xmlns:a14="http://schemas.microsoft.com/office/drawing/2010/main" val="0"/>
              </a:ext>
            </a:extLst>
          </a:blip>
          <a:srcRect l="34167" t="37480" r="1666" b="2700"/>
          <a:stretch/>
        </p:blipFill>
        <p:spPr>
          <a:xfrm>
            <a:off x="1066799" y="2133600"/>
            <a:ext cx="7149473" cy="3992563"/>
          </a:xfrm>
          <a:prstGeom prst="rect">
            <a:avLst/>
          </a:prstGeom>
        </p:spPr>
      </p:pic>
    </p:spTree>
    <p:extLst>
      <p:ext uri="{BB962C8B-B14F-4D97-AF65-F5344CB8AC3E}">
        <p14:creationId xmlns:p14="http://schemas.microsoft.com/office/powerpoint/2010/main" val="30914626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Beta Distribution</a:t>
            </a:r>
          </a:p>
        </p:txBody>
      </p:sp>
      <p:sp>
        <p:nvSpPr>
          <p:cNvPr id="3" name="Content Placeholder 2"/>
          <p:cNvSpPr>
            <a:spLocks noGrp="1"/>
          </p:cNvSpPr>
          <p:nvPr>
            <p:ph idx="1"/>
          </p:nvPr>
        </p:nvSpPr>
        <p:spPr>
          <a:xfrm>
            <a:off x="457200" y="1029493"/>
            <a:ext cx="8229600" cy="5135563"/>
          </a:xfrm>
        </p:spPr>
        <p:txBody>
          <a:bodyPr/>
          <a:lstStyle/>
          <a:p>
            <a:pPr marL="0" indent="0">
              <a:buNone/>
            </a:pPr>
            <a:r>
              <a:rPr lang="en-US" dirty="0"/>
              <a:t>It can be sharp centered wherever you would like it. You can combine beta functions to infer more than1 value, or use fractional a’s and b’s</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51</a:t>
            </a:fld>
            <a:endParaRPr lang="en-US" altLang="en-US"/>
          </a:p>
        </p:txBody>
      </p:sp>
      <p:pic>
        <p:nvPicPr>
          <p:cNvPr id="6" name="Picture 5" descr="RStudio"/>
          <p:cNvPicPr>
            <a:picLocks noChangeAspect="1"/>
          </p:cNvPicPr>
          <p:nvPr/>
        </p:nvPicPr>
        <p:blipFill rotWithShape="1">
          <a:blip r:embed="rId2">
            <a:extLst>
              <a:ext uri="{28A0092B-C50C-407E-A947-70E740481C1C}">
                <a14:useLocalDpi xmlns:a14="http://schemas.microsoft.com/office/drawing/2010/main" val="0"/>
              </a:ext>
            </a:extLst>
          </a:blip>
          <a:srcRect l="34167" t="36088" r="1666" b="2700"/>
          <a:stretch/>
        </p:blipFill>
        <p:spPr>
          <a:xfrm>
            <a:off x="745132" y="1905000"/>
            <a:ext cx="7653735" cy="4373563"/>
          </a:xfrm>
          <a:prstGeom prst="rect">
            <a:avLst/>
          </a:prstGeom>
        </p:spPr>
      </p:pic>
    </p:spTree>
    <p:extLst>
      <p:ext uri="{BB962C8B-B14F-4D97-AF65-F5344CB8AC3E}">
        <p14:creationId xmlns:p14="http://schemas.microsoft.com/office/powerpoint/2010/main" val="5444186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The Beta Prior in Bayes Theorem</a:t>
            </a:r>
          </a:p>
        </p:txBody>
      </p:sp>
      <p:sp>
        <p:nvSpPr>
          <p:cNvPr id="3" name="Content Placeholder 2"/>
          <p:cNvSpPr>
            <a:spLocks noGrp="1"/>
          </p:cNvSpPr>
          <p:nvPr>
            <p:ph idx="1"/>
          </p:nvPr>
        </p:nvSpPr>
        <p:spPr>
          <a:xfrm>
            <a:off x="381000" y="1066800"/>
            <a:ext cx="8305800" cy="5334000"/>
          </a:xfrm>
        </p:spPr>
        <p:txBody>
          <a:bodyPr rtlCol="0">
            <a:noAutofit/>
          </a:bodyPr>
          <a:lstStyle/>
          <a:p>
            <a:pPr marL="0" indent="0" eaLnBrk="1" fontAlgn="auto" hangingPunct="1">
              <a:spcAft>
                <a:spcPts val="0"/>
              </a:spcAft>
              <a:buNone/>
              <a:defRPr/>
            </a:pPr>
            <a:r>
              <a:rPr lang="en-US" dirty="0"/>
              <a:t>Use the beta distribution as the prior distribution for Bayes</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		p(</a:t>
            </a:r>
            <a:r>
              <a:rPr lang="en-US" dirty="0" err="1">
                <a:latin typeface="Symbol" panose="05050102010706020507" pitchFamily="18" charset="2"/>
              </a:rPr>
              <a:t>q</a:t>
            </a:r>
            <a:r>
              <a:rPr lang="en-US" dirty="0" err="1"/>
              <a:t>|a,b</a:t>
            </a:r>
            <a:r>
              <a:rPr lang="en-US" dirty="0"/>
              <a:t>) = </a:t>
            </a:r>
            <a:r>
              <a:rPr lang="en-US" dirty="0">
                <a:latin typeface="Symbol" panose="05050102010706020507" pitchFamily="18" charset="2"/>
              </a:rPr>
              <a:t>q</a:t>
            </a:r>
            <a:r>
              <a:rPr lang="en-US" dirty="0"/>
              <a:t> </a:t>
            </a:r>
            <a:r>
              <a:rPr lang="en-US" baseline="30000" dirty="0"/>
              <a:t>(a-1) </a:t>
            </a:r>
            <a:r>
              <a:rPr lang="en-US" dirty="0"/>
              <a:t>(1-</a:t>
            </a:r>
            <a:r>
              <a:rPr lang="en-US" dirty="0">
                <a:latin typeface="Symbol" panose="05050102010706020507" pitchFamily="18" charset="2"/>
              </a:rPr>
              <a:t>q</a:t>
            </a:r>
            <a:r>
              <a:rPr lang="en-US" dirty="0"/>
              <a:t>)</a:t>
            </a:r>
            <a:r>
              <a:rPr lang="en-US" baseline="30000" dirty="0"/>
              <a:t>(b-1)</a:t>
            </a:r>
            <a:r>
              <a:rPr lang="en-US" dirty="0"/>
              <a:t> </a:t>
            </a:r>
          </a:p>
          <a:p>
            <a:pPr marL="0" indent="0" eaLnBrk="1" fontAlgn="auto" hangingPunct="1">
              <a:spcAft>
                <a:spcPts val="0"/>
              </a:spcAft>
              <a:buNone/>
              <a:defRPr/>
            </a:pPr>
            <a:r>
              <a:rPr lang="en-US" dirty="0"/>
              <a:t>			          B(</a:t>
            </a:r>
            <a:r>
              <a:rPr lang="en-US" dirty="0" err="1"/>
              <a:t>a,b</a:t>
            </a:r>
            <a:r>
              <a:rPr lang="en-US" dirty="0"/>
              <a:t>) </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Look at the likelihod for the coin problem (for 1 set of flips)</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		p(</a:t>
            </a:r>
            <a:r>
              <a:rPr lang="en-US" dirty="0" err="1"/>
              <a:t>D|</a:t>
            </a:r>
            <a:r>
              <a:rPr lang="en-US" dirty="0" err="1">
                <a:latin typeface="Symbol" panose="05050102010706020507" pitchFamily="18" charset="2"/>
              </a:rPr>
              <a:t>q</a:t>
            </a:r>
            <a:r>
              <a:rPr lang="en-US" dirty="0"/>
              <a:t>) = </a:t>
            </a:r>
            <a:r>
              <a:rPr lang="en-US" dirty="0">
                <a:latin typeface="Symbol" panose="05050102010706020507" pitchFamily="18" charset="2"/>
              </a:rPr>
              <a:t>q</a:t>
            </a:r>
            <a:r>
              <a:rPr lang="en-US" dirty="0"/>
              <a:t> </a:t>
            </a:r>
            <a:r>
              <a:rPr lang="en-US" baseline="30000" dirty="0"/>
              <a:t>(z) </a:t>
            </a:r>
            <a:r>
              <a:rPr lang="en-US" dirty="0"/>
              <a:t>(1-</a:t>
            </a:r>
            <a:r>
              <a:rPr lang="en-US" dirty="0">
                <a:latin typeface="Symbol" panose="05050102010706020507" pitchFamily="18" charset="2"/>
              </a:rPr>
              <a:t>q</a:t>
            </a:r>
            <a:r>
              <a:rPr lang="en-US" dirty="0"/>
              <a:t>)</a:t>
            </a:r>
            <a:r>
              <a:rPr lang="en-US" baseline="30000" dirty="0"/>
              <a:t>(N-z)</a:t>
            </a:r>
            <a:r>
              <a:rPr lang="en-US" dirty="0"/>
              <a:t> </a:t>
            </a:r>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r>
              <a:rPr lang="en-US" dirty="0"/>
              <a:t>It’s easy to combine the beta function as a prior to the likelihood</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		p(</a:t>
            </a:r>
            <a:r>
              <a:rPr lang="en-US" dirty="0" err="1">
                <a:latin typeface="Symbol" panose="05050102010706020507" pitchFamily="18" charset="2"/>
              </a:rPr>
              <a:t>q</a:t>
            </a:r>
            <a:r>
              <a:rPr lang="en-US" dirty="0" err="1"/>
              <a:t>|a,b,N,z</a:t>
            </a:r>
            <a:r>
              <a:rPr lang="en-US" dirty="0"/>
              <a:t>) = </a:t>
            </a:r>
            <a:r>
              <a:rPr lang="en-US" dirty="0">
                <a:latin typeface="Symbol" panose="05050102010706020507" pitchFamily="18" charset="2"/>
              </a:rPr>
              <a:t>q</a:t>
            </a:r>
            <a:r>
              <a:rPr lang="en-US" dirty="0"/>
              <a:t> </a:t>
            </a:r>
            <a:r>
              <a:rPr lang="en-US" baseline="30000" dirty="0"/>
              <a:t>(a-1+z) </a:t>
            </a:r>
            <a:r>
              <a:rPr lang="en-US" dirty="0"/>
              <a:t>(1-</a:t>
            </a:r>
            <a:r>
              <a:rPr lang="en-US" dirty="0">
                <a:latin typeface="Symbol" panose="05050102010706020507" pitchFamily="18" charset="2"/>
              </a:rPr>
              <a:t>q</a:t>
            </a:r>
            <a:r>
              <a:rPr lang="en-US" dirty="0"/>
              <a:t>)</a:t>
            </a:r>
            <a:r>
              <a:rPr lang="en-US" baseline="30000" dirty="0"/>
              <a:t>(b-1+N-z)</a:t>
            </a:r>
            <a:r>
              <a:rPr lang="en-US" dirty="0"/>
              <a:t> </a:t>
            </a:r>
          </a:p>
          <a:p>
            <a:pPr marL="0" indent="0" eaLnBrk="1" fontAlgn="auto" hangingPunct="1">
              <a:spcAft>
                <a:spcPts val="0"/>
              </a:spcAft>
              <a:buNone/>
              <a:defRPr/>
            </a:pPr>
            <a:r>
              <a:rPr lang="en-US" dirty="0"/>
              <a:t>				    B (</a:t>
            </a:r>
            <a:r>
              <a:rPr lang="en-US" dirty="0" err="1"/>
              <a:t>a+z,b+N-z</a:t>
            </a:r>
            <a:r>
              <a:rPr lang="en-US" dirty="0"/>
              <a:t>) </a:t>
            </a:r>
          </a:p>
          <a:p>
            <a:pPr marL="0" indent="0" eaLnBrk="1" fontAlgn="auto" hangingPunct="1">
              <a:spcAft>
                <a:spcPts val="0"/>
              </a:spcAft>
              <a:buNone/>
              <a:defRPr/>
            </a:pPr>
            <a:endParaRPr lang="en-US" dirty="0"/>
          </a:p>
          <a:p>
            <a:pPr marL="0" indent="0" eaLnBrk="1" fontAlgn="auto" hangingPunct="1">
              <a:spcAft>
                <a:spcPts val="0"/>
              </a:spcAft>
              <a:buNone/>
              <a:defRPr/>
            </a:pPr>
            <a:endParaRPr lang="en-US" sz="2000" dirty="0"/>
          </a:p>
        </p:txBody>
      </p:sp>
      <p:cxnSp>
        <p:nvCxnSpPr>
          <p:cNvPr id="4" name="Straight Connector 3"/>
          <p:cNvCxnSpPr/>
          <p:nvPr/>
        </p:nvCxnSpPr>
        <p:spPr>
          <a:xfrm>
            <a:off x="3581400" y="2209800"/>
            <a:ext cx="1600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4114800" y="5867400"/>
            <a:ext cx="228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pPr>
              <a:defRPr/>
            </a:pPr>
            <a:fld id="{9695C8B4-01A2-485F-8B64-4640E234E3BB}" type="slidenum">
              <a:rPr lang="en-US" altLang="en-US" smtClean="0"/>
              <a:pPr>
                <a:defRPr/>
              </a:pPr>
              <a:t>52</a:t>
            </a:fld>
            <a:endParaRPr lang="en-US" altLang="en-US"/>
          </a:p>
        </p:txBody>
      </p:sp>
    </p:spTree>
    <p:extLst>
      <p:ext uri="{BB962C8B-B14F-4D97-AF65-F5344CB8AC3E}">
        <p14:creationId xmlns:p14="http://schemas.microsoft.com/office/powerpoint/2010/main" val="32089836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 of the Posterior for Beta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eaLnBrk="1" fontAlgn="auto" hangingPunct="1">
                  <a:spcAft>
                    <a:spcPts val="0"/>
                  </a:spcAft>
                  <a:buNone/>
                  <a:defRPr/>
                </a:pPr>
                <a:r>
                  <a:rPr lang="en-US" dirty="0"/>
                  <a:t>There is no need to solve a complicated integral for the posterior, since the numerator of the posterior is just another beta distribution.  </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		p(</a:t>
                </a:r>
                <a:r>
                  <a:rPr lang="en-US" dirty="0" err="1">
                    <a:latin typeface="Symbol" panose="05050102010706020507" pitchFamily="18" charset="2"/>
                  </a:rPr>
                  <a:t>q</a:t>
                </a:r>
                <a:r>
                  <a:rPr lang="en-US" dirty="0" err="1"/>
                  <a:t>|a,b,N,z</a:t>
                </a:r>
                <a:r>
                  <a:rPr lang="en-US" dirty="0"/>
                  <a:t>) = </a:t>
                </a:r>
                <a:r>
                  <a:rPr lang="en-US" dirty="0">
                    <a:latin typeface="Symbol" panose="05050102010706020507" pitchFamily="18" charset="2"/>
                  </a:rPr>
                  <a:t>q</a:t>
                </a:r>
                <a:r>
                  <a:rPr lang="en-US" dirty="0"/>
                  <a:t> </a:t>
                </a:r>
                <a:r>
                  <a:rPr lang="en-US" baseline="30000" dirty="0"/>
                  <a:t>(a-1+z) </a:t>
                </a:r>
                <a:r>
                  <a:rPr lang="en-US" dirty="0"/>
                  <a:t>(1-</a:t>
                </a:r>
                <a:r>
                  <a:rPr lang="en-US" dirty="0">
                    <a:latin typeface="Symbol" panose="05050102010706020507" pitchFamily="18" charset="2"/>
                  </a:rPr>
                  <a:t>q</a:t>
                </a:r>
                <a:r>
                  <a:rPr lang="en-US" dirty="0"/>
                  <a:t>)</a:t>
                </a:r>
                <a:r>
                  <a:rPr lang="en-US" baseline="30000" dirty="0"/>
                  <a:t>(b-1+N-z)</a:t>
                </a:r>
                <a:r>
                  <a:rPr lang="en-US" dirty="0"/>
                  <a:t> </a:t>
                </a:r>
              </a:p>
              <a:p>
                <a:pPr marL="0" indent="0" eaLnBrk="1" fontAlgn="auto" hangingPunct="1">
                  <a:spcAft>
                    <a:spcPts val="0"/>
                  </a:spcAft>
                  <a:buNone/>
                  <a:defRPr/>
                </a:pPr>
                <a:r>
                  <a:rPr lang="en-US" dirty="0"/>
                  <a:t>				 B (a-1+z,b+N-z) </a:t>
                </a:r>
              </a:p>
              <a:p>
                <a:pPr marL="0" indent="0" eaLnBrk="1" fontAlgn="auto" hangingPunct="1">
                  <a:spcAft>
                    <a:spcPts val="0"/>
                  </a:spcAft>
                  <a:buNone/>
                  <a:defRPr/>
                </a:pPr>
                <a:endParaRPr lang="en-US" dirty="0"/>
              </a:p>
              <a:p>
                <a:pPr marL="0" indent="0" eaLnBrk="1" fontAlgn="auto" hangingPunct="1">
                  <a:spcAft>
                    <a:spcPts val="0"/>
                  </a:spcAft>
                  <a:buNone/>
                  <a:defRPr/>
                </a:pPr>
                <a:r>
                  <a:rPr lang="en-US" sz="2000" dirty="0"/>
                  <a:t>So we know</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B(</a:t>
                </a:r>
                <a:r>
                  <a:rPr lang="en-US" sz="2000" dirty="0" err="1"/>
                  <a:t>a+z,b+N-z</a:t>
                </a:r>
                <a:r>
                  <a:rPr lang="en-US" sz="2000" dirty="0"/>
                  <a:t>) = </a:t>
                </a:r>
                <a14:m>
                  <m:oMath xmlns:m="http://schemas.openxmlformats.org/officeDocument/2006/math">
                    <m:nary>
                      <m:naryPr>
                        <m:ctrlPr>
                          <a:rPr lang="en-US" sz="2000" i="1">
                            <a:latin typeface="Cambria Math" panose="02040503050406030204" pitchFamily="18" charset="0"/>
                          </a:rPr>
                        </m:ctrlPr>
                      </m:naryPr>
                      <m:sub>
                        <m:r>
                          <m:rPr>
                            <m:brk m:alnAt="23"/>
                          </m:rPr>
                          <a:rPr lang="en-US" sz="2000" i="1">
                            <a:latin typeface="Cambria Math"/>
                          </a:rPr>
                          <m:t>0</m:t>
                        </m:r>
                      </m:sub>
                      <m:sup>
                        <m:r>
                          <a:rPr lang="en-US" sz="2000" i="1">
                            <a:latin typeface="Cambria Math"/>
                          </a:rPr>
                          <m:t>1</m:t>
                        </m:r>
                      </m:sup>
                      <m:e>
                        <m:r>
                          <a:rPr lang="en-US" sz="2000" i="1">
                            <a:latin typeface="Cambria Math"/>
                          </a:rPr>
                          <m:t>𝑑</m:t>
                        </m:r>
                        <m:r>
                          <m:rPr>
                            <m:nor/>
                          </m:rPr>
                          <a:rPr lang="en-US" sz="2000" dirty="0">
                            <a:latin typeface="Symbol" panose="05050102010706020507" pitchFamily="18" charset="2"/>
                          </a:rPr>
                          <m:t>q</m:t>
                        </m:r>
                        <m:r>
                          <m:rPr>
                            <m:nor/>
                          </m:rPr>
                          <a:rPr lang="en-US" sz="2000" dirty="0">
                            <a:latin typeface="Symbol" panose="05050102010706020507" pitchFamily="18" charset="2"/>
                          </a:rPr>
                          <m:t> </m:t>
                        </m:r>
                        <m:r>
                          <m:rPr>
                            <m:nor/>
                          </m:rPr>
                          <a:rPr lang="en-US" sz="2000" dirty="0">
                            <a:latin typeface="Symbol" panose="05050102010706020507" pitchFamily="18" charset="2"/>
                          </a:rPr>
                          <m:t>q</m:t>
                        </m:r>
                        <m:r>
                          <m:rPr>
                            <m:nor/>
                          </m:rPr>
                          <a:rPr lang="en-US" sz="2000" dirty="0"/>
                          <m:t> </m:t>
                        </m:r>
                        <m:r>
                          <m:rPr>
                            <m:nor/>
                          </m:rPr>
                          <a:rPr lang="en-US" sz="2000" baseline="30000" dirty="0"/>
                          <m:t>(</m:t>
                        </m:r>
                        <m:r>
                          <m:rPr>
                            <m:nor/>
                          </m:rPr>
                          <a:rPr lang="en-US" sz="2000" baseline="30000" dirty="0"/>
                          <m:t>a</m:t>
                        </m:r>
                        <m:r>
                          <m:rPr>
                            <m:nor/>
                          </m:rPr>
                          <a:rPr lang="en-US" sz="2000" baseline="30000" dirty="0"/>
                          <m:t>−1+</m:t>
                        </m:r>
                        <m:r>
                          <m:rPr>
                            <m:nor/>
                          </m:rPr>
                          <a:rPr lang="en-US" sz="2000" b="0" i="0" baseline="30000" dirty="0" smtClean="0"/>
                          <m:t>z</m:t>
                        </m:r>
                        <m:r>
                          <m:rPr>
                            <m:nor/>
                          </m:rPr>
                          <a:rPr lang="en-US" sz="2000" baseline="30000" dirty="0"/>
                          <m:t>) (1−</m:t>
                        </m:r>
                        <m:r>
                          <m:rPr>
                            <m:nor/>
                          </m:rPr>
                          <a:rPr lang="en-US" sz="2000" dirty="0">
                            <a:latin typeface="Symbol" panose="05050102010706020507" pitchFamily="18" charset="2"/>
                          </a:rPr>
                          <m:t>q</m:t>
                        </m:r>
                        <m:r>
                          <m:rPr>
                            <m:nor/>
                          </m:rPr>
                          <a:rPr lang="en-US" sz="2000" dirty="0"/>
                          <m:t>)</m:t>
                        </m:r>
                        <m:r>
                          <m:rPr>
                            <m:nor/>
                          </m:rPr>
                          <a:rPr lang="en-US" sz="2000" baseline="30000" dirty="0"/>
                          <m:t>(</m:t>
                        </m:r>
                        <m:r>
                          <m:rPr>
                            <m:nor/>
                          </m:rPr>
                          <a:rPr lang="en-US" sz="2000" baseline="30000" dirty="0"/>
                          <m:t>b</m:t>
                        </m:r>
                        <m:r>
                          <m:rPr>
                            <m:nor/>
                          </m:rPr>
                          <a:rPr lang="en-US" sz="2000" baseline="30000" dirty="0"/>
                          <m:t>−1+</m:t>
                        </m:r>
                        <m:r>
                          <m:rPr>
                            <m:nor/>
                          </m:rPr>
                          <a:rPr lang="en-US" sz="2000" b="0" i="0" baseline="30000" dirty="0" smtClean="0"/>
                          <m:t>N</m:t>
                        </m:r>
                        <m:r>
                          <m:rPr>
                            <m:nor/>
                          </m:rPr>
                          <a:rPr lang="en-US" sz="2000" b="0" i="0" baseline="30000" dirty="0" smtClean="0"/>
                          <m:t>−</m:t>
                        </m:r>
                        <m:r>
                          <m:rPr>
                            <m:nor/>
                          </m:rPr>
                          <a:rPr lang="en-US" sz="2000" b="0" i="0" baseline="30000" dirty="0" smtClean="0"/>
                          <m:t>z</m:t>
                        </m:r>
                        <m:r>
                          <m:rPr>
                            <m:nor/>
                          </m:rPr>
                          <a:rPr lang="en-US" sz="2000" baseline="30000" dirty="0"/>
                          <m:t>)</m:t>
                        </m:r>
                      </m:e>
                    </m:nary>
                  </m:oMath>
                </a14:m>
                <a:r>
                  <a:rPr lang="en-US" sz="2000" dirty="0"/>
                  <a:t> </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	         = beta(</a:t>
                </a:r>
                <a:r>
                  <a:rPr lang="en-US" sz="2000" dirty="0" err="1"/>
                  <a:t>a+z,b+N-z</a:t>
                </a:r>
                <a:r>
                  <a:rPr lang="en-US" sz="2000" dirty="0"/>
                  <a:t>)</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Where beta() is an R function that computes the integral, not to be confused with </a:t>
                </a:r>
                <a:r>
                  <a:rPr lang="en-US" sz="2000" dirty="0" err="1"/>
                  <a:t>dbeta</a:t>
                </a:r>
                <a:r>
                  <a:rPr lang="en-US" sz="2000" dirty="0"/>
                  <a:t>(), which calculates the (normalized) distribution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11" t="-964" r="-1852" b="-494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53</a:t>
            </a:fld>
            <a:endParaRPr lang="en-US" altLang="en-US"/>
          </a:p>
        </p:txBody>
      </p:sp>
      <p:cxnSp>
        <p:nvCxnSpPr>
          <p:cNvPr id="5" name="Straight Connector 4"/>
          <p:cNvCxnSpPr/>
          <p:nvPr/>
        </p:nvCxnSpPr>
        <p:spPr>
          <a:xfrm>
            <a:off x="4038600" y="2971800"/>
            <a:ext cx="228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57934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Everything Together</a:t>
            </a:r>
          </a:p>
        </p:txBody>
      </p:sp>
      <p:sp>
        <p:nvSpPr>
          <p:cNvPr id="3" name="Content Placeholder 2"/>
          <p:cNvSpPr>
            <a:spLocks noGrp="1"/>
          </p:cNvSpPr>
          <p:nvPr>
            <p:ph idx="1"/>
          </p:nvPr>
        </p:nvSpPr>
        <p:spPr/>
        <p:txBody>
          <a:bodyPr/>
          <a:lstStyle/>
          <a:p>
            <a:pPr marL="0" indent="0" eaLnBrk="1" fontAlgn="auto" hangingPunct="1">
              <a:spcAft>
                <a:spcPts val="0"/>
              </a:spcAft>
              <a:buNone/>
              <a:defRPr/>
            </a:pPr>
            <a:r>
              <a:rPr lang="en-US" dirty="0"/>
              <a:t>	          p(</a:t>
            </a:r>
            <a:r>
              <a:rPr lang="en-US" dirty="0" err="1">
                <a:latin typeface="Symbol" panose="05050102010706020507" pitchFamily="18" charset="2"/>
              </a:rPr>
              <a:t>q</a:t>
            </a:r>
            <a:r>
              <a:rPr lang="en-US" dirty="0" err="1"/>
              <a:t>|z,N</a:t>
            </a:r>
            <a:r>
              <a:rPr lang="en-US" dirty="0"/>
              <a:t>) 	=     p(</a:t>
            </a:r>
            <a:r>
              <a:rPr lang="en-US" dirty="0" err="1"/>
              <a:t>z,N|</a:t>
            </a:r>
            <a:r>
              <a:rPr lang="en-US" dirty="0" err="1">
                <a:latin typeface="Symbol" panose="05050102010706020507" pitchFamily="18" charset="2"/>
              </a:rPr>
              <a:t>q</a:t>
            </a:r>
            <a:r>
              <a:rPr lang="en-US" dirty="0"/>
              <a:t>) * p(</a:t>
            </a:r>
            <a:r>
              <a:rPr lang="en-US" dirty="0">
                <a:latin typeface="Symbol" panose="05050102010706020507" pitchFamily="18" charset="2"/>
              </a:rPr>
              <a:t>q</a:t>
            </a:r>
            <a:r>
              <a:rPr lang="en-US" dirty="0"/>
              <a:t>)</a:t>
            </a:r>
          </a:p>
          <a:p>
            <a:pPr marL="0" indent="0" eaLnBrk="1" fontAlgn="auto" hangingPunct="1">
              <a:spcAft>
                <a:spcPts val="0"/>
              </a:spcAft>
              <a:buNone/>
              <a:defRPr/>
            </a:pPr>
            <a:r>
              <a:rPr lang="en-US" dirty="0"/>
              <a:t>			              p(</a:t>
            </a:r>
            <a:r>
              <a:rPr lang="en-US" dirty="0" err="1"/>
              <a:t>z,N</a:t>
            </a:r>
            <a:r>
              <a:rPr lang="en-US" dirty="0"/>
              <a:t>)</a:t>
            </a:r>
          </a:p>
          <a:p>
            <a:pPr marL="0" indent="0" eaLnBrk="1" fontAlgn="auto" hangingPunct="1">
              <a:spcAft>
                <a:spcPts val="0"/>
              </a:spcAft>
              <a:buNone/>
              <a:defRPr/>
            </a:pPr>
            <a:endParaRPr lang="en-US" dirty="0">
              <a:latin typeface="Symbol" panose="05050102010706020507" pitchFamily="18" charset="2"/>
            </a:endParaRPr>
          </a:p>
          <a:p>
            <a:pPr marL="0" indent="0" eaLnBrk="1" fontAlgn="auto" hangingPunct="1">
              <a:spcAft>
                <a:spcPts val="0"/>
              </a:spcAft>
              <a:buNone/>
              <a:defRPr/>
            </a:pPr>
            <a:r>
              <a:rPr lang="en-US" dirty="0">
                <a:latin typeface="Symbol" panose="05050102010706020507" pitchFamily="18" charset="2"/>
              </a:rPr>
              <a:t>			=     </a:t>
            </a:r>
            <a:r>
              <a:rPr lang="en-US" dirty="0" err="1"/>
              <a:t>Benoulli</a:t>
            </a:r>
            <a:r>
              <a:rPr lang="en-US" dirty="0"/>
              <a:t> * beta(</a:t>
            </a:r>
            <a:r>
              <a:rPr lang="en-US" dirty="0" err="1"/>
              <a:t>a,b</a:t>
            </a:r>
            <a:r>
              <a:rPr lang="en-US" dirty="0"/>
              <a:t>)</a:t>
            </a:r>
          </a:p>
          <a:p>
            <a:pPr marL="0" indent="0" eaLnBrk="1" fontAlgn="auto" hangingPunct="1">
              <a:spcAft>
                <a:spcPts val="0"/>
              </a:spcAft>
              <a:buNone/>
              <a:defRPr/>
            </a:pPr>
            <a:r>
              <a:rPr lang="en-US" dirty="0"/>
              <a:t>			        Normalization Factor</a:t>
            </a:r>
          </a:p>
          <a:p>
            <a:pPr marL="0" indent="0" eaLnBrk="1" fontAlgn="auto" hangingPunct="1">
              <a:spcAft>
                <a:spcPts val="0"/>
              </a:spcAft>
              <a:buNone/>
              <a:defRPr/>
            </a:pPr>
            <a:r>
              <a:rPr lang="en-US" dirty="0">
                <a:latin typeface="Symbol" panose="05050102010706020507" pitchFamily="18" charset="2"/>
              </a:rPr>
              <a:t>			   </a:t>
            </a:r>
          </a:p>
          <a:p>
            <a:pPr marL="0" indent="0" eaLnBrk="1" fontAlgn="auto" hangingPunct="1">
              <a:spcAft>
                <a:spcPts val="0"/>
              </a:spcAft>
              <a:buNone/>
              <a:defRPr/>
            </a:pPr>
            <a:r>
              <a:rPr lang="en-US" dirty="0"/>
              <a:t>			=  </a:t>
            </a:r>
            <a:r>
              <a:rPr lang="en-US" dirty="0">
                <a:latin typeface="Symbol" panose="05050102010706020507" pitchFamily="18" charset="2"/>
              </a:rPr>
              <a:t>q</a:t>
            </a:r>
            <a:r>
              <a:rPr lang="en-US" dirty="0"/>
              <a:t> </a:t>
            </a:r>
            <a:r>
              <a:rPr lang="en-US" baseline="30000" dirty="0"/>
              <a:t>(z) </a:t>
            </a:r>
            <a:r>
              <a:rPr lang="en-US" dirty="0"/>
              <a:t>(1-</a:t>
            </a:r>
            <a:r>
              <a:rPr lang="en-US" dirty="0">
                <a:latin typeface="Symbol" panose="05050102010706020507" pitchFamily="18" charset="2"/>
              </a:rPr>
              <a:t>q</a:t>
            </a:r>
            <a:r>
              <a:rPr lang="en-US" dirty="0"/>
              <a:t>)</a:t>
            </a:r>
            <a:r>
              <a:rPr lang="en-US" baseline="30000" dirty="0"/>
              <a:t>(N-z)</a:t>
            </a:r>
            <a:r>
              <a:rPr lang="en-US" dirty="0"/>
              <a:t> * </a:t>
            </a:r>
            <a:r>
              <a:rPr lang="en-US" dirty="0">
                <a:latin typeface="Symbol" panose="05050102010706020507" pitchFamily="18" charset="2"/>
              </a:rPr>
              <a:t>q</a:t>
            </a:r>
            <a:r>
              <a:rPr lang="en-US" dirty="0"/>
              <a:t> </a:t>
            </a:r>
            <a:r>
              <a:rPr lang="en-US" baseline="30000" dirty="0"/>
              <a:t>(a-1) </a:t>
            </a:r>
            <a:r>
              <a:rPr lang="en-US" dirty="0"/>
              <a:t>(1-</a:t>
            </a:r>
            <a:r>
              <a:rPr lang="en-US" dirty="0">
                <a:latin typeface="Symbol" panose="05050102010706020507" pitchFamily="18" charset="2"/>
              </a:rPr>
              <a:t>q</a:t>
            </a:r>
            <a:r>
              <a:rPr lang="en-US" dirty="0"/>
              <a:t>)</a:t>
            </a:r>
            <a:r>
              <a:rPr lang="en-US" baseline="30000" dirty="0"/>
              <a:t>(b-1)</a:t>
            </a:r>
            <a:r>
              <a:rPr lang="en-US" dirty="0"/>
              <a:t> </a:t>
            </a:r>
          </a:p>
          <a:p>
            <a:pPr marL="0" indent="0" eaLnBrk="1" fontAlgn="auto" hangingPunct="1">
              <a:spcAft>
                <a:spcPts val="0"/>
              </a:spcAft>
              <a:buNone/>
              <a:defRPr/>
            </a:pPr>
            <a:r>
              <a:rPr lang="en-US" dirty="0"/>
              <a:t>			         B (</a:t>
            </a:r>
            <a:r>
              <a:rPr lang="en-US" dirty="0" err="1"/>
              <a:t>a+z,b+N-z</a:t>
            </a:r>
            <a:r>
              <a:rPr lang="en-US" dirty="0"/>
              <a:t>) * p(</a:t>
            </a:r>
            <a:r>
              <a:rPr lang="en-US" dirty="0" err="1"/>
              <a:t>z,N</a:t>
            </a:r>
            <a:r>
              <a:rPr lang="en-US" dirty="0"/>
              <a:t>) </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			 = </a:t>
            </a:r>
            <a:r>
              <a:rPr lang="en-US" dirty="0">
                <a:latin typeface="Symbol" panose="05050102010706020507" pitchFamily="18" charset="2"/>
              </a:rPr>
              <a:t>q</a:t>
            </a:r>
            <a:r>
              <a:rPr lang="en-US" dirty="0"/>
              <a:t> </a:t>
            </a:r>
            <a:r>
              <a:rPr lang="en-US" baseline="30000" dirty="0"/>
              <a:t>(a-1+z) </a:t>
            </a:r>
            <a:r>
              <a:rPr lang="en-US" dirty="0"/>
              <a:t>(1-</a:t>
            </a:r>
            <a:r>
              <a:rPr lang="en-US" dirty="0">
                <a:latin typeface="Symbol" panose="05050102010706020507" pitchFamily="18" charset="2"/>
              </a:rPr>
              <a:t>q</a:t>
            </a:r>
            <a:r>
              <a:rPr lang="en-US" dirty="0"/>
              <a:t>)</a:t>
            </a:r>
            <a:r>
              <a:rPr lang="en-US" baseline="30000" dirty="0"/>
              <a:t>(b-1+N-z)</a:t>
            </a:r>
            <a:r>
              <a:rPr lang="en-US" dirty="0"/>
              <a:t> </a:t>
            </a:r>
          </a:p>
          <a:p>
            <a:pPr marL="0" indent="0" eaLnBrk="1" fontAlgn="auto" hangingPunct="1">
              <a:spcAft>
                <a:spcPts val="0"/>
              </a:spcAft>
              <a:buNone/>
              <a:defRPr/>
            </a:pPr>
            <a:r>
              <a:rPr lang="en-US" dirty="0"/>
              <a:t>			         B (</a:t>
            </a:r>
            <a:r>
              <a:rPr lang="en-US" dirty="0" err="1"/>
              <a:t>a+z,b+N-z</a:t>
            </a:r>
            <a:r>
              <a:rPr lang="en-US" dirty="0"/>
              <a:t>) </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			  = beta(</a:t>
            </a:r>
            <a:r>
              <a:rPr lang="en-US" dirty="0" err="1"/>
              <a:t>a+z</a:t>
            </a:r>
            <a:r>
              <a:rPr lang="en-US" dirty="0"/>
              <a:t>, </a:t>
            </a:r>
            <a:r>
              <a:rPr lang="en-US" dirty="0" err="1"/>
              <a:t>b+N-z</a:t>
            </a:r>
            <a:r>
              <a:rPr lang="en-US" dirty="0"/>
              <a:t>)</a:t>
            </a:r>
          </a:p>
          <a:p>
            <a:pPr marL="0" indent="0" eaLnBrk="1" fontAlgn="auto" hangingPunct="1">
              <a:spcAft>
                <a:spcPts val="0"/>
              </a:spcAft>
              <a:buNone/>
              <a:defRPr/>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54</a:t>
            </a:fld>
            <a:endParaRPr lang="en-US" altLang="en-US"/>
          </a:p>
        </p:txBody>
      </p:sp>
      <p:cxnSp>
        <p:nvCxnSpPr>
          <p:cNvPr id="6" name="Straight Connector 5"/>
          <p:cNvCxnSpPr/>
          <p:nvPr/>
        </p:nvCxnSpPr>
        <p:spPr>
          <a:xfrm>
            <a:off x="3505200" y="1524000"/>
            <a:ext cx="2438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733800" y="2590800"/>
            <a:ext cx="2819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543300" y="3657600"/>
            <a:ext cx="3390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581400" y="4800600"/>
            <a:ext cx="2362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8605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Everything Together</a:t>
            </a:r>
          </a:p>
        </p:txBody>
      </p:sp>
      <p:sp>
        <p:nvSpPr>
          <p:cNvPr id="3" name="Content Placeholder 2"/>
          <p:cNvSpPr>
            <a:spLocks noGrp="1"/>
          </p:cNvSpPr>
          <p:nvPr>
            <p:ph idx="1"/>
          </p:nvPr>
        </p:nvSpPr>
        <p:spPr/>
        <p:txBody>
          <a:bodyPr/>
          <a:lstStyle/>
          <a:p>
            <a:pPr marL="0" indent="0" eaLnBrk="1" fontAlgn="auto" hangingPunct="1">
              <a:spcAft>
                <a:spcPts val="0"/>
              </a:spcAft>
              <a:buNone/>
              <a:defRPr/>
            </a:pPr>
            <a:r>
              <a:rPr lang="en-US" dirty="0"/>
              <a:t>If the Prior distribution is a beta(</a:t>
            </a:r>
            <a:r>
              <a:rPr lang="en-US" dirty="0" err="1"/>
              <a:t>a,b</a:t>
            </a:r>
            <a:r>
              <a:rPr lang="en-US" dirty="0"/>
              <a:t>) and the data gives you z heads in N flips, then the posterior distribution is </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		beta (</a:t>
            </a:r>
            <a:r>
              <a:rPr lang="en-US" dirty="0" err="1"/>
              <a:t>z+a</a:t>
            </a:r>
            <a:r>
              <a:rPr lang="en-US" dirty="0"/>
              <a:t>, </a:t>
            </a:r>
            <a:r>
              <a:rPr lang="en-US" dirty="0" err="1"/>
              <a:t>N-z+b</a:t>
            </a:r>
            <a:r>
              <a:rPr lang="en-US" dirty="0"/>
              <a:t>).</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Remarkable!</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55</a:t>
            </a:fld>
            <a:endParaRPr lang="en-US" altLang="en-US"/>
          </a:p>
        </p:txBody>
      </p:sp>
    </p:spTree>
    <p:extLst>
      <p:ext uri="{BB962C8B-B14F-4D97-AF65-F5344CB8AC3E}">
        <p14:creationId xmlns:p14="http://schemas.microsoft.com/office/powerpoint/2010/main" val="25048756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Properties of Beta Distribution</a:t>
            </a:r>
          </a:p>
        </p:txBody>
      </p:sp>
      <p:sp>
        <p:nvSpPr>
          <p:cNvPr id="3" name="Content Placeholder 2"/>
          <p:cNvSpPr>
            <a:spLocks noGrp="1"/>
          </p:cNvSpPr>
          <p:nvPr>
            <p:ph idx="1"/>
          </p:nvPr>
        </p:nvSpPr>
        <p:spPr/>
        <p:txBody>
          <a:bodyPr/>
          <a:lstStyle/>
          <a:p>
            <a:pPr marL="0" indent="0">
              <a:buNone/>
            </a:pPr>
            <a:r>
              <a:rPr lang="en-US" dirty="0"/>
              <a:t>The average of the beta(</a:t>
            </a:r>
            <a:r>
              <a:rPr lang="en-US" dirty="0" err="1"/>
              <a:t>a,b</a:t>
            </a:r>
            <a:r>
              <a:rPr lang="en-US" dirty="0"/>
              <a:t>) is </a:t>
            </a:r>
          </a:p>
          <a:p>
            <a:pPr marL="0" indent="0">
              <a:buNone/>
            </a:pPr>
            <a:endParaRPr lang="en-US" dirty="0"/>
          </a:p>
          <a:p>
            <a:pPr marL="0" indent="0">
              <a:buNone/>
            </a:pPr>
            <a:r>
              <a:rPr lang="en-US" dirty="0"/>
              <a:t>	</a:t>
            </a:r>
            <a:r>
              <a:rPr lang="en-US" dirty="0">
                <a:latin typeface="Symbol" panose="05050102010706020507" pitchFamily="18" charset="2"/>
              </a:rPr>
              <a:t>q</a:t>
            </a:r>
            <a:r>
              <a:rPr lang="en-US" dirty="0"/>
              <a:t> = a / (a + b)</a:t>
            </a:r>
          </a:p>
          <a:p>
            <a:pPr marL="0" indent="0">
              <a:buNone/>
            </a:pPr>
            <a:endParaRPr lang="en-US" dirty="0"/>
          </a:p>
          <a:p>
            <a:pPr marL="0" indent="0">
              <a:buNone/>
            </a:pPr>
            <a:r>
              <a:rPr lang="en-US" dirty="0"/>
              <a:t>(note for a = b, the average is 0.5, but for a &gt; b, the average is biased towards 1)</a:t>
            </a:r>
          </a:p>
          <a:p>
            <a:pPr marL="0" indent="0">
              <a:buNone/>
            </a:pPr>
            <a:endParaRPr lang="en-US" dirty="0"/>
          </a:p>
          <a:p>
            <a:pPr marL="0" indent="0">
              <a:buNone/>
            </a:pPr>
            <a:r>
              <a:rPr lang="en-US" dirty="0"/>
              <a:t>Given the prior average above, the average for the posterior is</a:t>
            </a:r>
          </a:p>
          <a:p>
            <a:pPr marL="0" indent="0">
              <a:buNone/>
            </a:pPr>
            <a:endParaRPr lang="en-US" dirty="0"/>
          </a:p>
          <a:p>
            <a:pPr marL="0" indent="0">
              <a:buNone/>
            </a:pPr>
            <a:r>
              <a:rPr lang="en-US" dirty="0">
                <a:latin typeface="Symbol" panose="05050102010706020507" pitchFamily="18" charset="2"/>
              </a:rPr>
              <a:t>	q</a:t>
            </a:r>
            <a:r>
              <a:rPr lang="en-US" dirty="0"/>
              <a:t> = (z + a) / (z + a) + (N – z + b)</a:t>
            </a:r>
          </a:p>
          <a:p>
            <a:pPr marL="0" indent="0">
              <a:buNone/>
            </a:pPr>
            <a:r>
              <a:rPr lang="en-US" dirty="0"/>
              <a:t>	    = (z + a) / (N + a + b) </a:t>
            </a:r>
          </a:p>
          <a:p>
            <a:pPr marL="0" indent="0">
              <a:buNone/>
            </a:pPr>
            <a:r>
              <a:rPr lang="en-US" dirty="0"/>
              <a:t>	     = [a / (</a:t>
            </a:r>
            <a:r>
              <a:rPr lang="en-US" dirty="0" err="1"/>
              <a:t>a+b</a:t>
            </a:r>
            <a:r>
              <a:rPr lang="en-US" dirty="0"/>
              <a:t>)] * [(</a:t>
            </a:r>
            <a:r>
              <a:rPr lang="en-US" dirty="0" err="1"/>
              <a:t>a+b</a:t>
            </a:r>
            <a:r>
              <a:rPr lang="en-US" dirty="0"/>
              <a:t>) / (</a:t>
            </a:r>
            <a:r>
              <a:rPr lang="en-US" dirty="0" err="1"/>
              <a:t>N+a+b</a:t>
            </a:r>
            <a:r>
              <a:rPr lang="en-US" dirty="0"/>
              <a:t>)] + [z/N] * [N/(</a:t>
            </a:r>
            <a:r>
              <a:rPr lang="en-US" dirty="0" err="1"/>
              <a:t>N+a+b</a:t>
            </a:r>
            <a:r>
              <a:rPr lang="en-US" dirty="0"/>
              <a:t>)]</a:t>
            </a:r>
          </a:p>
          <a:p>
            <a:pPr marL="0" indent="0">
              <a:buNone/>
            </a:pPr>
            <a:r>
              <a:rPr lang="en-US" dirty="0"/>
              <a:t>	     = prior average * weight + Data proportion* weight</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56</a:t>
            </a:fld>
            <a:endParaRPr lang="en-US" altLang="en-US"/>
          </a:p>
        </p:txBody>
      </p:sp>
      <p:cxnSp>
        <p:nvCxnSpPr>
          <p:cNvPr id="6" name="Straight Connector 5"/>
          <p:cNvCxnSpPr/>
          <p:nvPr/>
        </p:nvCxnSpPr>
        <p:spPr>
          <a:xfrm>
            <a:off x="1447800" y="1828800"/>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447800" y="4419600"/>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65521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Predictions Using a Beta Prior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p(y = heads) = </a:t>
                </a:r>
                <a14:m>
                  <m:oMath xmlns:m="http://schemas.openxmlformats.org/officeDocument/2006/math">
                    <m:nary>
                      <m:naryPr>
                        <m:ctrlPr>
                          <a:rPr lang="en-US" i="1">
                            <a:latin typeface="Cambria Math" panose="02040503050406030204" pitchFamily="18" charset="0"/>
                          </a:rPr>
                        </m:ctrlPr>
                      </m:naryPr>
                      <m:sub>
                        <m:r>
                          <m:rPr>
                            <m:brk m:alnAt="23"/>
                          </m:rPr>
                          <a:rPr lang="en-US" i="1">
                            <a:latin typeface="Cambria Math"/>
                          </a:rPr>
                          <m:t>0</m:t>
                        </m:r>
                      </m:sub>
                      <m:sup>
                        <m:r>
                          <a:rPr lang="en-US" i="1">
                            <a:latin typeface="Cambria Math"/>
                          </a:rPr>
                          <m:t>1</m:t>
                        </m:r>
                      </m:sup>
                      <m:e>
                        <m:r>
                          <a:rPr lang="en-US" i="1">
                            <a:latin typeface="Cambria Math"/>
                          </a:rPr>
                          <m:t>𝑑</m:t>
                        </m:r>
                        <m:r>
                          <m:rPr>
                            <m:nor/>
                          </m:rPr>
                          <a:rPr lang="en-US" dirty="0">
                            <a:latin typeface="Symbol" panose="05050102010706020507" pitchFamily="18" charset="2"/>
                          </a:rPr>
                          <m:t>q</m:t>
                        </m:r>
                        <m:r>
                          <m:rPr>
                            <m:nor/>
                          </m:rPr>
                          <a:rPr lang="en-US" dirty="0">
                            <a:latin typeface="Symbol" panose="05050102010706020507" pitchFamily="18" charset="2"/>
                          </a:rPr>
                          <m:t> </m:t>
                        </m:r>
                        <m:r>
                          <m:rPr>
                            <m:nor/>
                          </m:rPr>
                          <a:rPr lang="en-US" dirty="0">
                            <a:latin typeface="Symbol" panose="05050102010706020507" pitchFamily="18" charset="2"/>
                          </a:rPr>
                          <m:t>q</m:t>
                        </m:r>
                        <m:r>
                          <m:rPr>
                            <m:nor/>
                          </m:rPr>
                          <a:rPr lang="en-US" b="0" i="0" dirty="0" smtClean="0">
                            <a:latin typeface="Symbol" panose="05050102010706020507" pitchFamily="18" charset="2"/>
                          </a:rPr>
                          <m:t> </m:t>
                        </m:r>
                        <m:r>
                          <m:rPr>
                            <m:nor/>
                          </m:rPr>
                          <a:rPr lang="en-US" b="0" i="0" dirty="0" smtClean="0"/>
                          <m:t>p</m:t>
                        </m:r>
                        <m:r>
                          <m:rPr>
                            <m:nor/>
                          </m:rPr>
                          <a:rPr lang="en-US" b="0" i="0" dirty="0" smtClean="0">
                            <a:latin typeface="Symbol" panose="05050102010706020507" pitchFamily="18" charset="2"/>
                          </a:rPr>
                          <m:t>(</m:t>
                        </m:r>
                        <m:r>
                          <m:rPr>
                            <m:nor/>
                          </m:rPr>
                          <a:rPr lang="en-US" dirty="0">
                            <a:latin typeface="Symbol" panose="05050102010706020507" pitchFamily="18" charset="2"/>
                          </a:rPr>
                          <m:t>q</m:t>
                        </m:r>
                        <m:r>
                          <m:rPr>
                            <m:nor/>
                          </m:rPr>
                          <a:rPr lang="en-US" b="0" i="0" dirty="0" smtClean="0">
                            <a:latin typeface="Symbol" panose="05050102010706020507" pitchFamily="18" charset="2"/>
                          </a:rPr>
                          <m:t>|</m:t>
                        </m:r>
                        <m:r>
                          <m:rPr>
                            <m:nor/>
                          </m:rPr>
                          <a:rPr lang="en-US" b="0" i="0" dirty="0" smtClean="0"/>
                          <m:t>z</m:t>
                        </m:r>
                        <m:r>
                          <m:rPr>
                            <m:nor/>
                          </m:rPr>
                          <a:rPr lang="en-US" b="0" i="0" dirty="0" smtClean="0"/>
                          <m:t>,</m:t>
                        </m:r>
                        <m:r>
                          <m:rPr>
                            <m:nor/>
                          </m:rPr>
                          <a:rPr lang="en-US" b="0" i="0" dirty="0" smtClean="0"/>
                          <m:t>N</m:t>
                        </m:r>
                        <m:r>
                          <m:rPr>
                            <m:nor/>
                          </m:rPr>
                          <a:rPr lang="en-US" b="0" i="0" dirty="0" smtClean="0">
                            <a:latin typeface="Symbol" panose="05050102010706020507" pitchFamily="18" charset="2"/>
                          </a:rPr>
                          <m:t>)</m:t>
                        </m:r>
                      </m:e>
                    </m:nary>
                  </m:oMath>
                </a14:m>
                <a:r>
                  <a:rPr lang="en-US" dirty="0"/>
                  <a:t> </a:t>
                </a:r>
              </a:p>
              <a:p>
                <a:pPr marL="0" indent="0">
                  <a:buNone/>
                </a:pPr>
                <a:endParaRPr lang="en-US" dirty="0"/>
              </a:p>
              <a:p>
                <a:pPr marL="0" indent="0">
                  <a:buNone/>
                </a:pPr>
                <a:r>
                  <a:rPr lang="en-US" dirty="0"/>
                  <a:t>	          = </a:t>
                </a:r>
                <a:r>
                  <a:rPr lang="en-US" dirty="0" err="1">
                    <a:latin typeface="Symbol" panose="05050102010706020507" pitchFamily="18" charset="2"/>
                  </a:rPr>
                  <a:t>q</a:t>
                </a:r>
                <a:r>
                  <a:rPr lang="en-US" dirty="0" err="1"/>
                  <a:t>|z,N</a:t>
                </a:r>
                <a:endParaRPr lang="en-US" dirty="0"/>
              </a:p>
              <a:p>
                <a:pPr marL="0" indent="0">
                  <a:buNone/>
                </a:pPr>
                <a:r>
                  <a:rPr lang="en-US" dirty="0"/>
                  <a:t>	           = (z + a) / (N + a + b)</a:t>
                </a:r>
              </a:p>
              <a:p>
                <a:pPr marL="0" indent="0">
                  <a:buNone/>
                </a:pPr>
                <a:r>
                  <a:rPr lang="en-US" dirty="0"/>
                  <a:t>	            = mean of the posterior distribution</a:t>
                </a:r>
              </a:p>
              <a:p>
                <a:pPr marL="0" indent="0">
                  <a:buNone/>
                </a:pPr>
                <a:endParaRPr lang="en-US" dirty="0"/>
              </a:p>
              <a:p>
                <a:pPr marL="0" indent="0">
                  <a:buNone/>
                </a:pPr>
                <a:r>
                  <a:rPr lang="en-US" dirty="0"/>
                  <a:t>Example: </a:t>
                </a:r>
              </a:p>
              <a:p>
                <a:pPr marL="457200" indent="-457200">
                  <a:buAutoNum type="arabicPeriod"/>
                </a:pPr>
                <a:r>
                  <a:rPr lang="en-US" dirty="0"/>
                  <a:t>Start with a prior of beta(1,1) which has a mean of 0.5</a:t>
                </a:r>
              </a:p>
              <a:p>
                <a:pPr marL="457200" indent="-457200">
                  <a:buAutoNum type="arabicPeriod"/>
                </a:pPr>
                <a:r>
                  <a:rPr lang="en-US" dirty="0"/>
                  <a:t>We flip the coin once and get a head.  What is the posterior?</a:t>
                </a:r>
              </a:p>
              <a:p>
                <a:pPr marL="457200" indent="-457200">
                  <a:buAutoNum type="arabicPeriod"/>
                </a:pPr>
                <a:r>
                  <a:rPr lang="en-US" dirty="0"/>
                  <a:t>What is the probability of heads now?</a:t>
                </a:r>
              </a:p>
              <a:p>
                <a:pPr marL="457200" indent="-457200">
                  <a:buAutoNum type="arabicPeriod"/>
                </a:pPr>
                <a:r>
                  <a:rPr lang="en-US" dirty="0"/>
                  <a:t>We flip it a second time and again get heads.  What is the posterior now?  </a:t>
                </a:r>
              </a:p>
              <a:p>
                <a:pPr marL="457200" indent="-457200">
                  <a:buAutoNum type="arabicPeriod"/>
                </a:pPr>
                <a:r>
                  <a:rPr lang="en-US" dirty="0"/>
                  <a:t>What is the probability of heads?</a:t>
                </a:r>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11" b="-108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57</a:t>
            </a:fld>
            <a:endParaRPr lang="en-US" altLang="en-US"/>
          </a:p>
        </p:txBody>
      </p:sp>
      <p:cxnSp>
        <p:nvCxnSpPr>
          <p:cNvPr id="5" name="Straight Connector 4"/>
          <p:cNvCxnSpPr/>
          <p:nvPr/>
        </p:nvCxnSpPr>
        <p:spPr>
          <a:xfrm>
            <a:off x="2286000" y="1981200"/>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83604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Highest Density Interval</a:t>
            </a:r>
          </a:p>
        </p:txBody>
      </p:sp>
      <p:sp>
        <p:nvSpPr>
          <p:cNvPr id="3" name="Content Placeholder 2"/>
          <p:cNvSpPr>
            <a:spLocks noGrp="1"/>
          </p:cNvSpPr>
          <p:nvPr>
            <p:ph idx="1"/>
          </p:nvPr>
        </p:nvSpPr>
        <p:spPr/>
        <p:txBody>
          <a:bodyPr/>
          <a:lstStyle/>
          <a:p>
            <a:pPr marL="0" indent="0">
              <a:buNone/>
            </a:pPr>
            <a:r>
              <a:rPr lang="en-US" sz="2000" dirty="0"/>
              <a:t>How strong is your belief on the distribution?</a:t>
            </a:r>
          </a:p>
          <a:p>
            <a:pPr marL="0" indent="0">
              <a:buNone/>
            </a:pPr>
            <a:endParaRPr lang="en-US" sz="2000" dirty="0"/>
          </a:p>
          <a:p>
            <a:pPr marL="0" indent="0">
              <a:buNone/>
            </a:pPr>
            <a:r>
              <a:rPr lang="en-US" sz="2000" dirty="0"/>
              <a:t>HDI is the interval that spans the distribution such that every point inside the interval has a higher believability than any point outside the interval.</a:t>
            </a:r>
          </a:p>
          <a:p>
            <a:pPr marL="0" indent="0">
              <a:buNone/>
            </a:pPr>
            <a:endParaRPr lang="en-US" sz="2000" dirty="0"/>
          </a:p>
          <a:p>
            <a:pPr marL="0" indent="0">
              <a:buNone/>
            </a:pPr>
            <a:r>
              <a:rPr lang="en-US" sz="2000" dirty="0"/>
              <a:t>HDI indicates which points in the distribution  that we believe in most strongly</a:t>
            </a:r>
          </a:p>
          <a:p>
            <a:pPr marL="0" indent="0">
              <a:buNone/>
            </a:pPr>
            <a:endParaRPr lang="en-US" sz="2000" dirty="0"/>
          </a:p>
          <a:p>
            <a:pPr marL="0" indent="0">
              <a:buNone/>
            </a:pPr>
            <a:r>
              <a:rPr lang="en-US" sz="2000" dirty="0"/>
              <a:t>A wide HDI indicates weak belief.  Small HDI indicates a strong belief in a specific outcome.</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58</a:t>
            </a:fld>
            <a:endParaRPr lang="en-US" alt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5326"/>
          <a:stretch/>
        </p:blipFill>
        <p:spPr>
          <a:xfrm>
            <a:off x="883854" y="4638675"/>
            <a:ext cx="3476625" cy="1724025"/>
          </a:xfrm>
          <a:prstGeom prst="rect">
            <a:avLst/>
          </a:prstGeom>
        </p:spPr>
      </p:pic>
      <p:sp>
        <p:nvSpPr>
          <p:cNvPr id="6" name="Rectangle 5"/>
          <p:cNvSpPr/>
          <p:nvPr/>
        </p:nvSpPr>
        <p:spPr>
          <a:xfrm>
            <a:off x="1447800" y="5022056"/>
            <a:ext cx="9906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66858"/>
          <a:stretch/>
        </p:blipFill>
        <p:spPr>
          <a:xfrm>
            <a:off x="4572000" y="4752975"/>
            <a:ext cx="3476625" cy="1647825"/>
          </a:xfrm>
          <a:prstGeom prst="rect">
            <a:avLst/>
          </a:prstGeom>
        </p:spPr>
      </p:pic>
      <p:sp>
        <p:nvSpPr>
          <p:cNvPr id="8" name="Rectangle 7"/>
          <p:cNvSpPr/>
          <p:nvPr/>
        </p:nvSpPr>
        <p:spPr>
          <a:xfrm>
            <a:off x="5105400" y="5022056"/>
            <a:ext cx="8382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715000" y="5022056"/>
            <a:ext cx="762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80605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2DB1C-30BC-4C06-BC15-9D63BF1F5D7E}"/>
              </a:ext>
            </a:extLst>
          </p:cNvPr>
          <p:cNvSpPr>
            <a:spLocks noGrp="1"/>
          </p:cNvSpPr>
          <p:nvPr>
            <p:ph type="title"/>
          </p:nvPr>
        </p:nvSpPr>
        <p:spPr>
          <a:xfrm>
            <a:off x="381000" y="2743200"/>
            <a:ext cx="8229600" cy="639762"/>
          </a:xfrm>
        </p:spPr>
        <p:txBody>
          <a:bodyPr/>
          <a:lstStyle/>
          <a:p>
            <a:r>
              <a:rPr lang="en-US" dirty="0"/>
              <a:t>R Examples of Beta Function</a:t>
            </a:r>
          </a:p>
        </p:txBody>
      </p:sp>
      <p:sp>
        <p:nvSpPr>
          <p:cNvPr id="4" name="Slide Number Placeholder 3">
            <a:extLst>
              <a:ext uri="{FF2B5EF4-FFF2-40B4-BE49-F238E27FC236}">
                <a16:creationId xmlns:a16="http://schemas.microsoft.com/office/drawing/2014/main" id="{BCBA8551-950C-46BF-9FAD-062463402DFC}"/>
              </a:ext>
            </a:extLst>
          </p:cNvPr>
          <p:cNvSpPr>
            <a:spLocks noGrp="1"/>
          </p:cNvSpPr>
          <p:nvPr>
            <p:ph type="sldNum" sz="quarter" idx="12"/>
          </p:nvPr>
        </p:nvSpPr>
        <p:spPr/>
        <p:txBody>
          <a:bodyPr/>
          <a:lstStyle/>
          <a:p>
            <a:pPr>
              <a:defRPr/>
            </a:pPr>
            <a:fld id="{9695C8B4-01A2-485F-8B64-4640E234E3BB}" type="slidenum">
              <a:rPr lang="en-US" altLang="en-US" smtClean="0"/>
              <a:pPr>
                <a:defRPr/>
              </a:pPr>
              <a:t>59</a:t>
            </a:fld>
            <a:endParaRPr lang="en-US" altLang="en-US"/>
          </a:p>
        </p:txBody>
      </p:sp>
    </p:spTree>
    <p:extLst>
      <p:ext uri="{BB962C8B-B14F-4D97-AF65-F5344CB8AC3E}">
        <p14:creationId xmlns:p14="http://schemas.microsoft.com/office/powerpoint/2010/main" val="2748984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6C43B0-3A0F-4A41-B0BC-F620BE7C2064}"/>
              </a:ext>
            </a:extLst>
          </p:cNvPr>
          <p:cNvSpPr>
            <a:spLocks noGrp="1"/>
          </p:cNvSpPr>
          <p:nvPr>
            <p:ph type="sldNum" sz="quarter" idx="12"/>
          </p:nvPr>
        </p:nvSpPr>
        <p:spPr/>
        <p:txBody>
          <a:bodyPr/>
          <a:lstStyle/>
          <a:p>
            <a:pPr>
              <a:defRPr/>
            </a:pPr>
            <a:fld id="{9695C8B4-01A2-485F-8B64-4640E234E3BB}" type="slidenum">
              <a:rPr lang="en-US" altLang="en-US" smtClean="0"/>
              <a:pPr>
                <a:defRPr/>
              </a:pPr>
              <a:t>6</a:t>
            </a:fld>
            <a:endParaRPr lang="en-US" altLang="en-US"/>
          </a:p>
        </p:txBody>
      </p:sp>
      <p:cxnSp>
        <p:nvCxnSpPr>
          <p:cNvPr id="6" name="Straight Arrow Connector 5">
            <a:extLst>
              <a:ext uri="{FF2B5EF4-FFF2-40B4-BE49-F238E27FC236}">
                <a16:creationId xmlns:a16="http://schemas.microsoft.com/office/drawing/2014/main" id="{4FAA98EE-F450-45EF-B6A3-D8BF2BEAA20C}"/>
              </a:ext>
            </a:extLst>
          </p:cNvPr>
          <p:cNvCxnSpPr>
            <a:cxnSpLocks/>
          </p:cNvCxnSpPr>
          <p:nvPr/>
        </p:nvCxnSpPr>
        <p:spPr>
          <a:xfrm flipV="1">
            <a:off x="1143000" y="1227862"/>
            <a:ext cx="0" cy="20529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53ADBB0-8F4F-4A0E-AC19-ECF7265084CF}"/>
              </a:ext>
            </a:extLst>
          </p:cNvPr>
          <p:cNvCxnSpPr>
            <a:cxnSpLocks/>
          </p:cNvCxnSpPr>
          <p:nvPr/>
        </p:nvCxnSpPr>
        <p:spPr>
          <a:xfrm>
            <a:off x="1143000" y="3280835"/>
            <a:ext cx="62484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3F31187-F548-4854-B127-81B1DC3C7800}"/>
              </a:ext>
            </a:extLst>
          </p:cNvPr>
          <p:cNvSpPr txBox="1"/>
          <p:nvPr/>
        </p:nvSpPr>
        <p:spPr>
          <a:xfrm>
            <a:off x="7543800" y="3096169"/>
            <a:ext cx="288862" cy="369332"/>
          </a:xfrm>
          <a:prstGeom prst="rect">
            <a:avLst/>
          </a:prstGeom>
          <a:noFill/>
        </p:spPr>
        <p:txBody>
          <a:bodyPr wrap="none" rtlCol="0">
            <a:spAutoFit/>
          </a:bodyPr>
          <a:lstStyle/>
          <a:p>
            <a:r>
              <a:rPr lang="en-US" dirty="0"/>
              <a:t>k</a:t>
            </a:r>
          </a:p>
        </p:txBody>
      </p:sp>
      <p:sp>
        <p:nvSpPr>
          <p:cNvPr id="13" name="Rectangle 12">
            <a:extLst>
              <a:ext uri="{FF2B5EF4-FFF2-40B4-BE49-F238E27FC236}">
                <a16:creationId xmlns:a16="http://schemas.microsoft.com/office/drawing/2014/main" id="{A24ADDAE-8F74-4895-9EED-ED263FC09433}"/>
              </a:ext>
            </a:extLst>
          </p:cNvPr>
          <p:cNvSpPr/>
          <p:nvPr/>
        </p:nvSpPr>
        <p:spPr>
          <a:xfrm>
            <a:off x="4020588" y="2388119"/>
            <a:ext cx="932399" cy="888481"/>
          </a:xfrm>
          <a:prstGeom prst="rect">
            <a:avLst/>
          </a:prstGeom>
          <a:solidFill>
            <a:srgbClr val="4F81B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F9DA12D-3467-4993-B7F8-38BA7FA9547D}"/>
              </a:ext>
            </a:extLst>
          </p:cNvPr>
          <p:cNvSpPr txBox="1"/>
          <p:nvPr/>
        </p:nvSpPr>
        <p:spPr>
          <a:xfrm>
            <a:off x="1143000" y="3585635"/>
            <a:ext cx="6264857" cy="369332"/>
          </a:xfrm>
          <a:prstGeom prst="rect">
            <a:avLst/>
          </a:prstGeom>
          <a:noFill/>
        </p:spPr>
        <p:txBody>
          <a:bodyPr wrap="none" rtlCol="0">
            <a:spAutoFit/>
          </a:bodyPr>
          <a:lstStyle/>
          <a:p>
            <a:r>
              <a:rPr lang="en-US" dirty="0"/>
              <a:t>0	1	2	3	4	5	6        </a:t>
            </a:r>
          </a:p>
        </p:txBody>
      </p:sp>
      <p:cxnSp>
        <p:nvCxnSpPr>
          <p:cNvPr id="16" name="Straight Connector 15">
            <a:extLst>
              <a:ext uri="{FF2B5EF4-FFF2-40B4-BE49-F238E27FC236}">
                <a16:creationId xmlns:a16="http://schemas.microsoft.com/office/drawing/2014/main" id="{7F80DDC8-804B-4766-9A04-73B8D94ED2C8}"/>
              </a:ext>
            </a:extLst>
          </p:cNvPr>
          <p:cNvCxnSpPr/>
          <p:nvPr/>
        </p:nvCxnSpPr>
        <p:spPr>
          <a:xfrm>
            <a:off x="2209800" y="3074459"/>
            <a:ext cx="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7C4B7EF-BCC6-429B-9BDF-1733D7E7F432}"/>
              </a:ext>
            </a:extLst>
          </p:cNvPr>
          <p:cNvCxnSpPr/>
          <p:nvPr/>
        </p:nvCxnSpPr>
        <p:spPr>
          <a:xfrm>
            <a:off x="3124200" y="3074459"/>
            <a:ext cx="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0F4096A-CFA3-4AD8-B155-78841E611064}"/>
              </a:ext>
            </a:extLst>
          </p:cNvPr>
          <p:cNvCxnSpPr/>
          <p:nvPr/>
        </p:nvCxnSpPr>
        <p:spPr>
          <a:xfrm>
            <a:off x="4020588" y="3074459"/>
            <a:ext cx="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40F42F5-732E-4246-9E16-B936419304A1}"/>
              </a:ext>
            </a:extLst>
          </p:cNvPr>
          <p:cNvCxnSpPr/>
          <p:nvPr/>
        </p:nvCxnSpPr>
        <p:spPr>
          <a:xfrm>
            <a:off x="4952987" y="3074459"/>
            <a:ext cx="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AF5B2AD-7AE4-46DC-8C63-1F321E2F04E5}"/>
              </a:ext>
            </a:extLst>
          </p:cNvPr>
          <p:cNvCxnSpPr/>
          <p:nvPr/>
        </p:nvCxnSpPr>
        <p:spPr>
          <a:xfrm>
            <a:off x="5791200" y="3052292"/>
            <a:ext cx="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E0827E6-9900-498B-85EA-E4B314B89BB4}"/>
              </a:ext>
            </a:extLst>
          </p:cNvPr>
          <p:cNvCxnSpPr/>
          <p:nvPr/>
        </p:nvCxnSpPr>
        <p:spPr>
          <a:xfrm>
            <a:off x="6781800" y="3096169"/>
            <a:ext cx="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56BCD79-9A6C-4244-80FF-551EB0E2339B}"/>
              </a:ext>
            </a:extLst>
          </p:cNvPr>
          <p:cNvCxnSpPr>
            <a:cxnSpLocks/>
          </p:cNvCxnSpPr>
          <p:nvPr/>
        </p:nvCxnSpPr>
        <p:spPr>
          <a:xfrm flipH="1">
            <a:off x="1012507" y="2351887"/>
            <a:ext cx="304800"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B5F94F4-AA80-4AD2-B0AD-A21836A4AA73}"/>
              </a:ext>
            </a:extLst>
          </p:cNvPr>
          <p:cNvSpPr txBox="1"/>
          <p:nvPr/>
        </p:nvSpPr>
        <p:spPr>
          <a:xfrm>
            <a:off x="488458" y="1066800"/>
            <a:ext cx="369139" cy="2308324"/>
          </a:xfrm>
          <a:prstGeom prst="rect">
            <a:avLst/>
          </a:prstGeom>
          <a:noFill/>
        </p:spPr>
        <p:txBody>
          <a:bodyPr wrap="square" rtlCol="0">
            <a:spAutoFit/>
          </a:bodyPr>
          <a:lstStyle/>
          <a:p>
            <a:endParaRPr lang="en-US" dirty="0"/>
          </a:p>
          <a:p>
            <a:r>
              <a:rPr lang="en-US" dirty="0"/>
              <a:t>2</a:t>
            </a:r>
          </a:p>
          <a:p>
            <a:endParaRPr lang="en-US" dirty="0"/>
          </a:p>
          <a:p>
            <a:endParaRPr lang="en-US" dirty="0"/>
          </a:p>
          <a:p>
            <a:r>
              <a:rPr lang="en-US" dirty="0"/>
              <a:t>1</a:t>
            </a:r>
          </a:p>
          <a:p>
            <a:endParaRPr lang="en-US" dirty="0"/>
          </a:p>
          <a:p>
            <a:endParaRPr lang="en-US" dirty="0"/>
          </a:p>
          <a:p>
            <a:r>
              <a:rPr lang="en-US" dirty="0"/>
              <a:t>0</a:t>
            </a:r>
          </a:p>
        </p:txBody>
      </p:sp>
      <p:cxnSp>
        <p:nvCxnSpPr>
          <p:cNvPr id="26" name="Straight Connector 25">
            <a:extLst>
              <a:ext uri="{FF2B5EF4-FFF2-40B4-BE49-F238E27FC236}">
                <a16:creationId xmlns:a16="http://schemas.microsoft.com/office/drawing/2014/main" id="{62D33FAC-E153-44E4-A747-ACDDA84790B7}"/>
              </a:ext>
            </a:extLst>
          </p:cNvPr>
          <p:cNvCxnSpPr>
            <a:cxnSpLocks/>
          </p:cNvCxnSpPr>
          <p:nvPr/>
        </p:nvCxnSpPr>
        <p:spPr>
          <a:xfrm flipH="1">
            <a:off x="990600" y="1528234"/>
            <a:ext cx="304800"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3F4418-633C-4854-B90B-E7092181101F}"/>
              </a:ext>
            </a:extLst>
          </p:cNvPr>
          <p:cNvCxnSpPr>
            <a:cxnSpLocks/>
          </p:cNvCxnSpPr>
          <p:nvPr/>
        </p:nvCxnSpPr>
        <p:spPr>
          <a:xfrm flipV="1">
            <a:off x="1297911" y="2366435"/>
            <a:ext cx="5257800" cy="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2D91A9C-4102-482C-A9C6-32F9D4D74529}"/>
              </a:ext>
            </a:extLst>
          </p:cNvPr>
          <p:cNvSpPr txBox="1"/>
          <p:nvPr/>
        </p:nvSpPr>
        <p:spPr>
          <a:xfrm>
            <a:off x="4184460" y="1749217"/>
            <a:ext cx="604653" cy="461665"/>
          </a:xfrm>
          <a:prstGeom prst="rect">
            <a:avLst/>
          </a:prstGeom>
          <a:noFill/>
        </p:spPr>
        <p:txBody>
          <a:bodyPr wrap="none" rtlCol="0">
            <a:spAutoFit/>
          </a:bodyPr>
          <a:lstStyle/>
          <a:p>
            <a:r>
              <a:rPr lang="en-US" sz="2400" dirty="0"/>
              <a:t>f(k)</a:t>
            </a:r>
          </a:p>
        </p:txBody>
      </p:sp>
      <p:sp>
        <p:nvSpPr>
          <p:cNvPr id="24" name="Rectangle 23">
            <a:extLst>
              <a:ext uri="{FF2B5EF4-FFF2-40B4-BE49-F238E27FC236}">
                <a16:creationId xmlns:a16="http://schemas.microsoft.com/office/drawing/2014/main" id="{FD396225-6211-47DD-8944-340B274E2A18}"/>
              </a:ext>
            </a:extLst>
          </p:cNvPr>
          <p:cNvSpPr/>
          <p:nvPr/>
        </p:nvSpPr>
        <p:spPr>
          <a:xfrm>
            <a:off x="5807138" y="2359226"/>
            <a:ext cx="331818" cy="921558"/>
          </a:xfrm>
          <a:prstGeom prst="rect">
            <a:avLst/>
          </a:prstGeom>
          <a:solidFill>
            <a:srgbClr val="FFFF00">
              <a:alpha val="43922"/>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B306E4A-948D-4B56-9FAE-09C5938324A2}"/>
              </a:ext>
            </a:extLst>
          </p:cNvPr>
          <p:cNvSpPr txBox="1"/>
          <p:nvPr/>
        </p:nvSpPr>
        <p:spPr>
          <a:xfrm>
            <a:off x="5638800" y="1440546"/>
            <a:ext cx="1701876" cy="830997"/>
          </a:xfrm>
          <a:prstGeom prst="rect">
            <a:avLst/>
          </a:prstGeom>
          <a:noFill/>
        </p:spPr>
        <p:txBody>
          <a:bodyPr wrap="none" rtlCol="0">
            <a:spAutoFit/>
          </a:bodyPr>
          <a:lstStyle/>
          <a:p>
            <a:pPr algn="r"/>
            <a:r>
              <a:rPr lang="en-US" sz="2400" dirty="0"/>
              <a:t>g(x-k)</a:t>
            </a:r>
          </a:p>
          <a:p>
            <a:pPr algn="r"/>
            <a:r>
              <a:rPr lang="en-US" sz="2400" dirty="0"/>
              <a:t>where k = 5 </a:t>
            </a:r>
          </a:p>
        </p:txBody>
      </p:sp>
      <p:cxnSp>
        <p:nvCxnSpPr>
          <p:cNvPr id="28" name="Straight Arrow Connector 27">
            <a:extLst>
              <a:ext uri="{FF2B5EF4-FFF2-40B4-BE49-F238E27FC236}">
                <a16:creationId xmlns:a16="http://schemas.microsoft.com/office/drawing/2014/main" id="{FA6B13D1-F9AB-42D9-8780-D52163D583A0}"/>
              </a:ext>
            </a:extLst>
          </p:cNvPr>
          <p:cNvCxnSpPr>
            <a:cxnSpLocks/>
          </p:cNvCxnSpPr>
          <p:nvPr/>
        </p:nvCxnSpPr>
        <p:spPr>
          <a:xfrm flipH="1" flipV="1">
            <a:off x="1143000" y="4042650"/>
            <a:ext cx="15938" cy="15316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3762757-0180-489E-991B-81DC0CC2E063}"/>
              </a:ext>
            </a:extLst>
          </p:cNvPr>
          <p:cNvCxnSpPr>
            <a:cxnSpLocks/>
          </p:cNvCxnSpPr>
          <p:nvPr/>
        </p:nvCxnSpPr>
        <p:spPr>
          <a:xfrm>
            <a:off x="1158938" y="5574268"/>
            <a:ext cx="62484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703BED1-10E1-4C40-80D9-01679786CE4C}"/>
              </a:ext>
            </a:extLst>
          </p:cNvPr>
          <p:cNvSpPr txBox="1"/>
          <p:nvPr/>
        </p:nvSpPr>
        <p:spPr>
          <a:xfrm>
            <a:off x="7559738" y="5389602"/>
            <a:ext cx="288862" cy="369332"/>
          </a:xfrm>
          <a:prstGeom prst="rect">
            <a:avLst/>
          </a:prstGeom>
          <a:noFill/>
        </p:spPr>
        <p:txBody>
          <a:bodyPr wrap="none" rtlCol="0">
            <a:spAutoFit/>
          </a:bodyPr>
          <a:lstStyle/>
          <a:p>
            <a:r>
              <a:rPr lang="en-US" dirty="0"/>
              <a:t>k</a:t>
            </a:r>
          </a:p>
        </p:txBody>
      </p:sp>
      <p:cxnSp>
        <p:nvCxnSpPr>
          <p:cNvPr id="35" name="Straight Connector 34">
            <a:extLst>
              <a:ext uri="{FF2B5EF4-FFF2-40B4-BE49-F238E27FC236}">
                <a16:creationId xmlns:a16="http://schemas.microsoft.com/office/drawing/2014/main" id="{412D8088-3140-4942-A948-CC8B9D12F35F}"/>
              </a:ext>
            </a:extLst>
          </p:cNvPr>
          <p:cNvCxnSpPr/>
          <p:nvPr/>
        </p:nvCxnSpPr>
        <p:spPr>
          <a:xfrm>
            <a:off x="2225738" y="5367892"/>
            <a:ext cx="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4EFFDBE-B995-4FF5-9F2C-5F435FAFE214}"/>
              </a:ext>
            </a:extLst>
          </p:cNvPr>
          <p:cNvCxnSpPr/>
          <p:nvPr/>
        </p:nvCxnSpPr>
        <p:spPr>
          <a:xfrm>
            <a:off x="3140138" y="5367892"/>
            <a:ext cx="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03B87D0-6DA3-44B2-B584-74177FE7D4F5}"/>
              </a:ext>
            </a:extLst>
          </p:cNvPr>
          <p:cNvCxnSpPr/>
          <p:nvPr/>
        </p:nvCxnSpPr>
        <p:spPr>
          <a:xfrm>
            <a:off x="4036526" y="5367892"/>
            <a:ext cx="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CD83024-DEC3-47E3-8D47-135A582CDB2E}"/>
              </a:ext>
            </a:extLst>
          </p:cNvPr>
          <p:cNvCxnSpPr/>
          <p:nvPr/>
        </p:nvCxnSpPr>
        <p:spPr>
          <a:xfrm>
            <a:off x="4968925" y="5367892"/>
            <a:ext cx="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053835D-1A6F-4377-AF2C-38B902772B67}"/>
              </a:ext>
            </a:extLst>
          </p:cNvPr>
          <p:cNvCxnSpPr/>
          <p:nvPr/>
        </p:nvCxnSpPr>
        <p:spPr>
          <a:xfrm>
            <a:off x="5807138" y="5345725"/>
            <a:ext cx="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F20753A-BCE0-4F9C-AFEB-63A3665E7496}"/>
              </a:ext>
            </a:extLst>
          </p:cNvPr>
          <p:cNvCxnSpPr/>
          <p:nvPr/>
        </p:nvCxnSpPr>
        <p:spPr>
          <a:xfrm>
            <a:off x="6797738" y="5389602"/>
            <a:ext cx="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9B23825-4999-4D2F-AF0B-05764F8E03CF}"/>
              </a:ext>
            </a:extLst>
          </p:cNvPr>
          <p:cNvSpPr txBox="1"/>
          <p:nvPr/>
        </p:nvSpPr>
        <p:spPr>
          <a:xfrm>
            <a:off x="504396" y="3360233"/>
            <a:ext cx="369139" cy="2308324"/>
          </a:xfrm>
          <a:prstGeom prst="rect">
            <a:avLst/>
          </a:prstGeom>
          <a:noFill/>
        </p:spPr>
        <p:txBody>
          <a:bodyPr wrap="square" rtlCol="0">
            <a:spAutoFit/>
          </a:bodyPr>
          <a:lstStyle/>
          <a:p>
            <a:endParaRPr lang="en-US" dirty="0"/>
          </a:p>
          <a:p>
            <a:endParaRPr lang="en-US" dirty="0"/>
          </a:p>
          <a:p>
            <a:endParaRPr lang="en-US" dirty="0"/>
          </a:p>
          <a:p>
            <a:endParaRPr lang="en-US" dirty="0"/>
          </a:p>
          <a:p>
            <a:r>
              <a:rPr lang="en-US" dirty="0"/>
              <a:t>1</a:t>
            </a:r>
          </a:p>
          <a:p>
            <a:endParaRPr lang="en-US" dirty="0"/>
          </a:p>
          <a:p>
            <a:endParaRPr lang="en-US" dirty="0"/>
          </a:p>
          <a:p>
            <a:r>
              <a:rPr lang="en-US" dirty="0"/>
              <a:t>0</a:t>
            </a:r>
          </a:p>
        </p:txBody>
      </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39FD8E5D-EFDC-42EB-8F99-0AD382840C01}"/>
                  </a:ext>
                </a:extLst>
              </p:cNvPr>
              <p:cNvSpPr txBox="1">
                <a:spLocks/>
              </p:cNvSpPr>
              <p:nvPr/>
            </p:nvSpPr>
            <p:spPr bwMode="auto">
              <a:xfrm>
                <a:off x="304800" y="6016197"/>
                <a:ext cx="8229600" cy="7620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pPr>
                <a:r>
                  <a:rPr lang="en-US" sz="2800" dirty="0"/>
                  <a:t>(f*g)(x)=</a:t>
                </a:r>
                <a14:m>
                  <m:oMath xmlns:m="http://schemas.openxmlformats.org/officeDocument/2006/math">
                    <m:nary>
                      <m:naryPr>
                        <m:ctrlPr>
                          <a:rPr lang="en-US" sz="2800" i="1" smtClean="0">
                            <a:latin typeface="Cambria Math" panose="02040503050406030204" pitchFamily="18" charset="0"/>
                          </a:rPr>
                        </m:ctrlPr>
                      </m:naryPr>
                      <m:sub>
                        <m:r>
                          <a:rPr lang="en-US" sz="2800" i="1" smtClean="0">
                            <a:latin typeface="Cambria Math" panose="02040503050406030204" pitchFamily="18" charset="0"/>
                          </a:rPr>
                          <m:t>−∞</m:t>
                        </m:r>
                      </m:sub>
                      <m:sup>
                        <m:r>
                          <a:rPr lang="en-US" sz="2800" i="1" smtClean="0">
                            <a:latin typeface="Cambria Math" panose="02040503050406030204" pitchFamily="18" charset="0"/>
                          </a:rPr>
                          <m:t>∞</m:t>
                        </m:r>
                      </m:sup>
                      <m:e>
                        <m:r>
                          <a:rPr lang="en-US" sz="2800" i="1" smtClean="0">
                            <a:latin typeface="Cambria Math" panose="02040503050406030204" pitchFamily="18" charset="0"/>
                          </a:rPr>
                          <m:t>𝑓</m:t>
                        </m:r>
                        <m:d>
                          <m:dPr>
                            <m:ctrlPr>
                              <a:rPr lang="en-US" sz="2800" i="1" smtClean="0">
                                <a:latin typeface="Cambria Math" panose="02040503050406030204" pitchFamily="18" charset="0"/>
                              </a:rPr>
                            </m:ctrlPr>
                          </m:dPr>
                          <m:e>
                            <m:r>
                              <a:rPr lang="en-US" sz="2800" i="1" smtClean="0">
                                <a:latin typeface="Cambria Math" panose="02040503050406030204" pitchFamily="18" charset="0"/>
                              </a:rPr>
                              <m:t>𝑘</m:t>
                            </m:r>
                          </m:e>
                        </m:d>
                        <m:r>
                          <a:rPr lang="en-US" sz="2800" i="1" smtClean="0">
                            <a:latin typeface="Cambria Math" panose="02040503050406030204" pitchFamily="18" charset="0"/>
                          </a:rPr>
                          <m:t>𝑔</m:t>
                        </m:r>
                        <m:d>
                          <m:dPr>
                            <m:ctrlPr>
                              <a:rPr lang="en-US" sz="2800" i="1" smtClean="0">
                                <a:latin typeface="Cambria Math" panose="02040503050406030204" pitchFamily="18" charset="0"/>
                              </a:rPr>
                            </m:ctrlPr>
                          </m:dPr>
                          <m:e>
                            <m:r>
                              <a:rPr lang="en-US" sz="2800" i="1" smtClean="0">
                                <a:latin typeface="Cambria Math" panose="02040503050406030204" pitchFamily="18" charset="0"/>
                              </a:rPr>
                              <m:t>𝑥</m:t>
                            </m:r>
                            <m:r>
                              <a:rPr lang="en-US" sz="2800" i="1" smtClean="0">
                                <a:latin typeface="Cambria Math" panose="02040503050406030204" pitchFamily="18" charset="0"/>
                              </a:rPr>
                              <m:t>−</m:t>
                            </m:r>
                            <m:r>
                              <a:rPr lang="en-US" sz="2800" i="1" smtClean="0">
                                <a:latin typeface="Cambria Math" panose="02040503050406030204" pitchFamily="18" charset="0"/>
                              </a:rPr>
                              <m:t>𝑘</m:t>
                            </m:r>
                          </m:e>
                        </m:d>
                        <m:r>
                          <a:rPr lang="en-US" sz="2800" i="1" smtClean="0">
                            <a:latin typeface="Cambria Math" panose="02040503050406030204" pitchFamily="18" charset="0"/>
                          </a:rPr>
                          <m:t>𝑑𝑘</m:t>
                        </m:r>
                      </m:e>
                    </m:nary>
                  </m:oMath>
                </a14:m>
                <a:endParaRPr lang="en-US" sz="2800" dirty="0"/>
              </a:p>
            </p:txBody>
          </p:sp>
        </mc:Choice>
        <mc:Fallback xmlns="">
          <p:sp>
            <p:nvSpPr>
              <p:cNvPr id="48" name="Content Placeholder 2">
                <a:extLst>
                  <a:ext uri="{FF2B5EF4-FFF2-40B4-BE49-F238E27FC236}">
                    <a16:creationId xmlns:a16="http://schemas.microsoft.com/office/drawing/2014/main" id="{39FD8E5D-EFDC-42EB-8F99-0AD382840C01}"/>
                  </a:ext>
                </a:extLst>
              </p:cNvPr>
              <p:cNvSpPr txBox="1">
                <a:spLocks noRot="1" noChangeAspect="1" noMove="1" noResize="1" noEditPoints="1" noAdjustHandles="1" noChangeArrowheads="1" noChangeShapeType="1" noTextEdit="1"/>
              </p:cNvSpPr>
              <p:nvPr/>
            </p:nvSpPr>
            <p:spPr bwMode="auto">
              <a:xfrm>
                <a:off x="304800" y="6016197"/>
                <a:ext cx="8229600" cy="762000"/>
              </a:xfrm>
              <a:prstGeom prst="rect">
                <a:avLst/>
              </a:prstGeom>
              <a:blipFill>
                <a:blip r:embed="rId2"/>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49" name="TextBox 48">
            <a:extLst>
              <a:ext uri="{FF2B5EF4-FFF2-40B4-BE49-F238E27FC236}">
                <a16:creationId xmlns:a16="http://schemas.microsoft.com/office/drawing/2014/main" id="{6BF84060-7FC3-4B85-BD6D-5BDEE35BEE33}"/>
              </a:ext>
            </a:extLst>
          </p:cNvPr>
          <p:cNvSpPr txBox="1"/>
          <p:nvPr/>
        </p:nvSpPr>
        <p:spPr>
          <a:xfrm>
            <a:off x="1172793" y="5781268"/>
            <a:ext cx="6264857" cy="369332"/>
          </a:xfrm>
          <a:prstGeom prst="rect">
            <a:avLst/>
          </a:prstGeom>
          <a:noFill/>
        </p:spPr>
        <p:txBody>
          <a:bodyPr wrap="none" rtlCol="0">
            <a:spAutoFit/>
          </a:bodyPr>
          <a:lstStyle/>
          <a:p>
            <a:r>
              <a:rPr lang="en-US" dirty="0"/>
              <a:t>0	1	2	3	4	5	6        </a:t>
            </a:r>
          </a:p>
        </p:txBody>
      </p:sp>
      <p:sp>
        <p:nvSpPr>
          <p:cNvPr id="41" name="Right Triangle 40">
            <a:extLst>
              <a:ext uri="{FF2B5EF4-FFF2-40B4-BE49-F238E27FC236}">
                <a16:creationId xmlns:a16="http://schemas.microsoft.com/office/drawing/2014/main" id="{F2AD594C-C35E-480C-BE38-FDE45EE3D10D}"/>
              </a:ext>
            </a:extLst>
          </p:cNvPr>
          <p:cNvSpPr/>
          <p:nvPr/>
        </p:nvSpPr>
        <p:spPr>
          <a:xfrm flipH="1">
            <a:off x="3596444" y="4686591"/>
            <a:ext cx="440081" cy="888481"/>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A6C01F6-012D-4333-B8AE-1E44FA2C1487}"/>
              </a:ext>
            </a:extLst>
          </p:cNvPr>
          <p:cNvSpPr/>
          <p:nvPr/>
        </p:nvSpPr>
        <p:spPr>
          <a:xfrm>
            <a:off x="4020588" y="4693761"/>
            <a:ext cx="932399" cy="88848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Triangle 43">
            <a:extLst>
              <a:ext uri="{FF2B5EF4-FFF2-40B4-BE49-F238E27FC236}">
                <a16:creationId xmlns:a16="http://schemas.microsoft.com/office/drawing/2014/main" id="{13241962-397B-4A21-9B99-A473190B095D}"/>
              </a:ext>
            </a:extLst>
          </p:cNvPr>
          <p:cNvSpPr/>
          <p:nvPr/>
        </p:nvSpPr>
        <p:spPr>
          <a:xfrm>
            <a:off x="4947951" y="4689199"/>
            <a:ext cx="440081" cy="888481"/>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CEDD8E-203D-4781-8270-2FB3A63050F1}"/>
              </a:ext>
            </a:extLst>
          </p:cNvPr>
          <p:cNvSpPr>
            <a:spLocks noGrp="1"/>
          </p:cNvSpPr>
          <p:nvPr>
            <p:ph type="title"/>
          </p:nvPr>
        </p:nvSpPr>
        <p:spPr/>
        <p:txBody>
          <a:bodyPr/>
          <a:lstStyle/>
          <a:p>
            <a:r>
              <a:rPr lang="en-US" dirty="0"/>
              <a:t>Convolution in 1 Dimension</a:t>
            </a:r>
          </a:p>
        </p:txBody>
      </p:sp>
    </p:spTree>
    <p:extLst>
      <p:ext uri="{BB962C8B-B14F-4D97-AF65-F5344CB8AC3E}">
        <p14:creationId xmlns:p14="http://schemas.microsoft.com/office/powerpoint/2010/main" val="37057651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Conjugate Functions</a:t>
            </a:r>
          </a:p>
        </p:txBody>
      </p:sp>
      <p:sp>
        <p:nvSpPr>
          <p:cNvPr id="3" name="Content Placeholder 2"/>
          <p:cNvSpPr>
            <a:spLocks noGrp="1"/>
          </p:cNvSpPr>
          <p:nvPr>
            <p:ph idx="1"/>
          </p:nvPr>
        </p:nvSpPr>
        <p:spPr>
          <a:xfrm>
            <a:off x="381000" y="1066800"/>
            <a:ext cx="8305800" cy="5334000"/>
          </a:xfrm>
        </p:spPr>
        <p:txBody>
          <a:bodyPr rtlCol="0">
            <a:noAutofit/>
          </a:bodyPr>
          <a:lstStyle/>
          <a:p>
            <a:pPr marL="0" indent="0" eaLnBrk="1" fontAlgn="auto" hangingPunct="1">
              <a:spcAft>
                <a:spcPts val="0"/>
              </a:spcAft>
              <a:buNone/>
              <a:defRPr/>
            </a:pPr>
            <a:endParaRPr lang="en-US" dirty="0"/>
          </a:p>
          <a:p>
            <a:pPr marL="0" indent="0" eaLnBrk="1" fontAlgn="auto" hangingPunct="1">
              <a:spcAft>
                <a:spcPts val="0"/>
              </a:spcAft>
              <a:buNone/>
              <a:defRPr/>
            </a:pPr>
            <a:r>
              <a:rPr lang="en-US" dirty="0"/>
              <a:t>Examples of Conjugate Functions:</a:t>
            </a:r>
          </a:p>
          <a:p>
            <a:pPr marL="0" indent="0" eaLnBrk="1" fontAlgn="auto" hangingPunct="1">
              <a:spcAft>
                <a:spcPts val="0"/>
              </a:spcAft>
              <a:buNone/>
              <a:defRPr/>
            </a:pPr>
            <a:endParaRPr lang="en-US" dirty="0"/>
          </a:p>
          <a:p>
            <a:pPr marL="400050" lvl="1" indent="0" eaLnBrk="1" fontAlgn="auto" hangingPunct="1">
              <a:spcAft>
                <a:spcPts val="0"/>
              </a:spcAft>
              <a:buNone/>
              <a:defRPr/>
            </a:pPr>
            <a:r>
              <a:rPr lang="en-US" b="1" dirty="0"/>
              <a:t>Beta prior </a:t>
            </a:r>
            <a:r>
              <a:rPr lang="en-US" dirty="0"/>
              <a:t>is conjugate for a </a:t>
            </a:r>
            <a:r>
              <a:rPr lang="en-US" b="1" dirty="0"/>
              <a:t>binomial</a:t>
            </a:r>
            <a:r>
              <a:rPr lang="en-US" dirty="0"/>
              <a:t> sampling model</a:t>
            </a:r>
          </a:p>
          <a:p>
            <a:pPr marL="400050" lvl="1" indent="0" eaLnBrk="1" fontAlgn="auto" hangingPunct="1">
              <a:spcAft>
                <a:spcPts val="0"/>
              </a:spcAft>
              <a:buNone/>
              <a:defRPr/>
            </a:pPr>
            <a:endParaRPr lang="en-US" b="1" dirty="0"/>
          </a:p>
          <a:p>
            <a:pPr marL="400050" lvl="1" indent="0" eaLnBrk="1" fontAlgn="auto" hangingPunct="1">
              <a:spcAft>
                <a:spcPts val="0"/>
              </a:spcAft>
              <a:buNone/>
              <a:defRPr/>
            </a:pPr>
            <a:r>
              <a:rPr lang="en-US" b="1" dirty="0" err="1"/>
              <a:t>Direchlet</a:t>
            </a:r>
            <a:r>
              <a:rPr lang="en-US" b="1" dirty="0"/>
              <a:t> prior </a:t>
            </a:r>
            <a:r>
              <a:rPr lang="en-US" dirty="0"/>
              <a:t>is conjugate for a </a:t>
            </a:r>
            <a:r>
              <a:rPr lang="en-US" b="1" dirty="0"/>
              <a:t>multinomial </a:t>
            </a:r>
            <a:r>
              <a:rPr lang="en-US" dirty="0"/>
              <a:t>sampling model</a:t>
            </a:r>
          </a:p>
          <a:p>
            <a:pPr marL="400050" lvl="1" indent="0" eaLnBrk="1" fontAlgn="auto" hangingPunct="1">
              <a:spcAft>
                <a:spcPts val="0"/>
              </a:spcAft>
              <a:buNone/>
              <a:defRPr/>
            </a:pPr>
            <a:endParaRPr lang="en-US" b="1" dirty="0"/>
          </a:p>
          <a:p>
            <a:pPr marL="400050" lvl="1" indent="0" eaLnBrk="1" fontAlgn="auto" hangingPunct="1">
              <a:spcAft>
                <a:spcPts val="0"/>
              </a:spcAft>
              <a:buNone/>
              <a:defRPr/>
            </a:pPr>
            <a:r>
              <a:rPr lang="en-US" b="1" dirty="0"/>
              <a:t>Gamma prior </a:t>
            </a:r>
            <a:r>
              <a:rPr lang="en-US" dirty="0"/>
              <a:t>is conjugate for a </a:t>
            </a:r>
            <a:r>
              <a:rPr lang="en-US" b="1" dirty="0"/>
              <a:t>Poisson</a:t>
            </a:r>
            <a:r>
              <a:rPr lang="en-US" dirty="0"/>
              <a:t> sampling model</a:t>
            </a:r>
          </a:p>
          <a:p>
            <a:pPr marL="400050" lvl="1" indent="0" eaLnBrk="1" fontAlgn="auto" hangingPunct="1">
              <a:spcAft>
                <a:spcPts val="0"/>
              </a:spcAft>
              <a:buNone/>
              <a:defRPr/>
            </a:pPr>
            <a:endParaRPr lang="en-US" b="1" dirty="0"/>
          </a:p>
          <a:p>
            <a:pPr marL="400050" lvl="1" indent="0" eaLnBrk="1" fontAlgn="auto" hangingPunct="1">
              <a:spcAft>
                <a:spcPts val="0"/>
              </a:spcAft>
              <a:buNone/>
              <a:defRPr/>
            </a:pPr>
            <a:r>
              <a:rPr lang="en-US" b="1" dirty="0"/>
              <a:t>Gamma prior </a:t>
            </a:r>
            <a:r>
              <a:rPr lang="en-US" dirty="0"/>
              <a:t>is conjugate for an </a:t>
            </a:r>
            <a:r>
              <a:rPr lang="en-US" b="1" dirty="0"/>
              <a:t>exponential</a:t>
            </a:r>
            <a:r>
              <a:rPr lang="en-US" dirty="0"/>
              <a:t> sampling model</a:t>
            </a:r>
          </a:p>
          <a:p>
            <a:pPr marL="400050" lvl="1" indent="0" eaLnBrk="1" fontAlgn="auto" hangingPunct="1">
              <a:spcAft>
                <a:spcPts val="0"/>
              </a:spcAft>
              <a:buNone/>
              <a:defRPr/>
            </a:pPr>
            <a:endParaRPr lang="en-US" b="1" dirty="0"/>
          </a:p>
          <a:p>
            <a:pPr marL="400050" lvl="1" indent="0" eaLnBrk="1" fontAlgn="auto" hangingPunct="1">
              <a:spcAft>
                <a:spcPts val="0"/>
              </a:spcAft>
              <a:buNone/>
              <a:defRPr/>
            </a:pPr>
            <a:r>
              <a:rPr lang="en-US" b="1" dirty="0"/>
              <a:t>Gamma prior </a:t>
            </a:r>
            <a:r>
              <a:rPr lang="en-US" dirty="0"/>
              <a:t>is conjugate for a </a:t>
            </a:r>
            <a:r>
              <a:rPr lang="en-US" b="1" dirty="0"/>
              <a:t>gamma</a:t>
            </a:r>
            <a:r>
              <a:rPr lang="en-US" dirty="0"/>
              <a:t> sampling model</a:t>
            </a:r>
          </a:p>
          <a:p>
            <a:pPr marL="400050" lvl="1" indent="0" eaLnBrk="1" fontAlgn="auto" hangingPunct="1">
              <a:spcAft>
                <a:spcPts val="0"/>
              </a:spcAft>
              <a:buNone/>
              <a:defRPr/>
            </a:pPr>
            <a:endParaRPr lang="en-US" b="1" dirty="0"/>
          </a:p>
          <a:p>
            <a:pPr marL="400050" lvl="1" indent="0" eaLnBrk="1" fontAlgn="auto" hangingPunct="1">
              <a:spcAft>
                <a:spcPts val="0"/>
              </a:spcAft>
              <a:buNone/>
              <a:defRPr/>
            </a:pPr>
            <a:r>
              <a:rPr lang="en-US" b="1" dirty="0"/>
              <a:t>Normal prior </a:t>
            </a:r>
            <a:r>
              <a:rPr lang="en-US" dirty="0"/>
              <a:t>is conjugate for a </a:t>
            </a:r>
            <a:r>
              <a:rPr lang="en-US" b="1" dirty="0"/>
              <a:t>normal</a:t>
            </a:r>
            <a:r>
              <a:rPr lang="en-US" dirty="0"/>
              <a:t> sampling model</a:t>
            </a:r>
          </a:p>
          <a:p>
            <a:pPr marL="400050" lvl="1" indent="0" eaLnBrk="1" fontAlgn="auto" hangingPunct="1">
              <a:spcAft>
                <a:spcPts val="0"/>
              </a:spcAft>
              <a:buNone/>
              <a:defRPr/>
            </a:pPr>
            <a:endParaRPr lang="en-US" dirty="0"/>
          </a:p>
          <a:p>
            <a:pPr marL="0" indent="0" eaLnBrk="1" fontAlgn="auto" hangingPunct="1">
              <a:spcAft>
                <a:spcPts val="0"/>
              </a:spcAft>
              <a:buNone/>
              <a:defRPr/>
            </a:pPr>
            <a:endParaRPr lang="en-US" sz="20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60</a:t>
            </a:fld>
            <a:endParaRPr lang="en-US" altLang="en-US"/>
          </a:p>
        </p:txBody>
      </p:sp>
    </p:spTree>
    <p:extLst>
      <p:ext uri="{BB962C8B-B14F-4D97-AF65-F5344CB8AC3E}">
        <p14:creationId xmlns:p14="http://schemas.microsoft.com/office/powerpoint/2010/main" val="301859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0"/>
            <a:ext cx="8229600" cy="1143000"/>
          </a:xfrm>
        </p:spPr>
        <p:txBody>
          <a:bodyPr/>
          <a:lstStyle/>
          <a:p>
            <a:pPr eaLnBrk="1" hangingPunct="1"/>
            <a:r>
              <a:rPr lang="en-US" altLang="en-US" sz="2800" dirty="0"/>
              <a:t>Homework </a:t>
            </a:r>
            <a:endParaRPr lang="en-US" altLang="en-US" sz="2800" dirty="0">
              <a:solidFill>
                <a:srgbClr val="FF0000"/>
              </a:solidFill>
            </a:endParaRPr>
          </a:p>
        </p:txBody>
      </p:sp>
      <p:sp>
        <p:nvSpPr>
          <p:cNvPr id="3" name="Content Placeholder 2"/>
          <p:cNvSpPr>
            <a:spLocks noGrp="1"/>
          </p:cNvSpPr>
          <p:nvPr>
            <p:ph idx="1"/>
          </p:nvPr>
        </p:nvSpPr>
        <p:spPr>
          <a:xfrm>
            <a:off x="381000" y="1066800"/>
            <a:ext cx="8458200" cy="5334000"/>
          </a:xfrm>
        </p:spPr>
        <p:txBody>
          <a:bodyPr rtlCol="0">
            <a:noAutofit/>
          </a:bodyPr>
          <a:lstStyle/>
          <a:p>
            <a:pPr marL="0" indent="0" eaLnBrk="1" fontAlgn="auto" hangingPunct="1">
              <a:spcAft>
                <a:spcPts val="0"/>
              </a:spcAft>
              <a:buNone/>
              <a:defRPr/>
            </a:pPr>
            <a:r>
              <a:rPr lang="en-US" sz="2000" dirty="0"/>
              <a:t>No homework this week so you can work on your project.</a:t>
            </a:r>
          </a:p>
          <a:p>
            <a:pPr marL="0" indent="0" eaLnBrk="1" fontAlgn="auto" hangingPunct="1">
              <a:spcAft>
                <a:spcPts val="0"/>
              </a:spcAft>
              <a:buNone/>
              <a:defRPr/>
            </a:pPr>
            <a:endParaRPr lang="en-US" sz="2000" dirty="0"/>
          </a:p>
          <a:p>
            <a:pPr marL="0" indent="0" eaLnBrk="1" fontAlgn="auto" hangingPunct="1">
              <a:spcAft>
                <a:spcPts val="0"/>
              </a:spcAft>
              <a:buNone/>
              <a:defRPr/>
            </a:pPr>
            <a:endParaRPr lang="en-US" sz="2000" dirty="0"/>
          </a:p>
          <a:p>
            <a:pPr marL="0" indent="0" eaLnBrk="1" fontAlgn="auto" hangingPunct="1">
              <a:spcAft>
                <a:spcPts val="0"/>
              </a:spcAft>
              <a:buNone/>
              <a:defRPr/>
            </a:pPr>
            <a:endParaRPr lang="en-US" sz="2000" dirty="0"/>
          </a:p>
          <a:p>
            <a:pPr marL="0" indent="0" eaLnBrk="1" fontAlgn="auto" hangingPunct="1">
              <a:spcAft>
                <a:spcPts val="0"/>
              </a:spcAft>
              <a:buNone/>
              <a:defRPr/>
            </a:pPr>
            <a:endParaRPr lang="en-US" sz="2000" dirty="0"/>
          </a:p>
          <a:p>
            <a:pPr marL="0" indent="0" eaLnBrk="1" fontAlgn="auto" hangingPunct="1">
              <a:spcAft>
                <a:spcPts val="0"/>
              </a:spcAft>
              <a:buNone/>
              <a:defRPr/>
            </a:pPr>
            <a:endParaRPr lang="en-US" sz="2000" dirty="0"/>
          </a:p>
          <a:p>
            <a:pPr marL="0" indent="0" eaLnBrk="1" fontAlgn="auto" hangingPunct="1">
              <a:spcAft>
                <a:spcPts val="0"/>
              </a:spcAft>
              <a:buNone/>
              <a:defRPr/>
            </a:pPr>
            <a:endParaRPr lang="en-US" sz="2000" dirty="0"/>
          </a:p>
          <a:p>
            <a:pPr marL="0" indent="0" eaLnBrk="1" fontAlgn="auto" hangingPunct="1">
              <a:spcAft>
                <a:spcPts val="0"/>
              </a:spcAft>
              <a:buNone/>
              <a:defRPr/>
            </a:pPr>
            <a:endParaRPr lang="en-US" sz="2000" dirty="0"/>
          </a:p>
          <a:p>
            <a:pPr marL="0" indent="0" eaLnBrk="1" fontAlgn="auto" hangingPunct="1">
              <a:spcAft>
                <a:spcPts val="0"/>
              </a:spcAft>
              <a:buNone/>
              <a:defRPr/>
            </a:pPr>
            <a:endParaRPr lang="en-US" sz="2000" dirty="0"/>
          </a:p>
          <a:p>
            <a:pPr marL="0" indent="0" eaLnBrk="1" fontAlgn="auto" hangingPunct="1">
              <a:spcAft>
                <a:spcPts val="0"/>
              </a:spcAft>
              <a:buNone/>
              <a:defRPr/>
            </a:pPr>
            <a:endParaRPr lang="en-US" sz="2000" dirty="0"/>
          </a:p>
          <a:p>
            <a:pPr marL="0" indent="0" eaLnBrk="1" fontAlgn="auto" hangingPunct="1">
              <a:spcAft>
                <a:spcPts val="0"/>
              </a:spcAft>
              <a:buNone/>
              <a:defRPr/>
            </a:pPr>
            <a:endParaRPr lang="en-US" sz="2000" dirty="0"/>
          </a:p>
          <a:p>
            <a:pPr marL="0" indent="0" eaLnBrk="1" fontAlgn="auto" hangingPunct="1">
              <a:spcAft>
                <a:spcPts val="0"/>
              </a:spcAft>
              <a:buNone/>
              <a:defRPr/>
            </a:pPr>
            <a:endParaRPr lang="en-US" sz="2000" dirty="0"/>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			Project is Due April 22 </a:t>
            </a:r>
          </a:p>
          <a:p>
            <a:pPr marL="0" indent="0" eaLnBrk="1" fontAlgn="auto" hangingPunct="1">
              <a:spcAft>
                <a:spcPts val="0"/>
              </a:spcAft>
              <a:buNone/>
              <a:defRPr/>
            </a:pPr>
            <a:r>
              <a:rPr lang="en-US" sz="2000" dirty="0"/>
              <a:t>			(but welcome earlier)</a:t>
            </a:r>
          </a:p>
          <a:p>
            <a:pPr marL="0" indent="0" eaLnBrk="1" fontAlgn="auto" hangingPunct="1">
              <a:spcAft>
                <a:spcPts val="0"/>
              </a:spcAft>
              <a:buNone/>
              <a:defRPr/>
            </a:pPr>
            <a:endParaRPr lang="en-US" sz="2000" dirty="0"/>
          </a:p>
        </p:txBody>
      </p:sp>
      <p:sp>
        <p:nvSpPr>
          <p:cNvPr id="5" name="Slide Number Placeholder 3"/>
          <p:cNvSpPr txBox="1">
            <a:spLocks/>
          </p:cNvSpPr>
          <p:nvPr/>
        </p:nvSpPr>
        <p:spPr>
          <a:xfrm>
            <a:off x="6688540" y="6367818"/>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defRPr/>
            </a:pPr>
            <a:r>
              <a:rPr lang="en-US" altLang="en-US" dirty="0"/>
              <a:t>31</a:t>
            </a:r>
          </a:p>
        </p:txBody>
      </p:sp>
    </p:spTree>
    <p:extLst>
      <p:ext uri="{BB962C8B-B14F-4D97-AF65-F5344CB8AC3E}">
        <p14:creationId xmlns:p14="http://schemas.microsoft.com/office/powerpoint/2010/main" val="11785653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28600" y="1447800"/>
            <a:ext cx="8229600" cy="1143000"/>
          </a:xfrm>
        </p:spPr>
        <p:txBody>
          <a:bodyPr/>
          <a:lstStyle/>
          <a:p>
            <a:pPr eaLnBrk="1" hangingPunct="1"/>
            <a:r>
              <a:rPr lang="en-US" altLang="en-US" sz="2800" dirty="0"/>
              <a:t>Project Discussion</a:t>
            </a:r>
            <a:endParaRPr lang="en-US" altLang="en-US" sz="2800" dirty="0">
              <a:solidFill>
                <a:srgbClr val="FF0000"/>
              </a:solidFill>
            </a:endParaRPr>
          </a:p>
        </p:txBody>
      </p:sp>
      <p:sp>
        <p:nvSpPr>
          <p:cNvPr id="5" name="Slide Number Placeholder 3"/>
          <p:cNvSpPr txBox="1">
            <a:spLocks/>
          </p:cNvSpPr>
          <p:nvPr/>
        </p:nvSpPr>
        <p:spPr>
          <a:xfrm>
            <a:off x="6688540" y="6367818"/>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defRPr/>
            </a:pPr>
            <a:r>
              <a:rPr lang="en-US" altLang="en-US" dirty="0"/>
              <a:t>31</a:t>
            </a:r>
          </a:p>
        </p:txBody>
      </p:sp>
    </p:spTree>
    <p:extLst>
      <p:ext uri="{BB962C8B-B14F-4D97-AF65-F5344CB8AC3E}">
        <p14:creationId xmlns:p14="http://schemas.microsoft.com/office/powerpoint/2010/main" val="4758581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66A0-C19D-49A7-9416-BFBE19AE0378}"/>
              </a:ext>
            </a:extLst>
          </p:cNvPr>
          <p:cNvSpPr>
            <a:spLocks noGrp="1"/>
          </p:cNvSpPr>
          <p:nvPr>
            <p:ph type="title"/>
          </p:nvPr>
        </p:nvSpPr>
        <p:spPr>
          <a:xfrm>
            <a:off x="381000" y="146187"/>
            <a:ext cx="8229600" cy="639762"/>
          </a:xfrm>
        </p:spPr>
        <p:txBody>
          <a:bodyPr/>
          <a:lstStyle/>
          <a:p>
            <a:r>
              <a:rPr lang="en-US" dirty="0"/>
              <a:t>Final Report </a:t>
            </a:r>
          </a:p>
        </p:txBody>
      </p:sp>
      <p:sp>
        <p:nvSpPr>
          <p:cNvPr id="4" name="Slide Number Placeholder 3">
            <a:extLst>
              <a:ext uri="{FF2B5EF4-FFF2-40B4-BE49-F238E27FC236}">
                <a16:creationId xmlns:a16="http://schemas.microsoft.com/office/drawing/2014/main" id="{9642E7BA-8E9C-47AF-B2E8-FC3A985275F0}"/>
              </a:ext>
            </a:extLst>
          </p:cNvPr>
          <p:cNvSpPr>
            <a:spLocks noGrp="1"/>
          </p:cNvSpPr>
          <p:nvPr>
            <p:ph type="sldNum" sz="quarter" idx="12"/>
          </p:nvPr>
        </p:nvSpPr>
        <p:spPr>
          <a:xfrm>
            <a:off x="6553200" y="6473523"/>
            <a:ext cx="2133600" cy="365125"/>
          </a:xfrm>
        </p:spPr>
        <p:txBody>
          <a:bodyPr/>
          <a:lstStyle/>
          <a:p>
            <a:pPr>
              <a:defRPr/>
            </a:pPr>
            <a:fld id="{9695C8B4-01A2-485F-8B64-4640E234E3BB}" type="slidenum">
              <a:rPr lang="en-US" altLang="en-US" smtClean="0"/>
              <a:pPr>
                <a:defRPr/>
              </a:pPr>
              <a:t>63</a:t>
            </a:fld>
            <a:endParaRPr lang="en-US" altLang="en-US"/>
          </a:p>
        </p:txBody>
      </p:sp>
      <p:graphicFrame>
        <p:nvGraphicFramePr>
          <p:cNvPr id="5" name="Table 4">
            <a:extLst>
              <a:ext uri="{FF2B5EF4-FFF2-40B4-BE49-F238E27FC236}">
                <a16:creationId xmlns:a16="http://schemas.microsoft.com/office/drawing/2014/main" id="{A494CE27-50F7-4AC8-B1C8-DEB6316E32B6}"/>
              </a:ext>
            </a:extLst>
          </p:cNvPr>
          <p:cNvGraphicFramePr>
            <a:graphicFrameLocks noGrp="1"/>
          </p:cNvGraphicFramePr>
          <p:nvPr>
            <p:extLst>
              <p:ext uri="{D42A27DB-BD31-4B8C-83A1-F6EECF244321}">
                <p14:modId xmlns:p14="http://schemas.microsoft.com/office/powerpoint/2010/main" val="825316706"/>
              </p:ext>
            </p:extLst>
          </p:nvPr>
        </p:nvGraphicFramePr>
        <p:xfrm>
          <a:off x="304799" y="756920"/>
          <a:ext cx="8534402" cy="5527040"/>
        </p:xfrm>
        <a:graphic>
          <a:graphicData uri="http://schemas.openxmlformats.org/drawingml/2006/table">
            <a:tbl>
              <a:tblPr firstRow="1" bandRow="1">
                <a:tableStyleId>{5C22544A-7EE6-4342-B048-85BDC9FD1C3A}</a:tableStyleId>
              </a:tblPr>
              <a:tblGrid>
                <a:gridCol w="1066801">
                  <a:extLst>
                    <a:ext uri="{9D8B030D-6E8A-4147-A177-3AD203B41FA5}">
                      <a16:colId xmlns:a16="http://schemas.microsoft.com/office/drawing/2014/main" val="3456550840"/>
                    </a:ext>
                  </a:extLst>
                </a:gridCol>
                <a:gridCol w="5257799">
                  <a:extLst>
                    <a:ext uri="{9D8B030D-6E8A-4147-A177-3AD203B41FA5}">
                      <a16:colId xmlns:a16="http://schemas.microsoft.com/office/drawing/2014/main" val="2060742245"/>
                    </a:ext>
                  </a:extLst>
                </a:gridCol>
                <a:gridCol w="1371601">
                  <a:extLst>
                    <a:ext uri="{9D8B030D-6E8A-4147-A177-3AD203B41FA5}">
                      <a16:colId xmlns:a16="http://schemas.microsoft.com/office/drawing/2014/main" val="1139408227"/>
                    </a:ext>
                  </a:extLst>
                </a:gridCol>
                <a:gridCol w="838201">
                  <a:extLst>
                    <a:ext uri="{9D8B030D-6E8A-4147-A177-3AD203B41FA5}">
                      <a16:colId xmlns:a16="http://schemas.microsoft.com/office/drawing/2014/main" val="3205504472"/>
                    </a:ext>
                  </a:extLst>
                </a:gridCol>
              </a:tblGrid>
              <a:tr h="370840">
                <a:tc>
                  <a:txBody>
                    <a:bodyPr/>
                    <a:lstStyle/>
                    <a:p>
                      <a:r>
                        <a:rPr lang="en-US" dirty="0"/>
                        <a:t>Section</a:t>
                      </a:r>
                    </a:p>
                  </a:txBody>
                  <a:tcPr/>
                </a:tc>
                <a:tc>
                  <a:txBody>
                    <a:bodyPr/>
                    <a:lstStyle/>
                    <a:p>
                      <a:r>
                        <a:rPr lang="en-US" dirty="0"/>
                        <a:t>Description</a:t>
                      </a:r>
                    </a:p>
                  </a:txBody>
                  <a:tcPr/>
                </a:tc>
                <a:tc>
                  <a:txBody>
                    <a:bodyPr/>
                    <a:lstStyle/>
                    <a:p>
                      <a:r>
                        <a:rPr lang="en-US" dirty="0"/>
                        <a:t>Pages</a:t>
                      </a:r>
                    </a:p>
                  </a:txBody>
                  <a:tcPr/>
                </a:tc>
                <a:tc>
                  <a:txBody>
                    <a:bodyPr/>
                    <a:lstStyle/>
                    <a:p>
                      <a:r>
                        <a:rPr lang="en-US" dirty="0"/>
                        <a:t>Points </a:t>
                      </a:r>
                    </a:p>
                  </a:txBody>
                  <a:tcPr/>
                </a:tc>
                <a:extLst>
                  <a:ext uri="{0D108BD9-81ED-4DB2-BD59-A6C34878D82A}">
                    <a16:rowId xmlns:a16="http://schemas.microsoft.com/office/drawing/2014/main" val="4287440196"/>
                  </a:ext>
                </a:extLst>
              </a:tr>
              <a:tr h="370840">
                <a:tc>
                  <a:txBody>
                    <a:bodyPr/>
                    <a:lstStyle/>
                    <a:p>
                      <a:r>
                        <a:rPr lang="en-US" sz="1200" b="1" dirty="0"/>
                        <a:t>Introduction</a:t>
                      </a:r>
                    </a:p>
                  </a:txBody>
                  <a:tcPr/>
                </a:tc>
                <a:tc>
                  <a:txBody>
                    <a:bodyPr/>
                    <a:lstStyle/>
                    <a:p>
                      <a:r>
                        <a:rPr lang="en-US" sz="1400" dirty="0"/>
                        <a:t>Why you  are interested in the subject area that you selected for your project</a:t>
                      </a:r>
                    </a:p>
                  </a:txBody>
                  <a:tcPr/>
                </a:tc>
                <a:tc>
                  <a:txBody>
                    <a:bodyPr/>
                    <a:lstStyle/>
                    <a:p>
                      <a:r>
                        <a:rPr lang="en-US" sz="1400" dirty="0"/>
                        <a:t>1 paragraph</a:t>
                      </a:r>
                    </a:p>
                  </a:txBody>
                  <a:tcPr/>
                </a:tc>
                <a:tc>
                  <a:txBody>
                    <a:bodyPr/>
                    <a:lstStyle/>
                    <a:p>
                      <a:pPr algn="ctr"/>
                      <a:r>
                        <a:rPr lang="en-US" sz="1400" dirty="0"/>
                        <a:t>2</a:t>
                      </a:r>
                    </a:p>
                  </a:txBody>
                  <a:tcPr/>
                </a:tc>
                <a:extLst>
                  <a:ext uri="{0D108BD9-81ED-4DB2-BD59-A6C34878D82A}">
                    <a16:rowId xmlns:a16="http://schemas.microsoft.com/office/drawing/2014/main" val="1200632889"/>
                  </a:ext>
                </a:extLst>
              </a:tr>
              <a:tr h="370840">
                <a:tc>
                  <a:txBody>
                    <a:bodyPr/>
                    <a:lstStyle/>
                    <a:p>
                      <a:r>
                        <a:rPr lang="en-US" sz="1200" b="1" dirty="0"/>
                        <a:t>Problem Description </a:t>
                      </a:r>
                    </a:p>
                  </a:txBody>
                  <a:tcPr/>
                </a:tc>
                <a:tc>
                  <a:txBody>
                    <a:bodyPr/>
                    <a:lstStyle/>
                    <a:p>
                      <a:r>
                        <a:rPr lang="en-US" sz="1400" dirty="0"/>
                        <a:t>What problem are you trying to solve?  Who is the Customer? What will be the effect on the Customer?</a:t>
                      </a:r>
                    </a:p>
                  </a:txBody>
                  <a:tcPr/>
                </a:tc>
                <a:tc>
                  <a:txBody>
                    <a:bodyPr/>
                    <a:lstStyle/>
                    <a:p>
                      <a:r>
                        <a:rPr lang="en-US" sz="1400" dirty="0"/>
                        <a:t>1 or 2 paragraphs</a:t>
                      </a:r>
                    </a:p>
                  </a:txBody>
                  <a:tcPr/>
                </a:tc>
                <a:tc>
                  <a:txBody>
                    <a:bodyPr/>
                    <a:lstStyle/>
                    <a:p>
                      <a:pPr algn="ctr"/>
                      <a:r>
                        <a:rPr lang="en-US" sz="1400" dirty="0"/>
                        <a:t>3</a:t>
                      </a:r>
                    </a:p>
                  </a:txBody>
                  <a:tcPr/>
                </a:tc>
                <a:extLst>
                  <a:ext uri="{0D108BD9-81ED-4DB2-BD59-A6C34878D82A}">
                    <a16:rowId xmlns:a16="http://schemas.microsoft.com/office/drawing/2014/main" val="1525037758"/>
                  </a:ext>
                </a:extLst>
              </a:tr>
              <a:tr h="370840">
                <a:tc>
                  <a:txBody>
                    <a:bodyPr/>
                    <a:lstStyle/>
                    <a:p>
                      <a:r>
                        <a:rPr lang="en-US" sz="1200" b="1" dirty="0"/>
                        <a:t>Objective</a:t>
                      </a:r>
                    </a:p>
                  </a:txBody>
                  <a:tcPr/>
                </a:tc>
                <a:tc>
                  <a:txBody>
                    <a:bodyPr/>
                    <a:lstStyle/>
                    <a:p>
                      <a:r>
                        <a:rPr lang="en-US" sz="1400" dirty="0"/>
                        <a:t>What is your objective</a:t>
                      </a:r>
                    </a:p>
                  </a:txBody>
                  <a:tcPr/>
                </a:tc>
                <a:tc>
                  <a:txBody>
                    <a:bodyPr/>
                    <a:lstStyle/>
                    <a:p>
                      <a:r>
                        <a:rPr lang="en-US" sz="1400" dirty="0"/>
                        <a:t>1 or 2 sentences</a:t>
                      </a:r>
                    </a:p>
                  </a:txBody>
                  <a:tcPr/>
                </a:tc>
                <a:tc>
                  <a:txBody>
                    <a:bodyPr/>
                    <a:lstStyle/>
                    <a:p>
                      <a:pPr algn="ctr"/>
                      <a:r>
                        <a:rPr lang="en-US" sz="1400" dirty="0"/>
                        <a:t>5</a:t>
                      </a:r>
                    </a:p>
                  </a:txBody>
                  <a:tcPr/>
                </a:tc>
                <a:extLst>
                  <a:ext uri="{0D108BD9-81ED-4DB2-BD59-A6C34878D82A}">
                    <a16:rowId xmlns:a16="http://schemas.microsoft.com/office/drawing/2014/main" val="3542991812"/>
                  </a:ext>
                </a:extLst>
              </a:tr>
              <a:tr h="370840">
                <a:tc>
                  <a:txBody>
                    <a:bodyPr/>
                    <a:lstStyle/>
                    <a:p>
                      <a:r>
                        <a:rPr lang="en-US" sz="1200" b="1" dirty="0"/>
                        <a:t>Data Curation</a:t>
                      </a:r>
                    </a:p>
                  </a:txBody>
                  <a:tcPr/>
                </a:tc>
                <a:tc>
                  <a:txBody>
                    <a:bodyPr/>
                    <a:lstStyle/>
                    <a:p>
                      <a:r>
                        <a:rPr lang="en-US" sz="1400" dirty="0"/>
                        <a:t>Discuss your dataset(s): was data missing/ambiguous/poor quality? What were the challenges? How did you solve them.</a:t>
                      </a:r>
                    </a:p>
                  </a:txBody>
                  <a:tcPr/>
                </a:tc>
                <a:tc>
                  <a:txBody>
                    <a:bodyPr/>
                    <a:lstStyle/>
                    <a:p>
                      <a:r>
                        <a:rPr lang="en-US" sz="1400" dirty="0"/>
                        <a:t>2 to 4 paragraphs</a:t>
                      </a:r>
                    </a:p>
                  </a:txBody>
                  <a:tcPr/>
                </a:tc>
                <a:tc>
                  <a:txBody>
                    <a:bodyPr/>
                    <a:lstStyle/>
                    <a:p>
                      <a:pPr algn="ctr"/>
                      <a:r>
                        <a:rPr lang="en-US" sz="1400" dirty="0"/>
                        <a:t>10</a:t>
                      </a:r>
                    </a:p>
                  </a:txBody>
                  <a:tcPr/>
                </a:tc>
                <a:extLst>
                  <a:ext uri="{0D108BD9-81ED-4DB2-BD59-A6C34878D82A}">
                    <a16:rowId xmlns:a16="http://schemas.microsoft.com/office/drawing/2014/main" val="3067470084"/>
                  </a:ext>
                </a:extLst>
              </a:tr>
              <a:tr h="370840">
                <a:tc>
                  <a:txBody>
                    <a:bodyPr/>
                    <a:lstStyle/>
                    <a:p>
                      <a:r>
                        <a:rPr lang="en-US" sz="1200" b="1" dirty="0"/>
                        <a:t>Unsupervised Learning Results </a:t>
                      </a:r>
                    </a:p>
                  </a:txBody>
                  <a:tcPr/>
                </a:tc>
                <a:tc>
                  <a:txBody>
                    <a:bodyPr/>
                    <a:lstStyle/>
                    <a:p>
                      <a:r>
                        <a:rPr lang="en-US" sz="1400" dirty="0"/>
                        <a:t>Look at some candidate datasets. Plot data, perform PCA, clustering, and other techniques. What did you find out about your candidate datasets? Why did you select the dataset(s) you did, and why did you select the outcome?</a:t>
                      </a:r>
                    </a:p>
                  </a:txBody>
                  <a:tcPr/>
                </a:tc>
                <a:tc>
                  <a:txBody>
                    <a:bodyPr/>
                    <a:lstStyle/>
                    <a:p>
                      <a:r>
                        <a:rPr lang="en-US" sz="1400" dirty="0"/>
                        <a:t>½ to 1 page</a:t>
                      </a:r>
                    </a:p>
                  </a:txBody>
                  <a:tcPr/>
                </a:tc>
                <a:tc>
                  <a:txBody>
                    <a:bodyPr/>
                    <a:lstStyle/>
                    <a:p>
                      <a:pPr algn="ctr"/>
                      <a:r>
                        <a:rPr lang="en-US" sz="1400" dirty="0"/>
                        <a:t>15</a:t>
                      </a:r>
                    </a:p>
                  </a:txBody>
                  <a:tcPr/>
                </a:tc>
                <a:extLst>
                  <a:ext uri="{0D108BD9-81ED-4DB2-BD59-A6C34878D82A}">
                    <a16:rowId xmlns:a16="http://schemas.microsoft.com/office/drawing/2014/main" val="3822649206"/>
                  </a:ext>
                </a:extLst>
              </a:tr>
              <a:tr h="370840">
                <a:tc>
                  <a:txBody>
                    <a:bodyPr/>
                    <a:lstStyle/>
                    <a:p>
                      <a:r>
                        <a:rPr lang="en-US" sz="1200" b="1" dirty="0"/>
                        <a:t>Supervised Analysis Results </a:t>
                      </a:r>
                    </a:p>
                  </a:txBody>
                  <a:tcPr/>
                </a:tc>
                <a:tc>
                  <a:txBody>
                    <a:bodyPr/>
                    <a:lstStyle/>
                    <a:p>
                      <a:r>
                        <a:rPr lang="en-US" sz="1400" dirty="0"/>
                        <a:t>What techniques did you try and why? (Complete results in the appendix). Which worked the best? For the best technique(s), show output and graphs.</a:t>
                      </a:r>
                    </a:p>
                  </a:txBody>
                  <a:tcPr/>
                </a:tc>
                <a:tc>
                  <a:txBody>
                    <a:bodyPr/>
                    <a:lstStyle/>
                    <a:p>
                      <a:r>
                        <a:rPr lang="en-US" sz="1400" dirty="0"/>
                        <a:t>1 page</a:t>
                      </a:r>
                    </a:p>
                  </a:txBody>
                  <a:tcPr/>
                </a:tc>
                <a:tc>
                  <a:txBody>
                    <a:bodyPr/>
                    <a:lstStyle/>
                    <a:p>
                      <a:pPr algn="ctr"/>
                      <a:r>
                        <a:rPr lang="en-US" sz="1400" dirty="0"/>
                        <a:t>30</a:t>
                      </a:r>
                    </a:p>
                  </a:txBody>
                  <a:tcPr/>
                </a:tc>
                <a:extLst>
                  <a:ext uri="{0D108BD9-81ED-4DB2-BD59-A6C34878D82A}">
                    <a16:rowId xmlns:a16="http://schemas.microsoft.com/office/drawing/2014/main" val="2197456143"/>
                  </a:ext>
                </a:extLst>
              </a:tr>
              <a:tr h="370840">
                <a:tc>
                  <a:txBody>
                    <a:bodyPr/>
                    <a:lstStyle/>
                    <a:p>
                      <a:r>
                        <a:rPr lang="en-US" sz="1200" b="1" dirty="0"/>
                        <a:t>Conclusions </a:t>
                      </a:r>
                    </a:p>
                  </a:txBody>
                  <a:tcPr/>
                </a:tc>
                <a:tc>
                  <a:txBody>
                    <a:bodyPr/>
                    <a:lstStyle/>
                    <a:p>
                      <a:r>
                        <a:rPr lang="en-US" sz="1400" dirty="0"/>
                        <a:t>Did your project meet the objectives? Why or why not? What conclusions can you draw from the results? </a:t>
                      </a:r>
                    </a:p>
                  </a:txBody>
                  <a:tcPr/>
                </a:tc>
                <a:tc>
                  <a:txBody>
                    <a:bodyPr/>
                    <a:lstStyle/>
                    <a:p>
                      <a:r>
                        <a:rPr lang="en-US" sz="1400" dirty="0"/>
                        <a:t>1 to 2 </a:t>
                      </a:r>
                      <a:r>
                        <a:rPr lang="en-US" sz="1400" dirty="0">
                          <a:solidFill>
                            <a:srgbClr val="FF0000"/>
                          </a:solidFill>
                        </a:rPr>
                        <a:t>paragraphs</a:t>
                      </a:r>
                    </a:p>
                  </a:txBody>
                  <a:tcPr/>
                </a:tc>
                <a:tc>
                  <a:txBody>
                    <a:bodyPr/>
                    <a:lstStyle/>
                    <a:p>
                      <a:pPr algn="ctr"/>
                      <a:r>
                        <a:rPr lang="en-US" sz="1400" dirty="0"/>
                        <a:t>10</a:t>
                      </a:r>
                    </a:p>
                  </a:txBody>
                  <a:tcPr/>
                </a:tc>
                <a:extLst>
                  <a:ext uri="{0D108BD9-81ED-4DB2-BD59-A6C34878D82A}">
                    <a16:rowId xmlns:a16="http://schemas.microsoft.com/office/drawing/2014/main" val="358082650"/>
                  </a:ext>
                </a:extLst>
              </a:tr>
              <a:tr h="370840">
                <a:tc>
                  <a:txBody>
                    <a:bodyPr/>
                    <a:lstStyle/>
                    <a:p>
                      <a:r>
                        <a:rPr lang="en-US" sz="1200" b="1" dirty="0"/>
                        <a:t>Follow-on Work</a:t>
                      </a:r>
                    </a:p>
                  </a:txBody>
                  <a:tcPr/>
                </a:tc>
                <a:tc>
                  <a:txBody>
                    <a:bodyPr/>
                    <a:lstStyle/>
                    <a:p>
                      <a:r>
                        <a:rPr lang="en-US" sz="1400" dirty="0"/>
                        <a:t>How could you improve your project? What would you do differently? What could be a follow-on project? What did you learn of value?</a:t>
                      </a:r>
                    </a:p>
                  </a:txBody>
                  <a:tcPr/>
                </a:tc>
                <a:tc>
                  <a:txBody>
                    <a:bodyPr/>
                    <a:lstStyle/>
                    <a:p>
                      <a:r>
                        <a:rPr lang="en-US" sz="1400" dirty="0"/>
                        <a:t>1 paragraph</a:t>
                      </a:r>
                    </a:p>
                  </a:txBody>
                  <a:tcPr/>
                </a:tc>
                <a:tc>
                  <a:txBody>
                    <a:bodyPr/>
                    <a:lstStyle/>
                    <a:p>
                      <a:pPr algn="ctr"/>
                      <a:r>
                        <a:rPr lang="en-US" sz="1400" dirty="0"/>
                        <a:t>5</a:t>
                      </a:r>
                    </a:p>
                  </a:txBody>
                  <a:tcPr/>
                </a:tc>
                <a:extLst>
                  <a:ext uri="{0D108BD9-81ED-4DB2-BD59-A6C34878D82A}">
                    <a16:rowId xmlns:a16="http://schemas.microsoft.com/office/drawing/2014/main" val="1128149056"/>
                  </a:ext>
                </a:extLst>
              </a:tr>
              <a:tr h="370840">
                <a:tc>
                  <a:txBody>
                    <a:bodyPr/>
                    <a:lstStyle/>
                    <a:p>
                      <a:r>
                        <a:rPr lang="en-US" sz="1200" b="1" dirty="0"/>
                        <a:t>Appendices</a:t>
                      </a:r>
                    </a:p>
                  </a:txBody>
                  <a:tcPr/>
                </a:tc>
                <a:tc>
                  <a:txBody>
                    <a:bodyPr/>
                    <a:lstStyle/>
                    <a:p>
                      <a:r>
                        <a:rPr lang="en-US" sz="1400" dirty="0"/>
                        <a:t>All your unsupervised and supervised analysis results. Show output for each technique you tried.</a:t>
                      </a:r>
                    </a:p>
                  </a:txBody>
                  <a:tcPr/>
                </a:tc>
                <a:tc>
                  <a:txBody>
                    <a:bodyPr/>
                    <a:lstStyle/>
                    <a:p>
                      <a:r>
                        <a:rPr lang="en-US" sz="1400" dirty="0"/>
                        <a:t>unlimited</a:t>
                      </a:r>
                    </a:p>
                  </a:txBody>
                  <a:tcPr/>
                </a:tc>
                <a:tc>
                  <a:txBody>
                    <a:bodyPr/>
                    <a:lstStyle/>
                    <a:p>
                      <a:pPr algn="ctr"/>
                      <a:r>
                        <a:rPr lang="en-US" sz="1400" dirty="0"/>
                        <a:t>20</a:t>
                      </a:r>
                    </a:p>
                  </a:txBody>
                  <a:tcPr/>
                </a:tc>
                <a:extLst>
                  <a:ext uri="{0D108BD9-81ED-4DB2-BD59-A6C34878D82A}">
                    <a16:rowId xmlns:a16="http://schemas.microsoft.com/office/drawing/2014/main" val="2809098494"/>
                  </a:ext>
                </a:extLst>
              </a:tr>
            </a:tbl>
          </a:graphicData>
        </a:graphic>
      </p:graphicFrame>
    </p:spTree>
    <p:extLst>
      <p:ext uri="{BB962C8B-B14F-4D97-AF65-F5344CB8AC3E}">
        <p14:creationId xmlns:p14="http://schemas.microsoft.com/office/powerpoint/2010/main" val="31406801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C2D8-CD62-42E4-AE72-898EEEB1252C}"/>
              </a:ext>
            </a:extLst>
          </p:cNvPr>
          <p:cNvSpPr>
            <a:spLocks noGrp="1"/>
          </p:cNvSpPr>
          <p:nvPr>
            <p:ph type="title"/>
          </p:nvPr>
        </p:nvSpPr>
        <p:spPr/>
        <p:txBody>
          <a:bodyPr/>
          <a:lstStyle/>
          <a:p>
            <a:r>
              <a:rPr lang="en-US" dirty="0"/>
              <a:t>Grading Criteria</a:t>
            </a:r>
          </a:p>
        </p:txBody>
      </p:sp>
      <p:sp>
        <p:nvSpPr>
          <p:cNvPr id="3" name="Content Placeholder 2">
            <a:extLst>
              <a:ext uri="{FF2B5EF4-FFF2-40B4-BE49-F238E27FC236}">
                <a16:creationId xmlns:a16="http://schemas.microsoft.com/office/drawing/2014/main" id="{4D74565C-7E67-4BDC-8A04-F818671B7B8A}"/>
              </a:ext>
            </a:extLst>
          </p:cNvPr>
          <p:cNvSpPr>
            <a:spLocks noGrp="1"/>
          </p:cNvSpPr>
          <p:nvPr>
            <p:ph idx="1"/>
          </p:nvPr>
        </p:nvSpPr>
        <p:spPr>
          <a:xfrm>
            <a:off x="457200" y="1066800"/>
            <a:ext cx="8229600" cy="4906963"/>
          </a:xfrm>
        </p:spPr>
        <p:txBody>
          <a:bodyPr/>
          <a:lstStyle/>
          <a:p>
            <a:pPr marL="0" indent="0">
              <a:buNone/>
            </a:pPr>
            <a:r>
              <a:rPr lang="en-US" sz="1800" dirty="0"/>
              <a:t>I’m going to follow the points on the previous table. The questions in the table are the ones I will be asking when I read the report.</a:t>
            </a:r>
          </a:p>
          <a:p>
            <a:pPr marL="0" indent="0">
              <a:buNone/>
            </a:pPr>
            <a:endParaRPr lang="en-US" sz="1800" dirty="0"/>
          </a:p>
          <a:p>
            <a:pPr marL="0" indent="0">
              <a:buNone/>
            </a:pPr>
            <a:r>
              <a:rPr lang="en-US" sz="1800" dirty="0"/>
              <a:t>I am not looking for volume. If I can’t find the answers in the report then that is a problem. Thus the more concise and complete the better.</a:t>
            </a:r>
          </a:p>
          <a:p>
            <a:pPr marL="0" indent="0">
              <a:buNone/>
            </a:pPr>
            <a:endParaRPr lang="en-US" sz="1800" dirty="0"/>
          </a:p>
          <a:p>
            <a:pPr marL="0" indent="0">
              <a:buNone/>
            </a:pPr>
            <a:r>
              <a:rPr lang="en-US" sz="1800" dirty="0"/>
              <a:t>I may give extra credit for sections that derail later section. For example, if you spent weeks or months transforming, linking, or labeling data, and this caused you to come up short on the analysis, I will give extra credit for the Data Curation part.</a:t>
            </a:r>
          </a:p>
          <a:p>
            <a:pPr marL="0" indent="0">
              <a:buNone/>
            </a:pPr>
            <a:endParaRPr lang="en-US" sz="1800" dirty="0"/>
          </a:p>
          <a:p>
            <a:pPr marL="0" indent="0">
              <a:buNone/>
            </a:pPr>
            <a:endParaRPr lang="en-US" sz="1800" dirty="0"/>
          </a:p>
          <a:p>
            <a:pPr marL="0" indent="0">
              <a:buNone/>
            </a:pPr>
            <a:r>
              <a:rPr lang="en-US" sz="1800" dirty="0"/>
              <a:t>You can also get extra points from your presentation. </a:t>
            </a:r>
          </a:p>
        </p:txBody>
      </p:sp>
      <p:sp>
        <p:nvSpPr>
          <p:cNvPr id="4" name="Slide Number Placeholder 3">
            <a:extLst>
              <a:ext uri="{FF2B5EF4-FFF2-40B4-BE49-F238E27FC236}">
                <a16:creationId xmlns:a16="http://schemas.microsoft.com/office/drawing/2014/main" id="{472A5C23-734A-4318-B8CC-9E2932836465}"/>
              </a:ext>
            </a:extLst>
          </p:cNvPr>
          <p:cNvSpPr>
            <a:spLocks noGrp="1"/>
          </p:cNvSpPr>
          <p:nvPr>
            <p:ph type="sldNum" sz="quarter" idx="12"/>
          </p:nvPr>
        </p:nvSpPr>
        <p:spPr/>
        <p:txBody>
          <a:bodyPr/>
          <a:lstStyle/>
          <a:p>
            <a:pPr>
              <a:defRPr/>
            </a:pPr>
            <a:fld id="{9695C8B4-01A2-485F-8B64-4640E234E3BB}" type="slidenum">
              <a:rPr lang="en-US" altLang="en-US" smtClean="0"/>
              <a:pPr>
                <a:defRPr/>
              </a:pPr>
              <a:t>64</a:t>
            </a:fld>
            <a:endParaRPr lang="en-US" altLang="en-US"/>
          </a:p>
        </p:txBody>
      </p:sp>
    </p:spTree>
    <p:extLst>
      <p:ext uri="{BB962C8B-B14F-4D97-AF65-F5344CB8AC3E}">
        <p14:creationId xmlns:p14="http://schemas.microsoft.com/office/powerpoint/2010/main" val="4373800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871B7-FD46-4A03-8B7F-D5BF1AE3721F}"/>
              </a:ext>
            </a:extLst>
          </p:cNvPr>
          <p:cNvSpPr>
            <a:spLocks noGrp="1"/>
          </p:cNvSpPr>
          <p:nvPr>
            <p:ph type="title"/>
          </p:nvPr>
        </p:nvSpPr>
        <p:spPr/>
        <p:txBody>
          <a:bodyPr/>
          <a:lstStyle/>
          <a:p>
            <a:r>
              <a:rPr lang="en-US" dirty="0"/>
              <a:t>Presentation </a:t>
            </a:r>
          </a:p>
        </p:txBody>
      </p:sp>
      <p:sp>
        <p:nvSpPr>
          <p:cNvPr id="3" name="Content Placeholder 2">
            <a:extLst>
              <a:ext uri="{FF2B5EF4-FFF2-40B4-BE49-F238E27FC236}">
                <a16:creationId xmlns:a16="http://schemas.microsoft.com/office/drawing/2014/main" id="{D77ACFE3-0EAC-4C00-B86A-5440731031E3}"/>
              </a:ext>
            </a:extLst>
          </p:cNvPr>
          <p:cNvSpPr>
            <a:spLocks noGrp="1"/>
          </p:cNvSpPr>
          <p:nvPr>
            <p:ph idx="1"/>
          </p:nvPr>
        </p:nvSpPr>
        <p:spPr/>
        <p:txBody>
          <a:bodyPr/>
          <a:lstStyle/>
          <a:p>
            <a:pPr marL="0" indent="0">
              <a:buNone/>
            </a:pPr>
            <a:r>
              <a:rPr lang="en-US" dirty="0"/>
              <a:t>I would like everyone to do a brief (5 to 10 minute) discussion of your project. Please email me with your preference (next week or the following week).</a:t>
            </a:r>
          </a:p>
          <a:p>
            <a:pPr marL="0" indent="0">
              <a:buNone/>
            </a:pPr>
            <a:endParaRPr lang="en-US" dirty="0"/>
          </a:p>
          <a:p>
            <a:pPr marL="0" indent="0">
              <a:buNone/>
            </a:pPr>
            <a:r>
              <a:rPr lang="en-US" dirty="0"/>
              <a:t>Prior to your presentation, please send me a quad chart (see next page). Then I can display your chart and you can talk to it over ZOOM.</a:t>
            </a:r>
          </a:p>
          <a:p>
            <a:pPr marL="0" indent="0">
              <a:buNone/>
            </a:pPr>
            <a:endParaRPr lang="en-US" dirty="0"/>
          </a:p>
          <a:p>
            <a:pPr marL="0" indent="0">
              <a:buNone/>
            </a:pPr>
            <a:r>
              <a:rPr lang="en-US" dirty="0"/>
              <a:t>Since we have 24 students and only 5 hours of class time left, and we have some topics to cover, please limit your presentation to 5 minutes presentation and allow some time for questions.</a:t>
            </a:r>
          </a:p>
        </p:txBody>
      </p:sp>
      <p:sp>
        <p:nvSpPr>
          <p:cNvPr id="4" name="Slide Number Placeholder 3">
            <a:extLst>
              <a:ext uri="{FF2B5EF4-FFF2-40B4-BE49-F238E27FC236}">
                <a16:creationId xmlns:a16="http://schemas.microsoft.com/office/drawing/2014/main" id="{45D3B9D8-F74E-4E59-95E7-EE16F3A5A4EC}"/>
              </a:ext>
            </a:extLst>
          </p:cNvPr>
          <p:cNvSpPr>
            <a:spLocks noGrp="1"/>
          </p:cNvSpPr>
          <p:nvPr>
            <p:ph type="sldNum" sz="quarter" idx="12"/>
          </p:nvPr>
        </p:nvSpPr>
        <p:spPr/>
        <p:txBody>
          <a:bodyPr/>
          <a:lstStyle/>
          <a:p>
            <a:pPr>
              <a:defRPr/>
            </a:pPr>
            <a:fld id="{9695C8B4-01A2-485F-8B64-4640E234E3BB}" type="slidenum">
              <a:rPr lang="en-US" altLang="en-US" smtClean="0"/>
              <a:pPr>
                <a:defRPr/>
              </a:pPr>
              <a:t>65</a:t>
            </a:fld>
            <a:endParaRPr lang="en-US" altLang="en-US"/>
          </a:p>
        </p:txBody>
      </p:sp>
    </p:spTree>
    <p:extLst>
      <p:ext uri="{BB962C8B-B14F-4D97-AF65-F5344CB8AC3E}">
        <p14:creationId xmlns:p14="http://schemas.microsoft.com/office/powerpoint/2010/main" val="15222144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39226A-9FC4-444A-87F6-9C172F062D24}"/>
              </a:ext>
            </a:extLst>
          </p:cNvPr>
          <p:cNvSpPr>
            <a:spLocks noGrp="1"/>
          </p:cNvSpPr>
          <p:nvPr>
            <p:ph idx="1"/>
          </p:nvPr>
        </p:nvSpPr>
        <p:spPr>
          <a:xfrm>
            <a:off x="228599" y="76200"/>
            <a:ext cx="4312403" cy="2156848"/>
          </a:xfrm>
        </p:spPr>
        <p:txBody>
          <a:bodyPr/>
          <a:lstStyle/>
          <a:p>
            <a:pPr marL="0" indent="0" algn="ctr">
              <a:spcBef>
                <a:spcPts val="0"/>
              </a:spcBef>
              <a:buNone/>
            </a:pPr>
            <a:r>
              <a:rPr lang="en-US" sz="2000" b="1" dirty="0"/>
              <a:t>OBJECTIVE</a:t>
            </a:r>
          </a:p>
          <a:p>
            <a:pPr marL="0" indent="0">
              <a:spcBef>
                <a:spcPts val="0"/>
              </a:spcBef>
              <a:buNone/>
            </a:pPr>
            <a:r>
              <a:rPr lang="en-US" sz="2000" b="1" dirty="0"/>
              <a:t>To demonstrate the effectiveness of a medical triage decision support tool</a:t>
            </a:r>
            <a:r>
              <a:rPr lang="en-US" sz="2000" dirty="0"/>
              <a:t>.</a:t>
            </a:r>
          </a:p>
          <a:p>
            <a:pPr marL="0" indent="0">
              <a:spcBef>
                <a:spcPts val="0"/>
              </a:spcBef>
              <a:buNone/>
            </a:pPr>
            <a:endParaRPr lang="en-US" sz="2000" dirty="0"/>
          </a:p>
          <a:p>
            <a:pPr marL="0" indent="0">
              <a:spcBef>
                <a:spcPts val="0"/>
              </a:spcBef>
              <a:buNone/>
            </a:pPr>
            <a:r>
              <a:rPr lang="en-US" sz="1600" u="sng" dirty="0"/>
              <a:t>Background</a:t>
            </a:r>
            <a:r>
              <a:rPr lang="en-US" sz="1600" b="1" dirty="0"/>
              <a:t> </a:t>
            </a:r>
            <a:r>
              <a:rPr lang="en-US" sz="1600" dirty="0"/>
              <a:t>– US soldiers in the Middle East had wounds of varying degrees of severity. Local care was usually close by but more complex cases required more advanced facilities. This tool would take easy-to-obtain data and recommend facilities required for care.</a:t>
            </a:r>
          </a:p>
          <a:p>
            <a:pPr marL="0" indent="0">
              <a:spcBef>
                <a:spcPts val="0"/>
              </a:spcBef>
              <a:buNone/>
            </a:pPr>
            <a:endParaRPr lang="en-US" sz="1600" dirty="0"/>
          </a:p>
          <a:p>
            <a:pPr marL="0" indent="0">
              <a:spcBef>
                <a:spcPts val="0"/>
              </a:spcBef>
              <a:buNone/>
            </a:pPr>
            <a:endParaRPr lang="en-US" sz="2000" dirty="0"/>
          </a:p>
        </p:txBody>
      </p:sp>
      <p:sp>
        <p:nvSpPr>
          <p:cNvPr id="4" name="Slide Number Placeholder 3">
            <a:extLst>
              <a:ext uri="{FF2B5EF4-FFF2-40B4-BE49-F238E27FC236}">
                <a16:creationId xmlns:a16="http://schemas.microsoft.com/office/drawing/2014/main" id="{44313351-714D-476B-9154-2C772E934269}"/>
              </a:ext>
            </a:extLst>
          </p:cNvPr>
          <p:cNvSpPr>
            <a:spLocks noGrp="1"/>
          </p:cNvSpPr>
          <p:nvPr>
            <p:ph type="sldNum" sz="quarter" idx="12"/>
          </p:nvPr>
        </p:nvSpPr>
        <p:spPr/>
        <p:txBody>
          <a:bodyPr/>
          <a:lstStyle/>
          <a:p>
            <a:pPr>
              <a:defRPr/>
            </a:pPr>
            <a:fld id="{9695C8B4-01A2-485F-8B64-4640E234E3BB}" type="slidenum">
              <a:rPr lang="en-US" altLang="en-US" smtClean="0"/>
              <a:pPr>
                <a:defRPr/>
              </a:pPr>
              <a:t>66</a:t>
            </a:fld>
            <a:endParaRPr lang="en-US" altLang="en-US"/>
          </a:p>
        </p:txBody>
      </p:sp>
      <p:cxnSp>
        <p:nvCxnSpPr>
          <p:cNvPr id="6" name="Straight Connector 5">
            <a:extLst>
              <a:ext uri="{FF2B5EF4-FFF2-40B4-BE49-F238E27FC236}">
                <a16:creationId xmlns:a16="http://schemas.microsoft.com/office/drawing/2014/main" id="{29670C39-9A30-44A9-8B22-6F92D6A5C24C}"/>
              </a:ext>
            </a:extLst>
          </p:cNvPr>
          <p:cNvCxnSpPr/>
          <p:nvPr/>
        </p:nvCxnSpPr>
        <p:spPr>
          <a:xfrm>
            <a:off x="4602997" y="205351"/>
            <a:ext cx="0" cy="6516124"/>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CAD3E56-2E7E-4995-A0F2-7DF3151D386E}"/>
              </a:ext>
            </a:extLst>
          </p:cNvPr>
          <p:cNvCxnSpPr>
            <a:cxnSpLocks/>
          </p:cNvCxnSpPr>
          <p:nvPr/>
        </p:nvCxnSpPr>
        <p:spPr>
          <a:xfrm>
            <a:off x="228600" y="3421251"/>
            <a:ext cx="876299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3E03701B-EE0B-4737-B331-B4784D193965}"/>
              </a:ext>
            </a:extLst>
          </p:cNvPr>
          <p:cNvSpPr txBox="1">
            <a:spLocks/>
          </p:cNvSpPr>
          <p:nvPr/>
        </p:nvSpPr>
        <p:spPr bwMode="auto">
          <a:xfrm>
            <a:off x="209230" y="3531031"/>
            <a:ext cx="4129643" cy="659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pPr>
            <a:r>
              <a:rPr lang="en-US" b="1" dirty="0"/>
              <a:t>DATA CURATION AND ANALYSIS </a:t>
            </a:r>
            <a:r>
              <a:rPr lang="en-US" sz="1600" dirty="0"/>
              <a:t>Develop a Bayesian Belief Network (BBN)</a:t>
            </a:r>
          </a:p>
          <a:p>
            <a:pPr>
              <a:buFontTx/>
              <a:buChar char="-"/>
            </a:pPr>
            <a:r>
              <a:rPr lang="en-US" sz="1600" dirty="0"/>
              <a:t>Discretized continuous parameters</a:t>
            </a:r>
          </a:p>
          <a:p>
            <a:pPr>
              <a:buFontTx/>
              <a:buChar char="-"/>
            </a:pPr>
            <a:r>
              <a:rPr lang="en-US" sz="1600" dirty="0"/>
              <a:t>Ran correlations</a:t>
            </a:r>
          </a:p>
          <a:p>
            <a:pPr>
              <a:buFontTx/>
              <a:buChar char="-"/>
            </a:pPr>
            <a:r>
              <a:rPr lang="en-US" sz="1600" dirty="0"/>
              <a:t>Created BNN model</a:t>
            </a:r>
          </a:p>
          <a:p>
            <a:pPr>
              <a:buFontTx/>
              <a:buChar char="-"/>
            </a:pPr>
            <a:r>
              <a:rPr lang="en-US" sz="1600" dirty="0"/>
              <a:t>Created ANN for comparison</a:t>
            </a:r>
          </a:p>
          <a:p>
            <a:pPr>
              <a:buFontTx/>
              <a:buChar char="-"/>
            </a:pPr>
            <a:endParaRPr lang="en-US" sz="1400" dirty="0"/>
          </a:p>
          <a:p>
            <a:pPr marL="0" indent="0">
              <a:buFont typeface="Arial" charset="0"/>
              <a:buNone/>
            </a:pPr>
            <a:endParaRPr lang="en-US" dirty="0"/>
          </a:p>
        </p:txBody>
      </p:sp>
      <p:sp>
        <p:nvSpPr>
          <p:cNvPr id="12" name="Content Placeholder 2">
            <a:extLst>
              <a:ext uri="{FF2B5EF4-FFF2-40B4-BE49-F238E27FC236}">
                <a16:creationId xmlns:a16="http://schemas.microsoft.com/office/drawing/2014/main" id="{9585E7D3-C9EC-40F0-84B6-0F079CBC086E}"/>
              </a:ext>
            </a:extLst>
          </p:cNvPr>
          <p:cNvSpPr txBox="1">
            <a:spLocks/>
          </p:cNvSpPr>
          <p:nvPr/>
        </p:nvSpPr>
        <p:spPr bwMode="auto">
          <a:xfrm>
            <a:off x="4732477" y="136525"/>
            <a:ext cx="4129643" cy="3190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pPr>
            <a:r>
              <a:rPr lang="en-US" b="1" dirty="0"/>
              <a:t>RESULTS</a:t>
            </a:r>
          </a:p>
          <a:p>
            <a:pPr marL="0" indent="0">
              <a:buFont typeface="Arial" charset="0"/>
              <a:buNone/>
            </a:pPr>
            <a:r>
              <a:rPr lang="en-US" dirty="0"/>
              <a:t>I achieved an AUC of 0.83 with the BBN, but only .75 with the ANN. </a:t>
            </a:r>
          </a:p>
          <a:p>
            <a:pPr marL="0" indent="0">
              <a:buFont typeface="Arial" charset="0"/>
              <a:buNone/>
            </a:pPr>
            <a:endParaRPr lang="en-US" b="1" dirty="0"/>
          </a:p>
          <a:p>
            <a:pPr marL="0" indent="0">
              <a:buFont typeface="Arial" charset="0"/>
              <a:buNone/>
            </a:pPr>
            <a:endParaRPr lang="en-US" dirty="0"/>
          </a:p>
        </p:txBody>
      </p:sp>
      <p:pic>
        <p:nvPicPr>
          <p:cNvPr id="14" name="Picture 13">
            <a:extLst>
              <a:ext uri="{FF2B5EF4-FFF2-40B4-BE49-F238E27FC236}">
                <a16:creationId xmlns:a16="http://schemas.microsoft.com/office/drawing/2014/main" id="{2123D87C-8A03-4DF4-9B66-3531EF7F9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2075" y="1350028"/>
            <a:ext cx="2763224" cy="1976940"/>
          </a:xfrm>
          <a:prstGeom prst="rect">
            <a:avLst/>
          </a:prstGeom>
        </p:spPr>
      </p:pic>
      <p:sp>
        <p:nvSpPr>
          <p:cNvPr id="15" name="Content Placeholder 2">
            <a:extLst>
              <a:ext uri="{FF2B5EF4-FFF2-40B4-BE49-F238E27FC236}">
                <a16:creationId xmlns:a16="http://schemas.microsoft.com/office/drawing/2014/main" id="{FCE5D6E0-3E17-40AF-B6A0-9158F4867AA8}"/>
              </a:ext>
            </a:extLst>
          </p:cNvPr>
          <p:cNvSpPr txBox="1">
            <a:spLocks/>
          </p:cNvSpPr>
          <p:nvPr/>
        </p:nvSpPr>
        <p:spPr bwMode="auto">
          <a:xfrm>
            <a:off x="4824505" y="3624935"/>
            <a:ext cx="4129643" cy="3190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pPr>
            <a:r>
              <a:rPr lang="en-US" b="1" dirty="0"/>
              <a:t>CONCLUSIONS</a:t>
            </a:r>
          </a:p>
          <a:p>
            <a:pPr marL="0" indent="0">
              <a:buFont typeface="Arial" charset="0"/>
              <a:buNone/>
            </a:pPr>
            <a:r>
              <a:rPr lang="en-US" sz="1800" dirty="0"/>
              <a:t>The AUC for the BBN was very good and I think this would be a valuable tool for the military and EMTs.</a:t>
            </a:r>
          </a:p>
          <a:p>
            <a:pPr marL="0" indent="0">
              <a:buFont typeface="Arial" charset="0"/>
              <a:buNone/>
            </a:pPr>
            <a:endParaRPr lang="en-US" sz="1200" dirty="0"/>
          </a:p>
          <a:p>
            <a:pPr marL="0" indent="0">
              <a:buFont typeface="Arial" charset="0"/>
              <a:buNone/>
            </a:pPr>
            <a:r>
              <a:rPr lang="en-US" sz="1800" u="sng" dirty="0"/>
              <a:t>Follow On Work/Lessons Learned: </a:t>
            </a:r>
            <a:r>
              <a:rPr lang="en-US" sz="1800" dirty="0"/>
              <a:t>There was a lot of missing and suspect data since the data was collected in a war zone. Preliminary results were great but I’d like to repeat with more data in a more controlled environment.</a:t>
            </a:r>
          </a:p>
          <a:p>
            <a:pPr marL="0" indent="0">
              <a:buFont typeface="Arial" charset="0"/>
              <a:buNone/>
            </a:pPr>
            <a:endParaRPr lang="en-US" b="1" dirty="0"/>
          </a:p>
          <a:p>
            <a:pPr marL="0" indent="0">
              <a:buFont typeface="Arial" charset="0"/>
              <a:buNone/>
            </a:pPr>
            <a:endParaRPr lang="en-US" dirty="0"/>
          </a:p>
        </p:txBody>
      </p:sp>
      <p:pic>
        <p:nvPicPr>
          <p:cNvPr id="10" name="Picture 9">
            <a:extLst>
              <a:ext uri="{FF2B5EF4-FFF2-40B4-BE49-F238E27FC236}">
                <a16:creationId xmlns:a16="http://schemas.microsoft.com/office/drawing/2014/main" id="{8A9B3441-18D7-4608-9022-2C8AC52A3532}"/>
              </a:ext>
            </a:extLst>
          </p:cNvPr>
          <p:cNvPicPr>
            <a:picLocks noChangeAspect="1"/>
          </p:cNvPicPr>
          <p:nvPr/>
        </p:nvPicPr>
        <p:blipFill rotWithShape="1">
          <a:blip r:embed="rId3"/>
          <a:srcRect b="14869"/>
          <a:stretch/>
        </p:blipFill>
        <p:spPr>
          <a:xfrm>
            <a:off x="738632" y="5301514"/>
            <a:ext cx="3425453" cy="1399641"/>
          </a:xfrm>
          <a:prstGeom prst="rect">
            <a:avLst/>
          </a:prstGeom>
        </p:spPr>
      </p:pic>
    </p:spTree>
    <p:extLst>
      <p:ext uri="{BB962C8B-B14F-4D97-AF65-F5344CB8AC3E}">
        <p14:creationId xmlns:p14="http://schemas.microsoft.com/office/powerpoint/2010/main" val="3179852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1046-84EF-4E98-8EFC-B75FBE34F893}"/>
              </a:ext>
            </a:extLst>
          </p:cNvPr>
          <p:cNvSpPr>
            <a:spLocks noGrp="1"/>
          </p:cNvSpPr>
          <p:nvPr>
            <p:ph type="title"/>
          </p:nvPr>
        </p:nvSpPr>
        <p:spPr/>
        <p:txBody>
          <a:bodyPr/>
          <a:lstStyle/>
          <a:p>
            <a:r>
              <a:rPr lang="en-US" dirty="0"/>
              <a:t>R Convolution Example</a:t>
            </a:r>
          </a:p>
        </p:txBody>
      </p:sp>
      <p:sp>
        <p:nvSpPr>
          <p:cNvPr id="4" name="Slide Number Placeholder 3">
            <a:extLst>
              <a:ext uri="{FF2B5EF4-FFF2-40B4-BE49-F238E27FC236}">
                <a16:creationId xmlns:a16="http://schemas.microsoft.com/office/drawing/2014/main" id="{4988D41A-7499-462F-9E93-17455174FFCC}"/>
              </a:ext>
            </a:extLst>
          </p:cNvPr>
          <p:cNvSpPr>
            <a:spLocks noGrp="1"/>
          </p:cNvSpPr>
          <p:nvPr>
            <p:ph type="sldNum" sz="quarter" idx="12"/>
          </p:nvPr>
        </p:nvSpPr>
        <p:spPr>
          <a:xfrm>
            <a:off x="6553200" y="6324600"/>
            <a:ext cx="2133600" cy="365125"/>
          </a:xfrm>
        </p:spPr>
        <p:txBody>
          <a:bodyPr/>
          <a:lstStyle/>
          <a:p>
            <a:pPr>
              <a:defRPr/>
            </a:pPr>
            <a:fld id="{9695C8B4-01A2-485F-8B64-4640E234E3BB}" type="slidenum">
              <a:rPr lang="en-US" altLang="en-US" smtClean="0"/>
              <a:pPr>
                <a:defRPr/>
              </a:pPr>
              <a:t>7</a:t>
            </a:fld>
            <a:endParaRPr lang="en-US" altLang="en-US"/>
          </a:p>
        </p:txBody>
      </p:sp>
      <p:pic>
        <p:nvPicPr>
          <p:cNvPr id="7" name="Picture 6">
            <a:extLst>
              <a:ext uri="{FF2B5EF4-FFF2-40B4-BE49-F238E27FC236}">
                <a16:creationId xmlns:a16="http://schemas.microsoft.com/office/drawing/2014/main" id="{94CA3572-8A7C-4965-8EB9-B061090C839A}"/>
              </a:ext>
            </a:extLst>
          </p:cNvPr>
          <p:cNvPicPr>
            <a:picLocks noChangeAspect="1"/>
          </p:cNvPicPr>
          <p:nvPr/>
        </p:nvPicPr>
        <p:blipFill>
          <a:blip r:embed="rId2"/>
          <a:stretch>
            <a:fillRect/>
          </a:stretch>
        </p:blipFill>
        <p:spPr>
          <a:xfrm>
            <a:off x="914400" y="1051718"/>
            <a:ext cx="6934200" cy="5044281"/>
          </a:xfrm>
          <a:prstGeom prst="rect">
            <a:avLst/>
          </a:prstGeom>
        </p:spPr>
      </p:pic>
    </p:spTree>
    <p:extLst>
      <p:ext uri="{BB962C8B-B14F-4D97-AF65-F5344CB8AC3E}">
        <p14:creationId xmlns:p14="http://schemas.microsoft.com/office/powerpoint/2010/main" val="1115741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1046-84EF-4E98-8EFC-B75FBE34F893}"/>
              </a:ext>
            </a:extLst>
          </p:cNvPr>
          <p:cNvSpPr>
            <a:spLocks noGrp="1"/>
          </p:cNvSpPr>
          <p:nvPr>
            <p:ph type="title"/>
          </p:nvPr>
        </p:nvSpPr>
        <p:spPr/>
        <p:txBody>
          <a:bodyPr/>
          <a:lstStyle/>
          <a:p>
            <a:r>
              <a:rPr lang="en-US" dirty="0"/>
              <a:t>R Convolution Example</a:t>
            </a:r>
          </a:p>
        </p:txBody>
      </p:sp>
      <p:sp>
        <p:nvSpPr>
          <p:cNvPr id="4" name="Slide Number Placeholder 3">
            <a:extLst>
              <a:ext uri="{FF2B5EF4-FFF2-40B4-BE49-F238E27FC236}">
                <a16:creationId xmlns:a16="http://schemas.microsoft.com/office/drawing/2014/main" id="{4988D41A-7499-462F-9E93-17455174FFCC}"/>
              </a:ext>
            </a:extLst>
          </p:cNvPr>
          <p:cNvSpPr>
            <a:spLocks noGrp="1"/>
          </p:cNvSpPr>
          <p:nvPr>
            <p:ph type="sldNum" sz="quarter" idx="12"/>
          </p:nvPr>
        </p:nvSpPr>
        <p:spPr>
          <a:xfrm>
            <a:off x="6553200" y="6324600"/>
            <a:ext cx="2133600" cy="365125"/>
          </a:xfrm>
        </p:spPr>
        <p:txBody>
          <a:bodyPr/>
          <a:lstStyle/>
          <a:p>
            <a:pPr>
              <a:defRPr/>
            </a:pPr>
            <a:fld id="{9695C8B4-01A2-485F-8B64-4640E234E3BB}" type="slidenum">
              <a:rPr lang="en-US" altLang="en-US" smtClean="0"/>
              <a:pPr>
                <a:defRPr/>
              </a:pPr>
              <a:t>8</a:t>
            </a:fld>
            <a:endParaRPr lang="en-US" altLang="en-US"/>
          </a:p>
        </p:txBody>
      </p:sp>
      <p:pic>
        <p:nvPicPr>
          <p:cNvPr id="8" name="Picture 7">
            <a:extLst>
              <a:ext uri="{FF2B5EF4-FFF2-40B4-BE49-F238E27FC236}">
                <a16:creationId xmlns:a16="http://schemas.microsoft.com/office/drawing/2014/main" id="{8C2DE5A2-AFAD-4ED4-BC3A-C86E84339C59}"/>
              </a:ext>
            </a:extLst>
          </p:cNvPr>
          <p:cNvPicPr>
            <a:picLocks noChangeAspect="1"/>
          </p:cNvPicPr>
          <p:nvPr/>
        </p:nvPicPr>
        <p:blipFill>
          <a:blip r:embed="rId2"/>
          <a:stretch>
            <a:fillRect/>
          </a:stretch>
        </p:blipFill>
        <p:spPr>
          <a:xfrm>
            <a:off x="609600" y="1219200"/>
            <a:ext cx="8001000" cy="3200400"/>
          </a:xfrm>
          <a:prstGeom prst="rect">
            <a:avLst/>
          </a:prstGeom>
        </p:spPr>
      </p:pic>
      <p:pic>
        <p:nvPicPr>
          <p:cNvPr id="9" name="Picture 8">
            <a:extLst>
              <a:ext uri="{FF2B5EF4-FFF2-40B4-BE49-F238E27FC236}">
                <a16:creationId xmlns:a16="http://schemas.microsoft.com/office/drawing/2014/main" id="{511950E0-0F6F-4237-B9BE-CB8FE535D7E6}"/>
              </a:ext>
            </a:extLst>
          </p:cNvPr>
          <p:cNvPicPr>
            <a:picLocks noChangeAspect="1"/>
          </p:cNvPicPr>
          <p:nvPr/>
        </p:nvPicPr>
        <p:blipFill>
          <a:blip r:embed="rId3"/>
          <a:stretch>
            <a:fillRect/>
          </a:stretch>
        </p:blipFill>
        <p:spPr>
          <a:xfrm>
            <a:off x="686665" y="4914900"/>
            <a:ext cx="7906790" cy="1447799"/>
          </a:xfrm>
          <a:prstGeom prst="rect">
            <a:avLst/>
          </a:prstGeom>
        </p:spPr>
      </p:pic>
    </p:spTree>
    <p:extLst>
      <p:ext uri="{BB962C8B-B14F-4D97-AF65-F5344CB8AC3E}">
        <p14:creationId xmlns:p14="http://schemas.microsoft.com/office/powerpoint/2010/main" val="3910495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5E68B-BD9C-46D3-8578-62AE88E4CD39}"/>
              </a:ext>
            </a:extLst>
          </p:cNvPr>
          <p:cNvSpPr>
            <a:spLocks noGrp="1"/>
          </p:cNvSpPr>
          <p:nvPr>
            <p:ph type="title"/>
          </p:nvPr>
        </p:nvSpPr>
        <p:spPr/>
        <p:txBody>
          <a:bodyPr/>
          <a:lstStyle/>
          <a:p>
            <a:r>
              <a:rPr lang="en-US" dirty="0"/>
              <a:t>2-Dimensional Convolution</a:t>
            </a:r>
          </a:p>
        </p:txBody>
      </p:sp>
      <p:sp>
        <p:nvSpPr>
          <p:cNvPr id="3" name="Content Placeholder 2">
            <a:extLst>
              <a:ext uri="{FF2B5EF4-FFF2-40B4-BE49-F238E27FC236}">
                <a16:creationId xmlns:a16="http://schemas.microsoft.com/office/drawing/2014/main" id="{04F52B43-DD85-4E07-9840-9EA0A89FF1DE}"/>
              </a:ext>
            </a:extLst>
          </p:cNvPr>
          <p:cNvSpPr>
            <a:spLocks noGrp="1"/>
          </p:cNvSpPr>
          <p:nvPr>
            <p:ph idx="1"/>
          </p:nvPr>
        </p:nvSpPr>
        <p:spPr>
          <a:xfrm>
            <a:off x="477689" y="1219200"/>
            <a:ext cx="8229600" cy="4906963"/>
          </a:xfrm>
        </p:spPr>
        <p:txBody>
          <a:bodyPr/>
          <a:lstStyle/>
          <a:p>
            <a:pPr marL="0" indent="0">
              <a:buNone/>
            </a:pPr>
            <a:r>
              <a:rPr lang="en-US" dirty="0"/>
              <a:t>A 2-D convolution works like the 1-D case. Assume the data was scaled for an average of 0 and std deviation of 1 before doing the convolution. Assume the convolution set any result smaller than 0.8 = 0.</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4DF8278-0AC8-40F8-94B5-B39C29C45208}"/>
              </a:ext>
            </a:extLst>
          </p:cNvPr>
          <p:cNvSpPr>
            <a:spLocks noGrp="1"/>
          </p:cNvSpPr>
          <p:nvPr>
            <p:ph type="sldNum" sz="quarter" idx="12"/>
          </p:nvPr>
        </p:nvSpPr>
        <p:spPr/>
        <p:txBody>
          <a:bodyPr/>
          <a:lstStyle/>
          <a:p>
            <a:pPr>
              <a:defRPr/>
            </a:pPr>
            <a:fld id="{9695C8B4-01A2-485F-8B64-4640E234E3BB}" type="slidenum">
              <a:rPr lang="en-US" altLang="en-US" smtClean="0"/>
              <a:pPr>
                <a:defRPr/>
              </a:pPr>
              <a:t>9</a:t>
            </a:fld>
            <a:endParaRPr lang="en-US" altLang="en-US"/>
          </a:p>
        </p:txBody>
      </p:sp>
      <p:graphicFrame>
        <p:nvGraphicFramePr>
          <p:cNvPr id="5" name="Object 4">
            <a:extLst>
              <a:ext uri="{FF2B5EF4-FFF2-40B4-BE49-F238E27FC236}">
                <a16:creationId xmlns:a16="http://schemas.microsoft.com/office/drawing/2014/main" id="{3CBFD1F4-754A-4AE4-B3A0-78D2793B8BAE}"/>
              </a:ext>
            </a:extLst>
          </p:cNvPr>
          <p:cNvGraphicFramePr>
            <a:graphicFrameLocks noChangeAspect="1"/>
          </p:cNvGraphicFramePr>
          <p:nvPr/>
        </p:nvGraphicFramePr>
        <p:xfrm>
          <a:off x="1670446" y="2665413"/>
          <a:ext cx="3317875" cy="2381250"/>
        </p:xfrm>
        <a:graphic>
          <a:graphicData uri="http://schemas.openxmlformats.org/presentationml/2006/ole">
            <mc:AlternateContent xmlns:mc="http://schemas.openxmlformats.org/markup-compatibility/2006">
              <mc:Choice xmlns:v="urn:schemas-microsoft-com:vml" Requires="v">
                <p:oleObj spid="_x0000_s1056" name="Worksheet" r:id="rId3" imgW="3318634" imgH="2381069" progId="Excel.Sheet.12">
                  <p:embed/>
                </p:oleObj>
              </mc:Choice>
              <mc:Fallback>
                <p:oleObj name="Worksheet" r:id="rId3" imgW="3318634" imgH="2381069" progId="Excel.Sheet.12">
                  <p:embed/>
                  <p:pic>
                    <p:nvPicPr>
                      <p:cNvPr id="5" name="Object 4">
                        <a:extLst>
                          <a:ext uri="{FF2B5EF4-FFF2-40B4-BE49-F238E27FC236}">
                            <a16:creationId xmlns:a16="http://schemas.microsoft.com/office/drawing/2014/main" id="{3CBFD1F4-754A-4AE4-B3A0-78D2793B8BAE}"/>
                          </a:ext>
                        </a:extLst>
                      </p:cNvPr>
                      <p:cNvPicPr>
                        <a:picLocks noChangeAspect="1" noChangeArrowheads="1"/>
                      </p:cNvPicPr>
                      <p:nvPr/>
                    </p:nvPicPr>
                    <p:blipFill>
                      <a:blip r:embed="rId4"/>
                      <a:srcRect/>
                      <a:stretch>
                        <a:fillRect/>
                      </a:stretch>
                    </p:blipFill>
                    <p:spPr bwMode="auto">
                      <a:xfrm>
                        <a:off x="1670446" y="2665413"/>
                        <a:ext cx="3317875" cy="2381250"/>
                      </a:xfrm>
                      <a:prstGeom prst="rect">
                        <a:avLst/>
                      </a:prstGeom>
                      <a:noFill/>
                      <a:ln>
                        <a:noFill/>
                      </a:ln>
                    </p:spPr>
                  </p:pic>
                </p:oleObj>
              </mc:Fallback>
            </mc:AlternateContent>
          </a:graphicData>
        </a:graphic>
      </p:graphicFrame>
      <p:graphicFrame>
        <p:nvGraphicFramePr>
          <p:cNvPr id="6" name="Object 7">
            <a:extLst>
              <a:ext uri="{FF2B5EF4-FFF2-40B4-BE49-F238E27FC236}">
                <a16:creationId xmlns:a16="http://schemas.microsoft.com/office/drawing/2014/main" id="{47BC8F6F-A384-4853-96E1-65907C1AEC14}"/>
              </a:ext>
            </a:extLst>
          </p:cNvPr>
          <p:cNvGraphicFramePr>
            <a:graphicFrameLocks noChangeAspect="1"/>
          </p:cNvGraphicFramePr>
          <p:nvPr/>
        </p:nvGraphicFramePr>
        <p:xfrm>
          <a:off x="152400" y="2819495"/>
          <a:ext cx="990600" cy="682625"/>
        </p:xfrm>
        <a:graphic>
          <a:graphicData uri="http://schemas.openxmlformats.org/presentationml/2006/ole">
            <mc:AlternateContent xmlns:mc="http://schemas.openxmlformats.org/markup-compatibility/2006">
              <mc:Choice xmlns:v="urn:schemas-microsoft-com:vml" Requires="v">
                <p:oleObj spid="_x0000_s1057" name="Worksheet" r:id="rId5" imgW="1112591" imgH="552316" progId="Excel.Sheet.12">
                  <p:embed/>
                </p:oleObj>
              </mc:Choice>
              <mc:Fallback>
                <p:oleObj name="Worksheet" r:id="rId5" imgW="1112591" imgH="552316" progId="Excel.Sheet.12">
                  <p:embed/>
                  <p:pic>
                    <p:nvPicPr>
                      <p:cNvPr id="6" name="Object 7">
                        <a:extLst>
                          <a:ext uri="{FF2B5EF4-FFF2-40B4-BE49-F238E27FC236}">
                            <a16:creationId xmlns:a16="http://schemas.microsoft.com/office/drawing/2014/main" id="{47BC8F6F-A384-4853-96E1-65907C1AEC14}"/>
                          </a:ext>
                        </a:extLst>
                      </p:cNvPr>
                      <p:cNvPicPr>
                        <a:picLocks noChangeAspect="1" noChangeArrowheads="1"/>
                      </p:cNvPicPr>
                      <p:nvPr/>
                    </p:nvPicPr>
                    <p:blipFill>
                      <a:blip r:embed="rId6"/>
                      <a:srcRect/>
                      <a:stretch>
                        <a:fillRect/>
                      </a:stretch>
                    </p:blipFill>
                    <p:spPr bwMode="auto">
                      <a:xfrm>
                        <a:off x="152400" y="2819495"/>
                        <a:ext cx="990600" cy="682625"/>
                      </a:xfrm>
                      <a:prstGeom prst="rect">
                        <a:avLst/>
                      </a:prstGeom>
                      <a:noFill/>
                      <a:ln>
                        <a:noFill/>
                      </a:ln>
                    </p:spPr>
                  </p:pic>
                </p:oleObj>
              </mc:Fallback>
            </mc:AlternateContent>
          </a:graphicData>
        </a:graphic>
      </p:graphicFrame>
      <p:sp>
        <p:nvSpPr>
          <p:cNvPr id="7" name="TextBox 6">
            <a:extLst>
              <a:ext uri="{FF2B5EF4-FFF2-40B4-BE49-F238E27FC236}">
                <a16:creationId xmlns:a16="http://schemas.microsoft.com/office/drawing/2014/main" id="{97E8779D-BF43-40F0-AD2D-F6A08EB2EA79}"/>
              </a:ext>
            </a:extLst>
          </p:cNvPr>
          <p:cNvSpPr txBox="1"/>
          <p:nvPr/>
        </p:nvSpPr>
        <p:spPr>
          <a:xfrm>
            <a:off x="1143000" y="2967335"/>
            <a:ext cx="492443" cy="461665"/>
          </a:xfrm>
          <a:prstGeom prst="rect">
            <a:avLst/>
          </a:prstGeom>
          <a:noFill/>
        </p:spPr>
        <p:txBody>
          <a:bodyPr wrap="none" rtlCol="0">
            <a:spAutoFit/>
          </a:bodyPr>
          <a:lstStyle/>
          <a:p>
            <a:r>
              <a:rPr lang="en-US" sz="2400" b="1" dirty="0"/>
              <a:t>**</a:t>
            </a:r>
          </a:p>
        </p:txBody>
      </p:sp>
      <p:sp>
        <p:nvSpPr>
          <p:cNvPr id="8" name="TextBox 7">
            <a:extLst>
              <a:ext uri="{FF2B5EF4-FFF2-40B4-BE49-F238E27FC236}">
                <a16:creationId xmlns:a16="http://schemas.microsoft.com/office/drawing/2014/main" id="{679A3203-6696-4327-BEB0-16CB6088AD85}"/>
              </a:ext>
            </a:extLst>
          </p:cNvPr>
          <p:cNvSpPr txBox="1"/>
          <p:nvPr/>
        </p:nvSpPr>
        <p:spPr>
          <a:xfrm>
            <a:off x="5181600" y="3454400"/>
            <a:ext cx="338554" cy="461665"/>
          </a:xfrm>
          <a:prstGeom prst="rect">
            <a:avLst/>
          </a:prstGeom>
          <a:noFill/>
        </p:spPr>
        <p:txBody>
          <a:bodyPr wrap="none" rtlCol="0">
            <a:spAutoFit/>
          </a:bodyPr>
          <a:lstStyle/>
          <a:p>
            <a:r>
              <a:rPr lang="en-US" sz="2400" b="1" dirty="0"/>
              <a:t>=</a:t>
            </a:r>
          </a:p>
        </p:txBody>
      </p:sp>
      <p:graphicFrame>
        <p:nvGraphicFramePr>
          <p:cNvPr id="9" name="Object 8">
            <a:extLst>
              <a:ext uri="{FF2B5EF4-FFF2-40B4-BE49-F238E27FC236}">
                <a16:creationId xmlns:a16="http://schemas.microsoft.com/office/drawing/2014/main" id="{DCFEBD2C-5F00-4B30-B9A2-D469880941D1}"/>
              </a:ext>
            </a:extLst>
          </p:cNvPr>
          <p:cNvGraphicFramePr>
            <a:graphicFrameLocks noChangeAspect="1"/>
          </p:cNvGraphicFramePr>
          <p:nvPr/>
        </p:nvGraphicFramePr>
        <p:xfrm>
          <a:off x="5508625" y="2732088"/>
          <a:ext cx="3284538" cy="2381250"/>
        </p:xfrm>
        <a:graphic>
          <a:graphicData uri="http://schemas.openxmlformats.org/presentationml/2006/ole">
            <mc:AlternateContent xmlns:mc="http://schemas.openxmlformats.org/markup-compatibility/2006">
              <mc:Choice xmlns:v="urn:schemas-microsoft-com:vml" Requires="v">
                <p:oleObj spid="_x0000_s1058" name="Worksheet" r:id="rId7" imgW="3284185" imgH="2381069" progId="Excel.Sheet.12">
                  <p:embed/>
                </p:oleObj>
              </mc:Choice>
              <mc:Fallback>
                <p:oleObj name="Worksheet" r:id="rId7" imgW="3284185" imgH="2381069" progId="Excel.Sheet.12">
                  <p:embed/>
                  <p:pic>
                    <p:nvPicPr>
                      <p:cNvPr id="9" name="Object 8">
                        <a:extLst>
                          <a:ext uri="{FF2B5EF4-FFF2-40B4-BE49-F238E27FC236}">
                            <a16:creationId xmlns:a16="http://schemas.microsoft.com/office/drawing/2014/main" id="{DCFEBD2C-5F00-4B30-B9A2-D469880941D1}"/>
                          </a:ext>
                        </a:extLst>
                      </p:cNvPr>
                      <p:cNvPicPr>
                        <a:picLocks noChangeAspect="1" noChangeArrowheads="1"/>
                      </p:cNvPicPr>
                      <p:nvPr/>
                    </p:nvPicPr>
                    <p:blipFill>
                      <a:blip r:embed="rId8"/>
                      <a:srcRect/>
                      <a:stretch>
                        <a:fillRect/>
                      </a:stretch>
                    </p:blipFill>
                    <p:spPr bwMode="auto">
                      <a:xfrm>
                        <a:off x="5508625" y="2732088"/>
                        <a:ext cx="3284538" cy="2381250"/>
                      </a:xfrm>
                      <a:prstGeom prst="rect">
                        <a:avLst/>
                      </a:prstGeom>
                      <a:noFill/>
                      <a:ln>
                        <a:noFill/>
                      </a:ln>
                    </p:spPr>
                  </p:pic>
                </p:oleObj>
              </mc:Fallback>
            </mc:AlternateContent>
          </a:graphicData>
        </a:graphic>
      </p:graphicFrame>
      <p:sp>
        <p:nvSpPr>
          <p:cNvPr id="10" name="Rectangle 9">
            <a:extLst>
              <a:ext uri="{FF2B5EF4-FFF2-40B4-BE49-F238E27FC236}">
                <a16:creationId xmlns:a16="http://schemas.microsoft.com/office/drawing/2014/main" id="{093AEB14-7D99-4BE8-BE30-1C416CDF7F43}"/>
              </a:ext>
            </a:extLst>
          </p:cNvPr>
          <p:cNvSpPr/>
          <p:nvPr/>
        </p:nvSpPr>
        <p:spPr>
          <a:xfrm>
            <a:off x="2742079" y="3200400"/>
            <a:ext cx="991722"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3C79D6-EEEF-4B56-BB4A-9F00E2E9DF31}"/>
              </a:ext>
            </a:extLst>
          </p:cNvPr>
          <p:cNvSpPr/>
          <p:nvPr/>
        </p:nvSpPr>
        <p:spPr>
          <a:xfrm>
            <a:off x="3721847" y="4437063"/>
            <a:ext cx="850154"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60039A9-E2F7-4EFA-AD64-FE107E2EC6D8}"/>
              </a:ext>
            </a:extLst>
          </p:cNvPr>
          <p:cNvSpPr/>
          <p:nvPr/>
        </p:nvSpPr>
        <p:spPr>
          <a:xfrm>
            <a:off x="6549233" y="3266281"/>
            <a:ext cx="976523"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7FBA2E7-F22C-491D-9526-D8600BEF3F91}"/>
              </a:ext>
            </a:extLst>
          </p:cNvPr>
          <p:cNvSpPr/>
          <p:nvPr/>
        </p:nvSpPr>
        <p:spPr>
          <a:xfrm>
            <a:off x="7487517" y="4530864"/>
            <a:ext cx="818283"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67DF3EE6-125E-4A13-9510-0742AD1A07AB}"/>
                  </a:ext>
                </a:extLst>
              </p:cNvPr>
              <p:cNvSpPr txBox="1">
                <a:spLocks/>
              </p:cNvSpPr>
              <p:nvPr/>
            </p:nvSpPr>
            <p:spPr bwMode="auto">
              <a:xfrm>
                <a:off x="304800" y="5975350"/>
                <a:ext cx="8229600" cy="7620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dirty="0"/>
                  <a:t>(f**g)(</a:t>
                </a:r>
                <a:r>
                  <a:rPr lang="en-US" sz="2800" dirty="0" err="1"/>
                  <a:t>x,y</a:t>
                </a:r>
                <a:r>
                  <a:rPr lang="en-US" sz="2800" dirty="0"/>
                  <a:t>)=</a:t>
                </a:r>
                <a14:m>
                  <m:oMath xmlns:m="http://schemas.openxmlformats.org/officeDocument/2006/math">
                    <m:nary>
                      <m:naryPr>
                        <m:ctrlPr>
                          <a:rPr lang="en-US" sz="2800" i="1" smtClean="0">
                            <a:latin typeface="Cambria Math" panose="02040503050406030204" pitchFamily="18" charset="0"/>
                          </a:rPr>
                        </m:ctrlPr>
                      </m:naryPr>
                      <m:sub>
                        <m:r>
                          <a:rPr lang="en-US" sz="2800" i="1">
                            <a:latin typeface="Cambria Math" panose="02040503050406030204" pitchFamily="18" charset="0"/>
                          </a:rPr>
                          <m:t>−∞</m:t>
                        </m:r>
                      </m:sub>
                      <m:sup>
                        <m:r>
                          <a:rPr lang="en-US" sz="2800" i="1">
                            <a:latin typeface="Cambria Math" panose="02040503050406030204" pitchFamily="18" charset="0"/>
                          </a:rPr>
                          <m:t>∞</m:t>
                        </m:r>
                      </m:sup>
                      <m:e>
                        <m:nary>
                          <m:naryPr>
                            <m:ctrlPr>
                              <a:rPr lang="en-US" sz="2800" i="1">
                                <a:latin typeface="Cambria Math" panose="02040503050406030204" pitchFamily="18" charset="0"/>
                              </a:rPr>
                            </m:ctrlPr>
                          </m:naryPr>
                          <m:sub>
                            <m:r>
                              <a:rPr lang="en-US" sz="2800" i="1">
                                <a:latin typeface="Cambria Math" panose="02040503050406030204" pitchFamily="18" charset="0"/>
                              </a:rPr>
                              <m:t>−∞</m:t>
                            </m:r>
                          </m:sub>
                          <m:sup>
                            <m:r>
                              <a:rPr lang="en-US" sz="2800" i="1">
                                <a:latin typeface="Cambria Math" panose="02040503050406030204" pitchFamily="18" charset="0"/>
                              </a:rPr>
                              <m:t>∞</m:t>
                            </m:r>
                          </m:sup>
                          <m:e>
                            <m:r>
                              <a:rPr lang="en-US" sz="2800" i="1">
                                <a:latin typeface="Cambria Math" panose="02040503050406030204" pitchFamily="18" charset="0"/>
                              </a:rPr>
                              <m:t>𝑓</m:t>
                            </m:r>
                            <m:d>
                              <m:dPr>
                                <m:ctrlPr>
                                  <a:rPr lang="en-US" sz="2800" i="1">
                                    <a:latin typeface="Cambria Math" panose="02040503050406030204" pitchFamily="18" charset="0"/>
                                  </a:rPr>
                                </m:ctrlPr>
                              </m:dPr>
                              <m:e>
                                <m:r>
                                  <a:rPr lang="en-US" sz="2800" i="1">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𝑚</m:t>
                                </m:r>
                              </m:e>
                            </m:d>
                            <m:r>
                              <a:rPr lang="en-US" sz="2800" i="1">
                                <a:latin typeface="Cambria Math" panose="02040503050406030204" pitchFamily="18" charset="0"/>
                              </a:rPr>
                              <m:t>𝑔</m:t>
                            </m:r>
                            <m:d>
                              <m:dPr>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m:t>
                                </m:r>
                                <m:r>
                                  <a:rPr lang="en-US" sz="2800" b="0" i="1" smtClean="0">
                                    <a:latin typeface="Cambria Math" panose="02040503050406030204" pitchFamily="18" charset="0"/>
                                  </a:rPr>
                                  <m:t>𝑚</m:t>
                                </m:r>
                              </m:e>
                            </m:d>
                            <m:r>
                              <a:rPr lang="en-US" sz="2800" i="1">
                                <a:latin typeface="Cambria Math" panose="02040503050406030204" pitchFamily="18" charset="0"/>
                              </a:rPr>
                              <m:t>𝑑𝑘</m:t>
                            </m:r>
                            <m:r>
                              <a:rPr lang="en-US" sz="2800" b="0" i="1" smtClean="0">
                                <a:latin typeface="Cambria Math" panose="02040503050406030204" pitchFamily="18" charset="0"/>
                              </a:rPr>
                              <m:t> </m:t>
                            </m:r>
                            <m:r>
                              <a:rPr lang="en-US" sz="2800" b="0" i="1" smtClean="0">
                                <a:latin typeface="Cambria Math" panose="02040503050406030204" pitchFamily="18" charset="0"/>
                              </a:rPr>
                              <m:t>𝑑𝑚</m:t>
                            </m:r>
                          </m:e>
                        </m:nary>
                      </m:e>
                    </m:nary>
                  </m:oMath>
                </a14:m>
                <a:endParaRPr lang="en-US" sz="2800" dirty="0"/>
              </a:p>
            </p:txBody>
          </p:sp>
        </mc:Choice>
        <mc:Fallback xmlns="">
          <p:sp>
            <p:nvSpPr>
              <p:cNvPr id="14" name="Content Placeholder 2">
                <a:extLst>
                  <a:ext uri="{FF2B5EF4-FFF2-40B4-BE49-F238E27FC236}">
                    <a16:creationId xmlns:a16="http://schemas.microsoft.com/office/drawing/2014/main" id="{67DF3EE6-125E-4A13-9510-0742AD1A07AB}"/>
                  </a:ext>
                </a:extLst>
              </p:cNvPr>
              <p:cNvSpPr txBox="1">
                <a:spLocks noRot="1" noChangeAspect="1" noMove="1" noResize="1" noEditPoints="1" noAdjustHandles="1" noChangeArrowheads="1" noChangeShapeType="1" noTextEdit="1"/>
              </p:cNvSpPr>
              <p:nvPr/>
            </p:nvSpPr>
            <p:spPr bwMode="auto">
              <a:xfrm>
                <a:off x="304800" y="5975350"/>
                <a:ext cx="8229600" cy="762000"/>
              </a:xfrm>
              <a:prstGeom prst="rect">
                <a:avLst/>
              </a:prstGeom>
              <a:blipFill>
                <a:blip r:embed="rId9"/>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5" name="TextBox 14">
            <a:extLst>
              <a:ext uri="{FF2B5EF4-FFF2-40B4-BE49-F238E27FC236}">
                <a16:creationId xmlns:a16="http://schemas.microsoft.com/office/drawing/2014/main" id="{846DF178-738B-4CC9-A12E-55ECA3190A6A}"/>
              </a:ext>
            </a:extLst>
          </p:cNvPr>
          <p:cNvSpPr txBox="1"/>
          <p:nvPr/>
        </p:nvSpPr>
        <p:spPr>
          <a:xfrm>
            <a:off x="254483" y="3696631"/>
            <a:ext cx="786434" cy="369332"/>
          </a:xfrm>
          <a:prstGeom prst="rect">
            <a:avLst/>
          </a:prstGeom>
          <a:noFill/>
        </p:spPr>
        <p:txBody>
          <a:bodyPr wrap="none" rtlCol="0">
            <a:spAutoFit/>
          </a:bodyPr>
          <a:lstStyle/>
          <a:p>
            <a:r>
              <a:rPr lang="en-US" dirty="0"/>
              <a:t>Kernel</a:t>
            </a:r>
          </a:p>
        </p:txBody>
      </p:sp>
      <p:sp>
        <p:nvSpPr>
          <p:cNvPr id="16" name="TextBox 15">
            <a:extLst>
              <a:ext uri="{FF2B5EF4-FFF2-40B4-BE49-F238E27FC236}">
                <a16:creationId xmlns:a16="http://schemas.microsoft.com/office/drawing/2014/main" id="{D2F8CD45-1A04-464A-AB84-4EE7FC4FAF9E}"/>
              </a:ext>
            </a:extLst>
          </p:cNvPr>
          <p:cNvSpPr txBox="1"/>
          <p:nvPr/>
        </p:nvSpPr>
        <p:spPr>
          <a:xfrm>
            <a:off x="2743200" y="5167590"/>
            <a:ext cx="759823" cy="369332"/>
          </a:xfrm>
          <a:prstGeom prst="rect">
            <a:avLst/>
          </a:prstGeom>
          <a:noFill/>
        </p:spPr>
        <p:txBody>
          <a:bodyPr wrap="none" rtlCol="0">
            <a:spAutoFit/>
          </a:bodyPr>
          <a:lstStyle/>
          <a:p>
            <a:r>
              <a:rPr lang="en-US" dirty="0"/>
              <a:t>Image</a:t>
            </a:r>
          </a:p>
        </p:txBody>
      </p:sp>
      <p:sp>
        <p:nvSpPr>
          <p:cNvPr id="17" name="TextBox 16">
            <a:extLst>
              <a:ext uri="{FF2B5EF4-FFF2-40B4-BE49-F238E27FC236}">
                <a16:creationId xmlns:a16="http://schemas.microsoft.com/office/drawing/2014/main" id="{79A0673C-D120-4F20-871E-22F3110F1CEB}"/>
              </a:ext>
            </a:extLst>
          </p:cNvPr>
          <p:cNvSpPr txBox="1"/>
          <p:nvPr/>
        </p:nvSpPr>
        <p:spPr>
          <a:xfrm>
            <a:off x="6843552" y="5343291"/>
            <a:ext cx="816249" cy="369332"/>
          </a:xfrm>
          <a:prstGeom prst="rect">
            <a:avLst/>
          </a:prstGeom>
          <a:noFill/>
        </p:spPr>
        <p:txBody>
          <a:bodyPr wrap="none" rtlCol="0">
            <a:spAutoFit/>
          </a:bodyPr>
          <a:lstStyle/>
          <a:p>
            <a:r>
              <a:rPr lang="en-US" dirty="0"/>
              <a:t>Result </a:t>
            </a:r>
          </a:p>
        </p:txBody>
      </p:sp>
      <p:sp>
        <p:nvSpPr>
          <p:cNvPr id="18" name="Rectangle 17">
            <a:extLst>
              <a:ext uri="{FF2B5EF4-FFF2-40B4-BE49-F238E27FC236}">
                <a16:creationId xmlns:a16="http://schemas.microsoft.com/office/drawing/2014/main" id="{ED92F430-D519-4A6D-8829-AA9685BDBA7F}"/>
              </a:ext>
            </a:extLst>
          </p:cNvPr>
          <p:cNvSpPr/>
          <p:nvPr/>
        </p:nvSpPr>
        <p:spPr>
          <a:xfrm>
            <a:off x="152400" y="2819495"/>
            <a:ext cx="990600" cy="68262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CF8F840-6F30-4F79-AC81-B04B15CE8D33}"/>
              </a:ext>
            </a:extLst>
          </p:cNvPr>
          <p:cNvSpPr/>
          <p:nvPr/>
        </p:nvSpPr>
        <p:spPr>
          <a:xfrm>
            <a:off x="1584325" y="2665413"/>
            <a:ext cx="3597275" cy="244713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D76B00E-4112-4F36-87CB-D558CF9FC1EB}"/>
              </a:ext>
            </a:extLst>
          </p:cNvPr>
          <p:cNvSpPr/>
          <p:nvPr/>
        </p:nvSpPr>
        <p:spPr>
          <a:xfrm>
            <a:off x="5508625" y="2665413"/>
            <a:ext cx="3559175" cy="250217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0545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30360</TotalTime>
  <Words>6324</Words>
  <Application>Microsoft Office PowerPoint</Application>
  <PresentationFormat>On-screen Show (4:3)</PresentationFormat>
  <Paragraphs>1029</Paragraphs>
  <Slides>66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2" baseType="lpstr">
      <vt:lpstr>Arial</vt:lpstr>
      <vt:lpstr>Calibri</vt:lpstr>
      <vt:lpstr>Cambria Math</vt:lpstr>
      <vt:lpstr>Symbol</vt:lpstr>
      <vt:lpstr>Office Theme</vt:lpstr>
      <vt:lpstr>Worksheet</vt:lpstr>
      <vt:lpstr>Math 642 Introduction to Machine Learning  Lecture 11:  Bayesian Learning</vt:lpstr>
      <vt:lpstr>Class Schedule</vt:lpstr>
      <vt:lpstr>Machine Learning Taxonomy</vt:lpstr>
      <vt:lpstr>Review</vt:lpstr>
      <vt:lpstr>Convolution in 1 Dimension</vt:lpstr>
      <vt:lpstr>Convolution in 1 Dimension</vt:lpstr>
      <vt:lpstr>R Convolution Example</vt:lpstr>
      <vt:lpstr>R Convolution Example</vt:lpstr>
      <vt:lpstr>2-Dimensional Convolution</vt:lpstr>
      <vt:lpstr>Clustering Based on Convolution Filters</vt:lpstr>
      <vt:lpstr>Transfer Learning</vt:lpstr>
      <vt:lpstr>Problems with Neural Networks</vt:lpstr>
      <vt:lpstr>Bayesian Learning</vt:lpstr>
      <vt:lpstr>2 Different Approaches: Frequentist vs Bayesian</vt:lpstr>
      <vt:lpstr>Advantages of Bayesian Approach</vt:lpstr>
      <vt:lpstr>Frequentist vs Bayesian</vt:lpstr>
      <vt:lpstr>Problem Setup</vt:lpstr>
      <vt:lpstr>Notation</vt:lpstr>
      <vt:lpstr>Probability</vt:lpstr>
      <vt:lpstr>Conditional Probability</vt:lpstr>
      <vt:lpstr>Deriving Bayes Theorem</vt:lpstr>
      <vt:lpstr>Deriving Bayes Theorem</vt:lpstr>
      <vt:lpstr>The Prior Distribution</vt:lpstr>
      <vt:lpstr>The Likelihood</vt:lpstr>
      <vt:lpstr>The Posterior Distribution</vt:lpstr>
      <vt:lpstr>Bayes Classifier for Gaussian Distribution</vt:lpstr>
      <vt:lpstr>Bayes Theorem for Continuous Functions</vt:lpstr>
      <vt:lpstr>Diagnostic Test</vt:lpstr>
      <vt:lpstr>No Missed Detections</vt:lpstr>
      <vt:lpstr>No Missed Detections</vt:lpstr>
      <vt:lpstr>No Missed Detections</vt:lpstr>
      <vt:lpstr>No Missed Detections</vt:lpstr>
      <vt:lpstr>Time to Panic?</vt:lpstr>
      <vt:lpstr>Time to panic?</vt:lpstr>
      <vt:lpstr>Time to panic?</vt:lpstr>
      <vt:lpstr>No Missed Detections</vt:lpstr>
      <vt:lpstr>Summary of Testing Analysis</vt:lpstr>
      <vt:lpstr>Conjugate Functions</vt:lpstr>
      <vt:lpstr>Flipping a Coin</vt:lpstr>
      <vt:lpstr>Flipping a Coin</vt:lpstr>
      <vt:lpstr>Flipping a Coin</vt:lpstr>
      <vt:lpstr>Flipping a Coin</vt:lpstr>
      <vt:lpstr>Flipping a Coin</vt:lpstr>
      <vt:lpstr>Flipping a Coin</vt:lpstr>
      <vt:lpstr>Coin Toss Problem</vt:lpstr>
      <vt:lpstr>R Example of Coin Toss</vt:lpstr>
      <vt:lpstr>Conjugate Functions</vt:lpstr>
      <vt:lpstr>Conjugate Functions</vt:lpstr>
      <vt:lpstr>The Beta Distribution</vt:lpstr>
      <vt:lpstr>The Beta Distribution</vt:lpstr>
      <vt:lpstr>The Beta Distribution</vt:lpstr>
      <vt:lpstr>The Beta Prior in Bayes Theorem</vt:lpstr>
      <vt:lpstr>Normalization of the Posterior for Beta Distribution</vt:lpstr>
      <vt:lpstr>Putting Everything Together</vt:lpstr>
      <vt:lpstr>Putting Everything Together</vt:lpstr>
      <vt:lpstr>More Properties of Beta Distribution</vt:lpstr>
      <vt:lpstr>Predictions Using a Beta Prior</vt:lpstr>
      <vt:lpstr>Highest Density Interval</vt:lpstr>
      <vt:lpstr>R Examples of Beta Function</vt:lpstr>
      <vt:lpstr>Conjugate Functions</vt:lpstr>
      <vt:lpstr>Homework </vt:lpstr>
      <vt:lpstr>Project Discussion</vt:lpstr>
      <vt:lpstr>Final Report </vt:lpstr>
      <vt:lpstr>Grading Criteria</vt:lpstr>
      <vt:lpstr>Presentation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subject>Data Mining</dc:subject>
  <dc:creator>George Wilson</dc:creator>
  <cp:lastModifiedBy>Chris Armao</cp:lastModifiedBy>
  <cp:revision>615</cp:revision>
  <dcterms:created xsi:type="dcterms:W3CDTF">2006-08-16T00:00:00Z</dcterms:created>
  <dcterms:modified xsi:type="dcterms:W3CDTF">2020-04-09T14:49:41Z</dcterms:modified>
</cp:coreProperties>
</file>