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72" r:id="rId3"/>
    <p:sldId id="473" r:id="rId4"/>
    <p:sldId id="635" r:id="rId5"/>
    <p:sldId id="510" r:id="rId6"/>
    <p:sldId id="555" r:id="rId7"/>
    <p:sldId id="519" r:id="rId8"/>
    <p:sldId id="525" r:id="rId9"/>
    <p:sldId id="629" r:id="rId10"/>
    <p:sldId id="627" r:id="rId11"/>
    <p:sldId id="633" r:id="rId12"/>
    <p:sldId id="634" r:id="rId13"/>
    <p:sldId id="650" r:id="rId14"/>
    <p:sldId id="528" r:id="rId15"/>
    <p:sldId id="534" r:id="rId16"/>
    <p:sldId id="538" r:id="rId17"/>
    <p:sldId id="539" r:id="rId18"/>
    <p:sldId id="553" r:id="rId19"/>
    <p:sldId id="540" r:id="rId20"/>
    <p:sldId id="544" r:id="rId21"/>
    <p:sldId id="658" r:id="rId22"/>
    <p:sldId id="659" r:id="rId23"/>
    <p:sldId id="578" r:id="rId24"/>
    <p:sldId id="565" r:id="rId25"/>
    <p:sldId id="579" r:id="rId26"/>
    <p:sldId id="653" r:id="rId27"/>
    <p:sldId id="654" r:id="rId28"/>
    <p:sldId id="655" r:id="rId29"/>
    <p:sldId id="452" r:id="rId30"/>
    <p:sldId id="453" r:id="rId31"/>
    <p:sldId id="657" r:id="rId32"/>
    <p:sldId id="656" r:id="rId33"/>
    <p:sldId id="465" r:id="rId34"/>
    <p:sldId id="466" r:id="rId35"/>
    <p:sldId id="581" r:id="rId36"/>
    <p:sldId id="582" r:id="rId37"/>
    <p:sldId id="467" r:id="rId38"/>
    <p:sldId id="469" r:id="rId39"/>
    <p:sldId id="468" r:id="rId40"/>
    <p:sldId id="455" r:id="rId41"/>
    <p:sldId id="456" r:id="rId42"/>
    <p:sldId id="644" r:id="rId43"/>
    <p:sldId id="64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43" autoAdjust="0"/>
    <p:restoredTop sz="86858" autoAdjust="0"/>
  </p:normalViewPr>
  <p:slideViewPr>
    <p:cSldViewPr>
      <p:cViewPr varScale="1">
        <p:scale>
          <a:sx n="77" d="100"/>
          <a:sy n="77" d="100"/>
        </p:scale>
        <p:origin x="1020" y="41"/>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5.322"/>
    </inkml:context>
    <inkml:brush xml:id="br0">
      <inkml:brushProperty name="width" value="0.035" units="cm"/>
      <inkml:brushProperty name="height" value="0.035" units="cm"/>
      <inkml:brushProperty name="fitToCurve" value="1"/>
    </inkml:brush>
  </inkml:definitions>
  <inkml:trace contextRef="#ctx0" brushRef="#br0">443 848 28 0,'7'-4'0'16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17-03-29T23:15:02.843"/>
    </inkml:context>
    <inkml:brush xml:id="br0">
      <inkml:brushProperty name="width" value="0.035" units="cm"/>
      <inkml:brushProperty name="height" value="0.035" units="cm"/>
      <inkml:brushProperty name="fitToCurve" value="1"/>
    </inkml:brush>
  </inkml:definitions>
  <inkml:trace contextRef="#ctx0" brushRef="#br0">0 6 15 0,'29'-6'0'15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4/15/2020</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dirty="0"/>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8BFA99-E26A-45F7-8F45-23B81C9153BE}" type="datetime1">
              <a:rPr lang="en-US" altLang="en-US" smtClean="0"/>
              <a:t>4/15/2020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dirty="0"/>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E6E927C-4A30-4DB9-A41F-CD374C1FA807}" type="datetime1">
              <a:rPr lang="en-US" altLang="en-US" smtClean="0"/>
              <a:t>4/15/2020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dirty="0"/>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2000D64-C1F1-4BF4-BB7E-9E024EFD71C4}" type="datetime1">
              <a:rPr lang="en-US" altLang="en-US" smtClean="0"/>
              <a:t>4/15/2020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dirty="0"/>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990600"/>
            <a:ext cx="8229600" cy="5135563"/>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BE5D43D-038E-4283-B4B0-BC627F6F87B7}" type="datetime1">
              <a:rPr lang="en-US" altLang="en-US" smtClean="0"/>
              <a:t>4/15/2020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dirty="0"/>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7BE243-2267-4832-8096-710CEC711A67}" type="datetime1">
              <a:rPr lang="en-US" altLang="en-US" smtClean="0"/>
              <a:t>4/15/2020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dirty="0"/>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69DCA7-DA61-4F4E-BFBA-489A43361BC2}" type="datetime1">
              <a:rPr lang="en-US" altLang="en-US" smtClean="0"/>
              <a:t>4/15/2020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dirty="0"/>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B6E7369-474D-4F24-966B-CBE83F0C7355}" type="datetime1">
              <a:rPr lang="en-US" altLang="en-US" smtClean="0"/>
              <a:t>4/15/2020</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ltLang="en-US" dirty="0"/>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dirty="0"/>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9CD9A4-A2D3-4D4E-8580-A1DBBCD0E3CD}" type="datetime1">
              <a:rPr lang="en-US" altLang="en-US" smtClean="0"/>
              <a:t>4/15/2020</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dirty="0"/>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241962-2ABB-4497-B374-C4DCE1782232}" type="datetime1">
              <a:rPr lang="en-US" altLang="en-US" smtClean="0"/>
              <a:t>4/15/2020</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ltLang="en-US" dirty="0"/>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dirty="0"/>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6B7ED48-9120-4503-9CD1-E6AA5C4A076D}" type="datetime1">
              <a:rPr lang="en-US" altLang="en-US" smtClean="0"/>
              <a:t>4/15/2020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dirty="0"/>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7E9809-F2DB-4223-97C8-7C2039BE8313}" type="datetime1">
              <a:rPr lang="en-US" altLang="en-US" smtClean="0"/>
              <a:t>4/15/2020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dirty="0"/>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C13053D7-A1E3-40A9-9743-8F8205E6D85B}" type="datetime1">
              <a:rPr lang="en-US" altLang="en-US" smtClean="0"/>
              <a:t>4/15/2020</a:t>
            </a:fld>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4C393DF-8602-425E-B424-DAAF2480195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image" Target="../media/image70.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9.emf"/></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70.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62000" y="1752600"/>
            <a:ext cx="7772400" cy="2362200"/>
          </a:xfrm>
        </p:spPr>
        <p:txBody>
          <a:bodyPr/>
          <a:lstStyle/>
          <a:p>
            <a:pPr eaLnBrk="1" hangingPunct="1"/>
            <a:r>
              <a:rPr lang="en-US" altLang="en-US" sz="4000" b="1" dirty="0"/>
              <a:t>Math 642:</a:t>
            </a:r>
            <a:br>
              <a:rPr lang="en-US" altLang="en-US" sz="4000" dirty="0"/>
            </a:br>
            <a:r>
              <a:rPr lang="en-US" altLang="en-US" sz="4000" dirty="0"/>
              <a:t>Introduction to Machine Learning</a:t>
            </a:r>
            <a:br>
              <a:rPr lang="en-US" altLang="en-US" sz="4000" dirty="0"/>
            </a:br>
            <a:r>
              <a:rPr lang="en-US" altLang="en-US" sz="4000" dirty="0"/>
              <a:t>Spring 2020</a:t>
            </a:r>
            <a:br>
              <a:rPr lang="en-US" altLang="en-US" sz="4000" dirty="0"/>
            </a:br>
            <a:br>
              <a:rPr lang="en-US" altLang="en-US" sz="4000" dirty="0"/>
            </a:br>
            <a:r>
              <a:rPr lang="en-US" altLang="en-US" sz="4800" dirty="0"/>
              <a:t>Lecture 12: Bayesian Analysis, Project Presentations</a:t>
            </a:r>
            <a:endParaRPr lang="en-US" altLang="en-US" sz="5400" dirty="0"/>
          </a:p>
        </p:txBody>
      </p:sp>
      <p:sp>
        <p:nvSpPr>
          <p:cNvPr id="4" name="TextBox 3"/>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Tibshirani  </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Single Test Result</a:t>
            </a:r>
            <a:endParaRPr lang="en-US" altLang="en-US" sz="2800" dirty="0"/>
          </a:p>
        </p:txBody>
      </p:sp>
      <p:sp>
        <p:nvSpPr>
          <p:cNvPr id="3" name="Content Placeholder 2"/>
          <p:cNvSpPr>
            <a:spLocks noGrp="1"/>
          </p:cNvSpPr>
          <p:nvPr>
            <p:ph idx="1"/>
          </p:nvPr>
        </p:nvSpPr>
        <p:spPr>
          <a:xfrm>
            <a:off x="381000" y="1027793"/>
            <a:ext cx="8305800" cy="5334000"/>
          </a:xfrm>
        </p:spPr>
        <p:txBody>
          <a:bodyPr rtlCol="0">
            <a:noAutofit/>
          </a:bodyPr>
          <a:lstStyle/>
          <a:p>
            <a:pPr marL="0" indent="0" eaLnBrk="1" fontAlgn="auto" hangingPunct="1">
              <a:spcAft>
                <a:spcPts val="0"/>
              </a:spcAft>
              <a:buNone/>
              <a:defRPr/>
            </a:pPr>
            <a:r>
              <a:rPr lang="en-US" dirty="0"/>
              <a:t>If you test Positive: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dirty="0"/>
          </a:p>
        </p:txBody>
      </p:sp>
      <p:graphicFrame>
        <p:nvGraphicFramePr>
          <p:cNvPr id="2" name="Table 1"/>
          <p:cNvGraphicFramePr>
            <a:graphicFrameLocks noGrp="1"/>
          </p:cNvGraphicFramePr>
          <p:nvPr/>
        </p:nvGraphicFramePr>
        <p:xfrm>
          <a:off x="495300" y="1447800"/>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527596"/>
              <a:ext cx="10800" cy="2520"/>
            </p14:xfrm>
          </p:contentPart>
        </mc:Choice>
        <mc:Fallback xmlns="">
          <p:pic>
            <p:nvPicPr>
              <p:cNvPr id="3111" name="Ink 3110"/>
              <p:cNvPicPr/>
              <p:nvPr/>
            </p:nvPicPr>
            <p:blipFill>
              <a:blip r:embed="rId3"/>
              <a:stretch>
                <a:fillRect/>
              </a:stretch>
            </p:blipFill>
            <p:spPr>
              <a:xfrm>
                <a:off x="8691966" y="2521476"/>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nvGraphicFramePr>
        <p:xfrm>
          <a:off x="533400" y="3566160"/>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0.99 * 0.001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EBEA6C2-24DF-4117-8B67-28266E33A965}"/>
              </a:ext>
            </a:extLst>
          </p:cNvPr>
          <p:cNvSpPr txBox="1"/>
          <p:nvPr/>
        </p:nvSpPr>
        <p:spPr>
          <a:xfrm>
            <a:off x="2590800" y="4876800"/>
            <a:ext cx="1173719" cy="369332"/>
          </a:xfrm>
          <a:prstGeom prst="rect">
            <a:avLst/>
          </a:prstGeom>
          <a:noFill/>
        </p:spPr>
        <p:txBody>
          <a:bodyPr wrap="none" rtlCol="0">
            <a:spAutoFit/>
          </a:bodyPr>
          <a:lstStyle/>
          <a:p>
            <a:r>
              <a:rPr lang="en-US" dirty="0"/>
              <a:t>∑ = 0.0011</a:t>
            </a:r>
          </a:p>
        </p:txBody>
      </p:sp>
      <p:sp>
        <p:nvSpPr>
          <p:cNvPr id="10" name="TextBox 9">
            <a:extLst>
              <a:ext uri="{FF2B5EF4-FFF2-40B4-BE49-F238E27FC236}">
                <a16:creationId xmlns:a16="http://schemas.microsoft.com/office/drawing/2014/main" id="{CF481445-1715-4226-A7EF-584DA4B9CDFA}"/>
              </a:ext>
            </a:extLst>
          </p:cNvPr>
          <p:cNvSpPr txBox="1"/>
          <p:nvPr/>
        </p:nvSpPr>
        <p:spPr>
          <a:xfrm>
            <a:off x="4587543" y="4812268"/>
            <a:ext cx="1056700" cy="369332"/>
          </a:xfrm>
          <a:prstGeom prst="rect">
            <a:avLst/>
          </a:prstGeom>
          <a:noFill/>
        </p:spPr>
        <p:txBody>
          <a:bodyPr wrap="none" rtlCol="0">
            <a:spAutoFit/>
          </a:bodyPr>
          <a:lstStyle/>
          <a:p>
            <a:r>
              <a:rPr lang="en-US" dirty="0"/>
              <a:t>∑ = 0.989</a:t>
            </a:r>
          </a:p>
        </p:txBody>
      </p:sp>
      <p:sp>
        <p:nvSpPr>
          <p:cNvPr id="11" name="TextBox 10">
            <a:extLst>
              <a:ext uri="{FF2B5EF4-FFF2-40B4-BE49-F238E27FC236}">
                <a16:creationId xmlns:a16="http://schemas.microsoft.com/office/drawing/2014/main" id="{9A66AD2C-928E-4D8C-B5DE-2197180FC7F9}"/>
              </a:ext>
            </a:extLst>
          </p:cNvPr>
          <p:cNvSpPr txBox="1"/>
          <p:nvPr/>
        </p:nvSpPr>
        <p:spPr>
          <a:xfrm>
            <a:off x="7782500" y="4442936"/>
            <a:ext cx="1056700" cy="369332"/>
          </a:xfrm>
          <a:prstGeom prst="rect">
            <a:avLst/>
          </a:prstGeom>
          <a:noFill/>
        </p:spPr>
        <p:txBody>
          <a:bodyPr wrap="none" rtlCol="0">
            <a:spAutoFit/>
          </a:bodyPr>
          <a:lstStyle/>
          <a:p>
            <a:r>
              <a:rPr lang="en-US" dirty="0"/>
              <a:t>∑ = 0.949</a:t>
            </a:r>
          </a:p>
        </p:txBody>
      </p:sp>
      <p:sp>
        <p:nvSpPr>
          <p:cNvPr id="12" name="TextBox 11">
            <a:extLst>
              <a:ext uri="{FF2B5EF4-FFF2-40B4-BE49-F238E27FC236}">
                <a16:creationId xmlns:a16="http://schemas.microsoft.com/office/drawing/2014/main" id="{B68117C4-A0D8-493B-A218-6576059B267F}"/>
              </a:ext>
            </a:extLst>
          </p:cNvPr>
          <p:cNvSpPr txBox="1"/>
          <p:nvPr/>
        </p:nvSpPr>
        <p:spPr>
          <a:xfrm>
            <a:off x="7785040" y="4037788"/>
            <a:ext cx="1173719" cy="369332"/>
          </a:xfrm>
          <a:prstGeom prst="rect">
            <a:avLst/>
          </a:prstGeom>
          <a:noFill/>
        </p:spPr>
        <p:txBody>
          <a:bodyPr wrap="none" rtlCol="0">
            <a:spAutoFit/>
          </a:bodyPr>
          <a:lstStyle/>
          <a:p>
            <a:r>
              <a:rPr lang="en-US" dirty="0"/>
              <a:t>∑ = 0.0509</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 0.9813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337940" y="5896728"/>
            <a:ext cx="1173719" cy="369332"/>
          </a:xfrm>
          <a:prstGeom prst="rect">
            <a:avLst/>
          </a:prstGeom>
          <a:noFill/>
        </p:spPr>
        <p:txBody>
          <a:bodyPr wrap="none" rtlCol="0">
            <a:spAutoFit/>
          </a:bodyPr>
          <a:lstStyle/>
          <a:p>
            <a:r>
              <a:rPr lang="en-US" dirty="0"/>
              <a:t>∑ = 1.0008</a:t>
            </a:r>
          </a:p>
        </p:txBody>
      </p:sp>
    </p:spTree>
    <p:extLst>
      <p:ext uri="{BB962C8B-B14F-4D97-AF65-F5344CB8AC3E}">
        <p14:creationId xmlns:p14="http://schemas.microsoft.com/office/powerpoint/2010/main" val="20334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Double Test Result</a:t>
            </a:r>
          </a:p>
        </p:txBody>
      </p:sp>
      <p:sp>
        <p:nvSpPr>
          <p:cNvPr id="3" name="Content Placeholder 2"/>
          <p:cNvSpPr>
            <a:spLocks noGrp="1"/>
          </p:cNvSpPr>
          <p:nvPr>
            <p:ph idx="1"/>
          </p:nvPr>
        </p:nvSpPr>
        <p:spPr>
          <a:xfrm>
            <a:off x="272143" y="834753"/>
            <a:ext cx="8305800" cy="5334000"/>
          </a:xfrm>
        </p:spPr>
        <p:txBody>
          <a:bodyPr rtlCol="0">
            <a:noAutofit/>
          </a:bodyPr>
          <a:lstStyle/>
          <a:p>
            <a:pPr marL="0" indent="0" eaLnBrk="1" fontAlgn="auto" hangingPunct="1">
              <a:spcAft>
                <a:spcPts val="0"/>
              </a:spcAft>
              <a:buNone/>
              <a:defRPr/>
            </a:pPr>
            <a:r>
              <a:rPr lang="en-US" dirty="0"/>
              <a:t>If you test Positive and then go in for a retest, you change prior. If you test </a:t>
            </a:r>
            <a:r>
              <a:rPr lang="en-US" dirty="0">
                <a:solidFill>
                  <a:srgbClr val="FF0000"/>
                </a:solidFill>
              </a:rPr>
              <a:t>positive</a:t>
            </a:r>
            <a:r>
              <a:rPr lang="en-US" dirty="0"/>
              <a:t> the second time: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dirty="0"/>
          </a:p>
        </p:txBody>
      </p:sp>
      <p:graphicFrame>
        <p:nvGraphicFramePr>
          <p:cNvPr id="2" name="Table 1"/>
          <p:cNvGraphicFramePr>
            <a:graphicFrameLocks noGrp="1"/>
          </p:cNvGraphicFramePr>
          <p:nvPr/>
        </p:nvGraphicFramePr>
        <p:xfrm>
          <a:off x="495300" y="1764393"/>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844189"/>
              <a:ext cx="10800" cy="2520"/>
            </p14:xfrm>
          </p:contentPart>
        </mc:Choice>
        <mc:Fallback xmlns="">
          <p:pic>
            <p:nvPicPr>
              <p:cNvPr id="3111" name="Ink 3110"/>
              <p:cNvPicPr/>
              <p:nvPr/>
            </p:nvPicPr>
            <p:blipFill>
              <a:blip r:embed="rId3"/>
              <a:stretch>
                <a:fillRect/>
              </a:stretch>
            </p:blipFill>
            <p:spPr>
              <a:xfrm>
                <a:off x="8691966" y="2838069"/>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nvGraphicFramePr>
        <p:xfrm>
          <a:off x="533400" y="3882753"/>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0.99 * </a:t>
                      </a:r>
                      <a:r>
                        <a:rPr lang="en-US" sz="1800" dirty="0">
                          <a:solidFill>
                            <a:srgbClr val="FF0000"/>
                          </a:solidFill>
                        </a:rPr>
                        <a:t>0.0195 </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0.05 * </a:t>
                      </a:r>
                      <a:r>
                        <a:rPr lang="en-US" sz="1800" dirty="0">
                          <a:solidFill>
                            <a:srgbClr val="FF0000"/>
                          </a:solidFill>
                        </a:rPr>
                        <a:t>0.9813 </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8117C4-A0D8-493B-A218-6576059B267F}"/>
              </a:ext>
            </a:extLst>
          </p:cNvPr>
          <p:cNvSpPr txBox="1"/>
          <p:nvPr/>
        </p:nvSpPr>
        <p:spPr>
          <a:xfrm>
            <a:off x="7785040" y="4354381"/>
            <a:ext cx="1290738" cy="369332"/>
          </a:xfrm>
          <a:prstGeom prst="rect">
            <a:avLst/>
          </a:prstGeom>
          <a:noFill/>
        </p:spPr>
        <p:txBody>
          <a:bodyPr wrap="none" rtlCol="0">
            <a:spAutoFit/>
          </a:bodyPr>
          <a:lstStyle/>
          <a:p>
            <a:r>
              <a:rPr lang="en-US" dirty="0"/>
              <a:t>∑ = 0.06837</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0.282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 0.717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0.95 * 0.999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337940" y="5896728"/>
            <a:ext cx="1056700" cy="369332"/>
          </a:xfrm>
          <a:prstGeom prst="rect">
            <a:avLst/>
          </a:prstGeom>
          <a:noFill/>
        </p:spPr>
        <p:txBody>
          <a:bodyPr wrap="none" rtlCol="0">
            <a:spAutoFit/>
          </a:bodyPr>
          <a:lstStyle/>
          <a:p>
            <a:r>
              <a:rPr lang="en-US" dirty="0"/>
              <a:t>∑ = 0.996</a:t>
            </a:r>
          </a:p>
        </p:txBody>
      </p:sp>
    </p:spTree>
    <p:extLst>
      <p:ext uri="{BB962C8B-B14F-4D97-AF65-F5344CB8AC3E}">
        <p14:creationId xmlns:p14="http://schemas.microsoft.com/office/powerpoint/2010/main" val="141750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Double Test Result</a:t>
            </a:r>
            <a:endParaRPr lang="en-US" altLang="en-US" sz="2800" dirty="0"/>
          </a:p>
        </p:txBody>
      </p:sp>
      <p:sp>
        <p:nvSpPr>
          <p:cNvPr id="3" name="Content Placeholder 2"/>
          <p:cNvSpPr>
            <a:spLocks noGrp="1"/>
          </p:cNvSpPr>
          <p:nvPr>
            <p:ph idx="1"/>
          </p:nvPr>
        </p:nvSpPr>
        <p:spPr>
          <a:xfrm>
            <a:off x="364671" y="820902"/>
            <a:ext cx="8305800" cy="5334000"/>
          </a:xfrm>
        </p:spPr>
        <p:txBody>
          <a:bodyPr rtlCol="0">
            <a:noAutofit/>
          </a:bodyPr>
          <a:lstStyle/>
          <a:p>
            <a:pPr marL="0" indent="0" eaLnBrk="1" fontAlgn="auto" hangingPunct="1">
              <a:spcAft>
                <a:spcPts val="0"/>
              </a:spcAft>
              <a:buNone/>
              <a:defRPr/>
            </a:pPr>
            <a:r>
              <a:rPr lang="en-US" dirty="0"/>
              <a:t>If you test Positive and then go in for a retest, you change prior. If you test negative the second time: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dirty="0"/>
          </a:p>
        </p:txBody>
      </p:sp>
      <p:graphicFrame>
        <p:nvGraphicFramePr>
          <p:cNvPr id="2" name="Table 1"/>
          <p:cNvGraphicFramePr>
            <a:graphicFrameLocks noGrp="1"/>
          </p:cNvGraphicFramePr>
          <p:nvPr/>
        </p:nvGraphicFramePr>
        <p:xfrm>
          <a:off x="495300" y="1611868"/>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a:t>
                      </a:r>
                      <a:r>
                        <a:rPr lang="en-US" sz="1600" dirty="0">
                          <a:solidFill>
                            <a:srgbClr val="FF0000"/>
                          </a:solidFill>
                        </a:rPr>
                        <a:t>P(</a:t>
                      </a:r>
                      <a:r>
                        <a:rPr lang="en-US" sz="1600" dirty="0">
                          <a:solidFill>
                            <a:srgbClr val="FF0000"/>
                          </a:solidFill>
                          <a:latin typeface="Symbol" panose="05050102010706020507" pitchFamily="18" charset="2"/>
                        </a:rPr>
                        <a:t>Q-</a:t>
                      </a:r>
                      <a:r>
                        <a:rPr lang="en-US" sz="1600" dirty="0">
                          <a:solidFill>
                            <a:srgbClr val="FF0000"/>
                          </a:solidFill>
                        </a:rPr>
                        <a:t>) </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691664"/>
              <a:ext cx="10800" cy="2520"/>
            </p14:xfrm>
          </p:contentPart>
        </mc:Choice>
        <mc:Fallback xmlns="">
          <p:pic>
            <p:nvPicPr>
              <p:cNvPr id="3111" name="Ink 3110"/>
              <p:cNvPicPr/>
              <p:nvPr/>
            </p:nvPicPr>
            <p:blipFill>
              <a:blip r:embed="rId3"/>
              <a:stretch>
                <a:fillRect/>
              </a:stretch>
            </p:blipFill>
            <p:spPr>
              <a:xfrm>
                <a:off x="8691966" y="2685544"/>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nvGraphicFramePr>
        <p:xfrm>
          <a:off x="533400" y="3730228"/>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0.99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0.01 * </a:t>
                      </a:r>
                      <a:r>
                        <a:rPr lang="en-US" sz="1800" dirty="0">
                          <a:solidFill>
                            <a:srgbClr val="FF0000"/>
                          </a:solidFill>
                        </a:rPr>
                        <a:t>0.0195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0.95 * </a:t>
                      </a:r>
                      <a:r>
                        <a:rPr lang="en-US" sz="1800" dirty="0">
                          <a:solidFill>
                            <a:srgbClr val="FF0000"/>
                          </a:solidFill>
                        </a:rPr>
                        <a:t>0.9813</a:t>
                      </a:r>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1" name="TextBox 10">
            <a:extLst>
              <a:ext uri="{FF2B5EF4-FFF2-40B4-BE49-F238E27FC236}">
                <a16:creationId xmlns:a16="http://schemas.microsoft.com/office/drawing/2014/main" id="{9A66AD2C-928E-4D8C-B5DE-2197180FC7F9}"/>
              </a:ext>
            </a:extLst>
          </p:cNvPr>
          <p:cNvSpPr txBox="1"/>
          <p:nvPr/>
        </p:nvSpPr>
        <p:spPr>
          <a:xfrm>
            <a:off x="7679872" y="4603126"/>
            <a:ext cx="1290738" cy="369332"/>
          </a:xfrm>
          <a:prstGeom prst="rect">
            <a:avLst/>
          </a:prstGeom>
          <a:noFill/>
        </p:spPr>
        <p:txBody>
          <a:bodyPr wrap="none" rtlCol="0">
            <a:spAutoFit/>
          </a:bodyPr>
          <a:lstStyle/>
          <a:p>
            <a:r>
              <a:rPr lang="en-US" dirty="0"/>
              <a:t>∑ = 0.93243</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0.000209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0.99975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181460" y="6335424"/>
            <a:ext cx="1290738" cy="369332"/>
          </a:xfrm>
          <a:prstGeom prst="rect">
            <a:avLst/>
          </a:prstGeom>
          <a:noFill/>
        </p:spPr>
        <p:txBody>
          <a:bodyPr wrap="none" rtlCol="0">
            <a:spAutoFit/>
          </a:bodyPr>
          <a:lstStyle/>
          <a:p>
            <a:r>
              <a:rPr lang="en-US" dirty="0"/>
              <a:t>∑ = 0.99996</a:t>
            </a:r>
          </a:p>
        </p:txBody>
      </p:sp>
    </p:spTree>
    <p:extLst>
      <p:ext uri="{BB962C8B-B14F-4D97-AF65-F5344CB8AC3E}">
        <p14:creationId xmlns:p14="http://schemas.microsoft.com/office/powerpoint/2010/main" val="278892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BA34-CBB7-4DDF-A99A-C11DFB8641F9}"/>
              </a:ext>
            </a:extLst>
          </p:cNvPr>
          <p:cNvSpPr>
            <a:spLocks noGrp="1"/>
          </p:cNvSpPr>
          <p:nvPr>
            <p:ph type="title"/>
          </p:nvPr>
        </p:nvSpPr>
        <p:spPr/>
        <p:txBody>
          <a:bodyPr/>
          <a:lstStyle/>
          <a:p>
            <a:r>
              <a:rPr lang="en-US" dirty="0"/>
              <a:t>Summary of Testing Analysis</a:t>
            </a:r>
          </a:p>
        </p:txBody>
      </p:sp>
      <p:sp>
        <p:nvSpPr>
          <p:cNvPr id="3" name="Content Placeholder 2">
            <a:extLst>
              <a:ext uri="{FF2B5EF4-FFF2-40B4-BE49-F238E27FC236}">
                <a16:creationId xmlns:a16="http://schemas.microsoft.com/office/drawing/2014/main" id="{AA5EAA04-53B8-44FB-8686-3E99AEED2B25}"/>
              </a:ext>
            </a:extLst>
          </p:cNvPr>
          <p:cNvSpPr>
            <a:spLocks noGrp="1"/>
          </p:cNvSpPr>
          <p:nvPr>
            <p:ph idx="1"/>
          </p:nvPr>
        </p:nvSpPr>
        <p:spPr/>
        <p:txBody>
          <a:bodyPr/>
          <a:lstStyle/>
          <a:p>
            <a:r>
              <a:rPr lang="en-US" sz="2000" dirty="0"/>
              <a:t>The test was designed to detect as many people with the disease as possible. This is at the expense of a high false alarm rate.</a:t>
            </a:r>
          </a:p>
          <a:p>
            <a:endParaRPr lang="en-US" sz="2000" dirty="0"/>
          </a:p>
          <a:p>
            <a:r>
              <a:rPr lang="en-US" sz="2000" dirty="0"/>
              <a:t>If you test positive once, your chances of having the disease are still </a:t>
            </a:r>
            <a:r>
              <a:rPr lang="en-US" sz="2000" u="sng" dirty="0"/>
              <a:t>very</a:t>
            </a:r>
            <a:r>
              <a:rPr lang="en-US" sz="2000" dirty="0"/>
              <a:t> low (1%). This is because the initial probability is 1 in 10,000. Thus a high false alarm rate is still the overwhelming reason for 1 positive test (99%).</a:t>
            </a:r>
          </a:p>
          <a:p>
            <a:endParaRPr lang="en-US" sz="2000" dirty="0"/>
          </a:p>
          <a:p>
            <a:r>
              <a:rPr lang="en-US" sz="2000" dirty="0"/>
              <a:t>After a second test, if you test positive again, your chances of having the illness go up to 28%.  Still more likely it is a mistake, but now you should get examined by a physician.</a:t>
            </a:r>
          </a:p>
          <a:p>
            <a:endParaRPr lang="en-US" sz="2000" dirty="0"/>
          </a:p>
          <a:p>
            <a:r>
              <a:rPr lang="en-US" sz="2000" dirty="0"/>
              <a:t>However, your second test is more likely to be negative. Then you are 99% probably disease free.</a:t>
            </a:r>
          </a:p>
        </p:txBody>
      </p:sp>
      <p:sp>
        <p:nvSpPr>
          <p:cNvPr id="4" name="Slide Number Placeholder 3">
            <a:extLst>
              <a:ext uri="{FF2B5EF4-FFF2-40B4-BE49-F238E27FC236}">
                <a16:creationId xmlns:a16="http://schemas.microsoft.com/office/drawing/2014/main" id="{9DB0295A-76FE-43FD-B6B5-297B31091D93}"/>
              </a:ext>
            </a:extLst>
          </p:cNvPr>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spTree>
    <p:extLst>
      <p:ext uri="{BB962C8B-B14F-4D97-AF65-F5344CB8AC3E}">
        <p14:creationId xmlns:p14="http://schemas.microsoft.com/office/powerpoint/2010/main" val="295140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Flipping a Coin</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Assume</a:t>
            </a:r>
          </a:p>
          <a:p>
            <a:pPr marL="0" indent="0" algn="ctr" eaLnBrk="1" fontAlgn="auto" hangingPunct="1">
              <a:spcAft>
                <a:spcPts val="0"/>
              </a:spcAft>
              <a:buNone/>
              <a:defRPr/>
            </a:pPr>
            <a:r>
              <a:rPr lang="en-US" dirty="0"/>
              <a:t>p(heads) = </a:t>
            </a:r>
            <a:r>
              <a:rPr lang="en-US" dirty="0">
                <a:latin typeface="Symbol" panose="05050102010706020507" pitchFamily="18" charset="2"/>
              </a:rPr>
              <a:t>q </a:t>
            </a:r>
            <a:r>
              <a:rPr lang="en-US" dirty="0"/>
              <a:t>and p(tails) </a:t>
            </a:r>
            <a:r>
              <a:rPr lang="en-US" dirty="0">
                <a:latin typeface="Symbol" panose="05050102010706020507" pitchFamily="18" charset="2"/>
              </a:rPr>
              <a:t>= 1-q</a:t>
            </a:r>
          </a:p>
          <a:p>
            <a:pPr marL="0" indent="0" algn="ctr" eaLnBrk="1" fontAlgn="auto" hangingPunct="1">
              <a:spcAft>
                <a:spcPts val="0"/>
              </a:spcAft>
              <a:buNone/>
              <a:defRPr/>
            </a:pPr>
            <a:endParaRPr lang="en-US" sz="2000" dirty="0">
              <a:latin typeface="Symbol" panose="05050102010706020507" pitchFamily="18" charset="2"/>
            </a:endParaRPr>
          </a:p>
          <a:p>
            <a:pPr marL="0" indent="0" eaLnBrk="1" fontAlgn="auto" hangingPunct="1">
              <a:spcAft>
                <a:spcPts val="0"/>
              </a:spcAft>
              <a:buNone/>
              <a:defRPr/>
            </a:pPr>
            <a:r>
              <a:rPr lang="en-US" dirty="0"/>
              <a:t>Then the probability of getting a particular sequence of flips would be given by the binomial sampling distribution</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dirty="0"/>
              <a:t>		p(D) = </a:t>
            </a:r>
            <a:r>
              <a:rPr lang="en-US" dirty="0" err="1">
                <a:latin typeface="Symbol" panose="05050102010706020507" pitchFamily="18" charset="2"/>
              </a:rPr>
              <a:t>q</a:t>
            </a:r>
            <a:r>
              <a:rPr lang="en-US" baseline="30000" dirty="0" err="1"/>
              <a:t>h</a:t>
            </a:r>
            <a:r>
              <a:rPr lang="en-US" dirty="0">
                <a:latin typeface="Symbol" panose="05050102010706020507" pitchFamily="18" charset="2"/>
              </a:rPr>
              <a:t> </a:t>
            </a:r>
            <a:r>
              <a:rPr lang="en-US" dirty="0"/>
              <a:t> * (1- </a:t>
            </a:r>
            <a:r>
              <a:rPr lang="en-US" dirty="0">
                <a:latin typeface="Symbol" panose="05050102010706020507" pitchFamily="18" charset="2"/>
              </a:rPr>
              <a:t>q</a:t>
            </a:r>
            <a:r>
              <a:rPr lang="en-US" dirty="0"/>
              <a:t>)</a:t>
            </a:r>
            <a:r>
              <a:rPr lang="en-US" baseline="30000" dirty="0"/>
              <a:t>t</a:t>
            </a:r>
            <a:r>
              <a:rPr lang="en-US" dirty="0"/>
              <a:t>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dirty="0"/>
              <a:t>This is true for any 2-valued outcome that is exclusive (i.e., an outcome cannot be heads and tails at the same time, </a:t>
            </a:r>
            <a:r>
              <a:rPr lang="en-US" i="1" dirty="0"/>
              <a:t>notwithstanding quantum effects</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We also believe the coin is fair, so P(</a:t>
            </a:r>
            <a:r>
              <a:rPr lang="en-US" dirty="0">
                <a:latin typeface="Symbol" panose="05050102010706020507" pitchFamily="18" charset="2"/>
              </a:rPr>
              <a:t>q) </a:t>
            </a:r>
            <a:r>
              <a:rPr lang="en-US" dirty="0"/>
              <a:t>will equal 0.5</a:t>
            </a:r>
            <a:r>
              <a:rPr lang="en-US" dirty="0">
                <a:latin typeface="Symbol" panose="05050102010706020507" pitchFamily="18" charset="2"/>
              </a:rPr>
              <a:t>.  </a:t>
            </a:r>
            <a:r>
              <a:rPr lang="en-US" dirty="0"/>
              <a:t>Is it true?  We’ll find out.</a:t>
            </a:r>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dirty="0"/>
          </a:p>
        </p:txBody>
      </p:sp>
    </p:spTree>
    <p:extLst>
      <p:ext uri="{BB962C8B-B14F-4D97-AF65-F5344CB8AC3E}">
        <p14:creationId xmlns:p14="http://schemas.microsoft.com/office/powerpoint/2010/main" val="3785954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Toss Problem</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dirty="0"/>
          </a:p>
        </p:txBody>
      </p:sp>
      <p:pic>
        <p:nvPicPr>
          <p:cNvPr id="7" name="Picture 6" descr="RStudio"/>
          <p:cNvPicPr>
            <a:picLocks noChangeAspect="1"/>
          </p:cNvPicPr>
          <p:nvPr/>
        </p:nvPicPr>
        <p:blipFill rotWithShape="1">
          <a:blip r:embed="rId2">
            <a:extLst>
              <a:ext uri="{28A0092B-C50C-407E-A947-70E740481C1C}">
                <a14:useLocalDpi xmlns:a14="http://schemas.microsoft.com/office/drawing/2010/main" val="0"/>
              </a:ext>
            </a:extLst>
          </a:blip>
          <a:srcRect l="37500" t="37562" r="1563" b="2037"/>
          <a:stretch/>
        </p:blipFill>
        <p:spPr>
          <a:xfrm>
            <a:off x="441960" y="1143000"/>
            <a:ext cx="8085221" cy="4800600"/>
          </a:xfrm>
          <a:prstGeom prst="rect">
            <a:avLst/>
          </a:prstGeom>
        </p:spPr>
      </p:pic>
    </p:spTree>
    <p:extLst>
      <p:ext uri="{BB962C8B-B14F-4D97-AF65-F5344CB8AC3E}">
        <p14:creationId xmlns:p14="http://schemas.microsoft.com/office/powerpoint/2010/main" val="20233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Beta Distribution</a:t>
            </a:r>
          </a:p>
        </p:txBody>
      </p:sp>
      <p:sp>
        <p:nvSpPr>
          <p:cNvPr id="3" name="Content Placeholder 2"/>
          <p:cNvSpPr>
            <a:spLocks noGrp="1"/>
          </p:cNvSpPr>
          <p:nvPr>
            <p:ph idx="1"/>
          </p:nvPr>
        </p:nvSpPr>
        <p:spPr/>
        <p:txBody>
          <a:bodyPr/>
          <a:lstStyle/>
          <a:p>
            <a:pPr marL="0" indent="0">
              <a:buNone/>
            </a:pPr>
            <a:r>
              <a:rPr lang="en-US" dirty="0"/>
              <a:t>The beta distribution depends on 2 parameters, a and b, that determine the shape.  It can represent fair or biased either direction, localized or spread out.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pic>
        <p:nvPicPr>
          <p:cNvPr id="5" name="Picture 4" descr="RStudio"/>
          <p:cNvPicPr>
            <a:picLocks noChangeAspect="1"/>
          </p:cNvPicPr>
          <p:nvPr/>
        </p:nvPicPr>
        <p:blipFill rotWithShape="1">
          <a:blip r:embed="rId2">
            <a:extLst>
              <a:ext uri="{28A0092B-C50C-407E-A947-70E740481C1C}">
                <a14:useLocalDpi xmlns:a14="http://schemas.microsoft.com/office/drawing/2010/main" val="0"/>
              </a:ext>
            </a:extLst>
          </a:blip>
          <a:srcRect l="34167" t="37480" r="1666" b="2700"/>
          <a:stretch/>
        </p:blipFill>
        <p:spPr>
          <a:xfrm>
            <a:off x="1066799" y="2133600"/>
            <a:ext cx="7149473" cy="3992563"/>
          </a:xfrm>
          <a:prstGeom prst="rect">
            <a:avLst/>
          </a:prstGeom>
        </p:spPr>
      </p:pic>
    </p:spTree>
    <p:extLst>
      <p:ext uri="{BB962C8B-B14F-4D97-AF65-F5344CB8AC3E}">
        <p14:creationId xmlns:p14="http://schemas.microsoft.com/office/powerpoint/2010/main" val="3091462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Beta Distribution</a:t>
            </a:r>
          </a:p>
        </p:txBody>
      </p:sp>
      <p:sp>
        <p:nvSpPr>
          <p:cNvPr id="3" name="Content Placeholder 2"/>
          <p:cNvSpPr>
            <a:spLocks noGrp="1"/>
          </p:cNvSpPr>
          <p:nvPr>
            <p:ph idx="1"/>
          </p:nvPr>
        </p:nvSpPr>
        <p:spPr>
          <a:xfrm>
            <a:off x="457200" y="1029493"/>
            <a:ext cx="8229600" cy="5135563"/>
          </a:xfrm>
        </p:spPr>
        <p:txBody>
          <a:bodyPr/>
          <a:lstStyle/>
          <a:p>
            <a:pPr marL="0" indent="0">
              <a:buNone/>
            </a:pPr>
            <a:r>
              <a:rPr lang="en-US" dirty="0"/>
              <a:t>It can be sharp centered wherever you would like it. You can combine beta functions to infer more than1 value, or use fractional a’s and b’s</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17</a:t>
            </a:fld>
            <a:endParaRPr lang="en-US" altLang="en-US"/>
          </a:p>
        </p:txBody>
      </p:sp>
      <p:pic>
        <p:nvPicPr>
          <p:cNvPr id="6" name="Picture 5" descr="RStudio"/>
          <p:cNvPicPr>
            <a:picLocks noChangeAspect="1"/>
          </p:cNvPicPr>
          <p:nvPr/>
        </p:nvPicPr>
        <p:blipFill rotWithShape="1">
          <a:blip r:embed="rId2">
            <a:extLst>
              <a:ext uri="{28A0092B-C50C-407E-A947-70E740481C1C}">
                <a14:useLocalDpi xmlns:a14="http://schemas.microsoft.com/office/drawing/2010/main" val="0"/>
              </a:ext>
            </a:extLst>
          </a:blip>
          <a:srcRect l="34167" t="36088" r="1666" b="2700"/>
          <a:stretch/>
        </p:blipFill>
        <p:spPr>
          <a:xfrm>
            <a:off x="745132" y="1905000"/>
            <a:ext cx="7653735" cy="4373563"/>
          </a:xfrm>
          <a:prstGeom prst="rect">
            <a:avLst/>
          </a:prstGeom>
        </p:spPr>
      </p:pic>
    </p:spTree>
    <p:extLst>
      <p:ext uri="{BB962C8B-B14F-4D97-AF65-F5344CB8AC3E}">
        <p14:creationId xmlns:p14="http://schemas.microsoft.com/office/powerpoint/2010/main" val="54441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Conjugate Functions</a:t>
            </a:r>
          </a:p>
        </p:txBody>
      </p:sp>
      <p:sp>
        <p:nvSpPr>
          <p:cNvPr id="3" name="Content Placeholder 2"/>
          <p:cNvSpPr>
            <a:spLocks noGrp="1"/>
          </p:cNvSpPr>
          <p:nvPr>
            <p:ph idx="1"/>
          </p:nvPr>
        </p:nvSpPr>
        <p:spPr/>
        <p:txBody>
          <a:bodyPr/>
          <a:lstStyle/>
          <a:p>
            <a:pPr marL="0" indent="0">
              <a:buNone/>
            </a:pPr>
            <a:r>
              <a:rPr lang="en-US" dirty="0"/>
              <a:t>Happily there are several ways to solve for the posterior distribution using Bayes Theorem</a:t>
            </a:r>
          </a:p>
          <a:p>
            <a:pPr marL="0" indent="0">
              <a:buNone/>
            </a:pPr>
            <a:endParaRPr lang="en-US" dirty="0"/>
          </a:p>
          <a:p>
            <a:r>
              <a:rPr lang="en-US" dirty="0"/>
              <a:t>Deterministically using Conjugate Functions</a:t>
            </a:r>
          </a:p>
          <a:p>
            <a:r>
              <a:rPr lang="en-US" dirty="0"/>
              <a:t>Numerically using Markov Chain Monte Carlo methods</a:t>
            </a:r>
          </a:p>
          <a:p>
            <a:r>
              <a:rPr lang="en-US" dirty="0"/>
              <a:t>Using a related tool called Bayesian Belief Networks</a:t>
            </a:r>
          </a:p>
          <a:p>
            <a:endParaRPr lang="en-US" dirty="0"/>
          </a:p>
          <a:p>
            <a:pPr marL="0" indent="0">
              <a:buNone/>
            </a:pPr>
            <a:r>
              <a:rPr lang="en-US" dirty="0"/>
              <a:t>Let’s look at Conjugate Functions first</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18</a:t>
            </a:fld>
            <a:endParaRPr lang="en-US" altLang="en-US"/>
          </a:p>
        </p:txBody>
      </p:sp>
    </p:spTree>
    <p:extLst>
      <p:ext uri="{BB962C8B-B14F-4D97-AF65-F5344CB8AC3E}">
        <p14:creationId xmlns:p14="http://schemas.microsoft.com/office/powerpoint/2010/main" val="267927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The Beta Prior in Bayes Theorem</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Use the beta distribution as the prior distribution for Bayes</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|a,b</a:t>
            </a:r>
            <a:r>
              <a:rPr lang="en-US" dirty="0"/>
              <a:t>) = </a:t>
            </a:r>
            <a:r>
              <a:rPr lang="en-US" dirty="0">
                <a:latin typeface="Symbol" panose="05050102010706020507" pitchFamily="18" charset="2"/>
              </a:rPr>
              <a:t>q</a:t>
            </a:r>
            <a:r>
              <a:rPr lang="en-US" dirty="0"/>
              <a:t> </a:t>
            </a:r>
            <a:r>
              <a:rPr lang="en-US" baseline="30000" dirty="0"/>
              <a:t>(a-1) </a:t>
            </a:r>
            <a:r>
              <a:rPr lang="en-US" dirty="0"/>
              <a:t>(1-</a:t>
            </a:r>
            <a:r>
              <a:rPr lang="en-US" dirty="0">
                <a:latin typeface="Symbol" panose="05050102010706020507" pitchFamily="18" charset="2"/>
              </a:rPr>
              <a:t>q</a:t>
            </a:r>
            <a:r>
              <a:rPr lang="en-US" dirty="0"/>
              <a:t>)</a:t>
            </a:r>
            <a:r>
              <a:rPr lang="en-US" baseline="30000" dirty="0"/>
              <a:t>(b-1)</a:t>
            </a:r>
            <a:r>
              <a:rPr lang="en-US" dirty="0"/>
              <a:t> </a:t>
            </a:r>
          </a:p>
          <a:p>
            <a:pPr marL="0" indent="0" eaLnBrk="1" fontAlgn="auto" hangingPunct="1">
              <a:spcAft>
                <a:spcPts val="0"/>
              </a:spcAft>
              <a:buNone/>
              <a:defRPr/>
            </a:pPr>
            <a:r>
              <a:rPr lang="en-US" dirty="0"/>
              <a:t>			          B(</a:t>
            </a:r>
            <a:r>
              <a:rPr lang="en-US" dirty="0" err="1"/>
              <a:t>a,b</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Look at the likelihod for the coin problem (for 1 set of flips)</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t>D|</a:t>
            </a:r>
            <a:r>
              <a:rPr lang="en-US" dirty="0" err="1">
                <a:latin typeface="Symbol" panose="05050102010706020507" pitchFamily="18" charset="2"/>
              </a:rPr>
              <a:t>q</a:t>
            </a:r>
            <a:r>
              <a:rPr lang="en-US" dirty="0"/>
              <a:t>) = </a:t>
            </a:r>
            <a:r>
              <a:rPr lang="en-US" dirty="0">
                <a:latin typeface="Symbol" panose="05050102010706020507" pitchFamily="18" charset="2"/>
              </a:rPr>
              <a:t>q</a:t>
            </a:r>
            <a:r>
              <a:rPr lang="en-US" dirty="0"/>
              <a:t> </a:t>
            </a:r>
            <a:r>
              <a:rPr lang="en-US" baseline="30000" dirty="0"/>
              <a:t>(z) </a:t>
            </a:r>
            <a:r>
              <a:rPr lang="en-US" dirty="0"/>
              <a:t>(1-</a:t>
            </a:r>
            <a:r>
              <a:rPr lang="en-US" dirty="0">
                <a:latin typeface="Symbol" panose="05050102010706020507" pitchFamily="18" charset="2"/>
              </a:rPr>
              <a:t>q</a:t>
            </a:r>
            <a:r>
              <a:rPr lang="en-US" dirty="0"/>
              <a:t>)</a:t>
            </a:r>
            <a:r>
              <a:rPr lang="en-US" baseline="30000" dirty="0"/>
              <a:t>(N-z)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It’s easy to combine the beta function as a prior to the likelihood</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err="1">
                <a:latin typeface="Symbol" panose="05050102010706020507" pitchFamily="18" charset="2"/>
              </a:rPr>
              <a:t>q</a:t>
            </a:r>
            <a:r>
              <a:rPr lang="en-US" dirty="0" err="1"/>
              <a:t>|a,b,N,z</a:t>
            </a:r>
            <a:r>
              <a:rPr lang="en-US" dirty="0"/>
              <a:t>) = </a:t>
            </a:r>
            <a:r>
              <a:rPr lang="en-US" dirty="0">
                <a:latin typeface="Symbol" panose="05050102010706020507" pitchFamily="18" charset="2"/>
              </a:rPr>
              <a:t>q</a:t>
            </a:r>
            <a:r>
              <a:rPr lang="en-US" dirty="0"/>
              <a:t> </a:t>
            </a:r>
            <a:r>
              <a:rPr lang="en-US" baseline="30000" dirty="0"/>
              <a:t>(a-1+z) </a:t>
            </a:r>
            <a:r>
              <a:rPr lang="en-US" dirty="0"/>
              <a:t>(1-</a:t>
            </a:r>
            <a:r>
              <a:rPr lang="en-US" dirty="0">
                <a:latin typeface="Symbol" panose="05050102010706020507" pitchFamily="18" charset="2"/>
              </a:rPr>
              <a:t>q</a:t>
            </a:r>
            <a:r>
              <a:rPr lang="en-US" dirty="0"/>
              <a:t>)</a:t>
            </a:r>
            <a:r>
              <a:rPr lang="en-US" baseline="30000" dirty="0"/>
              <a:t>(b-1+N-z)</a:t>
            </a:r>
            <a:r>
              <a:rPr lang="en-US" dirty="0"/>
              <a:t>       =  beta (</a:t>
            </a:r>
            <a:r>
              <a:rPr lang="en-US" dirty="0" err="1"/>
              <a:t>z+a</a:t>
            </a:r>
            <a:r>
              <a:rPr lang="en-US" dirty="0"/>
              <a:t>, </a:t>
            </a:r>
            <a:r>
              <a:rPr lang="en-US" dirty="0" err="1"/>
              <a:t>N-z+b</a:t>
            </a:r>
            <a:r>
              <a:rPr lang="en-US" dirty="0"/>
              <a:t>)</a:t>
            </a:r>
          </a:p>
          <a:p>
            <a:pPr marL="0" indent="0" eaLnBrk="1" fontAlgn="auto" hangingPunct="1">
              <a:spcAft>
                <a:spcPts val="0"/>
              </a:spcAft>
              <a:buNone/>
              <a:defRPr/>
            </a:pPr>
            <a:r>
              <a:rPr lang="en-US" dirty="0"/>
              <a:t>				    B (</a:t>
            </a:r>
            <a:r>
              <a:rPr lang="en-US" dirty="0" err="1"/>
              <a:t>a+z,b+N-z</a:t>
            </a:r>
            <a:r>
              <a:rPr lang="en-US" dirty="0"/>
              <a:t>) </a:t>
            </a:r>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cxnSp>
        <p:nvCxnSpPr>
          <p:cNvPr id="4" name="Straight Connector 3"/>
          <p:cNvCxnSpPr/>
          <p:nvPr/>
        </p:nvCxnSpPr>
        <p:spPr>
          <a:xfrm>
            <a:off x="3581400" y="2209800"/>
            <a:ext cx="16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4114800" y="5867400"/>
            <a:ext cx="1828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pPr>
              <a:defRPr/>
            </a:pPr>
            <a:fld id="{9695C8B4-01A2-485F-8B64-4640E234E3BB}" type="slidenum">
              <a:rPr lang="en-US" altLang="en-US" smtClean="0"/>
              <a:pPr>
                <a:defRPr/>
              </a:pPr>
              <a:t>19</a:t>
            </a:fld>
            <a:endParaRPr lang="en-US" altLang="en-US"/>
          </a:p>
        </p:txBody>
      </p:sp>
    </p:spTree>
    <p:extLst>
      <p:ext uri="{BB962C8B-B14F-4D97-AF65-F5344CB8AC3E}">
        <p14:creationId xmlns:p14="http://schemas.microsoft.com/office/powerpoint/2010/main" val="320898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3556227913"/>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Neural</a:t>
                      </a:r>
                      <a:r>
                        <a:rPr lang="en-US" sz="1400" baseline="0" dirty="0">
                          <a:solidFill>
                            <a:schemeClr val="tx1"/>
                          </a:solidFill>
                        </a:rPr>
                        <a:t> Networks, Convolutional NN, Deep Learning</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Bayesian Belief Networks,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196"/>
                      </a:srgb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 Exam Prep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Properties of Beta Distribution</a:t>
            </a:r>
          </a:p>
        </p:txBody>
      </p:sp>
      <p:sp>
        <p:nvSpPr>
          <p:cNvPr id="3" name="Content Placeholder 2"/>
          <p:cNvSpPr>
            <a:spLocks noGrp="1"/>
          </p:cNvSpPr>
          <p:nvPr>
            <p:ph idx="1"/>
          </p:nvPr>
        </p:nvSpPr>
        <p:spPr/>
        <p:txBody>
          <a:bodyPr/>
          <a:lstStyle/>
          <a:p>
            <a:pPr marL="0" indent="0">
              <a:buNone/>
            </a:pPr>
            <a:r>
              <a:rPr lang="en-US" dirty="0"/>
              <a:t>The average of the beta(</a:t>
            </a:r>
            <a:r>
              <a:rPr lang="en-US" dirty="0" err="1"/>
              <a:t>a,b</a:t>
            </a:r>
            <a:r>
              <a:rPr lang="en-US" dirty="0"/>
              <a:t>) is </a:t>
            </a:r>
          </a:p>
          <a:p>
            <a:pPr marL="0" indent="0">
              <a:buNone/>
            </a:pPr>
            <a:endParaRPr lang="en-US" dirty="0"/>
          </a:p>
          <a:p>
            <a:pPr marL="0" indent="0">
              <a:buNone/>
            </a:pPr>
            <a:r>
              <a:rPr lang="en-US" dirty="0"/>
              <a:t>	</a:t>
            </a:r>
            <a:r>
              <a:rPr lang="en-US" dirty="0">
                <a:latin typeface="Symbol" panose="05050102010706020507" pitchFamily="18" charset="2"/>
              </a:rPr>
              <a:t>q</a:t>
            </a:r>
            <a:r>
              <a:rPr lang="en-US" dirty="0"/>
              <a:t> = a / (a + b)</a:t>
            </a:r>
          </a:p>
          <a:p>
            <a:pPr marL="0" indent="0">
              <a:buNone/>
            </a:pPr>
            <a:endParaRPr lang="en-US" dirty="0"/>
          </a:p>
          <a:p>
            <a:pPr marL="0" indent="0">
              <a:buNone/>
            </a:pPr>
            <a:r>
              <a:rPr lang="en-US" dirty="0"/>
              <a:t>(note for a = b, the average is 0.5, but for a &gt; b, the average is biased towards 1)</a:t>
            </a:r>
          </a:p>
          <a:p>
            <a:pPr marL="0" indent="0">
              <a:buNone/>
            </a:pPr>
            <a:endParaRPr lang="en-US" dirty="0"/>
          </a:p>
          <a:p>
            <a:pPr marL="0" indent="0">
              <a:buNone/>
            </a:pPr>
            <a:r>
              <a:rPr lang="en-US" dirty="0"/>
              <a:t>Given the prior average above, the average for the posterior is</a:t>
            </a:r>
          </a:p>
          <a:p>
            <a:pPr marL="0" indent="0">
              <a:buNone/>
            </a:pPr>
            <a:endParaRPr lang="en-US" dirty="0"/>
          </a:p>
          <a:p>
            <a:pPr marL="0" indent="0">
              <a:buNone/>
            </a:pPr>
            <a:r>
              <a:rPr lang="en-US" dirty="0">
                <a:latin typeface="Symbol" panose="05050102010706020507" pitchFamily="18" charset="2"/>
              </a:rPr>
              <a:t>	q</a:t>
            </a:r>
            <a:r>
              <a:rPr lang="en-US" dirty="0"/>
              <a:t> = (z + a) / (z + a) + (N – z + b)</a:t>
            </a:r>
          </a:p>
          <a:p>
            <a:pPr marL="0" indent="0">
              <a:buNone/>
            </a:pPr>
            <a:r>
              <a:rPr lang="en-US" dirty="0"/>
              <a:t>	    = (z + a) / (N + a + b) </a:t>
            </a:r>
          </a:p>
          <a:p>
            <a:pPr marL="0" indent="0">
              <a:buNone/>
            </a:pPr>
            <a:r>
              <a:rPr lang="en-US" dirty="0"/>
              <a:t>	     = [a / (</a:t>
            </a:r>
            <a:r>
              <a:rPr lang="en-US" dirty="0" err="1"/>
              <a:t>a+b</a:t>
            </a:r>
            <a:r>
              <a:rPr lang="en-US" dirty="0"/>
              <a:t>)] * [(</a:t>
            </a:r>
            <a:r>
              <a:rPr lang="en-US" dirty="0" err="1"/>
              <a:t>a+b</a:t>
            </a:r>
            <a:r>
              <a:rPr lang="en-US" dirty="0"/>
              <a:t>) / (</a:t>
            </a:r>
            <a:r>
              <a:rPr lang="en-US" dirty="0" err="1"/>
              <a:t>N+a+b</a:t>
            </a:r>
            <a:r>
              <a:rPr lang="en-US" dirty="0"/>
              <a:t>)] + [z/N] * [N/(</a:t>
            </a:r>
            <a:r>
              <a:rPr lang="en-US" dirty="0" err="1"/>
              <a:t>N+a+b</a:t>
            </a:r>
            <a:r>
              <a:rPr lang="en-US" dirty="0"/>
              <a:t>)]</a:t>
            </a:r>
          </a:p>
          <a:p>
            <a:pPr marL="0" indent="0">
              <a:buNone/>
            </a:pPr>
            <a:r>
              <a:rPr lang="en-US" dirty="0"/>
              <a:t>	     = prior average * weight + Data proportion* weight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20</a:t>
            </a:fld>
            <a:endParaRPr lang="en-US" altLang="en-US"/>
          </a:p>
        </p:txBody>
      </p:sp>
      <p:cxnSp>
        <p:nvCxnSpPr>
          <p:cNvPr id="6" name="Straight Connector 5"/>
          <p:cNvCxnSpPr/>
          <p:nvPr/>
        </p:nvCxnSpPr>
        <p:spPr>
          <a:xfrm>
            <a:off x="1371600" y="17526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600" y="4267200"/>
            <a:ext cx="228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55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Homework 10 Review</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21</a:t>
            </a:fld>
            <a:endParaRPr lang="en-US" altLang="en-US" dirty="0"/>
          </a:p>
        </p:txBody>
      </p:sp>
    </p:spTree>
    <p:extLst>
      <p:ext uri="{BB962C8B-B14F-4D97-AF65-F5344CB8AC3E}">
        <p14:creationId xmlns:p14="http://schemas.microsoft.com/office/powerpoint/2010/main" val="3595946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Project Presentations </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22</a:t>
            </a:fld>
            <a:endParaRPr lang="en-US" altLang="en-US" dirty="0"/>
          </a:p>
        </p:txBody>
      </p:sp>
    </p:spTree>
    <p:extLst>
      <p:ext uri="{BB962C8B-B14F-4D97-AF65-F5344CB8AC3E}">
        <p14:creationId xmlns:p14="http://schemas.microsoft.com/office/powerpoint/2010/main" val="3223929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Bayesian Belief Networks</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23</a:t>
            </a:fld>
            <a:endParaRPr lang="en-US" altLang="en-US" dirty="0"/>
          </a:p>
        </p:txBody>
      </p:sp>
    </p:spTree>
    <p:extLst>
      <p:ext uri="{BB962C8B-B14F-4D97-AF65-F5344CB8AC3E}">
        <p14:creationId xmlns:p14="http://schemas.microsoft.com/office/powerpoint/2010/main" val="2316380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863-551F-49FB-BD5E-4D40578EF79C}"/>
              </a:ext>
            </a:extLst>
          </p:cNvPr>
          <p:cNvSpPr>
            <a:spLocks noGrp="1"/>
          </p:cNvSpPr>
          <p:nvPr>
            <p:ph type="title"/>
          </p:nvPr>
        </p:nvSpPr>
        <p:spPr/>
        <p:txBody>
          <a:bodyPr/>
          <a:lstStyle/>
          <a:p>
            <a:r>
              <a:rPr lang="en-US" dirty="0"/>
              <a:t>BBN Reference</a:t>
            </a:r>
          </a:p>
        </p:txBody>
      </p:sp>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304800" y="1220787"/>
            <a:ext cx="8229600" cy="5135563"/>
          </a:xfrm>
        </p:spPr>
        <p:txBody>
          <a:bodyPr/>
          <a:lstStyle/>
          <a:p>
            <a:pPr marL="0" indent="0">
              <a:buNone/>
            </a:pPr>
            <a:endParaRPr lang="en-US" sz="2800" dirty="0"/>
          </a:p>
          <a:p>
            <a:pPr marL="0" indent="0">
              <a:buNone/>
            </a:pPr>
            <a:r>
              <a:rPr lang="en-US" u="sng" dirty="0"/>
              <a:t>A Bayesian Method for the Induction of Probabilistic Networks from Data </a:t>
            </a:r>
          </a:p>
          <a:p>
            <a:pPr marL="0" indent="0">
              <a:buNone/>
            </a:pPr>
            <a:endParaRPr lang="en-US" sz="2000" u="sng" dirty="0"/>
          </a:p>
          <a:p>
            <a:pPr marL="0" indent="0">
              <a:buNone/>
            </a:pPr>
            <a:r>
              <a:rPr lang="en-US" sz="1800" dirty="0"/>
              <a:t>GREGORY E  COOPER  GFC@MED.PITT.EDU </a:t>
            </a:r>
          </a:p>
          <a:p>
            <a:pPr marL="0" indent="0">
              <a:buNone/>
            </a:pPr>
            <a:r>
              <a:rPr lang="en-US" sz="1600" dirty="0"/>
              <a:t>Section of Medical Informatics, Department of Medicine</a:t>
            </a:r>
          </a:p>
          <a:p>
            <a:pPr marL="0" indent="0">
              <a:buNone/>
            </a:pPr>
            <a:r>
              <a:rPr lang="en-US" sz="1600" dirty="0"/>
              <a:t>University of Pittsburgh, B50A Lothrop Hall </a:t>
            </a:r>
          </a:p>
          <a:p>
            <a:pPr marL="0" indent="0">
              <a:buNone/>
            </a:pPr>
            <a:r>
              <a:rPr lang="en-US" sz="1600" dirty="0"/>
              <a:t>Pittsburgh, PA 15261 </a:t>
            </a:r>
          </a:p>
          <a:p>
            <a:pPr marL="0" indent="0">
              <a:buNone/>
            </a:pPr>
            <a:endParaRPr lang="en-US" sz="1800" dirty="0"/>
          </a:p>
          <a:p>
            <a:pPr marL="0" indent="0">
              <a:buNone/>
            </a:pPr>
            <a:r>
              <a:rPr lang="en-US" sz="1800" dirty="0"/>
              <a:t>EDWARD HERSKOVITS  EHH@SUMEX-AI  M.STAN FORD.EDU </a:t>
            </a:r>
          </a:p>
          <a:p>
            <a:pPr marL="0" indent="0">
              <a:buNone/>
            </a:pPr>
            <a:r>
              <a:rPr lang="en-US" sz="1600" dirty="0"/>
              <a:t>Noetic  Systems,  Incorporated</a:t>
            </a:r>
          </a:p>
          <a:p>
            <a:pPr marL="0" indent="0">
              <a:buNone/>
            </a:pPr>
            <a:r>
              <a:rPr lang="en-US" sz="1600" dirty="0"/>
              <a:t>2504 Maryland Avenue</a:t>
            </a:r>
          </a:p>
          <a:p>
            <a:pPr marL="0" indent="0">
              <a:buNone/>
            </a:pPr>
            <a:r>
              <a:rPr lang="en-US" sz="1600" dirty="0"/>
              <a:t>Baltimore,  MD 21218 </a:t>
            </a:r>
          </a:p>
          <a:p>
            <a:pPr marL="0" indent="0">
              <a:buNone/>
            </a:pPr>
            <a:endParaRPr lang="en-US" sz="1600" dirty="0"/>
          </a:p>
          <a:p>
            <a:pPr marL="0" indent="0">
              <a:buNone/>
            </a:pPr>
            <a:r>
              <a:rPr lang="en-US" sz="1800" dirty="0"/>
              <a:t>Editor: Tom </a:t>
            </a:r>
            <a:r>
              <a:rPr lang="en-US" sz="1800" dirty="0" err="1"/>
              <a:t>Dietterich</a:t>
            </a:r>
            <a:r>
              <a:rPr lang="en-US" sz="1800" dirty="0"/>
              <a:t> </a:t>
            </a:r>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24</a:t>
            </a:fld>
            <a:endParaRPr lang="en-US" altLang="en-US" dirty="0"/>
          </a:p>
        </p:txBody>
      </p:sp>
    </p:spTree>
    <p:extLst>
      <p:ext uri="{BB962C8B-B14F-4D97-AF65-F5344CB8AC3E}">
        <p14:creationId xmlns:p14="http://schemas.microsoft.com/office/powerpoint/2010/main" val="12322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EE69-EAC1-4F9C-BB92-78D0B36302DF}"/>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2E6217EA-04D0-4A18-86C4-85D50F372852}"/>
              </a:ext>
            </a:extLst>
          </p:cNvPr>
          <p:cNvSpPr>
            <a:spLocks noGrp="1"/>
          </p:cNvSpPr>
          <p:nvPr>
            <p:ph idx="1"/>
          </p:nvPr>
        </p:nvSpPr>
        <p:spPr/>
        <p:txBody>
          <a:bodyPr/>
          <a:lstStyle/>
          <a:p>
            <a:pPr marL="0" indent="0" algn="ctr">
              <a:buNone/>
            </a:pPr>
            <a:r>
              <a:rPr lang="en-US" sz="2400" dirty="0"/>
              <a:t>“…The automated Discovery of dependency relationships.”</a:t>
            </a:r>
          </a:p>
          <a:p>
            <a:pPr marL="0" indent="0" algn="ctr">
              <a:buNone/>
            </a:pPr>
            <a:endParaRPr lang="en-US" sz="2400" dirty="0"/>
          </a:p>
          <a:p>
            <a:pPr marL="0" indent="0" algn="ctr">
              <a:buNone/>
            </a:pPr>
            <a:endParaRPr lang="en-US" sz="2400" dirty="0"/>
          </a:p>
          <a:p>
            <a:pPr marL="0" indent="0" algn="ctr">
              <a:buNone/>
            </a:pPr>
            <a:r>
              <a:rPr lang="en-US" sz="2400" dirty="0"/>
              <a:t>“The computer searches for a probabilistic network structure that has a high posterior probability given the database “</a:t>
            </a:r>
          </a:p>
          <a:p>
            <a:pPr marL="0" indent="0" algn="ctr">
              <a:buNone/>
            </a:pPr>
            <a:endParaRPr lang="en-US" sz="2400" dirty="0"/>
          </a:p>
          <a:p>
            <a:pPr marL="0" indent="0" algn="ctr">
              <a:buNone/>
            </a:pPr>
            <a:r>
              <a:rPr lang="en-US" sz="2400" dirty="0"/>
              <a:t> </a:t>
            </a:r>
          </a:p>
        </p:txBody>
      </p:sp>
      <p:sp>
        <p:nvSpPr>
          <p:cNvPr id="4" name="Slide Number Placeholder 3">
            <a:extLst>
              <a:ext uri="{FF2B5EF4-FFF2-40B4-BE49-F238E27FC236}">
                <a16:creationId xmlns:a16="http://schemas.microsoft.com/office/drawing/2014/main" id="{FEB11321-E063-4FD0-8A6D-4847A7D50F7C}"/>
              </a:ext>
            </a:extLst>
          </p:cNvPr>
          <p:cNvSpPr>
            <a:spLocks noGrp="1"/>
          </p:cNvSpPr>
          <p:nvPr>
            <p:ph type="sldNum" sz="quarter" idx="12"/>
          </p:nvPr>
        </p:nvSpPr>
        <p:spPr/>
        <p:txBody>
          <a:bodyPr/>
          <a:lstStyle/>
          <a:p>
            <a:pPr>
              <a:defRPr/>
            </a:pPr>
            <a:fld id="{9695C8B4-01A2-485F-8B64-4640E234E3BB}" type="slidenum">
              <a:rPr lang="en-US" altLang="en-US" smtClean="0"/>
              <a:pPr>
                <a:defRPr/>
              </a:pPr>
              <a:t>25</a:t>
            </a:fld>
            <a:endParaRPr lang="en-US" altLang="en-US" dirty="0"/>
          </a:p>
        </p:txBody>
      </p:sp>
    </p:spTree>
    <p:extLst>
      <p:ext uri="{BB962C8B-B14F-4D97-AF65-F5344CB8AC3E}">
        <p14:creationId xmlns:p14="http://schemas.microsoft.com/office/powerpoint/2010/main" val="1591089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77CD-E2B7-4ECF-B4CD-42D01016B87E}"/>
              </a:ext>
            </a:extLst>
          </p:cNvPr>
          <p:cNvSpPr>
            <a:spLocks noGrp="1"/>
          </p:cNvSpPr>
          <p:nvPr>
            <p:ph type="title"/>
          </p:nvPr>
        </p:nvSpPr>
        <p:spPr/>
        <p:txBody>
          <a:bodyPr/>
          <a:lstStyle/>
          <a:p>
            <a:r>
              <a:rPr lang="en-US" dirty="0"/>
              <a:t>BBN Example</a:t>
            </a:r>
          </a:p>
        </p:txBody>
      </p:sp>
      <p:sp>
        <p:nvSpPr>
          <p:cNvPr id="4" name="Slide Number Placeholder 3">
            <a:extLst>
              <a:ext uri="{FF2B5EF4-FFF2-40B4-BE49-F238E27FC236}">
                <a16:creationId xmlns:a16="http://schemas.microsoft.com/office/drawing/2014/main" id="{E90FEB56-62BA-42EE-9B2D-5973EC976E2A}"/>
              </a:ext>
            </a:extLst>
          </p:cNvPr>
          <p:cNvSpPr>
            <a:spLocks noGrp="1"/>
          </p:cNvSpPr>
          <p:nvPr>
            <p:ph type="sldNum" sz="quarter" idx="12"/>
          </p:nvPr>
        </p:nvSpPr>
        <p:spPr/>
        <p:txBody>
          <a:bodyPr/>
          <a:lstStyle/>
          <a:p>
            <a:pPr>
              <a:defRPr/>
            </a:pPr>
            <a:fld id="{9695C8B4-01A2-485F-8B64-4640E234E3BB}" type="slidenum">
              <a:rPr lang="en-US" altLang="en-US" smtClean="0"/>
              <a:pPr>
                <a:defRPr/>
              </a:pPr>
              <a:t>26</a:t>
            </a:fld>
            <a:endParaRPr lang="en-US" altLang="en-US" dirty="0"/>
          </a:p>
        </p:txBody>
      </p:sp>
      <p:pic>
        <p:nvPicPr>
          <p:cNvPr id="5" name="Picture 4">
            <a:extLst>
              <a:ext uri="{FF2B5EF4-FFF2-40B4-BE49-F238E27FC236}">
                <a16:creationId xmlns:a16="http://schemas.microsoft.com/office/drawing/2014/main" id="{83DDB6C3-77F1-4425-B338-5A8FA5047206}"/>
              </a:ext>
            </a:extLst>
          </p:cNvPr>
          <p:cNvPicPr>
            <a:picLocks noChangeAspect="1"/>
          </p:cNvPicPr>
          <p:nvPr/>
        </p:nvPicPr>
        <p:blipFill>
          <a:blip r:embed="rId2"/>
          <a:stretch>
            <a:fillRect/>
          </a:stretch>
        </p:blipFill>
        <p:spPr>
          <a:xfrm>
            <a:off x="1219200" y="1143000"/>
            <a:ext cx="6124789" cy="3831541"/>
          </a:xfrm>
          <a:prstGeom prst="rect">
            <a:avLst/>
          </a:prstGeom>
        </p:spPr>
      </p:pic>
      <p:sp>
        <p:nvSpPr>
          <p:cNvPr id="3" name="Rectangle 2">
            <a:extLst>
              <a:ext uri="{FF2B5EF4-FFF2-40B4-BE49-F238E27FC236}">
                <a16:creationId xmlns:a16="http://schemas.microsoft.com/office/drawing/2014/main" id="{873857C1-FA2F-4BED-9BEF-A63B75401816}"/>
              </a:ext>
            </a:extLst>
          </p:cNvPr>
          <p:cNvSpPr/>
          <p:nvPr/>
        </p:nvSpPr>
        <p:spPr>
          <a:xfrm>
            <a:off x="1371600" y="5486400"/>
            <a:ext cx="6096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06D82B9-343E-47EE-8E64-CC2E5564AF52}"/>
              </a:ext>
            </a:extLst>
          </p:cNvPr>
          <p:cNvCxnSpPr/>
          <p:nvPr/>
        </p:nvCxnSpPr>
        <p:spPr>
          <a:xfrm>
            <a:off x="1447800" y="6172200"/>
            <a:ext cx="6096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8A3341-F771-4A42-8575-3744EDCE0CCC}"/>
              </a:ext>
            </a:extLst>
          </p:cNvPr>
          <p:cNvSpPr txBox="1"/>
          <p:nvPr/>
        </p:nvSpPr>
        <p:spPr>
          <a:xfrm>
            <a:off x="2136850" y="5454134"/>
            <a:ext cx="745973" cy="369332"/>
          </a:xfrm>
          <a:prstGeom prst="rect">
            <a:avLst/>
          </a:prstGeom>
          <a:noFill/>
        </p:spPr>
        <p:txBody>
          <a:bodyPr wrap="none" rtlCol="0">
            <a:spAutoFit/>
          </a:bodyPr>
          <a:lstStyle/>
          <a:p>
            <a:r>
              <a:rPr lang="en-US" dirty="0"/>
              <a:t>= Leaf</a:t>
            </a:r>
          </a:p>
        </p:txBody>
      </p:sp>
      <p:sp>
        <p:nvSpPr>
          <p:cNvPr id="9" name="TextBox 8">
            <a:extLst>
              <a:ext uri="{FF2B5EF4-FFF2-40B4-BE49-F238E27FC236}">
                <a16:creationId xmlns:a16="http://schemas.microsoft.com/office/drawing/2014/main" id="{DA205634-D0DB-4238-81AA-F3C3B09AB151}"/>
              </a:ext>
            </a:extLst>
          </p:cNvPr>
          <p:cNvSpPr txBox="1"/>
          <p:nvPr/>
        </p:nvSpPr>
        <p:spPr>
          <a:xfrm>
            <a:off x="2136850" y="5943252"/>
            <a:ext cx="806118" cy="369332"/>
          </a:xfrm>
          <a:prstGeom prst="rect">
            <a:avLst/>
          </a:prstGeom>
          <a:noFill/>
        </p:spPr>
        <p:txBody>
          <a:bodyPr wrap="none" rtlCol="0">
            <a:spAutoFit/>
          </a:bodyPr>
          <a:lstStyle/>
          <a:p>
            <a:r>
              <a:rPr lang="en-US" dirty="0"/>
              <a:t>= Edge</a:t>
            </a:r>
          </a:p>
        </p:txBody>
      </p:sp>
      <p:sp>
        <p:nvSpPr>
          <p:cNvPr id="10" name="TextBox 9">
            <a:extLst>
              <a:ext uri="{FF2B5EF4-FFF2-40B4-BE49-F238E27FC236}">
                <a16:creationId xmlns:a16="http://schemas.microsoft.com/office/drawing/2014/main" id="{F08B0958-500F-41FA-9421-F6EF0B81C03D}"/>
              </a:ext>
            </a:extLst>
          </p:cNvPr>
          <p:cNvSpPr txBox="1"/>
          <p:nvPr/>
        </p:nvSpPr>
        <p:spPr>
          <a:xfrm>
            <a:off x="3505200" y="5943600"/>
            <a:ext cx="3399136" cy="369332"/>
          </a:xfrm>
          <a:prstGeom prst="rect">
            <a:avLst/>
          </a:prstGeom>
          <a:noFill/>
        </p:spPr>
        <p:txBody>
          <a:bodyPr wrap="none" rtlCol="0">
            <a:spAutoFit/>
          </a:bodyPr>
          <a:lstStyle/>
          <a:p>
            <a:r>
              <a:rPr lang="en-US" dirty="0"/>
              <a:t>Edges go from Children to Parents </a:t>
            </a:r>
          </a:p>
        </p:txBody>
      </p:sp>
    </p:spTree>
    <p:extLst>
      <p:ext uri="{BB962C8B-B14F-4D97-AF65-F5344CB8AC3E}">
        <p14:creationId xmlns:p14="http://schemas.microsoft.com/office/powerpoint/2010/main" val="374620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C74C-EB27-4ED9-9222-AE786F7DB90A}"/>
              </a:ext>
            </a:extLst>
          </p:cNvPr>
          <p:cNvSpPr>
            <a:spLocks noGrp="1"/>
          </p:cNvSpPr>
          <p:nvPr>
            <p:ph type="title"/>
          </p:nvPr>
        </p:nvSpPr>
        <p:spPr/>
        <p:txBody>
          <a:bodyPr/>
          <a:lstStyle/>
          <a:p>
            <a:r>
              <a:rPr lang="en-US" dirty="0" err="1"/>
              <a:t>Dyspnoea</a:t>
            </a:r>
            <a:r>
              <a:rPr lang="en-US" dirty="0"/>
              <a:t> Chain Rule for Probabilities</a:t>
            </a:r>
          </a:p>
        </p:txBody>
      </p:sp>
      <p:sp>
        <p:nvSpPr>
          <p:cNvPr id="4" name="Slide Number Placeholder 3">
            <a:extLst>
              <a:ext uri="{FF2B5EF4-FFF2-40B4-BE49-F238E27FC236}">
                <a16:creationId xmlns:a16="http://schemas.microsoft.com/office/drawing/2014/main" id="{90000E2F-41CD-486F-9D93-476BF1153E28}"/>
              </a:ext>
            </a:extLst>
          </p:cNvPr>
          <p:cNvSpPr>
            <a:spLocks noGrp="1"/>
          </p:cNvSpPr>
          <p:nvPr>
            <p:ph type="sldNum" sz="quarter" idx="12"/>
          </p:nvPr>
        </p:nvSpPr>
        <p:spPr/>
        <p:txBody>
          <a:bodyPr/>
          <a:lstStyle/>
          <a:p>
            <a:pPr>
              <a:defRPr/>
            </a:pPr>
            <a:fld id="{9695C8B4-01A2-485F-8B64-4640E234E3BB}" type="slidenum">
              <a:rPr lang="en-US" altLang="en-US" smtClean="0"/>
              <a:pPr>
                <a:defRPr/>
              </a:pPr>
              <a:t>27</a:t>
            </a:fld>
            <a:endParaRPr lang="en-US" altLang="en-US" dirty="0"/>
          </a:p>
        </p:txBody>
      </p:sp>
      <p:pic>
        <p:nvPicPr>
          <p:cNvPr id="5" name="Picture 4">
            <a:extLst>
              <a:ext uri="{FF2B5EF4-FFF2-40B4-BE49-F238E27FC236}">
                <a16:creationId xmlns:a16="http://schemas.microsoft.com/office/drawing/2014/main" id="{4DE9E05E-E058-4447-B314-12C31D219372}"/>
              </a:ext>
            </a:extLst>
          </p:cNvPr>
          <p:cNvPicPr>
            <a:picLocks noChangeAspect="1"/>
          </p:cNvPicPr>
          <p:nvPr/>
        </p:nvPicPr>
        <p:blipFill>
          <a:blip r:embed="rId2"/>
          <a:stretch>
            <a:fillRect/>
          </a:stretch>
        </p:blipFill>
        <p:spPr>
          <a:xfrm>
            <a:off x="838200" y="1914207"/>
            <a:ext cx="3588947" cy="443132"/>
          </a:xfrm>
          <a:prstGeom prst="rect">
            <a:avLst/>
          </a:prstGeom>
        </p:spPr>
      </p:pic>
      <p:pic>
        <p:nvPicPr>
          <p:cNvPr id="6" name="Picture 5">
            <a:extLst>
              <a:ext uri="{FF2B5EF4-FFF2-40B4-BE49-F238E27FC236}">
                <a16:creationId xmlns:a16="http://schemas.microsoft.com/office/drawing/2014/main" id="{73017B3F-4BCE-4A9B-99DA-3CF410DDFADF}"/>
              </a:ext>
            </a:extLst>
          </p:cNvPr>
          <p:cNvPicPr>
            <a:picLocks noChangeAspect="1"/>
          </p:cNvPicPr>
          <p:nvPr/>
        </p:nvPicPr>
        <p:blipFill>
          <a:blip r:embed="rId3"/>
          <a:stretch>
            <a:fillRect/>
          </a:stretch>
        </p:blipFill>
        <p:spPr>
          <a:xfrm>
            <a:off x="6039732" y="1329819"/>
            <a:ext cx="2924389" cy="1829437"/>
          </a:xfrm>
          <a:prstGeom prst="rect">
            <a:avLst/>
          </a:prstGeom>
        </p:spPr>
      </p:pic>
      <p:pic>
        <p:nvPicPr>
          <p:cNvPr id="7" name="Picture 6">
            <a:extLst>
              <a:ext uri="{FF2B5EF4-FFF2-40B4-BE49-F238E27FC236}">
                <a16:creationId xmlns:a16="http://schemas.microsoft.com/office/drawing/2014/main" id="{FD7C8692-3650-4CBD-B88F-054D4161E42D}"/>
              </a:ext>
            </a:extLst>
          </p:cNvPr>
          <p:cNvPicPr>
            <a:picLocks noChangeAspect="1"/>
          </p:cNvPicPr>
          <p:nvPr/>
        </p:nvPicPr>
        <p:blipFill>
          <a:blip r:embed="rId4"/>
          <a:stretch>
            <a:fillRect/>
          </a:stretch>
        </p:blipFill>
        <p:spPr>
          <a:xfrm>
            <a:off x="990601" y="2604868"/>
            <a:ext cx="4209316" cy="366932"/>
          </a:xfrm>
          <a:prstGeom prst="rect">
            <a:avLst/>
          </a:prstGeom>
        </p:spPr>
      </p:pic>
      <p:pic>
        <p:nvPicPr>
          <p:cNvPr id="8" name="Picture 7">
            <a:extLst>
              <a:ext uri="{FF2B5EF4-FFF2-40B4-BE49-F238E27FC236}">
                <a16:creationId xmlns:a16="http://schemas.microsoft.com/office/drawing/2014/main" id="{B0E1C269-9379-480C-B946-F18D680E361A}"/>
              </a:ext>
            </a:extLst>
          </p:cNvPr>
          <p:cNvPicPr>
            <a:picLocks noChangeAspect="1"/>
          </p:cNvPicPr>
          <p:nvPr/>
        </p:nvPicPr>
        <p:blipFill>
          <a:blip r:embed="rId5"/>
          <a:stretch>
            <a:fillRect/>
          </a:stretch>
        </p:blipFill>
        <p:spPr>
          <a:xfrm>
            <a:off x="1066800" y="3650875"/>
            <a:ext cx="7162800" cy="380324"/>
          </a:xfrm>
          <a:prstGeom prst="rect">
            <a:avLst/>
          </a:prstGeom>
        </p:spPr>
      </p:pic>
      <p:grpSp>
        <p:nvGrpSpPr>
          <p:cNvPr id="13" name="Group 12">
            <a:extLst>
              <a:ext uri="{FF2B5EF4-FFF2-40B4-BE49-F238E27FC236}">
                <a16:creationId xmlns:a16="http://schemas.microsoft.com/office/drawing/2014/main" id="{5E23DB1D-2019-404B-A246-94AFB81AC610}"/>
              </a:ext>
            </a:extLst>
          </p:cNvPr>
          <p:cNvGrpSpPr/>
          <p:nvPr/>
        </p:nvGrpSpPr>
        <p:grpSpPr>
          <a:xfrm>
            <a:off x="1143000" y="4701500"/>
            <a:ext cx="6705598" cy="351631"/>
            <a:chOff x="762001" y="4725695"/>
            <a:chExt cx="6705598" cy="351631"/>
          </a:xfrm>
        </p:grpSpPr>
        <p:pic>
          <p:nvPicPr>
            <p:cNvPr id="9" name="Picture 8">
              <a:extLst>
                <a:ext uri="{FF2B5EF4-FFF2-40B4-BE49-F238E27FC236}">
                  <a16:creationId xmlns:a16="http://schemas.microsoft.com/office/drawing/2014/main" id="{5AABC486-9EC8-4A82-A145-A5758FEEF9D3}"/>
                </a:ext>
              </a:extLst>
            </p:cNvPr>
            <p:cNvPicPr>
              <a:picLocks noChangeAspect="1"/>
            </p:cNvPicPr>
            <p:nvPr/>
          </p:nvPicPr>
          <p:blipFill>
            <a:blip r:embed="rId6"/>
            <a:stretch>
              <a:fillRect/>
            </a:stretch>
          </p:blipFill>
          <p:spPr>
            <a:xfrm>
              <a:off x="762001" y="4725695"/>
              <a:ext cx="3671717" cy="351631"/>
            </a:xfrm>
            <a:prstGeom prst="rect">
              <a:avLst/>
            </a:prstGeom>
          </p:spPr>
        </p:pic>
        <p:pic>
          <p:nvPicPr>
            <p:cNvPr id="10" name="Picture 9">
              <a:extLst>
                <a:ext uri="{FF2B5EF4-FFF2-40B4-BE49-F238E27FC236}">
                  <a16:creationId xmlns:a16="http://schemas.microsoft.com/office/drawing/2014/main" id="{433CF303-6432-4A4F-981A-A5EE057E762E}"/>
                </a:ext>
              </a:extLst>
            </p:cNvPr>
            <p:cNvPicPr>
              <a:picLocks noChangeAspect="1"/>
            </p:cNvPicPr>
            <p:nvPr/>
          </p:nvPicPr>
          <p:blipFill>
            <a:blip r:embed="rId7"/>
            <a:stretch>
              <a:fillRect/>
            </a:stretch>
          </p:blipFill>
          <p:spPr>
            <a:xfrm>
              <a:off x="4267200" y="4725695"/>
              <a:ext cx="3200399" cy="346263"/>
            </a:xfrm>
            <a:prstGeom prst="rect">
              <a:avLst/>
            </a:prstGeom>
          </p:spPr>
        </p:pic>
      </p:grpSp>
      <p:sp>
        <p:nvSpPr>
          <p:cNvPr id="12" name="Content Placeholder 2">
            <a:extLst>
              <a:ext uri="{FF2B5EF4-FFF2-40B4-BE49-F238E27FC236}">
                <a16:creationId xmlns:a16="http://schemas.microsoft.com/office/drawing/2014/main" id="{03FCDB21-1314-44C2-AE90-DDB41F6348FD}"/>
              </a:ext>
            </a:extLst>
          </p:cNvPr>
          <p:cNvSpPr>
            <a:spLocks noGrp="1"/>
          </p:cNvSpPr>
          <p:nvPr>
            <p:ph idx="1"/>
          </p:nvPr>
        </p:nvSpPr>
        <p:spPr>
          <a:xfrm>
            <a:off x="457200" y="990601"/>
            <a:ext cx="6019800" cy="3276600"/>
          </a:xfrm>
        </p:spPr>
        <p:txBody>
          <a:bodyPr/>
          <a:lstStyle/>
          <a:p>
            <a:pPr marL="0" indent="0">
              <a:buNone/>
            </a:pPr>
            <a:r>
              <a:rPr lang="en-US" dirty="0"/>
              <a:t>You can use the chain rule to calculate different probabilities. For 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total joint probability P(S, LC, B, D) would be</a:t>
            </a:r>
          </a:p>
          <a:p>
            <a:pPr marL="0" indent="0">
              <a:buNone/>
            </a:pPr>
            <a:endParaRPr lang="en-US" dirty="0"/>
          </a:p>
          <a:p>
            <a:pPr marL="0" indent="0">
              <a:buNone/>
            </a:pPr>
            <a:endParaRPr lang="en-US" dirty="0"/>
          </a:p>
          <a:p>
            <a:pPr marL="0" indent="0">
              <a:buNone/>
            </a:pPr>
            <a:endParaRPr lang="en-US" dirty="0"/>
          </a:p>
        </p:txBody>
      </p:sp>
      <p:sp>
        <p:nvSpPr>
          <p:cNvPr id="14" name="Content Placeholder 2">
            <a:extLst>
              <a:ext uri="{FF2B5EF4-FFF2-40B4-BE49-F238E27FC236}">
                <a16:creationId xmlns:a16="http://schemas.microsoft.com/office/drawing/2014/main" id="{918C54C9-ADB2-4B7A-9A87-300FFB9CE423}"/>
              </a:ext>
            </a:extLst>
          </p:cNvPr>
          <p:cNvSpPr txBox="1">
            <a:spLocks/>
          </p:cNvSpPr>
          <p:nvPr/>
        </p:nvSpPr>
        <p:spPr bwMode="auto">
          <a:xfrm>
            <a:off x="533400" y="4171361"/>
            <a:ext cx="8229600" cy="150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But if you follow the diagram, you can simplify the calculation </a:t>
            </a:r>
          </a:p>
          <a:p>
            <a:pPr marL="0" indent="0">
              <a:buFont typeface="Arial" charset="0"/>
              <a:buNone/>
            </a:pPr>
            <a:endParaRPr lang="en-US" dirty="0"/>
          </a:p>
          <a:p>
            <a:pPr marL="0" indent="0">
              <a:buFont typeface="Arial" charset="0"/>
              <a:buNone/>
            </a:pPr>
            <a:endParaRPr lang="en-US" dirty="0"/>
          </a:p>
          <a:p>
            <a:pPr marL="0" indent="0">
              <a:buFont typeface="Arial" charset="0"/>
              <a:buNone/>
            </a:pPr>
            <a:r>
              <a:rPr lang="en-US" dirty="0"/>
              <a:t>This brings the total possible models to be evaluated from O(2</a:t>
            </a:r>
            <a:r>
              <a:rPr lang="en-US" baseline="30000" dirty="0"/>
              <a:t>n</a:t>
            </a:r>
            <a:r>
              <a:rPr lang="en-US" dirty="0"/>
              <a:t>) to O(n2</a:t>
            </a:r>
            <a:r>
              <a:rPr lang="en-US" baseline="30000" dirty="0"/>
              <a:t>k</a:t>
            </a:r>
            <a:r>
              <a:rPr lang="en-US" dirty="0"/>
              <a:t>), where k is the maximum number of parents for a leaf. For n = 5 and k = 2 the total possible models would go from 32 to 20, a significant savings.</a:t>
            </a:r>
          </a:p>
          <a:p>
            <a:pPr marL="0" indent="0">
              <a:buFont typeface="Arial" charset="0"/>
              <a:buNone/>
            </a:pPr>
            <a:endParaRPr lang="en-US" dirty="0"/>
          </a:p>
          <a:p>
            <a:pPr marL="0" indent="0">
              <a:buFont typeface="Arial" charset="0"/>
              <a:buNone/>
            </a:pPr>
            <a:endParaRPr lang="en-US" dirty="0"/>
          </a:p>
          <a:p>
            <a:pPr marL="0" indent="0">
              <a:buFont typeface="Arial" charset="0"/>
              <a:buNone/>
            </a:pPr>
            <a:r>
              <a:rPr lang="en-US" dirty="0"/>
              <a:t> </a:t>
            </a:r>
          </a:p>
          <a:p>
            <a:pPr marL="0" indent="0">
              <a:buFont typeface="Arial" charset="0"/>
              <a:buNone/>
            </a:pPr>
            <a:r>
              <a:rPr lang="en-US" dirty="0"/>
              <a:t> </a:t>
            </a:r>
          </a:p>
          <a:p>
            <a:pPr marL="0" indent="0">
              <a:buFont typeface="Arial" charset="0"/>
              <a:buNone/>
            </a:pPr>
            <a:endParaRPr lang="en-US" dirty="0"/>
          </a:p>
          <a:p>
            <a:pPr marL="0" indent="0" algn="ctr">
              <a:buFont typeface="Arial" charset="0"/>
              <a:buNone/>
            </a:pPr>
            <a:r>
              <a:rPr lang="en-US" dirty="0"/>
              <a:t> </a:t>
            </a:r>
          </a:p>
        </p:txBody>
      </p:sp>
    </p:spTree>
    <p:extLst>
      <p:ext uri="{BB962C8B-B14F-4D97-AF65-F5344CB8AC3E}">
        <p14:creationId xmlns:p14="http://schemas.microsoft.com/office/powerpoint/2010/main" val="2625513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9E2A-A7AB-4B35-A719-F9C6A61CFFEB}"/>
              </a:ext>
            </a:extLst>
          </p:cNvPr>
          <p:cNvSpPr>
            <a:spLocks noGrp="1"/>
          </p:cNvSpPr>
          <p:nvPr>
            <p:ph type="title"/>
          </p:nvPr>
        </p:nvSpPr>
        <p:spPr/>
        <p:txBody>
          <a:bodyPr/>
          <a:lstStyle/>
          <a:p>
            <a:r>
              <a:rPr lang="en-US" dirty="0"/>
              <a:t>NP-hard Problems</a:t>
            </a:r>
          </a:p>
        </p:txBody>
      </p:sp>
      <p:sp>
        <p:nvSpPr>
          <p:cNvPr id="3" name="Content Placeholder 2">
            <a:extLst>
              <a:ext uri="{FF2B5EF4-FFF2-40B4-BE49-F238E27FC236}">
                <a16:creationId xmlns:a16="http://schemas.microsoft.com/office/drawing/2014/main" id="{15479216-3CB7-4B99-86C3-B744C2727158}"/>
              </a:ext>
            </a:extLst>
          </p:cNvPr>
          <p:cNvSpPr>
            <a:spLocks noGrp="1"/>
          </p:cNvSpPr>
          <p:nvPr>
            <p:ph idx="1"/>
          </p:nvPr>
        </p:nvSpPr>
        <p:spPr/>
        <p:txBody>
          <a:bodyPr/>
          <a:lstStyle/>
          <a:p>
            <a:pPr marL="0" indent="0">
              <a:buNone/>
            </a:pPr>
            <a:r>
              <a:rPr lang="en-US" dirty="0"/>
              <a:t>Finding the best BBN is NP-hard, meaning it is</a:t>
            </a:r>
          </a:p>
          <a:p>
            <a:pPr marL="0" indent="0">
              <a:buNone/>
            </a:pPr>
            <a:endParaRPr lang="en-US" dirty="0"/>
          </a:p>
          <a:p>
            <a:pPr marL="0" indent="0">
              <a:buNone/>
            </a:pPr>
            <a:r>
              <a:rPr lang="en-US" dirty="0"/>
              <a:t>	Nondeterministic = you can’t solve for the answer with an equation</a:t>
            </a:r>
          </a:p>
          <a:p>
            <a:pPr marL="0" indent="0">
              <a:buNone/>
            </a:pPr>
            <a:r>
              <a:rPr lang="en-US" dirty="0"/>
              <a:t>	Polynomial in time = T(n) = O(</a:t>
            </a:r>
            <a:r>
              <a:rPr lang="en-US" dirty="0" err="1"/>
              <a:t>n</a:t>
            </a:r>
            <a:r>
              <a:rPr lang="en-US" baseline="30000" dirty="0" err="1"/>
              <a:t>k</a:t>
            </a:r>
            <a:r>
              <a:rPr lang="en-US" dirty="0"/>
              <a:t>)</a:t>
            </a:r>
          </a:p>
          <a:p>
            <a:pPr marL="0" indent="0">
              <a:buNone/>
            </a:pPr>
            <a:endParaRPr lang="en-US" dirty="0"/>
          </a:p>
          <a:p>
            <a:pPr marL="0" indent="0">
              <a:buNone/>
            </a:pPr>
            <a:r>
              <a:rPr lang="en-US" dirty="0"/>
              <a:t>In fact, finding the best BBN is NP-complete, which is among the hardest NP problem.</a:t>
            </a:r>
          </a:p>
          <a:p>
            <a:pPr marL="0" indent="0">
              <a:buNone/>
            </a:pPr>
            <a:endParaRPr lang="en-US" dirty="0"/>
          </a:p>
          <a:p>
            <a:pPr marL="0" indent="0">
              <a:buNone/>
            </a:pPr>
            <a:r>
              <a:rPr lang="en-US" dirty="0"/>
              <a:t>This means that for a large BBN with 20 or 30 leaves, you can’t look at all the possible models in a reasonable time. Instead, the goal is to find a “good enough” model reasonably quickly. </a:t>
            </a:r>
          </a:p>
          <a:p>
            <a:pPr marL="0" indent="0">
              <a:buNone/>
            </a:pPr>
            <a:endParaRPr lang="en-US" dirty="0"/>
          </a:p>
          <a:p>
            <a:pPr marL="0" indent="0">
              <a:buNone/>
            </a:pPr>
            <a:r>
              <a:rPr lang="en-US" dirty="0"/>
              <a:t>How quickly depends on the use case. </a:t>
            </a:r>
          </a:p>
        </p:txBody>
      </p:sp>
      <p:sp>
        <p:nvSpPr>
          <p:cNvPr id="4" name="Slide Number Placeholder 3">
            <a:extLst>
              <a:ext uri="{FF2B5EF4-FFF2-40B4-BE49-F238E27FC236}">
                <a16:creationId xmlns:a16="http://schemas.microsoft.com/office/drawing/2014/main" id="{B3187FFC-2696-45BA-964B-968527AC2FC6}"/>
              </a:ext>
            </a:extLst>
          </p:cNvPr>
          <p:cNvSpPr>
            <a:spLocks noGrp="1"/>
          </p:cNvSpPr>
          <p:nvPr>
            <p:ph type="sldNum" sz="quarter" idx="12"/>
          </p:nvPr>
        </p:nvSpPr>
        <p:spPr/>
        <p:txBody>
          <a:bodyPr/>
          <a:lstStyle/>
          <a:p>
            <a:pPr>
              <a:defRPr/>
            </a:pPr>
            <a:fld id="{9695C8B4-01A2-485F-8B64-4640E234E3BB}" type="slidenum">
              <a:rPr lang="en-US" altLang="en-US" smtClean="0"/>
              <a:pPr>
                <a:defRPr/>
              </a:pPr>
              <a:t>28</a:t>
            </a:fld>
            <a:endParaRPr lang="en-US" altLang="en-US" dirty="0"/>
          </a:p>
        </p:txBody>
      </p:sp>
    </p:spTree>
    <p:extLst>
      <p:ext uri="{BB962C8B-B14F-4D97-AF65-F5344CB8AC3E}">
        <p14:creationId xmlns:p14="http://schemas.microsoft.com/office/powerpoint/2010/main" val="868138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Dyspnoea</a:t>
            </a:r>
            <a:r>
              <a:rPr lang="en-US" dirty="0"/>
              <a:t> Example</a:t>
            </a:r>
          </a:p>
        </p:txBody>
      </p:sp>
      <p:sp>
        <p:nvSpPr>
          <p:cNvPr id="3" name="Content Placeholder 2"/>
          <p:cNvSpPr>
            <a:spLocks noGrp="1"/>
          </p:cNvSpPr>
          <p:nvPr>
            <p:ph idx="1"/>
          </p:nvPr>
        </p:nvSpPr>
        <p:spPr/>
        <p:txBody>
          <a:bodyPr/>
          <a:lstStyle/>
          <a:p>
            <a:pPr marL="0" indent="0">
              <a:buNone/>
            </a:pPr>
            <a:r>
              <a:rPr lang="en-US" dirty="0"/>
              <a:t>There are 4 features that can be combined in any number of ways.  How could we build a BBN?</a:t>
            </a:r>
          </a:p>
          <a:p>
            <a:pPr marL="0" indent="0">
              <a:buNone/>
            </a:pPr>
            <a:endParaRPr lang="en-US" dirty="0"/>
          </a:p>
          <a:p>
            <a:pPr marL="0" indent="0">
              <a:buNone/>
            </a:pPr>
            <a:r>
              <a:rPr lang="en-US" dirty="0"/>
              <a:t>We could start with finding the strongest conditional relationship between 2 features. How can we judge this?  </a:t>
            </a:r>
          </a:p>
          <a:p>
            <a:pPr marL="0" indent="0">
              <a:buNone/>
            </a:pPr>
            <a:endParaRPr lang="en-US" dirty="0"/>
          </a:p>
          <a:p>
            <a:pPr marL="0" indent="0">
              <a:buNone/>
            </a:pPr>
            <a:endParaRPr lang="en-US" dirty="0"/>
          </a:p>
          <a:p>
            <a:pPr marL="0" indent="0">
              <a:buNone/>
            </a:pPr>
            <a:endParaRPr lang="en-US" dirty="0"/>
          </a:p>
          <a:p>
            <a:pPr marL="0" indent="0">
              <a:buNone/>
            </a:pPr>
            <a:r>
              <a:rPr lang="en-US" dirty="0"/>
              <a:t>Then we can add nodes until the model becomes too variable (until it </a:t>
            </a:r>
            <a:r>
              <a:rPr lang="en-US" dirty="0" err="1"/>
              <a:t>overfits</a:t>
            </a:r>
            <a:r>
              <a:rPr lang="en-US" dirty="0"/>
              <a:t> the data).  How can I model a penalty for complexity? For d = # nodes, entropy index is</a:t>
            </a:r>
          </a:p>
          <a:p>
            <a:pPr marL="0" indent="0">
              <a:buNone/>
            </a:pPr>
            <a:endParaRPr lang="en-US" dirty="0"/>
          </a:p>
          <a:p>
            <a:pPr marL="0" indent="0">
              <a:buNone/>
            </a:pPr>
            <a:r>
              <a:rPr lang="en-US" dirty="0"/>
              <a:t>					+ </a:t>
            </a:r>
            <a:r>
              <a:rPr lang="en-US" dirty="0">
                <a:latin typeface="Symbol" panose="05050102010706020507" pitchFamily="18" charset="2"/>
              </a:rPr>
              <a:t>l</a:t>
            </a:r>
            <a:r>
              <a:rPr lang="en-US" dirty="0"/>
              <a:t>*d	</a:t>
            </a:r>
          </a:p>
          <a:p>
            <a:pPr marL="0" indent="0">
              <a:buNone/>
            </a:pPr>
            <a:endParaRPr lang="en-US" dirty="0"/>
          </a:p>
          <a:p>
            <a:pPr marL="0" indent="0">
              <a:buNone/>
            </a:pPr>
            <a:r>
              <a:rPr lang="en-US" dirty="0"/>
              <a:t>which will be small if p is near 0 or 1 and if d is small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29</a:t>
            </a:fld>
            <a:endParaRPr lang="en-US"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20" y="3048000"/>
            <a:ext cx="5745480" cy="88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rotWithShape="1">
          <a:blip r:embed="rId3"/>
          <a:srcRect r="10000"/>
          <a:stretch/>
        </p:blipFill>
        <p:spPr>
          <a:xfrm>
            <a:off x="2286000" y="5029200"/>
            <a:ext cx="2743200" cy="800100"/>
          </a:xfrm>
          <a:prstGeom prst="rect">
            <a:avLst/>
          </a:prstGeom>
        </p:spPr>
      </p:pic>
    </p:spTree>
    <p:extLst>
      <p:ext uri="{BB962C8B-B14F-4D97-AF65-F5344CB8AC3E}">
        <p14:creationId xmlns:p14="http://schemas.microsoft.com/office/powerpoint/2010/main" val="192802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54118"/>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alpha val="54118"/>
            </a:srgb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alpha val="54118"/>
            </a:srgb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alpha val="54118"/>
            </a:srgb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54118"/>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alpha val="54118"/>
            </a:srgb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alpha val="54118"/>
            </a:srgb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54118"/>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rgbClr val="00B050">
              <a:alpha val="56078"/>
            </a:srgb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rgbClr val="00B050">
              <a:alpha val="43922"/>
            </a:srgbClr>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alpha val="54118"/>
            </a:srgbClr>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00B050">
              <a:alpha val="54118"/>
            </a:srgb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rgbClr val="FFFF00"/>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06921" y="4657616"/>
            <a:ext cx="1961880" cy="132862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rgbClr val="00B050">
              <a:alpha val="43922"/>
            </a:srgbClr>
          </a:solidFill>
          <a:ln>
            <a:solidFill>
              <a:schemeClr val="accent1"/>
            </a:solidFill>
          </a:ln>
        </p:spPr>
        <p:txBody>
          <a:bodyPr wrap="none" rtlCol="0">
            <a:spAutoFit/>
          </a:bodyPr>
          <a:lstStyle/>
          <a:p>
            <a:r>
              <a:rPr lang="en-US" sz="1100" dirty="0"/>
              <a:t>Bayesian Modeling</a:t>
            </a:r>
          </a:p>
        </p:txBody>
      </p:sp>
    </p:spTree>
    <p:extLst>
      <p:ext uri="{BB962C8B-B14F-4D97-AF65-F5344CB8AC3E}">
        <p14:creationId xmlns:p14="http://schemas.microsoft.com/office/powerpoint/2010/main" val="57863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Construction BBNs</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spcAft>
                <a:spcPts val="600"/>
              </a:spcAft>
              <a:buNone/>
              <a:defRPr/>
            </a:pPr>
            <a:r>
              <a:rPr lang="en-US" sz="2000" dirty="0"/>
              <a:t>Most BBNs start with the strongest conditional relationships and add one node at a time.  If the score improves you keep the node, if not you drop it and try another.  </a:t>
            </a:r>
          </a:p>
          <a:p>
            <a:pPr marL="0" indent="0" eaLnBrk="1" hangingPunct="1">
              <a:spcBef>
                <a:spcPts val="0"/>
              </a:spcBef>
              <a:spcAft>
                <a:spcPts val="600"/>
              </a:spcAft>
              <a:buNone/>
              <a:defRPr/>
            </a:pPr>
            <a:endParaRPr lang="en-US" sz="2000" dirty="0"/>
          </a:p>
          <a:p>
            <a:pPr marL="0" indent="0" eaLnBrk="1" hangingPunct="1">
              <a:spcBef>
                <a:spcPts val="0"/>
              </a:spcBef>
              <a:spcAft>
                <a:spcPts val="600"/>
              </a:spcAft>
              <a:buNone/>
              <a:defRPr/>
            </a:pPr>
            <a:r>
              <a:rPr lang="en-US" sz="2000" dirty="0"/>
              <a:t>Once you get several adds in a row that don’t work you start at a different trunk and build out.  This prevents selecting a local maxima that is not the overall best BNN.</a:t>
            </a:r>
          </a:p>
          <a:p>
            <a:pPr marL="0" indent="0" eaLnBrk="1" hangingPunct="1">
              <a:spcBef>
                <a:spcPts val="0"/>
              </a:spcBef>
              <a:spcAft>
                <a:spcPts val="600"/>
              </a:spcAft>
              <a:buNone/>
              <a:defRPr/>
            </a:pPr>
            <a:endParaRPr lang="en-US" sz="2000" dirty="0"/>
          </a:p>
          <a:p>
            <a:pPr marL="0" indent="0" eaLnBrk="1" hangingPunct="1">
              <a:spcBef>
                <a:spcPts val="0"/>
              </a:spcBef>
              <a:spcAft>
                <a:spcPts val="600"/>
              </a:spcAft>
              <a:buNone/>
              <a:defRPr/>
            </a:pPr>
            <a:r>
              <a:rPr lang="en-US" sz="2000" dirty="0"/>
              <a:t>There is a trade off between computation and storage.  It is not efficient to keep calculating the same numbers.  However, you can use up all your memory quickly.  There are numerous approaches to efficiently calculating BBNs.</a:t>
            </a:r>
          </a:p>
          <a:p>
            <a:pPr marL="0" indent="0" eaLnBrk="1" hangingPunct="1">
              <a:spcBef>
                <a:spcPts val="0"/>
              </a:spcBef>
              <a:spcAft>
                <a:spcPts val="0"/>
              </a:spcAft>
              <a:buNone/>
              <a:defRPr/>
            </a:pPr>
            <a:endParaRPr lang="en-US" sz="2000" dirty="0"/>
          </a:p>
        </p:txBody>
      </p:sp>
      <p:sp>
        <p:nvSpPr>
          <p:cNvPr id="4" name="Slide Number Placeholder 3"/>
          <p:cNvSpPr>
            <a:spLocks noGrp="1"/>
          </p:cNvSpPr>
          <p:nvPr>
            <p:ph type="sldNum" sz="quarter" idx="12"/>
          </p:nvPr>
        </p:nvSpPr>
        <p:spPr>
          <a:xfrm>
            <a:off x="6553200" y="6356350"/>
            <a:ext cx="2133600" cy="365125"/>
          </a:xfrm>
        </p:spPr>
        <p:txBody>
          <a:bodyPr/>
          <a:lstStyle/>
          <a:p>
            <a:pPr>
              <a:defRPr/>
            </a:pPr>
            <a:r>
              <a:rPr lang="en-US" altLang="en-US" dirty="0"/>
              <a:t>30</a:t>
            </a:r>
          </a:p>
        </p:txBody>
      </p:sp>
    </p:spTree>
    <p:extLst>
      <p:ext uri="{BB962C8B-B14F-4D97-AF65-F5344CB8AC3E}">
        <p14:creationId xmlns:p14="http://schemas.microsoft.com/office/powerpoint/2010/main" val="1732972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E149-FBC6-4ADA-9064-482AEF939BF6}"/>
              </a:ext>
            </a:extLst>
          </p:cNvPr>
          <p:cNvSpPr>
            <a:spLocks noGrp="1"/>
          </p:cNvSpPr>
          <p:nvPr>
            <p:ph type="title"/>
          </p:nvPr>
        </p:nvSpPr>
        <p:spPr/>
        <p:txBody>
          <a:bodyPr/>
          <a:lstStyle/>
          <a:p>
            <a:r>
              <a:rPr lang="en-US" dirty="0"/>
              <a:t>BBN Construction Recipe </a:t>
            </a:r>
          </a:p>
        </p:txBody>
      </p:sp>
      <p:sp>
        <p:nvSpPr>
          <p:cNvPr id="3" name="Content Placeholder 2">
            <a:extLst>
              <a:ext uri="{FF2B5EF4-FFF2-40B4-BE49-F238E27FC236}">
                <a16:creationId xmlns:a16="http://schemas.microsoft.com/office/drawing/2014/main" id="{A3F6C0E8-1F52-46D0-8DA8-ECC1C1BEC2E3}"/>
              </a:ext>
            </a:extLst>
          </p:cNvPr>
          <p:cNvSpPr>
            <a:spLocks noGrp="1"/>
          </p:cNvSpPr>
          <p:nvPr>
            <p:ph idx="1"/>
          </p:nvPr>
        </p:nvSpPr>
        <p:spPr>
          <a:xfrm>
            <a:off x="457200" y="914400"/>
            <a:ext cx="8229600" cy="5135563"/>
          </a:xfrm>
        </p:spPr>
        <p:txBody>
          <a:bodyPr/>
          <a:lstStyle/>
          <a:p>
            <a:pPr>
              <a:buAutoNum type="arabicPeriod"/>
            </a:pPr>
            <a:r>
              <a:rPr lang="en-US" sz="1800" dirty="0"/>
              <a:t>Set maximum number of parents for any leaf</a:t>
            </a:r>
          </a:p>
          <a:p>
            <a:pPr marL="0" indent="0">
              <a:buNone/>
            </a:pPr>
            <a:endParaRPr lang="en-US" sz="1800" dirty="0"/>
          </a:p>
          <a:p>
            <a:pPr marL="0" indent="0">
              <a:buNone/>
            </a:pPr>
            <a:r>
              <a:rPr lang="en-US" sz="1800" dirty="0"/>
              <a:t>2.  Discretize all of your features</a:t>
            </a:r>
          </a:p>
          <a:p>
            <a:pPr lvl="1"/>
            <a:r>
              <a:rPr lang="en-US" sz="1800" dirty="0"/>
              <a:t>How many levels? 2, 3, more?</a:t>
            </a:r>
          </a:p>
          <a:p>
            <a:pPr lvl="1"/>
            <a:r>
              <a:rPr lang="en-US" sz="1800" dirty="0"/>
              <a:t>Consider variances within a feature, might warrant clustering stud</a:t>
            </a:r>
          </a:p>
          <a:p>
            <a:pPr marL="457200" lvl="1" indent="0">
              <a:buNone/>
            </a:pPr>
            <a:endParaRPr lang="en-US" sz="1800" dirty="0"/>
          </a:p>
          <a:p>
            <a:pPr marL="0" indent="0">
              <a:buNone/>
            </a:pPr>
            <a:r>
              <a:rPr lang="en-US" sz="1800" dirty="0"/>
              <a:t>3.   Look for strongest correlations between variables, and start your “sapling” from there, with strongest correlations</a:t>
            </a:r>
          </a:p>
          <a:p>
            <a:endParaRPr lang="en-US" sz="1800" dirty="0"/>
          </a:p>
          <a:p>
            <a:pPr marL="0" indent="0">
              <a:buNone/>
            </a:pPr>
            <a:r>
              <a:rPr lang="en-US" sz="1800" dirty="0"/>
              <a:t>4.  Throw out features that look uncorrelated to features of interest</a:t>
            </a:r>
          </a:p>
          <a:p>
            <a:endParaRPr lang="en-US" sz="1800" dirty="0"/>
          </a:p>
          <a:p>
            <a:pPr marL="0" indent="0">
              <a:buNone/>
            </a:pPr>
            <a:r>
              <a:rPr lang="en-US" sz="1800" dirty="0"/>
              <a:t>5.   Grow BBN on leaf at a time. </a:t>
            </a:r>
          </a:p>
          <a:p>
            <a:endParaRPr lang="en-US" sz="1800" dirty="0"/>
          </a:p>
          <a:p>
            <a:pPr marL="0" indent="0">
              <a:buNone/>
            </a:pPr>
            <a:r>
              <a:rPr lang="en-US" sz="1800" dirty="0"/>
              <a:t>6.  Calculate model goodness using entropy with penalty for number of leaves. The penalty prevents overfitting.</a:t>
            </a:r>
          </a:p>
          <a:p>
            <a:endParaRPr lang="en-US" sz="1800" dirty="0"/>
          </a:p>
          <a:p>
            <a:pPr marL="0" indent="0">
              <a:buNone/>
            </a:pPr>
            <a:r>
              <a:rPr lang="en-US" sz="1800" dirty="0"/>
              <a:t>7.  If entropy goes up, remove last leaf and add a different on, then repeat steps 5 - 7</a:t>
            </a:r>
          </a:p>
          <a:p>
            <a:endParaRPr lang="en-US" sz="1800" dirty="0"/>
          </a:p>
        </p:txBody>
      </p:sp>
      <p:sp>
        <p:nvSpPr>
          <p:cNvPr id="4" name="Slide Number Placeholder 3">
            <a:extLst>
              <a:ext uri="{FF2B5EF4-FFF2-40B4-BE49-F238E27FC236}">
                <a16:creationId xmlns:a16="http://schemas.microsoft.com/office/drawing/2014/main" id="{46F5828C-1FD3-4457-8078-AEF2E6FCEA63}"/>
              </a:ext>
            </a:extLst>
          </p:cNvPr>
          <p:cNvSpPr>
            <a:spLocks noGrp="1"/>
          </p:cNvSpPr>
          <p:nvPr>
            <p:ph type="sldNum" sz="quarter" idx="12"/>
          </p:nvPr>
        </p:nvSpPr>
        <p:spPr/>
        <p:txBody>
          <a:bodyPr/>
          <a:lstStyle/>
          <a:p>
            <a:pPr>
              <a:defRPr/>
            </a:pPr>
            <a:fld id="{9695C8B4-01A2-485F-8B64-4640E234E3BB}" type="slidenum">
              <a:rPr lang="en-US" altLang="en-US" smtClean="0"/>
              <a:pPr>
                <a:defRPr/>
              </a:pPr>
              <a:t>31</a:t>
            </a:fld>
            <a:endParaRPr lang="en-US" altLang="en-US" dirty="0"/>
          </a:p>
        </p:txBody>
      </p:sp>
    </p:spTree>
    <p:extLst>
      <p:ext uri="{BB962C8B-B14F-4D97-AF65-F5344CB8AC3E}">
        <p14:creationId xmlns:p14="http://schemas.microsoft.com/office/powerpoint/2010/main" val="2375470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529E-39A8-4B03-8A9C-24178EF15775}"/>
              </a:ext>
            </a:extLst>
          </p:cNvPr>
          <p:cNvSpPr>
            <a:spLocks noGrp="1"/>
          </p:cNvSpPr>
          <p:nvPr>
            <p:ph type="title"/>
          </p:nvPr>
        </p:nvSpPr>
        <p:spPr/>
        <p:txBody>
          <a:bodyPr/>
          <a:lstStyle/>
          <a:p>
            <a:r>
              <a:rPr lang="en-US" dirty="0"/>
              <a:t>BBN Example 2</a:t>
            </a:r>
          </a:p>
        </p:txBody>
      </p:sp>
      <p:sp>
        <p:nvSpPr>
          <p:cNvPr id="3" name="Content Placeholder 2">
            <a:extLst>
              <a:ext uri="{FF2B5EF4-FFF2-40B4-BE49-F238E27FC236}">
                <a16:creationId xmlns:a16="http://schemas.microsoft.com/office/drawing/2014/main" id="{160459CD-373D-418F-A809-3D5518263A16}"/>
              </a:ext>
            </a:extLst>
          </p:cNvPr>
          <p:cNvSpPr>
            <a:spLocks noGrp="1"/>
          </p:cNvSpPr>
          <p:nvPr>
            <p:ph idx="1"/>
          </p:nvPr>
        </p:nvSpPr>
        <p:spPr/>
        <p:txBody>
          <a:bodyPr/>
          <a:lstStyle/>
          <a:p>
            <a:pPr marL="0" indent="0">
              <a:buNone/>
            </a:pPr>
            <a:r>
              <a:rPr lang="en-US" dirty="0"/>
              <a:t>“A Bayesian Method for the Induction of Probabilistic Networks from Data”</a:t>
            </a:r>
          </a:p>
          <a:p>
            <a:pPr marL="0" indent="0">
              <a:buNone/>
            </a:pPr>
            <a:endParaRPr lang="en-US" dirty="0"/>
          </a:p>
          <a:p>
            <a:pPr marL="0" indent="0">
              <a:buNone/>
            </a:pPr>
            <a:r>
              <a:rPr lang="en-US" dirty="0"/>
              <a:t>by</a:t>
            </a:r>
          </a:p>
          <a:p>
            <a:pPr marL="0" indent="0">
              <a:buNone/>
            </a:pPr>
            <a:endParaRPr lang="en-US" dirty="0"/>
          </a:p>
          <a:p>
            <a:pPr marL="0" indent="0">
              <a:buNone/>
            </a:pPr>
            <a:r>
              <a:rPr lang="en-US" dirty="0"/>
              <a:t>Gregory Cooper, </a:t>
            </a:r>
            <a:r>
              <a:rPr lang="en-US" dirty="0" err="1"/>
              <a:t>Depatement</a:t>
            </a:r>
            <a:r>
              <a:rPr lang="en-US" dirty="0"/>
              <a:t> of Medicine, University of Pittsburg</a:t>
            </a:r>
          </a:p>
          <a:p>
            <a:pPr marL="0" indent="0">
              <a:buNone/>
            </a:pPr>
            <a:r>
              <a:rPr lang="en-US" dirty="0"/>
              <a:t> and </a:t>
            </a:r>
          </a:p>
          <a:p>
            <a:pPr marL="0" indent="0">
              <a:buNone/>
            </a:pPr>
            <a:endParaRPr lang="en-US" dirty="0"/>
          </a:p>
          <a:p>
            <a:pPr marL="0" indent="0">
              <a:buNone/>
            </a:pPr>
            <a:r>
              <a:rPr lang="en-US" dirty="0"/>
              <a:t>Edward Herskovits, Noetic Systems, Baltimore MD</a:t>
            </a:r>
          </a:p>
        </p:txBody>
      </p:sp>
      <p:sp>
        <p:nvSpPr>
          <p:cNvPr id="4" name="Slide Number Placeholder 3">
            <a:extLst>
              <a:ext uri="{FF2B5EF4-FFF2-40B4-BE49-F238E27FC236}">
                <a16:creationId xmlns:a16="http://schemas.microsoft.com/office/drawing/2014/main" id="{5FE206F5-C213-4D38-8CA8-9059D924E45E}"/>
              </a:ext>
            </a:extLst>
          </p:cNvPr>
          <p:cNvSpPr>
            <a:spLocks noGrp="1"/>
          </p:cNvSpPr>
          <p:nvPr>
            <p:ph type="sldNum" sz="quarter" idx="12"/>
          </p:nvPr>
        </p:nvSpPr>
        <p:spPr/>
        <p:txBody>
          <a:bodyPr/>
          <a:lstStyle/>
          <a:p>
            <a:pPr>
              <a:defRPr/>
            </a:pPr>
            <a:fld id="{9695C8B4-01A2-485F-8B64-4640E234E3BB}" type="slidenum">
              <a:rPr lang="en-US" altLang="en-US" smtClean="0"/>
              <a:pPr>
                <a:defRPr/>
              </a:pPr>
              <a:t>32</a:t>
            </a:fld>
            <a:endParaRPr lang="en-US" altLang="en-US" dirty="0"/>
          </a:p>
        </p:txBody>
      </p:sp>
    </p:spTree>
    <p:extLst>
      <p:ext uri="{BB962C8B-B14F-4D97-AF65-F5344CB8AC3E}">
        <p14:creationId xmlns:p14="http://schemas.microsoft.com/office/powerpoint/2010/main" val="1112647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 the BBN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33</a:t>
            </a:fld>
            <a:endParaRPr lang="en-US" altLang="en-US" dirty="0"/>
          </a:p>
        </p:txBody>
      </p:sp>
      <p:pic>
        <p:nvPicPr>
          <p:cNvPr id="5" name="Picture 4"/>
          <p:cNvPicPr>
            <a:picLocks noChangeAspect="1"/>
          </p:cNvPicPr>
          <p:nvPr/>
        </p:nvPicPr>
        <p:blipFill>
          <a:blip r:embed="rId2"/>
          <a:stretch>
            <a:fillRect/>
          </a:stretch>
        </p:blipFill>
        <p:spPr>
          <a:xfrm>
            <a:off x="962025" y="1452562"/>
            <a:ext cx="7219950" cy="5086350"/>
          </a:xfrm>
          <a:prstGeom prst="rect">
            <a:avLst/>
          </a:prstGeom>
        </p:spPr>
      </p:pic>
    </p:spTree>
    <p:extLst>
      <p:ext uri="{BB962C8B-B14F-4D97-AF65-F5344CB8AC3E}">
        <p14:creationId xmlns:p14="http://schemas.microsoft.com/office/powerpoint/2010/main" val="4245692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BBN Nomenclature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34</a:t>
            </a:fld>
            <a:endParaRPr lang="en-US" altLang="en-US" dirty="0"/>
          </a:p>
        </p:txBody>
      </p:sp>
      <p:pic>
        <p:nvPicPr>
          <p:cNvPr id="6" name="Picture 5"/>
          <p:cNvPicPr>
            <a:picLocks noChangeAspect="1"/>
          </p:cNvPicPr>
          <p:nvPr/>
        </p:nvPicPr>
        <p:blipFill>
          <a:blip r:embed="rId2"/>
          <a:stretch>
            <a:fillRect/>
          </a:stretch>
        </p:blipFill>
        <p:spPr>
          <a:xfrm>
            <a:off x="762560" y="1718441"/>
            <a:ext cx="3809440" cy="990600"/>
          </a:xfrm>
          <a:prstGeom prst="rect">
            <a:avLst/>
          </a:prstGeom>
        </p:spPr>
      </p:pic>
      <p:pic>
        <p:nvPicPr>
          <p:cNvPr id="8" name="Picture 7"/>
          <p:cNvPicPr>
            <a:picLocks noChangeAspect="1"/>
          </p:cNvPicPr>
          <p:nvPr/>
        </p:nvPicPr>
        <p:blipFill>
          <a:blip r:embed="rId3"/>
          <a:stretch>
            <a:fillRect/>
          </a:stretch>
        </p:blipFill>
        <p:spPr>
          <a:xfrm>
            <a:off x="5577283" y="1188831"/>
            <a:ext cx="2562225" cy="2024299"/>
          </a:xfrm>
          <a:prstGeom prst="rect">
            <a:avLst/>
          </a:prstGeom>
        </p:spPr>
      </p:pic>
      <p:sp>
        <p:nvSpPr>
          <p:cNvPr id="9" name="Content Placeholder 2">
            <a:extLst>
              <a:ext uri="{FF2B5EF4-FFF2-40B4-BE49-F238E27FC236}">
                <a16:creationId xmlns:a16="http://schemas.microsoft.com/office/drawing/2014/main" id="{95439EF8-77AB-4DED-94FD-8AFE336C1F88}"/>
              </a:ext>
            </a:extLst>
          </p:cNvPr>
          <p:cNvSpPr>
            <a:spLocks noGrp="1"/>
          </p:cNvSpPr>
          <p:nvPr>
            <p:ph idx="1"/>
          </p:nvPr>
        </p:nvSpPr>
        <p:spPr>
          <a:xfrm>
            <a:off x="457200" y="3154067"/>
            <a:ext cx="8229600" cy="2697163"/>
          </a:xfrm>
        </p:spPr>
        <p:txBody>
          <a:bodyPr/>
          <a:lstStyle/>
          <a:p>
            <a:r>
              <a:rPr lang="en-US" sz="2400" dirty="0"/>
              <a:t>The model is an acyclic graph</a:t>
            </a:r>
          </a:p>
          <a:p>
            <a:r>
              <a:rPr lang="en-US" sz="2400" dirty="0"/>
              <a:t>The circles are nodes… these are also called findings</a:t>
            </a:r>
          </a:p>
          <a:p>
            <a:r>
              <a:rPr lang="en-US" sz="2400" dirty="0"/>
              <a:t>The arrows are arcs… they imply a conditional dependence between nodes</a:t>
            </a:r>
          </a:p>
          <a:p>
            <a:r>
              <a:rPr lang="en-US" sz="2400" dirty="0"/>
              <a:t>No arc implies no conditional dependence between nodes</a:t>
            </a:r>
          </a:p>
          <a:p>
            <a:pPr lvl="1"/>
            <a:r>
              <a:rPr lang="en-US" sz="2400" dirty="0"/>
              <a:t>In model 1, if you know x</a:t>
            </a:r>
            <a:r>
              <a:rPr lang="en-US" sz="2400" baseline="-25000" dirty="0"/>
              <a:t>2</a:t>
            </a:r>
            <a:r>
              <a:rPr lang="en-US" sz="2400" dirty="0"/>
              <a:t> you can predict x</a:t>
            </a:r>
            <a:r>
              <a:rPr lang="en-US" sz="2400" baseline="-25000" dirty="0"/>
              <a:t>3</a:t>
            </a:r>
          </a:p>
          <a:p>
            <a:pPr lvl="1"/>
            <a:r>
              <a:rPr lang="en-US" sz="2400" dirty="0"/>
              <a:t>In model 2, if you know x</a:t>
            </a:r>
            <a:r>
              <a:rPr lang="en-US" sz="2400" baseline="-25000" dirty="0"/>
              <a:t>1</a:t>
            </a:r>
            <a:r>
              <a:rPr lang="en-US" sz="2400" dirty="0"/>
              <a:t> you can predict x</a:t>
            </a:r>
            <a:r>
              <a:rPr lang="en-US" sz="2400" baseline="-25000" dirty="0"/>
              <a:t>3</a:t>
            </a:r>
          </a:p>
          <a:p>
            <a:r>
              <a:rPr lang="en-US" sz="2400" dirty="0"/>
              <a:t>A variable can only be predicted by its parent</a:t>
            </a:r>
          </a:p>
        </p:txBody>
      </p:sp>
      <p:sp>
        <p:nvSpPr>
          <p:cNvPr id="3" name="TextBox 2">
            <a:extLst>
              <a:ext uri="{FF2B5EF4-FFF2-40B4-BE49-F238E27FC236}">
                <a16:creationId xmlns:a16="http://schemas.microsoft.com/office/drawing/2014/main" id="{19ED2722-E919-4C92-81B9-3EFA052D2CAA}"/>
              </a:ext>
            </a:extLst>
          </p:cNvPr>
          <p:cNvSpPr txBox="1"/>
          <p:nvPr/>
        </p:nvSpPr>
        <p:spPr>
          <a:xfrm>
            <a:off x="2285604" y="1010293"/>
            <a:ext cx="708848" cy="523220"/>
          </a:xfrm>
          <a:prstGeom prst="rect">
            <a:avLst/>
          </a:prstGeom>
          <a:noFill/>
        </p:spPr>
        <p:txBody>
          <a:bodyPr wrap="none" rtlCol="0">
            <a:spAutoFit/>
          </a:bodyPr>
          <a:lstStyle/>
          <a:p>
            <a:r>
              <a:rPr lang="en-US" sz="2800" dirty="0"/>
              <a:t>B</a:t>
            </a:r>
            <a:r>
              <a:rPr lang="en-US" sz="2800" baseline="-25000" dirty="0"/>
              <a:t>S1</a:t>
            </a:r>
            <a:r>
              <a:rPr lang="en-US" sz="2800" dirty="0"/>
              <a:t>:</a:t>
            </a:r>
          </a:p>
        </p:txBody>
      </p:sp>
      <p:sp>
        <p:nvSpPr>
          <p:cNvPr id="10" name="TextBox 9">
            <a:extLst>
              <a:ext uri="{FF2B5EF4-FFF2-40B4-BE49-F238E27FC236}">
                <a16:creationId xmlns:a16="http://schemas.microsoft.com/office/drawing/2014/main" id="{B79A4F4A-1593-4887-B8B2-102F64098EB7}"/>
              </a:ext>
            </a:extLst>
          </p:cNvPr>
          <p:cNvSpPr txBox="1"/>
          <p:nvPr/>
        </p:nvSpPr>
        <p:spPr>
          <a:xfrm>
            <a:off x="5781966" y="927221"/>
            <a:ext cx="708848" cy="523220"/>
          </a:xfrm>
          <a:prstGeom prst="rect">
            <a:avLst/>
          </a:prstGeom>
          <a:noFill/>
        </p:spPr>
        <p:txBody>
          <a:bodyPr wrap="none" rtlCol="0">
            <a:spAutoFit/>
          </a:bodyPr>
          <a:lstStyle/>
          <a:p>
            <a:r>
              <a:rPr lang="en-US" sz="2800" dirty="0"/>
              <a:t>B</a:t>
            </a:r>
            <a:r>
              <a:rPr lang="en-US" sz="2800" baseline="-25000" dirty="0"/>
              <a:t>S2</a:t>
            </a:r>
            <a:r>
              <a:rPr lang="en-US" sz="2800" dirty="0"/>
              <a:t>:</a:t>
            </a:r>
          </a:p>
        </p:txBody>
      </p:sp>
    </p:spTree>
    <p:extLst>
      <p:ext uri="{BB962C8B-B14F-4D97-AF65-F5344CB8AC3E}">
        <p14:creationId xmlns:p14="http://schemas.microsoft.com/office/powerpoint/2010/main" val="398356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5231-0D9D-407D-89D7-2FC48762BDE7}"/>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47A82C3E-1C3B-4F58-948C-5FA392AB7254}"/>
              </a:ext>
            </a:extLst>
          </p:cNvPr>
          <p:cNvSpPr>
            <a:spLocks noGrp="1"/>
          </p:cNvSpPr>
          <p:nvPr>
            <p:ph idx="1"/>
          </p:nvPr>
        </p:nvSpPr>
        <p:spPr/>
        <p:txBody>
          <a:bodyPr/>
          <a:lstStyle/>
          <a:p>
            <a:pPr marL="0" indent="0">
              <a:buNone/>
            </a:pPr>
            <a:r>
              <a:rPr lang="en-US" sz="2400" dirty="0"/>
              <a:t>A variable can only be predicted by its parent</a:t>
            </a:r>
          </a:p>
          <a:p>
            <a:r>
              <a:rPr lang="en-US" sz="2400" dirty="0"/>
              <a:t>The parent of a variable x</a:t>
            </a:r>
            <a:r>
              <a:rPr lang="en-US" sz="2400" baseline="-25000" dirty="0"/>
              <a:t>i</a:t>
            </a:r>
            <a:r>
              <a:rPr lang="en-US" sz="2400" dirty="0"/>
              <a:t> and be predicted by its parent(s), </a:t>
            </a:r>
            <a:r>
              <a:rPr lang="en-US" sz="2400" dirty="0">
                <a:latin typeface="Symbol" panose="05050102010706020507" pitchFamily="18" charset="2"/>
              </a:rPr>
              <a:t>p</a:t>
            </a:r>
            <a:r>
              <a:rPr lang="en-US" sz="2400" baseline="-25000" dirty="0"/>
              <a:t>i</a:t>
            </a:r>
          </a:p>
        </p:txBody>
      </p:sp>
      <p:sp>
        <p:nvSpPr>
          <p:cNvPr id="4" name="Slide Number Placeholder 3">
            <a:extLst>
              <a:ext uri="{FF2B5EF4-FFF2-40B4-BE49-F238E27FC236}">
                <a16:creationId xmlns:a16="http://schemas.microsoft.com/office/drawing/2014/main" id="{EA12399F-F430-4F87-B6C8-3C98F6BECC55}"/>
              </a:ext>
            </a:extLst>
          </p:cNvPr>
          <p:cNvSpPr>
            <a:spLocks noGrp="1"/>
          </p:cNvSpPr>
          <p:nvPr>
            <p:ph type="sldNum" sz="quarter" idx="12"/>
          </p:nvPr>
        </p:nvSpPr>
        <p:spPr/>
        <p:txBody>
          <a:bodyPr/>
          <a:lstStyle/>
          <a:p>
            <a:pPr>
              <a:defRPr/>
            </a:pPr>
            <a:fld id="{9695C8B4-01A2-485F-8B64-4640E234E3BB}" type="slidenum">
              <a:rPr lang="en-US" altLang="en-US" smtClean="0"/>
              <a:pPr>
                <a:defRPr/>
              </a:pPr>
              <a:t>35</a:t>
            </a:fld>
            <a:endParaRPr lang="en-US" altLang="en-US" dirty="0"/>
          </a:p>
        </p:txBody>
      </p:sp>
      <p:pic>
        <p:nvPicPr>
          <p:cNvPr id="5" name="Picture 4">
            <a:extLst>
              <a:ext uri="{FF2B5EF4-FFF2-40B4-BE49-F238E27FC236}">
                <a16:creationId xmlns:a16="http://schemas.microsoft.com/office/drawing/2014/main" id="{1297B46B-1B87-4BF7-8782-253835095F37}"/>
              </a:ext>
            </a:extLst>
          </p:cNvPr>
          <p:cNvPicPr>
            <a:picLocks noChangeAspect="1"/>
          </p:cNvPicPr>
          <p:nvPr/>
        </p:nvPicPr>
        <p:blipFill>
          <a:blip r:embed="rId2"/>
          <a:stretch>
            <a:fillRect/>
          </a:stretch>
        </p:blipFill>
        <p:spPr>
          <a:xfrm>
            <a:off x="2381250" y="2590800"/>
            <a:ext cx="4381500" cy="1181100"/>
          </a:xfrm>
          <a:prstGeom prst="rect">
            <a:avLst/>
          </a:prstGeom>
        </p:spPr>
      </p:pic>
    </p:spTree>
    <p:extLst>
      <p:ext uri="{BB962C8B-B14F-4D97-AF65-F5344CB8AC3E}">
        <p14:creationId xmlns:p14="http://schemas.microsoft.com/office/powerpoint/2010/main" val="2682753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5231-0D9D-407D-89D7-2FC48762BDE7}"/>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47A82C3E-1C3B-4F58-948C-5FA392AB7254}"/>
              </a:ext>
            </a:extLst>
          </p:cNvPr>
          <p:cNvSpPr>
            <a:spLocks noGrp="1"/>
          </p:cNvSpPr>
          <p:nvPr>
            <p:ph idx="1"/>
          </p:nvPr>
        </p:nvSpPr>
        <p:spPr/>
        <p:txBody>
          <a:bodyPr/>
          <a:lstStyle/>
          <a:p>
            <a:pPr marL="0" indent="0">
              <a:buNone/>
            </a:pPr>
            <a:r>
              <a:rPr lang="en-US" sz="2400" dirty="0"/>
              <a:t>A variable can only be predicted by its parent</a:t>
            </a:r>
          </a:p>
          <a:p>
            <a:r>
              <a:rPr lang="en-US" sz="2400" dirty="0"/>
              <a:t>The parent of a variable x</a:t>
            </a:r>
            <a:r>
              <a:rPr lang="en-US" sz="2400" baseline="-25000" dirty="0"/>
              <a:t>i</a:t>
            </a:r>
            <a:r>
              <a:rPr lang="en-US" sz="2400" dirty="0"/>
              <a:t> and be predicted by its parent(s), </a:t>
            </a:r>
            <a:r>
              <a:rPr lang="en-US" sz="2400" dirty="0">
                <a:latin typeface="Symbol" panose="05050102010706020507" pitchFamily="18" charset="2"/>
              </a:rPr>
              <a:t>p</a:t>
            </a:r>
            <a:r>
              <a:rPr lang="en-US" sz="2400" baseline="-25000" dirty="0"/>
              <a:t>i</a:t>
            </a:r>
          </a:p>
        </p:txBody>
      </p:sp>
      <p:sp>
        <p:nvSpPr>
          <p:cNvPr id="4" name="Slide Number Placeholder 3">
            <a:extLst>
              <a:ext uri="{FF2B5EF4-FFF2-40B4-BE49-F238E27FC236}">
                <a16:creationId xmlns:a16="http://schemas.microsoft.com/office/drawing/2014/main" id="{EA12399F-F430-4F87-B6C8-3C98F6BECC55}"/>
              </a:ext>
            </a:extLst>
          </p:cNvPr>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dirty="0"/>
          </a:p>
        </p:txBody>
      </p:sp>
      <p:pic>
        <p:nvPicPr>
          <p:cNvPr id="6" name="Picture 5">
            <a:extLst>
              <a:ext uri="{FF2B5EF4-FFF2-40B4-BE49-F238E27FC236}">
                <a16:creationId xmlns:a16="http://schemas.microsoft.com/office/drawing/2014/main" id="{2C520E51-ABC6-43E2-9611-FF1EE7CDCEEF}"/>
              </a:ext>
            </a:extLst>
          </p:cNvPr>
          <p:cNvPicPr>
            <a:picLocks noChangeAspect="1"/>
          </p:cNvPicPr>
          <p:nvPr/>
        </p:nvPicPr>
        <p:blipFill>
          <a:blip r:embed="rId2"/>
          <a:stretch>
            <a:fillRect/>
          </a:stretch>
        </p:blipFill>
        <p:spPr>
          <a:xfrm>
            <a:off x="0" y="3410607"/>
            <a:ext cx="9144000" cy="2748486"/>
          </a:xfrm>
          <a:prstGeom prst="rect">
            <a:avLst/>
          </a:prstGeom>
        </p:spPr>
      </p:pic>
      <p:pic>
        <p:nvPicPr>
          <p:cNvPr id="7" name="Picture 6">
            <a:extLst>
              <a:ext uri="{FF2B5EF4-FFF2-40B4-BE49-F238E27FC236}">
                <a16:creationId xmlns:a16="http://schemas.microsoft.com/office/drawing/2014/main" id="{8B2FDB7D-3BC1-43F1-8CB8-678D51F7F313}"/>
              </a:ext>
            </a:extLst>
          </p:cNvPr>
          <p:cNvPicPr>
            <a:picLocks noChangeAspect="1"/>
          </p:cNvPicPr>
          <p:nvPr/>
        </p:nvPicPr>
        <p:blipFill>
          <a:blip r:embed="rId3"/>
          <a:stretch>
            <a:fillRect/>
          </a:stretch>
        </p:blipFill>
        <p:spPr>
          <a:xfrm>
            <a:off x="2209800" y="2147846"/>
            <a:ext cx="4119842" cy="1071317"/>
          </a:xfrm>
          <a:prstGeom prst="rect">
            <a:avLst/>
          </a:prstGeom>
        </p:spPr>
      </p:pic>
      <p:sp>
        <p:nvSpPr>
          <p:cNvPr id="8" name="TextBox 7">
            <a:extLst>
              <a:ext uri="{FF2B5EF4-FFF2-40B4-BE49-F238E27FC236}">
                <a16:creationId xmlns:a16="http://schemas.microsoft.com/office/drawing/2014/main" id="{467EDD2A-96CB-44B9-8963-401AD40B9659}"/>
              </a:ext>
            </a:extLst>
          </p:cNvPr>
          <p:cNvSpPr txBox="1"/>
          <p:nvPr/>
        </p:nvSpPr>
        <p:spPr>
          <a:xfrm>
            <a:off x="1065565" y="2234625"/>
            <a:ext cx="782587" cy="584775"/>
          </a:xfrm>
          <a:prstGeom prst="rect">
            <a:avLst/>
          </a:prstGeom>
          <a:noFill/>
        </p:spPr>
        <p:txBody>
          <a:bodyPr wrap="none" rtlCol="0">
            <a:spAutoFit/>
          </a:bodyPr>
          <a:lstStyle/>
          <a:p>
            <a:r>
              <a:rPr lang="en-US" sz="3200" dirty="0"/>
              <a:t>B</a:t>
            </a:r>
            <a:r>
              <a:rPr lang="en-US" sz="3200" baseline="-25000" dirty="0"/>
              <a:t>S1</a:t>
            </a:r>
            <a:r>
              <a:rPr lang="en-US" sz="3200" dirty="0"/>
              <a:t>:</a:t>
            </a:r>
          </a:p>
        </p:txBody>
      </p:sp>
    </p:spTree>
    <p:extLst>
      <p:ext uri="{BB962C8B-B14F-4D97-AF65-F5344CB8AC3E}">
        <p14:creationId xmlns:p14="http://schemas.microsoft.com/office/powerpoint/2010/main" val="2326021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BBN</a:t>
            </a:r>
          </a:p>
        </p:txBody>
      </p:sp>
      <p:sp>
        <p:nvSpPr>
          <p:cNvPr id="3" name="Content Placeholder 2"/>
          <p:cNvSpPr>
            <a:spLocks noGrp="1"/>
          </p:cNvSpPr>
          <p:nvPr>
            <p:ph idx="1"/>
          </p:nvPr>
        </p:nvSpPr>
        <p:spPr/>
        <p:txBody>
          <a:bodyPr/>
          <a:lstStyle/>
          <a:p>
            <a:pPr marL="0" indent="0">
              <a:buNone/>
            </a:pPr>
            <a:r>
              <a:rPr lang="en-US" dirty="0"/>
              <a:t>So you have 2 different models and you want to find out which model is more predictive and accurate.  In mathematical form, what is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Use a form of Bayes Theorem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37</a:t>
            </a:fld>
            <a:endParaRPr lang="en-US" altLang="en-US" dirty="0"/>
          </a:p>
        </p:txBody>
      </p:sp>
      <p:pic>
        <p:nvPicPr>
          <p:cNvPr id="5" name="Picture 4"/>
          <p:cNvPicPr>
            <a:picLocks noChangeAspect="1"/>
          </p:cNvPicPr>
          <p:nvPr/>
        </p:nvPicPr>
        <p:blipFill>
          <a:blip r:embed="rId2"/>
          <a:stretch>
            <a:fillRect/>
          </a:stretch>
        </p:blipFill>
        <p:spPr>
          <a:xfrm>
            <a:off x="1909762" y="4422841"/>
            <a:ext cx="5324475" cy="1690184"/>
          </a:xfrm>
          <a:prstGeom prst="rect">
            <a:avLst/>
          </a:prstGeom>
        </p:spPr>
      </p:pic>
      <p:pic>
        <p:nvPicPr>
          <p:cNvPr id="6" name="Picture 5">
            <a:extLst>
              <a:ext uri="{FF2B5EF4-FFF2-40B4-BE49-F238E27FC236}">
                <a16:creationId xmlns:a16="http://schemas.microsoft.com/office/drawing/2014/main" id="{420935F7-FBAC-4930-B78A-1291F20D3674}"/>
              </a:ext>
            </a:extLst>
          </p:cNvPr>
          <p:cNvPicPr>
            <a:picLocks noChangeAspect="1"/>
          </p:cNvPicPr>
          <p:nvPr/>
        </p:nvPicPr>
        <p:blipFill>
          <a:blip r:embed="rId3"/>
          <a:stretch>
            <a:fillRect/>
          </a:stretch>
        </p:blipFill>
        <p:spPr>
          <a:xfrm>
            <a:off x="3733800" y="1958909"/>
            <a:ext cx="1200150" cy="952500"/>
          </a:xfrm>
          <a:prstGeom prst="rect">
            <a:avLst/>
          </a:prstGeom>
        </p:spPr>
      </p:pic>
    </p:spTree>
    <p:extLst>
      <p:ext uri="{BB962C8B-B14F-4D97-AF65-F5344CB8AC3E}">
        <p14:creationId xmlns:p14="http://schemas.microsoft.com/office/powerpoint/2010/main" val="103844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BBN’s</a:t>
            </a:r>
          </a:p>
        </p:txBody>
      </p:sp>
      <p:sp>
        <p:nvSpPr>
          <p:cNvPr id="3" name="Content Placeholder 2"/>
          <p:cNvSpPr>
            <a:spLocks noGrp="1"/>
          </p:cNvSpPr>
          <p:nvPr>
            <p:ph idx="1"/>
          </p:nvPr>
        </p:nvSpPr>
        <p:spPr>
          <a:xfrm>
            <a:off x="254029" y="990600"/>
            <a:ext cx="8229600" cy="5135563"/>
          </a:xfrm>
        </p:spPr>
        <p:txBody>
          <a:bodyPr/>
          <a:lstStyle/>
          <a:p>
            <a:pPr marL="0" indent="0">
              <a:buNone/>
            </a:pPr>
            <a:r>
              <a:rPr lang="en-US" dirty="0"/>
              <a:t>Cooper asserts that a good measure of BBN worth is</a:t>
            </a:r>
          </a:p>
          <a:p>
            <a:pPr marL="0" indent="0">
              <a:buNone/>
            </a:pPr>
            <a:endParaRPr lang="en-US" dirty="0"/>
          </a:p>
          <a:p>
            <a:pPr marL="0" indent="0">
              <a:buNone/>
            </a:pPr>
            <a:endParaRPr lang="en-US" dirty="0"/>
          </a:p>
          <a:p>
            <a:pPr marL="0" indent="0">
              <a:buNone/>
            </a:pPr>
            <a:endParaRPr lang="en-US" dirty="0"/>
          </a:p>
          <a:p>
            <a:pPr marL="0" indent="0">
              <a:buNone/>
            </a:pPr>
            <a:r>
              <a:rPr lang="en-US" dirty="0"/>
              <a:t>Using the data provided for model B</a:t>
            </a:r>
            <a:r>
              <a:rPr lang="en-US" baseline="-25000" dirty="0"/>
              <a:t>S1</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While for model 2, </a:t>
            </a:r>
            <a:r>
              <a:rPr lang="en-US" i="1" dirty="0">
                <a:latin typeface="Times New Roman" panose="02020603050405020304" pitchFamily="18" charset="0"/>
                <a:cs typeface="Times New Roman" panose="02020603050405020304" pitchFamily="18" charset="0"/>
              </a:rPr>
              <a:t>P(B</a:t>
            </a:r>
            <a:r>
              <a:rPr lang="en-US" i="1" baseline="-25000" dirty="0">
                <a:latin typeface="Times New Roman" panose="02020603050405020304" pitchFamily="18" charset="0"/>
                <a:cs typeface="Times New Roman" panose="02020603050405020304" pitchFamily="18" charset="0"/>
              </a:rPr>
              <a:t>S2</a:t>
            </a:r>
            <a:r>
              <a:rPr lang="en-US" i="1" dirty="0">
                <a:latin typeface="Times New Roman" panose="02020603050405020304" pitchFamily="18" charset="0"/>
                <a:cs typeface="Times New Roman" panose="02020603050405020304" pitchFamily="18" charset="0"/>
              </a:rPr>
              <a:t>, D) </a:t>
            </a:r>
          </a:p>
          <a:p>
            <a:pPr marL="0" indent="0">
              <a:buNone/>
            </a:pPr>
            <a:r>
              <a:rPr lang="en-US" sz="1400" dirty="0"/>
              <a:t>	 </a:t>
            </a:r>
          </a:p>
          <a:p>
            <a:pPr marL="0" indent="0">
              <a:buNone/>
            </a:pPr>
            <a:r>
              <a:rPr lang="en-US" sz="1600" i="1" dirty="0">
                <a:latin typeface="Times New Roman" panose="02020603050405020304" pitchFamily="18" charset="0"/>
                <a:cs typeface="Times New Roman" panose="02020603050405020304" pitchFamily="18" charset="0"/>
              </a:rPr>
              <a:t> 	      = P(B</a:t>
            </a:r>
            <a:r>
              <a:rPr lang="en-US" sz="1600" i="1" baseline="-25000" dirty="0">
                <a:latin typeface="Times New Roman" panose="02020603050405020304" pitchFamily="18" charset="0"/>
                <a:cs typeface="Times New Roman" panose="02020603050405020304" pitchFamily="18" charset="0"/>
              </a:rPr>
              <a:t>S2</a:t>
            </a:r>
            <a:r>
              <a:rPr lang="en-US" sz="1600" i="1" dirty="0">
                <a:latin typeface="Times New Roman" panose="02020603050405020304" pitchFamily="18" charset="0"/>
                <a:cs typeface="Times New Roman" panose="02020603050405020304" pitchFamily="18" charset="0"/>
              </a:rPr>
              <a:t>) 2 x 10</a:t>
            </a:r>
            <a:r>
              <a:rPr lang="en-US" sz="1600" i="1" baseline="30000" dirty="0">
                <a:latin typeface="Times New Roman" panose="02020603050405020304" pitchFamily="18" charset="0"/>
                <a:cs typeface="Times New Roman" panose="02020603050405020304" pitchFamily="18" charset="0"/>
              </a:rPr>
              <a:t>-10</a:t>
            </a:r>
          </a:p>
          <a:p>
            <a:pPr marL="0" indent="0">
              <a:buNone/>
            </a:pPr>
            <a:endParaRPr lang="en-US" i="1" baseline="30000" dirty="0">
              <a:latin typeface="Times New Roman" panose="02020603050405020304" pitchFamily="18" charset="0"/>
              <a:cs typeface="Times New Roman" panose="02020603050405020304" pitchFamily="18" charset="0"/>
            </a:endParaRPr>
          </a:p>
          <a:p>
            <a:pPr marL="0" indent="0">
              <a:buNone/>
            </a:pPr>
            <a:r>
              <a:rPr lang="en-US" dirty="0"/>
              <a:t>Thus assuming </a:t>
            </a:r>
            <a:r>
              <a:rPr lang="en-US" dirty="0">
                <a:latin typeface="Times New Roman" panose="02020603050405020304" pitchFamily="18" charset="0"/>
                <a:cs typeface="Times New Roman" panose="02020603050405020304" pitchFamily="18" charset="0"/>
              </a:rPr>
              <a:t>P(B</a:t>
            </a:r>
            <a:r>
              <a:rPr lang="en-US" baseline="-25000"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is just as likely a model as P(B</a:t>
            </a:r>
            <a:r>
              <a:rPr lang="en-US" baseline="-25000"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then </a:t>
            </a: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P(B</a:t>
            </a:r>
            <a:r>
              <a:rPr lang="en-US" baseline="-25000" dirty="0">
                <a:latin typeface="Times New Roman" panose="02020603050405020304" pitchFamily="18" charset="0"/>
                <a:cs typeface="Times New Roman" panose="02020603050405020304" pitchFamily="18" charset="0"/>
              </a:rPr>
              <a:t>S1</a:t>
            </a:r>
            <a:r>
              <a:rPr lang="en-US" dirty="0">
                <a:latin typeface="Times New Roman" panose="02020603050405020304" pitchFamily="18" charset="0"/>
                <a:cs typeface="Times New Roman" panose="02020603050405020304" pitchFamily="18" charset="0"/>
              </a:rPr>
              <a:t>, D) is 10 times as likely as P(B</a:t>
            </a:r>
            <a:r>
              <a:rPr lang="en-US" baseline="-25000" dirty="0">
                <a:latin typeface="Times New Roman" panose="02020603050405020304" pitchFamily="18" charset="0"/>
                <a:cs typeface="Times New Roman" panose="02020603050405020304" pitchFamily="18" charset="0"/>
              </a:rPr>
              <a:t>S2</a:t>
            </a:r>
            <a:r>
              <a:rPr lang="en-US" dirty="0">
                <a:latin typeface="Times New Roman" panose="02020603050405020304" pitchFamily="18" charset="0"/>
                <a:cs typeface="Times New Roman" panose="02020603050405020304" pitchFamily="18" charset="0"/>
              </a:rPr>
              <a:t>, D) </a:t>
            </a:r>
            <a:endParaRPr lang="en-US" dirty="0"/>
          </a:p>
          <a:p>
            <a:pPr marL="0" indent="0">
              <a:buNone/>
            </a:pPr>
            <a:endParaRPr lang="en-US" sz="1600" baseline="30000" dirty="0">
              <a:latin typeface="Times New Roman" panose="02020603050405020304" pitchFamily="18" charset="0"/>
              <a:cs typeface="Times New Roman" panose="02020603050405020304" pitchFamily="18" charset="0"/>
            </a:endParaRPr>
          </a:p>
          <a:p>
            <a:pPr marL="0" indent="0">
              <a:buNone/>
            </a:pPr>
            <a:endParaRPr lang="en-US" baseline="30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38</a:t>
            </a:fld>
            <a:endParaRPr lang="en-US" altLang="en-US" dirty="0"/>
          </a:p>
        </p:txBody>
      </p:sp>
      <p:pic>
        <p:nvPicPr>
          <p:cNvPr id="5" name="Picture 4"/>
          <p:cNvPicPr>
            <a:picLocks noChangeAspect="1"/>
          </p:cNvPicPr>
          <p:nvPr/>
        </p:nvPicPr>
        <p:blipFill>
          <a:blip r:embed="rId2"/>
          <a:stretch>
            <a:fillRect/>
          </a:stretch>
        </p:blipFill>
        <p:spPr>
          <a:xfrm>
            <a:off x="1828800" y="1402991"/>
            <a:ext cx="5700712" cy="978340"/>
          </a:xfrm>
          <a:prstGeom prst="rect">
            <a:avLst/>
          </a:prstGeom>
        </p:spPr>
      </p:pic>
      <p:pic>
        <p:nvPicPr>
          <p:cNvPr id="8" name="Picture 7"/>
          <p:cNvPicPr>
            <a:picLocks noChangeAspect="1"/>
          </p:cNvPicPr>
          <p:nvPr/>
        </p:nvPicPr>
        <p:blipFill rotWithShape="1">
          <a:blip r:embed="rId3"/>
          <a:srcRect r="4425"/>
          <a:stretch/>
        </p:blipFill>
        <p:spPr>
          <a:xfrm>
            <a:off x="254029" y="2895600"/>
            <a:ext cx="8483542" cy="1238111"/>
          </a:xfrm>
          <a:prstGeom prst="rect">
            <a:avLst/>
          </a:prstGeom>
        </p:spPr>
      </p:pic>
      <p:sp>
        <p:nvSpPr>
          <p:cNvPr id="6" name="Rectangle 5">
            <a:extLst>
              <a:ext uri="{FF2B5EF4-FFF2-40B4-BE49-F238E27FC236}">
                <a16:creationId xmlns:a16="http://schemas.microsoft.com/office/drawing/2014/main" id="{12ABC788-EAC9-437E-ACF4-DC49363D8D2D}"/>
              </a:ext>
            </a:extLst>
          </p:cNvPr>
          <p:cNvSpPr/>
          <p:nvPr/>
        </p:nvSpPr>
        <p:spPr>
          <a:xfrm>
            <a:off x="1905000" y="6012657"/>
            <a:ext cx="472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70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Summarize</a:t>
            </a:r>
          </a:p>
        </p:txBody>
      </p:sp>
      <p:sp>
        <p:nvSpPr>
          <p:cNvPr id="3" name="Content Placeholder 2"/>
          <p:cNvSpPr>
            <a:spLocks noGrp="1"/>
          </p:cNvSpPr>
          <p:nvPr>
            <p:ph idx="1"/>
          </p:nvPr>
        </p:nvSpPr>
        <p:spPr/>
        <p:txBody>
          <a:bodyPr/>
          <a:lstStyle/>
          <a:p>
            <a:r>
              <a:rPr lang="en-US" dirty="0"/>
              <a:t>BBNs are applications of the chain rule of probability</a:t>
            </a:r>
          </a:p>
          <a:p>
            <a:endParaRPr lang="en-US" sz="1400" dirty="0"/>
          </a:p>
          <a:p>
            <a:r>
              <a:rPr lang="en-US" dirty="0"/>
              <a:t>BBNs work with discrete variables. If you have continuous variables you need to make them discrete</a:t>
            </a:r>
          </a:p>
          <a:p>
            <a:endParaRPr lang="en-US" sz="1400" dirty="0"/>
          </a:p>
          <a:p>
            <a:r>
              <a:rPr lang="en-US" dirty="0"/>
              <a:t>The structure for a BBN is learned from data</a:t>
            </a:r>
          </a:p>
          <a:p>
            <a:endParaRPr lang="en-US" sz="1200" dirty="0"/>
          </a:p>
          <a:p>
            <a:r>
              <a:rPr lang="en-US" dirty="0"/>
              <a:t>They are excellent unsupervised or supervised models</a:t>
            </a:r>
          </a:p>
          <a:p>
            <a:pPr lvl="1"/>
            <a:r>
              <a:rPr lang="en-US" dirty="0"/>
              <a:t>Great for learning patterns in data</a:t>
            </a:r>
          </a:p>
          <a:p>
            <a:pPr lvl="1"/>
            <a:endParaRPr lang="en-US" sz="1200" dirty="0"/>
          </a:p>
          <a:p>
            <a:r>
              <a:rPr lang="en-US" dirty="0"/>
              <a:t>A BBN is not necessarily the best possible model, since typically it is impossible to examine every possible configuration. </a:t>
            </a:r>
          </a:p>
          <a:p>
            <a:endParaRPr lang="en-US" sz="1400" dirty="0"/>
          </a:p>
          <a:p>
            <a:r>
              <a:rPr lang="en-US" dirty="0"/>
              <a:t>Efficiencies can be realized based on heuristics (how you got to the current model you are evaluating) and memory management (so you don’t calculate the same thing over and over)</a:t>
            </a:r>
          </a:p>
          <a:p>
            <a:endParaRPr lang="en-US" dirty="0"/>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39</a:t>
            </a:fld>
            <a:endParaRPr lang="en-US" altLang="en-US" dirty="0"/>
          </a:p>
        </p:txBody>
      </p:sp>
    </p:spTree>
    <p:extLst>
      <p:ext uri="{BB962C8B-B14F-4D97-AF65-F5344CB8AC3E}">
        <p14:creationId xmlns:p14="http://schemas.microsoft.com/office/powerpoint/2010/main" val="26958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02EB-5696-4D6E-B567-F9036DFDCBC8}"/>
              </a:ext>
            </a:extLst>
          </p:cNvPr>
          <p:cNvSpPr>
            <a:spLocks noGrp="1"/>
          </p:cNvSpPr>
          <p:nvPr>
            <p:ph type="title"/>
          </p:nvPr>
        </p:nvSpPr>
        <p:spPr>
          <a:xfrm>
            <a:off x="381000" y="2667000"/>
            <a:ext cx="8229600" cy="563562"/>
          </a:xfrm>
        </p:spPr>
        <p:txBody>
          <a:bodyPr/>
          <a:lstStyle/>
          <a:p>
            <a:r>
              <a:rPr lang="en-US" dirty="0"/>
              <a:t>Review from Last Week</a:t>
            </a:r>
          </a:p>
        </p:txBody>
      </p:sp>
      <p:sp>
        <p:nvSpPr>
          <p:cNvPr id="4" name="Slide Number Placeholder 3">
            <a:extLst>
              <a:ext uri="{FF2B5EF4-FFF2-40B4-BE49-F238E27FC236}">
                <a16:creationId xmlns:a16="http://schemas.microsoft.com/office/drawing/2014/main" id="{4DDE4E75-C1DE-4EAB-A9DD-F4ED8CC28C64}"/>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dirty="0"/>
          </a:p>
        </p:txBody>
      </p:sp>
    </p:spTree>
    <p:extLst>
      <p:ext uri="{BB962C8B-B14F-4D97-AF65-F5344CB8AC3E}">
        <p14:creationId xmlns:p14="http://schemas.microsoft.com/office/powerpoint/2010/main" val="2658141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#11 (1 of 3)</a:t>
            </a:r>
          </a:p>
        </p:txBody>
      </p:sp>
      <p:sp>
        <p:nvSpPr>
          <p:cNvPr id="3" name="Content Placeholder 2"/>
          <p:cNvSpPr>
            <a:spLocks noGrp="1"/>
          </p:cNvSpPr>
          <p:nvPr>
            <p:ph idx="1"/>
          </p:nvPr>
        </p:nvSpPr>
        <p:spPr>
          <a:xfrm>
            <a:off x="381000" y="1066800"/>
            <a:ext cx="8458200" cy="5334000"/>
          </a:xfrm>
        </p:spPr>
        <p:txBody>
          <a:bodyPr rtlCol="0">
            <a:noAutofit/>
          </a:bodyPr>
          <a:lstStyle/>
          <a:p>
            <a:pPr marL="0" indent="0" eaLnBrk="1" fontAlgn="auto" hangingPunct="1">
              <a:spcAft>
                <a:spcPts val="0"/>
              </a:spcAft>
              <a:buNone/>
              <a:defRPr/>
            </a:pPr>
            <a:r>
              <a:rPr lang="en-US" sz="2000" dirty="0"/>
              <a:t>Go to CANVAS and download the three .</a:t>
            </a:r>
            <a:r>
              <a:rPr lang="en-US" dirty="0"/>
              <a:t>R</a:t>
            </a:r>
            <a:r>
              <a:rPr lang="en-US" sz="2000" dirty="0"/>
              <a:t> files : </a:t>
            </a:r>
          </a:p>
          <a:p>
            <a:pPr marL="0" indent="0" eaLnBrk="1" fontAlgn="auto" hangingPunct="1">
              <a:spcAft>
                <a:spcPts val="0"/>
              </a:spcAft>
              <a:buNone/>
              <a:defRPr/>
            </a:pPr>
            <a:r>
              <a:rPr lang="en-US" sz="2000" dirty="0"/>
              <a:t>BernBeta.txt, HDIofICDF.txt, and OpenGraphSaveGraph.txt. Put them in the same directory. Go into R and source these files (load them into the editor and source them).  The function </a:t>
            </a:r>
            <a:r>
              <a:rPr lang="en-US" sz="2000" dirty="0" err="1"/>
              <a:t>BernBeta</a:t>
            </a:r>
            <a:r>
              <a:rPr lang="en-US" sz="2000" dirty="0"/>
              <a:t> takes a prior and calculates a posterior using the beta function.  Study it and how it works.  It is well commented.</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Problem 1.</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 What are the inputs and outputs for </a:t>
            </a:r>
            <a:r>
              <a:rPr lang="en-US" sz="2000" dirty="0" err="1"/>
              <a:t>BernBeta</a:t>
            </a:r>
            <a:r>
              <a:rPr lang="en-US" sz="2000" dirty="0"/>
              <a:t>?  Explain what they mean.</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b) Start with a prior of beta(4,4).  Use the </a:t>
            </a:r>
            <a:r>
              <a:rPr lang="en-US" sz="2000" dirty="0" err="1"/>
              <a:t>BernBeta</a:t>
            </a:r>
            <a:r>
              <a:rPr lang="en-US" sz="2000" dirty="0"/>
              <a:t> function to flip the coin once and get a head.  What is the posterior?  Show all plots and explain results.</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Due April </a:t>
            </a:r>
            <a:r>
              <a:rPr lang="en-US" dirty="0"/>
              <a:t>22</a:t>
            </a:r>
            <a:endParaRPr lang="en-US" sz="2000" dirty="0"/>
          </a:p>
          <a:p>
            <a:pPr marL="0" indent="0" eaLnBrk="1" fontAlgn="auto" hangingPunct="1">
              <a:spcAft>
                <a:spcPts val="0"/>
              </a:spcAft>
              <a:buNone/>
              <a:defRPr/>
            </a:pPr>
            <a:endParaRPr lang="en-US" sz="2000" dirty="0"/>
          </a:p>
        </p:txBody>
      </p:sp>
      <p:sp>
        <p:nvSpPr>
          <p:cNvPr id="5" name="Slide Number Placeholder 3"/>
          <p:cNvSpPr txBox="1">
            <a:spLocks/>
          </p:cNvSpPr>
          <p:nvPr/>
        </p:nvSpPr>
        <p:spPr>
          <a:xfrm>
            <a:off x="6688540" y="6367818"/>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r>
              <a:rPr lang="en-US" altLang="en-US" dirty="0"/>
              <a:t>31</a:t>
            </a:r>
          </a:p>
        </p:txBody>
      </p:sp>
    </p:spTree>
    <p:extLst>
      <p:ext uri="{BB962C8B-B14F-4D97-AF65-F5344CB8AC3E}">
        <p14:creationId xmlns:p14="http://schemas.microsoft.com/office/powerpoint/2010/main" val="2289840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Homework #11 (2 of 3)</a:t>
            </a:r>
          </a:p>
        </p:txBody>
      </p:sp>
      <p:sp>
        <p:nvSpPr>
          <p:cNvPr id="3" name="Content Placeholder 2"/>
          <p:cNvSpPr>
            <a:spLocks noGrp="1"/>
          </p:cNvSpPr>
          <p:nvPr>
            <p:ph idx="1"/>
          </p:nvPr>
        </p:nvSpPr>
        <p:spPr>
          <a:xfrm>
            <a:off x="381000" y="1066800"/>
            <a:ext cx="8458200" cy="5334000"/>
          </a:xfrm>
        </p:spPr>
        <p:txBody>
          <a:bodyPr rtlCol="0">
            <a:noAutofit/>
          </a:bodyPr>
          <a:lstStyle/>
          <a:p>
            <a:pPr marL="0" indent="0" eaLnBrk="1" fontAlgn="auto" hangingPunct="1">
              <a:spcAft>
                <a:spcPts val="0"/>
              </a:spcAft>
              <a:buNone/>
              <a:defRPr/>
            </a:pPr>
            <a:r>
              <a:rPr lang="en-US" sz="2000" dirty="0"/>
              <a:t>c) Use the posterior from the previous flip as the prior for the next flip.  (You can use the result from the last run - “post” - instead of c(5,4) as the input the </a:t>
            </a:r>
            <a:r>
              <a:rPr lang="en-US" sz="2000" dirty="0" err="1"/>
              <a:t>BernBeta</a:t>
            </a:r>
            <a:r>
              <a:rPr lang="en-US" sz="2000" dirty="0"/>
              <a:t>.) Flip the coin again and get a head again.  What is the new posterior?</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d) Using the posterior from the last flip, flip again and get tails.  What is the new posterior?</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e) Start over at b) and do three flips, but in the order T, H, H.  Show the posterior after these 3 flips. How does the posterior change?  Does order of the results matter?</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f) Start over at b) and do three flips, but in the order T, T, H.  Show the posterior after these 3 flips. How does the posterior change?</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			Due April </a:t>
            </a:r>
            <a:r>
              <a:rPr lang="en-US" dirty="0"/>
              <a:t>22</a:t>
            </a:r>
            <a:endParaRPr lang="en-US" sz="2000" dirty="0"/>
          </a:p>
          <a:p>
            <a:pPr marL="0" indent="0" eaLnBrk="1" fontAlgn="auto" hangingPunct="1">
              <a:spcAft>
                <a:spcPts val="0"/>
              </a:spcAft>
              <a:buNone/>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41</a:t>
            </a:fld>
            <a:endParaRPr lang="en-US" altLang="en-US" dirty="0"/>
          </a:p>
        </p:txBody>
      </p:sp>
    </p:spTree>
    <p:extLst>
      <p:ext uri="{BB962C8B-B14F-4D97-AF65-F5344CB8AC3E}">
        <p14:creationId xmlns:p14="http://schemas.microsoft.com/office/powerpoint/2010/main" val="830345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E8B0-CAC9-4396-8782-C218F0F71987}"/>
              </a:ext>
            </a:extLst>
          </p:cNvPr>
          <p:cNvSpPr>
            <a:spLocks noGrp="1"/>
          </p:cNvSpPr>
          <p:nvPr>
            <p:ph type="title"/>
          </p:nvPr>
        </p:nvSpPr>
        <p:spPr/>
        <p:txBody>
          <a:bodyPr/>
          <a:lstStyle/>
          <a:p>
            <a:r>
              <a:rPr lang="en-US" dirty="0"/>
              <a:t>Discussion Topics for Next Week</a:t>
            </a:r>
          </a:p>
        </p:txBody>
      </p:sp>
      <p:sp>
        <p:nvSpPr>
          <p:cNvPr id="3" name="Content Placeholder 2">
            <a:extLst>
              <a:ext uri="{FF2B5EF4-FFF2-40B4-BE49-F238E27FC236}">
                <a16:creationId xmlns:a16="http://schemas.microsoft.com/office/drawing/2014/main" id="{C8BF4889-4299-4B01-A8E4-030A2F20964A}"/>
              </a:ext>
            </a:extLst>
          </p:cNvPr>
          <p:cNvSpPr>
            <a:spLocks noGrp="1"/>
          </p:cNvSpPr>
          <p:nvPr>
            <p:ph idx="1"/>
          </p:nvPr>
        </p:nvSpPr>
        <p:spPr/>
        <p:txBody>
          <a:bodyPr/>
          <a:lstStyle/>
          <a:p>
            <a:pPr>
              <a:spcBef>
                <a:spcPts val="1200"/>
              </a:spcBef>
            </a:pPr>
            <a:r>
              <a:rPr lang="en-US" sz="1800" dirty="0"/>
              <a:t>Will AI take away jobs from humans, and thereby make the income gap worse between the “haves” and the “have nots”?</a:t>
            </a:r>
          </a:p>
          <a:p>
            <a:pPr>
              <a:spcBef>
                <a:spcPts val="1200"/>
              </a:spcBef>
            </a:pPr>
            <a:r>
              <a:rPr lang="en-US" sz="1800" dirty="0"/>
              <a:t>In the medical field, will AI replace intuition and empathy with “by the book” treatment, preventing lawsuits but harming patient outcomes?</a:t>
            </a:r>
          </a:p>
          <a:p>
            <a:pPr>
              <a:spcBef>
                <a:spcPts val="1200"/>
              </a:spcBef>
            </a:pPr>
            <a:r>
              <a:rPr lang="en-US" sz="1800" dirty="0"/>
              <a:t>Will driverless cars and airplanes become commonplace, and who will police the suppliers to make sure they are safe?</a:t>
            </a:r>
          </a:p>
          <a:p>
            <a:pPr>
              <a:spcBef>
                <a:spcPts val="1200"/>
              </a:spcBef>
            </a:pPr>
            <a:r>
              <a:rPr lang="en-US" sz="1800" dirty="0"/>
              <a:t>Does AI make identity theft and impersonation easier and how can social media and society as a whole deal with these problems?</a:t>
            </a:r>
          </a:p>
          <a:p>
            <a:pPr>
              <a:spcBef>
                <a:spcPts val="1200"/>
              </a:spcBef>
            </a:pPr>
            <a:r>
              <a:rPr lang="en-US" sz="1800" dirty="0"/>
              <a:t>Will AI be used to take freedoms away from the individual? Will it empower governments to monitor citizens beyond what is necessary?</a:t>
            </a:r>
          </a:p>
          <a:p>
            <a:pPr>
              <a:spcBef>
                <a:spcPts val="1200"/>
              </a:spcBef>
            </a:pPr>
            <a:r>
              <a:rPr lang="en-US" sz="1800" dirty="0"/>
              <a:t>Is defense a good use of AI, and what safeguards need to be in place?</a:t>
            </a:r>
          </a:p>
          <a:p>
            <a:pPr>
              <a:spcBef>
                <a:spcPts val="1200"/>
              </a:spcBef>
            </a:pPr>
            <a:r>
              <a:rPr lang="en-US" sz="1800" dirty="0"/>
              <a:t>Will we ever make computers that can think better than humans, and will that make humans obsolete? This topic includes making “designer babies” that, while human, have superior abilities due to genetic manipulation.</a:t>
            </a:r>
          </a:p>
          <a:p>
            <a:pPr>
              <a:spcBef>
                <a:spcPts val="1200"/>
              </a:spcBef>
            </a:pPr>
            <a:r>
              <a:rPr lang="en-US" sz="1800" dirty="0"/>
              <a:t>Overall, does the good accomplished by AI outweigh the bad?</a:t>
            </a:r>
          </a:p>
          <a:p>
            <a:pPr marL="0" indent="0">
              <a:spcBef>
                <a:spcPts val="1200"/>
              </a:spcBef>
              <a:buNone/>
            </a:pPr>
            <a:endParaRPr lang="en-US" sz="1600" dirty="0"/>
          </a:p>
          <a:p>
            <a:pPr marL="0" indent="0">
              <a:spcBef>
                <a:spcPts val="1200"/>
              </a:spcBef>
              <a:buNone/>
            </a:pPr>
            <a:endParaRPr lang="en-US" sz="1600" dirty="0"/>
          </a:p>
          <a:p>
            <a:pPr>
              <a:spcBef>
                <a:spcPts val="1200"/>
              </a:spcBef>
            </a:pPr>
            <a:endParaRPr lang="en-US" sz="1600" dirty="0"/>
          </a:p>
        </p:txBody>
      </p:sp>
      <p:sp>
        <p:nvSpPr>
          <p:cNvPr id="4" name="Slide Number Placeholder 3">
            <a:extLst>
              <a:ext uri="{FF2B5EF4-FFF2-40B4-BE49-F238E27FC236}">
                <a16:creationId xmlns:a16="http://schemas.microsoft.com/office/drawing/2014/main" id="{5CAB2B5E-53D6-4A77-AFE8-543EDF32A7E7}"/>
              </a:ext>
            </a:extLst>
          </p:cNvPr>
          <p:cNvSpPr>
            <a:spLocks noGrp="1"/>
          </p:cNvSpPr>
          <p:nvPr>
            <p:ph type="sldNum" sz="quarter" idx="12"/>
          </p:nvPr>
        </p:nvSpPr>
        <p:spPr/>
        <p:txBody>
          <a:bodyPr/>
          <a:lstStyle/>
          <a:p>
            <a:pPr>
              <a:defRPr/>
            </a:pPr>
            <a:fld id="{9695C8B4-01A2-485F-8B64-4640E234E3BB}" type="slidenum">
              <a:rPr lang="en-US" altLang="en-US" smtClean="0"/>
              <a:pPr>
                <a:defRPr/>
              </a:pPr>
              <a:t>42</a:t>
            </a:fld>
            <a:endParaRPr lang="en-US" altLang="en-US" dirty="0"/>
          </a:p>
        </p:txBody>
      </p:sp>
    </p:spTree>
    <p:extLst>
      <p:ext uri="{BB962C8B-B14F-4D97-AF65-F5344CB8AC3E}">
        <p14:creationId xmlns:p14="http://schemas.microsoft.com/office/powerpoint/2010/main" val="245672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E8B0-CAC9-4396-8782-C218F0F71987}"/>
              </a:ext>
            </a:extLst>
          </p:cNvPr>
          <p:cNvSpPr>
            <a:spLocks noGrp="1"/>
          </p:cNvSpPr>
          <p:nvPr>
            <p:ph type="title"/>
          </p:nvPr>
        </p:nvSpPr>
        <p:spPr/>
        <p:txBody>
          <a:bodyPr/>
          <a:lstStyle/>
          <a:p>
            <a:r>
              <a:rPr lang="en-US" dirty="0"/>
              <a:t>Discussion Topics for Next Week</a:t>
            </a:r>
          </a:p>
        </p:txBody>
      </p:sp>
      <p:sp>
        <p:nvSpPr>
          <p:cNvPr id="3" name="Content Placeholder 2">
            <a:extLst>
              <a:ext uri="{FF2B5EF4-FFF2-40B4-BE49-F238E27FC236}">
                <a16:creationId xmlns:a16="http://schemas.microsoft.com/office/drawing/2014/main" id="{C8BF4889-4299-4B01-A8E4-030A2F20964A}"/>
              </a:ext>
            </a:extLst>
          </p:cNvPr>
          <p:cNvSpPr>
            <a:spLocks noGrp="1"/>
          </p:cNvSpPr>
          <p:nvPr>
            <p:ph idx="1"/>
          </p:nvPr>
        </p:nvSpPr>
        <p:spPr>
          <a:xfrm>
            <a:off x="762000" y="1600200"/>
            <a:ext cx="7391400" cy="3154363"/>
          </a:xfrm>
        </p:spPr>
        <p:txBody>
          <a:bodyPr/>
          <a:lstStyle/>
          <a:p>
            <a:pPr marL="0" indent="0">
              <a:spcBef>
                <a:spcPts val="1200"/>
              </a:spcBef>
              <a:buNone/>
            </a:pPr>
            <a:r>
              <a:rPr lang="en-US" sz="1800" dirty="0"/>
              <a:t>What responsibility does the AI modeler/programmer have in negative outcomes, or are negative outcomes the sole responsibility of the user?</a:t>
            </a:r>
          </a:p>
          <a:p>
            <a:pPr marL="0" indent="0">
              <a:spcBef>
                <a:spcPts val="1200"/>
              </a:spcBef>
              <a:buNone/>
            </a:pPr>
            <a:endParaRPr lang="en-US" sz="1800" dirty="0"/>
          </a:p>
          <a:p>
            <a:pPr marL="0" indent="0">
              <a:spcBef>
                <a:spcPts val="1200"/>
              </a:spcBef>
              <a:buNone/>
            </a:pPr>
            <a:endParaRPr lang="en-US" sz="1800" dirty="0"/>
          </a:p>
          <a:p>
            <a:pPr marL="0" indent="0">
              <a:spcBef>
                <a:spcPts val="1200"/>
              </a:spcBef>
              <a:buNone/>
            </a:pPr>
            <a:endParaRPr lang="en-US" sz="1600" dirty="0"/>
          </a:p>
          <a:p>
            <a:pPr>
              <a:spcBef>
                <a:spcPts val="1200"/>
              </a:spcBef>
            </a:pPr>
            <a:endParaRPr lang="en-US" sz="1600" dirty="0"/>
          </a:p>
        </p:txBody>
      </p:sp>
      <p:sp>
        <p:nvSpPr>
          <p:cNvPr id="4" name="Slide Number Placeholder 3">
            <a:extLst>
              <a:ext uri="{FF2B5EF4-FFF2-40B4-BE49-F238E27FC236}">
                <a16:creationId xmlns:a16="http://schemas.microsoft.com/office/drawing/2014/main" id="{5CAB2B5E-53D6-4A77-AFE8-543EDF32A7E7}"/>
              </a:ext>
            </a:extLst>
          </p:cNvPr>
          <p:cNvSpPr>
            <a:spLocks noGrp="1"/>
          </p:cNvSpPr>
          <p:nvPr>
            <p:ph type="sldNum" sz="quarter" idx="12"/>
          </p:nvPr>
        </p:nvSpPr>
        <p:spPr/>
        <p:txBody>
          <a:bodyPr/>
          <a:lstStyle/>
          <a:p>
            <a:pPr>
              <a:defRPr/>
            </a:pPr>
            <a:fld id="{9695C8B4-01A2-485F-8B64-4640E234E3BB}" type="slidenum">
              <a:rPr lang="en-US" altLang="en-US" smtClean="0"/>
              <a:pPr>
                <a:defRPr/>
              </a:pPr>
              <a:t>43</a:t>
            </a:fld>
            <a:endParaRPr lang="en-US" altLang="en-US" dirty="0"/>
          </a:p>
        </p:txBody>
      </p:sp>
    </p:spTree>
    <p:extLst>
      <p:ext uri="{BB962C8B-B14F-4D97-AF65-F5344CB8AC3E}">
        <p14:creationId xmlns:p14="http://schemas.microsoft.com/office/powerpoint/2010/main" val="295567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
            <a:ext cx="8229600" cy="1143000"/>
          </a:xfrm>
        </p:spPr>
        <p:txBody>
          <a:bodyPr/>
          <a:lstStyle/>
          <a:p>
            <a:pPr eaLnBrk="1" hangingPunct="1"/>
            <a:r>
              <a:rPr lang="en-US" altLang="en-US" dirty="0"/>
              <a:t>2 Different Approaches: Frequentist vs Bayesian</a:t>
            </a:r>
            <a:endParaRPr lang="en-US" altLang="en-US" sz="2800" dirty="0"/>
          </a:p>
        </p:txBody>
      </p:sp>
      <p:sp>
        <p:nvSpPr>
          <p:cNvPr id="3" name="Content Placeholder 2"/>
          <p:cNvSpPr>
            <a:spLocks noGrp="1"/>
          </p:cNvSpPr>
          <p:nvPr>
            <p:ph idx="1"/>
          </p:nvPr>
        </p:nvSpPr>
        <p:spPr>
          <a:xfrm>
            <a:off x="381000" y="990600"/>
            <a:ext cx="8534400" cy="5486400"/>
          </a:xfrm>
        </p:spPr>
        <p:txBody>
          <a:bodyPr rtlCol="0">
            <a:noAutofit/>
          </a:bodyPr>
          <a:lstStyle/>
          <a:p>
            <a:pPr marL="0" indent="0" eaLnBrk="1" hangingPunct="1">
              <a:spcBef>
                <a:spcPts val="0"/>
              </a:spcBef>
              <a:buNone/>
              <a:defRPr/>
            </a:pPr>
            <a:r>
              <a:rPr lang="en-US" sz="2000" dirty="0"/>
              <a:t>There are some subtle yet important differences:</a:t>
            </a:r>
          </a:p>
          <a:p>
            <a:pPr marL="0" indent="0" eaLnBrk="1" hangingPunct="1">
              <a:spcBef>
                <a:spcPts val="0"/>
              </a:spcBef>
              <a:buNone/>
              <a:defRPr/>
            </a:pPr>
            <a:endParaRPr lang="en-US" dirty="0"/>
          </a:p>
          <a:p>
            <a:pPr marL="0" indent="0" eaLnBrk="1" hangingPunct="1">
              <a:spcBef>
                <a:spcPts val="0"/>
              </a:spcBef>
              <a:buNone/>
              <a:defRPr/>
            </a:pPr>
            <a:r>
              <a:rPr lang="en-US" sz="2000" u="sng" dirty="0"/>
              <a:t>Classical (or frequentist) Approach</a:t>
            </a:r>
          </a:p>
          <a:p>
            <a:pPr eaLnBrk="1" hangingPunct="1">
              <a:spcBef>
                <a:spcPts val="0"/>
              </a:spcBef>
              <a:defRPr/>
            </a:pPr>
            <a:r>
              <a:rPr lang="en-US" sz="2000" dirty="0"/>
              <a:t>Sample a population n times</a:t>
            </a:r>
          </a:p>
          <a:p>
            <a:pPr eaLnBrk="1" hangingPunct="1">
              <a:spcBef>
                <a:spcPts val="0"/>
              </a:spcBef>
              <a:defRPr/>
            </a:pPr>
            <a:r>
              <a:rPr lang="en-US" sz="2000" dirty="0"/>
              <a:t>Construct</a:t>
            </a:r>
            <a:r>
              <a:rPr lang="en-US" sz="1800" dirty="0"/>
              <a:t> a relationship (equation or other type of relation) between feature and outcome based on the distribution you discover in your sample</a:t>
            </a:r>
          </a:p>
          <a:p>
            <a:pPr eaLnBrk="1" hangingPunct="1">
              <a:spcBef>
                <a:spcPts val="0"/>
              </a:spcBef>
              <a:defRPr/>
            </a:pPr>
            <a:r>
              <a:rPr lang="en-US" sz="2000" dirty="0"/>
              <a:t>Apply this relationship to make predictions or infer things about causality</a:t>
            </a:r>
          </a:p>
          <a:p>
            <a:pPr eaLnBrk="1" hangingPunct="1">
              <a:spcBef>
                <a:spcPts val="0"/>
              </a:spcBef>
              <a:defRPr/>
            </a:pPr>
            <a:endParaRPr lang="en-US" sz="1800" dirty="0"/>
          </a:p>
          <a:p>
            <a:pPr marL="0" indent="0" eaLnBrk="1" hangingPunct="1">
              <a:spcBef>
                <a:spcPts val="0"/>
              </a:spcBef>
              <a:buNone/>
              <a:defRPr/>
            </a:pPr>
            <a:endParaRPr lang="en-US" sz="2000" u="sng" dirty="0"/>
          </a:p>
          <a:p>
            <a:pPr marL="0" indent="0" eaLnBrk="1" hangingPunct="1">
              <a:spcBef>
                <a:spcPts val="0"/>
              </a:spcBef>
              <a:buNone/>
              <a:defRPr/>
            </a:pPr>
            <a:endParaRPr lang="en-US" sz="2000" u="sng" dirty="0"/>
          </a:p>
          <a:p>
            <a:pPr marL="0" indent="0" eaLnBrk="1" hangingPunct="1">
              <a:spcBef>
                <a:spcPts val="0"/>
              </a:spcBef>
              <a:buNone/>
              <a:defRPr/>
            </a:pPr>
            <a:r>
              <a:rPr lang="en-US" sz="2000" u="sng" dirty="0"/>
              <a:t>Bayesian Approach</a:t>
            </a:r>
          </a:p>
          <a:p>
            <a:pPr eaLnBrk="1" hangingPunct="1">
              <a:spcBef>
                <a:spcPts val="0"/>
              </a:spcBef>
              <a:defRPr/>
            </a:pPr>
            <a:r>
              <a:rPr lang="en-US" sz="1800" dirty="0"/>
              <a:t>Develop a distribution for your feature based on all knowledge you have at the time </a:t>
            </a:r>
          </a:p>
          <a:p>
            <a:pPr lvl="1" eaLnBrk="1" hangingPunct="1">
              <a:spcBef>
                <a:spcPts val="0"/>
              </a:spcBef>
              <a:defRPr/>
            </a:pPr>
            <a:r>
              <a:rPr lang="en-US" sz="1800" dirty="0"/>
              <a:t>This is called a </a:t>
            </a:r>
            <a:r>
              <a:rPr lang="en-US" sz="1800" b="1" dirty="0"/>
              <a:t>Prior Distribution</a:t>
            </a:r>
          </a:p>
          <a:p>
            <a:pPr eaLnBrk="1" hangingPunct="1">
              <a:spcBef>
                <a:spcPts val="0"/>
              </a:spcBef>
              <a:defRPr/>
            </a:pPr>
            <a:r>
              <a:rPr lang="en-US" sz="1800" dirty="0"/>
              <a:t>Sample a feature (collect </a:t>
            </a:r>
            <a:r>
              <a:rPr lang="en-US" sz="1800" b="1" dirty="0"/>
              <a:t>Data</a:t>
            </a:r>
            <a:r>
              <a:rPr lang="en-US" sz="1800" dirty="0"/>
              <a:t> or collect </a:t>
            </a:r>
            <a:r>
              <a:rPr lang="en-US" sz="1800" b="1" dirty="0"/>
              <a:t>Evidence</a:t>
            </a:r>
            <a:r>
              <a:rPr lang="en-US" sz="1800" dirty="0"/>
              <a:t>)</a:t>
            </a:r>
          </a:p>
          <a:p>
            <a:pPr eaLnBrk="1" hangingPunct="1">
              <a:spcBef>
                <a:spcPts val="0"/>
              </a:spcBef>
              <a:defRPr/>
            </a:pPr>
            <a:r>
              <a:rPr lang="en-US" sz="1800" dirty="0"/>
              <a:t>Use the feature and the Prior Distribution to create a new distribution that reflects all of your old knowledge plus this new bit of information</a:t>
            </a:r>
          </a:p>
          <a:p>
            <a:pPr lvl="1" eaLnBrk="1" hangingPunct="1">
              <a:spcBef>
                <a:spcPts val="0"/>
              </a:spcBef>
              <a:defRPr/>
            </a:pPr>
            <a:r>
              <a:rPr lang="en-US" sz="1800" dirty="0"/>
              <a:t>This is called your </a:t>
            </a:r>
            <a:r>
              <a:rPr lang="en-US" sz="1800" b="1" dirty="0"/>
              <a:t>Posterior Distribution</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dirty="0"/>
          </a:p>
        </p:txBody>
      </p:sp>
    </p:spTree>
    <p:extLst>
      <p:ext uri="{BB962C8B-B14F-4D97-AF65-F5344CB8AC3E}">
        <p14:creationId xmlns:p14="http://schemas.microsoft.com/office/powerpoint/2010/main" val="98634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8100"/>
            <a:ext cx="8229600" cy="1143000"/>
          </a:xfrm>
        </p:spPr>
        <p:txBody>
          <a:bodyPr/>
          <a:lstStyle/>
          <a:p>
            <a:pPr eaLnBrk="1" hangingPunct="1"/>
            <a:r>
              <a:rPr lang="en-US" altLang="en-US" dirty="0"/>
              <a:t>Frequentist vs Bayesian</a:t>
            </a:r>
            <a:endParaRPr lang="en-US" altLang="en-US" sz="2800" dirty="0"/>
          </a:p>
        </p:txBody>
      </p:sp>
      <p:sp>
        <p:nvSpPr>
          <p:cNvPr id="3" name="Content Placeholder 2"/>
          <p:cNvSpPr>
            <a:spLocks noGrp="1"/>
          </p:cNvSpPr>
          <p:nvPr>
            <p:ph idx="1"/>
          </p:nvPr>
        </p:nvSpPr>
        <p:spPr>
          <a:xfrm>
            <a:off x="381000" y="990600"/>
            <a:ext cx="8534400" cy="5486400"/>
          </a:xfrm>
        </p:spPr>
        <p:txBody>
          <a:bodyPr rtlCol="0">
            <a:noAutofit/>
          </a:bodyPr>
          <a:lstStyle/>
          <a:p>
            <a:pPr marL="0" indent="0" eaLnBrk="1" hangingPunct="1">
              <a:spcBef>
                <a:spcPts val="0"/>
              </a:spcBef>
              <a:buNone/>
              <a:defRPr/>
            </a:pPr>
            <a:r>
              <a:rPr lang="en-US" sz="2000" dirty="0"/>
              <a:t>When is Bayesian Analysis appropriate?</a:t>
            </a:r>
          </a:p>
          <a:p>
            <a:pPr marL="0" indent="0" eaLnBrk="1" hangingPunct="1">
              <a:buNone/>
              <a:defRPr/>
            </a:pPr>
            <a:endParaRPr lang="en-US" sz="2000" dirty="0"/>
          </a:p>
          <a:p>
            <a:pPr marL="0" indent="0" eaLnBrk="1" hangingPunct="1">
              <a:buNone/>
              <a:defRPr/>
            </a:pPr>
            <a:r>
              <a:rPr lang="en-US" sz="2000" dirty="0"/>
              <a:t>Situations where you can’t easily obtain meaningful samples</a:t>
            </a:r>
          </a:p>
          <a:p>
            <a:pPr eaLnBrk="1" hangingPunct="1">
              <a:defRPr/>
            </a:pPr>
            <a:r>
              <a:rPr lang="en-US" sz="2000" dirty="0"/>
              <a:t>Predictions about the stock market</a:t>
            </a:r>
          </a:p>
          <a:p>
            <a:pPr eaLnBrk="1" hangingPunct="1">
              <a:defRPr/>
            </a:pPr>
            <a:r>
              <a:rPr lang="en-US" sz="2000" dirty="0"/>
              <a:t>Election results</a:t>
            </a:r>
          </a:p>
          <a:p>
            <a:pPr marL="0" indent="0" eaLnBrk="1" hangingPunct="1">
              <a:buNone/>
              <a:defRPr/>
            </a:pPr>
            <a:endParaRPr lang="en-US" sz="2000" dirty="0"/>
          </a:p>
          <a:p>
            <a:pPr marL="0" indent="0" eaLnBrk="1" hangingPunct="1">
              <a:buNone/>
              <a:defRPr/>
            </a:pPr>
            <a:r>
              <a:rPr lang="en-US" sz="2000" dirty="0"/>
              <a:t>Cases where you are starting with significant expertise</a:t>
            </a:r>
          </a:p>
          <a:p>
            <a:pPr eaLnBrk="1" hangingPunct="1">
              <a:defRPr/>
            </a:pPr>
            <a:r>
              <a:rPr lang="en-US" sz="2000" dirty="0"/>
              <a:t>Probability of self-driving cars in cities in the next 5 years</a:t>
            </a:r>
          </a:p>
          <a:p>
            <a:pPr marL="0" indent="0" eaLnBrk="1" hangingPunct="1">
              <a:buNone/>
              <a:defRPr/>
            </a:pPr>
            <a:endParaRPr lang="en-US" sz="2000" dirty="0"/>
          </a:p>
          <a:p>
            <a:pPr marL="0" indent="0" eaLnBrk="1" hangingPunct="1">
              <a:buNone/>
              <a:defRPr/>
            </a:pPr>
            <a:r>
              <a:rPr lang="en-US" sz="2000" dirty="0"/>
              <a:t>Low occurrence events: </a:t>
            </a:r>
          </a:p>
          <a:p>
            <a:pPr eaLnBrk="1" hangingPunct="1">
              <a:defRPr/>
            </a:pPr>
            <a:r>
              <a:rPr lang="en-US" sz="2000" dirty="0"/>
              <a:t>Probability of nuclear war</a:t>
            </a:r>
          </a:p>
          <a:p>
            <a:pPr eaLnBrk="1" hangingPunct="1">
              <a:defRPr/>
            </a:pPr>
            <a:r>
              <a:rPr lang="en-US" sz="2000" dirty="0"/>
              <a:t>Probability of an </a:t>
            </a:r>
            <a:r>
              <a:rPr lang="en-US" sz="2000" dirty="0" err="1"/>
              <a:t>ebola</a:t>
            </a:r>
            <a:r>
              <a:rPr lang="en-US" sz="2000" dirty="0"/>
              <a:t> outbreak in the US</a:t>
            </a:r>
          </a:p>
          <a:p>
            <a:pPr marL="0" indent="0" eaLnBrk="1" hangingPunct="1">
              <a:buNone/>
              <a:defRPr/>
            </a:pPr>
            <a:endParaRPr lang="en-US" sz="2000" dirty="0"/>
          </a:p>
          <a:p>
            <a:pPr marL="0" indent="0" eaLnBrk="1" hangingPunct="1">
              <a:buNone/>
              <a:defRPr/>
            </a:pPr>
            <a:r>
              <a:rPr lang="en-US" sz="2000" dirty="0"/>
              <a:t>Models in a dynamic or fast changing environment </a:t>
            </a:r>
          </a:p>
          <a:p>
            <a:pPr eaLnBrk="1" hangingPunct="1">
              <a:defRPr/>
            </a:pPr>
            <a:r>
              <a:rPr lang="en-US" sz="2000" dirty="0"/>
              <a:t>Sports competition</a:t>
            </a:r>
          </a:p>
          <a:p>
            <a:pPr eaLnBrk="1" hangingPunct="1">
              <a:defRPr/>
            </a:pPr>
            <a:r>
              <a:rPr lang="en-US" sz="2000" dirty="0"/>
              <a:t>Disease undergoing mutations</a:t>
            </a:r>
          </a:p>
          <a:p>
            <a:pPr marL="0" indent="0" eaLnBrk="1" hangingPunct="1">
              <a:buNone/>
              <a:defRPr/>
            </a:pPr>
            <a:endParaRPr lang="en-US" sz="2000" dirty="0"/>
          </a:p>
          <a:p>
            <a:pPr eaLnBrk="1" hangingPunct="1">
              <a:defRPr/>
            </a:pPr>
            <a:endParaRPr lang="en-US" sz="2000" dirty="0"/>
          </a:p>
          <a:p>
            <a:pPr eaLnBrk="1" hangingPunct="1">
              <a:defRPr/>
            </a:pPr>
            <a:endParaRPr lang="en-US" sz="1800" b="1"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dirty="0"/>
          </a:p>
        </p:txBody>
      </p:sp>
    </p:spTree>
    <p:extLst>
      <p:ext uri="{BB962C8B-B14F-4D97-AF65-F5344CB8AC3E}">
        <p14:creationId xmlns:p14="http://schemas.microsoft.com/office/powerpoint/2010/main" val="308388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dirty="0"/>
              <a:t>Deriving Bayes Theorem</a:t>
            </a:r>
            <a:endParaRPr lang="en-US"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610600" cy="5638800"/>
              </a:xfrm>
            </p:spPr>
            <p:txBody>
              <a:bodyPr rtlCol="0">
                <a:normAutofit lnSpcReduction="10000"/>
              </a:bodyPr>
              <a:lstStyle/>
              <a:p>
                <a:pPr marL="0" indent="0" eaLnBrk="1" fontAlgn="auto" hangingPunct="1">
                  <a:spcAft>
                    <a:spcPts val="0"/>
                  </a:spcAft>
                  <a:buFont typeface="Arial" charset="0"/>
                  <a:buNone/>
                  <a:defRPr/>
                </a:pPr>
                <a:r>
                  <a:rPr lang="en-US" dirty="0"/>
                  <a:t>Thus</a:t>
                </a:r>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 / p(D)</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		p(</a:t>
                </a:r>
                <a:r>
                  <a:rPr lang="en-US" dirty="0">
                    <a:latin typeface="Symbol" panose="05050102010706020507" pitchFamily="18" charset="2"/>
                  </a:rPr>
                  <a:t>Q </a:t>
                </a:r>
                <a:r>
                  <a:rPr lang="en-US" dirty="0"/>
                  <a:t>|D)  =    p(D|</a:t>
                </a:r>
                <a:r>
                  <a:rPr lang="en-US" dirty="0">
                    <a:latin typeface="Symbol" panose="05050102010706020507" pitchFamily="18" charset="2"/>
                  </a:rPr>
                  <a:t> Q</a:t>
                </a:r>
                <a:r>
                  <a:rPr lang="en-US" dirty="0"/>
                  <a:t>) * p(</a:t>
                </a:r>
                <a:r>
                  <a:rPr lang="en-US" dirty="0">
                    <a:latin typeface="Symbol" panose="05050102010706020507" pitchFamily="18" charset="2"/>
                  </a:rPr>
                  <a:t>Q</a:t>
                </a:r>
                <a:r>
                  <a:rPr lang="en-US" dirty="0"/>
                  <a:t>)</a:t>
                </a:r>
              </a:p>
              <a:p>
                <a:pPr marL="0" indent="0" eaLnBrk="1" fontAlgn="auto" hangingPunct="1">
                  <a:spcAft>
                    <a:spcPts val="0"/>
                  </a:spcAft>
                  <a:buNone/>
                  <a:defRPr/>
                </a:pPr>
                <a:r>
                  <a:rPr lang="en-US" dirty="0"/>
                  <a:t>                  	 	     </a:t>
                </a:r>
                <a14:m>
                  <m:oMath xmlns:m="http://schemas.openxmlformats.org/officeDocument/2006/math">
                    <m:nary>
                      <m:naryPr>
                        <m:chr m:val="∑"/>
                        <m:ctrlPr>
                          <a:rPr lang="en-US" i="1">
                            <a:latin typeface="Cambria Math" panose="02040503050406030204" pitchFamily="18" charset="0"/>
                          </a:rPr>
                        </m:ctrlPr>
                      </m:naryPr>
                      <m:sub>
                        <m:r>
                          <a:rPr lang="en-US" b="0" i="1" smtClean="0">
                            <a:latin typeface="Cambria Math"/>
                          </a:rPr>
                          <m:t>𝑘</m:t>
                        </m:r>
                        <m:r>
                          <a:rPr lang="en-US" i="1">
                            <a:latin typeface="Cambria Math"/>
                          </a:rPr>
                          <m:t>=1</m:t>
                        </m:r>
                      </m:sub>
                      <m:sup>
                        <m:r>
                          <a:rPr lang="en-US" b="0" i="1" smtClean="0">
                            <a:latin typeface="Cambria Math"/>
                          </a:rPr>
                          <m:t>𝑚</m:t>
                        </m:r>
                      </m:sup>
                      <m:e>
                        <m:r>
                          <a:rPr lang="en-US" b="0" i="1" smtClean="0">
                            <a:latin typeface="Cambria Math"/>
                          </a:rPr>
                          <m:t>𝑝</m:t>
                        </m:r>
                        <m:r>
                          <a:rPr lang="en-US" i="1">
                            <a:latin typeface="Cambria Math"/>
                          </a:rPr>
                          <m:t>(</m:t>
                        </m:r>
                        <m:r>
                          <a:rPr lang="en-US" b="0" i="1" smtClean="0">
                            <a:latin typeface="Cambria Math"/>
                          </a:rPr>
                          <m:t>𝐷</m:t>
                        </m:r>
                        <m:r>
                          <a:rPr lang="en-US" b="0" i="1" smtClean="0">
                            <a:latin typeface="Cambria Math"/>
                          </a:rPr>
                          <m:t>|</m:t>
                        </m:r>
                        <m:r>
                          <m:rPr>
                            <m:nor/>
                          </m:rPr>
                          <a:rPr lang="en-US" dirty="0">
                            <a:latin typeface="Symbol" panose="05050102010706020507" pitchFamily="18" charset="2"/>
                          </a:rPr>
                          <m:t>Q</m:t>
                        </m:r>
                        <m:r>
                          <a:rPr lang="en-US" b="0" i="1" baseline="-25000" smtClean="0">
                            <a:latin typeface="Cambria Math"/>
                          </a:rPr>
                          <m:t>𝑘</m:t>
                        </m:r>
                      </m:e>
                    </m:nary>
                    <m:r>
                      <a:rPr lang="en-US" b="0" i="1" smtClean="0">
                        <a:latin typeface="Cambria Math"/>
                      </a:rPr>
                      <m:t>)∗</m:t>
                    </m:r>
                    <m:r>
                      <a:rPr lang="en-US" b="0" i="1" smtClean="0">
                        <a:latin typeface="Cambria Math"/>
                      </a:rPr>
                      <m:t>𝑝</m:t>
                    </m:r>
                    <m:r>
                      <a:rPr lang="en-US" b="0" i="1" smtClean="0">
                        <a:latin typeface="Cambria Math"/>
                      </a:rPr>
                      <m:t>(</m:t>
                    </m:r>
                    <m:r>
                      <m:rPr>
                        <m:nor/>
                      </m:rPr>
                      <a:rPr lang="en-US" dirty="0">
                        <a:latin typeface="Symbol" panose="05050102010706020507" pitchFamily="18" charset="2"/>
                      </a:rPr>
                      <m:t>Q</m:t>
                    </m:r>
                    <m:r>
                      <a:rPr lang="en-US" i="1" baseline="-25000">
                        <a:latin typeface="Cambria Math"/>
                      </a:rPr>
                      <m:t>𝑘</m:t>
                    </m:r>
                  </m:oMath>
                </a14:m>
                <a:r>
                  <a:rPr lang="en-US" dirty="0"/>
                  <a:t>)</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u="sng" dirty="0"/>
                  <a:t>Terminology</a:t>
                </a:r>
                <a:endParaRPr lang="en-US" dirty="0"/>
              </a:p>
              <a:p>
                <a:pPr marL="0" indent="0" eaLnBrk="1" fontAlgn="auto" hangingPunct="1">
                  <a:spcAft>
                    <a:spcPts val="0"/>
                  </a:spcAft>
                  <a:buNone/>
                  <a:defRPr/>
                </a:pPr>
                <a:r>
                  <a:rPr lang="en-US" dirty="0"/>
                  <a:t>p(</a:t>
                </a:r>
                <a:r>
                  <a:rPr lang="en-US" dirty="0">
                    <a:latin typeface="Symbol" panose="05050102010706020507" pitchFamily="18" charset="2"/>
                  </a:rPr>
                  <a:t>Q</a:t>
                </a:r>
                <a:r>
                  <a:rPr lang="en-US" dirty="0"/>
                  <a:t>) is your </a:t>
                </a:r>
                <a:r>
                  <a:rPr lang="en-US" b="1" dirty="0"/>
                  <a:t>prior</a:t>
                </a:r>
                <a:r>
                  <a:rPr lang="en-US" dirty="0"/>
                  <a:t> distribution for </a:t>
                </a:r>
                <a:r>
                  <a:rPr lang="en-US" dirty="0">
                    <a:latin typeface="Symbol" panose="05050102010706020507" pitchFamily="18" charset="2"/>
                  </a:rPr>
                  <a:t>Q</a:t>
                </a:r>
                <a:endParaRPr lang="en-US" dirty="0"/>
              </a:p>
              <a:p>
                <a:pPr marL="0" indent="0" eaLnBrk="1" fontAlgn="auto" hangingPunct="1">
                  <a:spcAft>
                    <a:spcPts val="0"/>
                  </a:spcAft>
                  <a:buNone/>
                  <a:defRPr/>
                </a:pPr>
                <a:r>
                  <a:rPr lang="en-US" dirty="0"/>
                  <a:t>P(D|</a:t>
                </a:r>
                <a:r>
                  <a:rPr lang="en-US" dirty="0">
                    <a:latin typeface="Symbol" panose="05050102010706020507" pitchFamily="18" charset="2"/>
                  </a:rPr>
                  <a:t> Q</a:t>
                </a:r>
                <a:r>
                  <a:rPr lang="en-US" dirty="0"/>
                  <a:t>) is your </a:t>
                </a:r>
                <a:r>
                  <a:rPr lang="en-US" b="1" dirty="0"/>
                  <a:t>likelihood </a:t>
                </a:r>
                <a:r>
                  <a:rPr lang="en-US" dirty="0"/>
                  <a:t>that you got this observation given the prior knowledge</a:t>
                </a:r>
              </a:p>
              <a:p>
                <a:pPr marL="0" indent="0" eaLnBrk="1" fontAlgn="auto" hangingPunct="1">
                  <a:spcAft>
                    <a:spcPts val="0"/>
                  </a:spcAft>
                  <a:buNone/>
                  <a:defRPr/>
                </a:pPr>
                <a:r>
                  <a:rPr lang="en-US" dirty="0"/>
                  <a:t>P(</a:t>
                </a:r>
                <a:r>
                  <a:rPr lang="en-US" dirty="0">
                    <a:latin typeface="Symbol" panose="05050102010706020507" pitchFamily="18" charset="2"/>
                  </a:rPr>
                  <a:t>Q </a:t>
                </a:r>
                <a:r>
                  <a:rPr lang="en-US" dirty="0"/>
                  <a:t>|D) is your </a:t>
                </a:r>
                <a:r>
                  <a:rPr lang="en-US" b="1" dirty="0"/>
                  <a:t>posterior</a:t>
                </a:r>
                <a:r>
                  <a:rPr lang="en-US" dirty="0"/>
                  <a:t> distribution for </a:t>
                </a:r>
                <a:r>
                  <a:rPr lang="en-US" dirty="0">
                    <a:latin typeface="Symbol" panose="05050102010706020507" pitchFamily="18" charset="2"/>
                  </a:rPr>
                  <a:t>Q</a:t>
                </a:r>
                <a:endParaRPr lang="en-US" dirty="0"/>
              </a:p>
              <a:p>
                <a:pPr marL="0" indent="0" eaLnBrk="1" fontAlgn="auto" hangingPunct="1">
                  <a:spcAft>
                    <a:spcPts val="0"/>
                  </a:spcAft>
                  <a:buNone/>
                  <a:defRPr/>
                </a:pPr>
                <a:endParaRPr lang="en-US" dirty="0"/>
              </a:p>
              <a:p>
                <a:pPr marL="0" indent="0">
                  <a:buNone/>
                </a:pPr>
                <a14:m>
                  <m:oMath xmlns:m="http://schemas.openxmlformats.org/officeDocument/2006/math">
                    <m:nary>
                      <m:naryPr>
                        <m:chr m:val="∑"/>
                        <m:ctrlPr>
                          <a:rPr lang="en-US" i="1">
                            <a:latin typeface="Cambria Math" panose="02040503050406030204" pitchFamily="18" charset="0"/>
                          </a:rPr>
                        </m:ctrlPr>
                      </m:naryPr>
                      <m:sub>
                        <m:r>
                          <a:rPr lang="en-US" i="1">
                            <a:latin typeface="Cambria Math"/>
                          </a:rPr>
                          <m:t>𝑘</m:t>
                        </m:r>
                        <m:r>
                          <a:rPr lang="en-US" i="1">
                            <a:latin typeface="Cambria Math"/>
                          </a:rPr>
                          <m:t>=1</m:t>
                        </m:r>
                      </m:sub>
                      <m:sup>
                        <m:r>
                          <a:rPr lang="en-US" i="1">
                            <a:latin typeface="Cambria Math"/>
                          </a:rPr>
                          <m:t>𝑚</m:t>
                        </m:r>
                      </m:sup>
                      <m:e>
                        <m:r>
                          <a:rPr lang="en-US" b="0" i="1" smtClean="0">
                            <a:latin typeface="Cambria Math"/>
                          </a:rPr>
                          <m:t>𝑝</m:t>
                        </m:r>
                        <m:r>
                          <a:rPr lang="en-US" i="1">
                            <a:latin typeface="Cambria Math"/>
                          </a:rPr>
                          <m:t>(</m:t>
                        </m:r>
                        <m:r>
                          <a:rPr lang="en-US" i="1">
                            <a:latin typeface="Cambria Math"/>
                          </a:rPr>
                          <m:t>𝐷</m:t>
                        </m:r>
                        <m:r>
                          <a:rPr lang="en-US" i="1">
                            <a:latin typeface="Cambria Math"/>
                          </a:rPr>
                          <m:t>|</m:t>
                        </m:r>
                        <m:r>
                          <m:rPr>
                            <m:nor/>
                          </m:rPr>
                          <a:rPr lang="en-US" dirty="0">
                            <a:latin typeface="Symbol" panose="05050102010706020507" pitchFamily="18" charset="2"/>
                          </a:rPr>
                          <m:t>Q</m:t>
                        </m:r>
                        <m:r>
                          <a:rPr lang="en-US" i="1" baseline="-25000">
                            <a:latin typeface="Cambria Math"/>
                          </a:rPr>
                          <m:t>𝑘</m:t>
                        </m:r>
                      </m:e>
                    </m:nary>
                    <m:r>
                      <a:rPr lang="en-US" b="0" i="1" smtClean="0">
                        <a:latin typeface="Cambria Math"/>
                      </a:rPr>
                      <m:t>)∗</m:t>
                    </m:r>
                    <m:r>
                      <m:rPr>
                        <m:nor/>
                      </m:rPr>
                      <a:rPr lang="en-US" dirty="0"/>
                      <m:t>p</m:t>
                    </m:r>
                    <m:r>
                      <m:rPr>
                        <m:nor/>
                      </m:rPr>
                      <a:rPr lang="en-US" dirty="0"/>
                      <m:t>(</m:t>
                    </m:r>
                    <m:r>
                      <m:rPr>
                        <m:nor/>
                      </m:rPr>
                      <a:rPr lang="en-US" dirty="0">
                        <a:latin typeface="Symbol" panose="05050102010706020507" pitchFamily="18" charset="2"/>
                      </a:rPr>
                      <m:t>Q</m:t>
                    </m:r>
                    <m:r>
                      <a:rPr lang="en-US" i="1" baseline="-25000">
                        <a:latin typeface="Cambria Math"/>
                      </a:rPr>
                      <m:t>𝑘</m:t>
                    </m:r>
                  </m:oMath>
                </a14:m>
                <a:r>
                  <a:rPr lang="en-US" dirty="0"/>
                  <a:t>) is a </a:t>
                </a:r>
                <a:r>
                  <a:rPr lang="en-US" b="1" dirty="0"/>
                  <a:t>normalization factor </a:t>
                </a:r>
                <a:r>
                  <a:rPr lang="en-US" dirty="0"/>
                  <a:t>required to make your total probabilities sum to 1.  </a:t>
                </a:r>
              </a:p>
              <a:p>
                <a:r>
                  <a:rPr lang="en-US" dirty="0"/>
                  <a:t>We’ll do some exercises using this</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610600" cy="5638800"/>
              </a:xfrm>
              <a:blipFill>
                <a:blip r:embed="rId2"/>
                <a:stretch>
                  <a:fillRect l="-4391" t="-1081" b="-17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dirty="0"/>
          </a:p>
        </p:txBody>
      </p:sp>
      <p:cxnSp>
        <p:nvCxnSpPr>
          <p:cNvPr id="5" name="Straight Connector 4"/>
          <p:cNvCxnSpPr>
            <a:cxnSpLocks/>
          </p:cNvCxnSpPr>
          <p:nvPr/>
        </p:nvCxnSpPr>
        <p:spPr>
          <a:xfrm>
            <a:off x="3429000" y="274320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752600" y="2209800"/>
            <a:ext cx="4648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41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Disease Confusion Matrix </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Aft>
                <a:spcPts val="0"/>
              </a:spcAft>
              <a:buNone/>
              <a:defRPr/>
            </a:pPr>
            <a:r>
              <a:rPr lang="en-US" dirty="0"/>
              <a:t>You take the test and it comes up negative… now what is your posterior probability that you have the disease?</a:t>
            </a:r>
          </a:p>
          <a:p>
            <a:pPr marL="0" indent="0" eaLnBrk="1" fontAlgn="auto" hangingPunct="1">
              <a:spcAft>
                <a:spcPts val="0"/>
              </a:spcAft>
              <a:buNone/>
              <a:defRPr/>
            </a:pPr>
            <a:endParaRPr lang="en-US" dirty="0"/>
          </a:p>
          <a:p>
            <a:pPr marL="0" indent="0" eaLnBrk="1" fontAlgn="auto" hangingPunct="1">
              <a:spcAft>
                <a:spcPts val="0"/>
              </a:spcAft>
              <a:buNone/>
              <a:defRPr/>
            </a:pPr>
            <a:r>
              <a:rPr lang="en-US" dirty="0"/>
              <a:t>To answer, fill in the following table: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Since you have tested negative, you are in the bottom row.  Your chance of having the disease is the marginal probability.</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dirty="0"/>
          </a:p>
        </p:txBody>
      </p:sp>
      <p:graphicFrame>
        <p:nvGraphicFramePr>
          <p:cNvPr id="2" name="Table 1"/>
          <p:cNvGraphicFramePr>
            <a:graphicFrameLocks noGrp="1"/>
          </p:cNvGraphicFramePr>
          <p:nvPr/>
        </p:nvGraphicFramePr>
        <p:xfrm>
          <a:off x="1066800" y="2819400"/>
          <a:ext cx="6934200" cy="2209800"/>
        </p:xfrm>
        <a:graphic>
          <a:graphicData uri="http://schemas.openxmlformats.org/drawingml/2006/table">
            <a:tbl>
              <a:tblPr firstRow="1" bandRow="1">
                <a:tableStyleId>{5C22544A-7EE6-4342-B048-85BDC9FD1C3A}</a:tableStyleId>
              </a:tblPr>
              <a:tblGrid>
                <a:gridCol w="2048741">
                  <a:extLst>
                    <a:ext uri="{9D8B030D-6E8A-4147-A177-3AD203B41FA5}">
                      <a16:colId xmlns:a16="http://schemas.microsoft.com/office/drawing/2014/main" val="20000"/>
                    </a:ext>
                  </a:extLst>
                </a:gridCol>
                <a:gridCol w="2574059">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7366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Has Disease (</a:t>
                      </a:r>
                      <a:r>
                        <a:rPr lang="en-US" dirty="0">
                          <a:latin typeface="Symbol" panose="05050102010706020507" pitchFamily="18" charset="2"/>
                        </a:rPr>
                        <a:t>Q</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Does not have Disease (</a:t>
                      </a:r>
                      <a:r>
                        <a:rPr lang="en-US" dirty="0">
                          <a:latin typeface="Symbol" panose="05050102010706020507" pitchFamily="18" charset="2"/>
                        </a:rPr>
                        <a:t>Q</a:t>
                      </a:r>
                      <a:r>
                        <a:rPr lang="en-US" dirty="0">
                          <a:latin typeface="+mn-lt"/>
                        </a:rPr>
                        <a:t>-</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6600">
                <a:tc>
                  <a:txBody>
                    <a:bodyPr/>
                    <a:lstStyle/>
                    <a:p>
                      <a:r>
                        <a:rPr lang="en-US"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36600">
                <a:tc>
                  <a:txBody>
                    <a:bodyPr/>
                    <a:lstStyle/>
                    <a:p>
                      <a:r>
                        <a:rPr lang="en-US"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P(D-,</a:t>
                      </a:r>
                      <a:r>
                        <a:rPr lang="en-US" dirty="0">
                          <a:latin typeface="Symbol" panose="05050102010706020507" pitchFamily="18" charset="2"/>
                        </a:rPr>
                        <a:t> Q-</a:t>
                      </a:r>
                      <a:r>
                        <a:rPr lang="en-US" dirty="0"/>
                        <a:t>) =</a:t>
                      </a:r>
                    </a:p>
                    <a:p>
                      <a:r>
                        <a:rPr lang="en-US" dirty="0"/>
                        <a:t>P(D- | </a:t>
                      </a:r>
                      <a:r>
                        <a:rPr lang="en-US" dirty="0">
                          <a:latin typeface="Symbol" panose="05050102010706020507" pitchFamily="18" charset="2"/>
                        </a:rPr>
                        <a:t>Q-</a:t>
                      </a:r>
                      <a:r>
                        <a:rPr lang="en-US" dirty="0"/>
                        <a:t>)  * P(</a:t>
                      </a:r>
                      <a:r>
                        <a:rPr lang="en-US" dirty="0">
                          <a:latin typeface="Symbol" panose="05050102010706020507" pitchFamily="18" charset="2"/>
                        </a:rPr>
                        <a:t>Q-</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908596"/>
              <a:ext cx="10800" cy="2520"/>
            </p14:xfrm>
          </p:contentPart>
        </mc:Choice>
        <mc:Fallback xmlns="">
          <p:pic>
            <p:nvPicPr>
              <p:cNvPr id="3111" name="Ink 3110"/>
              <p:cNvPicPr/>
              <p:nvPr/>
            </p:nvPicPr>
            <p:blipFill>
              <a:blip r:embed="rId5"/>
              <a:stretch>
                <a:fillRect/>
              </a:stretch>
            </p:blipFill>
            <p:spPr>
              <a:xfrm>
                <a:off x="8691966" y="2854236"/>
                <a:ext cx="666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spTree>
    <p:extLst>
      <p:ext uri="{BB962C8B-B14F-4D97-AF65-F5344CB8AC3E}">
        <p14:creationId xmlns:p14="http://schemas.microsoft.com/office/powerpoint/2010/main" val="172754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Single Test Result</a:t>
            </a:r>
          </a:p>
        </p:txBody>
      </p:sp>
      <p:sp>
        <p:nvSpPr>
          <p:cNvPr id="3" name="Content Placeholder 2"/>
          <p:cNvSpPr>
            <a:spLocks noGrp="1"/>
          </p:cNvSpPr>
          <p:nvPr>
            <p:ph idx="1"/>
          </p:nvPr>
        </p:nvSpPr>
        <p:spPr>
          <a:xfrm>
            <a:off x="381000" y="1027793"/>
            <a:ext cx="8305800" cy="5334000"/>
          </a:xfrm>
        </p:spPr>
        <p:txBody>
          <a:bodyPr rtlCol="0">
            <a:noAutofit/>
          </a:bodyPr>
          <a:lstStyle/>
          <a:p>
            <a:pPr marL="0" indent="0" eaLnBrk="1" fontAlgn="auto" hangingPunct="1">
              <a:spcAft>
                <a:spcPts val="0"/>
              </a:spcAft>
              <a:buNone/>
              <a:defRPr/>
            </a:pPr>
            <a:r>
              <a:rPr lang="en-US" dirty="0"/>
              <a:t>If you test Negative:</a:t>
            </a:r>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dirty="0"/>
          </a:p>
        </p:txBody>
      </p:sp>
      <p:graphicFrame>
        <p:nvGraphicFramePr>
          <p:cNvPr id="2" name="Table 1"/>
          <p:cNvGraphicFramePr>
            <a:graphicFrameLocks noGrp="1"/>
          </p:cNvGraphicFramePr>
          <p:nvPr/>
        </p:nvGraphicFramePr>
        <p:xfrm>
          <a:off x="495300" y="1447800"/>
          <a:ext cx="6705600" cy="173736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8100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Has Disease (</a:t>
                      </a:r>
                      <a:r>
                        <a:rPr lang="en-US" sz="1600" dirty="0">
                          <a:latin typeface="Symbol" panose="05050102010706020507" pitchFamily="18" charset="2"/>
                        </a:rPr>
                        <a:t>Q</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Does not have Disease (</a:t>
                      </a:r>
                      <a:r>
                        <a:rPr lang="en-US" sz="1600" dirty="0">
                          <a:latin typeface="Symbol" panose="05050102010706020507" pitchFamily="18" charset="2"/>
                        </a:rPr>
                        <a:t>Q</a:t>
                      </a:r>
                      <a:r>
                        <a:rPr lang="en-US" sz="1600" dirty="0">
                          <a:latin typeface="+mn-lt"/>
                        </a:rPr>
                        <a:t>-</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sz="16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97840">
                <a:tc>
                  <a:txBody>
                    <a:bodyPr/>
                    <a:lstStyle/>
                    <a:p>
                      <a:r>
                        <a:rPr lang="en-US" sz="16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t>P(D-,</a:t>
                      </a:r>
                      <a:r>
                        <a:rPr lang="en-US" sz="1600" dirty="0">
                          <a:latin typeface="Symbol" panose="05050102010706020507" pitchFamily="18" charset="2"/>
                        </a:rPr>
                        <a:t> Q-</a:t>
                      </a:r>
                      <a:r>
                        <a:rPr lang="en-US" sz="1600" dirty="0"/>
                        <a:t>) = </a:t>
                      </a:r>
                    </a:p>
                    <a:p>
                      <a:r>
                        <a:rPr lang="en-US" sz="1600" dirty="0"/>
                        <a:t>P(D- | </a:t>
                      </a:r>
                      <a:r>
                        <a:rPr lang="en-US" sz="1600" dirty="0">
                          <a:latin typeface="Symbol" panose="05050102010706020507" pitchFamily="18" charset="2"/>
                        </a:rPr>
                        <a:t>Q-</a:t>
                      </a:r>
                      <a:r>
                        <a:rPr lang="en-US" sz="1600" dirty="0"/>
                        <a:t>)  * P(</a:t>
                      </a:r>
                      <a:r>
                        <a:rPr lang="en-US" sz="1600" dirty="0">
                          <a:latin typeface="Symbol" panose="05050102010706020507" pitchFamily="18" charset="2"/>
                        </a:rPr>
                        <a:t>Q-</a:t>
                      </a:r>
                      <a:r>
                        <a:rPr lang="en-US" sz="16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111" name="Ink 3110"/>
              <p14:cNvContentPartPr/>
              <p14:nvPr/>
            </p14:nvContentPartPr>
            <p14:xfrm>
              <a:off x="8698086" y="2527596"/>
              <a:ext cx="10800" cy="2520"/>
            </p14:xfrm>
          </p:contentPart>
        </mc:Choice>
        <mc:Fallback xmlns="">
          <p:pic>
            <p:nvPicPr>
              <p:cNvPr id="3111" name="Ink 3110"/>
              <p:cNvPicPr/>
              <p:nvPr/>
            </p:nvPicPr>
            <p:blipFill>
              <a:blip r:embed="rId3"/>
              <a:stretch>
                <a:fillRect/>
              </a:stretch>
            </p:blipFill>
            <p:spPr>
              <a:xfrm>
                <a:off x="8691966" y="2521476"/>
                <a:ext cx="2304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12" name="Ink 3111"/>
              <p14:cNvContentPartPr/>
              <p14:nvPr/>
            </p14:nvContentPartPr>
            <p14:xfrm>
              <a:off x="10175166" y="3252756"/>
              <a:ext cx="2880" cy="1800"/>
            </p14:xfrm>
          </p:contentPart>
        </mc:Choice>
        <mc:Fallback xmlns="">
          <p:pic>
            <p:nvPicPr>
              <p:cNvPr id="3112" name="Ink 3111"/>
              <p:cNvPicPr/>
              <p:nvPr/>
            </p:nvPicPr>
            <p:blipFill>
              <a:blip r:embed="rId7"/>
              <a:stretch>
                <a:fillRect/>
              </a:stretch>
            </p:blipFill>
            <p:spPr>
              <a:xfrm>
                <a:off x="9991566" y="2942796"/>
                <a:ext cx="480960" cy="355680"/>
              </a:xfrm>
              <a:prstGeom prst="rect">
                <a:avLst/>
              </a:prstGeom>
            </p:spPr>
          </p:pic>
        </mc:Fallback>
      </mc:AlternateContent>
      <p:graphicFrame>
        <p:nvGraphicFramePr>
          <p:cNvPr id="8" name="Table 7">
            <a:extLst>
              <a:ext uri="{FF2B5EF4-FFF2-40B4-BE49-F238E27FC236}">
                <a16:creationId xmlns:a16="http://schemas.microsoft.com/office/drawing/2014/main" id="{D1B053DF-0606-4E07-BF8B-85DED82DF751}"/>
              </a:ext>
            </a:extLst>
          </p:cNvPr>
          <p:cNvGraphicFramePr>
            <a:graphicFrameLocks noGrp="1"/>
          </p:cNvGraphicFramePr>
          <p:nvPr/>
        </p:nvGraphicFramePr>
        <p:xfrm>
          <a:off x="533400" y="3566160"/>
          <a:ext cx="7010400" cy="1298847"/>
        </p:xfrm>
        <a:graphic>
          <a:graphicData uri="http://schemas.openxmlformats.org/drawingml/2006/table">
            <a:tbl>
              <a:tblPr firstRow="1" bandRow="1">
                <a:tableStyleId>{5C22544A-7EE6-4342-B048-85BDC9FD1C3A}</a:tableStyleId>
              </a:tblPr>
              <a:tblGrid>
                <a:gridCol w="1911927">
                  <a:extLst>
                    <a:ext uri="{9D8B030D-6E8A-4147-A177-3AD203B41FA5}">
                      <a16:colId xmlns:a16="http://schemas.microsoft.com/office/drawing/2014/main" val="20000"/>
                    </a:ext>
                  </a:extLst>
                </a:gridCol>
                <a:gridCol w="2230582">
                  <a:extLst>
                    <a:ext uri="{9D8B030D-6E8A-4147-A177-3AD203B41FA5}">
                      <a16:colId xmlns:a16="http://schemas.microsoft.com/office/drawing/2014/main" val="20001"/>
                    </a:ext>
                  </a:extLst>
                </a:gridCol>
                <a:gridCol w="2867891">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0.99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0.05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0.01 * 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0.95 * 0.999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EBEA6C2-24DF-4117-8B67-28266E33A965}"/>
              </a:ext>
            </a:extLst>
          </p:cNvPr>
          <p:cNvSpPr txBox="1"/>
          <p:nvPr/>
        </p:nvSpPr>
        <p:spPr>
          <a:xfrm>
            <a:off x="2590800" y="4876800"/>
            <a:ext cx="1173719" cy="369332"/>
          </a:xfrm>
          <a:prstGeom prst="rect">
            <a:avLst/>
          </a:prstGeom>
          <a:noFill/>
        </p:spPr>
        <p:txBody>
          <a:bodyPr wrap="none" rtlCol="0">
            <a:spAutoFit/>
          </a:bodyPr>
          <a:lstStyle/>
          <a:p>
            <a:r>
              <a:rPr lang="en-US" dirty="0"/>
              <a:t>∑ = 0.0011</a:t>
            </a:r>
          </a:p>
        </p:txBody>
      </p:sp>
      <p:sp>
        <p:nvSpPr>
          <p:cNvPr id="10" name="TextBox 9">
            <a:extLst>
              <a:ext uri="{FF2B5EF4-FFF2-40B4-BE49-F238E27FC236}">
                <a16:creationId xmlns:a16="http://schemas.microsoft.com/office/drawing/2014/main" id="{CF481445-1715-4226-A7EF-584DA4B9CDFA}"/>
              </a:ext>
            </a:extLst>
          </p:cNvPr>
          <p:cNvSpPr txBox="1"/>
          <p:nvPr/>
        </p:nvSpPr>
        <p:spPr>
          <a:xfrm>
            <a:off x="4587543" y="4812268"/>
            <a:ext cx="1056700" cy="369332"/>
          </a:xfrm>
          <a:prstGeom prst="rect">
            <a:avLst/>
          </a:prstGeom>
          <a:noFill/>
        </p:spPr>
        <p:txBody>
          <a:bodyPr wrap="none" rtlCol="0">
            <a:spAutoFit/>
          </a:bodyPr>
          <a:lstStyle/>
          <a:p>
            <a:r>
              <a:rPr lang="en-US" dirty="0"/>
              <a:t>∑ = 0.989</a:t>
            </a:r>
          </a:p>
        </p:txBody>
      </p:sp>
      <p:sp>
        <p:nvSpPr>
          <p:cNvPr id="11" name="TextBox 10">
            <a:extLst>
              <a:ext uri="{FF2B5EF4-FFF2-40B4-BE49-F238E27FC236}">
                <a16:creationId xmlns:a16="http://schemas.microsoft.com/office/drawing/2014/main" id="{9A66AD2C-928E-4D8C-B5DE-2197180FC7F9}"/>
              </a:ext>
            </a:extLst>
          </p:cNvPr>
          <p:cNvSpPr txBox="1"/>
          <p:nvPr/>
        </p:nvSpPr>
        <p:spPr>
          <a:xfrm>
            <a:off x="7782500" y="4442936"/>
            <a:ext cx="1056700" cy="369332"/>
          </a:xfrm>
          <a:prstGeom prst="rect">
            <a:avLst/>
          </a:prstGeom>
          <a:noFill/>
        </p:spPr>
        <p:txBody>
          <a:bodyPr wrap="none" rtlCol="0">
            <a:spAutoFit/>
          </a:bodyPr>
          <a:lstStyle/>
          <a:p>
            <a:r>
              <a:rPr lang="en-US" dirty="0"/>
              <a:t>∑ = 0.949</a:t>
            </a:r>
          </a:p>
        </p:txBody>
      </p:sp>
      <p:sp>
        <p:nvSpPr>
          <p:cNvPr id="12" name="TextBox 11">
            <a:extLst>
              <a:ext uri="{FF2B5EF4-FFF2-40B4-BE49-F238E27FC236}">
                <a16:creationId xmlns:a16="http://schemas.microsoft.com/office/drawing/2014/main" id="{B68117C4-A0D8-493B-A218-6576059B267F}"/>
              </a:ext>
            </a:extLst>
          </p:cNvPr>
          <p:cNvSpPr txBox="1"/>
          <p:nvPr/>
        </p:nvSpPr>
        <p:spPr>
          <a:xfrm>
            <a:off x="7785040" y="4037788"/>
            <a:ext cx="1173719" cy="369332"/>
          </a:xfrm>
          <a:prstGeom prst="rect">
            <a:avLst/>
          </a:prstGeom>
          <a:noFill/>
        </p:spPr>
        <p:txBody>
          <a:bodyPr wrap="none" rtlCol="0">
            <a:spAutoFit/>
          </a:bodyPr>
          <a:lstStyle/>
          <a:p>
            <a:r>
              <a:rPr lang="en-US" dirty="0"/>
              <a:t>∑ = 0.0509</a:t>
            </a:r>
          </a:p>
        </p:txBody>
      </p:sp>
      <p:graphicFrame>
        <p:nvGraphicFramePr>
          <p:cNvPr id="13" name="Table 12">
            <a:extLst>
              <a:ext uri="{FF2B5EF4-FFF2-40B4-BE49-F238E27FC236}">
                <a16:creationId xmlns:a16="http://schemas.microsoft.com/office/drawing/2014/main" id="{7F7769AA-0F49-4F60-935C-9612EBF4C838}"/>
              </a:ext>
            </a:extLst>
          </p:cNvPr>
          <p:cNvGraphicFramePr>
            <a:graphicFrameLocks noGrp="1"/>
          </p:cNvGraphicFramePr>
          <p:nvPr/>
        </p:nvGraphicFramePr>
        <p:xfrm>
          <a:off x="457200" y="5431971"/>
          <a:ext cx="6705600" cy="1298847"/>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7482">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Has Disease (</a:t>
                      </a:r>
                      <a:r>
                        <a:rPr lang="en-US" sz="1800" dirty="0">
                          <a:latin typeface="Symbol" panose="05050102010706020507" pitchFamily="18" charset="2"/>
                        </a:rPr>
                        <a:t>Q</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Does not have Disease (</a:t>
                      </a:r>
                      <a:r>
                        <a:rPr lang="en-US" sz="1800" dirty="0">
                          <a:latin typeface="Symbol" panose="05050102010706020507" pitchFamily="18" charset="2"/>
                        </a:rPr>
                        <a:t>Q</a:t>
                      </a:r>
                      <a:r>
                        <a:rPr lang="en-US" sz="1800" dirty="0">
                          <a:latin typeface="+mn-lt"/>
                        </a:rPr>
                        <a:t>-</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5605">
                <a:tc>
                  <a:txBody>
                    <a:bodyPr/>
                    <a:lstStyle/>
                    <a:p>
                      <a:r>
                        <a:rPr lang="en-US" sz="1800" dirty="0"/>
                        <a:t>Positive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05798">
                <a:tc>
                  <a:txBody>
                    <a:bodyPr/>
                    <a:lstStyle/>
                    <a:p>
                      <a:r>
                        <a:rPr lang="en-US" sz="1800" dirty="0"/>
                        <a:t>Negative Test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0.0000105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4" name="TextBox 13">
            <a:extLst>
              <a:ext uri="{FF2B5EF4-FFF2-40B4-BE49-F238E27FC236}">
                <a16:creationId xmlns:a16="http://schemas.microsoft.com/office/drawing/2014/main" id="{5867CDC6-4459-4E26-B6CC-AB3B95D97F1B}"/>
              </a:ext>
            </a:extLst>
          </p:cNvPr>
          <p:cNvSpPr txBox="1"/>
          <p:nvPr/>
        </p:nvSpPr>
        <p:spPr>
          <a:xfrm>
            <a:off x="7181460" y="6335424"/>
            <a:ext cx="1290738" cy="369332"/>
          </a:xfrm>
          <a:prstGeom prst="rect">
            <a:avLst/>
          </a:prstGeom>
          <a:noFill/>
        </p:spPr>
        <p:txBody>
          <a:bodyPr wrap="none" rtlCol="0">
            <a:spAutoFit/>
          </a:bodyPr>
          <a:lstStyle/>
          <a:p>
            <a:r>
              <a:rPr lang="en-US" dirty="0"/>
              <a:t>∑ ~ 1.00001</a:t>
            </a:r>
          </a:p>
        </p:txBody>
      </p:sp>
    </p:spTree>
    <p:extLst>
      <p:ext uri="{BB962C8B-B14F-4D97-AF65-F5344CB8AC3E}">
        <p14:creationId xmlns:p14="http://schemas.microsoft.com/office/powerpoint/2010/main" val="797353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28376</TotalTime>
  <Words>3930</Words>
  <Application>Microsoft Office PowerPoint</Application>
  <PresentationFormat>On-screen Show (4:3)</PresentationFormat>
  <Paragraphs>655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Symbol</vt:lpstr>
      <vt:lpstr>Times New Roman</vt:lpstr>
      <vt:lpstr>Office Theme</vt:lpstr>
      <vt:lpstr>Math 642: Introduction to Machine Learning Spring 2020  Lecture 12: Bayesian Analysis, Project Presentations</vt:lpstr>
      <vt:lpstr>Class Schedule</vt:lpstr>
      <vt:lpstr>Machine Learning Taxonomy</vt:lpstr>
      <vt:lpstr>Review from Last Week</vt:lpstr>
      <vt:lpstr>2 Different Approaches: Frequentist vs Bayesian</vt:lpstr>
      <vt:lpstr>Frequentist vs Bayesian</vt:lpstr>
      <vt:lpstr>Deriving Bayes Theorem</vt:lpstr>
      <vt:lpstr>Disease Confusion Matrix </vt:lpstr>
      <vt:lpstr>Single Test Result</vt:lpstr>
      <vt:lpstr>Single Test Result</vt:lpstr>
      <vt:lpstr>Double Test Result</vt:lpstr>
      <vt:lpstr>Double Test Result</vt:lpstr>
      <vt:lpstr>Summary of Testing Analysis</vt:lpstr>
      <vt:lpstr>Flipping a Coin</vt:lpstr>
      <vt:lpstr>Coin Toss Problem</vt:lpstr>
      <vt:lpstr>The Beta Distribution</vt:lpstr>
      <vt:lpstr>The Beta Distribution</vt:lpstr>
      <vt:lpstr>Conjugate Functions</vt:lpstr>
      <vt:lpstr>The Beta Prior in Bayes Theorem</vt:lpstr>
      <vt:lpstr>More Properties of Beta Distribution</vt:lpstr>
      <vt:lpstr>Homework 10 Review</vt:lpstr>
      <vt:lpstr>Project Presentations </vt:lpstr>
      <vt:lpstr>Bayesian Belief Networks</vt:lpstr>
      <vt:lpstr>BBN Reference</vt:lpstr>
      <vt:lpstr>BBN</vt:lpstr>
      <vt:lpstr>BBN Example</vt:lpstr>
      <vt:lpstr>Dyspnoea Chain Rule for Probabilities</vt:lpstr>
      <vt:lpstr>NP-hard Problems</vt:lpstr>
      <vt:lpstr>Dyspnoea Example</vt:lpstr>
      <vt:lpstr>Construction BBNs</vt:lpstr>
      <vt:lpstr>BBN Construction Recipe </vt:lpstr>
      <vt:lpstr>BBN Example 2</vt:lpstr>
      <vt:lpstr>Data for the BBN</vt:lpstr>
      <vt:lpstr>BBN Nomenclature</vt:lpstr>
      <vt:lpstr>BBN</vt:lpstr>
      <vt:lpstr>BBN</vt:lpstr>
      <vt:lpstr>Selecting the Best BBN</vt:lpstr>
      <vt:lpstr>Testing BBN’s</vt:lpstr>
      <vt:lpstr>To Summarize</vt:lpstr>
      <vt:lpstr>Homework #11 (1 of 3)</vt:lpstr>
      <vt:lpstr>Homework #11 (2 of 3)</vt:lpstr>
      <vt:lpstr>Discussion Topics for Next Week</vt:lpstr>
      <vt:lpstr>Discussion Topics 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614</cp:revision>
  <dcterms:created xsi:type="dcterms:W3CDTF">2006-08-16T00:00:00Z</dcterms:created>
  <dcterms:modified xsi:type="dcterms:W3CDTF">2020-04-15T20:51:48Z</dcterms:modified>
</cp:coreProperties>
</file>