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72" r:id="rId3"/>
    <p:sldId id="473" r:id="rId4"/>
    <p:sldId id="659" r:id="rId5"/>
    <p:sldId id="661" r:id="rId6"/>
    <p:sldId id="663" r:id="rId7"/>
    <p:sldId id="666" r:id="rId8"/>
    <p:sldId id="667" r:id="rId9"/>
    <p:sldId id="660" r:id="rId10"/>
    <p:sldId id="565" r:id="rId11"/>
    <p:sldId id="536" r:id="rId12"/>
    <p:sldId id="537" r:id="rId13"/>
    <p:sldId id="531" r:id="rId14"/>
    <p:sldId id="533" r:id="rId15"/>
    <p:sldId id="535" r:id="rId16"/>
    <p:sldId id="66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B050"/>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43" autoAdjust="0"/>
    <p:restoredTop sz="86858" autoAdjust="0"/>
  </p:normalViewPr>
  <p:slideViewPr>
    <p:cSldViewPr>
      <p:cViewPr varScale="1">
        <p:scale>
          <a:sx n="83" d="100"/>
          <a:sy n="83" d="100"/>
        </p:scale>
        <p:origin x="1073" y="3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CF8649B2-0CD9-49A6-B0D4-62BF955489EB}" type="datetimeFigureOut">
              <a:rPr lang="en-US" altLang="en-US"/>
              <a:pPr>
                <a:defRPr/>
              </a:pPr>
              <a:t>4/21/2020</a:t>
            </a:fld>
            <a:endParaRPr lang="en-US" alt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DFB4407-B4DB-48F3-BCB3-70B2057A1935}" type="slidenum">
              <a:rPr lang="en-US" altLang="en-US"/>
              <a:pPr>
                <a:defRPr/>
              </a:pPr>
              <a:t>‹#›</a:t>
            </a:fld>
            <a:endParaRPr lang="en-US" altLang="en-US" dirty="0"/>
          </a:p>
        </p:txBody>
      </p:sp>
    </p:spTree>
    <p:extLst>
      <p:ext uri="{BB962C8B-B14F-4D97-AF65-F5344CB8AC3E}">
        <p14:creationId xmlns:p14="http://schemas.microsoft.com/office/powerpoint/2010/main" val="875038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F8BFA99-E26A-45F7-8F45-23B81C9153BE}" type="datetime1">
              <a:rPr lang="en-US" altLang="en-US" smtClean="0"/>
              <a:t>4/21/2020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E16F26AE-3A03-44C2-ADF3-5C904C8CB187}" type="slidenum">
              <a:rPr lang="en-US" altLang="en-US"/>
              <a:pPr>
                <a:defRPr/>
              </a:pPr>
              <a:t>‹#›</a:t>
            </a:fld>
            <a:endParaRPr lang="en-US" altLang="en-US" dirty="0"/>
          </a:p>
        </p:txBody>
      </p:sp>
    </p:spTree>
    <p:extLst>
      <p:ext uri="{BB962C8B-B14F-4D97-AF65-F5344CB8AC3E}">
        <p14:creationId xmlns:p14="http://schemas.microsoft.com/office/powerpoint/2010/main" val="198563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E6E927C-4A30-4DB9-A41F-CD374C1FA807}" type="datetime1">
              <a:rPr lang="en-US" altLang="en-US" smtClean="0"/>
              <a:t>4/21/2020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6DF16B8C-657C-4696-ABF4-9D5204E46025}" type="slidenum">
              <a:rPr lang="en-US" altLang="en-US"/>
              <a:pPr>
                <a:defRPr/>
              </a:pPr>
              <a:t>‹#›</a:t>
            </a:fld>
            <a:endParaRPr lang="en-US" altLang="en-US" dirty="0"/>
          </a:p>
        </p:txBody>
      </p:sp>
    </p:spTree>
    <p:extLst>
      <p:ext uri="{BB962C8B-B14F-4D97-AF65-F5344CB8AC3E}">
        <p14:creationId xmlns:p14="http://schemas.microsoft.com/office/powerpoint/2010/main" val="33698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2000D64-C1F1-4BF4-BB7E-9E024EFD71C4}" type="datetime1">
              <a:rPr lang="en-US" altLang="en-US" smtClean="0"/>
              <a:t>4/21/2020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A23E0D44-5885-482B-A951-FB04CB57D819}" type="slidenum">
              <a:rPr lang="en-US" altLang="en-US"/>
              <a:pPr>
                <a:defRPr/>
              </a:pPr>
              <a:t>‹#›</a:t>
            </a:fld>
            <a:endParaRPr lang="en-US" altLang="en-US" dirty="0"/>
          </a:p>
        </p:txBody>
      </p:sp>
    </p:spTree>
    <p:extLst>
      <p:ext uri="{BB962C8B-B14F-4D97-AF65-F5344CB8AC3E}">
        <p14:creationId xmlns:p14="http://schemas.microsoft.com/office/powerpoint/2010/main" val="113831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990600"/>
            <a:ext cx="8229600" cy="5135563"/>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1BE5D43D-038E-4283-B4B0-BC627F6F87B7}" type="datetime1">
              <a:rPr lang="en-US" altLang="en-US" smtClean="0"/>
              <a:t>4/21/2020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9695C8B4-01A2-485F-8B64-4640E234E3BB}" type="slidenum">
              <a:rPr lang="en-US" altLang="en-US"/>
              <a:pPr>
                <a:defRPr/>
              </a:pPr>
              <a:t>‹#›</a:t>
            </a:fld>
            <a:endParaRPr lang="en-US" altLang="en-US" dirty="0"/>
          </a:p>
        </p:txBody>
      </p:sp>
    </p:spTree>
    <p:extLst>
      <p:ext uri="{BB962C8B-B14F-4D97-AF65-F5344CB8AC3E}">
        <p14:creationId xmlns:p14="http://schemas.microsoft.com/office/powerpoint/2010/main" val="301908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47BE243-2267-4832-8096-710CEC711A67}" type="datetime1">
              <a:rPr lang="en-US" altLang="en-US" smtClean="0"/>
              <a:t>4/21/2020</a:t>
            </a:fld>
            <a:endParaRPr lang="en-US" altLang="en-US" dirty="0"/>
          </a:p>
        </p:txBody>
      </p:sp>
      <p:sp>
        <p:nvSpPr>
          <p:cNvPr id="5" name="Footer Placeholder 4"/>
          <p:cNvSpPr>
            <a:spLocks noGrp="1"/>
          </p:cNvSpPr>
          <p:nvPr>
            <p:ph type="ftr" sz="quarter" idx="11"/>
          </p:nvPr>
        </p:nvSpPr>
        <p:spPr/>
        <p:txBody>
          <a:bodyPr/>
          <a:lstStyle>
            <a:lvl1pPr>
              <a:defRPr/>
            </a:lvl1pPr>
          </a:lstStyle>
          <a:p>
            <a:pPr>
              <a:defRPr/>
            </a:pPr>
            <a:endParaRPr lang="en-US" altLang="en-US" dirty="0"/>
          </a:p>
        </p:txBody>
      </p:sp>
      <p:sp>
        <p:nvSpPr>
          <p:cNvPr id="6" name="Slide Number Placeholder 5"/>
          <p:cNvSpPr>
            <a:spLocks noGrp="1"/>
          </p:cNvSpPr>
          <p:nvPr>
            <p:ph type="sldNum" sz="quarter" idx="12"/>
          </p:nvPr>
        </p:nvSpPr>
        <p:spPr/>
        <p:txBody>
          <a:bodyPr/>
          <a:lstStyle>
            <a:lvl1pPr>
              <a:defRPr/>
            </a:lvl1pPr>
          </a:lstStyle>
          <a:p>
            <a:pPr>
              <a:defRPr/>
            </a:pPr>
            <a:fld id="{C33CFAE1-7E2D-4B6D-8CD6-8D9E87847327}" type="slidenum">
              <a:rPr lang="en-US" altLang="en-US"/>
              <a:pPr>
                <a:defRPr/>
              </a:pPr>
              <a:t>‹#›</a:t>
            </a:fld>
            <a:endParaRPr lang="en-US" altLang="en-US" dirty="0"/>
          </a:p>
        </p:txBody>
      </p:sp>
    </p:spTree>
    <p:extLst>
      <p:ext uri="{BB962C8B-B14F-4D97-AF65-F5344CB8AC3E}">
        <p14:creationId xmlns:p14="http://schemas.microsoft.com/office/powerpoint/2010/main" val="241624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D69DCA7-DA61-4F4E-BFBA-489A43361BC2}" type="datetime1">
              <a:rPr lang="en-US" altLang="en-US" smtClean="0"/>
              <a:t>4/21/2020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7E9C7810-D49F-43AD-A2F3-362A958DA5BE}" type="slidenum">
              <a:rPr lang="en-US" altLang="en-US"/>
              <a:pPr>
                <a:defRPr/>
              </a:pPr>
              <a:t>‹#›</a:t>
            </a:fld>
            <a:endParaRPr lang="en-US" altLang="en-US" dirty="0"/>
          </a:p>
        </p:txBody>
      </p:sp>
    </p:spTree>
    <p:extLst>
      <p:ext uri="{BB962C8B-B14F-4D97-AF65-F5344CB8AC3E}">
        <p14:creationId xmlns:p14="http://schemas.microsoft.com/office/powerpoint/2010/main" val="288884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B6E7369-474D-4F24-966B-CBE83F0C7355}" type="datetime1">
              <a:rPr lang="en-US" altLang="en-US" smtClean="0"/>
              <a:t>4/21/2020</a:t>
            </a:fld>
            <a:endParaRPr lang="en-US" altLang="en-US" dirty="0"/>
          </a:p>
        </p:txBody>
      </p:sp>
      <p:sp>
        <p:nvSpPr>
          <p:cNvPr id="8" name="Footer Placeholder 4"/>
          <p:cNvSpPr>
            <a:spLocks noGrp="1"/>
          </p:cNvSpPr>
          <p:nvPr>
            <p:ph type="ftr" sz="quarter" idx="11"/>
          </p:nvPr>
        </p:nvSpPr>
        <p:spPr/>
        <p:txBody>
          <a:bodyPr/>
          <a:lstStyle>
            <a:lvl1pPr>
              <a:defRPr/>
            </a:lvl1pPr>
          </a:lstStyle>
          <a:p>
            <a:pPr>
              <a:defRPr/>
            </a:pPr>
            <a:endParaRPr lang="en-US" altLang="en-US" dirty="0"/>
          </a:p>
        </p:txBody>
      </p:sp>
      <p:sp>
        <p:nvSpPr>
          <p:cNvPr id="9" name="Slide Number Placeholder 5"/>
          <p:cNvSpPr>
            <a:spLocks noGrp="1"/>
          </p:cNvSpPr>
          <p:nvPr>
            <p:ph type="sldNum" sz="quarter" idx="12"/>
          </p:nvPr>
        </p:nvSpPr>
        <p:spPr/>
        <p:txBody>
          <a:bodyPr/>
          <a:lstStyle>
            <a:lvl1pPr>
              <a:defRPr/>
            </a:lvl1pPr>
          </a:lstStyle>
          <a:p>
            <a:pPr>
              <a:defRPr/>
            </a:pPr>
            <a:fld id="{68AFD554-3BF6-40D5-9AF3-EEC856B204F7}" type="slidenum">
              <a:rPr lang="en-US" altLang="en-US"/>
              <a:pPr>
                <a:defRPr/>
              </a:pPr>
              <a:t>‹#›</a:t>
            </a:fld>
            <a:endParaRPr lang="en-US" altLang="en-US" dirty="0"/>
          </a:p>
        </p:txBody>
      </p:sp>
    </p:spTree>
    <p:extLst>
      <p:ext uri="{BB962C8B-B14F-4D97-AF65-F5344CB8AC3E}">
        <p14:creationId xmlns:p14="http://schemas.microsoft.com/office/powerpoint/2010/main" val="311784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39CD9A4-A2D3-4D4E-8580-A1DBBCD0E3CD}" type="datetime1">
              <a:rPr lang="en-US" altLang="en-US" smtClean="0"/>
              <a:t>4/21/2020</a:t>
            </a:fld>
            <a:endParaRPr lang="en-US" altLang="en-US" dirty="0"/>
          </a:p>
        </p:txBody>
      </p:sp>
      <p:sp>
        <p:nvSpPr>
          <p:cNvPr id="4" name="Footer Placeholder 4"/>
          <p:cNvSpPr>
            <a:spLocks noGrp="1"/>
          </p:cNvSpPr>
          <p:nvPr>
            <p:ph type="ftr" sz="quarter" idx="11"/>
          </p:nvPr>
        </p:nvSpPr>
        <p:spPr/>
        <p:txBody>
          <a:bodyPr/>
          <a:lstStyle>
            <a:lvl1pPr>
              <a:defRPr/>
            </a:lvl1pPr>
          </a:lstStyle>
          <a:p>
            <a:pPr>
              <a:defRPr/>
            </a:pPr>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6F3015BD-3145-493A-885E-B2BF5637D895}" type="slidenum">
              <a:rPr lang="en-US" altLang="en-US"/>
              <a:pPr>
                <a:defRPr/>
              </a:pPr>
              <a:t>‹#›</a:t>
            </a:fld>
            <a:endParaRPr lang="en-US" altLang="en-US" dirty="0"/>
          </a:p>
        </p:txBody>
      </p:sp>
    </p:spTree>
    <p:extLst>
      <p:ext uri="{BB962C8B-B14F-4D97-AF65-F5344CB8AC3E}">
        <p14:creationId xmlns:p14="http://schemas.microsoft.com/office/powerpoint/2010/main" val="351311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A241962-2ABB-4497-B374-C4DCE1782232}" type="datetime1">
              <a:rPr lang="en-US" altLang="en-US" smtClean="0"/>
              <a:t>4/21/2020</a:t>
            </a:fld>
            <a:endParaRPr lang="en-US" altLang="en-US" dirty="0"/>
          </a:p>
        </p:txBody>
      </p:sp>
      <p:sp>
        <p:nvSpPr>
          <p:cNvPr id="3" name="Footer Placeholder 4"/>
          <p:cNvSpPr>
            <a:spLocks noGrp="1"/>
          </p:cNvSpPr>
          <p:nvPr>
            <p:ph type="ftr" sz="quarter" idx="11"/>
          </p:nvPr>
        </p:nvSpPr>
        <p:spPr/>
        <p:txBody>
          <a:bodyPr/>
          <a:lstStyle>
            <a:lvl1pPr>
              <a:defRPr/>
            </a:lvl1pPr>
          </a:lstStyle>
          <a:p>
            <a:pPr>
              <a:defRPr/>
            </a:pPr>
            <a:endParaRPr lang="en-US" altLang="en-US" dirty="0"/>
          </a:p>
        </p:txBody>
      </p:sp>
      <p:sp>
        <p:nvSpPr>
          <p:cNvPr id="4" name="Slide Number Placeholder 5"/>
          <p:cNvSpPr>
            <a:spLocks noGrp="1"/>
          </p:cNvSpPr>
          <p:nvPr>
            <p:ph type="sldNum" sz="quarter" idx="12"/>
          </p:nvPr>
        </p:nvSpPr>
        <p:spPr/>
        <p:txBody>
          <a:bodyPr/>
          <a:lstStyle>
            <a:lvl1pPr>
              <a:defRPr/>
            </a:lvl1pPr>
          </a:lstStyle>
          <a:p>
            <a:pPr>
              <a:defRPr/>
            </a:pPr>
            <a:fld id="{FC93185D-6A19-4728-8B9E-9B3492F27ED7}" type="slidenum">
              <a:rPr lang="en-US" altLang="en-US"/>
              <a:pPr>
                <a:defRPr/>
              </a:pPr>
              <a:t>‹#›</a:t>
            </a:fld>
            <a:endParaRPr lang="en-US" altLang="en-US" dirty="0"/>
          </a:p>
        </p:txBody>
      </p:sp>
    </p:spTree>
    <p:extLst>
      <p:ext uri="{BB962C8B-B14F-4D97-AF65-F5344CB8AC3E}">
        <p14:creationId xmlns:p14="http://schemas.microsoft.com/office/powerpoint/2010/main" val="2672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6B7ED48-9120-4503-9CD1-E6AA5C4A076D}" type="datetime1">
              <a:rPr lang="en-US" altLang="en-US" smtClean="0"/>
              <a:t>4/21/2020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7F4313CD-6C76-430F-8B0B-6AB881CFC0C7}" type="slidenum">
              <a:rPr lang="en-US" altLang="en-US"/>
              <a:pPr>
                <a:defRPr/>
              </a:pPr>
              <a:t>‹#›</a:t>
            </a:fld>
            <a:endParaRPr lang="en-US" altLang="en-US" dirty="0"/>
          </a:p>
        </p:txBody>
      </p:sp>
    </p:spTree>
    <p:extLst>
      <p:ext uri="{BB962C8B-B14F-4D97-AF65-F5344CB8AC3E}">
        <p14:creationId xmlns:p14="http://schemas.microsoft.com/office/powerpoint/2010/main" val="162413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7E9809-F2DB-4223-97C8-7C2039BE8313}" type="datetime1">
              <a:rPr lang="en-US" altLang="en-US" smtClean="0"/>
              <a:t>4/21/2020</a:t>
            </a:fld>
            <a:endParaRPr lang="en-US" altLang="en-US" dirty="0"/>
          </a:p>
        </p:txBody>
      </p:sp>
      <p:sp>
        <p:nvSpPr>
          <p:cNvPr id="6" name="Footer Placeholder 4"/>
          <p:cNvSpPr>
            <a:spLocks noGrp="1"/>
          </p:cNvSpPr>
          <p:nvPr>
            <p:ph type="ftr" sz="quarter" idx="11"/>
          </p:nvPr>
        </p:nvSpPr>
        <p:spPr/>
        <p:txBody>
          <a:bodyPr/>
          <a:lstStyle>
            <a:lvl1pPr>
              <a:defRPr/>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a:lvl1pPr>
          </a:lstStyle>
          <a:p>
            <a:pPr>
              <a:defRPr/>
            </a:pPr>
            <a:fld id="{BD721BBE-FDE2-4DC5-B1CF-785468DBD9EC}" type="slidenum">
              <a:rPr lang="en-US" altLang="en-US"/>
              <a:pPr>
                <a:defRPr/>
              </a:pPr>
              <a:t>‹#›</a:t>
            </a:fld>
            <a:endParaRPr lang="en-US" altLang="en-US" dirty="0"/>
          </a:p>
        </p:txBody>
      </p:sp>
    </p:spTree>
    <p:extLst>
      <p:ext uri="{BB962C8B-B14F-4D97-AF65-F5344CB8AC3E}">
        <p14:creationId xmlns:p14="http://schemas.microsoft.com/office/powerpoint/2010/main" val="20688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defRPr>
            </a:lvl1pPr>
          </a:lstStyle>
          <a:p>
            <a:pPr>
              <a:defRPr/>
            </a:pPr>
            <a:fld id="{C13053D7-A1E3-40A9-9743-8F8205E6D85B}" type="datetime1">
              <a:rPr lang="en-US" altLang="en-US" smtClean="0"/>
              <a:t>4/21/2020</a:t>
            </a:fld>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44C393DF-8602-425E-B424-DAAF24801952}"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762000" y="1752600"/>
            <a:ext cx="7772400" cy="2362200"/>
          </a:xfrm>
        </p:spPr>
        <p:txBody>
          <a:bodyPr/>
          <a:lstStyle/>
          <a:p>
            <a:pPr eaLnBrk="1" hangingPunct="1"/>
            <a:r>
              <a:rPr lang="en-US" altLang="en-US" sz="4000" b="1" dirty="0"/>
              <a:t>Math 642:</a:t>
            </a:r>
            <a:br>
              <a:rPr lang="en-US" altLang="en-US" sz="4000" dirty="0"/>
            </a:br>
            <a:r>
              <a:rPr lang="en-US" altLang="en-US" sz="4000" dirty="0"/>
              <a:t>Introduction to Machine Learning</a:t>
            </a:r>
            <a:br>
              <a:rPr lang="en-US" altLang="en-US" sz="4000" dirty="0"/>
            </a:br>
            <a:r>
              <a:rPr lang="en-US" altLang="en-US" sz="4000" dirty="0"/>
              <a:t>Spring 2020</a:t>
            </a:r>
            <a:br>
              <a:rPr lang="en-US" altLang="en-US" sz="4000" dirty="0"/>
            </a:br>
            <a:br>
              <a:rPr lang="en-US" altLang="en-US" sz="4000" dirty="0"/>
            </a:br>
            <a:r>
              <a:rPr lang="en-US" altLang="en-US" dirty="0"/>
              <a:t>Lecture 13: Ethics of ML, </a:t>
            </a:r>
            <a:br>
              <a:rPr lang="en-US" altLang="en-US" dirty="0"/>
            </a:br>
            <a:r>
              <a:rPr lang="en-US" altLang="en-US" dirty="0"/>
              <a:t>Project Presentations</a:t>
            </a:r>
            <a:endParaRPr lang="en-US" altLang="en-US" sz="5400" dirty="0"/>
          </a:p>
        </p:txBody>
      </p:sp>
      <p:sp>
        <p:nvSpPr>
          <p:cNvPr id="4" name="TextBox 3"/>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Tibshirani  </a:t>
            </a:r>
          </a:p>
        </p:txBody>
      </p:sp>
      <p:sp>
        <p:nvSpPr>
          <p:cNvPr id="2" name="Slide Number Placeholder 1"/>
          <p:cNvSpPr>
            <a:spLocks noGrp="1"/>
          </p:cNvSpPr>
          <p:nvPr>
            <p:ph type="sldNum" sz="quarter" idx="12"/>
          </p:nvPr>
        </p:nvSpPr>
        <p:spPr/>
        <p:txBody>
          <a:bodyPr/>
          <a:lstStyle/>
          <a:p>
            <a:pPr>
              <a:defRPr/>
            </a:pPr>
            <a:fld id="{E16F26AE-3A03-44C2-ADF3-5C904C8CB187}" type="slidenum">
              <a:rPr lang="en-US" altLang="en-US" smtClean="0"/>
              <a:pPr>
                <a:defRPr/>
              </a:pPr>
              <a:t>1</a:t>
            </a:fld>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A863-551F-49FB-BD5E-4D40578EF79C}"/>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F8D7CA6A-29A8-4F16-A696-7E49DAB07EE1}"/>
              </a:ext>
            </a:extLst>
          </p:cNvPr>
          <p:cNvSpPr>
            <a:spLocks noGrp="1"/>
          </p:cNvSpPr>
          <p:nvPr>
            <p:ph idx="1"/>
          </p:nvPr>
        </p:nvSpPr>
        <p:spPr>
          <a:xfrm>
            <a:off x="304800" y="1220787"/>
            <a:ext cx="8229600" cy="5135563"/>
          </a:xfrm>
        </p:spPr>
        <p:txBody>
          <a:bodyPr/>
          <a:lstStyle/>
          <a:p>
            <a:pPr marL="0" indent="0">
              <a:buNone/>
            </a:pPr>
            <a:r>
              <a:rPr lang="en-US" dirty="0"/>
              <a:t>I’ll email the exam to each of you at 6:30 May 6 and you can complete it and email it back to me by 8:30 or 9:00. </a:t>
            </a:r>
          </a:p>
          <a:p>
            <a:pPr marL="0" indent="0">
              <a:buNone/>
            </a:pPr>
            <a:endParaRPr lang="en-US" dirty="0"/>
          </a:p>
          <a:p>
            <a:pPr marL="0" indent="0">
              <a:buNone/>
            </a:pPr>
            <a:r>
              <a:rPr lang="en-US" dirty="0"/>
              <a:t>I’ll also post it in MSWord and PDF (I think anyone can read PDF). You can answer the questions in MSWord or open a separate word processor document. Please save to PDF or plain text if you can so I can read it.</a:t>
            </a:r>
          </a:p>
          <a:p>
            <a:pPr marL="0" indent="0">
              <a:buNone/>
            </a:pPr>
            <a:endParaRPr lang="en-US" dirty="0"/>
          </a:p>
          <a:p>
            <a:pPr marL="0" indent="0">
              <a:buNone/>
            </a:pPr>
            <a:r>
              <a:rPr lang="en-US" dirty="0"/>
              <a:t>The answers will be simple text or possible multiple choice. You won’t need to write equations, but you need to know some equations, and how they work.</a:t>
            </a:r>
          </a:p>
          <a:p>
            <a:pPr marL="0" indent="0">
              <a:buNone/>
            </a:pPr>
            <a:endParaRPr lang="en-US" dirty="0"/>
          </a:p>
          <a:p>
            <a:pPr marL="0" indent="0">
              <a:buNone/>
            </a:pPr>
            <a:r>
              <a:rPr lang="en-US" dirty="0"/>
              <a:t>Closed book, closed notes, no internet. Just yourself. I know you are all honest so you are on your honor.</a:t>
            </a:r>
          </a:p>
          <a:p>
            <a:pPr marL="0" indent="0">
              <a:buNone/>
            </a:pPr>
            <a:endParaRPr lang="en-US" dirty="0"/>
          </a:p>
          <a:p>
            <a:pPr marL="0" indent="0">
              <a:buNone/>
            </a:pPr>
            <a:r>
              <a:rPr lang="en-US" dirty="0"/>
              <a:t>Do you want a practice run on the study day? I could answer questions then.</a:t>
            </a:r>
          </a:p>
          <a:p>
            <a:pPr marL="0" indent="0">
              <a:buNone/>
            </a:pPr>
            <a:endParaRPr lang="en-US" dirty="0"/>
          </a:p>
          <a:p>
            <a:pPr marL="0" indent="0">
              <a:buNone/>
            </a:pPr>
            <a:endParaRPr lang="en-US" dirty="0"/>
          </a:p>
          <a:p>
            <a:pPr marL="0" indent="0">
              <a:buNone/>
            </a:pPr>
            <a:endParaRPr lang="en-US" sz="1400" dirty="0"/>
          </a:p>
          <a:p>
            <a:pPr marL="0" indent="0">
              <a:buNone/>
            </a:pPr>
            <a:endParaRPr lang="en-US" sz="1400" dirty="0"/>
          </a:p>
        </p:txBody>
      </p:sp>
      <p:sp>
        <p:nvSpPr>
          <p:cNvPr id="4" name="Slide Number Placeholder 3">
            <a:extLst>
              <a:ext uri="{FF2B5EF4-FFF2-40B4-BE49-F238E27FC236}">
                <a16:creationId xmlns:a16="http://schemas.microsoft.com/office/drawing/2014/main" id="{E5399E3F-4BDD-4B8F-AF2F-6BA2D7097B68}"/>
              </a:ext>
            </a:extLst>
          </p:cNvPr>
          <p:cNvSpPr>
            <a:spLocks noGrp="1"/>
          </p:cNvSpPr>
          <p:nvPr>
            <p:ph type="sldNum" sz="quarter" idx="12"/>
          </p:nvPr>
        </p:nvSpPr>
        <p:spPr/>
        <p:txBody>
          <a:bodyPr/>
          <a:lstStyle/>
          <a:p>
            <a:pPr>
              <a:defRPr/>
            </a:pPr>
            <a:fld id="{9695C8B4-01A2-485F-8B64-4640E234E3BB}" type="slidenum">
              <a:rPr lang="en-US" altLang="en-US" smtClean="0"/>
              <a:pPr>
                <a:defRPr/>
              </a:pPr>
              <a:t>10</a:t>
            </a:fld>
            <a:endParaRPr lang="en-US" altLang="en-US" dirty="0"/>
          </a:p>
        </p:txBody>
      </p:sp>
    </p:spTree>
    <p:extLst>
      <p:ext uri="{BB962C8B-B14F-4D97-AF65-F5344CB8AC3E}">
        <p14:creationId xmlns:p14="http://schemas.microsoft.com/office/powerpoint/2010/main" val="12322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4A58-F9DA-4475-BB66-3E5F37D7D0F0}"/>
              </a:ext>
            </a:extLst>
          </p:cNvPr>
          <p:cNvSpPr>
            <a:spLocks noGrp="1"/>
          </p:cNvSpPr>
          <p:nvPr>
            <p:ph type="title"/>
          </p:nvPr>
        </p:nvSpPr>
        <p:spPr/>
        <p:txBody>
          <a:bodyPr/>
          <a:lstStyle/>
          <a:p>
            <a:r>
              <a:rPr lang="en-US" dirty="0"/>
              <a:t>Math 642 2020 Final Exam</a:t>
            </a:r>
          </a:p>
        </p:txBody>
      </p:sp>
      <p:sp>
        <p:nvSpPr>
          <p:cNvPr id="3" name="Content Placeholder 2">
            <a:extLst>
              <a:ext uri="{FF2B5EF4-FFF2-40B4-BE49-F238E27FC236}">
                <a16:creationId xmlns:a16="http://schemas.microsoft.com/office/drawing/2014/main" id="{75469D6F-FE53-428F-AED2-505F102048BB}"/>
              </a:ext>
            </a:extLst>
          </p:cNvPr>
          <p:cNvSpPr>
            <a:spLocks noGrp="1"/>
          </p:cNvSpPr>
          <p:nvPr>
            <p:ph idx="1"/>
          </p:nvPr>
        </p:nvSpPr>
        <p:spPr/>
        <p:txBody>
          <a:bodyPr/>
          <a:lstStyle/>
          <a:p>
            <a:pPr marL="0" indent="0">
              <a:buNone/>
            </a:pPr>
            <a:r>
              <a:rPr lang="en-US" dirty="0"/>
              <a:t>The midterm will cover the material in the text</a:t>
            </a:r>
          </a:p>
          <a:p>
            <a:r>
              <a:rPr lang="en-US" dirty="0"/>
              <a:t>Chapter 4, 8, and 9 </a:t>
            </a:r>
          </a:p>
          <a:p>
            <a:r>
              <a:rPr lang="en-US" dirty="0"/>
              <a:t>Neural Networks and Convolutional Neural Networks </a:t>
            </a:r>
          </a:p>
          <a:p>
            <a:r>
              <a:rPr lang="en-US" dirty="0"/>
              <a:t>Bayesian Learning</a:t>
            </a:r>
          </a:p>
          <a:p>
            <a:r>
              <a:rPr lang="en-US" dirty="0"/>
              <a:t>No Bayesian Belief Networks </a:t>
            </a:r>
          </a:p>
          <a:p>
            <a:pPr marL="0" indent="0">
              <a:buNone/>
            </a:pPr>
            <a:endParaRPr lang="en-US" sz="1050" dirty="0"/>
          </a:p>
          <a:p>
            <a:pPr marL="0" indent="0">
              <a:buNone/>
            </a:pPr>
            <a:r>
              <a:rPr lang="en-US" dirty="0"/>
              <a:t>There will be no programming with R, but you must understand the output that we have created in the </a:t>
            </a:r>
            <a:r>
              <a:rPr lang="en-US" dirty="0" err="1"/>
              <a:t>homeworks</a:t>
            </a:r>
            <a:endParaRPr lang="en-US" dirty="0"/>
          </a:p>
          <a:p>
            <a:pPr marL="0" indent="0">
              <a:buNone/>
            </a:pPr>
            <a:endParaRPr lang="en-US" sz="1000" dirty="0"/>
          </a:p>
          <a:p>
            <a:pPr marL="0" indent="0">
              <a:buNone/>
            </a:pPr>
            <a:r>
              <a:rPr lang="en-US" dirty="0"/>
              <a:t>There won’t be any questions relating to your project on the final</a:t>
            </a:r>
          </a:p>
          <a:p>
            <a:pPr marL="0" indent="0">
              <a:buNone/>
            </a:pPr>
            <a:endParaRPr lang="en-US" sz="800" dirty="0"/>
          </a:p>
          <a:p>
            <a:pPr marL="0" indent="0">
              <a:buNone/>
            </a:pPr>
            <a:r>
              <a:rPr lang="en-US" dirty="0"/>
              <a:t>On the </a:t>
            </a:r>
            <a:r>
              <a:rPr lang="en-US" u="sng" dirty="0"/>
              <a:t>remote</a:t>
            </a:r>
            <a:r>
              <a:rPr lang="en-US" dirty="0"/>
              <a:t> chance that my class notes disagree with the text, the text will be assumed to be correct. Depending on how bad my mistake was, I’ll probably give you credit, but it really is up to you to  find any discrepancies and go with the text. (That’s why you read the text after each lecture, right?)</a:t>
            </a:r>
          </a:p>
        </p:txBody>
      </p:sp>
      <p:sp>
        <p:nvSpPr>
          <p:cNvPr id="4" name="Slide Number Placeholder 3">
            <a:extLst>
              <a:ext uri="{FF2B5EF4-FFF2-40B4-BE49-F238E27FC236}">
                <a16:creationId xmlns:a16="http://schemas.microsoft.com/office/drawing/2014/main" id="{D8B27AAF-E6DF-4C9D-A553-B51C05D69DCB}"/>
              </a:ext>
            </a:extLst>
          </p:cNvPr>
          <p:cNvSpPr>
            <a:spLocks noGrp="1"/>
          </p:cNvSpPr>
          <p:nvPr>
            <p:ph type="sldNum" sz="quarter" idx="12"/>
          </p:nvPr>
        </p:nvSpPr>
        <p:spPr/>
        <p:txBody>
          <a:bodyPr/>
          <a:lstStyle/>
          <a:p>
            <a:pPr>
              <a:defRPr/>
            </a:pPr>
            <a:fld id="{9695C8B4-01A2-485F-8B64-4640E234E3BB}" type="slidenum">
              <a:rPr lang="en-US" altLang="en-US" smtClean="0"/>
              <a:pPr>
                <a:defRPr/>
              </a:pPr>
              <a:t>11</a:t>
            </a:fld>
            <a:endParaRPr lang="en-US" altLang="en-US"/>
          </a:p>
        </p:txBody>
      </p:sp>
    </p:spTree>
    <p:extLst>
      <p:ext uri="{BB962C8B-B14F-4D97-AF65-F5344CB8AC3E}">
        <p14:creationId xmlns:p14="http://schemas.microsoft.com/office/powerpoint/2010/main" val="1907304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sz="1800" dirty="0"/>
              <a:t>KNN: voting algorithm, bias versus variability for KNN, classification error</a:t>
            </a:r>
          </a:p>
          <a:p>
            <a:r>
              <a:rPr lang="en-US" sz="1800" dirty="0"/>
              <a:t>Bayes Classifier: simple Gaussian Distribution example</a:t>
            </a:r>
          </a:p>
          <a:p>
            <a:r>
              <a:rPr lang="en-US" sz="1800" dirty="0"/>
              <a:t>Confusion Matrix</a:t>
            </a:r>
          </a:p>
          <a:p>
            <a:r>
              <a:rPr lang="en-US" sz="1800" dirty="0"/>
              <a:t>ROC Curve – know how to calculate ROC curve and how it changes with threshold, what is AUC?</a:t>
            </a:r>
          </a:p>
          <a:p>
            <a:r>
              <a:rPr lang="en-US" sz="1800" dirty="0"/>
              <a:t>Logistical Regression</a:t>
            </a:r>
          </a:p>
          <a:p>
            <a:pPr lvl="1"/>
            <a:r>
              <a:rPr lang="en-US" sz="1800" dirty="0"/>
              <a:t>Sigmoid Function – know this equation and how to graph it, know envelope of the curve (the asymptotes)</a:t>
            </a:r>
          </a:p>
          <a:p>
            <a:pPr lvl="1"/>
            <a:r>
              <a:rPr lang="en-US" sz="1800" dirty="0"/>
              <a:t>NO NEED TO DERIVE COEFFICIENTS USING MAX LIKELIHOOD</a:t>
            </a:r>
          </a:p>
          <a:p>
            <a:pPr lvl="1"/>
            <a:r>
              <a:rPr lang="en-US" sz="1800" dirty="0"/>
              <a:t>How to calculate probabilities and odds from sigmoid</a:t>
            </a:r>
          </a:p>
          <a:p>
            <a:pPr lvl="1"/>
            <a:r>
              <a:rPr lang="en-US" sz="1800" dirty="0"/>
              <a:t>Problems with Logistic Regression</a:t>
            </a:r>
          </a:p>
          <a:p>
            <a:r>
              <a:rPr lang="en-US" sz="1800" dirty="0"/>
              <a:t>Just review Linear Discriminant Analysis and Quadratic Discriminant Analysis, but no need to know how to derive it. But know the qualitative different between Bayes Classifier and LDA and QDA</a:t>
            </a:r>
          </a:p>
          <a:p>
            <a:r>
              <a:rPr lang="en-US" sz="1800" dirty="0"/>
              <a:t>Know Gini Index and Entropy and what they do and how they work</a:t>
            </a:r>
          </a:p>
          <a:p>
            <a:endParaRPr lang="en-US" sz="1800" dirty="0"/>
          </a:p>
          <a:p>
            <a:endParaRPr lang="en-US" sz="1800"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12</a:t>
            </a:fld>
            <a:endParaRPr lang="en-US" altLang="en-US" dirty="0"/>
          </a:p>
        </p:txBody>
      </p:sp>
    </p:spTree>
    <p:extLst>
      <p:ext uri="{BB962C8B-B14F-4D97-AF65-F5344CB8AC3E}">
        <p14:creationId xmlns:p14="http://schemas.microsoft.com/office/powerpoint/2010/main" val="350265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Support Vector Machines</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sz="1800" dirty="0"/>
              <a:t>Understand how to do Cross Validation with Classifiers, what training error vs test error might look like</a:t>
            </a:r>
          </a:p>
          <a:p>
            <a:r>
              <a:rPr lang="en-US" sz="1800" dirty="0"/>
              <a:t>Definition of Max Margin Classifier, and problems with it</a:t>
            </a:r>
          </a:p>
          <a:p>
            <a:r>
              <a:rPr lang="en-US" sz="1800" dirty="0"/>
              <a:t>Definition of Soft Margin Classifier</a:t>
            </a:r>
          </a:p>
          <a:p>
            <a:r>
              <a:rPr lang="en-US" sz="1800" dirty="0"/>
              <a:t>Definition of Support Vector, Support Vector Classifier, what the Width of the Margin is, what a slack variable is and what a tuning parameter is</a:t>
            </a:r>
          </a:p>
          <a:p>
            <a:r>
              <a:rPr lang="en-US" sz="1800" dirty="0"/>
              <a:t>Why support vector classifiers are efficient, advantages and disadvantages of SVM, measures of classification error (Gini Index, Cross-Entropy, Classification Error)</a:t>
            </a:r>
          </a:p>
          <a:p>
            <a:endParaRPr lang="en-US" sz="1800"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13</a:t>
            </a:fld>
            <a:endParaRPr lang="en-US" altLang="en-US"/>
          </a:p>
        </p:txBody>
      </p:sp>
    </p:spTree>
    <p:extLst>
      <p:ext uri="{BB962C8B-B14F-4D97-AF65-F5344CB8AC3E}">
        <p14:creationId xmlns:p14="http://schemas.microsoft.com/office/powerpoint/2010/main" val="72978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dirty="0"/>
              <a:t>Recursive Binary Splitting, what is a top down approach, what is a greedy approach</a:t>
            </a:r>
          </a:p>
          <a:p>
            <a:r>
              <a:rPr lang="en-US" dirty="0"/>
              <a:t>What is bias and variability when applied to trees? </a:t>
            </a:r>
          </a:p>
          <a:p>
            <a:r>
              <a:rPr lang="en-US" dirty="0"/>
              <a:t>Cost Complexity Pruning, Cross Validation with Tree methods</a:t>
            </a:r>
          </a:p>
          <a:p>
            <a:r>
              <a:rPr lang="en-US" dirty="0"/>
              <a:t>Bagging, why bagging works</a:t>
            </a:r>
          </a:p>
          <a:p>
            <a:r>
              <a:rPr lang="en-US" dirty="0"/>
              <a:t>Random Forest method, why random forest works</a:t>
            </a:r>
          </a:p>
          <a:p>
            <a:r>
              <a:rPr lang="en-US" dirty="0"/>
              <a:t>Advantages and disadvantages of trees</a:t>
            </a:r>
          </a:p>
          <a:p>
            <a:r>
              <a:rPr lang="en-US" dirty="0"/>
              <a:t>Boosting</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14</a:t>
            </a:fld>
            <a:endParaRPr lang="en-US" altLang="en-US"/>
          </a:p>
        </p:txBody>
      </p:sp>
    </p:spTree>
    <p:extLst>
      <p:ext uri="{BB962C8B-B14F-4D97-AF65-F5344CB8AC3E}">
        <p14:creationId xmlns:p14="http://schemas.microsoft.com/office/powerpoint/2010/main" val="235758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sz="1800" dirty="0"/>
              <a:t>What is a neural network, parts of the neural network, names of the layers</a:t>
            </a:r>
          </a:p>
          <a:p>
            <a:r>
              <a:rPr lang="en-US" sz="1800" dirty="0"/>
              <a:t>How you initialize a NN, how you optimize the weights </a:t>
            </a:r>
          </a:p>
          <a:p>
            <a:pPr lvl="1"/>
            <a:r>
              <a:rPr lang="en-US" sz="1800" dirty="0"/>
              <a:t>NO NEED TO DERIVE OR DO BACK PROPAGATION, JUST KNOW WHAT IT DOES</a:t>
            </a:r>
          </a:p>
          <a:p>
            <a:r>
              <a:rPr lang="en-US" sz="1800" dirty="0"/>
              <a:t>Understand the logic gates in the charts – “AND” gate, “OR” gate, etc.</a:t>
            </a:r>
          </a:p>
          <a:p>
            <a:r>
              <a:rPr lang="en-US" sz="1800" dirty="0"/>
              <a:t>NO NEED TO STUDY MATRIX MATH</a:t>
            </a:r>
          </a:p>
          <a:p>
            <a:r>
              <a:rPr lang="en-US" sz="1800" dirty="0"/>
              <a:t>What is a convolution, how do they work, what the result would be for a simple convolution… study the example in the charts</a:t>
            </a:r>
          </a:p>
          <a:p>
            <a:r>
              <a:rPr lang="en-US" sz="1800" dirty="0"/>
              <a:t>What are the advantages of NN? What are the drawbacks?</a:t>
            </a:r>
          </a:p>
          <a:p>
            <a:r>
              <a:rPr lang="en-US" sz="1800" dirty="0"/>
              <a:t>What are the challenges with NN? Why are they so popular today? </a:t>
            </a:r>
          </a:p>
          <a:p>
            <a:r>
              <a:rPr lang="en-US" sz="1800" dirty="0"/>
              <a:t>What processors do NN run on today? (Know that NN are run on GPUs, and NVIEA is the leading GPU contractor.)</a:t>
            </a:r>
          </a:p>
          <a:p>
            <a:r>
              <a:rPr lang="en-US" sz="1800" dirty="0"/>
              <a:t>What applications are the best for NNs? (TensorFlow and Café are the best, </a:t>
            </a:r>
            <a:r>
              <a:rPr lang="en-US" sz="1800" dirty="0" err="1"/>
              <a:t>Matlab</a:t>
            </a:r>
            <a:r>
              <a:rPr lang="en-US" sz="1800" dirty="0"/>
              <a:t> is not bad)</a:t>
            </a:r>
          </a:p>
          <a:p>
            <a:endParaRPr lang="en-US" sz="1800" dirty="0"/>
          </a:p>
          <a:p>
            <a:pPr lvl="1"/>
            <a:endParaRPr lang="en-US" sz="1800" dirty="0"/>
          </a:p>
          <a:p>
            <a:pPr marL="0" indent="0">
              <a:buNone/>
            </a:pPr>
            <a:endParaRPr lang="en-US" sz="1800" dirty="0"/>
          </a:p>
          <a:p>
            <a:endParaRPr lang="en-US" sz="1800"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15</a:t>
            </a:fld>
            <a:endParaRPr lang="en-US" altLang="en-US"/>
          </a:p>
        </p:txBody>
      </p:sp>
    </p:spTree>
    <p:extLst>
      <p:ext uri="{BB962C8B-B14F-4D97-AF65-F5344CB8AC3E}">
        <p14:creationId xmlns:p14="http://schemas.microsoft.com/office/powerpoint/2010/main" val="1801191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20A-4122-4962-AEA3-B61A1EF5F5AC}"/>
              </a:ext>
            </a:extLst>
          </p:cNvPr>
          <p:cNvSpPr>
            <a:spLocks noGrp="1"/>
          </p:cNvSpPr>
          <p:nvPr>
            <p:ph type="title"/>
          </p:nvPr>
        </p:nvSpPr>
        <p:spPr/>
        <p:txBody>
          <a:bodyPr/>
          <a:lstStyle/>
          <a:p>
            <a:r>
              <a:rPr lang="en-US" dirty="0"/>
              <a:t>Bayesian Analysis </a:t>
            </a:r>
          </a:p>
        </p:txBody>
      </p:sp>
      <p:sp>
        <p:nvSpPr>
          <p:cNvPr id="3" name="Content Placeholder 2">
            <a:extLst>
              <a:ext uri="{FF2B5EF4-FFF2-40B4-BE49-F238E27FC236}">
                <a16:creationId xmlns:a16="http://schemas.microsoft.com/office/drawing/2014/main" id="{CD42B9A9-D66F-4614-8A3E-2367C143CA8B}"/>
              </a:ext>
            </a:extLst>
          </p:cNvPr>
          <p:cNvSpPr>
            <a:spLocks noGrp="1"/>
          </p:cNvSpPr>
          <p:nvPr>
            <p:ph idx="1"/>
          </p:nvPr>
        </p:nvSpPr>
        <p:spPr/>
        <p:txBody>
          <a:bodyPr/>
          <a:lstStyle/>
          <a:p>
            <a:r>
              <a:rPr lang="en-US" sz="1800" dirty="0"/>
              <a:t>Know Bayes Theorem</a:t>
            </a:r>
          </a:p>
          <a:p>
            <a:r>
              <a:rPr lang="en-US" sz="1800" dirty="0"/>
              <a:t>Understand all the parts of Bayes theorem and what they mean (prior, likelihood, posterior)</a:t>
            </a:r>
          </a:p>
          <a:p>
            <a:r>
              <a:rPr lang="en-US" sz="1800" dirty="0"/>
              <a:t>What are the advantages of Bayesian Analysis? What are the problems with BA? How does BA differ from Fischer Statistical Analysis?</a:t>
            </a:r>
          </a:p>
          <a:p>
            <a:r>
              <a:rPr lang="en-US" sz="1800" dirty="0"/>
              <a:t>What are Conjugate Functions? How are they used in Bayesian Analysis?</a:t>
            </a:r>
          </a:p>
          <a:p>
            <a:r>
              <a:rPr lang="en-US" sz="1800" dirty="0"/>
              <a:t>Bernoulli distribution and beta function</a:t>
            </a:r>
          </a:p>
          <a:p>
            <a:pPr lvl="1"/>
            <a:r>
              <a:rPr lang="en-US" sz="1800" dirty="0"/>
              <a:t>Know about the properties of the beta function</a:t>
            </a:r>
          </a:p>
          <a:p>
            <a:pPr lvl="1"/>
            <a:r>
              <a:rPr lang="en-US" sz="1800" dirty="0"/>
              <a:t>Know how to combine a beta function and a Bernoulli distribution</a:t>
            </a:r>
          </a:p>
          <a:p>
            <a:pPr lvl="1"/>
            <a:r>
              <a:rPr lang="en-US" sz="1800" dirty="0"/>
              <a:t>Know the </a:t>
            </a:r>
            <a:r>
              <a:rPr lang="en-US" sz="1800" dirty="0" err="1"/>
              <a:t>BernBeta</a:t>
            </a:r>
            <a:r>
              <a:rPr lang="en-US" sz="1800" dirty="0"/>
              <a:t> homework</a:t>
            </a:r>
          </a:p>
          <a:p>
            <a:pPr lvl="1"/>
            <a:endParaRPr lang="en-US" sz="1800" dirty="0"/>
          </a:p>
          <a:p>
            <a:pPr lvl="1"/>
            <a:endParaRPr lang="en-US" sz="1800" dirty="0"/>
          </a:p>
          <a:p>
            <a:endParaRPr lang="en-US" sz="1800" dirty="0"/>
          </a:p>
          <a:p>
            <a:pPr lvl="1"/>
            <a:endParaRPr lang="en-US" sz="1800" dirty="0"/>
          </a:p>
          <a:p>
            <a:pPr marL="0" indent="0">
              <a:buNone/>
            </a:pPr>
            <a:endParaRPr lang="en-US" sz="1800" dirty="0"/>
          </a:p>
          <a:p>
            <a:endParaRPr lang="en-US" sz="1800" dirty="0"/>
          </a:p>
        </p:txBody>
      </p:sp>
      <p:sp>
        <p:nvSpPr>
          <p:cNvPr id="4" name="Slide Number Placeholder 3">
            <a:extLst>
              <a:ext uri="{FF2B5EF4-FFF2-40B4-BE49-F238E27FC236}">
                <a16:creationId xmlns:a16="http://schemas.microsoft.com/office/drawing/2014/main" id="{92653527-0D58-4D8F-8CD2-831C1381F62F}"/>
              </a:ext>
            </a:extLst>
          </p:cNvPr>
          <p:cNvSpPr>
            <a:spLocks noGrp="1"/>
          </p:cNvSpPr>
          <p:nvPr>
            <p:ph type="sldNum" sz="quarter" idx="12"/>
          </p:nvPr>
        </p:nvSpPr>
        <p:spPr/>
        <p:txBody>
          <a:bodyPr/>
          <a:lstStyle/>
          <a:p>
            <a:pPr>
              <a:defRPr/>
            </a:pPr>
            <a:fld id="{9695C8B4-01A2-485F-8B64-4640E234E3BB}" type="slidenum">
              <a:rPr lang="en-US" altLang="en-US" smtClean="0"/>
              <a:pPr>
                <a:defRPr/>
              </a:pPr>
              <a:t>16</a:t>
            </a:fld>
            <a:endParaRPr lang="en-US" altLang="en-US"/>
          </a:p>
        </p:txBody>
      </p:sp>
    </p:spTree>
    <p:extLst>
      <p:ext uri="{BB962C8B-B14F-4D97-AF65-F5344CB8AC3E}">
        <p14:creationId xmlns:p14="http://schemas.microsoft.com/office/powerpoint/2010/main" val="71431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78203EF7-83EE-4F63-AFEA-E6021B09D912}"/>
              </a:ext>
            </a:extLst>
          </p:cNvPr>
          <p:cNvGraphicFramePr>
            <a:graphicFrameLocks noGrp="1"/>
          </p:cNvGraphicFramePr>
          <p:nvPr>
            <p:extLst>
              <p:ext uri="{D42A27DB-BD31-4B8C-83A1-F6EECF244321}">
                <p14:modId xmlns:p14="http://schemas.microsoft.com/office/powerpoint/2010/main" val="2859527767"/>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752071">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Intro, Linear </a:t>
                      </a:r>
                      <a:r>
                        <a:rPr lang="en-US" sz="1400" baseline="0" dirty="0"/>
                        <a:t>Regression, Bias and Variability</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Unsupervised Learning: Clustering, Principle Comp.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KNN Regression, Cross Validation, Bootstrap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Ridge Regression, LASSO, Principle Components Regression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Extreme Nonlinear: </a:t>
                      </a:r>
                      <a:r>
                        <a:rPr lang="en-US" sz="1400" dirty="0">
                          <a:solidFill>
                            <a:schemeClr val="tx1"/>
                          </a:solidFill>
                        </a:rPr>
                        <a:t>Step Functions, Splines, Gradient Descent</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solidFill>
                            <a:schemeClr val="tx1"/>
                          </a:solidFill>
                        </a:rPr>
                        <a:t>Classification, Logistic Regression, Discriminant Analysis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Max Margin Classifiers, 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Tree-Based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solidFill>
                            <a:schemeClr val="tx1"/>
                          </a:solidFill>
                        </a:rPr>
                        <a:t>Neural</a:t>
                      </a:r>
                      <a:r>
                        <a:rPr lang="en-US" sz="1400" baseline="0" dirty="0">
                          <a:solidFill>
                            <a:schemeClr val="tx1"/>
                          </a:solidFill>
                        </a:rPr>
                        <a:t> Networks, Convolutional NN, Deep Learning</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45882"/>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tc>
                  <a:txBody>
                    <a:bodyPr/>
                    <a:lstStyle/>
                    <a:p>
                      <a:r>
                        <a:rPr lang="en-US" sz="1400" dirty="0">
                          <a:solidFill>
                            <a:schemeClr val="tx1"/>
                          </a:solidFill>
                        </a:rPr>
                        <a:t>Bayesian Analysis, Project Presentations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alpha val="50196"/>
                      </a:scheme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50196"/>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50196"/>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Bayesian Belief Networks,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50196"/>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alpha val="50196"/>
                      </a:scheme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4902"/>
                      </a:srgb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4902"/>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 Exam Prep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4902"/>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4902"/>
                      </a:srgb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3</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749300" y="4151531"/>
            <a:ext cx="12700" cy="26029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495800"/>
            <a:ext cx="1191352" cy="261610"/>
          </a:xfrm>
          <a:prstGeom prst="rect">
            <a:avLst/>
          </a:prstGeom>
          <a:solidFill>
            <a:srgbClr val="00B050">
              <a:alpha val="54118"/>
            </a:srgb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876800"/>
            <a:ext cx="1157689" cy="261610"/>
          </a:xfrm>
          <a:prstGeom prst="rect">
            <a:avLst/>
          </a:prstGeom>
          <a:solidFill>
            <a:srgbClr val="00B050">
              <a:alpha val="54118"/>
            </a:srgbClr>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289322"/>
            <a:ext cx="546945" cy="261610"/>
          </a:xfrm>
          <a:prstGeom prst="rect">
            <a:avLst/>
          </a:prstGeom>
          <a:solidFill>
            <a:srgbClr val="00B050">
              <a:alpha val="54118"/>
            </a:srgbClr>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670322"/>
            <a:ext cx="585417" cy="261610"/>
          </a:xfrm>
          <a:prstGeom prst="rect">
            <a:avLst/>
          </a:prstGeom>
          <a:solidFill>
            <a:srgbClr val="00B050">
              <a:alpha val="54118"/>
            </a:srgbClr>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1095172" cy="261610"/>
          </a:xfrm>
          <a:prstGeom prst="rect">
            <a:avLst/>
          </a:prstGeom>
          <a:solidFill>
            <a:srgbClr val="00B050">
              <a:alpha val="54118"/>
            </a:srgbClr>
          </a:solidFill>
          <a:ln>
            <a:solidFill>
              <a:schemeClr val="accent1"/>
            </a:solidFill>
          </a:ln>
        </p:spPr>
        <p:txBody>
          <a:bodyPr wrap="none" rtlCol="0">
            <a:spAutoFit/>
          </a:bodyPr>
          <a:lstStyle/>
          <a:p>
            <a:r>
              <a:rPr lang="en-US" sz="1100" dirty="0"/>
              <a:t>KNN Regression</a:t>
            </a:r>
          </a:p>
        </p:txBody>
      </p:sp>
      <p:sp>
        <p:nvSpPr>
          <p:cNvPr id="49" name="TextBox 48"/>
          <p:cNvSpPr txBox="1"/>
          <p:nvPr/>
        </p:nvSpPr>
        <p:spPr>
          <a:xfrm>
            <a:off x="2705175" y="5176391"/>
            <a:ext cx="758541" cy="261610"/>
          </a:xfrm>
          <a:prstGeom prst="rect">
            <a:avLst/>
          </a:prstGeom>
          <a:solidFill>
            <a:srgbClr val="00B050">
              <a:alpha val="54118"/>
            </a:srgb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rgbClr val="00B050">
              <a:alpha val="54118"/>
            </a:srgb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00600" y="3188732"/>
            <a:ext cx="1261884" cy="261610"/>
          </a:xfrm>
          <a:prstGeom prst="rect">
            <a:avLst/>
          </a:prstGeom>
          <a:solidFill>
            <a:srgbClr val="00B050">
              <a:alpha val="54118"/>
            </a:srgbClr>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rgbClr val="00B050">
              <a:alpha val="54118"/>
            </a:srgbClr>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rgbClr val="00B050">
              <a:alpha val="54118"/>
            </a:srgb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rgbClr val="00B050">
              <a:alpha val="54118"/>
            </a:srgb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06921" y="4379552"/>
            <a:ext cx="1961884" cy="1600438"/>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Bootstrap</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38200" y="6062990"/>
            <a:ext cx="841897" cy="261610"/>
          </a:xfrm>
          <a:prstGeom prst="rect">
            <a:avLst/>
          </a:prstGeom>
          <a:solidFill>
            <a:srgbClr val="FF0000">
              <a:alpha val="36863"/>
            </a:srgb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00600" y="5148590"/>
            <a:ext cx="1013419" cy="261610"/>
          </a:xfrm>
          <a:prstGeom prst="rect">
            <a:avLst/>
          </a:prstGeom>
          <a:solidFill>
            <a:srgbClr val="00B050">
              <a:alpha val="54118"/>
            </a:srgbClr>
          </a:solidFill>
          <a:ln>
            <a:solidFill>
              <a:schemeClr val="accent1"/>
            </a:solidFill>
          </a:ln>
        </p:spPr>
        <p:txBody>
          <a:bodyPr wrap="none" rtlCol="0">
            <a:spAutoFit/>
          </a:bodyPr>
          <a:lstStyle/>
          <a:p>
            <a:r>
              <a:rPr lang="en-US" sz="1100" dirty="0"/>
              <a:t>Decision Trees</a:t>
            </a:r>
          </a:p>
        </p:txBody>
      </p:sp>
      <p:sp>
        <p:nvSpPr>
          <p:cNvPr id="70" name="TextBox 69"/>
          <p:cNvSpPr txBox="1"/>
          <p:nvPr/>
        </p:nvSpPr>
        <p:spPr>
          <a:xfrm>
            <a:off x="4799746" y="5627132"/>
            <a:ext cx="864339" cy="261610"/>
          </a:xfrm>
          <a:prstGeom prst="rect">
            <a:avLst/>
          </a:prstGeom>
          <a:solidFill>
            <a:srgbClr val="00B050">
              <a:alpha val="56078"/>
            </a:srgb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797394" y="6062990"/>
            <a:ext cx="1265090" cy="261610"/>
          </a:xfrm>
          <a:prstGeom prst="rect">
            <a:avLst/>
          </a:prstGeom>
          <a:solidFill>
            <a:srgbClr val="00B050">
              <a:alpha val="43922"/>
            </a:srgbClr>
          </a:solidFill>
          <a:ln>
            <a:solidFill>
              <a:schemeClr val="accent1"/>
            </a:solidFill>
          </a:ln>
        </p:spPr>
        <p:txBody>
          <a:bodyPr wrap="none" rtlCol="0">
            <a:spAutoFit/>
          </a:bodyPr>
          <a:lstStyle/>
          <a:p>
            <a:r>
              <a:rPr lang="en-US" sz="1100" dirty="0"/>
              <a:t>Bayesian Modeling</a:t>
            </a:r>
          </a:p>
        </p:txBody>
      </p:sp>
      <p:sp>
        <p:nvSpPr>
          <p:cNvPr id="72" name="TextBox 71"/>
          <p:cNvSpPr txBox="1"/>
          <p:nvPr/>
        </p:nvSpPr>
        <p:spPr>
          <a:xfrm>
            <a:off x="4800600" y="4114800"/>
            <a:ext cx="1217000" cy="261610"/>
          </a:xfrm>
          <a:prstGeom prst="rect">
            <a:avLst/>
          </a:prstGeom>
          <a:solidFill>
            <a:srgbClr val="00B050">
              <a:alpha val="54118"/>
            </a:srgbClr>
          </a:solidFill>
          <a:ln>
            <a:solidFill>
              <a:schemeClr val="accent1"/>
            </a:solidFill>
          </a:ln>
        </p:spPr>
        <p:txBody>
          <a:bodyPr wrap="none" rtlCol="0">
            <a:spAutoFit/>
          </a:bodyPr>
          <a:lstStyle/>
          <a:p>
            <a:r>
              <a:rPr lang="en-US" sz="1100" dirty="0"/>
              <a:t>KNN Classification</a:t>
            </a:r>
          </a:p>
        </p:txBody>
      </p:sp>
      <p:sp>
        <p:nvSpPr>
          <p:cNvPr id="73" name="TextBox 72"/>
          <p:cNvSpPr txBox="1"/>
          <p:nvPr/>
        </p:nvSpPr>
        <p:spPr>
          <a:xfrm>
            <a:off x="4800600" y="4648200"/>
            <a:ext cx="449162" cy="261610"/>
          </a:xfrm>
          <a:prstGeom prst="rect">
            <a:avLst/>
          </a:prstGeom>
          <a:solidFill>
            <a:srgbClr val="00B050">
              <a:alpha val="54118"/>
            </a:srgbClr>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rgbClr val="00B050">
              <a:alpha val="41176"/>
            </a:srgbClr>
          </a:solidFill>
          <a:ln>
            <a:solidFill>
              <a:schemeClr val="accent1"/>
            </a:solidFill>
          </a:ln>
        </p:spPr>
        <p:txBody>
          <a:bodyPr wrap="none" rtlCol="0">
            <a:spAutoFit/>
          </a:bodyPr>
          <a:lstStyle/>
          <a:p>
            <a:r>
              <a:rPr lang="en-US" sz="1100" dirty="0"/>
              <a:t>Bayesian Belief Network</a:t>
            </a:r>
          </a:p>
        </p:txBody>
      </p:sp>
      <p:sp>
        <p:nvSpPr>
          <p:cNvPr id="52" name="Rectangle 51">
            <a:extLst>
              <a:ext uri="{FF2B5EF4-FFF2-40B4-BE49-F238E27FC236}">
                <a16:creationId xmlns:a16="http://schemas.microsoft.com/office/drawing/2014/main" id="{055ED8F2-DAF8-4BEB-8ADA-26C6274FC5E2}"/>
              </a:ext>
            </a:extLst>
          </p:cNvPr>
          <p:cNvSpPr/>
          <p:nvPr/>
        </p:nvSpPr>
        <p:spPr>
          <a:xfrm>
            <a:off x="6506921" y="4657616"/>
            <a:ext cx="1961880" cy="1328620"/>
          </a:xfrm>
          <a:prstGeom prst="rect">
            <a:avLst/>
          </a:prstGeom>
          <a:solidFill>
            <a:srgbClr val="00B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051A455-9EC4-4753-8FD9-BE26A25CA68B}"/>
              </a:ext>
            </a:extLst>
          </p:cNvPr>
          <p:cNvSpPr txBox="1"/>
          <p:nvPr/>
        </p:nvSpPr>
        <p:spPr>
          <a:xfrm>
            <a:off x="838200" y="6416675"/>
            <a:ext cx="1265090" cy="261610"/>
          </a:xfrm>
          <a:prstGeom prst="rect">
            <a:avLst/>
          </a:prstGeom>
          <a:solidFill>
            <a:srgbClr val="00B050">
              <a:alpha val="43922"/>
            </a:srgbClr>
          </a:solidFill>
          <a:ln>
            <a:solidFill>
              <a:schemeClr val="accent1"/>
            </a:solidFill>
          </a:ln>
        </p:spPr>
        <p:txBody>
          <a:bodyPr wrap="none" rtlCol="0">
            <a:spAutoFit/>
          </a:bodyPr>
          <a:lstStyle/>
          <a:p>
            <a:r>
              <a:rPr lang="en-US" sz="1100" dirty="0"/>
              <a:t>Bayesian Modeling</a:t>
            </a:r>
          </a:p>
        </p:txBody>
      </p:sp>
    </p:spTree>
    <p:extLst>
      <p:ext uri="{BB962C8B-B14F-4D97-AF65-F5344CB8AC3E}">
        <p14:creationId xmlns:p14="http://schemas.microsoft.com/office/powerpoint/2010/main" val="57863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B5F-2EF7-4D7A-9B19-C49A36336D27}"/>
              </a:ext>
            </a:extLst>
          </p:cNvPr>
          <p:cNvSpPr>
            <a:spLocks noGrp="1"/>
          </p:cNvSpPr>
          <p:nvPr>
            <p:ph type="title"/>
          </p:nvPr>
        </p:nvSpPr>
        <p:spPr>
          <a:xfrm>
            <a:off x="425669" y="2865438"/>
            <a:ext cx="8229600" cy="563562"/>
          </a:xfrm>
        </p:spPr>
        <p:txBody>
          <a:bodyPr/>
          <a:lstStyle/>
          <a:p>
            <a:r>
              <a:rPr lang="en-US" dirty="0"/>
              <a:t>Project Presentations </a:t>
            </a:r>
          </a:p>
        </p:txBody>
      </p:sp>
      <p:sp>
        <p:nvSpPr>
          <p:cNvPr id="4" name="Slide Number Placeholder 3">
            <a:extLst>
              <a:ext uri="{FF2B5EF4-FFF2-40B4-BE49-F238E27FC236}">
                <a16:creationId xmlns:a16="http://schemas.microsoft.com/office/drawing/2014/main" id="{FBCDA628-E1D1-497F-8B89-9792F8F092ED}"/>
              </a:ext>
            </a:extLst>
          </p:cNvPr>
          <p:cNvSpPr>
            <a:spLocks noGrp="1"/>
          </p:cNvSpPr>
          <p:nvPr>
            <p:ph type="sldNum" sz="quarter" idx="12"/>
          </p:nvPr>
        </p:nvSpPr>
        <p:spPr/>
        <p:txBody>
          <a:bodyPr/>
          <a:lstStyle/>
          <a:p>
            <a:pPr>
              <a:defRPr/>
            </a:pPr>
            <a:fld id="{9695C8B4-01A2-485F-8B64-4640E234E3BB}" type="slidenum">
              <a:rPr lang="en-US" altLang="en-US" smtClean="0"/>
              <a:pPr>
                <a:defRPr/>
              </a:pPr>
              <a:t>4</a:t>
            </a:fld>
            <a:endParaRPr lang="en-US" altLang="en-US" dirty="0"/>
          </a:p>
        </p:txBody>
      </p:sp>
    </p:spTree>
    <p:extLst>
      <p:ext uri="{BB962C8B-B14F-4D97-AF65-F5344CB8AC3E}">
        <p14:creationId xmlns:p14="http://schemas.microsoft.com/office/powerpoint/2010/main" val="322392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B5F-2EF7-4D7A-9B19-C49A36336D27}"/>
              </a:ext>
            </a:extLst>
          </p:cNvPr>
          <p:cNvSpPr>
            <a:spLocks noGrp="1"/>
          </p:cNvSpPr>
          <p:nvPr>
            <p:ph type="title"/>
          </p:nvPr>
        </p:nvSpPr>
        <p:spPr>
          <a:xfrm>
            <a:off x="425669" y="2865438"/>
            <a:ext cx="8229600" cy="563562"/>
          </a:xfrm>
        </p:spPr>
        <p:txBody>
          <a:bodyPr/>
          <a:lstStyle/>
          <a:p>
            <a:r>
              <a:rPr lang="en-US" dirty="0"/>
              <a:t>The Ethics of Machine Learning </a:t>
            </a:r>
          </a:p>
        </p:txBody>
      </p:sp>
      <p:sp>
        <p:nvSpPr>
          <p:cNvPr id="4" name="Slide Number Placeholder 3">
            <a:extLst>
              <a:ext uri="{FF2B5EF4-FFF2-40B4-BE49-F238E27FC236}">
                <a16:creationId xmlns:a16="http://schemas.microsoft.com/office/drawing/2014/main" id="{FBCDA628-E1D1-497F-8B89-9792F8F092ED}"/>
              </a:ext>
            </a:extLst>
          </p:cNvPr>
          <p:cNvSpPr>
            <a:spLocks noGrp="1"/>
          </p:cNvSpPr>
          <p:nvPr>
            <p:ph type="sldNum" sz="quarter" idx="12"/>
          </p:nvPr>
        </p:nvSpPr>
        <p:spPr/>
        <p:txBody>
          <a:bodyPr/>
          <a:lstStyle/>
          <a:p>
            <a:pPr>
              <a:defRPr/>
            </a:pPr>
            <a:fld id="{9695C8B4-01A2-485F-8B64-4640E234E3BB}" type="slidenum">
              <a:rPr lang="en-US" altLang="en-US" smtClean="0"/>
              <a:pPr>
                <a:defRPr/>
              </a:pPr>
              <a:t>5</a:t>
            </a:fld>
            <a:endParaRPr lang="en-US" altLang="en-US" dirty="0"/>
          </a:p>
        </p:txBody>
      </p:sp>
    </p:spTree>
    <p:extLst>
      <p:ext uri="{BB962C8B-B14F-4D97-AF65-F5344CB8AC3E}">
        <p14:creationId xmlns:p14="http://schemas.microsoft.com/office/powerpoint/2010/main" val="175859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4A58-F9DA-4475-BB66-3E5F37D7D0F0}"/>
              </a:ext>
            </a:extLst>
          </p:cNvPr>
          <p:cNvSpPr>
            <a:spLocks noGrp="1"/>
          </p:cNvSpPr>
          <p:nvPr>
            <p:ph type="title"/>
          </p:nvPr>
        </p:nvSpPr>
        <p:spPr/>
        <p:txBody>
          <a:bodyPr/>
          <a:lstStyle/>
          <a:p>
            <a:r>
              <a:rPr lang="en-US" dirty="0"/>
              <a:t>Positive Application of Machine Learning </a:t>
            </a:r>
          </a:p>
        </p:txBody>
      </p:sp>
      <p:sp>
        <p:nvSpPr>
          <p:cNvPr id="3" name="Content Placeholder 2">
            <a:extLst>
              <a:ext uri="{FF2B5EF4-FFF2-40B4-BE49-F238E27FC236}">
                <a16:creationId xmlns:a16="http://schemas.microsoft.com/office/drawing/2014/main" id="{75469D6F-FE53-428F-AED2-505F102048BB}"/>
              </a:ext>
            </a:extLst>
          </p:cNvPr>
          <p:cNvSpPr>
            <a:spLocks noGrp="1"/>
          </p:cNvSpPr>
          <p:nvPr>
            <p:ph idx="1"/>
          </p:nvPr>
        </p:nvSpPr>
        <p:spPr/>
        <p:txBody>
          <a:bodyPr/>
          <a:lstStyle/>
          <a:p>
            <a:pPr marL="0" indent="0">
              <a:buNone/>
            </a:pPr>
            <a:r>
              <a:rPr lang="en-US" dirty="0"/>
              <a:t>Medical applications, disease research, diagnosis (5)</a:t>
            </a:r>
          </a:p>
          <a:p>
            <a:pPr marL="0" indent="0">
              <a:buNone/>
            </a:pPr>
            <a:r>
              <a:rPr lang="en-US" dirty="0"/>
              <a:t>Help disabled people (2)</a:t>
            </a:r>
          </a:p>
          <a:p>
            <a:pPr marL="0" indent="0">
              <a:buNone/>
            </a:pPr>
            <a:endParaRPr lang="en-US" dirty="0"/>
          </a:p>
          <a:p>
            <a:pPr marL="0" indent="0">
              <a:buNone/>
            </a:pPr>
            <a:r>
              <a:rPr lang="en-US" dirty="0"/>
              <a:t>Optimize resources, improve supply chain, increase wealth (5)</a:t>
            </a:r>
          </a:p>
          <a:p>
            <a:pPr marL="0" indent="0">
              <a:buNone/>
            </a:pPr>
            <a:endParaRPr lang="en-US" dirty="0"/>
          </a:p>
          <a:p>
            <a:pPr marL="0" indent="0">
              <a:buNone/>
            </a:pPr>
            <a:r>
              <a:rPr lang="en-US" dirty="0"/>
              <a:t>Save time, improve quality of life, more time for art and music (4)</a:t>
            </a:r>
          </a:p>
          <a:p>
            <a:pPr marL="0" indent="0">
              <a:buNone/>
            </a:pPr>
            <a:r>
              <a:rPr lang="en-US" dirty="0"/>
              <a:t>Avoid mundane tasks, do what people don’t want to do (3) </a:t>
            </a:r>
          </a:p>
          <a:p>
            <a:pPr marL="0" indent="0">
              <a:buNone/>
            </a:pPr>
            <a:endParaRPr lang="en-US" dirty="0"/>
          </a:p>
          <a:p>
            <a:pPr marL="0" indent="0">
              <a:buNone/>
            </a:pPr>
            <a:r>
              <a:rPr lang="en-US" dirty="0"/>
              <a:t>Speed discoveries, spur research (3)</a:t>
            </a:r>
          </a:p>
          <a:p>
            <a:pPr marL="0" indent="0">
              <a:buNone/>
            </a:pPr>
            <a:endParaRPr lang="en-US" dirty="0"/>
          </a:p>
          <a:p>
            <a:pPr marL="0" indent="0">
              <a:buNone/>
            </a:pPr>
            <a:r>
              <a:rPr lang="en-US" dirty="0"/>
              <a:t>Fight crime (1)</a:t>
            </a:r>
          </a:p>
          <a:p>
            <a:pPr marL="0" indent="0">
              <a:buNone/>
            </a:pPr>
            <a:endParaRPr lang="en-US" dirty="0"/>
          </a:p>
          <a:p>
            <a:pPr marL="0" indent="0">
              <a:buNone/>
            </a:pPr>
            <a:r>
              <a:rPr lang="en-US" dirty="0"/>
              <a:t>Recommend better wine (1)</a:t>
            </a:r>
          </a:p>
        </p:txBody>
      </p:sp>
      <p:sp>
        <p:nvSpPr>
          <p:cNvPr id="4" name="Slide Number Placeholder 3">
            <a:extLst>
              <a:ext uri="{FF2B5EF4-FFF2-40B4-BE49-F238E27FC236}">
                <a16:creationId xmlns:a16="http://schemas.microsoft.com/office/drawing/2014/main" id="{D8B27AAF-E6DF-4C9D-A553-B51C05D69DCB}"/>
              </a:ext>
            </a:extLst>
          </p:cNvPr>
          <p:cNvSpPr>
            <a:spLocks noGrp="1"/>
          </p:cNvSpPr>
          <p:nvPr>
            <p:ph type="sldNum" sz="quarter" idx="12"/>
          </p:nvPr>
        </p:nvSpPr>
        <p:spPr/>
        <p:txBody>
          <a:bodyPr/>
          <a:lstStyle/>
          <a:p>
            <a:pPr>
              <a:defRPr/>
            </a:pPr>
            <a:fld id="{9695C8B4-01A2-485F-8B64-4640E234E3BB}" type="slidenum">
              <a:rPr lang="en-US" altLang="en-US" smtClean="0"/>
              <a:pPr>
                <a:defRPr/>
              </a:pPr>
              <a:t>6</a:t>
            </a:fld>
            <a:endParaRPr lang="en-US" altLang="en-US"/>
          </a:p>
        </p:txBody>
      </p:sp>
    </p:spTree>
    <p:extLst>
      <p:ext uri="{BB962C8B-B14F-4D97-AF65-F5344CB8AC3E}">
        <p14:creationId xmlns:p14="http://schemas.microsoft.com/office/powerpoint/2010/main" val="278850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4A58-F9DA-4475-BB66-3E5F37D7D0F0}"/>
              </a:ext>
            </a:extLst>
          </p:cNvPr>
          <p:cNvSpPr>
            <a:spLocks noGrp="1"/>
          </p:cNvSpPr>
          <p:nvPr>
            <p:ph type="title"/>
          </p:nvPr>
        </p:nvSpPr>
        <p:spPr/>
        <p:txBody>
          <a:bodyPr/>
          <a:lstStyle/>
          <a:p>
            <a:r>
              <a:rPr lang="en-US" dirty="0"/>
              <a:t>Negative Application of Machine Learning </a:t>
            </a:r>
          </a:p>
        </p:txBody>
      </p:sp>
      <p:sp>
        <p:nvSpPr>
          <p:cNvPr id="3" name="Content Placeholder 2">
            <a:extLst>
              <a:ext uri="{FF2B5EF4-FFF2-40B4-BE49-F238E27FC236}">
                <a16:creationId xmlns:a16="http://schemas.microsoft.com/office/drawing/2014/main" id="{75469D6F-FE53-428F-AED2-505F102048BB}"/>
              </a:ext>
            </a:extLst>
          </p:cNvPr>
          <p:cNvSpPr>
            <a:spLocks noGrp="1"/>
          </p:cNvSpPr>
          <p:nvPr>
            <p:ph idx="1"/>
          </p:nvPr>
        </p:nvSpPr>
        <p:spPr/>
        <p:txBody>
          <a:bodyPr/>
          <a:lstStyle/>
          <a:p>
            <a:pPr marL="0" indent="0">
              <a:buNone/>
            </a:pPr>
            <a:r>
              <a:rPr lang="en-US" dirty="0"/>
              <a:t>Take away jobs, hurt unskilled works (5)</a:t>
            </a:r>
          </a:p>
          <a:p>
            <a:pPr marL="0" indent="0">
              <a:buNone/>
            </a:pPr>
            <a:endParaRPr lang="en-US" dirty="0"/>
          </a:p>
          <a:p>
            <a:pPr marL="0" indent="0">
              <a:buNone/>
            </a:pPr>
            <a:r>
              <a:rPr lang="en-US" dirty="0"/>
              <a:t>Lose control, become dependent on machines, make decisions for us (5)</a:t>
            </a:r>
          </a:p>
          <a:p>
            <a:pPr marL="0" indent="0">
              <a:buNone/>
            </a:pPr>
            <a:r>
              <a:rPr lang="en-US" dirty="0"/>
              <a:t>Cause panic, make people feel inferior (2)</a:t>
            </a:r>
          </a:p>
          <a:p>
            <a:pPr marL="0" indent="0">
              <a:buNone/>
            </a:pPr>
            <a:endParaRPr lang="en-US" dirty="0"/>
          </a:p>
          <a:p>
            <a:pPr marL="0" indent="0">
              <a:buNone/>
            </a:pPr>
            <a:r>
              <a:rPr lang="en-US" dirty="0"/>
              <a:t>Violate privacy, enable excessive surveillance (4)</a:t>
            </a:r>
          </a:p>
          <a:p>
            <a:pPr marL="0" indent="0">
              <a:buNone/>
            </a:pPr>
            <a:endParaRPr lang="en-US" dirty="0"/>
          </a:p>
          <a:p>
            <a:pPr marL="0" indent="0">
              <a:buNone/>
            </a:pPr>
            <a:r>
              <a:rPr lang="en-US" dirty="0"/>
              <a:t>Reinforce discrimination (3)</a:t>
            </a:r>
          </a:p>
          <a:p>
            <a:pPr marL="0" indent="0">
              <a:buNone/>
            </a:pPr>
            <a:endParaRPr lang="en-US" dirty="0"/>
          </a:p>
          <a:p>
            <a:pPr marL="0" indent="0">
              <a:buNone/>
            </a:pPr>
            <a:r>
              <a:rPr lang="en-US" dirty="0"/>
              <a:t>Allow bad actors to spread instability, misuse social media (2)</a:t>
            </a:r>
          </a:p>
        </p:txBody>
      </p:sp>
      <p:sp>
        <p:nvSpPr>
          <p:cNvPr id="4" name="Slide Number Placeholder 3">
            <a:extLst>
              <a:ext uri="{FF2B5EF4-FFF2-40B4-BE49-F238E27FC236}">
                <a16:creationId xmlns:a16="http://schemas.microsoft.com/office/drawing/2014/main" id="{D8B27AAF-E6DF-4C9D-A553-B51C05D69DCB}"/>
              </a:ext>
            </a:extLst>
          </p:cNvPr>
          <p:cNvSpPr>
            <a:spLocks noGrp="1"/>
          </p:cNvSpPr>
          <p:nvPr>
            <p:ph type="sldNum" sz="quarter" idx="12"/>
          </p:nvPr>
        </p:nvSpPr>
        <p:spPr/>
        <p:txBody>
          <a:bodyPr/>
          <a:lstStyle/>
          <a:p>
            <a:pPr>
              <a:defRPr/>
            </a:pPr>
            <a:fld id="{9695C8B4-01A2-485F-8B64-4640E234E3BB}" type="slidenum">
              <a:rPr lang="en-US" altLang="en-US" smtClean="0"/>
              <a:pPr>
                <a:defRPr/>
              </a:pPr>
              <a:t>7</a:t>
            </a:fld>
            <a:endParaRPr lang="en-US" altLang="en-US" dirty="0"/>
          </a:p>
        </p:txBody>
      </p:sp>
    </p:spTree>
    <p:extLst>
      <p:ext uri="{BB962C8B-B14F-4D97-AF65-F5344CB8AC3E}">
        <p14:creationId xmlns:p14="http://schemas.microsoft.com/office/powerpoint/2010/main" val="56755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4A58-F9DA-4475-BB66-3E5F37D7D0F0}"/>
              </a:ext>
            </a:extLst>
          </p:cNvPr>
          <p:cNvSpPr>
            <a:spLocks noGrp="1"/>
          </p:cNvSpPr>
          <p:nvPr>
            <p:ph type="title"/>
          </p:nvPr>
        </p:nvSpPr>
        <p:spPr/>
        <p:txBody>
          <a:bodyPr/>
          <a:lstStyle/>
          <a:p>
            <a:r>
              <a:rPr lang="en-US" sz="2400" dirty="0"/>
              <a:t>Are you Optimistic or Pessimistic About Machine Learning? </a:t>
            </a:r>
          </a:p>
        </p:txBody>
      </p:sp>
      <p:sp>
        <p:nvSpPr>
          <p:cNvPr id="3" name="Content Placeholder 2">
            <a:extLst>
              <a:ext uri="{FF2B5EF4-FFF2-40B4-BE49-F238E27FC236}">
                <a16:creationId xmlns:a16="http://schemas.microsoft.com/office/drawing/2014/main" id="{75469D6F-FE53-428F-AED2-505F102048BB}"/>
              </a:ext>
            </a:extLst>
          </p:cNvPr>
          <p:cNvSpPr>
            <a:spLocks noGrp="1"/>
          </p:cNvSpPr>
          <p:nvPr>
            <p:ph idx="1"/>
          </p:nvPr>
        </p:nvSpPr>
        <p:spPr/>
        <p:txBody>
          <a:bodyPr/>
          <a:lstStyle/>
          <a:p>
            <a:pPr marL="0" indent="0">
              <a:buNone/>
            </a:pPr>
            <a:r>
              <a:rPr lang="en-US" dirty="0"/>
              <a:t>Optimistic: 22 </a:t>
            </a:r>
          </a:p>
          <a:p>
            <a:pPr marL="0" indent="0">
              <a:buNone/>
            </a:pPr>
            <a:r>
              <a:rPr lang="en-US" dirty="0"/>
              <a:t>Pessimistic: 1 </a:t>
            </a:r>
          </a:p>
          <a:p>
            <a:pPr marL="0" indent="0">
              <a:buNone/>
            </a:pPr>
            <a:r>
              <a:rPr lang="en-US" dirty="0"/>
              <a:t>Cautiously Optimistic: 1</a:t>
            </a:r>
          </a:p>
          <a:p>
            <a:pPr marL="0" indent="0">
              <a:buNone/>
            </a:pPr>
            <a:endParaRPr lang="en-US" dirty="0"/>
          </a:p>
          <a:p>
            <a:pPr marL="0" indent="0">
              <a:buNone/>
            </a:pPr>
            <a:r>
              <a:rPr lang="en-US" dirty="0"/>
              <a:t>Really? </a:t>
            </a:r>
          </a:p>
          <a:p>
            <a:pPr marL="0" indent="0">
              <a:buNone/>
            </a:pPr>
            <a:endParaRPr lang="en-US" dirty="0"/>
          </a:p>
          <a:p>
            <a:pPr marL="0" indent="0">
              <a:buNone/>
            </a:pPr>
            <a:r>
              <a:rPr lang="en-US" dirty="0"/>
              <a:t>Good outweighs the bad</a:t>
            </a:r>
          </a:p>
          <a:p>
            <a:pPr marL="0" indent="0">
              <a:buNone/>
            </a:pPr>
            <a:r>
              <a:rPr lang="en-US" dirty="0"/>
              <a:t>Depends on the users</a:t>
            </a:r>
          </a:p>
          <a:p>
            <a:pPr marL="0" indent="0">
              <a:buNone/>
            </a:pPr>
            <a:r>
              <a:rPr lang="en-US" dirty="0"/>
              <a:t>We live in an evolving society</a:t>
            </a:r>
          </a:p>
          <a:p>
            <a:pPr marL="0" indent="0">
              <a:buNone/>
            </a:pPr>
            <a:r>
              <a:rPr lang="en-US" dirty="0"/>
              <a:t>We live in an increasingly technical society</a:t>
            </a:r>
          </a:p>
          <a:p>
            <a:pPr marL="0" indent="0">
              <a:buNone/>
            </a:pPr>
            <a:r>
              <a:rPr lang="en-US" dirty="0"/>
              <a:t>Data gathering is a concern</a:t>
            </a:r>
          </a:p>
          <a:p>
            <a:pPr marL="0" indent="0">
              <a:buNone/>
            </a:pPr>
            <a:r>
              <a:rPr lang="en-US" dirty="0"/>
              <a:t>Better allocation of resources</a:t>
            </a:r>
          </a:p>
          <a:p>
            <a:pPr marL="0" indent="0">
              <a:buNone/>
            </a:pPr>
            <a:r>
              <a:rPr lang="en-US" dirty="0"/>
              <a:t>We must control it</a:t>
            </a:r>
          </a:p>
        </p:txBody>
      </p:sp>
      <p:sp>
        <p:nvSpPr>
          <p:cNvPr id="4" name="Slide Number Placeholder 3">
            <a:extLst>
              <a:ext uri="{FF2B5EF4-FFF2-40B4-BE49-F238E27FC236}">
                <a16:creationId xmlns:a16="http://schemas.microsoft.com/office/drawing/2014/main" id="{D8B27AAF-E6DF-4C9D-A553-B51C05D69DCB}"/>
              </a:ext>
            </a:extLst>
          </p:cNvPr>
          <p:cNvSpPr>
            <a:spLocks noGrp="1"/>
          </p:cNvSpPr>
          <p:nvPr>
            <p:ph type="sldNum" sz="quarter" idx="12"/>
          </p:nvPr>
        </p:nvSpPr>
        <p:spPr/>
        <p:txBody>
          <a:bodyPr/>
          <a:lstStyle/>
          <a:p>
            <a:pPr>
              <a:defRPr/>
            </a:pPr>
            <a:fld id="{9695C8B4-01A2-485F-8B64-4640E234E3BB}" type="slidenum">
              <a:rPr lang="en-US" altLang="en-US" smtClean="0"/>
              <a:pPr>
                <a:defRPr/>
              </a:pPr>
              <a:t>8</a:t>
            </a:fld>
            <a:endParaRPr lang="en-US" altLang="en-US"/>
          </a:p>
        </p:txBody>
      </p:sp>
    </p:spTree>
    <p:extLst>
      <p:ext uri="{BB962C8B-B14F-4D97-AF65-F5344CB8AC3E}">
        <p14:creationId xmlns:p14="http://schemas.microsoft.com/office/powerpoint/2010/main" val="97964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5B5F-2EF7-4D7A-9B19-C49A36336D27}"/>
              </a:ext>
            </a:extLst>
          </p:cNvPr>
          <p:cNvSpPr>
            <a:spLocks noGrp="1"/>
          </p:cNvSpPr>
          <p:nvPr>
            <p:ph type="title"/>
          </p:nvPr>
        </p:nvSpPr>
        <p:spPr>
          <a:xfrm>
            <a:off x="425669" y="2865438"/>
            <a:ext cx="8229600" cy="563562"/>
          </a:xfrm>
        </p:spPr>
        <p:txBody>
          <a:bodyPr/>
          <a:lstStyle/>
          <a:p>
            <a:r>
              <a:rPr lang="en-US" dirty="0"/>
              <a:t>Exam Review</a:t>
            </a:r>
          </a:p>
        </p:txBody>
      </p:sp>
      <p:sp>
        <p:nvSpPr>
          <p:cNvPr id="4" name="Slide Number Placeholder 3">
            <a:extLst>
              <a:ext uri="{FF2B5EF4-FFF2-40B4-BE49-F238E27FC236}">
                <a16:creationId xmlns:a16="http://schemas.microsoft.com/office/drawing/2014/main" id="{FBCDA628-E1D1-497F-8B89-9792F8F092ED}"/>
              </a:ext>
            </a:extLst>
          </p:cNvPr>
          <p:cNvSpPr>
            <a:spLocks noGrp="1"/>
          </p:cNvSpPr>
          <p:nvPr>
            <p:ph type="sldNum" sz="quarter" idx="12"/>
          </p:nvPr>
        </p:nvSpPr>
        <p:spPr/>
        <p:txBody>
          <a:bodyPr/>
          <a:lstStyle/>
          <a:p>
            <a:pPr>
              <a:defRPr/>
            </a:pPr>
            <a:fld id="{9695C8B4-01A2-485F-8B64-4640E234E3BB}" type="slidenum">
              <a:rPr lang="en-US" altLang="en-US" smtClean="0"/>
              <a:pPr>
                <a:defRPr/>
              </a:pPr>
              <a:t>9</a:t>
            </a:fld>
            <a:endParaRPr lang="en-US" altLang="en-US" dirty="0"/>
          </a:p>
        </p:txBody>
      </p:sp>
    </p:spTree>
    <p:extLst>
      <p:ext uri="{BB962C8B-B14F-4D97-AF65-F5344CB8AC3E}">
        <p14:creationId xmlns:p14="http://schemas.microsoft.com/office/powerpoint/2010/main" val="3407102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29536</TotalTime>
  <Words>1374</Words>
  <Application>Microsoft Office PowerPoint</Application>
  <PresentationFormat>On-screen Show (4:3)</PresentationFormat>
  <Paragraphs>247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Math 642: Introduction to Machine Learning Spring 2020  Lecture 13: Ethics of ML,  Project Presentations</vt:lpstr>
      <vt:lpstr>Class Schedule</vt:lpstr>
      <vt:lpstr>Machine Learning Taxonomy</vt:lpstr>
      <vt:lpstr>Project Presentations </vt:lpstr>
      <vt:lpstr>The Ethics of Machine Learning </vt:lpstr>
      <vt:lpstr>Positive Application of Machine Learning </vt:lpstr>
      <vt:lpstr>Negative Application of Machine Learning </vt:lpstr>
      <vt:lpstr>Are you Optimistic or Pessimistic About Machine Learning? </vt:lpstr>
      <vt:lpstr>Exam Review</vt:lpstr>
      <vt:lpstr>Exam Logistics</vt:lpstr>
      <vt:lpstr>Math 642 2020 Final Exam</vt:lpstr>
      <vt:lpstr>Classification</vt:lpstr>
      <vt:lpstr>Support Vector Machines</vt:lpstr>
      <vt:lpstr>Trees</vt:lpstr>
      <vt:lpstr>Neural Networks</vt:lpstr>
      <vt:lpstr>Bayesian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632</cp:revision>
  <dcterms:created xsi:type="dcterms:W3CDTF">2006-08-16T00:00:00Z</dcterms:created>
  <dcterms:modified xsi:type="dcterms:W3CDTF">2020-04-22T14:50:22Z</dcterms:modified>
</cp:coreProperties>
</file>