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73" r:id="rId3"/>
    <p:sldId id="437" r:id="rId4"/>
    <p:sldId id="436" r:id="rId5"/>
    <p:sldId id="391" r:id="rId6"/>
    <p:sldId id="438" r:id="rId7"/>
    <p:sldId id="432" r:id="rId8"/>
    <p:sldId id="368" r:id="rId9"/>
    <p:sldId id="433" r:id="rId10"/>
    <p:sldId id="435" r:id="rId11"/>
    <p:sldId id="315" r:id="rId12"/>
    <p:sldId id="316" r:id="rId13"/>
    <p:sldId id="439" r:id="rId14"/>
    <p:sldId id="336" r:id="rId15"/>
    <p:sldId id="340" r:id="rId16"/>
    <p:sldId id="443" r:id="rId17"/>
    <p:sldId id="317" r:id="rId18"/>
    <p:sldId id="371" r:id="rId19"/>
    <p:sldId id="318" r:id="rId20"/>
    <p:sldId id="434" r:id="rId21"/>
    <p:sldId id="322" r:id="rId22"/>
    <p:sldId id="319" r:id="rId23"/>
    <p:sldId id="323" r:id="rId24"/>
    <p:sldId id="367" r:id="rId25"/>
    <p:sldId id="351" r:id="rId26"/>
    <p:sldId id="326" r:id="rId27"/>
    <p:sldId id="381" r:id="rId28"/>
    <p:sldId id="369" r:id="rId29"/>
    <p:sldId id="355" r:id="rId30"/>
    <p:sldId id="356" r:id="rId31"/>
    <p:sldId id="352" r:id="rId32"/>
    <p:sldId id="325" r:id="rId33"/>
    <p:sldId id="385" r:id="rId34"/>
    <p:sldId id="440" r:id="rId35"/>
    <p:sldId id="341" r:id="rId36"/>
    <p:sldId id="392" r:id="rId37"/>
    <p:sldId id="447" r:id="rId38"/>
    <p:sldId id="448" r:id="rId39"/>
    <p:sldId id="353" r:id="rId40"/>
    <p:sldId id="354" r:id="rId41"/>
    <p:sldId id="386" r:id="rId42"/>
    <p:sldId id="442" r:id="rId43"/>
    <p:sldId id="382" r:id="rId44"/>
    <p:sldId id="370" r:id="rId45"/>
    <p:sldId id="384" r:id="rId46"/>
    <p:sldId id="394" r:id="rId47"/>
    <p:sldId id="397" r:id="rId48"/>
    <p:sldId id="400" r:id="rId49"/>
    <p:sldId id="403" r:id="rId50"/>
    <p:sldId id="404" r:id="rId51"/>
    <p:sldId id="405" r:id="rId52"/>
    <p:sldId id="406" r:id="rId53"/>
    <p:sldId id="401" r:id="rId54"/>
    <p:sldId id="398" r:id="rId55"/>
    <p:sldId id="395" r:id="rId56"/>
    <p:sldId id="444" r:id="rId57"/>
    <p:sldId id="445" r:id="rId58"/>
    <p:sldId id="446" r:id="rId59"/>
    <p:sldId id="412" r:id="rId60"/>
    <p:sldId id="413" r:id="rId61"/>
    <p:sldId id="414" r:id="rId62"/>
    <p:sldId id="408" r:id="rId63"/>
    <p:sldId id="410" r:id="rId64"/>
    <p:sldId id="409" r:id="rId65"/>
    <p:sldId id="411" r:id="rId66"/>
    <p:sldId id="388" r:id="rId67"/>
    <p:sldId id="389" r:id="rId68"/>
    <p:sldId id="441" r:id="rId69"/>
    <p:sldId id="417" r:id="rId70"/>
    <p:sldId id="418" r:id="rId71"/>
    <p:sldId id="419" r:id="rId72"/>
    <p:sldId id="420" r:id="rId73"/>
    <p:sldId id="421" r:id="rId74"/>
    <p:sldId id="422" r:id="rId75"/>
    <p:sldId id="423" r:id="rId76"/>
    <p:sldId id="424" r:id="rId77"/>
    <p:sldId id="425" r:id="rId78"/>
    <p:sldId id="426" r:id="rId79"/>
    <p:sldId id="427" r:id="rId80"/>
    <p:sldId id="428" r:id="rId81"/>
    <p:sldId id="429" r:id="rId82"/>
    <p:sldId id="430" r:id="rId83"/>
    <p:sldId id="431" r:id="rId84"/>
    <p:sldId id="416" r:id="rId85"/>
    <p:sldId id="337" r:id="rId86"/>
    <p:sldId id="372"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B050"/>
    <a:srgbClr val="FFFF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543" autoAdjust="0"/>
    <p:restoredTop sz="86858" autoAdjust="0"/>
  </p:normalViewPr>
  <p:slideViewPr>
    <p:cSldViewPr>
      <p:cViewPr>
        <p:scale>
          <a:sx n="70" d="100"/>
          <a:sy n="70" d="100"/>
        </p:scale>
        <p:origin x="2268" y="22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16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5C6E0F31-BB75-421B-93F7-E380A056B553}" type="datetimeFigureOut">
              <a:rPr lang="en-US" altLang="en-US"/>
              <a:pPr>
                <a:defRPr/>
              </a:pPr>
              <a:t>1/13/2020</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7B83C6D-1150-490F-85AF-D942038E565A}" type="slidenum">
              <a:rPr lang="en-US" altLang="en-US"/>
              <a:pPr>
                <a:defRPr/>
              </a:pPr>
              <a:t>‹#›</a:t>
            </a:fld>
            <a:endParaRPr lang="en-US" altLang="en-US"/>
          </a:p>
        </p:txBody>
      </p:sp>
    </p:spTree>
    <p:extLst>
      <p:ext uri="{BB962C8B-B14F-4D97-AF65-F5344CB8AC3E}">
        <p14:creationId xmlns:p14="http://schemas.microsoft.com/office/powerpoint/2010/main" val="823545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B7A0DA3-B19F-4F09-994E-1B9AA1CCC64C}" type="datetime1">
              <a:rPr lang="en-US" altLang="en-US" smtClean="0"/>
              <a:t>1/13/2020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48F8C65-2972-4C36-ADDF-55FC8A6AE7CE}" type="slidenum">
              <a:rPr lang="en-US" altLang="en-US"/>
              <a:pPr>
                <a:defRPr/>
              </a:pPr>
              <a:t>‹#›</a:t>
            </a:fld>
            <a:endParaRPr lang="en-US" altLang="en-US"/>
          </a:p>
        </p:txBody>
      </p:sp>
    </p:spTree>
    <p:extLst>
      <p:ext uri="{BB962C8B-B14F-4D97-AF65-F5344CB8AC3E}">
        <p14:creationId xmlns:p14="http://schemas.microsoft.com/office/powerpoint/2010/main" val="223590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BCA36DB-5774-4F91-A7A0-0A4CBBDB3D93}" type="datetime1">
              <a:rPr lang="en-US" altLang="en-US" smtClean="0"/>
              <a:t>1/13/2020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B978F992-F3ED-4F3D-8588-EE755022CE82}" type="slidenum">
              <a:rPr lang="en-US" altLang="en-US"/>
              <a:pPr>
                <a:defRPr/>
              </a:pPr>
              <a:t>‹#›</a:t>
            </a:fld>
            <a:endParaRPr lang="en-US" altLang="en-US"/>
          </a:p>
        </p:txBody>
      </p:sp>
    </p:spTree>
    <p:extLst>
      <p:ext uri="{BB962C8B-B14F-4D97-AF65-F5344CB8AC3E}">
        <p14:creationId xmlns:p14="http://schemas.microsoft.com/office/powerpoint/2010/main" val="47218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DB9B867-9BE5-461C-ADDE-45E22115D96D}" type="datetime1">
              <a:rPr lang="en-US" altLang="en-US" smtClean="0"/>
              <a:t>1/13/2020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D16F6B2-085D-45E6-8E0F-A0D711CD9F99}" type="slidenum">
              <a:rPr lang="en-US" altLang="en-US"/>
              <a:pPr>
                <a:defRPr/>
              </a:pPr>
              <a:t>‹#›</a:t>
            </a:fld>
            <a:endParaRPr lang="en-US" altLang="en-US"/>
          </a:p>
        </p:txBody>
      </p:sp>
    </p:spTree>
    <p:extLst>
      <p:ext uri="{BB962C8B-B14F-4D97-AF65-F5344CB8AC3E}">
        <p14:creationId xmlns:p14="http://schemas.microsoft.com/office/powerpoint/2010/main" val="403212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lvl1pPr>
              <a:defRPr sz="2800"/>
            </a:lvl1pPr>
          </a:lstStyle>
          <a:p>
            <a:r>
              <a:rPr lang="en-US" dirty="0"/>
              <a:t>Click to edit Master title style</a:t>
            </a:r>
          </a:p>
        </p:txBody>
      </p:sp>
      <p:sp>
        <p:nvSpPr>
          <p:cNvPr id="3" name="Content Placeholder 2"/>
          <p:cNvSpPr>
            <a:spLocks noGrp="1"/>
          </p:cNvSpPr>
          <p:nvPr>
            <p:ph idx="1"/>
          </p:nvPr>
        </p:nvSpPr>
        <p:spPr>
          <a:xfrm>
            <a:off x="457200" y="990600"/>
            <a:ext cx="8229600" cy="5135563"/>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D859129E-48A3-4EE7-A4D9-902665CB8A31}" type="datetime1">
              <a:rPr lang="en-US" altLang="en-US" smtClean="0"/>
              <a:t>1/13/2020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pPr>
              <a:defRPr/>
            </a:pPr>
            <a:fld id="{CC8EFFDF-A50A-44BE-9F7E-90B33EF365A2}" type="slidenum">
              <a:rPr lang="en-US" altLang="en-US" smtClean="0"/>
              <a:pPr>
                <a:defRPr/>
              </a:pPr>
              <a:t>‹#›</a:t>
            </a:fld>
            <a:endParaRPr lang="en-US" altLang="en-US"/>
          </a:p>
        </p:txBody>
      </p:sp>
    </p:spTree>
    <p:extLst>
      <p:ext uri="{BB962C8B-B14F-4D97-AF65-F5344CB8AC3E}">
        <p14:creationId xmlns:p14="http://schemas.microsoft.com/office/powerpoint/2010/main" val="101564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CD7E1FE-45A5-4C5A-9E0F-7D2C88AB8C43}" type="datetime1">
              <a:rPr lang="en-US" altLang="en-US" smtClean="0"/>
              <a:t>1/13/2020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76FC3CD-DBA5-40FE-A6CF-1EA0AA60EF67}" type="slidenum">
              <a:rPr lang="en-US" altLang="en-US"/>
              <a:pPr>
                <a:defRPr/>
              </a:pPr>
              <a:t>‹#›</a:t>
            </a:fld>
            <a:endParaRPr lang="en-US" altLang="en-US"/>
          </a:p>
        </p:txBody>
      </p:sp>
    </p:spTree>
    <p:extLst>
      <p:ext uri="{BB962C8B-B14F-4D97-AF65-F5344CB8AC3E}">
        <p14:creationId xmlns:p14="http://schemas.microsoft.com/office/powerpoint/2010/main" val="362204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4573EE7-F6F1-4BDE-A2FC-026ED499529E}" type="datetime1">
              <a:rPr lang="en-US" altLang="en-US" smtClean="0"/>
              <a:t>1/13/2020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2EAAA1A8-336D-4BF0-A47C-DD7625B47CC7}" type="slidenum">
              <a:rPr lang="en-US" altLang="en-US"/>
              <a:pPr>
                <a:defRPr/>
              </a:pPr>
              <a:t>‹#›</a:t>
            </a:fld>
            <a:endParaRPr lang="en-US" altLang="en-US"/>
          </a:p>
        </p:txBody>
      </p:sp>
    </p:spTree>
    <p:extLst>
      <p:ext uri="{BB962C8B-B14F-4D97-AF65-F5344CB8AC3E}">
        <p14:creationId xmlns:p14="http://schemas.microsoft.com/office/powerpoint/2010/main" val="388624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3E6EE19-4E33-4CF8-B916-248FFE7D7CF9}" type="datetime1">
              <a:rPr lang="en-US" altLang="en-US" smtClean="0"/>
              <a:t>1/13/2020</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BDFA0084-1B35-4B4C-B5FE-1DD358EA6E72}" type="slidenum">
              <a:rPr lang="en-US" altLang="en-US"/>
              <a:pPr>
                <a:defRPr/>
              </a:pPr>
              <a:t>‹#›</a:t>
            </a:fld>
            <a:endParaRPr lang="en-US" altLang="en-US"/>
          </a:p>
        </p:txBody>
      </p:sp>
    </p:spTree>
    <p:extLst>
      <p:ext uri="{BB962C8B-B14F-4D97-AF65-F5344CB8AC3E}">
        <p14:creationId xmlns:p14="http://schemas.microsoft.com/office/powerpoint/2010/main" val="197588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9223A7-BBD1-45C8-9B2F-0E566435F60D}" type="datetime1">
              <a:rPr lang="en-US" altLang="en-US" smtClean="0"/>
              <a:t>1/13/2020</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90809919-B40B-4A73-846E-13A7CD9F1656}" type="slidenum">
              <a:rPr lang="en-US" altLang="en-US"/>
              <a:pPr>
                <a:defRPr/>
              </a:pPr>
              <a:t>‹#›</a:t>
            </a:fld>
            <a:endParaRPr lang="en-US" altLang="en-US"/>
          </a:p>
        </p:txBody>
      </p:sp>
    </p:spTree>
    <p:extLst>
      <p:ext uri="{BB962C8B-B14F-4D97-AF65-F5344CB8AC3E}">
        <p14:creationId xmlns:p14="http://schemas.microsoft.com/office/powerpoint/2010/main" val="254683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567C70-0F9C-403F-B27B-05313F2843F7}" type="datetime1">
              <a:rPr lang="en-US" altLang="en-US" smtClean="0"/>
              <a:t>1/13/2020</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E08B0962-CCDC-4583-99D4-227928AA021F}" type="slidenum">
              <a:rPr lang="en-US" altLang="en-US"/>
              <a:pPr>
                <a:defRPr/>
              </a:pPr>
              <a:t>‹#›</a:t>
            </a:fld>
            <a:endParaRPr lang="en-US" altLang="en-US"/>
          </a:p>
        </p:txBody>
      </p:sp>
    </p:spTree>
    <p:extLst>
      <p:ext uri="{BB962C8B-B14F-4D97-AF65-F5344CB8AC3E}">
        <p14:creationId xmlns:p14="http://schemas.microsoft.com/office/powerpoint/2010/main" val="333896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B3F5D4-0816-4B62-BE2E-8060714907A5}" type="datetime1">
              <a:rPr lang="en-US" altLang="en-US" smtClean="0"/>
              <a:t>1/13/2020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79252AD8-0C93-4C52-9608-4CB371982D8B}" type="slidenum">
              <a:rPr lang="en-US" altLang="en-US"/>
              <a:pPr>
                <a:defRPr/>
              </a:pPr>
              <a:t>‹#›</a:t>
            </a:fld>
            <a:endParaRPr lang="en-US" altLang="en-US"/>
          </a:p>
        </p:txBody>
      </p:sp>
    </p:spTree>
    <p:extLst>
      <p:ext uri="{BB962C8B-B14F-4D97-AF65-F5344CB8AC3E}">
        <p14:creationId xmlns:p14="http://schemas.microsoft.com/office/powerpoint/2010/main" val="69185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05A48AA-10DA-4AB8-8A79-73360B7FA94F}" type="datetime1">
              <a:rPr lang="en-US" altLang="en-US" smtClean="0"/>
              <a:t>1/13/2020</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1C0DCCA-9B98-4436-98F2-2285D4B9C8BD}" type="slidenum">
              <a:rPr lang="en-US" altLang="en-US"/>
              <a:pPr>
                <a:defRPr/>
              </a:pPr>
              <a:t>‹#›</a:t>
            </a:fld>
            <a:endParaRPr lang="en-US" altLang="en-US"/>
          </a:p>
        </p:txBody>
      </p:sp>
    </p:spTree>
    <p:extLst>
      <p:ext uri="{BB962C8B-B14F-4D97-AF65-F5344CB8AC3E}">
        <p14:creationId xmlns:p14="http://schemas.microsoft.com/office/powerpoint/2010/main" val="245855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F92A126F-10E4-4E4B-A6F0-4F93A934BF7F}" type="datetime1">
              <a:rPr lang="en-US" altLang="en-US" smtClean="0"/>
              <a:t>1/13/2020</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9A41C19D-0000-47CD-8FFD-D8720AE2F5E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bcf.usc.edu/~gareth/IS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eb.stanford.edu/~hastie/ElemStatLear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gistrar.georgetown.edu/scheduling/final-exa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markdown.rstudio.com/lesson-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bcf.usc.edu/~gareth/IS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github.com/caesar0301/awesome-public-datasets#economics" TargetMode="External"/><Relationship Id="rId2" Type="http://schemas.openxmlformats.org/officeDocument/2006/relationships/hyperlink" Target="https://archive.ics.uci.edu/ml/datasets.html" TargetMode="External"/><Relationship Id="rId1" Type="http://schemas.openxmlformats.org/officeDocument/2006/relationships/slideLayout" Target="../slideLayouts/slideLayout2.xml"/><Relationship Id="rId5" Type="http://schemas.openxmlformats.org/officeDocument/2006/relationships/hyperlink" Target="http://www.databasesports.com/" TargetMode="External"/><Relationship Id="rId4" Type="http://schemas.openxmlformats.org/officeDocument/2006/relationships/hyperlink" Target="http://libguides.geneseo.edu/c.php?g=67454&amp;p=434785#s-lg-box-130042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066800"/>
            <a:ext cx="7772400" cy="2362200"/>
          </a:xfrm>
        </p:spPr>
        <p:txBody>
          <a:bodyPr/>
          <a:lstStyle/>
          <a:p>
            <a:pPr eaLnBrk="1" hangingPunct="1"/>
            <a:r>
              <a:rPr lang="en-US" altLang="en-US" sz="4000" b="1" dirty="0">
                <a:solidFill>
                  <a:schemeClr val="tx2"/>
                </a:solidFill>
              </a:rPr>
              <a:t>Math 642</a:t>
            </a:r>
            <a:br>
              <a:rPr lang="en-US" altLang="en-US" sz="4000" dirty="0">
                <a:solidFill>
                  <a:schemeClr val="tx2"/>
                </a:solidFill>
              </a:rPr>
            </a:br>
            <a:r>
              <a:rPr lang="en-US" altLang="en-US" sz="4000" dirty="0">
                <a:solidFill>
                  <a:schemeClr val="tx2"/>
                </a:solidFill>
              </a:rPr>
              <a:t>Introduction to Machine Learning</a:t>
            </a:r>
            <a:br>
              <a:rPr lang="en-US" altLang="en-US" sz="4000" dirty="0"/>
            </a:br>
            <a:br>
              <a:rPr lang="en-US" altLang="en-US" sz="4000" dirty="0"/>
            </a:br>
            <a:r>
              <a:rPr lang="en-US" altLang="en-US" sz="3600" dirty="0">
                <a:solidFill>
                  <a:schemeClr val="tx2"/>
                </a:solidFill>
              </a:rPr>
              <a:t>Lecture 1: Introductions,</a:t>
            </a:r>
            <a:br>
              <a:rPr lang="en-US" altLang="en-US" sz="3600" dirty="0">
                <a:solidFill>
                  <a:schemeClr val="tx2"/>
                </a:solidFill>
              </a:rPr>
            </a:br>
            <a:r>
              <a:rPr lang="en-US" altLang="en-US" sz="3600" dirty="0">
                <a:solidFill>
                  <a:schemeClr val="tx2"/>
                </a:solidFill>
              </a:rPr>
              <a:t>Basic Statistics, </a:t>
            </a:r>
            <a:br>
              <a:rPr lang="en-US" altLang="en-US" sz="3600" dirty="0">
                <a:solidFill>
                  <a:schemeClr val="tx2"/>
                </a:solidFill>
              </a:rPr>
            </a:br>
            <a:r>
              <a:rPr lang="en-US" altLang="en-US" sz="3600" dirty="0">
                <a:solidFill>
                  <a:schemeClr val="tx2"/>
                </a:solidFill>
              </a:rPr>
              <a:t>Multivariate Regression</a:t>
            </a:r>
            <a:endParaRPr lang="en-US" altLang="en-US" sz="4000" dirty="0">
              <a:solidFill>
                <a:schemeClr val="tx2"/>
              </a:solidFill>
            </a:endParaRPr>
          </a:p>
        </p:txBody>
      </p:sp>
      <p:sp>
        <p:nvSpPr>
          <p:cNvPr id="2051" name="Subtitle 2"/>
          <p:cNvSpPr>
            <a:spLocks noGrp="1"/>
          </p:cNvSpPr>
          <p:nvPr>
            <p:ph type="subTitle" idx="1"/>
          </p:nvPr>
        </p:nvSpPr>
        <p:spPr>
          <a:xfrm>
            <a:off x="1524000" y="4267200"/>
            <a:ext cx="6400800" cy="1752600"/>
          </a:xfrm>
        </p:spPr>
        <p:txBody>
          <a:bodyPr/>
          <a:lstStyle/>
          <a:p>
            <a:pPr eaLnBrk="1" hangingPunct="1"/>
            <a:r>
              <a:rPr lang="en-US" altLang="en-US" dirty="0">
                <a:solidFill>
                  <a:schemeClr val="tx1"/>
                </a:solidFill>
              </a:rPr>
              <a:t>Chris </a:t>
            </a:r>
            <a:r>
              <a:rPr lang="en-US" altLang="en-US" dirty="0" err="1">
                <a:solidFill>
                  <a:schemeClr val="tx1"/>
                </a:solidFill>
              </a:rPr>
              <a:t>Armao</a:t>
            </a:r>
            <a:r>
              <a:rPr lang="en-US" altLang="en-US" dirty="0">
                <a:solidFill>
                  <a:schemeClr val="tx1"/>
                </a:solidFill>
              </a:rPr>
              <a:t>, PhD</a:t>
            </a:r>
          </a:p>
          <a:p>
            <a:pPr eaLnBrk="1" hangingPunct="1"/>
            <a:r>
              <a:rPr lang="en-US" altLang="en-US" dirty="0">
                <a:solidFill>
                  <a:schemeClr val="tx1"/>
                </a:solidFill>
              </a:rPr>
              <a:t>Spring 2020</a:t>
            </a:r>
          </a:p>
        </p:txBody>
      </p:sp>
      <p:sp>
        <p:nvSpPr>
          <p:cNvPr id="2" name="Slide Number Placeholder 1"/>
          <p:cNvSpPr>
            <a:spLocks noGrp="1"/>
          </p:cNvSpPr>
          <p:nvPr>
            <p:ph type="sldNum" sz="quarter" idx="12"/>
          </p:nvPr>
        </p:nvSpPr>
        <p:spPr/>
        <p:txBody>
          <a:bodyPr/>
          <a:lstStyle/>
          <a:p>
            <a:pPr>
              <a:defRPr/>
            </a:pPr>
            <a:fld id="{B48F8C65-2972-4C36-ADDF-55FC8A6AE7CE}" type="slidenum">
              <a:rPr lang="en-US" altLang="en-US" smtClean="0"/>
              <a:pPr>
                <a:defRPr/>
              </a:pPr>
              <a:t>1</a:t>
            </a:fld>
            <a:endParaRPr lang="en-US" altLang="en-US"/>
          </a:p>
        </p:txBody>
      </p:sp>
      <p:sp>
        <p:nvSpPr>
          <p:cNvPr id="5" name="TextBox 4"/>
          <p:cNvSpPr txBox="1"/>
          <p:nvPr/>
        </p:nvSpPr>
        <p:spPr>
          <a:xfrm>
            <a:off x="990600" y="5562600"/>
            <a:ext cx="7315200" cy="923330"/>
          </a:xfrm>
          <a:prstGeom prst="rect">
            <a:avLst/>
          </a:prstGeom>
          <a:noFill/>
        </p:spPr>
        <p:txBody>
          <a:bodyPr wrap="square" rtlCol="0">
            <a:spAutoFit/>
          </a:bodyPr>
          <a:lstStyle/>
          <a:p>
            <a:r>
              <a:rPr lang="en-US" dirty="0"/>
              <a:t>Some of the figures in this presentation are taken from "An Introduction to Statistical Learning, with applications in R"  (Springer, 2013) with permission from the authors: G. James, D. Witten,  T. Hastie and R. Tibshirani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33D4-86D2-4B87-A2AF-F25523827601}"/>
              </a:ext>
            </a:extLst>
          </p:cNvPr>
          <p:cNvSpPr>
            <a:spLocks noGrp="1"/>
          </p:cNvSpPr>
          <p:nvPr>
            <p:ph type="title"/>
          </p:nvPr>
        </p:nvSpPr>
        <p:spPr/>
        <p:txBody>
          <a:bodyPr/>
          <a:lstStyle/>
          <a:p>
            <a:r>
              <a:rPr lang="en-US" dirty="0">
                <a:solidFill>
                  <a:schemeClr val="tx2"/>
                </a:solidFill>
              </a:rPr>
              <a:t>Class Objectives</a:t>
            </a:r>
          </a:p>
        </p:txBody>
      </p:sp>
      <p:sp>
        <p:nvSpPr>
          <p:cNvPr id="3" name="Content Placeholder 2">
            <a:extLst>
              <a:ext uri="{FF2B5EF4-FFF2-40B4-BE49-F238E27FC236}">
                <a16:creationId xmlns:a16="http://schemas.microsoft.com/office/drawing/2014/main" id="{833AE3FC-9163-47F5-A92A-57919AA26F3A}"/>
              </a:ext>
            </a:extLst>
          </p:cNvPr>
          <p:cNvSpPr>
            <a:spLocks noGrp="1"/>
          </p:cNvSpPr>
          <p:nvPr>
            <p:ph idx="1"/>
          </p:nvPr>
        </p:nvSpPr>
        <p:spPr/>
        <p:txBody>
          <a:bodyPr/>
          <a:lstStyle/>
          <a:p>
            <a:pPr marL="0" indent="0">
              <a:buNone/>
            </a:pPr>
            <a:r>
              <a:rPr lang="en-US" dirty="0"/>
              <a:t>You will learn techniques to make better models. You will learn how to select the best modeling techniques for the situation, based on the user needs. This is a key skill to take away from  this class.</a:t>
            </a:r>
          </a:p>
          <a:p>
            <a:pPr marL="0" indent="0">
              <a:buNone/>
            </a:pPr>
            <a:endParaRPr lang="en-US" dirty="0"/>
          </a:p>
          <a:p>
            <a:pPr marL="0" indent="0">
              <a:buNone/>
            </a:pPr>
            <a:r>
              <a:rPr lang="en-US" dirty="0"/>
              <a:t>You will learn how to avoid bias (models that are not flexible enough) and prevent overfitting (models that are too flexible)</a:t>
            </a:r>
          </a:p>
          <a:p>
            <a:pPr marL="0" indent="0">
              <a:buNone/>
            </a:pPr>
            <a:endParaRPr lang="en-US" dirty="0"/>
          </a:p>
          <a:p>
            <a:pPr marL="0" indent="0">
              <a:buNone/>
            </a:pPr>
            <a:r>
              <a:rPr lang="en-US" dirty="0"/>
              <a:t>You will learn how to apply these techniques using R, and how to interpret the output of R, and be exposed to other ML tools. </a:t>
            </a:r>
          </a:p>
          <a:p>
            <a:pPr marL="0" indent="0">
              <a:buNone/>
            </a:pPr>
            <a:endParaRPr lang="en-US" dirty="0"/>
          </a:p>
          <a:p>
            <a:pPr marL="0" indent="0">
              <a:buNone/>
            </a:pPr>
            <a:r>
              <a:rPr lang="en-US" dirty="0"/>
              <a:t>Finally, you will get experience designing, executing, and presenting a real-world ML project</a:t>
            </a:r>
          </a:p>
        </p:txBody>
      </p:sp>
      <p:sp>
        <p:nvSpPr>
          <p:cNvPr id="4" name="Slide Number Placeholder 3">
            <a:extLst>
              <a:ext uri="{FF2B5EF4-FFF2-40B4-BE49-F238E27FC236}">
                <a16:creationId xmlns:a16="http://schemas.microsoft.com/office/drawing/2014/main" id="{CDA4DCE8-A7EE-46CF-9B10-11B7F702A237}"/>
              </a:ext>
            </a:extLst>
          </p:cNvPr>
          <p:cNvSpPr>
            <a:spLocks noGrp="1"/>
          </p:cNvSpPr>
          <p:nvPr>
            <p:ph type="sldNum" sz="quarter" idx="12"/>
          </p:nvPr>
        </p:nvSpPr>
        <p:spPr/>
        <p:txBody>
          <a:bodyPr/>
          <a:lstStyle/>
          <a:p>
            <a:pPr>
              <a:defRPr/>
            </a:pPr>
            <a:fld id="{CC8EFFDF-A50A-44BE-9F7E-90B33EF365A2}" type="slidenum">
              <a:rPr lang="en-US" altLang="en-US" smtClean="0"/>
              <a:pPr>
                <a:defRPr/>
              </a:pPr>
              <a:t>10</a:t>
            </a:fld>
            <a:endParaRPr lang="en-US" altLang="en-US"/>
          </a:p>
        </p:txBody>
      </p:sp>
    </p:spTree>
    <p:extLst>
      <p:ext uri="{BB962C8B-B14F-4D97-AF65-F5344CB8AC3E}">
        <p14:creationId xmlns:p14="http://schemas.microsoft.com/office/powerpoint/2010/main" val="3155479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1143000"/>
          </a:xfrm>
        </p:spPr>
        <p:txBody>
          <a:bodyPr/>
          <a:lstStyle/>
          <a:p>
            <a:pPr eaLnBrk="1" hangingPunct="1"/>
            <a:r>
              <a:rPr lang="en-US" altLang="en-US" sz="2800" dirty="0">
                <a:solidFill>
                  <a:schemeClr val="tx2"/>
                </a:solidFill>
              </a:rPr>
              <a:t>Approach</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Bef>
                <a:spcPts val="0"/>
              </a:spcBef>
              <a:spcAft>
                <a:spcPts val="0"/>
              </a:spcAft>
              <a:buFont typeface="Arial" charset="0"/>
              <a:buNone/>
              <a:defRPr/>
            </a:pPr>
            <a:r>
              <a:rPr lang="en-US" dirty="0"/>
              <a:t>We will</a:t>
            </a:r>
            <a:r>
              <a:rPr lang="en-US" sz="2400" dirty="0"/>
              <a:t> work as a team to achieve our objectives. To be a team, I need to understand</a:t>
            </a:r>
          </a:p>
          <a:p>
            <a:pPr marL="0" indent="0" eaLnBrk="1" fontAlgn="auto" hangingPunct="1">
              <a:spcBef>
                <a:spcPts val="0"/>
              </a:spcBef>
              <a:spcAft>
                <a:spcPts val="0"/>
              </a:spcAft>
              <a:buFont typeface="Arial" charset="0"/>
              <a:buNone/>
              <a:defRPr/>
            </a:pPr>
            <a:endParaRPr lang="en-US" sz="2400" dirty="0"/>
          </a:p>
          <a:p>
            <a:pPr eaLnBrk="1" fontAlgn="auto" hangingPunct="1">
              <a:spcBef>
                <a:spcPts val="0"/>
              </a:spcBef>
              <a:spcAft>
                <a:spcPts val="0"/>
              </a:spcAft>
              <a:defRPr/>
            </a:pPr>
            <a:r>
              <a:rPr lang="en-US" sz="2400" dirty="0"/>
              <a:t>Your objectives for this class</a:t>
            </a:r>
          </a:p>
          <a:p>
            <a:pPr marL="0" indent="0" eaLnBrk="1" fontAlgn="auto" hangingPunct="1">
              <a:spcBef>
                <a:spcPts val="0"/>
              </a:spcBef>
              <a:spcAft>
                <a:spcPts val="0"/>
              </a:spcAft>
              <a:buNone/>
              <a:defRPr/>
            </a:pPr>
            <a:endParaRPr lang="en-US" sz="2400" dirty="0"/>
          </a:p>
          <a:p>
            <a:pPr eaLnBrk="1" fontAlgn="auto" hangingPunct="1">
              <a:spcBef>
                <a:spcPts val="0"/>
              </a:spcBef>
              <a:spcAft>
                <a:spcPts val="0"/>
              </a:spcAft>
              <a:defRPr/>
            </a:pPr>
            <a:r>
              <a:rPr lang="en-US" sz="2400" dirty="0"/>
              <a:t>Problems you anticipate that may stand in the way of you learning the material </a:t>
            </a:r>
          </a:p>
          <a:p>
            <a:pPr eaLnBrk="1" fontAlgn="auto" hangingPunct="1">
              <a:spcBef>
                <a:spcPts val="0"/>
              </a:spcBef>
              <a:spcAft>
                <a:spcPts val="0"/>
              </a:spcAft>
              <a:defRPr/>
            </a:pPr>
            <a:endParaRPr lang="en-US" dirty="0"/>
          </a:p>
          <a:p>
            <a:pPr eaLnBrk="1" fontAlgn="auto" hangingPunct="1">
              <a:spcBef>
                <a:spcPts val="0"/>
              </a:spcBef>
              <a:spcAft>
                <a:spcPts val="0"/>
              </a:spcAft>
              <a:defRPr/>
            </a:pPr>
            <a:r>
              <a:rPr lang="en-US" sz="2400" dirty="0"/>
              <a:t>Your </a:t>
            </a:r>
            <a:r>
              <a:rPr lang="en-US" dirty="0"/>
              <a:t>thoughts and insights about related material</a:t>
            </a:r>
            <a:endParaRPr lang="en-US" sz="2400" dirty="0"/>
          </a:p>
          <a:p>
            <a:pPr marL="0" indent="0" eaLnBrk="1" fontAlgn="auto" hangingPunct="1">
              <a:spcBef>
                <a:spcPts val="0"/>
              </a:spcBef>
              <a:spcAft>
                <a:spcPts val="0"/>
              </a:spcAft>
              <a:buNone/>
              <a:defRPr/>
            </a:pPr>
            <a:endParaRPr lang="en-US" sz="2400" dirty="0"/>
          </a:p>
          <a:p>
            <a:pPr eaLnBrk="1" fontAlgn="auto" hangingPunct="1">
              <a:spcBef>
                <a:spcPts val="0"/>
              </a:spcBef>
              <a:spcAft>
                <a:spcPts val="0"/>
              </a:spcAft>
              <a:defRPr/>
            </a:pPr>
            <a:endParaRPr lang="en-US" sz="2400" dirty="0"/>
          </a:p>
          <a:p>
            <a:pPr eaLnBrk="1" fontAlgn="auto" hangingPunct="1">
              <a:spcBef>
                <a:spcPts val="0"/>
              </a:spcBef>
              <a:spcAft>
                <a:spcPts val="0"/>
              </a:spcAft>
              <a:buFont typeface="Arial" pitchFamily="34" charset="0"/>
              <a:buChar char="•"/>
              <a:defRPr/>
            </a:pPr>
            <a:endParaRPr lang="en-US" sz="2400" dirty="0"/>
          </a:p>
        </p:txBody>
      </p:sp>
      <p:sp>
        <p:nvSpPr>
          <p:cNvPr id="5124" name="TextBox 1"/>
          <p:cNvSpPr txBox="1">
            <a:spLocks noChangeArrowheads="1"/>
          </p:cNvSpPr>
          <p:nvPr/>
        </p:nvSpPr>
        <p:spPr bwMode="auto">
          <a:xfrm>
            <a:off x="1588350" y="5081319"/>
            <a:ext cx="5891100"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en-US" sz="2400" dirty="0"/>
              <a:t>Office hours Wednesday Evening 5:30 till 6:30</a:t>
            </a:r>
          </a:p>
          <a:p>
            <a:pPr algn="ctr" eaLnBrk="1" hangingPunct="1">
              <a:spcBef>
                <a:spcPct val="0"/>
              </a:spcBef>
              <a:buFontTx/>
              <a:buNone/>
            </a:pPr>
            <a:r>
              <a:rPr lang="en-US" altLang="en-US" sz="2400" dirty="0"/>
              <a:t>or upon request (STM G-30)</a:t>
            </a:r>
          </a:p>
          <a:p>
            <a:pPr algn="ctr" eaLnBrk="1" hangingPunct="1">
              <a:spcBef>
                <a:spcPct val="0"/>
              </a:spcBef>
              <a:buFontTx/>
              <a:buNone/>
            </a:pPr>
            <a:r>
              <a:rPr lang="en-US" altLang="en-US" sz="2400" dirty="0"/>
              <a:t>email: csa43@georgetown.edu</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solidFill>
                  <a:schemeClr val="tx2"/>
                </a:solidFill>
              </a:rPr>
              <a:t>Text and Data</a:t>
            </a:r>
          </a:p>
        </p:txBody>
      </p:sp>
      <p:sp>
        <p:nvSpPr>
          <p:cNvPr id="6147" name="Content Placeholder 2"/>
          <p:cNvSpPr>
            <a:spLocks noGrp="1"/>
          </p:cNvSpPr>
          <p:nvPr>
            <p:ph idx="1"/>
          </p:nvPr>
        </p:nvSpPr>
        <p:spPr>
          <a:xfrm>
            <a:off x="381000" y="1066800"/>
            <a:ext cx="8534400" cy="5486400"/>
          </a:xfrm>
        </p:spPr>
        <p:txBody>
          <a:bodyPr/>
          <a:lstStyle/>
          <a:p>
            <a:pPr marL="0" indent="0" eaLnBrk="1" hangingPunct="1">
              <a:spcBef>
                <a:spcPct val="0"/>
              </a:spcBef>
              <a:buFont typeface="Arial" charset="0"/>
              <a:buNone/>
            </a:pPr>
            <a:r>
              <a:rPr lang="en-US" altLang="en-US" sz="2400" u="sng" dirty="0"/>
              <a:t>Text:</a:t>
            </a:r>
            <a:r>
              <a:rPr lang="en-US" altLang="en-US" sz="2400" dirty="0"/>
              <a:t> </a:t>
            </a:r>
            <a:r>
              <a:rPr lang="en-US" altLang="en-US" sz="2400" i="1" dirty="0"/>
              <a:t>An Introduction to Statistical Learning with Applications in R</a:t>
            </a:r>
            <a:r>
              <a:rPr lang="en-US" altLang="en-US" sz="2400" dirty="0"/>
              <a:t>, Springer, 2013, by Gareth James, Daniela Witten, Trevor Hastie and Robert Tibshirani. </a:t>
            </a:r>
          </a:p>
          <a:p>
            <a:pPr marL="0" indent="0" eaLnBrk="1" hangingPunct="1">
              <a:spcBef>
                <a:spcPct val="0"/>
              </a:spcBef>
              <a:buFont typeface="Arial" charset="0"/>
              <a:buNone/>
            </a:pPr>
            <a:endParaRPr lang="en-US" altLang="en-US" sz="2400" dirty="0"/>
          </a:p>
          <a:p>
            <a:pPr marL="0" indent="0" eaLnBrk="1" hangingPunct="1">
              <a:spcBef>
                <a:spcPct val="0"/>
              </a:spcBef>
              <a:buFont typeface="Arial" charset="0"/>
              <a:buNone/>
            </a:pPr>
            <a:r>
              <a:rPr lang="en-US" altLang="en-US" dirty="0"/>
              <a:t>G</a:t>
            </a:r>
            <a:r>
              <a:rPr lang="en-US" altLang="en-US" sz="2400" dirty="0"/>
              <a:t>o to the website </a:t>
            </a:r>
          </a:p>
          <a:p>
            <a:pPr marL="0" indent="0" eaLnBrk="1" hangingPunct="1">
              <a:spcBef>
                <a:spcPct val="0"/>
              </a:spcBef>
              <a:buFont typeface="Arial" charset="0"/>
              <a:buNone/>
            </a:pPr>
            <a:endParaRPr lang="en-US" altLang="en-US" sz="2400" dirty="0"/>
          </a:p>
          <a:p>
            <a:pPr marL="0" indent="0" eaLnBrk="1" hangingPunct="1">
              <a:spcBef>
                <a:spcPct val="0"/>
              </a:spcBef>
              <a:buFont typeface="Arial" charset="0"/>
              <a:buNone/>
            </a:pPr>
            <a:r>
              <a:rPr lang="en-US" altLang="en-US" sz="2400" dirty="0">
                <a:hlinkClick r:id="rId2"/>
              </a:rPr>
              <a:t>http://www-bcf.usc.edu/~gareth/ISL/</a:t>
            </a:r>
            <a:endParaRPr lang="en-US" altLang="en-US" sz="2400" dirty="0"/>
          </a:p>
          <a:p>
            <a:pPr marL="0" indent="0" eaLnBrk="1" hangingPunct="1">
              <a:spcBef>
                <a:spcPct val="0"/>
              </a:spcBef>
              <a:buFont typeface="Arial" charset="0"/>
              <a:buNone/>
            </a:pPr>
            <a:endParaRPr lang="en-US" altLang="en-US" sz="2400" dirty="0"/>
          </a:p>
          <a:p>
            <a:pPr marL="0" indent="0" eaLnBrk="1" hangingPunct="1">
              <a:spcBef>
                <a:spcPct val="0"/>
              </a:spcBef>
              <a:buFont typeface="Arial" charset="0"/>
              <a:buNone/>
            </a:pPr>
            <a:r>
              <a:rPr lang="en-US" altLang="en-US" sz="2400" dirty="0">
                <a:solidFill>
                  <a:srgbClr val="FF0000"/>
                </a:solidFill>
              </a:rPr>
              <a:t>You will need to download the text and all datasets</a:t>
            </a:r>
          </a:p>
          <a:p>
            <a:pPr marL="0" indent="0" eaLnBrk="1" hangingPunct="1">
              <a:spcBef>
                <a:spcPct val="0"/>
              </a:spcBef>
              <a:buFont typeface="Arial" charset="0"/>
              <a:buNone/>
            </a:pPr>
            <a:endParaRPr lang="en-US" altLang="en-US" sz="2400" dirty="0">
              <a:solidFill>
                <a:srgbClr val="FF0000"/>
              </a:solidFill>
            </a:endParaRPr>
          </a:p>
          <a:p>
            <a:pPr marL="0" indent="0" eaLnBrk="1" hangingPunct="1">
              <a:spcBef>
                <a:spcPct val="0"/>
              </a:spcBef>
              <a:buNone/>
            </a:pPr>
            <a:r>
              <a:rPr lang="en-US" altLang="en-US" dirty="0"/>
              <a:t>The first half of this course will follow the book, although not in the same order.  Homeworks in the first half of the course are taken from the book exercises, so you will need the data sets. The second half of the course will be special topics and project work.</a:t>
            </a:r>
          </a:p>
          <a:p>
            <a:pPr marL="0" indent="0" eaLnBrk="1" hangingPunct="1">
              <a:spcBef>
                <a:spcPct val="0"/>
              </a:spcBef>
              <a:buNone/>
            </a:pPr>
            <a:endParaRPr lang="en-US" altLang="en-US" dirty="0"/>
          </a:p>
          <a:p>
            <a:pPr marL="0" indent="0" eaLnBrk="1" hangingPunct="1">
              <a:spcBef>
                <a:spcPct val="0"/>
              </a:spcBef>
              <a:buFont typeface="Arial" charset="0"/>
              <a:buNone/>
            </a:pPr>
            <a:endParaRPr lang="en-US" altLang="en-US" sz="2400" dirty="0"/>
          </a:p>
          <a:p>
            <a:pPr marL="0" indent="0" eaLnBrk="1" hangingPunct="1">
              <a:spcBef>
                <a:spcPct val="0"/>
              </a:spcBef>
              <a:buFont typeface="Arial" charset="0"/>
              <a:buNone/>
            </a:pPr>
            <a:endParaRPr lang="en-US" altLang="en-US" sz="24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solidFill>
                  <a:schemeClr val="tx2"/>
                </a:solidFill>
              </a:rPr>
              <a:t>Advanced Text </a:t>
            </a:r>
            <a:r>
              <a:rPr lang="en-US" altLang="en-US" sz="2800" dirty="0">
                <a:solidFill>
                  <a:srgbClr val="FF0000"/>
                </a:solidFill>
              </a:rPr>
              <a:t>(Not required for this Class)</a:t>
            </a:r>
          </a:p>
        </p:txBody>
      </p:sp>
      <p:sp>
        <p:nvSpPr>
          <p:cNvPr id="6147" name="Content Placeholder 2"/>
          <p:cNvSpPr>
            <a:spLocks noGrp="1"/>
          </p:cNvSpPr>
          <p:nvPr>
            <p:ph idx="1"/>
          </p:nvPr>
        </p:nvSpPr>
        <p:spPr>
          <a:xfrm>
            <a:off x="381000" y="1066800"/>
            <a:ext cx="8534400" cy="5486400"/>
          </a:xfrm>
        </p:spPr>
        <p:txBody>
          <a:bodyPr/>
          <a:lstStyle/>
          <a:p>
            <a:pPr marL="0" indent="0" eaLnBrk="1" hangingPunct="1">
              <a:spcBef>
                <a:spcPct val="0"/>
              </a:spcBef>
              <a:buFont typeface="Arial" charset="0"/>
              <a:buNone/>
            </a:pPr>
            <a:r>
              <a:rPr lang="en-US" altLang="en-US" sz="2400" u="sng" dirty="0"/>
              <a:t>Text:</a:t>
            </a:r>
            <a:r>
              <a:rPr lang="en-US" altLang="en-US" sz="2400" dirty="0"/>
              <a:t> </a:t>
            </a:r>
            <a:r>
              <a:rPr lang="en-US" altLang="en-US" sz="2400" i="1" dirty="0"/>
              <a:t>Elements of Statistical Learning with Applications in R</a:t>
            </a:r>
            <a:r>
              <a:rPr lang="en-US" altLang="en-US" sz="2400" dirty="0"/>
              <a:t>, Springer, 2009, by Trevor Hastie, Robert Tibshirani, Jerome Friedman. </a:t>
            </a:r>
          </a:p>
          <a:p>
            <a:pPr marL="0" indent="0" eaLnBrk="1" hangingPunct="1">
              <a:spcBef>
                <a:spcPct val="0"/>
              </a:spcBef>
              <a:buFont typeface="Arial" charset="0"/>
              <a:buNone/>
            </a:pPr>
            <a:endParaRPr lang="en-US" altLang="en-US" sz="2400" dirty="0"/>
          </a:p>
          <a:p>
            <a:pPr marL="0" indent="0" eaLnBrk="1" hangingPunct="1">
              <a:spcBef>
                <a:spcPct val="0"/>
              </a:spcBef>
              <a:buFont typeface="Arial" charset="0"/>
              <a:buNone/>
            </a:pPr>
            <a:r>
              <a:rPr lang="en-US" altLang="en-US" dirty="0"/>
              <a:t>If you are interested, g</a:t>
            </a:r>
            <a:r>
              <a:rPr lang="en-US" altLang="en-US" sz="2400" dirty="0"/>
              <a:t>o to the website </a:t>
            </a:r>
          </a:p>
          <a:p>
            <a:pPr marL="0" indent="0" eaLnBrk="1" hangingPunct="1">
              <a:spcBef>
                <a:spcPct val="0"/>
              </a:spcBef>
              <a:buFont typeface="Arial" charset="0"/>
              <a:buNone/>
            </a:pPr>
            <a:endParaRPr lang="en-US" altLang="en-US" sz="2400" dirty="0"/>
          </a:p>
          <a:p>
            <a:pPr marL="0" indent="0" eaLnBrk="1" hangingPunct="1">
              <a:spcBef>
                <a:spcPct val="0"/>
              </a:spcBef>
              <a:buNone/>
            </a:pPr>
            <a:r>
              <a:rPr lang="en-US" dirty="0">
                <a:hlinkClick r:id="rId2"/>
              </a:rPr>
              <a:t>https://web.stanford.edu/~hastie/ElemStatLearn/</a:t>
            </a:r>
            <a:endParaRPr lang="en-US" dirty="0"/>
          </a:p>
          <a:p>
            <a:pPr marL="0" indent="0" eaLnBrk="1" hangingPunct="1">
              <a:spcBef>
                <a:spcPct val="0"/>
              </a:spcBef>
              <a:buNone/>
            </a:pPr>
            <a:endParaRPr lang="en-US" altLang="en-US" sz="2400" dirty="0"/>
          </a:p>
          <a:p>
            <a:pPr marL="0" indent="0" eaLnBrk="1" hangingPunct="1">
              <a:spcBef>
                <a:spcPct val="0"/>
              </a:spcBef>
              <a:buFont typeface="Arial" charset="0"/>
              <a:buNone/>
            </a:pPr>
            <a:r>
              <a:rPr lang="en-US" altLang="en-US" sz="2400" dirty="0">
                <a:solidFill>
                  <a:srgbClr val="FF0000"/>
                </a:solidFill>
              </a:rPr>
              <a:t>This book is not required for this class, </a:t>
            </a:r>
            <a:r>
              <a:rPr lang="en-US" altLang="en-US" sz="2400" dirty="0"/>
              <a:t>but it is a good reference for additional studies.</a:t>
            </a:r>
          </a:p>
          <a:p>
            <a:pPr marL="0" indent="0" eaLnBrk="1" hangingPunct="1">
              <a:spcBef>
                <a:spcPct val="0"/>
              </a:spcBef>
              <a:buFont typeface="Arial" charset="0"/>
              <a:buNone/>
            </a:pPr>
            <a:endParaRPr lang="en-US" altLang="en-US" sz="2400" dirty="0">
              <a:solidFill>
                <a:srgbClr val="FF0000"/>
              </a:solidFill>
            </a:endParaRPr>
          </a:p>
          <a:p>
            <a:pPr marL="0" indent="0" eaLnBrk="1" hangingPunct="1">
              <a:spcBef>
                <a:spcPct val="0"/>
              </a:spcBef>
              <a:buFont typeface="Arial" charset="0"/>
              <a:buNone/>
            </a:pPr>
            <a:endParaRPr lang="en-US" altLang="en-US" sz="2400" dirty="0"/>
          </a:p>
          <a:p>
            <a:pPr marL="0" indent="0" eaLnBrk="1" hangingPunct="1">
              <a:spcBef>
                <a:spcPct val="0"/>
              </a:spcBef>
              <a:buFont typeface="Arial" charset="0"/>
              <a:buNone/>
            </a:pPr>
            <a:endParaRPr lang="en-US" altLang="en-US" sz="24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13</a:t>
            </a:fld>
            <a:endParaRPr lang="en-US" altLang="en-US"/>
          </a:p>
        </p:txBody>
      </p:sp>
    </p:spTree>
    <p:extLst>
      <p:ext uri="{BB962C8B-B14F-4D97-AF65-F5344CB8AC3E}">
        <p14:creationId xmlns:p14="http://schemas.microsoft.com/office/powerpoint/2010/main" val="380989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solidFill>
                  <a:schemeClr val="tx2"/>
                </a:solidFill>
              </a:rPr>
              <a:t>Assignments / Grades</a:t>
            </a:r>
          </a:p>
        </p:txBody>
      </p:sp>
      <p:sp>
        <p:nvSpPr>
          <p:cNvPr id="3" name="Content Placeholder 2"/>
          <p:cNvSpPr>
            <a:spLocks noGrp="1"/>
          </p:cNvSpPr>
          <p:nvPr>
            <p:ph idx="1"/>
          </p:nvPr>
        </p:nvSpPr>
        <p:spPr>
          <a:xfrm>
            <a:off x="304800" y="914400"/>
            <a:ext cx="8534400" cy="5486400"/>
          </a:xfrm>
        </p:spPr>
        <p:txBody>
          <a:bodyPr rtlCol="0">
            <a:noAutofit/>
          </a:bodyPr>
          <a:lstStyle/>
          <a:p>
            <a:pPr marL="0" indent="0" eaLnBrk="1" hangingPunct="1">
              <a:spcBef>
                <a:spcPts val="0"/>
              </a:spcBef>
              <a:buFont typeface="Arial" charset="0"/>
              <a:buNone/>
              <a:defRPr/>
            </a:pPr>
            <a:r>
              <a:rPr lang="en-US" sz="2000" u="sng" dirty="0"/>
              <a:t>Homework: </a:t>
            </a:r>
            <a:r>
              <a:rPr lang="en-US" sz="2000" dirty="0"/>
              <a:t>Weekly homework assignments graded, due 1 week after assignment.  Homeworks must be uploaded to  blackboard, preferably before class. If they are 1 week late they are worth no more than 80%.</a:t>
            </a:r>
          </a:p>
          <a:p>
            <a:pPr marL="0" indent="0" eaLnBrk="1" hangingPunct="1">
              <a:spcBef>
                <a:spcPts val="0"/>
              </a:spcBef>
              <a:buFont typeface="Arial" charset="0"/>
              <a:buNone/>
              <a:defRPr/>
            </a:pPr>
            <a:endParaRPr lang="en-US" sz="2000" u="sng" dirty="0"/>
          </a:p>
          <a:p>
            <a:pPr marL="0" indent="0" eaLnBrk="1" hangingPunct="1">
              <a:spcBef>
                <a:spcPts val="0"/>
              </a:spcBef>
              <a:buFont typeface="Arial" charset="0"/>
              <a:buNone/>
              <a:defRPr/>
            </a:pPr>
            <a:r>
              <a:rPr lang="en-US" sz="2000" u="sng" dirty="0"/>
              <a:t>Exams</a:t>
            </a:r>
          </a:p>
          <a:p>
            <a:pPr eaLnBrk="1" hangingPunct="1">
              <a:spcBef>
                <a:spcPts val="0"/>
              </a:spcBef>
              <a:defRPr/>
            </a:pPr>
            <a:r>
              <a:rPr lang="en-US" sz="2000" dirty="0"/>
              <a:t>In-class midterm exam (Wed, 3/4, 6:30 – 7:00 PM) </a:t>
            </a:r>
          </a:p>
          <a:p>
            <a:pPr eaLnBrk="1" hangingPunct="1">
              <a:spcBef>
                <a:spcPts val="0"/>
              </a:spcBef>
              <a:defRPr/>
            </a:pPr>
            <a:r>
              <a:rPr lang="en-US" sz="2000" dirty="0"/>
              <a:t>In-class final exam (Wed, 5/6, 7-9 PM, </a:t>
            </a:r>
            <a:r>
              <a:rPr lang="en-US" sz="2000" dirty="0">
                <a:hlinkClick r:id="rId2"/>
              </a:rPr>
              <a:t>https://registrar.georgetown.edu/scheduling/final-exams/</a:t>
            </a:r>
            <a:r>
              <a:rPr lang="en-US" sz="2000" dirty="0"/>
              <a:t> </a:t>
            </a:r>
          </a:p>
          <a:p>
            <a:pPr marL="0" indent="0" eaLnBrk="1" hangingPunct="1">
              <a:spcBef>
                <a:spcPts val="0"/>
              </a:spcBef>
              <a:buFont typeface="Arial" charset="0"/>
              <a:buNone/>
              <a:defRPr/>
            </a:pPr>
            <a:endParaRPr lang="en-US" sz="2000" u="sng" dirty="0"/>
          </a:p>
          <a:p>
            <a:pPr marL="0" indent="0" eaLnBrk="1" hangingPunct="1">
              <a:spcBef>
                <a:spcPts val="0"/>
              </a:spcBef>
              <a:buFont typeface="Arial" charset="0"/>
              <a:buNone/>
              <a:defRPr/>
            </a:pPr>
            <a:endParaRPr lang="en-US" sz="2000" u="sng" dirty="0"/>
          </a:p>
          <a:p>
            <a:pPr marL="0" indent="0" eaLnBrk="1" hangingPunct="1">
              <a:spcBef>
                <a:spcPts val="0"/>
              </a:spcBef>
              <a:buFont typeface="Arial" charset="0"/>
              <a:buNone/>
              <a:defRPr/>
            </a:pPr>
            <a:r>
              <a:rPr lang="en-US" sz="2000" u="sng" dirty="0"/>
              <a:t>Project: </a:t>
            </a:r>
            <a:r>
              <a:rPr lang="en-US" sz="2000" dirty="0"/>
              <a:t>Individual project to apply machine learning in a real-world setting</a:t>
            </a:r>
          </a:p>
          <a:p>
            <a:pPr marL="0" indent="0" eaLnBrk="1" hangingPunct="1">
              <a:spcBef>
                <a:spcPts val="0"/>
              </a:spcBef>
              <a:buFont typeface="Arial" charset="0"/>
              <a:buNone/>
              <a:defRPr/>
            </a:pPr>
            <a:endParaRPr lang="en-US" sz="2000" u="sng" dirty="0"/>
          </a:p>
          <a:p>
            <a:pPr marL="0" indent="0" eaLnBrk="1" hangingPunct="1">
              <a:spcBef>
                <a:spcPts val="0"/>
              </a:spcBef>
              <a:buFont typeface="Arial" charset="0"/>
              <a:buNone/>
              <a:defRPr/>
            </a:pPr>
            <a:r>
              <a:rPr lang="en-US" sz="2000" u="sng" dirty="0"/>
              <a:t>Final Grade: </a:t>
            </a:r>
            <a:r>
              <a:rPr lang="en-US" sz="2000" dirty="0"/>
              <a:t>	Homework		30%</a:t>
            </a:r>
          </a:p>
          <a:p>
            <a:pPr marL="0" indent="0" eaLnBrk="1" hangingPunct="1">
              <a:spcBef>
                <a:spcPts val="0"/>
              </a:spcBef>
              <a:buFont typeface="Arial" charset="0"/>
              <a:buNone/>
              <a:defRPr/>
            </a:pPr>
            <a:r>
              <a:rPr lang="en-US" sz="2000" dirty="0"/>
              <a:t>		Midterm exam		20%</a:t>
            </a:r>
          </a:p>
          <a:p>
            <a:pPr marL="0" indent="0" eaLnBrk="1" hangingPunct="1">
              <a:spcBef>
                <a:spcPts val="0"/>
              </a:spcBef>
              <a:buFont typeface="Arial" charset="0"/>
              <a:buNone/>
              <a:defRPr/>
            </a:pPr>
            <a:r>
              <a:rPr lang="en-US" sz="2000" dirty="0"/>
              <a:t>		Final exam		20%</a:t>
            </a:r>
          </a:p>
          <a:p>
            <a:pPr marL="0" indent="0" eaLnBrk="1" hangingPunct="1">
              <a:spcBef>
                <a:spcPts val="0"/>
              </a:spcBef>
              <a:buFont typeface="Arial" charset="0"/>
              <a:buNone/>
              <a:defRPr/>
            </a:pPr>
            <a:r>
              <a:rPr lang="en-US" sz="2000" dirty="0"/>
              <a:t>		Project 			30%</a:t>
            </a:r>
          </a:p>
          <a:p>
            <a:pPr marL="0" indent="0" eaLnBrk="1" hangingPunct="1">
              <a:spcBef>
                <a:spcPts val="0"/>
              </a:spcBef>
              <a:buFont typeface="Arial" charset="0"/>
              <a:buNone/>
              <a:defRPr/>
            </a:pPr>
            <a:r>
              <a:rPr lang="en-US" sz="2000" dirty="0"/>
              <a:t>		Attendance/Participation 	TBD</a:t>
            </a:r>
          </a:p>
          <a:p>
            <a:pPr marL="0" indent="0" eaLnBrk="1" hangingPunct="1">
              <a:spcBef>
                <a:spcPts val="0"/>
              </a:spcBef>
              <a:buFont typeface="Arial" charset="0"/>
              <a:buNone/>
              <a:defRPr/>
            </a:pPr>
            <a:endParaRPr lang="en-US" sz="2000" dirty="0"/>
          </a:p>
          <a:p>
            <a:pPr marL="0" indent="0" eaLnBrk="1" hangingPunct="1">
              <a:spcBef>
                <a:spcPts val="0"/>
              </a:spcBef>
              <a:buFont typeface="Arial" charset="0"/>
              <a:buNone/>
              <a:defRPr/>
            </a:pPr>
            <a:endParaRPr lang="en-US" sz="20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solidFill>
                  <a:schemeClr val="tx2"/>
                </a:solidFill>
              </a:rPr>
              <a:t>Honor Code</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Font typeface="Arial" charset="0"/>
              <a:buNone/>
              <a:defRPr/>
            </a:pPr>
            <a:endParaRPr lang="en-US" sz="2000" dirty="0"/>
          </a:p>
          <a:p>
            <a:pPr marL="0" indent="0" eaLnBrk="1" hangingPunct="1">
              <a:spcBef>
                <a:spcPts val="0"/>
              </a:spcBef>
              <a:buFont typeface="Arial" charset="0"/>
              <a:buNone/>
              <a:defRPr/>
            </a:pPr>
            <a:r>
              <a:rPr lang="en-US" sz="2000" u="sng" dirty="0"/>
              <a:t>Honor Code is in effect</a:t>
            </a:r>
          </a:p>
          <a:p>
            <a:pPr marL="0" indent="0" eaLnBrk="1" hangingPunct="1">
              <a:spcBef>
                <a:spcPts val="0"/>
              </a:spcBef>
              <a:buFont typeface="Arial" charset="0"/>
              <a:buNone/>
              <a:defRPr/>
            </a:pPr>
            <a:endParaRPr lang="en-US" sz="2000" u="sng" dirty="0"/>
          </a:p>
          <a:p>
            <a:pPr marL="0" indent="0" eaLnBrk="1" hangingPunct="1">
              <a:spcBef>
                <a:spcPts val="0"/>
              </a:spcBef>
              <a:buFont typeface="Arial" charset="0"/>
              <a:buNone/>
              <a:defRPr/>
            </a:pPr>
            <a:r>
              <a:rPr lang="en-US" sz="2000" dirty="0"/>
              <a:t>Collaboration is encouraged for everything in this class except the in-class exams. </a:t>
            </a:r>
          </a:p>
          <a:p>
            <a:pPr marL="0" indent="0" eaLnBrk="1" hangingPunct="1">
              <a:spcBef>
                <a:spcPts val="0"/>
              </a:spcBef>
              <a:buFont typeface="Arial" charset="0"/>
              <a:buNone/>
              <a:defRPr/>
            </a:pPr>
            <a:endParaRPr lang="en-US" sz="2000" dirty="0"/>
          </a:p>
          <a:p>
            <a:pPr marL="0" indent="0" eaLnBrk="1" hangingPunct="1">
              <a:spcBef>
                <a:spcPts val="0"/>
              </a:spcBef>
              <a:buFont typeface="Arial" charset="0"/>
              <a:buNone/>
              <a:defRPr/>
            </a:pPr>
            <a:r>
              <a:rPr lang="en-US" sz="2000" dirty="0"/>
              <a:t>Homework: In order to achieve the course objectives, you must work hard and turn in your own work. Feel free to discuss the homework assignments and get help </a:t>
            </a:r>
            <a:r>
              <a:rPr lang="en-US" sz="2000" u="sng" dirty="0"/>
              <a:t>when you are stuck</a:t>
            </a:r>
            <a:r>
              <a:rPr lang="en-US" sz="2000" dirty="0"/>
              <a:t>.  But if you don’t try the homework problems on your own and think through them first you are only cheating yourself.   </a:t>
            </a:r>
          </a:p>
          <a:p>
            <a:pPr marL="0" indent="0" eaLnBrk="1" hangingPunct="1">
              <a:spcBef>
                <a:spcPts val="0"/>
              </a:spcBef>
              <a:buFont typeface="Arial" charset="0"/>
              <a:buNone/>
              <a:defRPr/>
            </a:pPr>
            <a:endParaRPr lang="en-US" sz="2000" dirty="0"/>
          </a:p>
          <a:p>
            <a:pPr marL="0" indent="0" eaLnBrk="1" hangingPunct="1">
              <a:spcBef>
                <a:spcPts val="0"/>
              </a:spcBef>
              <a:buFont typeface="Arial" charset="0"/>
              <a:buNone/>
              <a:defRPr/>
            </a:pPr>
            <a:r>
              <a:rPr lang="en-US" sz="2000" dirty="0"/>
              <a:t>Project: Work with your classmates to overcome problems and get suggestions.  Turn in code and text that you have done on your own.</a:t>
            </a:r>
          </a:p>
          <a:p>
            <a:pPr marL="0" indent="0" eaLnBrk="1" hangingPunct="1">
              <a:spcBef>
                <a:spcPts val="0"/>
              </a:spcBef>
              <a:buFont typeface="Arial" charset="0"/>
              <a:buNone/>
              <a:defRPr/>
            </a:pPr>
            <a:endParaRPr lang="en-US" sz="2000" dirty="0"/>
          </a:p>
          <a:p>
            <a:pPr marL="0" indent="0" eaLnBrk="1" hangingPunct="1">
              <a:spcBef>
                <a:spcPts val="0"/>
              </a:spcBef>
              <a:buFont typeface="Arial" charset="0"/>
              <a:buNone/>
              <a:defRPr/>
            </a:pPr>
            <a:r>
              <a:rPr lang="en-US" sz="2000" dirty="0"/>
              <a:t>In-Class Exams: Your work only.  No notes or other unapproved tools.</a:t>
            </a:r>
          </a:p>
          <a:p>
            <a:pPr marL="1371600" lvl="3" indent="0" eaLnBrk="1" hangingPunct="1">
              <a:spcBef>
                <a:spcPts val="0"/>
              </a:spcBef>
              <a:buFont typeface="Arial" charset="0"/>
              <a:buNone/>
              <a:defRPr/>
            </a:pPr>
            <a:endParaRPr lang="en-US" dirty="0"/>
          </a:p>
          <a:p>
            <a:pPr marL="1371600" lvl="3" indent="0" eaLnBrk="1" hangingPunct="1">
              <a:spcBef>
                <a:spcPts val="0"/>
              </a:spcBef>
              <a:buFont typeface="Arial" charset="0"/>
              <a:buNone/>
              <a:defRPr/>
            </a:pPr>
            <a:r>
              <a:rPr lang="en-US" sz="1050" dirty="0"/>
              <a:t>	</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15</a:t>
            </a:fld>
            <a:endParaRPr lang="en-US" altLang="en-US"/>
          </a:p>
        </p:txBody>
      </p:sp>
    </p:spTree>
    <p:extLst>
      <p:ext uri="{BB962C8B-B14F-4D97-AF65-F5344CB8AC3E}">
        <p14:creationId xmlns:p14="http://schemas.microsoft.com/office/powerpoint/2010/main" val="408023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378B-24F9-477B-BD46-B78AF2EEF5C0}"/>
              </a:ext>
            </a:extLst>
          </p:cNvPr>
          <p:cNvSpPr>
            <a:spLocks noGrp="1"/>
          </p:cNvSpPr>
          <p:nvPr>
            <p:ph type="title"/>
          </p:nvPr>
        </p:nvSpPr>
        <p:spPr/>
        <p:txBody>
          <a:bodyPr/>
          <a:lstStyle/>
          <a:p>
            <a:r>
              <a:rPr lang="en-US" dirty="0"/>
              <a:t>Communications / Homework</a:t>
            </a:r>
          </a:p>
        </p:txBody>
      </p:sp>
      <p:sp>
        <p:nvSpPr>
          <p:cNvPr id="3" name="Content Placeholder 2">
            <a:extLst>
              <a:ext uri="{FF2B5EF4-FFF2-40B4-BE49-F238E27FC236}">
                <a16:creationId xmlns:a16="http://schemas.microsoft.com/office/drawing/2014/main" id="{AE69CCD2-E2C6-4AF1-8C19-3D13ABFE297C}"/>
              </a:ext>
            </a:extLst>
          </p:cNvPr>
          <p:cNvSpPr>
            <a:spLocks noGrp="1"/>
          </p:cNvSpPr>
          <p:nvPr>
            <p:ph idx="1"/>
          </p:nvPr>
        </p:nvSpPr>
        <p:spPr/>
        <p:txBody>
          <a:bodyPr/>
          <a:lstStyle/>
          <a:p>
            <a:r>
              <a:rPr lang="en-US" dirty="0"/>
              <a:t>I’ll post the </a:t>
            </a:r>
            <a:r>
              <a:rPr lang="en-US" dirty="0" err="1"/>
              <a:t>powerpoint</a:t>
            </a:r>
            <a:r>
              <a:rPr lang="en-US" dirty="0"/>
              <a:t> to Canvas prior to the lecture</a:t>
            </a:r>
          </a:p>
          <a:p>
            <a:endParaRPr lang="en-US" dirty="0"/>
          </a:p>
          <a:p>
            <a:r>
              <a:rPr lang="en-US" dirty="0"/>
              <a:t>Watch on Canvas for announcements</a:t>
            </a:r>
          </a:p>
          <a:p>
            <a:endParaRPr lang="en-US" dirty="0"/>
          </a:p>
          <a:p>
            <a:r>
              <a:rPr lang="en-US" dirty="0"/>
              <a:t>Submit homework over canvas using markdown</a:t>
            </a:r>
          </a:p>
          <a:p>
            <a:pPr marL="0" indent="0" algn="ctr">
              <a:buNone/>
            </a:pPr>
            <a:r>
              <a:rPr lang="en-US" dirty="0">
                <a:hlinkClick r:id="rId2"/>
              </a:rPr>
              <a:t>https://rmarkdown.rstudio.com/lesson-1.html</a:t>
            </a:r>
            <a:endParaRPr lang="en-US" dirty="0"/>
          </a:p>
          <a:p>
            <a:endParaRPr lang="en-US" dirty="0"/>
          </a:p>
          <a:p>
            <a:r>
              <a:rPr lang="en-US" dirty="0"/>
              <a:t>When it snows, you will get an invitation to ZOOM, and we will do the lecture virtually. We should practice once before the real thing.</a:t>
            </a:r>
          </a:p>
        </p:txBody>
      </p:sp>
      <p:sp>
        <p:nvSpPr>
          <p:cNvPr id="4" name="Slide Number Placeholder 3">
            <a:extLst>
              <a:ext uri="{FF2B5EF4-FFF2-40B4-BE49-F238E27FC236}">
                <a16:creationId xmlns:a16="http://schemas.microsoft.com/office/drawing/2014/main" id="{D7AE2561-CEEF-4068-A6D5-89A210167298}"/>
              </a:ext>
            </a:extLst>
          </p:cNvPr>
          <p:cNvSpPr>
            <a:spLocks noGrp="1"/>
          </p:cNvSpPr>
          <p:nvPr>
            <p:ph type="sldNum" sz="quarter" idx="12"/>
          </p:nvPr>
        </p:nvSpPr>
        <p:spPr/>
        <p:txBody>
          <a:bodyPr/>
          <a:lstStyle/>
          <a:p>
            <a:pPr>
              <a:defRPr/>
            </a:pPr>
            <a:fld id="{CC8EFFDF-A50A-44BE-9F7E-90B33EF365A2}" type="slidenum">
              <a:rPr lang="en-US" altLang="en-US" smtClean="0"/>
              <a:pPr>
                <a:defRPr/>
              </a:pPr>
              <a:t>16</a:t>
            </a:fld>
            <a:endParaRPr lang="en-US" altLang="en-US"/>
          </a:p>
        </p:txBody>
      </p:sp>
    </p:spTree>
    <p:extLst>
      <p:ext uri="{BB962C8B-B14F-4D97-AF65-F5344CB8AC3E}">
        <p14:creationId xmlns:p14="http://schemas.microsoft.com/office/powerpoint/2010/main" val="297050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1143000"/>
          </a:xfrm>
        </p:spPr>
        <p:txBody>
          <a:bodyPr/>
          <a:lstStyle/>
          <a:p>
            <a:pPr eaLnBrk="1" hangingPunct="1"/>
            <a:r>
              <a:rPr lang="en-US" altLang="en-US" sz="2800" dirty="0">
                <a:solidFill>
                  <a:schemeClr val="tx2"/>
                </a:solidFill>
              </a:rPr>
              <a:t>Lectures</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200" dirty="0"/>
              <a:t>We will meet every Wednesday night from 6:30 till 9:00.  Participation is vital to achieve our goals of learning and applying statistical learning techniques</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Typical Schedule:</a:t>
            </a:r>
          </a:p>
          <a:p>
            <a:pPr eaLnBrk="1" fontAlgn="auto" hangingPunct="1">
              <a:spcAft>
                <a:spcPts val="0"/>
              </a:spcAft>
              <a:defRPr/>
            </a:pPr>
            <a:r>
              <a:rPr lang="en-US" sz="2200" dirty="0"/>
              <a:t>6:30 – 6:45	Review / Answer questions from previous lecture</a:t>
            </a:r>
          </a:p>
          <a:p>
            <a:pPr eaLnBrk="1" fontAlgn="auto" hangingPunct="1">
              <a:spcAft>
                <a:spcPts val="0"/>
              </a:spcAft>
              <a:defRPr/>
            </a:pPr>
            <a:r>
              <a:rPr lang="en-US" sz="2200" dirty="0"/>
              <a:t>6:45 – 7:50	New Material  </a:t>
            </a:r>
          </a:p>
          <a:p>
            <a:pPr eaLnBrk="1" fontAlgn="auto" hangingPunct="1">
              <a:spcAft>
                <a:spcPts val="0"/>
              </a:spcAft>
              <a:defRPr/>
            </a:pPr>
            <a:r>
              <a:rPr lang="en-US" sz="2200" dirty="0"/>
              <a:t>7:50 – 8:00 	Break</a:t>
            </a:r>
          </a:p>
          <a:p>
            <a:pPr eaLnBrk="1" fontAlgn="auto" hangingPunct="1">
              <a:spcAft>
                <a:spcPts val="0"/>
              </a:spcAft>
              <a:defRPr/>
            </a:pPr>
            <a:r>
              <a:rPr lang="en-US" sz="2200" dirty="0"/>
              <a:t>8:00 – 8:30	New Material and Project Discussions </a:t>
            </a:r>
          </a:p>
          <a:p>
            <a:pPr eaLnBrk="1" fontAlgn="auto" hangingPunct="1">
              <a:spcAft>
                <a:spcPts val="0"/>
              </a:spcAft>
              <a:defRPr/>
            </a:pPr>
            <a:r>
              <a:rPr lang="en-US" sz="2200" dirty="0"/>
              <a:t>8:30 – 9:00	Review Homework Due the Prior Week</a:t>
            </a:r>
          </a:p>
          <a:p>
            <a:pPr marL="1828800" lvl="4" indent="0" eaLnBrk="1" fontAlgn="auto" hangingPunct="1">
              <a:spcAft>
                <a:spcPts val="0"/>
              </a:spcAft>
              <a:buNone/>
              <a:defRPr/>
            </a:pPr>
            <a:r>
              <a:rPr lang="en-US" sz="1800" dirty="0"/>
              <a:t>(Homework more than 1 week late will be 20% off)</a:t>
            </a:r>
          </a:p>
          <a:p>
            <a:pPr eaLnBrk="1" fontAlgn="auto" hangingPunct="1">
              <a:spcAft>
                <a:spcPts val="0"/>
              </a:spcAft>
              <a:defRPr/>
            </a:pPr>
            <a:endParaRPr lang="en-US" sz="22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2514600" y="4114800"/>
            <a:ext cx="31376" cy="174079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solidFill>
                  <a:schemeClr val="tx2"/>
                </a:solidFill>
              </a:rPr>
              <a:t>Machine Learning Taxonomy</a:t>
            </a:r>
          </a:p>
        </p:txBody>
      </p:sp>
      <p:sp>
        <p:nvSpPr>
          <p:cNvPr id="4" name="Slide Number Placeholder 3"/>
          <p:cNvSpPr>
            <a:spLocks noGrp="1"/>
          </p:cNvSpPr>
          <p:nvPr>
            <p:ph type="sldNum" sz="quarter" idx="12"/>
          </p:nvPr>
        </p:nvSpPr>
        <p:spPr>
          <a:xfrm>
            <a:off x="6553200" y="6492875"/>
            <a:ext cx="2133600" cy="365125"/>
          </a:xfrm>
        </p:spPr>
        <p:txBody>
          <a:bodyPr/>
          <a:lstStyle/>
          <a:p>
            <a:pPr>
              <a:defRPr/>
            </a:pPr>
            <a:fld id="{CC8EFFDF-A50A-44BE-9F7E-90B33EF365A2}" type="slidenum">
              <a:rPr lang="en-US" altLang="en-US" smtClean="0"/>
              <a:pPr>
                <a:defRPr/>
              </a:pPr>
              <a:t>18</a:t>
            </a:fld>
            <a:endParaRPr lang="en-US" altLang="en-US" dirty="0"/>
          </a:p>
        </p:txBody>
      </p:sp>
      <p:sp>
        <p:nvSpPr>
          <p:cNvPr id="5" name="TextBox 4"/>
          <p:cNvSpPr txBox="1"/>
          <p:nvPr/>
        </p:nvSpPr>
        <p:spPr>
          <a:xfrm>
            <a:off x="3200400" y="990600"/>
            <a:ext cx="1941750" cy="369332"/>
          </a:xfrm>
          <a:prstGeom prst="rect">
            <a:avLst/>
          </a:prstGeom>
          <a:solidFill>
            <a:schemeClr val="accent1">
              <a:lumMod val="20000"/>
              <a:lumOff val="80000"/>
            </a:schemeClr>
          </a:solidFill>
          <a:ln w="38100">
            <a:solidFill>
              <a:schemeClr val="accent1"/>
            </a:solidFill>
          </a:ln>
        </p:spPr>
        <p:txBody>
          <a:bodyPr wrap="none" rtlCol="0">
            <a:spAutoFit/>
          </a:bodyPr>
          <a:lstStyle/>
          <a:p>
            <a:r>
              <a:rPr lang="en-US" dirty="0"/>
              <a:t>Statistical Learning</a:t>
            </a:r>
          </a:p>
        </p:txBody>
      </p:sp>
      <p:cxnSp>
        <p:nvCxnSpPr>
          <p:cNvPr id="7" name="Straight Connector 6"/>
          <p:cNvCxnSpPr/>
          <p:nvPr/>
        </p:nvCxnSpPr>
        <p:spPr>
          <a:xfrm>
            <a:off x="4191000" y="1359932"/>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217556" y="1588532"/>
            <a:ext cx="647864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09600" y="1969532"/>
            <a:ext cx="1215910"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Supervised</a:t>
            </a:r>
          </a:p>
        </p:txBody>
      </p:sp>
      <p:cxnSp>
        <p:nvCxnSpPr>
          <p:cNvPr id="13" name="Straight Connector 12"/>
          <p:cNvCxnSpPr/>
          <p:nvPr/>
        </p:nvCxnSpPr>
        <p:spPr>
          <a:xfrm>
            <a:off x="1219200" y="1588532"/>
            <a:ext cx="0" cy="3693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52600" y="1588532"/>
            <a:ext cx="1140120" cy="369332"/>
          </a:xfrm>
          <a:prstGeom prst="rect">
            <a:avLst/>
          </a:prstGeom>
          <a:noFill/>
        </p:spPr>
        <p:txBody>
          <a:bodyPr wrap="none" rtlCol="0">
            <a:spAutoFit/>
          </a:bodyPr>
          <a:lstStyle/>
          <a:p>
            <a:r>
              <a:rPr lang="en-US" dirty="0"/>
              <a:t>Outcomes</a:t>
            </a:r>
          </a:p>
        </p:txBody>
      </p:sp>
      <p:sp>
        <p:nvSpPr>
          <p:cNvPr id="17" name="TextBox 16"/>
          <p:cNvSpPr txBox="1"/>
          <p:nvPr/>
        </p:nvSpPr>
        <p:spPr>
          <a:xfrm>
            <a:off x="5867400" y="1588532"/>
            <a:ext cx="1463927" cy="369332"/>
          </a:xfrm>
          <a:prstGeom prst="rect">
            <a:avLst/>
          </a:prstGeom>
          <a:noFill/>
        </p:spPr>
        <p:txBody>
          <a:bodyPr wrap="none" rtlCol="0">
            <a:spAutoFit/>
          </a:bodyPr>
          <a:lstStyle/>
          <a:p>
            <a:r>
              <a:rPr lang="en-US" dirty="0"/>
              <a:t>No Outcomes</a:t>
            </a:r>
          </a:p>
        </p:txBody>
      </p:sp>
      <p:sp>
        <p:nvSpPr>
          <p:cNvPr id="19" name="TextBox 18"/>
          <p:cNvSpPr txBox="1"/>
          <p:nvPr/>
        </p:nvSpPr>
        <p:spPr>
          <a:xfrm>
            <a:off x="6934200" y="1981200"/>
            <a:ext cx="1469185"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Unsupervised</a:t>
            </a:r>
          </a:p>
        </p:txBody>
      </p:sp>
      <p:cxnSp>
        <p:nvCxnSpPr>
          <p:cNvPr id="20" name="Straight Connector 19"/>
          <p:cNvCxnSpPr/>
          <p:nvPr/>
        </p:nvCxnSpPr>
        <p:spPr>
          <a:xfrm flipH="1">
            <a:off x="7696200" y="1600200"/>
            <a:ext cx="1645" cy="3576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62000" y="2350532"/>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3505200"/>
            <a:ext cx="1201291"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Parametric</a:t>
            </a:r>
          </a:p>
          <a:p>
            <a:r>
              <a:rPr lang="en-US" dirty="0"/>
              <a:t>Estimation</a:t>
            </a:r>
          </a:p>
        </p:txBody>
      </p:sp>
      <p:sp>
        <p:nvSpPr>
          <p:cNvPr id="23" name="TextBox 22"/>
          <p:cNvSpPr txBox="1"/>
          <p:nvPr/>
        </p:nvSpPr>
        <p:spPr>
          <a:xfrm>
            <a:off x="2424453" y="3505200"/>
            <a:ext cx="1664558"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Non-Parametric</a:t>
            </a:r>
          </a:p>
          <a:p>
            <a:r>
              <a:rPr lang="en-US" dirty="0"/>
              <a:t>Estimation</a:t>
            </a:r>
          </a:p>
        </p:txBody>
      </p:sp>
      <p:sp>
        <p:nvSpPr>
          <p:cNvPr id="24" name="TextBox 23"/>
          <p:cNvSpPr txBox="1"/>
          <p:nvPr/>
        </p:nvSpPr>
        <p:spPr>
          <a:xfrm>
            <a:off x="4410310" y="2677636"/>
            <a:ext cx="1405321" cy="369332"/>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Classification</a:t>
            </a:r>
          </a:p>
        </p:txBody>
      </p:sp>
      <p:cxnSp>
        <p:nvCxnSpPr>
          <p:cNvPr id="25" name="Straight Connector 24"/>
          <p:cNvCxnSpPr/>
          <p:nvPr/>
        </p:nvCxnSpPr>
        <p:spPr>
          <a:xfrm>
            <a:off x="7162800" y="2350532"/>
            <a:ext cx="0" cy="14425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9300" y="4151531"/>
            <a:ext cx="12700" cy="2249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200" y="4103132"/>
            <a:ext cx="821059" cy="369332"/>
          </a:xfrm>
          <a:prstGeom prst="rect">
            <a:avLst/>
          </a:prstGeom>
          <a:noFill/>
        </p:spPr>
        <p:txBody>
          <a:bodyPr wrap="none" rtlCol="0">
            <a:spAutoFit/>
          </a:bodyPr>
          <a:lstStyle/>
          <a:p>
            <a:r>
              <a:rPr lang="en-US" dirty="0"/>
              <a:t>y = f(x)</a:t>
            </a:r>
          </a:p>
        </p:txBody>
      </p:sp>
      <p:sp>
        <p:nvSpPr>
          <p:cNvPr id="31" name="TextBox 30"/>
          <p:cNvSpPr txBox="1"/>
          <p:nvPr/>
        </p:nvSpPr>
        <p:spPr>
          <a:xfrm>
            <a:off x="2653053" y="4103132"/>
            <a:ext cx="1461747" cy="646331"/>
          </a:xfrm>
          <a:prstGeom prst="rect">
            <a:avLst/>
          </a:prstGeom>
          <a:noFill/>
        </p:spPr>
        <p:txBody>
          <a:bodyPr wrap="none" rtlCol="0">
            <a:spAutoFit/>
          </a:bodyPr>
          <a:lstStyle/>
          <a:p>
            <a:r>
              <a:rPr lang="en-US" dirty="0"/>
              <a:t>non-equation</a:t>
            </a:r>
          </a:p>
          <a:p>
            <a:r>
              <a:rPr lang="en-US" dirty="0"/>
              <a:t>based</a:t>
            </a:r>
          </a:p>
        </p:txBody>
      </p:sp>
      <p:cxnSp>
        <p:nvCxnSpPr>
          <p:cNvPr id="26" name="Straight Connector 25"/>
          <p:cNvCxnSpPr/>
          <p:nvPr/>
        </p:nvCxnSpPr>
        <p:spPr>
          <a:xfrm>
            <a:off x="4648200" y="3048000"/>
            <a:ext cx="0" cy="3276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29227" y="2618601"/>
            <a:ext cx="1351973" cy="646331"/>
          </a:xfrm>
          <a:prstGeom prst="rect">
            <a:avLst/>
          </a:prstGeom>
          <a:solidFill>
            <a:schemeClr val="accent1">
              <a:lumMod val="20000"/>
              <a:lumOff val="80000"/>
            </a:schemeClr>
          </a:solidFill>
          <a:ln w="28575">
            <a:solidFill>
              <a:schemeClr val="accent1"/>
            </a:solidFill>
          </a:ln>
        </p:spPr>
        <p:txBody>
          <a:bodyPr wrap="none" rtlCol="0">
            <a:spAutoFit/>
          </a:bodyPr>
          <a:lstStyle/>
          <a:p>
            <a:r>
              <a:rPr lang="en-US" dirty="0"/>
              <a:t>Quantitative</a:t>
            </a:r>
          </a:p>
          <a:p>
            <a:r>
              <a:rPr lang="en-US" dirty="0"/>
              <a:t>Estimation</a:t>
            </a:r>
          </a:p>
        </p:txBody>
      </p:sp>
      <p:cxnSp>
        <p:nvCxnSpPr>
          <p:cNvPr id="33" name="Straight Connector 32"/>
          <p:cNvCxnSpPr/>
          <p:nvPr/>
        </p:nvCxnSpPr>
        <p:spPr>
          <a:xfrm flipH="1">
            <a:off x="1981200" y="2655332"/>
            <a:ext cx="24037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000" y="3232666"/>
            <a:ext cx="0" cy="26086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38200" y="4572000"/>
            <a:ext cx="1191352"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Linear Regression</a:t>
            </a:r>
          </a:p>
        </p:txBody>
      </p:sp>
      <p:sp>
        <p:nvSpPr>
          <p:cNvPr id="42" name="TextBox 41"/>
          <p:cNvSpPr txBox="1"/>
          <p:nvPr/>
        </p:nvSpPr>
        <p:spPr>
          <a:xfrm>
            <a:off x="838200" y="4953000"/>
            <a:ext cx="115768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Ridge Regression</a:t>
            </a:r>
          </a:p>
        </p:txBody>
      </p:sp>
      <p:sp>
        <p:nvSpPr>
          <p:cNvPr id="44" name="TextBox 43"/>
          <p:cNvSpPr txBox="1"/>
          <p:nvPr/>
        </p:nvSpPr>
        <p:spPr>
          <a:xfrm>
            <a:off x="838200" y="5365522"/>
            <a:ext cx="546945"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LASSO</a:t>
            </a:r>
          </a:p>
        </p:txBody>
      </p:sp>
      <p:sp>
        <p:nvSpPr>
          <p:cNvPr id="45" name="TextBox 44"/>
          <p:cNvSpPr txBox="1"/>
          <p:nvPr/>
        </p:nvSpPr>
        <p:spPr>
          <a:xfrm>
            <a:off x="838200" y="5746522"/>
            <a:ext cx="58541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Splines</a:t>
            </a:r>
          </a:p>
        </p:txBody>
      </p:sp>
      <p:sp>
        <p:nvSpPr>
          <p:cNvPr id="48" name="TextBox 47"/>
          <p:cNvSpPr txBox="1"/>
          <p:nvPr/>
        </p:nvSpPr>
        <p:spPr>
          <a:xfrm>
            <a:off x="2705175" y="4773424"/>
            <a:ext cx="44114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KNN</a:t>
            </a:r>
          </a:p>
        </p:txBody>
      </p:sp>
      <p:sp>
        <p:nvSpPr>
          <p:cNvPr id="49" name="TextBox 48"/>
          <p:cNvSpPr txBox="1"/>
          <p:nvPr/>
        </p:nvSpPr>
        <p:spPr>
          <a:xfrm>
            <a:off x="2705175" y="5176391"/>
            <a:ext cx="758541"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Clustering</a:t>
            </a:r>
          </a:p>
        </p:txBody>
      </p:sp>
      <p:sp>
        <p:nvSpPr>
          <p:cNvPr id="50" name="TextBox 49"/>
          <p:cNvSpPr txBox="1"/>
          <p:nvPr/>
        </p:nvSpPr>
        <p:spPr>
          <a:xfrm>
            <a:off x="2705175" y="5529590"/>
            <a:ext cx="101341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Decision Trees</a:t>
            </a:r>
          </a:p>
        </p:txBody>
      </p:sp>
      <p:sp>
        <p:nvSpPr>
          <p:cNvPr id="53" name="TextBox 52"/>
          <p:cNvSpPr txBox="1"/>
          <p:nvPr/>
        </p:nvSpPr>
        <p:spPr>
          <a:xfrm>
            <a:off x="4813906" y="3188732"/>
            <a:ext cx="1261884"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Logistic Regression</a:t>
            </a:r>
          </a:p>
        </p:txBody>
      </p:sp>
      <p:sp>
        <p:nvSpPr>
          <p:cNvPr id="54" name="TextBox 53"/>
          <p:cNvSpPr txBox="1"/>
          <p:nvPr/>
        </p:nvSpPr>
        <p:spPr>
          <a:xfrm>
            <a:off x="4800600" y="3657600"/>
            <a:ext cx="72968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LDA/QDA</a:t>
            </a:r>
          </a:p>
        </p:txBody>
      </p:sp>
      <p:sp>
        <p:nvSpPr>
          <p:cNvPr id="59" name="TextBox 58"/>
          <p:cNvSpPr txBox="1"/>
          <p:nvPr/>
        </p:nvSpPr>
        <p:spPr>
          <a:xfrm>
            <a:off x="7272516" y="2579132"/>
            <a:ext cx="758541"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Clustering</a:t>
            </a:r>
          </a:p>
        </p:txBody>
      </p:sp>
      <p:sp>
        <p:nvSpPr>
          <p:cNvPr id="60" name="TextBox 59"/>
          <p:cNvSpPr txBox="1"/>
          <p:nvPr/>
        </p:nvSpPr>
        <p:spPr>
          <a:xfrm>
            <a:off x="7272516" y="2982099"/>
            <a:ext cx="912429" cy="430887"/>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Principal </a:t>
            </a:r>
          </a:p>
          <a:p>
            <a:r>
              <a:rPr lang="en-US" sz="1100" dirty="0"/>
              <a:t>Components</a:t>
            </a:r>
          </a:p>
        </p:txBody>
      </p:sp>
      <p:cxnSp>
        <p:nvCxnSpPr>
          <p:cNvPr id="51" name="Straight Connector 50"/>
          <p:cNvCxnSpPr>
            <a:stCxn id="23" idx="1"/>
            <a:endCxn id="22" idx="3"/>
          </p:cNvCxnSpPr>
          <p:nvPr/>
        </p:nvCxnSpPr>
        <p:spPr>
          <a:xfrm flipH="1">
            <a:off x="1810891" y="3828366"/>
            <a:ext cx="613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453239" y="4876800"/>
            <a:ext cx="1961884" cy="1354217"/>
          </a:xfrm>
          <a:prstGeom prst="rect">
            <a:avLst/>
          </a:prstGeom>
          <a:solidFill>
            <a:schemeClr val="accent1">
              <a:lumMod val="20000"/>
              <a:lumOff val="80000"/>
            </a:schemeClr>
          </a:solidFill>
          <a:ln w="38100">
            <a:solidFill>
              <a:srgbClr val="0070C0"/>
            </a:solidFill>
          </a:ln>
        </p:spPr>
        <p:txBody>
          <a:bodyPr wrap="none" rtlCol="0">
            <a:spAutoFit/>
          </a:bodyPr>
          <a:lstStyle/>
          <a:p>
            <a:r>
              <a:rPr lang="en-US" u="sng" dirty="0"/>
              <a:t>Common Elements</a:t>
            </a:r>
          </a:p>
          <a:p>
            <a:pPr marL="285750" indent="-285750">
              <a:buFont typeface="Arial" panose="020B0604020202020204" pitchFamily="34" charset="0"/>
              <a:buChar char="•"/>
            </a:pPr>
            <a:r>
              <a:rPr lang="en-US" sz="1600" dirty="0"/>
              <a:t>Cross Validation</a:t>
            </a:r>
          </a:p>
          <a:p>
            <a:pPr marL="285750" indent="-285750">
              <a:buFont typeface="Arial" panose="020B0604020202020204" pitchFamily="34" charset="0"/>
              <a:buChar char="•"/>
            </a:pPr>
            <a:r>
              <a:rPr lang="en-US" sz="1600" dirty="0"/>
              <a:t>Feature Selection</a:t>
            </a:r>
          </a:p>
          <a:p>
            <a:pPr marL="285750" indent="-285750">
              <a:buFont typeface="Arial" panose="020B0604020202020204" pitchFamily="34" charset="0"/>
              <a:buChar char="•"/>
            </a:pPr>
            <a:r>
              <a:rPr lang="en-US" sz="1600" dirty="0"/>
              <a:t>Gradient Descent</a:t>
            </a:r>
          </a:p>
          <a:p>
            <a:pPr marL="285750" indent="-285750">
              <a:buFont typeface="Arial" panose="020B0604020202020204" pitchFamily="34" charset="0"/>
              <a:buChar char="•"/>
            </a:pPr>
            <a:r>
              <a:rPr lang="en-US" sz="1600" dirty="0"/>
              <a:t>Boosting</a:t>
            </a:r>
          </a:p>
        </p:txBody>
      </p:sp>
      <p:sp>
        <p:nvSpPr>
          <p:cNvPr id="61" name="TextBox 60"/>
          <p:cNvSpPr txBox="1"/>
          <p:nvPr/>
        </p:nvSpPr>
        <p:spPr>
          <a:xfrm>
            <a:off x="1905000" y="2579132"/>
            <a:ext cx="1316386" cy="646331"/>
          </a:xfrm>
          <a:prstGeom prst="rect">
            <a:avLst/>
          </a:prstGeom>
          <a:noFill/>
        </p:spPr>
        <p:txBody>
          <a:bodyPr wrap="none" rtlCol="0">
            <a:spAutoFit/>
          </a:bodyPr>
          <a:lstStyle/>
          <a:p>
            <a:r>
              <a:rPr lang="en-US" dirty="0"/>
              <a:t>Outcome</a:t>
            </a:r>
          </a:p>
          <a:p>
            <a:r>
              <a:rPr lang="en-US" dirty="0"/>
              <a:t>is a Number</a:t>
            </a:r>
          </a:p>
        </p:txBody>
      </p:sp>
      <p:sp>
        <p:nvSpPr>
          <p:cNvPr id="65" name="TextBox 64"/>
          <p:cNvSpPr txBox="1"/>
          <p:nvPr/>
        </p:nvSpPr>
        <p:spPr>
          <a:xfrm>
            <a:off x="3403204" y="2579132"/>
            <a:ext cx="1050352" cy="646331"/>
          </a:xfrm>
          <a:prstGeom prst="rect">
            <a:avLst/>
          </a:prstGeom>
          <a:noFill/>
        </p:spPr>
        <p:txBody>
          <a:bodyPr wrap="none" rtlCol="0">
            <a:spAutoFit/>
          </a:bodyPr>
          <a:lstStyle/>
          <a:p>
            <a:r>
              <a:rPr lang="en-US" dirty="0"/>
              <a:t>Outcome</a:t>
            </a:r>
          </a:p>
          <a:p>
            <a:r>
              <a:rPr lang="en-US" dirty="0"/>
              <a:t>is a Class</a:t>
            </a:r>
          </a:p>
        </p:txBody>
      </p:sp>
      <p:sp>
        <p:nvSpPr>
          <p:cNvPr id="62" name="TextBox 61"/>
          <p:cNvSpPr txBox="1"/>
          <p:nvPr/>
        </p:nvSpPr>
        <p:spPr>
          <a:xfrm>
            <a:off x="852626" y="6139190"/>
            <a:ext cx="841897"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Time Series</a:t>
            </a:r>
          </a:p>
        </p:txBody>
      </p:sp>
      <p:sp>
        <p:nvSpPr>
          <p:cNvPr id="69" name="TextBox 68"/>
          <p:cNvSpPr txBox="1"/>
          <p:nvPr/>
        </p:nvSpPr>
        <p:spPr>
          <a:xfrm>
            <a:off x="4839053" y="5148590"/>
            <a:ext cx="498855"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Trees</a:t>
            </a:r>
          </a:p>
        </p:txBody>
      </p:sp>
      <p:sp>
        <p:nvSpPr>
          <p:cNvPr id="70" name="TextBox 69"/>
          <p:cNvSpPr txBox="1"/>
          <p:nvPr/>
        </p:nvSpPr>
        <p:spPr>
          <a:xfrm>
            <a:off x="4800600" y="6062990"/>
            <a:ext cx="864339"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Neural Nets</a:t>
            </a:r>
          </a:p>
        </p:txBody>
      </p:sp>
      <p:sp>
        <p:nvSpPr>
          <p:cNvPr id="71" name="TextBox 70"/>
          <p:cNvSpPr txBox="1"/>
          <p:nvPr/>
        </p:nvSpPr>
        <p:spPr>
          <a:xfrm>
            <a:off x="4818500" y="5605790"/>
            <a:ext cx="518091"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a:t>
            </a:r>
          </a:p>
        </p:txBody>
      </p:sp>
      <p:sp>
        <p:nvSpPr>
          <p:cNvPr id="72" name="TextBox 71"/>
          <p:cNvSpPr txBox="1"/>
          <p:nvPr/>
        </p:nvSpPr>
        <p:spPr>
          <a:xfrm>
            <a:off x="4843080" y="4114800"/>
            <a:ext cx="44114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KNN</a:t>
            </a:r>
          </a:p>
        </p:txBody>
      </p:sp>
      <p:sp>
        <p:nvSpPr>
          <p:cNvPr id="73" name="TextBox 72"/>
          <p:cNvSpPr txBox="1"/>
          <p:nvPr/>
        </p:nvSpPr>
        <p:spPr>
          <a:xfrm>
            <a:off x="4835064" y="4648200"/>
            <a:ext cx="449162"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SVM</a:t>
            </a:r>
          </a:p>
        </p:txBody>
      </p:sp>
      <p:sp>
        <p:nvSpPr>
          <p:cNvPr id="47" name="TextBox 46"/>
          <p:cNvSpPr txBox="1"/>
          <p:nvPr/>
        </p:nvSpPr>
        <p:spPr>
          <a:xfrm>
            <a:off x="7284481" y="3531513"/>
            <a:ext cx="1577676" cy="261610"/>
          </a:xfrm>
          <a:prstGeom prst="rect">
            <a:avLst/>
          </a:prstGeom>
          <a:solidFill>
            <a:schemeClr val="accent3">
              <a:lumMod val="20000"/>
              <a:lumOff val="80000"/>
            </a:schemeClr>
          </a:solidFill>
          <a:ln>
            <a:solidFill>
              <a:schemeClr val="accent1"/>
            </a:solidFill>
          </a:ln>
        </p:spPr>
        <p:txBody>
          <a:bodyPr wrap="none" rtlCol="0">
            <a:spAutoFit/>
          </a:bodyPr>
          <a:lstStyle/>
          <a:p>
            <a:r>
              <a:rPr lang="en-US" sz="1100" dirty="0"/>
              <a:t>Bayesian Belief Network</a:t>
            </a:r>
          </a:p>
        </p:txBody>
      </p:sp>
    </p:spTree>
    <p:extLst>
      <p:ext uri="{BB962C8B-B14F-4D97-AF65-F5344CB8AC3E}">
        <p14:creationId xmlns:p14="http://schemas.microsoft.com/office/powerpoint/2010/main" val="295660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solidFill>
                  <a:schemeClr val="tx2"/>
                </a:solidFill>
              </a:rPr>
              <a:t>Class Schedule</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19</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907910615"/>
              </p:ext>
            </p:extLst>
          </p:nvPr>
        </p:nvGraphicFramePr>
        <p:xfrm>
          <a:off x="571498" y="808571"/>
          <a:ext cx="8115301" cy="5547468"/>
        </p:xfrm>
        <a:graphic>
          <a:graphicData uri="http://schemas.openxmlformats.org/drawingml/2006/table">
            <a:tbl>
              <a:tblPr firstRow="1" bandRow="1">
                <a:tableStyleId>{5C22544A-7EE6-4342-B048-85BDC9FD1C3A}</a:tableStyleId>
              </a:tblPr>
              <a:tblGrid>
                <a:gridCol w="733831">
                  <a:extLst>
                    <a:ext uri="{9D8B030D-6E8A-4147-A177-3AD203B41FA5}">
                      <a16:colId xmlns:a16="http://schemas.microsoft.com/office/drawing/2014/main" val="20000"/>
                    </a:ext>
                  </a:extLst>
                </a:gridCol>
                <a:gridCol w="863330">
                  <a:extLst>
                    <a:ext uri="{9D8B030D-6E8A-4147-A177-3AD203B41FA5}">
                      <a16:colId xmlns:a16="http://schemas.microsoft.com/office/drawing/2014/main" val="20001"/>
                    </a:ext>
                  </a:extLst>
                </a:gridCol>
                <a:gridCol w="4765541">
                  <a:extLst>
                    <a:ext uri="{9D8B030D-6E8A-4147-A177-3AD203B41FA5}">
                      <a16:colId xmlns:a16="http://schemas.microsoft.com/office/drawing/2014/main" val="20002"/>
                    </a:ext>
                  </a:extLst>
                </a:gridCol>
                <a:gridCol w="1752599">
                  <a:extLst>
                    <a:ext uri="{9D8B030D-6E8A-4147-A177-3AD203B41FA5}">
                      <a16:colId xmlns:a16="http://schemas.microsoft.com/office/drawing/2014/main" val="2236984056"/>
                    </a:ext>
                  </a:extLst>
                </a:gridCol>
              </a:tblGrid>
              <a:tr h="365766">
                <a:tc>
                  <a:txBody>
                    <a:bodyPr/>
                    <a:lstStyle/>
                    <a:p>
                      <a:pPr algn="ctr"/>
                      <a:r>
                        <a:rPr lang="en-US" sz="1800" dirty="0" err="1"/>
                        <a:t>Lec</a:t>
                      </a:r>
                      <a:r>
                        <a:rPr lang="en-US" sz="1800" dirty="0"/>
                        <a:t> </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Date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Lecture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dirty="0"/>
                        <a:t>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3463">
                <a:tc>
                  <a:txBody>
                    <a:bodyPr/>
                    <a:lstStyle/>
                    <a:p>
                      <a:pPr algn="ctr"/>
                      <a:r>
                        <a:rPr lang="en-US" sz="1400" dirty="0"/>
                        <a:t>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400" dirty="0"/>
                        <a:t>Jan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400" dirty="0"/>
                        <a:t>Intro, </a:t>
                      </a:r>
                      <a:r>
                        <a:rPr lang="en-US" sz="1400" baseline="0" dirty="0"/>
                        <a:t>Regression, Cross Validation</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04806">
                <a:tc>
                  <a:txBody>
                    <a:bodyPr/>
                    <a:lstStyle/>
                    <a:p>
                      <a:pPr algn="ctr"/>
                      <a:r>
                        <a:rPr lang="en-US" sz="1400" dirty="0"/>
                        <a:t>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Jan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Feature Selection, Ridge Regression, LASSO, Principle Comp.</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04806">
                <a:tc>
                  <a:txBody>
                    <a:bodyPr/>
                    <a:lstStyle/>
                    <a:p>
                      <a:pPr algn="ctr"/>
                      <a:r>
                        <a:rPr lang="en-US" sz="1400" dirty="0"/>
                        <a:t>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Jan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Tree-Based Estimation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04806">
                <a:tc>
                  <a:txBody>
                    <a:bodyPr/>
                    <a:lstStyle/>
                    <a:p>
                      <a:pPr algn="ctr"/>
                      <a:r>
                        <a:rPr lang="en-US" sz="1400" dirty="0"/>
                        <a:t>4</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aseline="0" dirty="0">
                          <a:solidFill>
                            <a:schemeClr val="tx1"/>
                          </a:solidFill>
                        </a:rPr>
                        <a:t>Classification, Logistic Regression</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04806">
                <a:tc>
                  <a:txBody>
                    <a:bodyPr/>
                    <a:lstStyle/>
                    <a:p>
                      <a:pPr algn="ctr"/>
                      <a:r>
                        <a:rPr lang="en-US" sz="1400" dirty="0"/>
                        <a:t>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Discriminant Analysis,</a:t>
                      </a:r>
                      <a:r>
                        <a:rPr lang="en-US" sz="1400" baseline="0" dirty="0">
                          <a:solidFill>
                            <a:schemeClr val="tx1"/>
                          </a:solidFill>
                        </a:rPr>
                        <a:t> </a:t>
                      </a:r>
                      <a:r>
                        <a:rPr lang="en-US" sz="1400" dirty="0">
                          <a:solidFill>
                            <a:schemeClr val="tx1"/>
                          </a:solidFill>
                        </a:rPr>
                        <a:t>Support Vector Machines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4, Project Plan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04806">
                <a:tc>
                  <a:txBody>
                    <a:bodyPr/>
                    <a:lstStyle/>
                    <a:p>
                      <a:pPr algn="ctr"/>
                      <a:r>
                        <a:rPr lang="en-US" sz="1400" dirty="0"/>
                        <a:t>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Feb 19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Tree-Based Classification Methods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304806">
                <a:tc>
                  <a:txBody>
                    <a:bodyPr/>
                    <a:lstStyle/>
                    <a:p>
                      <a:pPr algn="ctr"/>
                      <a:r>
                        <a:rPr lang="en-US" sz="1400" dirty="0"/>
                        <a:t>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Feb 26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Unsupervised Learning, Principle Component Analysis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Hwk 6, Plan Revision</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7"/>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4</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Mid Term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8951094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t>Mar</a:t>
                      </a:r>
                      <a:r>
                        <a:rPr lang="en-US" sz="1400" baseline="0" dirty="0"/>
                        <a:t> 11</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Spring Break</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643926980"/>
                  </a:ext>
                </a:extLst>
              </a:tr>
              <a:tr h="304806">
                <a:tc>
                  <a:txBody>
                    <a:bodyPr/>
                    <a:lstStyle/>
                    <a:p>
                      <a:pPr algn="ctr"/>
                      <a:r>
                        <a:rPr lang="en-US" sz="1400" dirty="0"/>
                        <a:t>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Mar</a:t>
                      </a:r>
                      <a:r>
                        <a:rPr lang="en-US" sz="1400" baseline="0" dirty="0"/>
                        <a:t> 18</a:t>
                      </a: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Convolutional 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7</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304806">
                <a:tc>
                  <a:txBody>
                    <a:bodyPr/>
                    <a:lstStyle/>
                    <a:p>
                      <a:pPr algn="ctr"/>
                      <a:r>
                        <a:rPr lang="en-US" sz="1400" dirty="0"/>
                        <a:t>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Mar 25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Convolutional Neural</a:t>
                      </a:r>
                      <a:r>
                        <a:rPr lang="en-US" sz="1400" baseline="0" dirty="0">
                          <a:solidFill>
                            <a:schemeClr val="tx1"/>
                          </a:solidFill>
                        </a:rPr>
                        <a:t> Networks</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Hwk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0"/>
                  </a:ext>
                </a:extLst>
              </a:tr>
              <a:tr h="304806">
                <a:tc>
                  <a:txBody>
                    <a:bodyPr/>
                    <a:lstStyle/>
                    <a:p>
                      <a:pPr algn="ctr"/>
                      <a:r>
                        <a:rPr lang="en-US" sz="1400" dirty="0"/>
                        <a:t>10</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Bayesian Learning</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solidFill>
                            <a:schemeClr val="tx1"/>
                          </a:solidFill>
                        </a:rPr>
                        <a:t>Hwk 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304806">
                <a:tc>
                  <a:txBody>
                    <a:bodyPr/>
                    <a:lstStyle/>
                    <a:p>
                      <a:pPr algn="ctr"/>
                      <a:r>
                        <a:rPr lang="en-US" sz="1400" dirty="0"/>
                        <a:t>11</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8</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Time Series, Miscellaneous Topics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2"/>
                  </a:ext>
                </a:extLst>
              </a:tr>
              <a:tr h="304806">
                <a:tc>
                  <a:txBody>
                    <a:bodyPr/>
                    <a:lstStyle/>
                    <a:p>
                      <a:pPr algn="ctr"/>
                      <a:r>
                        <a:rPr lang="en-US" sz="1400" dirty="0"/>
                        <a:t>12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Apr 15</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Final Project Due</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73379">
                <a:tc>
                  <a:txBody>
                    <a:bodyPr/>
                    <a:lstStyle/>
                    <a:p>
                      <a:pPr algn="ctr"/>
                      <a:r>
                        <a:rPr lang="en-US" sz="1400" dirty="0"/>
                        <a:t>13</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Apr 22</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Ethics of Machine Learning, Project Presentations</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14"/>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Apr 29</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400" dirty="0">
                          <a:solidFill>
                            <a:schemeClr val="tx1"/>
                          </a:solidFill>
                        </a:rPr>
                        <a:t>Study</a:t>
                      </a:r>
                      <a:r>
                        <a:rPr lang="en-US" sz="1400" baseline="0" dirty="0">
                          <a:solidFill>
                            <a:schemeClr val="tx1"/>
                          </a:solidFill>
                        </a:rPr>
                        <a:t> Day</a:t>
                      </a:r>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5"/>
                  </a:ext>
                </a:extLst>
              </a:tr>
              <a:tr h="304806">
                <a:tc>
                  <a:txBody>
                    <a:bodyPr/>
                    <a:lstStyle/>
                    <a:p>
                      <a:pPr algn="ctr"/>
                      <a:endParaRPr lang="en-US" sz="1400" dirty="0"/>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t>May 6</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dirty="0">
                          <a:solidFill>
                            <a:schemeClr val="tx1"/>
                          </a:solidFill>
                        </a:rPr>
                        <a:t>Final Exam</a:t>
                      </a: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endParaRPr lang="en-US" sz="1400" dirty="0">
                        <a:solidFill>
                          <a:schemeClr val="tx1"/>
                        </a:solidFill>
                      </a:endParaRPr>
                    </a:p>
                  </a:txBody>
                  <a:tcPr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658133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solidFill>
                  <a:schemeClr val="tx2"/>
                </a:solidFill>
              </a:rPr>
              <a:t>What is Statistical </a:t>
            </a:r>
            <a:r>
              <a:rPr lang="en-US" altLang="en-US" dirty="0">
                <a:solidFill>
                  <a:schemeClr val="tx2"/>
                </a:solidFill>
              </a:rPr>
              <a:t>L</a:t>
            </a:r>
            <a:r>
              <a:rPr lang="en-US" altLang="en-US" sz="2800" dirty="0">
                <a:solidFill>
                  <a:schemeClr val="tx2"/>
                </a:solidFill>
              </a:rPr>
              <a:t>earning? </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r>
              <a:rPr lang="en-US" sz="2400" b="1" dirty="0"/>
              <a:t>Learning:</a:t>
            </a:r>
            <a:r>
              <a:rPr lang="en-US" sz="2400" dirty="0"/>
              <a:t> The modification of behavior though practice, training, or experience</a:t>
            </a:r>
          </a:p>
          <a:p>
            <a:pPr marL="0" indent="0" eaLnBrk="1" fontAlgn="auto" hangingPunct="1">
              <a:spcAft>
                <a:spcPts val="0"/>
              </a:spcAft>
              <a:buFont typeface="Arial" charset="0"/>
              <a:buNone/>
              <a:defRPr/>
            </a:pPr>
            <a:endParaRPr lang="en-US" sz="2400" dirty="0"/>
          </a:p>
          <a:p>
            <a:pPr marL="0" indent="0" eaLnBrk="1" fontAlgn="auto" hangingPunct="1">
              <a:spcAft>
                <a:spcPts val="0"/>
              </a:spcAft>
              <a:buNone/>
              <a:defRPr/>
            </a:pPr>
            <a:r>
              <a:rPr lang="en-US" sz="2400" b="1" dirty="0"/>
              <a:t>Statistical Learning: </a:t>
            </a:r>
            <a:r>
              <a:rPr lang="en-US" dirty="0"/>
              <a:t>The </a:t>
            </a:r>
            <a:r>
              <a:rPr lang="en-US" i="1" dirty="0"/>
              <a:t>modification of behavior </a:t>
            </a:r>
            <a:r>
              <a:rPr lang="en-US" dirty="0"/>
              <a:t>by collecting and analyzing numerical data in large quantities, especially for the purpose of inferring proportions in a whole from those in a representative sample</a:t>
            </a:r>
          </a:p>
          <a:p>
            <a:pPr marL="0" indent="0" eaLnBrk="1" fontAlgn="auto" hangingPunct="1">
              <a:spcAft>
                <a:spcPts val="0"/>
              </a:spcAft>
              <a:buNone/>
              <a:defRPr/>
            </a:pPr>
            <a:endParaRPr lang="en-US" sz="2200" dirty="0"/>
          </a:p>
          <a:p>
            <a:pPr marL="0" indent="0" eaLnBrk="1" fontAlgn="auto" hangingPunct="1">
              <a:spcAft>
                <a:spcPts val="0"/>
              </a:spcAft>
              <a:buNone/>
              <a:defRPr/>
            </a:pPr>
            <a:endParaRPr lang="en-US" sz="22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B723-6D15-4534-BF4C-4C4FC334D4FF}"/>
              </a:ext>
            </a:extLst>
          </p:cNvPr>
          <p:cNvSpPr>
            <a:spLocks noGrp="1"/>
          </p:cNvSpPr>
          <p:nvPr>
            <p:ph type="title"/>
          </p:nvPr>
        </p:nvSpPr>
        <p:spPr/>
        <p:txBody>
          <a:bodyPr/>
          <a:lstStyle/>
          <a:p>
            <a:r>
              <a:rPr lang="en-US" dirty="0">
                <a:solidFill>
                  <a:schemeClr val="tx2"/>
                </a:solidFill>
              </a:rPr>
              <a:t>Ethical Implications of Machine Learning</a:t>
            </a:r>
          </a:p>
        </p:txBody>
      </p:sp>
      <p:sp>
        <p:nvSpPr>
          <p:cNvPr id="3" name="Content Placeholder 2">
            <a:extLst>
              <a:ext uri="{FF2B5EF4-FFF2-40B4-BE49-F238E27FC236}">
                <a16:creationId xmlns:a16="http://schemas.microsoft.com/office/drawing/2014/main" id="{84790910-993E-4BB7-ABD1-61C69FEC52B9}"/>
              </a:ext>
            </a:extLst>
          </p:cNvPr>
          <p:cNvSpPr>
            <a:spLocks noGrp="1"/>
          </p:cNvSpPr>
          <p:nvPr>
            <p:ph idx="1"/>
          </p:nvPr>
        </p:nvSpPr>
        <p:spPr/>
        <p:txBody>
          <a:bodyPr/>
          <a:lstStyle/>
          <a:p>
            <a:pPr marL="0" indent="0">
              <a:buNone/>
            </a:pPr>
            <a:r>
              <a:rPr lang="en-US" dirty="0"/>
              <a:t>What are the ramifications of machine learning? Are the outcomes inevitable, or do we have choices? Will ML</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r>
              <a:rPr lang="en-US" dirty="0"/>
              <a:t>Let’s revisit these questions and more once we have a better understanding of what ML is. </a:t>
            </a:r>
          </a:p>
        </p:txBody>
      </p:sp>
      <p:sp>
        <p:nvSpPr>
          <p:cNvPr id="4" name="Slide Number Placeholder 3">
            <a:extLst>
              <a:ext uri="{FF2B5EF4-FFF2-40B4-BE49-F238E27FC236}">
                <a16:creationId xmlns:a16="http://schemas.microsoft.com/office/drawing/2014/main" id="{55866D8F-5EF4-4B0F-AB1A-28B55818ADFB}"/>
              </a:ext>
            </a:extLst>
          </p:cNvPr>
          <p:cNvSpPr>
            <a:spLocks noGrp="1"/>
          </p:cNvSpPr>
          <p:nvPr>
            <p:ph type="sldNum" sz="quarter" idx="12"/>
          </p:nvPr>
        </p:nvSpPr>
        <p:spPr/>
        <p:txBody>
          <a:bodyPr/>
          <a:lstStyle/>
          <a:p>
            <a:pPr>
              <a:defRPr/>
            </a:pPr>
            <a:fld id="{CC8EFFDF-A50A-44BE-9F7E-90B33EF365A2}" type="slidenum">
              <a:rPr lang="en-US" altLang="en-US" smtClean="0"/>
              <a:pPr>
                <a:defRPr/>
              </a:pPr>
              <a:t>20</a:t>
            </a:fld>
            <a:endParaRPr lang="en-US" altLang="en-US"/>
          </a:p>
        </p:txBody>
      </p:sp>
      <p:sp>
        <p:nvSpPr>
          <p:cNvPr id="5" name="Content Placeholder 2">
            <a:extLst>
              <a:ext uri="{FF2B5EF4-FFF2-40B4-BE49-F238E27FC236}">
                <a16:creationId xmlns:a16="http://schemas.microsoft.com/office/drawing/2014/main" id="{8FDFDB79-65A7-45E9-AC51-1807D6B77FB1}"/>
              </a:ext>
            </a:extLst>
          </p:cNvPr>
          <p:cNvSpPr txBox="1">
            <a:spLocks/>
          </p:cNvSpPr>
          <p:nvPr/>
        </p:nvSpPr>
        <p:spPr bwMode="auto">
          <a:xfrm>
            <a:off x="304800" y="2346665"/>
            <a:ext cx="4343400" cy="389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Take away jobs from people</a:t>
            </a:r>
          </a:p>
          <a:p>
            <a:r>
              <a:rPr lang="en-US" sz="2000" dirty="0"/>
              <a:t>Widen the gap between haves and have nots</a:t>
            </a:r>
          </a:p>
          <a:p>
            <a:r>
              <a:rPr lang="en-US" sz="2000" dirty="0"/>
              <a:t>Be used for weapons of war</a:t>
            </a:r>
          </a:p>
          <a:p>
            <a:r>
              <a:rPr lang="en-US" sz="2000" dirty="0"/>
              <a:t>Enable robots to control mankind</a:t>
            </a:r>
          </a:p>
          <a:p>
            <a:r>
              <a:rPr lang="en-US" sz="2000" dirty="0"/>
              <a:t>Eliminate kindness and compassion</a:t>
            </a:r>
          </a:p>
          <a:p>
            <a:r>
              <a:rPr lang="en-US" sz="2000" dirty="0"/>
              <a:t>Suppress freedom</a:t>
            </a:r>
          </a:p>
          <a:p>
            <a:r>
              <a:rPr lang="en-US" sz="2000" dirty="0"/>
              <a:t>Kill innovation</a:t>
            </a:r>
            <a:endParaRPr lang="en-US" dirty="0"/>
          </a:p>
          <a:p>
            <a:pPr marL="0" indent="0">
              <a:buNone/>
            </a:pPr>
            <a:endParaRPr lang="en-US" dirty="0"/>
          </a:p>
          <a:p>
            <a:endParaRPr lang="en-US" dirty="0"/>
          </a:p>
        </p:txBody>
      </p:sp>
      <p:sp>
        <p:nvSpPr>
          <p:cNvPr id="6" name="Content Placeholder 2">
            <a:extLst>
              <a:ext uri="{FF2B5EF4-FFF2-40B4-BE49-F238E27FC236}">
                <a16:creationId xmlns:a16="http://schemas.microsoft.com/office/drawing/2014/main" id="{DA167F74-858C-48F0-B10F-BC3DB7471E51}"/>
              </a:ext>
            </a:extLst>
          </p:cNvPr>
          <p:cNvSpPr txBox="1">
            <a:spLocks/>
          </p:cNvSpPr>
          <p:nvPr/>
        </p:nvSpPr>
        <p:spPr bwMode="auto">
          <a:xfrm>
            <a:off x="4767943" y="2346665"/>
            <a:ext cx="4343400" cy="389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Create more jobs</a:t>
            </a:r>
          </a:p>
          <a:p>
            <a:r>
              <a:rPr lang="en-US" sz="2000" dirty="0"/>
              <a:t>Eliminate poverty</a:t>
            </a:r>
          </a:p>
          <a:p>
            <a:r>
              <a:rPr lang="en-US" sz="2000" dirty="0"/>
              <a:t>Cure disease</a:t>
            </a:r>
          </a:p>
          <a:p>
            <a:r>
              <a:rPr lang="en-US" sz="2000" dirty="0"/>
              <a:t>Eliminate competition for resources</a:t>
            </a:r>
          </a:p>
          <a:p>
            <a:r>
              <a:rPr lang="en-US" sz="2000" dirty="0"/>
              <a:t>Provide more time for the arts and intellectual pursuits</a:t>
            </a:r>
          </a:p>
          <a:p>
            <a:r>
              <a:rPr lang="en-US" sz="2000" dirty="0"/>
              <a:t>Promote freedom</a:t>
            </a:r>
          </a:p>
          <a:p>
            <a:r>
              <a:rPr lang="en-US" sz="2000" dirty="0"/>
              <a:t>Allow more time for creativity</a:t>
            </a:r>
          </a:p>
          <a:p>
            <a:endParaRPr lang="en-US" dirty="0"/>
          </a:p>
          <a:p>
            <a:endParaRPr lang="en-US" dirty="0"/>
          </a:p>
          <a:p>
            <a:endParaRPr lang="en-US" dirty="0"/>
          </a:p>
        </p:txBody>
      </p:sp>
    </p:spTree>
    <p:extLst>
      <p:ext uri="{BB962C8B-B14F-4D97-AF65-F5344CB8AC3E}">
        <p14:creationId xmlns:p14="http://schemas.microsoft.com/office/powerpoint/2010/main" val="210153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1362075"/>
          </a:xfrm>
        </p:spPr>
        <p:txBody>
          <a:bodyPr/>
          <a:lstStyle/>
          <a:p>
            <a:pPr algn="ctr">
              <a:defRPr/>
            </a:pPr>
            <a:br>
              <a:rPr lang="en-US" dirty="0"/>
            </a:br>
            <a:br>
              <a:rPr lang="en-US" dirty="0"/>
            </a:br>
            <a:r>
              <a:rPr lang="en-US" dirty="0"/>
              <a:t>Linear Regression</a:t>
            </a:r>
            <a:br>
              <a:rPr lang="en-US" dirty="0"/>
            </a:br>
            <a:br>
              <a:rPr lang="en-US" dirty="0"/>
            </a:br>
            <a:br>
              <a:rPr lang="en-US" dirty="0"/>
            </a:br>
            <a:endParaRPr lang="en-US" dirty="0"/>
          </a:p>
        </p:txBody>
      </p:sp>
      <p:sp>
        <p:nvSpPr>
          <p:cNvPr id="3" name="Slide Number Placeholder 2"/>
          <p:cNvSpPr>
            <a:spLocks noGrp="1"/>
          </p:cNvSpPr>
          <p:nvPr>
            <p:ph type="sldNum" sz="quarter" idx="12"/>
          </p:nvPr>
        </p:nvSpPr>
        <p:spPr/>
        <p:txBody>
          <a:bodyPr/>
          <a:lstStyle/>
          <a:p>
            <a:pPr>
              <a:defRPr/>
            </a:pPr>
            <a:fld id="{476FC3CD-DBA5-40FE-A6CF-1EA0AA60EF67}"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ltLang="en-US" sz="2800" dirty="0"/>
              <a:t>Notation for Samples</a:t>
            </a:r>
          </a:p>
        </p:txBody>
      </p:sp>
      <p:sp>
        <p:nvSpPr>
          <p:cNvPr id="11267" name="Content Placeholder 2"/>
          <p:cNvSpPr>
            <a:spLocks noGrp="1"/>
          </p:cNvSpPr>
          <p:nvPr>
            <p:ph idx="1"/>
          </p:nvPr>
        </p:nvSpPr>
        <p:spPr>
          <a:xfrm>
            <a:off x="381000" y="1066800"/>
            <a:ext cx="8534400" cy="5334000"/>
          </a:xfrm>
        </p:spPr>
        <p:txBody>
          <a:bodyPr/>
          <a:lstStyle/>
          <a:p>
            <a:pPr marL="0" indent="0" eaLnBrk="1" hangingPunct="1">
              <a:buFont typeface="Arial" charset="0"/>
              <a:buNone/>
            </a:pPr>
            <a:r>
              <a:rPr lang="en-US" altLang="en-US" sz="2000" dirty="0"/>
              <a:t>A dataset is a sample taken from a larger population.  </a:t>
            </a:r>
          </a:p>
          <a:p>
            <a:pPr marL="0" indent="0" eaLnBrk="1" hangingPunct="1">
              <a:buFont typeface="Arial" charset="0"/>
              <a:buNone/>
            </a:pPr>
            <a:endParaRPr lang="en-US" altLang="en-US" sz="2000" dirty="0"/>
          </a:p>
          <a:p>
            <a:pPr marL="0" indent="0" eaLnBrk="1" hangingPunct="1">
              <a:buFont typeface="Arial" charset="0"/>
              <a:buNone/>
            </a:pPr>
            <a:r>
              <a:rPr lang="en-US" altLang="en-US" sz="2000" dirty="0"/>
              <a:t>There are n samples in the dataset</a:t>
            </a:r>
          </a:p>
          <a:p>
            <a:pPr marL="0" indent="0" eaLnBrk="1" hangingPunct="1">
              <a:buFont typeface="Arial" charset="0"/>
              <a:buNone/>
            </a:pPr>
            <a:r>
              <a:rPr lang="en-US" altLang="en-US" sz="2000" dirty="0"/>
              <a:t>	</a:t>
            </a:r>
            <a:r>
              <a:rPr lang="en-US" altLang="en-US" sz="2000" dirty="0" err="1"/>
              <a:t>i</a:t>
            </a:r>
            <a:r>
              <a:rPr lang="en-US" altLang="en-US" sz="2000" dirty="0"/>
              <a:t> is the index (subscript) for the sample number</a:t>
            </a:r>
          </a:p>
          <a:p>
            <a:pPr marL="0" indent="0" eaLnBrk="1" hangingPunct="1">
              <a:buFont typeface="Arial" charset="0"/>
              <a:buNone/>
            </a:pPr>
            <a:endParaRPr lang="en-US" altLang="en-US" sz="2000" dirty="0"/>
          </a:p>
          <a:p>
            <a:pPr marL="0" indent="0" eaLnBrk="1" hangingPunct="1">
              <a:buFont typeface="Arial" charset="0"/>
              <a:buNone/>
            </a:pPr>
            <a:r>
              <a:rPr lang="en-US" altLang="en-US" sz="2000" dirty="0"/>
              <a:t>Each sample has one or more </a:t>
            </a:r>
            <a:r>
              <a:rPr lang="en-US" altLang="en-US" sz="2000" b="1" dirty="0"/>
              <a:t>features</a:t>
            </a:r>
            <a:r>
              <a:rPr lang="en-US" altLang="en-US" sz="2000" dirty="0"/>
              <a:t> (x’s) and an </a:t>
            </a:r>
            <a:r>
              <a:rPr lang="en-US" altLang="en-US" sz="2000" b="1" dirty="0"/>
              <a:t>outcome</a:t>
            </a:r>
            <a:r>
              <a:rPr lang="en-US" altLang="en-US" sz="2000" dirty="0"/>
              <a:t> (y) </a:t>
            </a:r>
          </a:p>
          <a:p>
            <a:pPr marL="0" indent="0" eaLnBrk="1" hangingPunct="1">
              <a:buNone/>
            </a:pPr>
            <a:r>
              <a:rPr lang="en-US" altLang="en-US" sz="2000" dirty="0"/>
              <a:t>There are p features in the dataset, p can go from 1 to many thousand</a:t>
            </a:r>
          </a:p>
          <a:p>
            <a:pPr marL="0" indent="0" eaLnBrk="1" hangingPunct="1">
              <a:buNone/>
            </a:pPr>
            <a:r>
              <a:rPr lang="en-US" altLang="en-US" sz="2000" dirty="0"/>
              <a:t>	j is the index for the feature number</a:t>
            </a:r>
          </a:p>
          <a:p>
            <a:pPr marL="0" indent="0" eaLnBrk="1" hangingPunct="1">
              <a:buFont typeface="Arial" charset="0"/>
              <a:buNone/>
            </a:pPr>
            <a:endParaRPr lang="en-US" altLang="en-US" sz="2000" dirty="0"/>
          </a:p>
          <a:p>
            <a:pPr marL="0" indent="0" eaLnBrk="1" hangingPunct="1">
              <a:buFont typeface="Arial" charset="0"/>
              <a:buNone/>
            </a:pPr>
            <a:r>
              <a:rPr lang="en-US" altLang="en-US" sz="2000" dirty="0"/>
              <a:t>A dataset can be made up of samples each having 1 feature and 1 outcome</a:t>
            </a:r>
          </a:p>
          <a:p>
            <a:pPr marL="0" indent="0" eaLnBrk="1" hangingPunct="1">
              <a:buNone/>
            </a:pPr>
            <a:r>
              <a:rPr lang="en-US" altLang="en-US" sz="2000" dirty="0"/>
              <a:t>	(x</a:t>
            </a:r>
            <a:r>
              <a:rPr lang="en-US" altLang="en-US" sz="2000" baseline="-25000" dirty="0"/>
              <a:t>1</a:t>
            </a:r>
            <a:r>
              <a:rPr lang="en-US" altLang="en-US" sz="2000" dirty="0"/>
              <a:t> , y</a:t>
            </a:r>
            <a:r>
              <a:rPr lang="en-US" altLang="en-US" sz="2000" baseline="-25000" dirty="0"/>
              <a:t>1 </a:t>
            </a:r>
            <a:r>
              <a:rPr lang="en-US" altLang="en-US" sz="2000" dirty="0"/>
              <a:t>); (x</a:t>
            </a:r>
            <a:r>
              <a:rPr lang="en-US" altLang="en-US" sz="2000" baseline="-25000" dirty="0"/>
              <a:t>2</a:t>
            </a:r>
            <a:r>
              <a:rPr lang="en-US" altLang="en-US" sz="2000" dirty="0"/>
              <a:t> , y</a:t>
            </a:r>
            <a:r>
              <a:rPr lang="en-US" altLang="en-US" sz="2000" baseline="-25000" dirty="0"/>
              <a:t>2 </a:t>
            </a:r>
            <a:r>
              <a:rPr lang="en-US" altLang="en-US" sz="2000" dirty="0"/>
              <a:t>) …… (x</a:t>
            </a:r>
            <a:r>
              <a:rPr lang="en-US" altLang="en-US" sz="2000" baseline="-25000" dirty="0"/>
              <a:t>i</a:t>
            </a:r>
            <a:r>
              <a:rPr lang="en-US" altLang="en-US" sz="2000" dirty="0"/>
              <a:t> , y</a:t>
            </a:r>
            <a:r>
              <a:rPr lang="en-US" altLang="en-US" sz="2000" baseline="-25000" dirty="0"/>
              <a:t>i </a:t>
            </a:r>
            <a:r>
              <a:rPr lang="en-US" altLang="en-US" sz="2000" dirty="0"/>
              <a:t>)….. (</a:t>
            </a:r>
            <a:r>
              <a:rPr lang="en-US" altLang="en-US" sz="2000" dirty="0" err="1"/>
              <a:t>x</a:t>
            </a:r>
            <a:r>
              <a:rPr lang="en-US" altLang="en-US" sz="2000" baseline="-25000" dirty="0" err="1"/>
              <a:t>n</a:t>
            </a:r>
            <a:r>
              <a:rPr lang="en-US" altLang="en-US" sz="2000" dirty="0"/>
              <a:t> , </a:t>
            </a:r>
            <a:r>
              <a:rPr lang="en-US" altLang="en-US" sz="2000" dirty="0" err="1"/>
              <a:t>y</a:t>
            </a:r>
            <a:r>
              <a:rPr lang="en-US" altLang="en-US" sz="2000" baseline="-25000" dirty="0" err="1"/>
              <a:t>n</a:t>
            </a:r>
            <a:r>
              <a:rPr lang="en-US" altLang="en-US" sz="2000" baseline="-25000" dirty="0"/>
              <a:t> </a:t>
            </a:r>
            <a:r>
              <a:rPr lang="en-US" altLang="en-US" sz="2000" dirty="0"/>
              <a:t>)</a:t>
            </a:r>
          </a:p>
          <a:p>
            <a:pPr marL="0" indent="0" eaLnBrk="1" hangingPunct="1">
              <a:buFont typeface="Arial" charset="0"/>
              <a:buNone/>
            </a:pPr>
            <a:endParaRPr lang="en-US" altLang="en-US" sz="2000" dirty="0"/>
          </a:p>
          <a:p>
            <a:pPr marL="0" indent="0" eaLnBrk="1" hangingPunct="1">
              <a:buFont typeface="Arial" charset="0"/>
              <a:buNone/>
            </a:pPr>
            <a:r>
              <a:rPr lang="en-US" altLang="en-US" sz="2000" dirty="0"/>
              <a:t>Or each sample each can have multiple features and 1 outcome</a:t>
            </a:r>
          </a:p>
          <a:p>
            <a:pPr marL="0" indent="0" eaLnBrk="1" hangingPunct="1">
              <a:buNone/>
            </a:pPr>
            <a:r>
              <a:rPr lang="en-US" altLang="en-US" sz="2000" dirty="0"/>
              <a:t>          (x</a:t>
            </a:r>
            <a:r>
              <a:rPr lang="en-US" altLang="en-US" sz="2000" baseline="-25000" dirty="0"/>
              <a:t>11</a:t>
            </a:r>
            <a:r>
              <a:rPr lang="en-US" altLang="en-US" sz="2000" dirty="0"/>
              <a:t> , x</a:t>
            </a:r>
            <a:r>
              <a:rPr lang="en-US" altLang="en-US" sz="2000" baseline="-25000" dirty="0"/>
              <a:t>12</a:t>
            </a:r>
            <a:r>
              <a:rPr lang="en-US" altLang="en-US" sz="2000" dirty="0"/>
              <a:t> …x</a:t>
            </a:r>
            <a:r>
              <a:rPr lang="en-US" altLang="en-US" sz="2000" baseline="-25000" dirty="0"/>
              <a:t>1j</a:t>
            </a:r>
            <a:r>
              <a:rPr lang="en-US" altLang="en-US" sz="2000" dirty="0"/>
              <a:t> …x</a:t>
            </a:r>
            <a:r>
              <a:rPr lang="en-US" altLang="en-US" sz="2000" baseline="-25000" dirty="0"/>
              <a:t>1p</a:t>
            </a:r>
            <a:r>
              <a:rPr lang="en-US" altLang="en-US" sz="2000" dirty="0"/>
              <a:t> , y</a:t>
            </a:r>
            <a:r>
              <a:rPr lang="en-US" altLang="en-US" sz="2000" baseline="-25000" dirty="0"/>
              <a:t>1</a:t>
            </a:r>
            <a:r>
              <a:rPr lang="en-US" altLang="en-US" sz="2000" dirty="0"/>
              <a:t> ); … (x</a:t>
            </a:r>
            <a:r>
              <a:rPr lang="en-US" altLang="en-US" sz="2000" baseline="-25000" dirty="0"/>
              <a:t>i1</a:t>
            </a:r>
            <a:r>
              <a:rPr lang="en-US" altLang="en-US" sz="2000" dirty="0"/>
              <a:t> , x</a:t>
            </a:r>
            <a:r>
              <a:rPr lang="en-US" altLang="en-US" sz="2000" baseline="-25000" dirty="0"/>
              <a:t>i2</a:t>
            </a:r>
            <a:r>
              <a:rPr lang="en-US" altLang="en-US" sz="2000" dirty="0"/>
              <a:t> …</a:t>
            </a:r>
            <a:r>
              <a:rPr lang="en-US" altLang="en-US" sz="2000" dirty="0" err="1"/>
              <a:t>x</a:t>
            </a:r>
            <a:r>
              <a:rPr lang="en-US" altLang="en-US" sz="2000" baseline="-25000" dirty="0" err="1"/>
              <a:t>ij</a:t>
            </a:r>
            <a:r>
              <a:rPr lang="en-US" altLang="en-US" sz="2000" dirty="0"/>
              <a:t> … </a:t>
            </a:r>
            <a:r>
              <a:rPr lang="en-US" altLang="en-US" sz="2000" dirty="0" err="1"/>
              <a:t>x</a:t>
            </a:r>
            <a:r>
              <a:rPr lang="en-US" altLang="en-US" sz="2000" baseline="-25000" dirty="0" err="1"/>
              <a:t>ip</a:t>
            </a:r>
            <a:r>
              <a:rPr lang="en-US" altLang="en-US" sz="2000" dirty="0"/>
              <a:t> , </a:t>
            </a:r>
            <a:r>
              <a:rPr lang="en-US" altLang="en-US" sz="2000" dirty="0" err="1"/>
              <a:t>y</a:t>
            </a:r>
            <a:r>
              <a:rPr lang="en-US" altLang="en-US" sz="2000" baseline="-25000" dirty="0" err="1"/>
              <a:t>i</a:t>
            </a:r>
            <a:r>
              <a:rPr lang="en-US" altLang="en-US" sz="2000" dirty="0"/>
              <a:t> ); … (x</a:t>
            </a:r>
            <a:r>
              <a:rPr lang="en-US" altLang="en-US" sz="2000" baseline="-25000" dirty="0"/>
              <a:t>n1</a:t>
            </a:r>
            <a:r>
              <a:rPr lang="en-US" altLang="en-US" sz="2000" dirty="0"/>
              <a:t> , x</a:t>
            </a:r>
            <a:r>
              <a:rPr lang="en-US" altLang="en-US" sz="2000" baseline="-25000" dirty="0"/>
              <a:t>n2</a:t>
            </a:r>
            <a:r>
              <a:rPr lang="en-US" altLang="en-US" sz="2000" dirty="0"/>
              <a:t> …</a:t>
            </a:r>
            <a:r>
              <a:rPr lang="en-US" altLang="en-US" sz="2000" dirty="0" err="1"/>
              <a:t>x</a:t>
            </a:r>
            <a:r>
              <a:rPr lang="en-US" altLang="en-US" sz="2000" baseline="-25000" dirty="0" err="1"/>
              <a:t>nj</a:t>
            </a:r>
            <a:r>
              <a:rPr lang="en-US" altLang="en-US" sz="2000" dirty="0"/>
              <a:t> … </a:t>
            </a:r>
            <a:r>
              <a:rPr lang="en-US" altLang="en-US" sz="2000" dirty="0" err="1"/>
              <a:t>x</a:t>
            </a:r>
            <a:r>
              <a:rPr lang="en-US" altLang="en-US" sz="2000" baseline="-25000" dirty="0" err="1"/>
              <a:t>np</a:t>
            </a:r>
            <a:r>
              <a:rPr lang="en-US" altLang="en-US" sz="2000" dirty="0"/>
              <a:t> , </a:t>
            </a:r>
            <a:r>
              <a:rPr lang="en-US" altLang="en-US" sz="2000" dirty="0" err="1"/>
              <a:t>y</a:t>
            </a:r>
            <a:r>
              <a:rPr lang="en-US" altLang="en-US" sz="2000" baseline="-25000" dirty="0" err="1"/>
              <a:t>n</a:t>
            </a:r>
            <a:r>
              <a:rPr lang="en-US" altLang="en-US" sz="2000" dirty="0"/>
              <a:t> ); </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1143000"/>
          </a:xfrm>
        </p:spPr>
        <p:txBody>
          <a:bodyPr/>
          <a:lstStyle/>
          <a:p>
            <a:pPr eaLnBrk="1" hangingPunct="1"/>
            <a:r>
              <a:rPr lang="en-US" altLang="en-US" sz="2800" dirty="0"/>
              <a:t>Notation for Estimated Values</a:t>
            </a:r>
          </a:p>
        </p:txBody>
      </p:sp>
      <p:sp>
        <p:nvSpPr>
          <p:cNvPr id="3" name="Content Placeholder 2"/>
          <p:cNvSpPr>
            <a:spLocks noGrp="1"/>
          </p:cNvSpPr>
          <p:nvPr>
            <p:ph idx="1"/>
          </p:nvPr>
        </p:nvSpPr>
        <p:spPr>
          <a:xfrm>
            <a:off x="381000" y="1066800"/>
            <a:ext cx="8534400" cy="5867400"/>
          </a:xfrm>
        </p:spPr>
        <p:txBody>
          <a:bodyPr rtlCol="0">
            <a:normAutofit/>
          </a:bodyPr>
          <a:lstStyle/>
          <a:p>
            <a:pPr marL="0" indent="0" eaLnBrk="1" fontAlgn="auto" hangingPunct="1">
              <a:spcAft>
                <a:spcPts val="0"/>
              </a:spcAft>
              <a:buFont typeface="Arial" charset="0"/>
              <a:buNone/>
              <a:defRPr/>
            </a:pPr>
            <a:r>
              <a:rPr lang="en-US" sz="2200" dirty="0"/>
              <a:t>Some numbers we will deal with are samples.  They are observed and measured values from a larger population. They represent reality.  </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Other numbers we will deal with are estimates.  Estimates are not real.  They are predictions and/or inferences, and have statistical properties (error estimates, confidence levels, </a:t>
            </a:r>
            <a:r>
              <a:rPr lang="en-US" sz="2200" dirty="0" err="1"/>
              <a:t>etc</a:t>
            </a:r>
            <a:r>
              <a:rPr lang="en-US" sz="2200" dirty="0"/>
              <a:t>).  </a:t>
            </a:r>
          </a:p>
          <a:p>
            <a:pPr marL="0" indent="0" eaLnBrk="1" fontAlgn="auto" hangingPunct="1">
              <a:spcAft>
                <a:spcPts val="0"/>
              </a:spcAft>
              <a:buFont typeface="Arial" charset="0"/>
              <a:buNone/>
              <a:defRPr/>
            </a:pPr>
            <a:endParaRPr lang="en-US" sz="2200" dirty="0"/>
          </a:p>
          <a:p>
            <a:pPr marL="0" indent="0" eaLnBrk="1" fontAlgn="auto" hangingPunct="1">
              <a:spcAft>
                <a:spcPts val="0"/>
              </a:spcAft>
              <a:buNone/>
              <a:defRPr/>
            </a:pPr>
            <a:r>
              <a:rPr lang="en-US" sz="2200" dirty="0"/>
              <a:t>Estimated numbers have a hat to differentiate from actual numbers.</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	</a:t>
            </a:r>
            <a:r>
              <a:rPr lang="cy-GB" sz="2200" dirty="0"/>
              <a:t>y</a:t>
            </a:r>
            <a:r>
              <a:rPr lang="en-US" sz="2200" dirty="0"/>
              <a:t> is a prediction for the outcome given certain feature values</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200" dirty="0"/>
              <a:t>	</a:t>
            </a:r>
            <a:r>
              <a:rPr lang="en-US" sz="2200" dirty="0">
                <a:latin typeface="Symbol" panose="05050102010706020507" pitchFamily="18" charset="2"/>
              </a:rPr>
              <a:t>b </a:t>
            </a:r>
            <a:r>
              <a:rPr lang="en-US" sz="2200" dirty="0"/>
              <a:t>is a prediction for a model coefficient given some data</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	</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23</a:t>
            </a:fld>
            <a:endParaRPr lang="en-US" altLang="en-US"/>
          </a:p>
        </p:txBody>
      </p:sp>
      <p:sp>
        <p:nvSpPr>
          <p:cNvPr id="4" name="TextBox 3"/>
          <p:cNvSpPr txBox="1"/>
          <p:nvPr/>
        </p:nvSpPr>
        <p:spPr>
          <a:xfrm>
            <a:off x="1295400" y="4419600"/>
            <a:ext cx="300082" cy="369332"/>
          </a:xfrm>
          <a:prstGeom prst="rect">
            <a:avLst/>
          </a:prstGeom>
          <a:noFill/>
        </p:spPr>
        <p:txBody>
          <a:bodyPr wrap="none" rtlCol="0">
            <a:spAutoFit/>
          </a:bodyPr>
          <a:lstStyle/>
          <a:p>
            <a:r>
              <a:rPr lang="en-US" dirty="0"/>
              <a:t>^</a:t>
            </a:r>
          </a:p>
        </p:txBody>
      </p:sp>
      <p:sp>
        <p:nvSpPr>
          <p:cNvPr id="6" name="TextBox 5"/>
          <p:cNvSpPr txBox="1"/>
          <p:nvPr/>
        </p:nvSpPr>
        <p:spPr>
          <a:xfrm>
            <a:off x="1295400" y="5105400"/>
            <a:ext cx="300082" cy="369332"/>
          </a:xfrm>
          <a:prstGeom prst="rect">
            <a:avLst/>
          </a:prstGeom>
          <a:noFill/>
        </p:spPr>
        <p:txBody>
          <a:bodyPr wrap="none" rtlCol="0">
            <a:spAutoFit/>
          </a:bodyPr>
          <a:lstStyle/>
          <a:p>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1143000"/>
          </a:xfrm>
        </p:spPr>
        <p:txBody>
          <a:bodyPr/>
          <a:lstStyle/>
          <a:p>
            <a:pPr eaLnBrk="1" hangingPunct="1"/>
            <a:r>
              <a:rPr lang="en-US" altLang="en-US" sz="2800" dirty="0"/>
              <a:t>Linear Regression Models</a:t>
            </a:r>
          </a:p>
        </p:txBody>
      </p:sp>
      <p:sp>
        <p:nvSpPr>
          <p:cNvPr id="3" name="Content Placeholder 2"/>
          <p:cNvSpPr>
            <a:spLocks noGrp="1"/>
          </p:cNvSpPr>
          <p:nvPr>
            <p:ph idx="1"/>
          </p:nvPr>
        </p:nvSpPr>
        <p:spPr>
          <a:xfrm>
            <a:off x="381000" y="1066800"/>
            <a:ext cx="8534400" cy="4343400"/>
          </a:xfrm>
        </p:spPr>
        <p:txBody>
          <a:bodyPr rtlCol="0">
            <a:noAutofit/>
          </a:bodyPr>
          <a:lstStyle/>
          <a:p>
            <a:pPr marL="0" indent="0" eaLnBrk="1" fontAlgn="auto" hangingPunct="1">
              <a:spcAft>
                <a:spcPts val="0"/>
              </a:spcAft>
              <a:buNone/>
              <a:defRPr/>
            </a:pPr>
            <a:r>
              <a:rPr lang="en-US" sz="2000" dirty="0"/>
              <a:t>A </a:t>
            </a:r>
            <a:r>
              <a:rPr lang="en-US" sz="2000" b="1" dirty="0"/>
              <a:t>linear regression model </a:t>
            </a:r>
            <a:r>
              <a:rPr lang="en-US" sz="2000" dirty="0"/>
              <a:t>assigns a coefficient or weight, </a:t>
            </a:r>
            <a:r>
              <a:rPr lang="en-US" sz="2000" dirty="0">
                <a:latin typeface="Symbol" panose="05050102010706020507" pitchFamily="18" charset="2"/>
              </a:rPr>
              <a:t>b</a:t>
            </a:r>
            <a:r>
              <a:rPr lang="en-US" sz="2000" dirty="0"/>
              <a:t>,  to each feature.  Usually there is also a constant term with a subscript of zero, </a:t>
            </a:r>
            <a:r>
              <a:rPr lang="en-US" sz="2000" dirty="0">
                <a:latin typeface="Symbol" panose="05050102010706020507" pitchFamily="18" charset="2"/>
              </a:rPr>
              <a:t>b</a:t>
            </a:r>
            <a:r>
              <a:rPr lang="en-US" sz="2000" baseline="-25000" dirty="0">
                <a:latin typeface="Symbol" panose="05050102010706020507" pitchFamily="18" charset="2"/>
              </a:rPr>
              <a:t>0</a:t>
            </a:r>
            <a:r>
              <a:rPr lang="en-US" sz="2000" dirty="0"/>
              <a:t>. Linear means it uses the features themselves, although in common use linear regression includes polynomials and cross terms.</a:t>
            </a:r>
          </a:p>
          <a:p>
            <a:pPr marL="0" indent="0" eaLnBrk="1" fontAlgn="auto" hangingPunct="1">
              <a:spcBef>
                <a:spcPts val="0"/>
              </a:spcBef>
              <a:spcAft>
                <a:spcPts val="0"/>
              </a:spcAft>
              <a:buNone/>
              <a:defRPr/>
            </a:pPr>
            <a:endParaRPr lang="en-US" sz="2000" dirty="0"/>
          </a:p>
          <a:p>
            <a:pPr marL="0" indent="0" eaLnBrk="1" fontAlgn="auto" hangingPunct="1">
              <a:spcBef>
                <a:spcPts val="0"/>
              </a:spcBef>
              <a:spcAft>
                <a:spcPts val="0"/>
              </a:spcAft>
              <a:buNone/>
              <a:defRPr/>
            </a:pPr>
            <a:endParaRPr lang="en-US" sz="2000" dirty="0"/>
          </a:p>
          <a:p>
            <a:pPr marL="0" indent="0" eaLnBrk="1" fontAlgn="auto" hangingPunct="1">
              <a:spcBef>
                <a:spcPts val="0"/>
              </a:spcBef>
              <a:spcAft>
                <a:spcPts val="0"/>
              </a:spcAft>
              <a:buNone/>
              <a:defRPr/>
            </a:pPr>
            <a:r>
              <a:rPr lang="en-US" sz="2000" dirty="0"/>
              <a:t>A simple linear regression model with 1 feature and n samples may look like </a:t>
            </a:r>
          </a:p>
          <a:p>
            <a:pPr marL="0" indent="0" eaLnBrk="1" fontAlgn="auto" hangingPunct="1">
              <a:spcBef>
                <a:spcPts val="0"/>
              </a:spcBef>
              <a:spcAft>
                <a:spcPts val="0"/>
              </a:spcAft>
              <a:buFont typeface="Arial" charset="0"/>
              <a:buNone/>
              <a:defRPr/>
            </a:pPr>
            <a:endParaRPr lang="en-US" sz="2000" dirty="0"/>
          </a:p>
          <a:p>
            <a:pPr marL="0" indent="0" eaLnBrk="1" fontAlgn="auto" hangingPunct="1">
              <a:spcBef>
                <a:spcPts val="0"/>
              </a:spcBef>
              <a:spcAft>
                <a:spcPts val="0"/>
              </a:spcAft>
              <a:buNone/>
              <a:defRPr/>
            </a:pPr>
            <a:r>
              <a:rPr lang="en-US" sz="2000" dirty="0"/>
              <a:t>	</a:t>
            </a:r>
            <a:r>
              <a:rPr lang="cy-GB" sz="2000" dirty="0"/>
              <a:t>ŷ</a:t>
            </a:r>
            <a:r>
              <a:rPr lang="en-US" sz="2000" baseline="-25000" dirty="0"/>
              <a:t>1 </a:t>
            </a:r>
            <a:r>
              <a:rPr lang="en-US" sz="2000" dirty="0"/>
              <a:t>= </a:t>
            </a:r>
            <a:r>
              <a:rPr lang="en-US" sz="2000" dirty="0">
                <a:latin typeface="Symbol" panose="05050102010706020507" pitchFamily="18" charset="2"/>
              </a:rPr>
              <a:t>b</a:t>
            </a:r>
            <a:r>
              <a:rPr lang="en-US" sz="2000" baseline="-25000" dirty="0"/>
              <a:t>0 </a:t>
            </a:r>
            <a:r>
              <a:rPr lang="en-US" sz="2000" dirty="0"/>
              <a:t>+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 </a:t>
            </a:r>
            <a:r>
              <a:rPr lang="en-US" sz="2000" dirty="0"/>
              <a:t>x</a:t>
            </a:r>
            <a:r>
              <a:rPr lang="en-US" sz="2000" baseline="-25000" dirty="0"/>
              <a:t>1</a:t>
            </a:r>
          </a:p>
          <a:p>
            <a:pPr marL="0" indent="0" eaLnBrk="1" fontAlgn="auto" hangingPunct="1">
              <a:spcBef>
                <a:spcPts val="0"/>
              </a:spcBef>
              <a:spcAft>
                <a:spcPts val="0"/>
              </a:spcAft>
              <a:buNone/>
              <a:defRPr/>
            </a:pPr>
            <a:endParaRPr lang="en-US" sz="2000" baseline="-25000" dirty="0"/>
          </a:p>
          <a:p>
            <a:pPr marL="0" indent="0" eaLnBrk="1" fontAlgn="auto" hangingPunct="1">
              <a:spcBef>
                <a:spcPts val="0"/>
              </a:spcBef>
              <a:spcAft>
                <a:spcPts val="0"/>
              </a:spcAft>
              <a:buNone/>
              <a:defRPr/>
            </a:pPr>
            <a:r>
              <a:rPr lang="en-US" sz="2000" dirty="0"/>
              <a:t> 	 </a:t>
            </a:r>
            <a:r>
              <a:rPr lang="cy-GB" sz="2000" dirty="0"/>
              <a:t>ŷ</a:t>
            </a:r>
            <a:r>
              <a:rPr lang="en-US" sz="2000" baseline="-25000" dirty="0"/>
              <a:t>2 </a:t>
            </a:r>
            <a:r>
              <a:rPr lang="en-US" sz="2000" dirty="0"/>
              <a:t>= </a:t>
            </a:r>
            <a:r>
              <a:rPr lang="en-US" sz="2000" dirty="0">
                <a:latin typeface="Symbol" panose="05050102010706020507" pitchFamily="18" charset="2"/>
              </a:rPr>
              <a:t>b</a:t>
            </a:r>
            <a:r>
              <a:rPr lang="en-US" sz="2000" baseline="-25000" dirty="0"/>
              <a:t>0 </a:t>
            </a:r>
            <a:r>
              <a:rPr lang="en-US" sz="2000" dirty="0"/>
              <a:t>+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 </a:t>
            </a:r>
            <a:r>
              <a:rPr lang="en-US" sz="2000" dirty="0"/>
              <a:t>x</a:t>
            </a:r>
            <a:r>
              <a:rPr lang="en-US" sz="2000" baseline="-25000" dirty="0"/>
              <a:t>2</a:t>
            </a:r>
          </a:p>
          <a:p>
            <a:pPr marL="0" indent="0" eaLnBrk="1" fontAlgn="auto" hangingPunct="1">
              <a:spcBef>
                <a:spcPts val="0"/>
              </a:spcBef>
              <a:spcAft>
                <a:spcPts val="0"/>
              </a:spcAft>
              <a:buNone/>
              <a:defRPr/>
            </a:pPr>
            <a:r>
              <a:rPr lang="en-US" sz="2000" baseline="-25000" dirty="0"/>
              <a:t>	‘	‘	</a:t>
            </a:r>
          </a:p>
          <a:p>
            <a:pPr marL="0" indent="0" eaLnBrk="1" fontAlgn="auto" hangingPunct="1">
              <a:spcBef>
                <a:spcPts val="0"/>
              </a:spcBef>
              <a:spcAft>
                <a:spcPts val="0"/>
              </a:spcAft>
              <a:buNone/>
              <a:defRPr/>
            </a:pPr>
            <a:r>
              <a:rPr lang="en-US" sz="2000" baseline="-25000" dirty="0"/>
              <a:t>	‘	.</a:t>
            </a:r>
          </a:p>
          <a:p>
            <a:pPr marL="0" indent="0" eaLnBrk="1" fontAlgn="auto" hangingPunct="1">
              <a:spcBef>
                <a:spcPts val="0"/>
              </a:spcBef>
              <a:spcAft>
                <a:spcPts val="0"/>
              </a:spcAft>
              <a:buNone/>
              <a:defRPr/>
            </a:pPr>
            <a:r>
              <a:rPr lang="en-US" sz="2000" baseline="-25000" dirty="0"/>
              <a:t>	‘	‘</a:t>
            </a:r>
          </a:p>
          <a:p>
            <a:pPr marL="0" indent="0" eaLnBrk="1" fontAlgn="auto" hangingPunct="1">
              <a:spcBef>
                <a:spcPts val="0"/>
              </a:spcBef>
              <a:spcAft>
                <a:spcPts val="0"/>
              </a:spcAft>
              <a:buNone/>
              <a:defRPr/>
            </a:pPr>
            <a:r>
              <a:rPr lang="en-US" sz="2000" dirty="0"/>
              <a:t>	 </a:t>
            </a:r>
            <a:r>
              <a:rPr lang="cy-GB" sz="2000" dirty="0"/>
              <a:t>ŷ</a:t>
            </a:r>
            <a:r>
              <a:rPr lang="en-US" sz="2000" baseline="-25000" dirty="0"/>
              <a:t>n </a:t>
            </a:r>
            <a:r>
              <a:rPr lang="en-US" sz="2000" dirty="0"/>
              <a:t>= </a:t>
            </a:r>
            <a:r>
              <a:rPr lang="en-US" sz="2000" dirty="0">
                <a:latin typeface="Symbol" panose="05050102010706020507" pitchFamily="18" charset="2"/>
              </a:rPr>
              <a:t>b</a:t>
            </a:r>
            <a:r>
              <a:rPr lang="en-US" sz="2000" baseline="-25000" dirty="0"/>
              <a:t>0 </a:t>
            </a:r>
            <a:r>
              <a:rPr lang="en-US" sz="2000" dirty="0"/>
              <a:t>+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 </a:t>
            </a:r>
            <a:r>
              <a:rPr lang="en-US" sz="2000" dirty="0" err="1"/>
              <a:t>x</a:t>
            </a:r>
            <a:r>
              <a:rPr lang="en-US" sz="2000" baseline="-25000" dirty="0" err="1"/>
              <a:t>n</a:t>
            </a:r>
            <a:endParaRPr lang="en-US" sz="2000" baseline="-25000" dirty="0"/>
          </a:p>
          <a:p>
            <a:pPr marL="0" indent="0" eaLnBrk="1" fontAlgn="auto" hangingPunct="1">
              <a:spcBef>
                <a:spcPts val="0"/>
              </a:spcBef>
              <a:spcAft>
                <a:spcPts val="0"/>
              </a:spcAft>
              <a:buNone/>
              <a:defRPr/>
            </a:pPr>
            <a:endParaRPr lang="en-US" sz="2000" baseline="-25000" dirty="0"/>
          </a:p>
          <a:p>
            <a:pPr marL="0" indent="0" eaLnBrk="1" fontAlgn="auto" hangingPunct="1">
              <a:spcBef>
                <a:spcPts val="0"/>
              </a:spcBef>
              <a:spcAft>
                <a:spcPts val="0"/>
              </a:spcAft>
              <a:buNone/>
              <a:defRPr/>
            </a:pPr>
            <a:endParaRPr lang="en-US" sz="2000" dirty="0"/>
          </a:p>
          <a:p>
            <a:pPr marL="0" indent="0" eaLnBrk="1" fontAlgn="auto" hangingPunct="1">
              <a:spcBef>
                <a:spcPts val="0"/>
              </a:spcBef>
              <a:spcAft>
                <a:spcPts val="0"/>
              </a:spcAft>
              <a:buNone/>
              <a:defRPr/>
            </a:pPr>
            <a:r>
              <a:rPr lang="en-US" sz="2000" dirty="0"/>
              <a:t>Note that </a:t>
            </a:r>
            <a:r>
              <a:rPr lang="en-US" sz="2000" dirty="0">
                <a:latin typeface="Symbol" panose="05050102010706020507" pitchFamily="18" charset="2"/>
              </a:rPr>
              <a:t>b</a:t>
            </a:r>
            <a:r>
              <a:rPr lang="en-US" sz="2000" baseline="-25000" dirty="0"/>
              <a:t>0 </a:t>
            </a:r>
            <a:r>
              <a:rPr lang="en-US" sz="2000" dirty="0"/>
              <a:t>and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a:t>
            </a:r>
            <a:r>
              <a:rPr lang="en-US" sz="2000" dirty="0"/>
              <a:t>are the same for this model, regardless of the value of the features.   </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24</a:t>
            </a:fld>
            <a:endParaRPr lang="en-US" altLang="en-US" dirty="0"/>
          </a:p>
        </p:txBody>
      </p:sp>
      <p:sp>
        <p:nvSpPr>
          <p:cNvPr id="4" name="TextBox 3"/>
          <p:cNvSpPr txBox="1"/>
          <p:nvPr/>
        </p:nvSpPr>
        <p:spPr>
          <a:xfrm>
            <a:off x="1752600" y="3379232"/>
            <a:ext cx="300082" cy="369332"/>
          </a:xfrm>
          <a:prstGeom prst="rect">
            <a:avLst/>
          </a:prstGeom>
          <a:noFill/>
        </p:spPr>
        <p:txBody>
          <a:bodyPr wrap="none" rtlCol="0">
            <a:spAutoFit/>
          </a:bodyPr>
          <a:lstStyle/>
          <a:p>
            <a:r>
              <a:rPr lang="en-US" dirty="0"/>
              <a:t>^</a:t>
            </a:r>
          </a:p>
        </p:txBody>
      </p:sp>
      <p:sp>
        <p:nvSpPr>
          <p:cNvPr id="6" name="TextBox 5"/>
          <p:cNvSpPr txBox="1"/>
          <p:nvPr/>
        </p:nvSpPr>
        <p:spPr>
          <a:xfrm>
            <a:off x="2214518" y="3379232"/>
            <a:ext cx="300082" cy="369332"/>
          </a:xfrm>
          <a:prstGeom prst="rect">
            <a:avLst/>
          </a:prstGeom>
          <a:noFill/>
        </p:spPr>
        <p:txBody>
          <a:bodyPr wrap="none" rtlCol="0">
            <a:spAutoFit/>
          </a:bodyPr>
          <a:lstStyle/>
          <a:p>
            <a:r>
              <a:rPr lang="en-US" dirty="0"/>
              <a:t>^</a:t>
            </a:r>
          </a:p>
        </p:txBody>
      </p:sp>
      <p:sp>
        <p:nvSpPr>
          <p:cNvPr id="7" name="TextBox 6"/>
          <p:cNvSpPr txBox="1"/>
          <p:nvPr/>
        </p:nvSpPr>
        <p:spPr>
          <a:xfrm>
            <a:off x="1752600" y="3874532"/>
            <a:ext cx="300082" cy="369332"/>
          </a:xfrm>
          <a:prstGeom prst="rect">
            <a:avLst/>
          </a:prstGeom>
          <a:noFill/>
        </p:spPr>
        <p:txBody>
          <a:bodyPr wrap="none" rtlCol="0">
            <a:spAutoFit/>
          </a:bodyPr>
          <a:lstStyle/>
          <a:p>
            <a:r>
              <a:rPr lang="en-US" dirty="0"/>
              <a:t>^</a:t>
            </a:r>
          </a:p>
        </p:txBody>
      </p:sp>
      <p:sp>
        <p:nvSpPr>
          <p:cNvPr id="8" name="TextBox 7"/>
          <p:cNvSpPr txBox="1"/>
          <p:nvPr/>
        </p:nvSpPr>
        <p:spPr>
          <a:xfrm>
            <a:off x="2214518" y="3874532"/>
            <a:ext cx="300082" cy="369332"/>
          </a:xfrm>
          <a:prstGeom prst="rect">
            <a:avLst/>
          </a:prstGeom>
          <a:noFill/>
        </p:spPr>
        <p:txBody>
          <a:bodyPr wrap="none" rtlCol="0">
            <a:spAutoFit/>
          </a:bodyPr>
          <a:lstStyle/>
          <a:p>
            <a:r>
              <a:rPr lang="en-US" dirty="0"/>
              <a:t>^</a:t>
            </a:r>
          </a:p>
        </p:txBody>
      </p:sp>
      <p:sp>
        <p:nvSpPr>
          <p:cNvPr id="9" name="TextBox 8"/>
          <p:cNvSpPr txBox="1"/>
          <p:nvPr/>
        </p:nvSpPr>
        <p:spPr>
          <a:xfrm>
            <a:off x="1752600" y="4788932"/>
            <a:ext cx="300082" cy="369332"/>
          </a:xfrm>
          <a:prstGeom prst="rect">
            <a:avLst/>
          </a:prstGeom>
          <a:noFill/>
        </p:spPr>
        <p:txBody>
          <a:bodyPr wrap="none" rtlCol="0">
            <a:spAutoFit/>
          </a:bodyPr>
          <a:lstStyle/>
          <a:p>
            <a:r>
              <a:rPr lang="en-US" dirty="0"/>
              <a:t>^</a:t>
            </a:r>
          </a:p>
        </p:txBody>
      </p:sp>
      <p:sp>
        <p:nvSpPr>
          <p:cNvPr id="10" name="TextBox 9"/>
          <p:cNvSpPr txBox="1"/>
          <p:nvPr/>
        </p:nvSpPr>
        <p:spPr>
          <a:xfrm>
            <a:off x="2214518" y="4788932"/>
            <a:ext cx="300082" cy="369332"/>
          </a:xfrm>
          <a:prstGeom prst="rect">
            <a:avLst/>
          </a:prstGeom>
          <a:noFill/>
        </p:spPr>
        <p:txBody>
          <a:bodyPr wrap="none" rtlCol="0">
            <a:spAutoFit/>
          </a:bodyPr>
          <a:lstStyle/>
          <a:p>
            <a:r>
              <a:rPr lang="en-US" dirty="0"/>
              <a:t>^</a:t>
            </a:r>
          </a:p>
        </p:txBody>
      </p:sp>
      <p:sp>
        <p:nvSpPr>
          <p:cNvPr id="11" name="TextBox 10"/>
          <p:cNvSpPr txBox="1"/>
          <p:nvPr/>
        </p:nvSpPr>
        <p:spPr>
          <a:xfrm>
            <a:off x="1447800" y="5638800"/>
            <a:ext cx="300082" cy="369332"/>
          </a:xfrm>
          <a:prstGeom prst="rect">
            <a:avLst/>
          </a:prstGeom>
          <a:noFill/>
        </p:spPr>
        <p:txBody>
          <a:bodyPr wrap="none" rtlCol="0">
            <a:spAutoFit/>
          </a:bodyPr>
          <a:lstStyle/>
          <a:p>
            <a:r>
              <a:rPr lang="en-US" dirty="0"/>
              <a:t>^</a:t>
            </a:r>
          </a:p>
        </p:txBody>
      </p:sp>
      <p:sp>
        <p:nvSpPr>
          <p:cNvPr id="12" name="TextBox 11"/>
          <p:cNvSpPr txBox="1"/>
          <p:nvPr/>
        </p:nvSpPr>
        <p:spPr>
          <a:xfrm>
            <a:off x="2133600" y="5638800"/>
            <a:ext cx="300082" cy="369332"/>
          </a:xfrm>
          <a:prstGeom prst="rect">
            <a:avLst/>
          </a:prstGeom>
          <a:noFill/>
        </p:spPr>
        <p:txBody>
          <a:bodyPr wrap="none" rtlCol="0">
            <a:spAutoFit/>
          </a:bodyPr>
          <a:lstStyle/>
          <a:p>
            <a:r>
              <a:rPr lang="en-US" dirty="0"/>
              <a:t>^</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600" y="3479799"/>
            <a:ext cx="2184400" cy="2395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6524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Error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Q: How do we estimate the </a:t>
                </a:r>
                <a14:m>
                  <m:oMath xmlns:m="http://schemas.openxmlformats.org/officeDocument/2006/math">
                    <m:r>
                      <m:rPr>
                        <m:nor/>
                      </m:rPr>
                      <a:rPr lang="en-US" dirty="0">
                        <a:latin typeface="Symbol" panose="05050102010706020507" pitchFamily="18" charset="2"/>
                      </a:rPr>
                      <m:t>b</m:t>
                    </m:r>
                  </m:oMath>
                </a14:m>
                <a:r>
                  <a:rPr lang="en-US" dirty="0"/>
                  <a:t>’s? </a:t>
                </a:r>
              </a:p>
              <a:p>
                <a:pPr marL="0" indent="0">
                  <a:buNone/>
                </a:pPr>
                <a:r>
                  <a:rPr lang="en-US" dirty="0"/>
                  <a:t>A: Create and then minimize the Error Function.</a:t>
                </a:r>
              </a:p>
              <a:p>
                <a:pPr marL="0" indent="0">
                  <a:buNone/>
                </a:pPr>
                <a:r>
                  <a:rPr lang="en-US" dirty="0"/>
                  <a:t>                                                  </a:t>
                </a:r>
              </a:p>
              <a:p>
                <a:pPr marL="0" indent="0">
                  <a:buNone/>
                </a:pPr>
                <a:r>
                  <a:rPr lang="en-US" dirty="0"/>
                  <a:t>Once common error function is the Residual Sum of Squares </a:t>
                </a:r>
              </a:p>
              <a:p>
                <a:pPr marL="0" indent="0">
                  <a:buNone/>
                </a:pPr>
                <a:endParaRPr lang="en-US" dirty="0"/>
              </a:p>
              <a:p>
                <a:pPr marL="0" indent="0">
                  <a:buNone/>
                </a:pPr>
                <a:r>
                  <a:rPr lang="en-US" dirty="0"/>
                  <a:t>		RSS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d>
                          <m:dPr>
                            <m:ctrlPr>
                              <a:rPr lang="en-US" b="0" i="1" smtClean="0">
                                <a:latin typeface="Cambria Math" panose="02040503050406030204" pitchFamily="18" charset="0"/>
                              </a:rPr>
                            </m:ctrlPr>
                          </m:dPr>
                          <m:e>
                            <m:r>
                              <a:rPr lang="en-US" b="0" i="1" smtClean="0">
                                <a:latin typeface="Cambria Math"/>
                              </a:rPr>
                              <m:t>𝑦</m:t>
                            </m:r>
                            <m:r>
                              <a:rPr lang="en-US" b="0" i="1" baseline="-25000" smtClean="0">
                                <a:latin typeface="Cambria Math"/>
                              </a:rPr>
                              <m:t>𝑖</m:t>
                            </m:r>
                            <m:r>
                              <a:rPr lang="en-US" b="0" i="1" smtClean="0">
                                <a:latin typeface="Cambria Math"/>
                              </a:rPr>
                              <m:t> −</m:t>
                            </m:r>
                            <m:r>
                              <a:rPr lang="cy-GB" b="0" i="1" smtClean="0">
                                <a:latin typeface="Cambria Math"/>
                              </a:rPr>
                              <m:t>ŷ</m:t>
                            </m:r>
                            <m:r>
                              <a:rPr lang="en-US" b="0" i="1" baseline="-25000" smtClean="0">
                                <a:latin typeface="Cambria Math"/>
                              </a:rPr>
                              <m:t>𝑖</m:t>
                            </m:r>
                          </m:e>
                        </m:d>
                        <m:r>
                          <a:rPr lang="en-US" b="0" i="1" baseline="30000" smtClean="0">
                            <a:latin typeface="Cambria Math"/>
                          </a:rPr>
                          <m:t>2</m:t>
                        </m:r>
                      </m:e>
                    </m:nary>
                  </m:oMath>
                </a14:m>
                <a:endParaRPr lang="en-US" dirty="0"/>
              </a:p>
              <a:p>
                <a:pPr marL="0" indent="0">
                  <a:buNone/>
                </a:pPr>
                <a:endParaRPr lang="en-US" dirty="0"/>
              </a:p>
              <a:p>
                <a:pPr marL="0" indent="0">
                  <a:buNone/>
                </a:pPr>
                <a:r>
                  <a:rPr lang="en-US" dirty="0"/>
                  <a:t>You will see a bizillion different forms of the error function throughout this course.  But it all boils down to finding a model to minimize the error.</a:t>
                </a:r>
              </a:p>
              <a:p>
                <a:pPr marL="0" indent="0">
                  <a:buNone/>
                </a:pPr>
                <a:endParaRPr lang="en-US" dirty="0"/>
              </a:p>
              <a:p>
                <a:pPr marL="0" indent="0">
                  <a:buNone/>
                </a:pPr>
                <a:r>
                  <a:rPr lang="en-US" dirty="0"/>
                  <a:t>This method is called “Minimizing the Sum of Squares” for obvious reasons.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950" b="-98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25</a:t>
            </a:fld>
            <a:endParaRPr lang="en-US" altLang="en-US"/>
          </a:p>
        </p:txBody>
      </p:sp>
    </p:spTree>
    <p:extLst>
      <p:ext uri="{BB962C8B-B14F-4D97-AF65-F5344CB8AC3E}">
        <p14:creationId xmlns:p14="http://schemas.microsoft.com/office/powerpoint/2010/main" val="16443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1143000"/>
          </a:xfrm>
        </p:spPr>
        <p:txBody>
          <a:bodyPr/>
          <a:lstStyle/>
          <a:p>
            <a:pPr eaLnBrk="1" hangingPunct="1"/>
            <a:r>
              <a:rPr lang="en-US" altLang="en-US" sz="2800"/>
              <a:t>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229" y="1066801"/>
                <a:ext cx="8305800" cy="5334000"/>
              </a:xfrm>
            </p:spPr>
            <p:txBody>
              <a:bodyPr rtlCol="0">
                <a:normAutofit/>
              </a:bodyPr>
              <a:lstStyle/>
              <a:p>
                <a:pPr marL="0" indent="0" eaLnBrk="1" fontAlgn="auto" hangingPunct="1">
                  <a:spcAft>
                    <a:spcPts val="0"/>
                  </a:spcAft>
                  <a:buNone/>
                  <a:defRPr/>
                </a:pPr>
                <a:r>
                  <a:rPr lang="en-US" sz="2200" dirty="0"/>
                  <a:t>Different values of the slope and y-intercept result in different errors. We need to differentiate the Error Function with respect to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a:t>
                </a:r>
                <a:r>
                  <a:rPr lang="en-US" sz="2200" dirty="0"/>
                  <a:t>and </a:t>
                </a:r>
                <a:r>
                  <a:rPr lang="en-US" sz="2000" dirty="0">
                    <a:latin typeface="Symbol" panose="05050102010706020507" pitchFamily="18" charset="2"/>
                  </a:rPr>
                  <a:t>b</a:t>
                </a:r>
                <a:r>
                  <a:rPr lang="en-US" sz="2000" baseline="-25000" dirty="0">
                    <a:latin typeface="Symbol" panose="05050102010706020507" pitchFamily="18" charset="2"/>
                  </a:rPr>
                  <a:t>0</a:t>
                </a:r>
                <a:r>
                  <a:rPr lang="en-US" sz="2200" dirty="0"/>
                  <a:t> </a:t>
                </a:r>
                <a:r>
                  <a:rPr lang="en-US" sz="2200" b="1" dirty="0"/>
                  <a:t>simultaneously</a:t>
                </a:r>
                <a:r>
                  <a:rPr lang="en-US" sz="2200" dirty="0"/>
                  <a:t> and set them to zero. </a:t>
                </a:r>
              </a:p>
              <a:p>
                <a:pPr marL="0" indent="0" eaLnBrk="1" fontAlgn="auto" hangingPunct="1">
                  <a:spcAft>
                    <a:spcPts val="0"/>
                  </a:spcAft>
                  <a:buNone/>
                  <a:defRPr/>
                </a:pPr>
                <a:endParaRPr lang="en-US" sz="2200" dirty="0"/>
              </a:p>
              <a:p>
                <a:pPr marL="0" indent="0" eaLnBrk="1" fontAlgn="auto" hangingPunct="1">
                  <a:spcAft>
                    <a:spcPts val="0"/>
                  </a:spcAft>
                  <a:buNone/>
                  <a:defRPr/>
                </a:pPr>
                <a:r>
                  <a:rPr lang="en-US" sz="2000" dirty="0"/>
                  <a:t>			RSS = </a:t>
                </a:r>
                <a14:m>
                  <m:oMath xmlns:m="http://schemas.openxmlformats.org/officeDocument/2006/math">
                    <m:nary>
                      <m:naryPr>
                        <m:chr m:val="∑"/>
                        <m:ctrlPr>
                          <a:rPr lang="en-US" sz="2000" i="1">
                            <a:latin typeface="Cambria Math" panose="02040503050406030204" pitchFamily="18" charset="0"/>
                          </a:rPr>
                        </m:ctrlPr>
                      </m:naryPr>
                      <m:sub>
                        <m:r>
                          <m:rPr>
                            <m:brk m:alnAt="23"/>
                          </m:rPr>
                          <a:rPr lang="en-US" sz="2000" i="1">
                            <a:latin typeface="Cambria Math"/>
                          </a:rPr>
                          <m:t>𝑖</m:t>
                        </m:r>
                        <m:r>
                          <a:rPr lang="en-US" sz="2000" i="1">
                            <a:latin typeface="Cambria Math"/>
                          </a:rPr>
                          <m:t>=1</m:t>
                        </m:r>
                      </m:sub>
                      <m:sup>
                        <m:r>
                          <a:rPr lang="en-US" sz="2000" i="1">
                            <a:latin typeface="Cambria Math"/>
                          </a:rPr>
                          <m:t>𝑛</m:t>
                        </m:r>
                      </m:sup>
                      <m:e>
                        <m:d>
                          <m:dPr>
                            <m:ctrlPr>
                              <a:rPr lang="en-US" sz="2000" i="1">
                                <a:latin typeface="Cambria Math" panose="02040503050406030204" pitchFamily="18" charset="0"/>
                              </a:rPr>
                            </m:ctrlPr>
                          </m:dPr>
                          <m:e>
                            <m:r>
                              <a:rPr lang="en-US" sz="2000" i="1">
                                <a:latin typeface="Cambria Math"/>
                              </a:rPr>
                              <m:t>𝑦</m:t>
                            </m:r>
                            <m:r>
                              <a:rPr lang="en-US" sz="2000" i="1" baseline="-25000">
                                <a:latin typeface="Cambria Math"/>
                              </a:rPr>
                              <m:t>𝑖</m:t>
                            </m:r>
                            <m:r>
                              <a:rPr lang="en-US" sz="2000" i="1">
                                <a:latin typeface="Cambria Math"/>
                              </a:rPr>
                              <m:t> −</m:t>
                            </m:r>
                            <m:r>
                              <a:rPr lang="cy-GB" sz="2000" i="1">
                                <a:latin typeface="Cambria Math"/>
                              </a:rPr>
                              <m:t>ŷ</m:t>
                            </m:r>
                            <m:r>
                              <a:rPr lang="en-US" sz="2000" i="1" baseline="-25000">
                                <a:latin typeface="Cambria Math"/>
                              </a:rPr>
                              <m:t>𝑖</m:t>
                            </m:r>
                          </m:e>
                        </m:d>
                        <m:r>
                          <a:rPr lang="en-US" sz="2000" i="1" baseline="30000">
                            <a:latin typeface="Cambria Math"/>
                          </a:rPr>
                          <m:t>2</m:t>
                        </m:r>
                      </m:e>
                    </m:nary>
                  </m:oMath>
                </a14:m>
                <a:endParaRPr lang="en-US" sz="2200" dirty="0"/>
              </a:p>
              <a:p>
                <a:pPr eaLnBrk="1" fontAlgn="auto" hangingPunct="1">
                  <a:spcAft>
                    <a:spcPts val="0"/>
                  </a:spcAft>
                  <a:defRPr/>
                </a:pPr>
                <a:endParaRPr lang="en-US" sz="2200" dirty="0"/>
              </a:p>
              <a:p>
                <a:pPr eaLnBrk="1" fontAlgn="auto" hangingPunct="1">
                  <a:spcAft>
                    <a:spcPts val="0"/>
                  </a:spcAft>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229" y="1066801"/>
                <a:ext cx="8305800" cy="5334000"/>
              </a:xfrm>
              <a:blipFill>
                <a:blip r:embed="rId2"/>
                <a:stretch>
                  <a:fillRect l="-954" t="-80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26</a:t>
            </a:fld>
            <a:endParaRPr lang="en-US"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45" y="3410392"/>
            <a:ext cx="3266352" cy="2719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4800600" y="3444874"/>
            <a:ext cx="2819400" cy="2727326"/>
            <a:chOff x="2333110" y="2455532"/>
            <a:chExt cx="3895725" cy="4763021"/>
          </a:xfrm>
        </p:grpSpPr>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110" y="2455532"/>
              <a:ext cx="3895725" cy="4763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386009" y="4839206"/>
              <a:ext cx="2133600" cy="15808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70646" y="4451289"/>
              <a:ext cx="457200" cy="638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6100099" y="5955268"/>
            <a:ext cx="762000" cy="369332"/>
          </a:xfrm>
          <a:prstGeom prst="rect">
            <a:avLst/>
          </a:prstGeom>
          <a:solidFill>
            <a:schemeClr val="bg1"/>
          </a:solidFill>
        </p:spPr>
        <p:txBody>
          <a:bodyPr wrap="square" rtlCol="0">
            <a:spAutoFit/>
          </a:bodyPr>
          <a:lstStyle/>
          <a:p>
            <a:r>
              <a:rPr lang="en-US" dirty="0">
                <a:latin typeface="Symbol" panose="05050102010706020507" pitchFamily="18" charset="2"/>
              </a:rPr>
              <a:t>b</a:t>
            </a:r>
            <a:r>
              <a:rPr lang="en-US" baseline="-25000" dirty="0">
                <a:latin typeface="Symbol" panose="05050102010706020507" pitchFamily="18" charset="2"/>
              </a:rPr>
              <a:t>0</a:t>
            </a:r>
            <a:r>
              <a:rPr lang="en-US" dirty="0"/>
              <a:t>        </a:t>
            </a:r>
          </a:p>
        </p:txBody>
      </p:sp>
      <p:sp>
        <p:nvSpPr>
          <p:cNvPr id="11" name="TextBox 10"/>
          <p:cNvSpPr txBox="1"/>
          <p:nvPr/>
        </p:nvSpPr>
        <p:spPr>
          <a:xfrm>
            <a:off x="4576099" y="4403502"/>
            <a:ext cx="665491" cy="369332"/>
          </a:xfrm>
          <a:prstGeom prst="rect">
            <a:avLst/>
          </a:prstGeom>
          <a:solidFill>
            <a:schemeClr val="bg1"/>
          </a:solidFill>
        </p:spPr>
        <p:txBody>
          <a:bodyPr wrap="square" rtlCol="0">
            <a:spAutoFit/>
          </a:bodyPr>
          <a:lstStyle/>
          <a:p>
            <a:r>
              <a:rPr lang="en-US" dirty="0"/>
              <a:t>J(</a:t>
            </a:r>
            <a:r>
              <a:rPr lang="en-US" dirty="0">
                <a:latin typeface="Symbol" panose="05050102010706020507" pitchFamily="18" charset="2"/>
              </a:rPr>
              <a:t>b</a:t>
            </a:r>
            <a:r>
              <a:rPr lang="en-US" baseline="-25000" dirty="0">
                <a:latin typeface="Symbol" panose="05050102010706020507" pitchFamily="18" charset="2"/>
              </a:rPr>
              <a:t>0</a:t>
            </a:r>
            <a:r>
              <a:rPr lang="en-US" dirty="0"/>
              <a:t>)       </a:t>
            </a:r>
          </a:p>
        </p:txBody>
      </p:sp>
      <p:sp>
        <p:nvSpPr>
          <p:cNvPr id="13" name="Rectangle 12"/>
          <p:cNvSpPr/>
          <p:nvPr/>
        </p:nvSpPr>
        <p:spPr>
          <a:xfrm>
            <a:off x="3962400" y="3601183"/>
            <a:ext cx="290453" cy="2113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399" y="3733800"/>
            <a:ext cx="407084" cy="9235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41590" y="3576160"/>
            <a:ext cx="190594" cy="221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71600" y="3728560"/>
            <a:ext cx="190594" cy="22150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94547" y="5833987"/>
            <a:ext cx="2370305" cy="1627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746947" y="5986387"/>
            <a:ext cx="2370305" cy="1627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771550" y="5823385"/>
            <a:ext cx="2370305" cy="1627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28597" y="5026397"/>
            <a:ext cx="1625958" cy="369332"/>
          </a:xfrm>
          <a:prstGeom prst="rect">
            <a:avLst/>
          </a:prstGeom>
          <a:noFill/>
        </p:spPr>
        <p:txBody>
          <a:bodyPr wrap="none" rtlCol="0">
            <a:spAutoFit/>
          </a:bodyPr>
          <a:lstStyle/>
          <a:p>
            <a:r>
              <a:rPr lang="en-US" dirty="0">
                <a:latin typeface="Symbol" panose="05050102010706020507" pitchFamily="18" charset="2"/>
              </a:rPr>
              <a:t>d</a:t>
            </a:r>
            <a:r>
              <a:rPr lang="en-US" dirty="0"/>
              <a:t>(RSS) / </a:t>
            </a:r>
            <a:r>
              <a:rPr lang="en-US" dirty="0">
                <a:latin typeface="Symbol" panose="05050102010706020507" pitchFamily="18" charset="2"/>
              </a:rPr>
              <a:t>db</a:t>
            </a:r>
            <a:r>
              <a:rPr lang="en-US" baseline="-25000" dirty="0"/>
              <a:t>0</a:t>
            </a:r>
            <a:r>
              <a:rPr lang="en-US" dirty="0"/>
              <a:t> = 0</a:t>
            </a:r>
          </a:p>
        </p:txBody>
      </p:sp>
      <p:cxnSp>
        <p:nvCxnSpPr>
          <p:cNvPr id="21" name="Straight Arrow Connector 20"/>
          <p:cNvCxnSpPr/>
          <p:nvPr/>
        </p:nvCxnSpPr>
        <p:spPr>
          <a:xfrm flipH="1" flipV="1">
            <a:off x="6070941" y="4836079"/>
            <a:ext cx="139359" cy="19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B4E2764-AF06-4C03-ACBE-499A72A0CC43}"/>
              </a:ext>
            </a:extLst>
          </p:cNvPr>
          <p:cNvSpPr txBox="1"/>
          <p:nvPr/>
        </p:nvSpPr>
        <p:spPr>
          <a:xfrm>
            <a:off x="2438354" y="5820148"/>
            <a:ext cx="304892" cy="369332"/>
          </a:xfrm>
          <a:prstGeom prst="rect">
            <a:avLst/>
          </a:prstGeom>
          <a:noFill/>
        </p:spPr>
        <p:txBody>
          <a:bodyPr wrap="none" rtlCol="0">
            <a:spAutoFit/>
          </a:bodyPr>
          <a:lstStyle/>
          <a:p>
            <a:r>
              <a:rPr lang="en-US" dirty="0"/>
              <a:t>X</a:t>
            </a:r>
            <a:endParaRPr lang="en-US" baseline="-25000" dirty="0"/>
          </a:p>
        </p:txBody>
      </p:sp>
      <p:sp>
        <p:nvSpPr>
          <p:cNvPr id="22" name="Rectangle 21">
            <a:extLst>
              <a:ext uri="{FF2B5EF4-FFF2-40B4-BE49-F238E27FC236}">
                <a16:creationId xmlns:a16="http://schemas.microsoft.com/office/drawing/2014/main" id="{08C745EF-C4F3-41DD-91A9-9DA0B8703FBA}"/>
              </a:ext>
            </a:extLst>
          </p:cNvPr>
          <p:cNvSpPr/>
          <p:nvPr/>
        </p:nvSpPr>
        <p:spPr>
          <a:xfrm>
            <a:off x="1075535" y="4267200"/>
            <a:ext cx="323246" cy="50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26910A-4A3A-4C53-8D80-F835E91CB86A}"/>
              </a:ext>
            </a:extLst>
          </p:cNvPr>
          <p:cNvSpPr/>
          <p:nvPr/>
        </p:nvSpPr>
        <p:spPr>
          <a:xfrm>
            <a:off x="3698622" y="4245429"/>
            <a:ext cx="323246" cy="50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D4873E3-6B1E-408D-9C4F-8EB26A5732D0}"/>
              </a:ext>
            </a:extLst>
          </p:cNvPr>
          <p:cNvSpPr txBox="1"/>
          <p:nvPr/>
        </p:nvSpPr>
        <p:spPr>
          <a:xfrm>
            <a:off x="1223162" y="4288044"/>
            <a:ext cx="296876" cy="369332"/>
          </a:xfrm>
          <a:prstGeom prst="rect">
            <a:avLst/>
          </a:prstGeom>
          <a:noFill/>
        </p:spPr>
        <p:txBody>
          <a:bodyPr wrap="none" rtlCol="0">
            <a:spAutoFit/>
          </a:bodyPr>
          <a:lstStyle/>
          <a:p>
            <a:r>
              <a:rPr lang="en-US" dirty="0"/>
              <a: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Solution</a:t>
            </a:r>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27</a:t>
            </a:fld>
            <a:endParaRPr lang="en-US" altLang="en-US"/>
          </a:p>
        </p:txBody>
      </p:sp>
      <p:pic>
        <p:nvPicPr>
          <p:cNvPr id="5" name="Picture 4"/>
          <p:cNvPicPr>
            <a:picLocks noChangeAspect="1"/>
          </p:cNvPicPr>
          <p:nvPr/>
        </p:nvPicPr>
        <p:blipFill>
          <a:blip r:embed="rId2"/>
          <a:stretch>
            <a:fillRect/>
          </a:stretch>
        </p:blipFill>
        <p:spPr>
          <a:xfrm>
            <a:off x="457200" y="2514600"/>
            <a:ext cx="8222284" cy="1728788"/>
          </a:xfrm>
          <a:prstGeom prst="rect">
            <a:avLst/>
          </a:prstGeom>
        </p:spPr>
      </p:pic>
      <p:sp>
        <p:nvSpPr>
          <p:cNvPr id="6"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None/>
              <a:defRPr/>
            </a:pPr>
            <a:r>
              <a:rPr lang="en-US" sz="2200" dirty="0"/>
              <a:t>When you set the </a:t>
            </a:r>
            <a:r>
              <a:rPr lang="en-US" sz="2200" dirty="0">
                <a:latin typeface="Symbol" panose="05050102010706020507" pitchFamily="18" charset="2"/>
              </a:rPr>
              <a:t>d</a:t>
            </a:r>
            <a:r>
              <a:rPr lang="en-US" sz="2200" dirty="0"/>
              <a:t>(RSS) / </a:t>
            </a:r>
            <a:r>
              <a:rPr lang="en-US" sz="2200" dirty="0">
                <a:latin typeface="Symbol" panose="05050102010706020507" pitchFamily="18" charset="2"/>
              </a:rPr>
              <a:t>db</a:t>
            </a:r>
            <a:r>
              <a:rPr lang="en-US" sz="2200" baseline="-25000" dirty="0"/>
              <a:t>0</a:t>
            </a:r>
            <a:r>
              <a:rPr lang="en-US" sz="2200" dirty="0"/>
              <a:t> = 0 = </a:t>
            </a:r>
            <a:r>
              <a:rPr lang="en-US" sz="2200" dirty="0">
                <a:latin typeface="Symbol" panose="05050102010706020507" pitchFamily="18" charset="2"/>
              </a:rPr>
              <a:t>d</a:t>
            </a:r>
            <a:r>
              <a:rPr lang="en-US" sz="2200" dirty="0"/>
              <a:t>(RSS) / </a:t>
            </a:r>
            <a:r>
              <a:rPr lang="en-US" sz="2200" dirty="0">
                <a:latin typeface="Symbol" panose="05050102010706020507" pitchFamily="18" charset="2"/>
              </a:rPr>
              <a:t>db</a:t>
            </a:r>
            <a:r>
              <a:rPr lang="en-US" sz="2200" baseline="-25000" dirty="0">
                <a:latin typeface="Symbol" panose="05050102010706020507" pitchFamily="18" charset="2"/>
              </a:rPr>
              <a:t>1</a:t>
            </a:r>
            <a:r>
              <a:rPr lang="en-US" sz="2200" dirty="0"/>
              <a:t> you get the following result:</a:t>
            </a:r>
          </a:p>
          <a:p>
            <a:pPr eaLnBrk="1" fontAlgn="auto" hangingPunct="1">
              <a:spcAft>
                <a:spcPts val="0"/>
              </a:spcAft>
              <a:defRPr/>
            </a:pPr>
            <a:endParaRPr lang="en-US" sz="2200" dirty="0"/>
          </a:p>
          <a:p>
            <a:pPr eaLnBrk="1" fontAlgn="auto" hangingPunct="1">
              <a:spcAft>
                <a:spcPts val="0"/>
              </a:spcAft>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p:txBody>
      </p:sp>
      <p:sp>
        <p:nvSpPr>
          <p:cNvPr id="7" name="TextBox 6"/>
          <p:cNvSpPr txBox="1"/>
          <p:nvPr/>
        </p:nvSpPr>
        <p:spPr>
          <a:xfrm>
            <a:off x="3581400" y="940872"/>
            <a:ext cx="300082" cy="369332"/>
          </a:xfrm>
          <a:prstGeom prst="rect">
            <a:avLst/>
          </a:prstGeom>
          <a:noFill/>
        </p:spPr>
        <p:txBody>
          <a:bodyPr wrap="none" rtlCol="0">
            <a:spAutoFit/>
          </a:bodyPr>
          <a:lstStyle/>
          <a:p>
            <a:r>
              <a:rPr lang="en-US" dirty="0"/>
              <a:t>^</a:t>
            </a:r>
          </a:p>
        </p:txBody>
      </p:sp>
      <p:sp>
        <p:nvSpPr>
          <p:cNvPr id="8" name="TextBox 7"/>
          <p:cNvSpPr txBox="1"/>
          <p:nvPr/>
        </p:nvSpPr>
        <p:spPr>
          <a:xfrm>
            <a:off x="5562600" y="966272"/>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570359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1143000"/>
          </a:xfrm>
        </p:spPr>
        <p:txBody>
          <a:bodyPr/>
          <a:lstStyle/>
          <a:p>
            <a:pPr eaLnBrk="1" hangingPunct="1"/>
            <a:r>
              <a:rPr lang="en-US" altLang="en-US" sz="2800" dirty="0"/>
              <a:t>Which Features Model the Outcome?</a:t>
            </a:r>
          </a:p>
        </p:txBody>
      </p:sp>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Bef>
                <a:spcPts val="0"/>
              </a:spcBef>
              <a:spcAft>
                <a:spcPts val="0"/>
              </a:spcAft>
              <a:buFont typeface="Arial" charset="0"/>
              <a:buNone/>
              <a:defRPr/>
            </a:pPr>
            <a:endParaRPr lang="en-US" sz="2000" dirty="0"/>
          </a:p>
          <a:p>
            <a:pPr marL="0" indent="0" eaLnBrk="1" fontAlgn="auto" hangingPunct="1">
              <a:spcBef>
                <a:spcPts val="0"/>
              </a:spcBef>
              <a:spcAft>
                <a:spcPts val="0"/>
              </a:spcAft>
              <a:buFont typeface="Arial" charset="0"/>
              <a:buNone/>
              <a:defRPr/>
            </a:pPr>
            <a:r>
              <a:rPr lang="en-US" sz="2000" dirty="0"/>
              <a:t>To test H</a:t>
            </a:r>
            <a:r>
              <a:rPr lang="en-US" sz="2000" baseline="-25000" dirty="0"/>
              <a:t>o</a:t>
            </a:r>
            <a:r>
              <a:rPr lang="en-US" sz="2000" dirty="0"/>
              <a:t>, we can calculate the t-score</a:t>
            </a:r>
          </a:p>
          <a:p>
            <a:pPr marL="0" indent="0" eaLnBrk="1" fontAlgn="auto" hangingPunct="1">
              <a:spcBef>
                <a:spcPts val="0"/>
              </a:spcBef>
              <a:spcAft>
                <a:spcPts val="0"/>
              </a:spcAft>
              <a:buFont typeface="Arial" charset="0"/>
              <a:buNone/>
              <a:defRPr/>
            </a:pPr>
            <a:endParaRPr lang="en-US" sz="2000" dirty="0"/>
          </a:p>
          <a:p>
            <a:pPr eaLnBrk="1" fontAlgn="auto" hangingPunct="1">
              <a:spcBef>
                <a:spcPts val="0"/>
              </a:spcBef>
              <a:spcAft>
                <a:spcPts val="0"/>
              </a:spcAft>
              <a:defRPr/>
            </a:pPr>
            <a:r>
              <a:rPr lang="en-US" sz="2000" dirty="0"/>
              <a:t>A t-score that is relatively large is improbable (p value &lt; 0.001) means we “Reject H</a:t>
            </a:r>
            <a:r>
              <a:rPr lang="en-US" sz="2000" baseline="-25000" dirty="0"/>
              <a:t>o</a:t>
            </a:r>
            <a:r>
              <a:rPr lang="en-US" sz="2000" dirty="0"/>
              <a:t>” and that feature </a:t>
            </a:r>
            <a:r>
              <a:rPr lang="en-US" sz="2000" u="sng" dirty="0"/>
              <a:t>IS SIGNIFICANT</a:t>
            </a:r>
          </a:p>
          <a:p>
            <a:pPr eaLnBrk="1" fontAlgn="auto" hangingPunct="1">
              <a:spcBef>
                <a:spcPts val="0"/>
              </a:spcBef>
              <a:spcAft>
                <a:spcPts val="0"/>
              </a:spcAft>
              <a:defRPr/>
            </a:pPr>
            <a:endParaRPr lang="en-US" sz="2000" dirty="0"/>
          </a:p>
          <a:p>
            <a:pPr eaLnBrk="1" fontAlgn="auto" hangingPunct="1">
              <a:spcBef>
                <a:spcPts val="0"/>
              </a:spcBef>
              <a:spcAft>
                <a:spcPts val="0"/>
              </a:spcAft>
              <a:defRPr/>
            </a:pPr>
            <a:r>
              <a:rPr lang="en-US" sz="2000" dirty="0"/>
              <a:t>A t-score that is relatively small (p value &gt; 0.1) means we “Accept H</a:t>
            </a:r>
            <a:r>
              <a:rPr lang="en-US" sz="2000" baseline="-25000" dirty="0"/>
              <a:t>o</a:t>
            </a:r>
            <a:r>
              <a:rPr lang="en-US" sz="2000" dirty="0"/>
              <a:t>” and that feature </a:t>
            </a:r>
            <a:r>
              <a:rPr lang="en-US" sz="2000" u="sng" dirty="0"/>
              <a:t>IS NOT SIGNIFICANT</a:t>
            </a:r>
          </a:p>
          <a:p>
            <a:pPr eaLnBrk="1" fontAlgn="auto" hangingPunct="1">
              <a:spcBef>
                <a:spcPts val="0"/>
              </a:spcBef>
              <a:spcAft>
                <a:spcPts val="0"/>
              </a:spcAft>
              <a:defRPr/>
            </a:pPr>
            <a:endParaRPr lang="en-US" sz="2000" dirty="0"/>
          </a:p>
          <a:p>
            <a:pPr marL="0" indent="0" eaLnBrk="1" fontAlgn="auto" hangingPunct="1">
              <a:spcBef>
                <a:spcPts val="0"/>
              </a:spcBef>
              <a:spcAft>
                <a:spcPts val="0"/>
              </a:spcAft>
              <a:buNone/>
              <a:defRPr/>
            </a:pPr>
            <a:r>
              <a:rPr lang="en-US" sz="2000" dirty="0"/>
              <a:t>Note that just having a small </a:t>
            </a:r>
            <a:r>
              <a:rPr lang="en-US" sz="2000" dirty="0">
                <a:latin typeface="Symbol" panose="05050102010706020507" pitchFamily="18" charset="2"/>
              </a:rPr>
              <a:t>b</a:t>
            </a:r>
            <a:r>
              <a:rPr lang="en-US" sz="2000" baseline="-25000" dirty="0"/>
              <a:t>1</a:t>
            </a:r>
            <a:r>
              <a:rPr lang="en-US" sz="2000" dirty="0"/>
              <a:t> does not necessarily mean to accept H</a:t>
            </a:r>
            <a:r>
              <a:rPr lang="en-US" sz="2000" baseline="-25000" dirty="0"/>
              <a:t>0</a:t>
            </a:r>
            <a:r>
              <a:rPr lang="en-US" sz="2000" dirty="0"/>
              <a:t>.  Rather, </a:t>
            </a:r>
            <a:r>
              <a:rPr lang="en-US" sz="2000" dirty="0">
                <a:latin typeface="Symbol" panose="05050102010706020507" pitchFamily="18" charset="2"/>
              </a:rPr>
              <a:t>b</a:t>
            </a:r>
            <a:r>
              <a:rPr lang="en-US" sz="2000" baseline="-25000" dirty="0"/>
              <a:t>1 </a:t>
            </a:r>
            <a:r>
              <a:rPr lang="en-US" sz="2000" dirty="0"/>
              <a:t>must be small compared to the Standard Error for </a:t>
            </a:r>
            <a:r>
              <a:rPr lang="en-US" sz="2000" dirty="0">
                <a:latin typeface="Symbol" panose="05050102010706020507" pitchFamily="18" charset="2"/>
              </a:rPr>
              <a:t>b</a:t>
            </a:r>
            <a:r>
              <a:rPr lang="en-US" sz="2000" baseline="-25000" dirty="0"/>
              <a:t>1</a:t>
            </a:r>
            <a:r>
              <a:rPr lang="en-US" sz="2000" dirty="0"/>
              <a:t>.</a:t>
            </a:r>
          </a:p>
          <a:p>
            <a:pPr marL="0" indent="0" eaLnBrk="1" fontAlgn="auto" hangingPunct="1">
              <a:spcBef>
                <a:spcPts val="0"/>
              </a:spcBef>
              <a:spcAft>
                <a:spcPts val="0"/>
              </a:spcAft>
              <a:buNone/>
              <a:defRPr/>
            </a:pPr>
            <a:endParaRPr lang="en-US" sz="20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28</a:t>
            </a:fld>
            <a:endParaRPr lang="en-US" altLang="en-US"/>
          </a:p>
        </p:txBody>
      </p:sp>
    </p:spTree>
    <p:extLst>
      <p:ext uri="{BB962C8B-B14F-4D97-AF65-F5344CB8AC3E}">
        <p14:creationId xmlns:p14="http://schemas.microsoft.com/office/powerpoint/2010/main" val="102776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800" dirty="0"/>
              <a:t>t-score</a:t>
            </a:r>
          </a:p>
        </p:txBody>
      </p:sp>
      <p:sp>
        <p:nvSpPr>
          <p:cNvPr id="3" name="Content Placeholder 2"/>
          <p:cNvSpPr>
            <a:spLocks noGrp="1"/>
          </p:cNvSpPr>
          <p:nvPr>
            <p:ph idx="1"/>
          </p:nvPr>
        </p:nvSpPr>
        <p:spPr>
          <a:xfrm>
            <a:off x="457200" y="1066800"/>
            <a:ext cx="8229600" cy="5059363"/>
          </a:xfrm>
        </p:spPr>
        <p:txBody>
          <a:bodyPr/>
          <a:lstStyle/>
          <a:p>
            <a:pPr marL="0" indent="0">
              <a:buNone/>
            </a:pPr>
            <a:r>
              <a:rPr lang="en-US" sz="2000" dirty="0"/>
              <a:t>If I take many samples from a population and measure the mean, then the variance of the mean and the </a:t>
            </a:r>
            <a:r>
              <a:rPr lang="en-US" sz="2000" b="1" dirty="0"/>
              <a:t>Standard Error </a:t>
            </a:r>
            <a:r>
              <a:rPr lang="en-US" sz="2000" dirty="0"/>
              <a:t>are</a:t>
            </a:r>
          </a:p>
          <a:p>
            <a:pPr marL="0" indent="0">
              <a:buNone/>
            </a:pPr>
            <a:endParaRPr lang="en-US" sz="2000" dirty="0"/>
          </a:p>
          <a:p>
            <a:pPr marL="0" indent="0">
              <a:buNone/>
            </a:pPr>
            <a:endParaRPr lang="en-US" dirty="0"/>
          </a:p>
          <a:p>
            <a:pPr marL="0" indent="0">
              <a:buNone/>
            </a:pPr>
            <a:endParaRPr lang="en-US" sz="2000" dirty="0"/>
          </a:p>
          <a:p>
            <a:pPr marL="0" indent="0">
              <a:buNone/>
            </a:pPr>
            <a:r>
              <a:rPr lang="en-US" sz="2000" dirty="0"/>
              <a:t>Now I want to approximate the Standard Error due to the coefficients of my model and calculate a t-score: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probability that my t value is as measured (give the null hypothesis is true) is the probability value, or p-value.  This is what you look at to accept or reject the null hypothesis.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29</a:t>
            </a:fld>
            <a:endParaRPr lang="en-US"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972" y="1752600"/>
            <a:ext cx="6702228" cy="1196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552825"/>
            <a:ext cx="91440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3900" y="4295775"/>
            <a:ext cx="5384202"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62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15962"/>
          </a:xfrm>
        </p:spPr>
        <p:txBody>
          <a:bodyPr/>
          <a:lstStyle/>
          <a:p>
            <a:r>
              <a:rPr lang="en-US" dirty="0">
                <a:solidFill>
                  <a:schemeClr val="tx2"/>
                </a:solidFill>
              </a:rPr>
              <a:t>How is Statistical Learning Related to Machine Learning?</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This course, </a:t>
            </a:r>
            <a:r>
              <a:rPr lang="en-US" i="1" dirty="0"/>
              <a:t>Statistical Learning</a:t>
            </a:r>
            <a:r>
              <a:rPr lang="en-US" dirty="0"/>
              <a:t>, describes the underlying mathematics behind learning. These are general principles that can apply to human learning or to machines.</a:t>
            </a:r>
          </a:p>
          <a:p>
            <a:pPr marL="0" indent="0">
              <a:buNone/>
            </a:pPr>
            <a:endParaRPr lang="en-US" dirty="0"/>
          </a:p>
          <a:p>
            <a:pPr marL="0" indent="0">
              <a:buNone/>
            </a:pPr>
            <a:r>
              <a:rPr lang="en-US" i="1" dirty="0"/>
              <a:t>Machine Learning </a:t>
            </a:r>
            <a:r>
              <a:rPr lang="en-US" dirty="0"/>
              <a:t>uses statistics, and maybe some other techniques, to process fresh data and modify behavior. </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3</a:t>
            </a:fld>
            <a:endParaRPr lang="en-US" altLang="en-US" dirty="0"/>
          </a:p>
        </p:txBody>
      </p:sp>
      <p:sp>
        <p:nvSpPr>
          <p:cNvPr id="16" name="TextBox 15">
            <a:extLst>
              <a:ext uri="{FF2B5EF4-FFF2-40B4-BE49-F238E27FC236}">
                <a16:creationId xmlns:a16="http://schemas.microsoft.com/office/drawing/2014/main" id="{CA3FAD4A-FB4C-4336-88C7-BCBC300C67CE}"/>
              </a:ext>
            </a:extLst>
          </p:cNvPr>
          <p:cNvSpPr txBox="1"/>
          <p:nvPr/>
        </p:nvSpPr>
        <p:spPr>
          <a:xfrm>
            <a:off x="304800" y="4297740"/>
            <a:ext cx="7696200" cy="1569660"/>
          </a:xfrm>
          <a:prstGeom prst="rect">
            <a:avLst/>
          </a:prstGeom>
          <a:noFill/>
        </p:spPr>
        <p:txBody>
          <a:bodyPr wrap="square" rtlCol="0">
            <a:spAutoFit/>
          </a:bodyPr>
          <a:lstStyle/>
          <a:p>
            <a:pPr marL="800100" lvl="2" indent="0">
              <a:buNone/>
            </a:pPr>
            <a:r>
              <a:rPr lang="en-US" sz="2400" dirty="0"/>
              <a:t>Thus, this course is general in its nature, but the application of the techniques will be machine learning applications.</a:t>
            </a:r>
          </a:p>
          <a:p>
            <a:pPr marL="800100" lvl="2" indent="0">
              <a:buNone/>
            </a:pPr>
            <a:endParaRPr lang="en-US" sz="2400" dirty="0"/>
          </a:p>
        </p:txBody>
      </p:sp>
    </p:spTree>
    <p:extLst>
      <p:ext uri="{BB962C8B-B14F-4D97-AF65-F5344CB8AC3E}">
        <p14:creationId xmlns:p14="http://schemas.microsoft.com/office/powerpoint/2010/main" val="4041600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Levels</a:t>
            </a:r>
          </a:p>
        </p:txBody>
      </p:sp>
      <p:sp>
        <p:nvSpPr>
          <p:cNvPr id="3" name="Content Placeholder 2"/>
          <p:cNvSpPr>
            <a:spLocks noGrp="1"/>
          </p:cNvSpPr>
          <p:nvPr>
            <p:ph idx="1"/>
          </p:nvPr>
        </p:nvSpPr>
        <p:spPr/>
        <p:txBody>
          <a:bodyPr/>
          <a:lstStyle/>
          <a:p>
            <a:pPr marL="0" indent="0">
              <a:buNone/>
            </a:pPr>
            <a:r>
              <a:rPr lang="en-US" dirty="0"/>
              <a:t>For a given estimate, the 95% confidence Level for </a:t>
            </a:r>
            <a:r>
              <a:rPr lang="en-US" dirty="0">
                <a:latin typeface="Symbol" panose="05050102010706020507" pitchFamily="18" charset="2"/>
              </a:rPr>
              <a:t>b</a:t>
            </a:r>
            <a:r>
              <a:rPr lang="en-US" baseline="-25000" dirty="0"/>
              <a:t>0</a:t>
            </a:r>
            <a:r>
              <a:rPr lang="en-US" dirty="0"/>
              <a:t> and </a:t>
            </a:r>
            <a:r>
              <a:rPr lang="en-US" dirty="0">
                <a:latin typeface="Symbol" panose="05050102010706020507" pitchFamily="18" charset="2"/>
              </a:rPr>
              <a:t>b</a:t>
            </a:r>
            <a:r>
              <a:rPr lang="en-US" baseline="-25000" dirty="0"/>
              <a:t>1</a:t>
            </a:r>
            <a:r>
              <a:rPr lang="en-US" dirty="0"/>
              <a:t> are approximately</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30</a:t>
            </a:fld>
            <a:endParaRPr lang="en-US" alt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07451"/>
            <a:ext cx="8991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293" y="3374251"/>
            <a:ext cx="8556307" cy="740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864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Measures of Goodness</a:t>
            </a:r>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31</a:t>
            </a:fld>
            <a:endParaRPr lang="en-US"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001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971800" y="5846801"/>
            <a:ext cx="415498" cy="369332"/>
          </a:xfrm>
          <a:prstGeom prst="rect">
            <a:avLst/>
          </a:prstGeom>
          <a:noFill/>
        </p:spPr>
        <p:txBody>
          <a:bodyPr wrap="none" rtlCol="0">
            <a:spAutoFit/>
          </a:bodyPr>
          <a:lstStyle/>
          <a:p>
            <a:r>
              <a:rPr lang="en-US" b="1" dirty="0"/>
              <a:t>__</a:t>
            </a: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73269"/>
            <a:ext cx="7620000" cy="124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bwMode="auto">
          <a:xfrm>
            <a:off x="114300" y="1067225"/>
            <a:ext cx="8458200" cy="32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Bef>
                <a:spcPts val="0"/>
              </a:spcBef>
              <a:spcAft>
                <a:spcPts val="0"/>
              </a:spcAft>
              <a:buFont typeface="Arial" charset="0"/>
              <a:buNone/>
              <a:defRPr/>
            </a:pPr>
            <a:r>
              <a:rPr lang="en-US" dirty="0"/>
              <a:t>We said before that one way to estimate the error from your model is to compute the Residual Sum of the Squares:</a:t>
            </a: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algn="r"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r>
              <a:rPr lang="en-US" dirty="0"/>
              <a:t>But what value of RSS means the model is modeling the data well? I could adjust the result for n and compute the Residual Squared Error, but that still does not tell me much about how well the model matches the data.</a:t>
            </a:r>
          </a:p>
          <a:p>
            <a:pPr marL="0" indent="0" eaLnBrk="1" fontAlgn="auto" hangingPunct="1">
              <a:spcBef>
                <a:spcPts val="0"/>
              </a:spcBef>
              <a:spcAft>
                <a:spcPts val="0"/>
              </a:spcAft>
              <a:buFont typeface="Arial" charset="0"/>
              <a:buNone/>
              <a:defRPr/>
            </a:pPr>
            <a:endParaRPr lang="en-US" dirty="0"/>
          </a:p>
        </p:txBody>
      </p:sp>
    </p:spTree>
    <p:extLst>
      <p:ext uri="{BB962C8B-B14F-4D97-AF65-F5344CB8AC3E}">
        <p14:creationId xmlns:p14="http://schemas.microsoft.com/office/powerpoint/2010/main" val="539538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pPr eaLnBrk="1" hangingPunct="1"/>
            <a:r>
              <a:rPr lang="en-US" altLang="en-US" sz="2800" dirty="0"/>
              <a:t>Statistical Measures of 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Bef>
                    <a:spcPts val="0"/>
                  </a:spcBef>
                  <a:spcAft>
                    <a:spcPts val="0"/>
                  </a:spcAft>
                  <a:buFont typeface="Arial" charset="0"/>
                  <a:buNone/>
                  <a:defRPr/>
                </a:pPr>
                <a:r>
                  <a:rPr lang="en-US" sz="2400" dirty="0"/>
                  <a:t>R</a:t>
                </a:r>
                <a:r>
                  <a:rPr lang="en-US" sz="2400" baseline="30000" dirty="0"/>
                  <a:t>2</a:t>
                </a:r>
                <a:r>
                  <a:rPr lang="en-US" sz="2400" dirty="0"/>
                  <a:t> is a better way to measure goodness of fit:</a:t>
                </a:r>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r>
                  <a:rPr lang="en-US" sz="2400" dirty="0"/>
                  <a:t>RSS = Residual Sum of Squares (basically the Error Function)</a:t>
                </a:r>
              </a:p>
              <a:p>
                <a:pPr marL="0" indent="0" eaLnBrk="1" fontAlgn="auto" hangingPunct="1">
                  <a:spcBef>
                    <a:spcPts val="0"/>
                  </a:spcBef>
                  <a:spcAft>
                    <a:spcPts val="0"/>
                  </a:spcAft>
                  <a:buFont typeface="Arial" charset="0"/>
                  <a:buNone/>
                  <a:defRPr/>
                </a:pPr>
                <a:r>
                  <a:rPr lang="en-US" sz="2400" dirty="0"/>
                  <a:t>TSS = Total Sum of Squares</a:t>
                </a:r>
              </a:p>
              <a:p>
                <a:pPr marL="0" indent="0" eaLnBrk="1" fontAlgn="auto" hangingPunct="1">
                  <a:spcBef>
                    <a:spcPts val="0"/>
                  </a:spcBef>
                  <a:spcAft>
                    <a:spcPts val="0"/>
                  </a:spcAft>
                  <a:buNone/>
                  <a:defRPr/>
                </a:pPr>
                <a:r>
                  <a:rPr lang="en-US" dirty="0"/>
                  <a:t>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r>
                              <a:rPr lang="en-US" i="1">
                                <a:latin typeface="Cambria Math"/>
                              </a:rPr>
                              <m:t>𝑦</m:t>
                            </m:r>
                            <m:r>
                              <a:rPr lang="en-US" i="1" baseline="-25000">
                                <a:latin typeface="Cambria Math"/>
                              </a:rPr>
                              <m:t>𝑖</m:t>
                            </m:r>
                            <m:r>
                              <a:rPr lang="en-US" i="1">
                                <a:latin typeface="Cambria Math"/>
                              </a:rPr>
                              <m:t> −</m:t>
                            </m:r>
                            <m:r>
                              <a:rPr lang="az-Cyrl-AZ" i="1" smtClean="0">
                                <a:latin typeface="Cambria Math"/>
                              </a:rPr>
                              <m:t>Ӯ</m:t>
                            </m:r>
                            <m:r>
                              <a:rPr lang="en-US" i="1" baseline="-25000">
                                <a:latin typeface="Cambria Math"/>
                              </a:rPr>
                              <m:t>𝑖</m:t>
                            </m:r>
                          </m:e>
                        </m:d>
                        <m:r>
                          <a:rPr lang="en-US" i="1" baseline="30000">
                            <a:latin typeface="Cambria Math"/>
                          </a:rPr>
                          <m:t>2</m:t>
                        </m:r>
                      </m:e>
                    </m:nary>
                  </m:oMath>
                </a14:m>
                <a:r>
                  <a:rPr lang="en-US" dirty="0"/>
                  <a:t> = total variance in the original dataset  </a:t>
                </a:r>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r>
                  <a:rPr lang="en-US" sz="2400" dirty="0"/>
                  <a:t>R</a:t>
                </a:r>
                <a:r>
                  <a:rPr lang="en-US" sz="2400" baseline="30000" dirty="0"/>
                  <a:t>2</a:t>
                </a:r>
                <a:r>
                  <a:rPr lang="en-US" sz="2400" dirty="0"/>
                  <a:t> represents the proportion of the variance due to the model</a:t>
                </a:r>
                <a:endParaRPr lang="en-US" sz="1600" dirty="0"/>
              </a:p>
              <a:p>
                <a:pPr eaLnBrk="1" fontAlgn="auto" hangingPunct="1">
                  <a:spcBef>
                    <a:spcPts val="0"/>
                  </a:spcBef>
                  <a:spcAft>
                    <a:spcPts val="0"/>
                  </a:spcAft>
                  <a:defRPr/>
                </a:pPr>
                <a:r>
                  <a:rPr lang="en-US" sz="2400" dirty="0"/>
                  <a:t>If R</a:t>
                </a:r>
                <a:r>
                  <a:rPr lang="en-US" sz="2400" baseline="30000" dirty="0"/>
                  <a:t>2</a:t>
                </a:r>
                <a:r>
                  <a:rPr lang="en-US" sz="2400" dirty="0"/>
                  <a:t> = 1: Your model was great you addressed all the variance </a:t>
                </a:r>
              </a:p>
              <a:p>
                <a:pPr eaLnBrk="1" fontAlgn="auto" hangingPunct="1">
                  <a:spcBef>
                    <a:spcPts val="0"/>
                  </a:spcBef>
                  <a:spcAft>
                    <a:spcPts val="0"/>
                  </a:spcAft>
                  <a:defRPr/>
                </a:pPr>
                <a:r>
                  <a:rPr lang="en-US" sz="2400" dirty="0"/>
                  <a:t>If R</a:t>
                </a:r>
                <a:r>
                  <a:rPr lang="en-US" sz="2400" baseline="30000" dirty="0"/>
                  <a:t>2</a:t>
                </a:r>
                <a:r>
                  <a:rPr lang="en-US" sz="2400" dirty="0"/>
                  <a:t> = 0: Your model was terrible since RSS = TSS</a:t>
                </a:r>
              </a:p>
              <a:p>
                <a:pPr marL="0" indent="0" eaLnBrk="1" fontAlgn="auto" hangingPunct="1">
                  <a:spcBef>
                    <a:spcPts val="0"/>
                  </a:spcBef>
                  <a:spcAft>
                    <a:spcPts val="0"/>
                  </a:spcAft>
                  <a:buNone/>
                  <a:defRPr/>
                </a:pPr>
                <a:endParaRPr lang="en-US" sz="2400" dirty="0"/>
              </a:p>
              <a:p>
                <a:pPr marL="0" indent="0" algn="ctr" eaLnBrk="1" fontAlgn="auto" hangingPunct="1">
                  <a:spcBef>
                    <a:spcPts val="0"/>
                  </a:spcBef>
                  <a:spcAft>
                    <a:spcPts val="0"/>
                  </a:spcAft>
                  <a:buNone/>
                  <a:defRPr/>
                </a:pPr>
                <a:r>
                  <a:rPr lang="en-US" sz="2400" b="1" dirty="0"/>
                  <a:t>As we will see, </a:t>
                </a:r>
                <a:r>
                  <a:rPr lang="en-US" b="1" dirty="0"/>
                  <a:t>goodness of fit </a:t>
                </a:r>
                <a:r>
                  <a:rPr lang="en-US" sz="2400" b="1" dirty="0"/>
                  <a:t>is only part of the story</a:t>
                </a:r>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305800" cy="5334000"/>
              </a:xfrm>
              <a:blipFill>
                <a:blip r:embed="rId2"/>
                <a:stretch>
                  <a:fillRect l="-1175" t="-914" b="-34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32</a:t>
            </a:fld>
            <a:endParaRPr lang="en-US" alt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417468"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309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2800" dirty="0"/>
              <a:t>t-score or z-score?</a:t>
            </a:r>
          </a:p>
        </p:txBody>
      </p:sp>
      <p:sp>
        <p:nvSpPr>
          <p:cNvPr id="3" name="Content Placeholder 2"/>
          <p:cNvSpPr>
            <a:spLocks noGrp="1"/>
          </p:cNvSpPr>
          <p:nvPr>
            <p:ph idx="1"/>
          </p:nvPr>
        </p:nvSpPr>
        <p:spPr>
          <a:xfrm>
            <a:off x="457200" y="1066800"/>
            <a:ext cx="8229600" cy="5059363"/>
          </a:xfrm>
        </p:spPr>
        <p:txBody>
          <a:bodyPr/>
          <a:lstStyle/>
          <a:p>
            <a:pPr marL="0" indent="0">
              <a:buNone/>
            </a:pPr>
            <a:r>
              <a:rPr lang="en-US" sz="2000" dirty="0"/>
              <a:t>Both t-score and z-score standardize your coefficient estimate to a normal distribution and calculate the number of standard deviations you are away from an expected value.  In either case a low p-score means your coefficient is significant.</a:t>
            </a:r>
          </a:p>
          <a:p>
            <a:pPr marL="0" indent="0">
              <a:buNone/>
            </a:pPr>
            <a:endParaRPr lang="en-US" sz="2000" dirty="0"/>
          </a:p>
          <a:p>
            <a:pPr marL="0" indent="0">
              <a:buNone/>
            </a:pPr>
            <a:r>
              <a:rPr lang="en-US" sz="2000" dirty="0"/>
              <a:t>The t-score uses the variance of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t> calculated from the data for the calculation.  The z-score uses a known variance. For large sample set these should be the same.</a:t>
            </a:r>
          </a:p>
          <a:p>
            <a:pPr marL="0" indent="0">
              <a:buNone/>
            </a:pPr>
            <a:endParaRPr lang="en-US" sz="2000" dirty="0"/>
          </a:p>
          <a:p>
            <a:pPr marL="0" indent="0">
              <a:buNone/>
            </a:pPr>
            <a:r>
              <a:rPr lang="en-US" sz="2000" u="sng" dirty="0"/>
              <a:t>Bottom line: </a:t>
            </a:r>
            <a:r>
              <a:rPr lang="en-US" sz="2000" dirty="0"/>
              <a:t>Use the t-test for most models, unless you are in the unique situation where you already know the variance of the distributions of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t>.</a:t>
            </a:r>
          </a:p>
          <a:p>
            <a:pPr marL="0" indent="0">
              <a:buNone/>
            </a:pPr>
            <a:endParaRPr lang="en-US" sz="2000"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33</a:t>
            </a:fld>
            <a:endParaRPr lang="en-US" altLang="en-US"/>
          </a:p>
        </p:txBody>
      </p:sp>
    </p:spTree>
    <p:extLst>
      <p:ext uri="{BB962C8B-B14F-4D97-AF65-F5344CB8AC3E}">
        <p14:creationId xmlns:p14="http://schemas.microsoft.com/office/powerpoint/2010/main" val="1438451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1362075"/>
          </a:xfrm>
        </p:spPr>
        <p:txBody>
          <a:bodyPr/>
          <a:lstStyle/>
          <a:p>
            <a:pPr algn="ctr">
              <a:defRPr/>
            </a:pPr>
            <a:br>
              <a:rPr lang="en-US" dirty="0"/>
            </a:br>
            <a:br>
              <a:rPr lang="en-US" dirty="0"/>
            </a:br>
            <a:r>
              <a:rPr lang="en-US" dirty="0"/>
              <a:t>Multi-Variate Regression </a:t>
            </a:r>
          </a:p>
        </p:txBody>
      </p:sp>
      <p:sp>
        <p:nvSpPr>
          <p:cNvPr id="3" name="Slide Number Placeholder 2"/>
          <p:cNvSpPr>
            <a:spLocks noGrp="1"/>
          </p:cNvSpPr>
          <p:nvPr>
            <p:ph type="sldNum" sz="quarter" idx="12"/>
          </p:nvPr>
        </p:nvSpPr>
        <p:spPr/>
        <p:txBody>
          <a:bodyPr/>
          <a:lstStyle/>
          <a:p>
            <a:pPr>
              <a:defRPr/>
            </a:pPr>
            <a:fld id="{476FC3CD-DBA5-40FE-A6CF-1EA0AA60EF67}" type="slidenum">
              <a:rPr lang="en-US" altLang="en-US" smtClean="0"/>
              <a:pPr>
                <a:defRPr/>
              </a:pPr>
              <a:t>34</a:t>
            </a:fld>
            <a:endParaRPr lang="en-US" altLang="en-US"/>
          </a:p>
        </p:txBody>
      </p:sp>
    </p:spTree>
    <p:extLst>
      <p:ext uri="{BB962C8B-B14F-4D97-AF65-F5344CB8AC3E}">
        <p14:creationId xmlns:p14="http://schemas.microsoft.com/office/powerpoint/2010/main" val="151582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1143000"/>
          </a:xfrm>
        </p:spPr>
        <p:txBody>
          <a:bodyPr/>
          <a:lstStyle/>
          <a:p>
            <a:pPr eaLnBrk="1" hangingPunct="1"/>
            <a:r>
              <a:rPr lang="en-US" altLang="en-US" sz="2800" dirty="0"/>
              <a:t>Notation for Coefficients /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066800"/>
                <a:ext cx="8915400" cy="5867400"/>
              </a:xfrm>
            </p:spPr>
            <p:txBody>
              <a:bodyPr rtlCol="0">
                <a:noAutofit/>
              </a:bodyPr>
              <a:lstStyle/>
              <a:p>
                <a:pPr marL="0" indent="0" eaLnBrk="1" fontAlgn="auto" hangingPunct="1">
                  <a:spcAft>
                    <a:spcPts val="0"/>
                  </a:spcAft>
                  <a:buFont typeface="Arial" charset="0"/>
                  <a:buNone/>
                  <a:defRPr/>
                </a:pPr>
                <a:r>
                  <a:rPr lang="en-US" sz="2000" dirty="0"/>
                  <a:t>Some models have more than 1 feature.  For example, your income may depend on your education and your years of service.  </a:t>
                </a:r>
              </a:p>
              <a:p>
                <a:pPr marL="0" indent="0" eaLnBrk="1" fontAlgn="auto" hangingPunct="1">
                  <a:spcAft>
                    <a:spcPts val="0"/>
                  </a:spcAft>
                  <a:buFont typeface="Arial" charset="0"/>
                  <a:buNone/>
                  <a:defRPr/>
                </a:pPr>
                <a:endParaRPr lang="en-US" sz="1100" dirty="0"/>
              </a:p>
              <a:p>
                <a:pPr marL="0" indent="0" eaLnBrk="1" fontAlgn="auto" hangingPunct="1">
                  <a:spcAft>
                    <a:spcPts val="0"/>
                  </a:spcAft>
                  <a:buFont typeface="Arial" charset="0"/>
                  <a:buNone/>
                  <a:defRPr/>
                </a:pPr>
                <a:r>
                  <a:rPr lang="en-US" sz="2000" dirty="0"/>
                  <a:t>For these models, each of the p features will have a separate coefficient </a:t>
                </a:r>
                <a:r>
                  <a:rPr lang="en-US" sz="2000" dirty="0">
                    <a:latin typeface="Symbol" panose="05050102010706020507" pitchFamily="18" charset="2"/>
                  </a:rPr>
                  <a:t>b.</a:t>
                </a:r>
                <a:r>
                  <a:rPr lang="en-US" sz="2000" dirty="0"/>
                  <a:t> j is the index for the feature number, so </a:t>
                </a:r>
                <a:r>
                  <a:rPr lang="en-US" sz="2000" dirty="0">
                    <a:latin typeface="Symbol" panose="05050102010706020507" pitchFamily="18" charset="2"/>
                  </a:rPr>
                  <a:t>b</a:t>
                </a:r>
                <a:r>
                  <a:rPr lang="en-US" sz="2000" baseline="-25000" dirty="0"/>
                  <a:t>j</a:t>
                </a:r>
                <a:r>
                  <a:rPr lang="en-US" sz="2000" dirty="0"/>
                  <a:t> is the coefficient that goes with that feature</a:t>
                </a:r>
              </a:p>
              <a:p>
                <a:pPr marL="0" indent="0" eaLnBrk="1" fontAlgn="auto" hangingPunct="1">
                  <a:spcAft>
                    <a:spcPts val="0"/>
                  </a:spcAft>
                  <a:buFont typeface="Arial" charset="0"/>
                  <a:buNone/>
                  <a:defRPr/>
                </a:pPr>
                <a:endParaRPr lang="en-US" sz="1100" dirty="0"/>
              </a:p>
              <a:p>
                <a:pPr marL="0" indent="0" eaLnBrk="1" fontAlgn="auto" hangingPunct="1">
                  <a:spcAft>
                    <a:spcPts val="0"/>
                  </a:spcAft>
                  <a:buFont typeface="Arial" charset="0"/>
                  <a:buNone/>
                  <a:defRPr/>
                </a:pPr>
                <a:r>
                  <a:rPr lang="en-US" sz="2000" dirty="0"/>
                  <a:t>A more general example for a </a:t>
                </a:r>
                <a:r>
                  <a:rPr lang="en-US" sz="2000" b="1" dirty="0"/>
                  <a:t>multivariate linear regression </a:t>
                </a:r>
                <a:r>
                  <a:rPr lang="en-US" sz="2000" dirty="0"/>
                  <a:t>model is </a:t>
                </a:r>
              </a:p>
              <a:p>
                <a:pPr marL="0" indent="0" eaLnBrk="1" fontAlgn="auto" hangingPunct="1">
                  <a:spcAft>
                    <a:spcPts val="0"/>
                  </a:spcAft>
                  <a:buNone/>
                  <a:defRPr/>
                </a:pPr>
                <a:r>
                  <a:rPr lang="en-US" sz="2000" dirty="0"/>
                  <a:t> 	</a:t>
                </a:r>
                <a:r>
                  <a:rPr lang="cy-GB" sz="2000" dirty="0"/>
                  <a:t>ŷ</a:t>
                </a:r>
                <a:r>
                  <a:rPr lang="en-US" sz="2000" baseline="-25000" dirty="0" err="1"/>
                  <a:t>i</a:t>
                </a:r>
                <a:r>
                  <a:rPr lang="en-US" sz="2000" baseline="-25000" dirty="0"/>
                  <a:t> </a:t>
                </a:r>
                <a:r>
                  <a:rPr lang="en-US" sz="2000" dirty="0"/>
                  <a:t>= </a:t>
                </a:r>
                <a:r>
                  <a:rPr lang="en-US" sz="2000" dirty="0">
                    <a:latin typeface="Symbol" panose="05050102010706020507" pitchFamily="18" charset="2"/>
                  </a:rPr>
                  <a:t>b</a:t>
                </a:r>
                <a:r>
                  <a:rPr lang="en-US" sz="2000" baseline="-25000" dirty="0"/>
                  <a:t>0 </a:t>
                </a:r>
                <a:r>
                  <a:rPr lang="en-US" sz="2000"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r>
                          <m:rPr>
                            <m:nor/>
                          </m:rPr>
                          <a:rPr lang="en-US" sz="2000">
                            <a:latin typeface="Symbol" panose="05050102010706020507" pitchFamily="18" charset="2"/>
                          </a:rPr>
                          <m:t>b</m:t>
                        </m:r>
                        <m:r>
                          <m:rPr>
                            <m:nor/>
                          </m:rPr>
                          <a:rPr lang="en-US" sz="2000" b="0" i="0" baseline="-25000" smtClean="0"/>
                          <m:t>j</m:t>
                        </m:r>
                        <m:r>
                          <m:rPr>
                            <m:nor/>
                          </m:rPr>
                          <a:rPr lang="en-US" sz="2000" dirty="0">
                            <a:latin typeface="Symbol" panose="05050102010706020507" pitchFamily="18" charset="2"/>
                          </a:rPr>
                          <m:t> </m:t>
                        </m:r>
                        <m:r>
                          <m:rPr>
                            <m:nor/>
                          </m:rPr>
                          <a:rPr lang="en-US" sz="2000" b="0" i="0" dirty="0" smtClean="0"/>
                          <m:t>∗</m:t>
                        </m:r>
                        <m:r>
                          <m:rPr>
                            <m:nor/>
                          </m:rPr>
                          <a:rPr lang="en-US" sz="2000" dirty="0">
                            <a:latin typeface="Symbol" panose="05050102010706020507" pitchFamily="18" charset="2"/>
                          </a:rPr>
                          <m:t> </m:t>
                        </m:r>
                        <m:r>
                          <m:rPr>
                            <m:nor/>
                          </m:rPr>
                          <a:rPr lang="en-US" sz="2000" dirty="0"/>
                          <m:t>x</m:t>
                        </m:r>
                        <m:r>
                          <m:rPr>
                            <m:nor/>
                          </m:rPr>
                          <a:rPr lang="en-US" sz="2000" baseline="-25000" dirty="0"/>
                          <m:t>1</m:t>
                        </m:r>
                        <m:r>
                          <m:rPr>
                            <m:nor/>
                          </m:rPr>
                          <a:rPr lang="en-US" sz="2000" b="0" i="0" baseline="-25000" dirty="0" smtClean="0"/>
                          <m:t>j</m:t>
                        </m:r>
                        <m:r>
                          <m:rPr>
                            <m:nor/>
                          </m:rPr>
                          <a:rPr lang="en-US" sz="2000" dirty="0"/>
                          <m:t> </m:t>
                        </m:r>
                      </m:e>
                    </m:nary>
                  </m:oMath>
                </a14:m>
                <a:endParaRPr lang="en-US" sz="2000" dirty="0"/>
              </a:p>
              <a:p>
                <a:pPr marL="0" indent="0" eaLnBrk="1" fontAlgn="auto" hangingPunct="1">
                  <a:spcAft>
                    <a:spcPts val="0"/>
                  </a:spcAft>
                  <a:buNone/>
                  <a:defRPr/>
                </a:pPr>
                <a:endParaRPr lang="en-US" sz="1000" dirty="0"/>
              </a:p>
              <a:p>
                <a:pPr marL="0" indent="0" eaLnBrk="1" fontAlgn="auto" hangingPunct="1">
                  <a:spcAft>
                    <a:spcPts val="0"/>
                  </a:spcAft>
                  <a:buNone/>
                  <a:defRPr/>
                </a:pPr>
                <a:r>
                  <a:rPr lang="en-US" sz="2000" dirty="0"/>
                  <a:t>or</a:t>
                </a:r>
              </a:p>
              <a:p>
                <a:pPr marL="0" indent="0" eaLnBrk="1" fontAlgn="auto" hangingPunct="1">
                  <a:spcBef>
                    <a:spcPts val="0"/>
                  </a:spcBef>
                  <a:spcAft>
                    <a:spcPts val="0"/>
                  </a:spcAft>
                  <a:buFont typeface="Arial" charset="0"/>
                  <a:buNone/>
                  <a:defRPr/>
                </a:pPr>
                <a:r>
                  <a:rPr lang="en-US" sz="2000" dirty="0"/>
                  <a:t>	 </a:t>
                </a:r>
                <a:r>
                  <a:rPr lang="cy-GB" sz="2000" dirty="0"/>
                  <a:t>ŷ</a:t>
                </a:r>
                <a:r>
                  <a:rPr lang="en-US" sz="2000" baseline="-25000" dirty="0"/>
                  <a:t>1 </a:t>
                </a:r>
                <a:r>
                  <a:rPr lang="en-US" sz="2000" dirty="0"/>
                  <a:t>= </a:t>
                </a:r>
                <a:r>
                  <a:rPr lang="en-US" sz="2000" dirty="0">
                    <a:latin typeface="Symbol" panose="05050102010706020507" pitchFamily="18" charset="2"/>
                  </a:rPr>
                  <a:t>b</a:t>
                </a:r>
                <a:r>
                  <a:rPr lang="en-US" sz="2000" baseline="-25000" dirty="0"/>
                  <a:t>0 </a:t>
                </a:r>
                <a:r>
                  <a:rPr lang="en-US" sz="2000" dirty="0"/>
                  <a:t>+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 </a:t>
                </a:r>
                <a:r>
                  <a:rPr lang="en-US" sz="2000" dirty="0"/>
                  <a:t>x</a:t>
                </a:r>
                <a:r>
                  <a:rPr lang="en-US" sz="2000" baseline="-25000" dirty="0"/>
                  <a:t>11</a:t>
                </a:r>
                <a:r>
                  <a:rPr lang="en-US" sz="2000" dirty="0"/>
                  <a:t>) + (</a:t>
                </a:r>
                <a:r>
                  <a:rPr lang="en-US" sz="2000" dirty="0">
                    <a:latin typeface="Symbol" panose="05050102010706020507" pitchFamily="18" charset="2"/>
                  </a:rPr>
                  <a:t>b</a:t>
                </a:r>
                <a:r>
                  <a:rPr lang="en-US" sz="2000" baseline="-25000" dirty="0">
                    <a:latin typeface="Symbol" panose="05050102010706020507" pitchFamily="18" charset="2"/>
                  </a:rPr>
                  <a:t>2</a:t>
                </a:r>
                <a:r>
                  <a:rPr lang="en-US" sz="2000" dirty="0">
                    <a:latin typeface="Symbol" panose="05050102010706020507" pitchFamily="18" charset="2"/>
                  </a:rPr>
                  <a:t> * </a:t>
                </a:r>
                <a:r>
                  <a:rPr lang="en-US" sz="2000" dirty="0"/>
                  <a:t>x</a:t>
                </a:r>
                <a:r>
                  <a:rPr lang="en-US" sz="2000" baseline="-25000" dirty="0"/>
                  <a:t>12</a:t>
                </a:r>
                <a:r>
                  <a:rPr lang="en-US" sz="2000" dirty="0"/>
                  <a:t>) + (</a:t>
                </a:r>
                <a:r>
                  <a:rPr lang="en-US" sz="2000" dirty="0">
                    <a:latin typeface="Symbol" panose="05050102010706020507" pitchFamily="18" charset="2"/>
                  </a:rPr>
                  <a:t>b</a:t>
                </a:r>
                <a:r>
                  <a:rPr lang="en-US" sz="2000" baseline="-25000" dirty="0">
                    <a:latin typeface="Symbol" panose="05050102010706020507" pitchFamily="18" charset="2"/>
                  </a:rPr>
                  <a:t>3</a:t>
                </a:r>
                <a:r>
                  <a:rPr lang="en-US" sz="2000" dirty="0">
                    <a:latin typeface="Symbol" panose="05050102010706020507" pitchFamily="18" charset="2"/>
                  </a:rPr>
                  <a:t> * </a:t>
                </a:r>
                <a:r>
                  <a:rPr lang="en-US" sz="2000" dirty="0"/>
                  <a:t>x</a:t>
                </a:r>
                <a:r>
                  <a:rPr lang="en-US" sz="2000" baseline="-25000" dirty="0"/>
                  <a:t>13</a:t>
                </a:r>
                <a:r>
                  <a:rPr lang="en-US" sz="2000" dirty="0"/>
                  <a:t>) … + (</a:t>
                </a:r>
                <a:r>
                  <a:rPr lang="en-US" sz="2000" dirty="0" err="1">
                    <a:latin typeface="Symbol" panose="05050102010706020507" pitchFamily="18" charset="2"/>
                  </a:rPr>
                  <a:t>b</a:t>
                </a:r>
                <a:r>
                  <a:rPr lang="en-US" sz="2000" baseline="-25000" dirty="0" err="1"/>
                  <a:t>p</a:t>
                </a:r>
                <a:r>
                  <a:rPr lang="en-US" sz="2000" dirty="0">
                    <a:latin typeface="Symbol" panose="05050102010706020507" pitchFamily="18" charset="2"/>
                  </a:rPr>
                  <a:t> * </a:t>
                </a:r>
                <a:r>
                  <a:rPr lang="en-US" sz="2000" dirty="0"/>
                  <a:t>x</a:t>
                </a:r>
                <a:r>
                  <a:rPr lang="en-US" sz="2000" baseline="-25000" dirty="0"/>
                  <a:t>1p</a:t>
                </a:r>
                <a:r>
                  <a:rPr lang="en-US" sz="2000" dirty="0"/>
                  <a:t>)</a:t>
                </a:r>
              </a:p>
              <a:p>
                <a:pPr marL="0" indent="0" eaLnBrk="1" fontAlgn="auto" hangingPunct="1">
                  <a:spcBef>
                    <a:spcPts val="0"/>
                  </a:spcBef>
                  <a:spcAft>
                    <a:spcPts val="0"/>
                  </a:spcAft>
                  <a:buFont typeface="Arial" charset="0"/>
                  <a:buNone/>
                  <a:defRPr/>
                </a:pPr>
                <a:endParaRPr lang="en-US" sz="2000" baseline="-25000" dirty="0"/>
              </a:p>
              <a:p>
                <a:pPr marL="0" indent="0" eaLnBrk="1" fontAlgn="auto" hangingPunct="1">
                  <a:spcBef>
                    <a:spcPts val="0"/>
                  </a:spcBef>
                  <a:spcAft>
                    <a:spcPts val="0"/>
                  </a:spcAft>
                  <a:buNone/>
                  <a:defRPr/>
                </a:pPr>
                <a:r>
                  <a:rPr lang="en-US" sz="2000" dirty="0"/>
                  <a:t> 	 </a:t>
                </a:r>
                <a:r>
                  <a:rPr lang="cy-GB" sz="2000" dirty="0"/>
                  <a:t>ŷ</a:t>
                </a:r>
                <a:r>
                  <a:rPr lang="en-US" sz="2000" baseline="-25000" dirty="0"/>
                  <a:t>2 </a:t>
                </a:r>
                <a:r>
                  <a:rPr lang="en-US" sz="2000" dirty="0"/>
                  <a:t>= </a:t>
                </a:r>
                <a:r>
                  <a:rPr lang="en-US" sz="2000" dirty="0">
                    <a:latin typeface="Symbol" panose="05050102010706020507" pitchFamily="18" charset="2"/>
                  </a:rPr>
                  <a:t>b</a:t>
                </a:r>
                <a:r>
                  <a:rPr lang="en-US" sz="2000" baseline="-25000" dirty="0"/>
                  <a:t>0 </a:t>
                </a:r>
                <a:r>
                  <a:rPr lang="en-US" sz="2000" dirty="0"/>
                  <a:t>+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 </a:t>
                </a:r>
                <a:r>
                  <a:rPr lang="en-US" sz="2000" dirty="0"/>
                  <a:t>x</a:t>
                </a:r>
                <a:r>
                  <a:rPr lang="en-US" sz="2000" baseline="-25000" dirty="0"/>
                  <a:t>21</a:t>
                </a:r>
                <a:r>
                  <a:rPr lang="en-US" sz="2000" dirty="0"/>
                  <a:t>) + (</a:t>
                </a:r>
                <a:r>
                  <a:rPr lang="en-US" sz="2000" dirty="0">
                    <a:latin typeface="Symbol" panose="05050102010706020507" pitchFamily="18" charset="2"/>
                  </a:rPr>
                  <a:t>b</a:t>
                </a:r>
                <a:r>
                  <a:rPr lang="en-US" sz="2000" baseline="-25000" dirty="0">
                    <a:latin typeface="Symbol" panose="05050102010706020507" pitchFamily="18" charset="2"/>
                  </a:rPr>
                  <a:t>2</a:t>
                </a:r>
                <a:r>
                  <a:rPr lang="en-US" sz="2000" dirty="0">
                    <a:latin typeface="Symbol" panose="05050102010706020507" pitchFamily="18" charset="2"/>
                  </a:rPr>
                  <a:t> * </a:t>
                </a:r>
                <a:r>
                  <a:rPr lang="en-US" sz="2000" dirty="0"/>
                  <a:t>x</a:t>
                </a:r>
                <a:r>
                  <a:rPr lang="en-US" sz="2000" baseline="-25000" dirty="0"/>
                  <a:t>22</a:t>
                </a:r>
                <a:r>
                  <a:rPr lang="en-US" sz="2000" dirty="0"/>
                  <a:t>) + (</a:t>
                </a:r>
                <a:r>
                  <a:rPr lang="en-US" sz="2000" dirty="0">
                    <a:latin typeface="Symbol" panose="05050102010706020507" pitchFamily="18" charset="2"/>
                  </a:rPr>
                  <a:t>b</a:t>
                </a:r>
                <a:r>
                  <a:rPr lang="en-US" sz="2000" baseline="-25000" dirty="0">
                    <a:latin typeface="Symbol" panose="05050102010706020507" pitchFamily="18" charset="2"/>
                  </a:rPr>
                  <a:t>3</a:t>
                </a:r>
                <a:r>
                  <a:rPr lang="en-US" sz="2000" dirty="0">
                    <a:latin typeface="Symbol" panose="05050102010706020507" pitchFamily="18" charset="2"/>
                  </a:rPr>
                  <a:t> * </a:t>
                </a:r>
                <a:r>
                  <a:rPr lang="en-US" sz="2000" dirty="0"/>
                  <a:t>x</a:t>
                </a:r>
                <a:r>
                  <a:rPr lang="en-US" sz="2000" baseline="-25000" dirty="0"/>
                  <a:t>23</a:t>
                </a:r>
                <a:r>
                  <a:rPr lang="en-US" sz="2000" dirty="0"/>
                  <a:t>) … + (</a:t>
                </a:r>
                <a:r>
                  <a:rPr lang="en-US" sz="2000" dirty="0" err="1">
                    <a:latin typeface="Symbol" panose="05050102010706020507" pitchFamily="18" charset="2"/>
                  </a:rPr>
                  <a:t>b</a:t>
                </a:r>
                <a:r>
                  <a:rPr lang="en-US" sz="2000" baseline="-25000" dirty="0" err="1"/>
                  <a:t>p</a:t>
                </a:r>
                <a:r>
                  <a:rPr lang="en-US" sz="2000" dirty="0">
                    <a:latin typeface="Symbol" panose="05050102010706020507" pitchFamily="18" charset="2"/>
                  </a:rPr>
                  <a:t> * </a:t>
                </a:r>
                <a:r>
                  <a:rPr lang="en-US" sz="2000" dirty="0"/>
                  <a:t>x</a:t>
                </a:r>
                <a:r>
                  <a:rPr lang="en-US" sz="2000" baseline="-25000" dirty="0"/>
                  <a:t>2p</a:t>
                </a:r>
                <a:r>
                  <a:rPr lang="en-US" sz="2000" dirty="0"/>
                  <a:t>)</a:t>
                </a:r>
              </a:p>
              <a:p>
                <a:pPr marL="0" indent="0" eaLnBrk="1" fontAlgn="auto" hangingPunct="1">
                  <a:spcBef>
                    <a:spcPts val="0"/>
                  </a:spcBef>
                  <a:spcAft>
                    <a:spcPts val="0"/>
                  </a:spcAft>
                  <a:buNone/>
                  <a:defRPr/>
                </a:pPr>
                <a:r>
                  <a:rPr lang="en-US" sz="2000" baseline="-25000" dirty="0"/>
                  <a:t>		</a:t>
                </a:r>
              </a:p>
              <a:p>
                <a:pPr marL="0" indent="0" eaLnBrk="1" fontAlgn="auto" hangingPunct="1">
                  <a:spcBef>
                    <a:spcPts val="0"/>
                  </a:spcBef>
                  <a:spcAft>
                    <a:spcPts val="0"/>
                  </a:spcAft>
                  <a:buNone/>
                  <a:defRPr/>
                </a:pPr>
                <a:r>
                  <a:rPr lang="en-US" sz="2000" baseline="-25000" dirty="0"/>
                  <a:t>		</a:t>
                </a:r>
              </a:p>
              <a:p>
                <a:pPr marL="0" indent="0" eaLnBrk="1" fontAlgn="auto" hangingPunct="1">
                  <a:spcBef>
                    <a:spcPts val="0"/>
                  </a:spcBef>
                  <a:spcAft>
                    <a:spcPts val="0"/>
                  </a:spcAft>
                  <a:buFont typeface="Arial" charset="0"/>
                  <a:buNone/>
                  <a:defRPr/>
                </a:pPr>
                <a:r>
                  <a:rPr lang="en-US" sz="400" b="1" dirty="0"/>
                  <a:t>	 .</a:t>
                </a:r>
              </a:p>
              <a:p>
                <a:pPr marL="0" indent="0" eaLnBrk="1" fontAlgn="auto" hangingPunct="1">
                  <a:spcBef>
                    <a:spcPts val="0"/>
                  </a:spcBef>
                  <a:spcAft>
                    <a:spcPts val="0"/>
                  </a:spcAft>
                  <a:buFont typeface="Arial" charset="0"/>
                  <a:buNone/>
                  <a:defRPr/>
                </a:pPr>
                <a:r>
                  <a:rPr lang="en-US" sz="400" b="1" dirty="0"/>
                  <a:t>	 .</a:t>
                </a:r>
              </a:p>
              <a:p>
                <a:pPr marL="0" indent="0" eaLnBrk="1" fontAlgn="auto" hangingPunct="1">
                  <a:spcBef>
                    <a:spcPts val="0"/>
                  </a:spcBef>
                  <a:spcAft>
                    <a:spcPts val="0"/>
                  </a:spcAft>
                  <a:buNone/>
                  <a:defRPr/>
                </a:pPr>
                <a:r>
                  <a:rPr lang="en-US" sz="2000" dirty="0"/>
                  <a:t>	 </a:t>
                </a:r>
                <a:r>
                  <a:rPr lang="cy-GB" sz="2000" dirty="0"/>
                  <a:t>ŷ</a:t>
                </a:r>
                <a:r>
                  <a:rPr lang="en-US" sz="2000" baseline="-25000" dirty="0"/>
                  <a:t>n </a:t>
                </a:r>
                <a:r>
                  <a:rPr lang="en-US" sz="2000" dirty="0"/>
                  <a:t>= </a:t>
                </a:r>
                <a:r>
                  <a:rPr lang="en-US" sz="2000" dirty="0">
                    <a:latin typeface="Symbol" panose="05050102010706020507" pitchFamily="18" charset="2"/>
                  </a:rPr>
                  <a:t>b</a:t>
                </a:r>
                <a:r>
                  <a:rPr lang="en-US" sz="2000" baseline="-25000" dirty="0"/>
                  <a:t>0 </a:t>
                </a:r>
                <a:r>
                  <a:rPr lang="en-US" sz="2000" dirty="0"/>
                  <a:t>+ (</a:t>
                </a:r>
                <a:r>
                  <a:rPr lang="en-US" sz="2000" dirty="0">
                    <a:latin typeface="Symbol" panose="05050102010706020507" pitchFamily="18" charset="2"/>
                  </a:rPr>
                  <a:t>b</a:t>
                </a:r>
                <a:r>
                  <a:rPr lang="en-US" sz="2000" baseline="-25000" dirty="0">
                    <a:latin typeface="Symbol" panose="05050102010706020507" pitchFamily="18" charset="2"/>
                  </a:rPr>
                  <a:t>1</a:t>
                </a:r>
                <a:r>
                  <a:rPr lang="en-US" sz="2000" dirty="0">
                    <a:latin typeface="Symbol" panose="05050102010706020507" pitchFamily="18" charset="2"/>
                  </a:rPr>
                  <a:t> * </a:t>
                </a:r>
                <a:r>
                  <a:rPr lang="en-US" sz="2000" dirty="0"/>
                  <a:t>x</a:t>
                </a:r>
                <a:r>
                  <a:rPr lang="en-US" sz="2000" baseline="-25000" dirty="0"/>
                  <a:t>n1</a:t>
                </a:r>
                <a:r>
                  <a:rPr lang="en-US" sz="2000" dirty="0"/>
                  <a:t>) + (</a:t>
                </a:r>
                <a:r>
                  <a:rPr lang="en-US" sz="2000" dirty="0">
                    <a:latin typeface="Symbol" panose="05050102010706020507" pitchFamily="18" charset="2"/>
                  </a:rPr>
                  <a:t>b</a:t>
                </a:r>
                <a:r>
                  <a:rPr lang="en-US" sz="2000" baseline="-25000" dirty="0">
                    <a:latin typeface="Symbol" panose="05050102010706020507" pitchFamily="18" charset="2"/>
                  </a:rPr>
                  <a:t>2</a:t>
                </a:r>
                <a:r>
                  <a:rPr lang="en-US" sz="2000" dirty="0">
                    <a:latin typeface="Symbol" panose="05050102010706020507" pitchFamily="18" charset="2"/>
                  </a:rPr>
                  <a:t> * </a:t>
                </a:r>
                <a:r>
                  <a:rPr lang="en-US" sz="2000" dirty="0"/>
                  <a:t>x</a:t>
                </a:r>
                <a:r>
                  <a:rPr lang="en-US" sz="2000" baseline="-25000" dirty="0"/>
                  <a:t>n2</a:t>
                </a:r>
                <a:r>
                  <a:rPr lang="en-US" sz="2000" dirty="0"/>
                  <a:t>) + (</a:t>
                </a:r>
                <a:r>
                  <a:rPr lang="en-US" sz="2000" dirty="0">
                    <a:latin typeface="Symbol" panose="05050102010706020507" pitchFamily="18" charset="2"/>
                  </a:rPr>
                  <a:t>b</a:t>
                </a:r>
                <a:r>
                  <a:rPr lang="en-US" sz="2000" baseline="-25000" dirty="0">
                    <a:latin typeface="Symbol" panose="05050102010706020507" pitchFamily="18" charset="2"/>
                  </a:rPr>
                  <a:t>3</a:t>
                </a:r>
                <a:r>
                  <a:rPr lang="en-US" sz="2000" dirty="0">
                    <a:latin typeface="Symbol" panose="05050102010706020507" pitchFamily="18" charset="2"/>
                  </a:rPr>
                  <a:t> * </a:t>
                </a:r>
                <a:r>
                  <a:rPr lang="en-US" sz="2000" dirty="0"/>
                  <a:t>x</a:t>
                </a:r>
                <a:r>
                  <a:rPr lang="en-US" sz="2000" baseline="-25000" dirty="0"/>
                  <a:t>n3</a:t>
                </a:r>
                <a:r>
                  <a:rPr lang="en-US" sz="2000" dirty="0"/>
                  <a:t>) … + (</a:t>
                </a:r>
                <a:r>
                  <a:rPr lang="en-US" sz="2000" dirty="0" err="1">
                    <a:latin typeface="Symbol" panose="05050102010706020507" pitchFamily="18" charset="2"/>
                  </a:rPr>
                  <a:t>b</a:t>
                </a:r>
                <a:r>
                  <a:rPr lang="en-US" sz="2000" baseline="-25000" dirty="0" err="1"/>
                  <a:t>p</a:t>
                </a:r>
                <a:r>
                  <a:rPr lang="en-US" sz="2000" dirty="0">
                    <a:latin typeface="Symbol" panose="05050102010706020507" pitchFamily="18" charset="2"/>
                  </a:rPr>
                  <a:t> * </a:t>
                </a:r>
                <a:r>
                  <a:rPr lang="en-US" sz="2000" dirty="0" err="1"/>
                  <a:t>x</a:t>
                </a:r>
                <a:r>
                  <a:rPr lang="en-US" sz="2000" baseline="-25000" dirty="0" err="1"/>
                  <a:t>np</a:t>
                </a:r>
                <a:r>
                  <a:rPr lang="en-US" sz="2000" dirty="0"/>
                  <a:t>)</a:t>
                </a:r>
              </a:p>
              <a:p>
                <a:pPr marL="0" indent="0" eaLnBrk="1" fontAlgn="auto" hangingPunct="1">
                  <a:spcBef>
                    <a:spcPts val="0"/>
                  </a:spcBef>
                  <a:spcAft>
                    <a:spcPts val="0"/>
                  </a:spcAft>
                  <a:buNone/>
                  <a:defRPr/>
                </a:pPr>
                <a:endParaRPr lang="en-US" sz="2000" dirty="0"/>
              </a:p>
              <a:p>
                <a:pPr marL="0" indent="0" eaLnBrk="1" fontAlgn="auto" hangingPunct="1">
                  <a:spcBef>
                    <a:spcPts val="0"/>
                  </a:spcBef>
                  <a:spcAft>
                    <a:spcPts val="0"/>
                  </a:spcAft>
                  <a:buNone/>
                  <a:defRPr/>
                </a:pPr>
                <a:r>
                  <a:rPr lang="en-US" sz="2000" dirty="0"/>
                  <a:t>Again, the </a:t>
                </a:r>
                <a14:m>
                  <m:oMath xmlns:m="http://schemas.openxmlformats.org/officeDocument/2006/math">
                    <m:r>
                      <m:rPr>
                        <m:nor/>
                      </m:rPr>
                      <a:rPr lang="en-US" sz="2000" dirty="0">
                        <a:latin typeface="Symbol" panose="05050102010706020507" pitchFamily="18" charset="2"/>
                      </a:rPr>
                      <m:t>b</m:t>
                    </m:r>
                    <m:r>
                      <m:rPr>
                        <m:nor/>
                      </m:rPr>
                      <a:rPr lang="en-US" sz="2000" baseline="-25000" dirty="0"/>
                      <m:t>j</m:t>
                    </m:r>
                  </m:oMath>
                </a14:m>
                <a:r>
                  <a:rPr lang="en-US" sz="2000" dirty="0"/>
                  <a:t>’s are the same for all n predictions of  </a:t>
                </a:r>
                <a:r>
                  <a:rPr lang="cy-GB" sz="2000" dirty="0"/>
                  <a:t>ŷ</a:t>
                </a: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066800"/>
                <a:ext cx="8915400" cy="5867400"/>
              </a:xfrm>
              <a:blipFill>
                <a:blip r:embed="rId2"/>
                <a:stretch>
                  <a:fillRect l="-752" t="-519"/>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35</a:t>
            </a:fld>
            <a:endParaRPr lang="en-US" altLang="en-US"/>
          </a:p>
        </p:txBody>
      </p:sp>
      <p:sp>
        <p:nvSpPr>
          <p:cNvPr id="5" name="TextBox 4"/>
          <p:cNvSpPr txBox="1"/>
          <p:nvPr/>
        </p:nvSpPr>
        <p:spPr>
          <a:xfrm>
            <a:off x="1524000" y="3048000"/>
            <a:ext cx="300082" cy="369332"/>
          </a:xfrm>
          <a:prstGeom prst="rect">
            <a:avLst/>
          </a:prstGeom>
          <a:noFill/>
        </p:spPr>
        <p:txBody>
          <a:bodyPr wrap="none" rtlCol="0">
            <a:spAutoFit/>
          </a:bodyPr>
          <a:lstStyle/>
          <a:p>
            <a:r>
              <a:rPr lang="en-US" dirty="0"/>
              <a:t>^</a:t>
            </a:r>
          </a:p>
        </p:txBody>
      </p:sp>
      <p:sp>
        <p:nvSpPr>
          <p:cNvPr id="6" name="TextBox 5"/>
          <p:cNvSpPr txBox="1"/>
          <p:nvPr/>
        </p:nvSpPr>
        <p:spPr>
          <a:xfrm>
            <a:off x="2519318" y="3048000"/>
            <a:ext cx="300082" cy="369332"/>
          </a:xfrm>
          <a:prstGeom prst="rect">
            <a:avLst/>
          </a:prstGeom>
          <a:noFill/>
        </p:spPr>
        <p:txBody>
          <a:bodyPr wrap="none" rtlCol="0">
            <a:spAutoFit/>
          </a:bodyPr>
          <a:lstStyle/>
          <a:p>
            <a:r>
              <a:rPr lang="en-US" dirty="0"/>
              <a:t>^</a:t>
            </a:r>
          </a:p>
        </p:txBody>
      </p:sp>
      <p:sp>
        <p:nvSpPr>
          <p:cNvPr id="7" name="TextBox 6"/>
          <p:cNvSpPr txBox="1"/>
          <p:nvPr/>
        </p:nvSpPr>
        <p:spPr>
          <a:xfrm>
            <a:off x="1600200" y="3974068"/>
            <a:ext cx="300082" cy="369332"/>
          </a:xfrm>
          <a:prstGeom prst="rect">
            <a:avLst/>
          </a:prstGeom>
          <a:noFill/>
        </p:spPr>
        <p:txBody>
          <a:bodyPr wrap="none" rtlCol="0">
            <a:spAutoFit/>
          </a:bodyPr>
          <a:lstStyle/>
          <a:p>
            <a:r>
              <a:rPr lang="en-US" dirty="0"/>
              <a:t>^</a:t>
            </a:r>
          </a:p>
        </p:txBody>
      </p:sp>
      <p:sp>
        <p:nvSpPr>
          <p:cNvPr id="8" name="TextBox 7"/>
          <p:cNvSpPr txBox="1"/>
          <p:nvPr/>
        </p:nvSpPr>
        <p:spPr>
          <a:xfrm>
            <a:off x="2133600" y="3974068"/>
            <a:ext cx="300082" cy="369332"/>
          </a:xfrm>
          <a:prstGeom prst="rect">
            <a:avLst/>
          </a:prstGeom>
          <a:noFill/>
        </p:spPr>
        <p:txBody>
          <a:bodyPr wrap="none" rtlCol="0">
            <a:spAutoFit/>
          </a:bodyPr>
          <a:lstStyle/>
          <a:p>
            <a:r>
              <a:rPr lang="en-US" dirty="0"/>
              <a:t>^</a:t>
            </a:r>
          </a:p>
        </p:txBody>
      </p:sp>
      <p:sp>
        <p:nvSpPr>
          <p:cNvPr id="9" name="TextBox 8"/>
          <p:cNvSpPr txBox="1"/>
          <p:nvPr/>
        </p:nvSpPr>
        <p:spPr>
          <a:xfrm>
            <a:off x="3357518" y="3962400"/>
            <a:ext cx="300082" cy="369332"/>
          </a:xfrm>
          <a:prstGeom prst="rect">
            <a:avLst/>
          </a:prstGeom>
          <a:noFill/>
        </p:spPr>
        <p:txBody>
          <a:bodyPr wrap="none" rtlCol="0">
            <a:spAutoFit/>
          </a:bodyPr>
          <a:lstStyle/>
          <a:p>
            <a:r>
              <a:rPr lang="en-US" dirty="0"/>
              <a:t>^</a:t>
            </a:r>
          </a:p>
        </p:txBody>
      </p:sp>
      <p:sp>
        <p:nvSpPr>
          <p:cNvPr id="10" name="TextBox 9"/>
          <p:cNvSpPr txBox="1"/>
          <p:nvPr/>
        </p:nvSpPr>
        <p:spPr>
          <a:xfrm>
            <a:off x="4500518" y="3962400"/>
            <a:ext cx="300082" cy="369332"/>
          </a:xfrm>
          <a:prstGeom prst="rect">
            <a:avLst/>
          </a:prstGeom>
          <a:noFill/>
        </p:spPr>
        <p:txBody>
          <a:bodyPr wrap="none" rtlCol="0">
            <a:spAutoFit/>
          </a:bodyPr>
          <a:lstStyle/>
          <a:p>
            <a:r>
              <a:rPr lang="en-US" dirty="0"/>
              <a:t>^</a:t>
            </a:r>
          </a:p>
        </p:txBody>
      </p:sp>
      <p:sp>
        <p:nvSpPr>
          <p:cNvPr id="11" name="TextBox 10"/>
          <p:cNvSpPr txBox="1"/>
          <p:nvPr/>
        </p:nvSpPr>
        <p:spPr>
          <a:xfrm>
            <a:off x="5872118" y="3962400"/>
            <a:ext cx="300082" cy="369332"/>
          </a:xfrm>
          <a:prstGeom prst="rect">
            <a:avLst/>
          </a:prstGeom>
          <a:noFill/>
        </p:spPr>
        <p:txBody>
          <a:bodyPr wrap="none" rtlCol="0">
            <a:spAutoFit/>
          </a:bodyPr>
          <a:lstStyle/>
          <a:p>
            <a:r>
              <a:rPr lang="en-US" dirty="0"/>
              <a:t>^</a:t>
            </a:r>
          </a:p>
        </p:txBody>
      </p:sp>
      <p:sp>
        <p:nvSpPr>
          <p:cNvPr id="12" name="TextBox 11"/>
          <p:cNvSpPr txBox="1"/>
          <p:nvPr/>
        </p:nvSpPr>
        <p:spPr>
          <a:xfrm>
            <a:off x="1600200" y="5269468"/>
            <a:ext cx="300082" cy="369332"/>
          </a:xfrm>
          <a:prstGeom prst="rect">
            <a:avLst/>
          </a:prstGeom>
          <a:noFill/>
        </p:spPr>
        <p:txBody>
          <a:bodyPr wrap="none" rtlCol="0">
            <a:spAutoFit/>
          </a:bodyPr>
          <a:lstStyle/>
          <a:p>
            <a:r>
              <a:rPr lang="en-US" dirty="0"/>
              <a:t>^</a:t>
            </a:r>
          </a:p>
        </p:txBody>
      </p:sp>
      <p:sp>
        <p:nvSpPr>
          <p:cNvPr id="13" name="TextBox 12"/>
          <p:cNvSpPr txBox="1"/>
          <p:nvPr/>
        </p:nvSpPr>
        <p:spPr>
          <a:xfrm>
            <a:off x="2133600" y="5269468"/>
            <a:ext cx="300082" cy="369332"/>
          </a:xfrm>
          <a:prstGeom prst="rect">
            <a:avLst/>
          </a:prstGeom>
          <a:noFill/>
        </p:spPr>
        <p:txBody>
          <a:bodyPr wrap="none" rtlCol="0">
            <a:spAutoFit/>
          </a:bodyPr>
          <a:lstStyle/>
          <a:p>
            <a:r>
              <a:rPr lang="en-US" dirty="0"/>
              <a:t>^</a:t>
            </a:r>
          </a:p>
        </p:txBody>
      </p:sp>
      <p:sp>
        <p:nvSpPr>
          <p:cNvPr id="14" name="TextBox 13"/>
          <p:cNvSpPr txBox="1"/>
          <p:nvPr/>
        </p:nvSpPr>
        <p:spPr>
          <a:xfrm>
            <a:off x="3357518" y="5345668"/>
            <a:ext cx="300082" cy="369332"/>
          </a:xfrm>
          <a:prstGeom prst="rect">
            <a:avLst/>
          </a:prstGeom>
          <a:noFill/>
        </p:spPr>
        <p:txBody>
          <a:bodyPr wrap="none" rtlCol="0">
            <a:spAutoFit/>
          </a:bodyPr>
          <a:lstStyle/>
          <a:p>
            <a:r>
              <a:rPr lang="en-US" dirty="0"/>
              <a:t>^</a:t>
            </a:r>
          </a:p>
        </p:txBody>
      </p:sp>
      <p:sp>
        <p:nvSpPr>
          <p:cNvPr id="15" name="TextBox 14"/>
          <p:cNvSpPr txBox="1"/>
          <p:nvPr/>
        </p:nvSpPr>
        <p:spPr>
          <a:xfrm>
            <a:off x="4500518" y="5345668"/>
            <a:ext cx="300082" cy="369332"/>
          </a:xfrm>
          <a:prstGeom prst="rect">
            <a:avLst/>
          </a:prstGeom>
          <a:noFill/>
        </p:spPr>
        <p:txBody>
          <a:bodyPr wrap="none" rtlCol="0">
            <a:spAutoFit/>
          </a:bodyPr>
          <a:lstStyle/>
          <a:p>
            <a:r>
              <a:rPr lang="en-US" dirty="0"/>
              <a:t>^</a:t>
            </a:r>
          </a:p>
        </p:txBody>
      </p:sp>
      <p:sp>
        <p:nvSpPr>
          <p:cNvPr id="16" name="TextBox 15"/>
          <p:cNvSpPr txBox="1"/>
          <p:nvPr/>
        </p:nvSpPr>
        <p:spPr>
          <a:xfrm>
            <a:off x="5872118" y="5345668"/>
            <a:ext cx="300082" cy="369332"/>
          </a:xfrm>
          <a:prstGeom prst="rect">
            <a:avLst/>
          </a:prstGeom>
          <a:noFill/>
        </p:spPr>
        <p:txBody>
          <a:bodyPr wrap="none" rtlCol="0">
            <a:spAutoFit/>
          </a:bodyPr>
          <a:lstStyle/>
          <a:p>
            <a:r>
              <a:rPr lang="en-US" dirty="0"/>
              <a:t>^</a:t>
            </a:r>
          </a:p>
        </p:txBody>
      </p:sp>
      <p:sp>
        <p:nvSpPr>
          <p:cNvPr id="17" name="TextBox 16"/>
          <p:cNvSpPr txBox="1"/>
          <p:nvPr/>
        </p:nvSpPr>
        <p:spPr>
          <a:xfrm>
            <a:off x="1600200" y="4431268"/>
            <a:ext cx="300082" cy="369332"/>
          </a:xfrm>
          <a:prstGeom prst="rect">
            <a:avLst/>
          </a:prstGeom>
          <a:noFill/>
        </p:spPr>
        <p:txBody>
          <a:bodyPr wrap="none" rtlCol="0">
            <a:spAutoFit/>
          </a:bodyPr>
          <a:lstStyle/>
          <a:p>
            <a:r>
              <a:rPr lang="en-US" dirty="0"/>
              <a:t>^</a:t>
            </a:r>
          </a:p>
        </p:txBody>
      </p:sp>
      <p:sp>
        <p:nvSpPr>
          <p:cNvPr id="18" name="TextBox 17"/>
          <p:cNvSpPr txBox="1"/>
          <p:nvPr/>
        </p:nvSpPr>
        <p:spPr>
          <a:xfrm>
            <a:off x="2133600" y="4431268"/>
            <a:ext cx="300082" cy="369332"/>
          </a:xfrm>
          <a:prstGeom prst="rect">
            <a:avLst/>
          </a:prstGeom>
          <a:noFill/>
        </p:spPr>
        <p:txBody>
          <a:bodyPr wrap="none" rtlCol="0">
            <a:spAutoFit/>
          </a:bodyPr>
          <a:lstStyle/>
          <a:p>
            <a:r>
              <a:rPr lang="en-US" dirty="0"/>
              <a:t>^</a:t>
            </a:r>
          </a:p>
        </p:txBody>
      </p:sp>
      <p:sp>
        <p:nvSpPr>
          <p:cNvPr id="19" name="TextBox 18"/>
          <p:cNvSpPr txBox="1"/>
          <p:nvPr/>
        </p:nvSpPr>
        <p:spPr>
          <a:xfrm>
            <a:off x="3357518" y="4507468"/>
            <a:ext cx="300082" cy="369332"/>
          </a:xfrm>
          <a:prstGeom prst="rect">
            <a:avLst/>
          </a:prstGeom>
          <a:noFill/>
        </p:spPr>
        <p:txBody>
          <a:bodyPr wrap="none" rtlCol="0">
            <a:spAutoFit/>
          </a:bodyPr>
          <a:lstStyle/>
          <a:p>
            <a:r>
              <a:rPr lang="en-US" dirty="0"/>
              <a:t>^</a:t>
            </a:r>
          </a:p>
        </p:txBody>
      </p:sp>
      <p:sp>
        <p:nvSpPr>
          <p:cNvPr id="20" name="TextBox 19"/>
          <p:cNvSpPr txBox="1"/>
          <p:nvPr/>
        </p:nvSpPr>
        <p:spPr>
          <a:xfrm>
            <a:off x="4500518" y="4507468"/>
            <a:ext cx="300082" cy="369332"/>
          </a:xfrm>
          <a:prstGeom prst="rect">
            <a:avLst/>
          </a:prstGeom>
          <a:noFill/>
        </p:spPr>
        <p:txBody>
          <a:bodyPr wrap="none" rtlCol="0">
            <a:spAutoFit/>
          </a:bodyPr>
          <a:lstStyle/>
          <a:p>
            <a:r>
              <a:rPr lang="en-US" dirty="0"/>
              <a:t>^</a:t>
            </a:r>
          </a:p>
        </p:txBody>
      </p:sp>
      <p:sp>
        <p:nvSpPr>
          <p:cNvPr id="21" name="TextBox 20"/>
          <p:cNvSpPr txBox="1"/>
          <p:nvPr/>
        </p:nvSpPr>
        <p:spPr>
          <a:xfrm>
            <a:off x="5872118" y="4507468"/>
            <a:ext cx="300082" cy="369332"/>
          </a:xfrm>
          <a:prstGeom prst="rect">
            <a:avLst/>
          </a:prstGeom>
          <a:noFill/>
        </p:spPr>
        <p:txBody>
          <a:bodyPr wrap="none" rtlCol="0">
            <a:spAutoFit/>
          </a:bodyPr>
          <a:lstStyle/>
          <a:p>
            <a:r>
              <a:rPr lang="en-US" dirty="0"/>
              <a:t>^</a:t>
            </a:r>
          </a:p>
        </p:txBody>
      </p:sp>
      <p:sp>
        <p:nvSpPr>
          <p:cNvPr id="27" name="TextBox 26"/>
          <p:cNvSpPr txBox="1"/>
          <p:nvPr/>
        </p:nvSpPr>
        <p:spPr>
          <a:xfrm>
            <a:off x="1348559" y="5917168"/>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479966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Estimates for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dirty="0"/>
                  <a:t>For each extra feature you get an extra partial derivative of the cost function that you set to 0 to find the minima. For example, for 2 features:</a:t>
                </a:r>
              </a:p>
              <a:p>
                <a:pPr marL="0" indent="0" eaLnBrk="1" fontAlgn="auto" hangingPunct="1">
                  <a:spcAft>
                    <a:spcPts val="0"/>
                  </a:spcAft>
                  <a:buNone/>
                  <a:defRPr/>
                </a:pPr>
                <a:endParaRPr lang="en-US" sz="1050" dirty="0"/>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y</a:t>
                </a:r>
                <a:r>
                  <a:rPr lang="en-US" sz="2000" baseline="-25000" dirty="0"/>
                  <a:t>1</a:t>
                </a:r>
                <a:r>
                  <a:rPr lang="en-US" sz="2000" dirty="0"/>
                  <a:t> = </a:t>
                </a:r>
                <a:r>
                  <a:rPr lang="en-US" sz="2000" dirty="0">
                    <a:latin typeface="Symbol" panose="05050102010706020507" pitchFamily="18" charset="2"/>
                  </a:rPr>
                  <a:t>b</a:t>
                </a:r>
                <a:r>
                  <a:rPr lang="en-US" sz="2000" baseline="-25000" dirty="0"/>
                  <a:t>0</a:t>
                </a:r>
                <a:r>
                  <a:rPr lang="en-US" sz="2000" dirty="0"/>
                  <a:t> + </a:t>
                </a:r>
                <a:r>
                  <a:rPr lang="en-US" sz="2000" dirty="0">
                    <a:latin typeface="Symbol" panose="05050102010706020507" pitchFamily="18" charset="2"/>
                  </a:rPr>
                  <a:t>b</a:t>
                </a:r>
                <a:r>
                  <a:rPr lang="en-US" sz="2000" baseline="-25000" dirty="0"/>
                  <a:t>1</a:t>
                </a:r>
                <a:r>
                  <a:rPr lang="en-US" sz="2000" dirty="0"/>
                  <a:t>*x</a:t>
                </a:r>
                <a:r>
                  <a:rPr lang="en-US" sz="2000" baseline="-25000" dirty="0"/>
                  <a:t>1 </a:t>
                </a:r>
                <a:r>
                  <a:rPr lang="en-US" sz="2000" dirty="0"/>
                  <a:t>+ </a:t>
                </a:r>
                <a:r>
                  <a:rPr lang="en-US" sz="2000" dirty="0">
                    <a:latin typeface="Symbol" panose="05050102010706020507" pitchFamily="18" charset="2"/>
                  </a:rPr>
                  <a:t>b</a:t>
                </a:r>
                <a:r>
                  <a:rPr lang="en-US" sz="2000" baseline="-25000" dirty="0"/>
                  <a:t>2 </a:t>
                </a:r>
                <a:r>
                  <a:rPr lang="en-US" sz="2000" dirty="0"/>
                  <a:t>* x</a:t>
                </a:r>
                <a:r>
                  <a:rPr lang="en-US" sz="2000" baseline="-25000" dirty="0"/>
                  <a:t>2</a:t>
                </a:r>
                <a:r>
                  <a:rPr lang="en-US" sz="2000" dirty="0"/>
                  <a:t> + … </a:t>
                </a:r>
                <a:r>
                  <a:rPr lang="en-US" sz="2000" dirty="0" err="1">
                    <a:latin typeface="Symbol" panose="05050102010706020507" pitchFamily="18" charset="2"/>
                  </a:rPr>
                  <a:t>b</a:t>
                </a:r>
                <a:r>
                  <a:rPr lang="en-US" sz="2000" baseline="-25000" dirty="0" err="1"/>
                  <a:t>p</a:t>
                </a:r>
                <a:r>
                  <a:rPr lang="en-US" sz="2000" baseline="-25000" dirty="0"/>
                  <a:t> </a:t>
                </a:r>
                <a:r>
                  <a:rPr lang="en-US" sz="2000" dirty="0"/>
                  <a:t>* </a:t>
                </a:r>
                <a:r>
                  <a:rPr lang="en-US" sz="2000" dirty="0" err="1"/>
                  <a:t>x</a:t>
                </a:r>
                <a:r>
                  <a:rPr lang="en-US" sz="2000" baseline="-25000" dirty="0" err="1"/>
                  <a:t>p</a:t>
                </a:r>
                <a:r>
                  <a:rPr lang="en-US" sz="2000" baseline="-25000" dirty="0"/>
                  <a:t>   </a:t>
                </a:r>
              </a:p>
              <a:p>
                <a:pPr marL="0" indent="0" eaLnBrk="1" fontAlgn="auto" hangingPunct="1">
                  <a:spcAft>
                    <a:spcPts val="0"/>
                  </a:spcAft>
                  <a:buNone/>
                  <a:defRPr/>
                </a:pPr>
                <a:endParaRPr lang="en-US" sz="2000" dirty="0"/>
              </a:p>
              <a:p>
                <a:pPr marL="0" indent="0" eaLnBrk="1" fontAlgn="auto" hangingPunct="1">
                  <a:spcAft>
                    <a:spcPts val="0"/>
                  </a:spcAft>
                  <a:buNone/>
                  <a:defRPr/>
                </a:pPr>
                <a:r>
                  <a:rPr lang="en-US" sz="2000" dirty="0"/>
                  <a:t>y</a:t>
                </a:r>
                <a:r>
                  <a:rPr lang="en-US" sz="2000" baseline="-25000" dirty="0"/>
                  <a:t>2</a:t>
                </a:r>
                <a:r>
                  <a:rPr lang="en-US" sz="2000" dirty="0"/>
                  <a:t> = </a:t>
                </a:r>
                <a:r>
                  <a:rPr lang="en-US" sz="2000" dirty="0">
                    <a:latin typeface="Symbol" panose="05050102010706020507" pitchFamily="18" charset="2"/>
                  </a:rPr>
                  <a:t>b</a:t>
                </a:r>
                <a:r>
                  <a:rPr lang="en-US" sz="2000" baseline="-25000" dirty="0"/>
                  <a:t>0</a:t>
                </a:r>
                <a:r>
                  <a:rPr lang="en-US" sz="2000" dirty="0"/>
                  <a:t> + </a:t>
                </a:r>
                <a:r>
                  <a:rPr lang="en-US" sz="2000" dirty="0">
                    <a:latin typeface="Symbol" panose="05050102010706020507" pitchFamily="18" charset="2"/>
                  </a:rPr>
                  <a:t>b</a:t>
                </a:r>
                <a:r>
                  <a:rPr lang="en-US" sz="2000" baseline="-25000" dirty="0"/>
                  <a:t>1</a:t>
                </a:r>
                <a:r>
                  <a:rPr lang="en-US" sz="2000" dirty="0"/>
                  <a:t>*x</a:t>
                </a:r>
                <a:r>
                  <a:rPr lang="en-US" sz="2000" baseline="-25000" dirty="0"/>
                  <a:t>2</a:t>
                </a:r>
                <a:r>
                  <a:rPr lang="en-US" sz="2000" dirty="0"/>
                  <a:t>+ </a:t>
                </a:r>
                <a:r>
                  <a:rPr lang="en-US" sz="2000" dirty="0">
                    <a:latin typeface="Symbol" panose="05050102010706020507" pitchFamily="18" charset="2"/>
                  </a:rPr>
                  <a:t>b</a:t>
                </a:r>
                <a:r>
                  <a:rPr lang="en-US" sz="2000" baseline="-25000" dirty="0"/>
                  <a:t>2 </a:t>
                </a:r>
                <a:r>
                  <a:rPr lang="en-US" sz="2000" dirty="0"/>
                  <a:t>* x</a:t>
                </a:r>
                <a:r>
                  <a:rPr lang="en-US" sz="2000" baseline="-25000" dirty="0"/>
                  <a:t>2</a:t>
                </a:r>
                <a:r>
                  <a:rPr lang="en-US" sz="2000" dirty="0"/>
                  <a:t> + … </a:t>
                </a:r>
                <a:r>
                  <a:rPr lang="en-US" sz="2000" dirty="0" err="1">
                    <a:latin typeface="Symbol" panose="05050102010706020507" pitchFamily="18" charset="2"/>
                  </a:rPr>
                  <a:t>b</a:t>
                </a:r>
                <a:r>
                  <a:rPr lang="en-US" sz="2000" baseline="-25000" dirty="0" err="1"/>
                  <a:t>p</a:t>
                </a:r>
                <a:r>
                  <a:rPr lang="en-US" sz="2000" baseline="-25000" dirty="0"/>
                  <a:t> </a:t>
                </a:r>
                <a:r>
                  <a:rPr lang="en-US" sz="2000" dirty="0"/>
                  <a:t>* </a:t>
                </a:r>
                <a:r>
                  <a:rPr lang="en-US" sz="2000" dirty="0" err="1"/>
                  <a:t>x</a:t>
                </a:r>
                <a:r>
                  <a:rPr lang="en-US" sz="2000" baseline="-25000" dirty="0" err="1"/>
                  <a:t>p</a:t>
                </a:r>
                <a:endParaRPr lang="en-US" sz="2000" baseline="-25000" dirty="0"/>
              </a:p>
              <a:p>
                <a:pPr marL="0" indent="0" eaLnBrk="1" fontAlgn="auto" hangingPunct="1">
                  <a:spcAft>
                    <a:spcPts val="0"/>
                  </a:spcAft>
                  <a:buNone/>
                  <a:defRPr/>
                </a:pPr>
                <a:endParaRPr lang="en-US" sz="2000" baseline="-25000" dirty="0"/>
              </a:p>
              <a:p>
                <a:pPr marL="0" indent="0" eaLnBrk="1" fontAlgn="auto" hangingPunct="1">
                  <a:spcAft>
                    <a:spcPts val="0"/>
                  </a:spcAft>
                  <a:buNone/>
                  <a:defRPr/>
                </a:pPr>
                <a:r>
                  <a:rPr lang="en-US" sz="2000" dirty="0"/>
                  <a:t>y</a:t>
                </a:r>
                <a:r>
                  <a:rPr lang="en-US" sz="2000" baseline="-25000" dirty="0"/>
                  <a:t>3</a:t>
                </a:r>
                <a:r>
                  <a:rPr lang="en-US" sz="2000" dirty="0"/>
                  <a:t> = </a:t>
                </a:r>
                <a:r>
                  <a:rPr lang="en-US" sz="2000" dirty="0">
                    <a:latin typeface="Symbol" panose="05050102010706020507" pitchFamily="18" charset="2"/>
                  </a:rPr>
                  <a:t>b</a:t>
                </a:r>
                <a:r>
                  <a:rPr lang="en-US" sz="2000" baseline="-25000" dirty="0"/>
                  <a:t>0</a:t>
                </a:r>
                <a:r>
                  <a:rPr lang="en-US" sz="2000" dirty="0"/>
                  <a:t> + </a:t>
                </a:r>
                <a:r>
                  <a:rPr lang="en-US" sz="2000" dirty="0">
                    <a:latin typeface="Symbol" panose="05050102010706020507" pitchFamily="18" charset="2"/>
                  </a:rPr>
                  <a:t>b</a:t>
                </a:r>
                <a:r>
                  <a:rPr lang="en-US" sz="2000" baseline="-25000" dirty="0"/>
                  <a:t>1</a:t>
                </a:r>
                <a:r>
                  <a:rPr lang="en-US" sz="2000" dirty="0"/>
                  <a:t>*x</a:t>
                </a:r>
                <a:r>
                  <a:rPr lang="en-US" sz="2000" baseline="-25000" dirty="0"/>
                  <a:t>3</a:t>
                </a:r>
                <a:r>
                  <a:rPr lang="en-US" sz="2000" dirty="0"/>
                  <a:t>+ </a:t>
                </a:r>
                <a:r>
                  <a:rPr lang="en-US" sz="2000" dirty="0">
                    <a:latin typeface="Symbol" panose="05050102010706020507" pitchFamily="18" charset="2"/>
                  </a:rPr>
                  <a:t>b</a:t>
                </a:r>
                <a:r>
                  <a:rPr lang="en-US" sz="2000" baseline="-25000" dirty="0"/>
                  <a:t>2 </a:t>
                </a:r>
                <a:r>
                  <a:rPr lang="en-US" sz="2000" dirty="0"/>
                  <a:t>* x</a:t>
                </a:r>
                <a:r>
                  <a:rPr lang="en-US" sz="2000" baseline="-25000" dirty="0"/>
                  <a:t>2</a:t>
                </a:r>
                <a:r>
                  <a:rPr lang="en-US" sz="2000" dirty="0"/>
                  <a:t> + … </a:t>
                </a:r>
                <a:r>
                  <a:rPr lang="en-US" sz="2000" dirty="0" err="1">
                    <a:latin typeface="Symbol" panose="05050102010706020507" pitchFamily="18" charset="2"/>
                  </a:rPr>
                  <a:t>b</a:t>
                </a:r>
                <a:r>
                  <a:rPr lang="en-US" sz="2000" baseline="-25000" dirty="0" err="1"/>
                  <a:t>p</a:t>
                </a:r>
                <a:r>
                  <a:rPr lang="en-US" sz="2000" baseline="-25000" dirty="0"/>
                  <a:t> </a:t>
                </a:r>
                <a:r>
                  <a:rPr lang="en-US" sz="2000" dirty="0"/>
                  <a:t>* </a:t>
                </a:r>
                <a:r>
                  <a:rPr lang="en-US" sz="2000" dirty="0" err="1"/>
                  <a:t>x</a:t>
                </a:r>
                <a:r>
                  <a:rPr lang="en-US" sz="2000" baseline="-25000" dirty="0" err="1"/>
                  <a:t>p</a:t>
                </a:r>
                <a:endParaRPr lang="en-US" sz="2000" baseline="-25000" dirty="0"/>
              </a:p>
              <a:p>
                <a:pPr marL="0" indent="0" eaLnBrk="1" fontAlgn="auto" hangingPunct="1">
                  <a:spcAft>
                    <a:spcPts val="0"/>
                  </a:spcAft>
                  <a:buNone/>
                  <a:defRPr/>
                </a:pPr>
                <a:endParaRPr lang="en-US" sz="2000" baseline="-25000" dirty="0"/>
              </a:p>
              <a:p>
                <a:pPr marL="0" indent="0">
                  <a:buNone/>
                </a:pPr>
                <a:r>
                  <a:rPr lang="en-US" sz="2000" dirty="0"/>
                  <a:t>	Error(</a:t>
                </a:r>
                <a:r>
                  <a:rPr lang="en-US" sz="2000" dirty="0">
                    <a:latin typeface="Symbol" panose="05050102010706020507" pitchFamily="18" charset="2"/>
                  </a:rPr>
                  <a:t>b</a:t>
                </a:r>
                <a:r>
                  <a:rPr lang="en-US" sz="2000" dirty="0"/>
                  <a:t>) = RSS(</a:t>
                </a:r>
                <a:r>
                  <a:rPr lang="en-US" sz="2000" dirty="0">
                    <a:latin typeface="Symbol" panose="05050102010706020507" pitchFamily="18" charset="2"/>
                  </a:rPr>
                  <a:t>b</a:t>
                </a:r>
                <a:r>
                  <a:rPr lang="en-US" sz="2000" dirty="0"/>
                  <a:t>) = </a:t>
                </a:r>
                <a14:m>
                  <m:oMath xmlns:m="http://schemas.openxmlformats.org/officeDocument/2006/math">
                    <m:nary>
                      <m:naryPr>
                        <m:chr m:val="∑"/>
                        <m:ctrlPr>
                          <a:rPr lang="en-US" sz="2000" i="1">
                            <a:latin typeface="Cambria Math" panose="02040503050406030204" pitchFamily="18" charset="0"/>
                          </a:rPr>
                        </m:ctrlPr>
                      </m:naryPr>
                      <m:sub>
                        <m:r>
                          <m:rPr>
                            <m:brk m:alnAt="23"/>
                          </m:rPr>
                          <a:rPr lang="en-US" sz="2000" i="1">
                            <a:latin typeface="Cambria Math"/>
                          </a:rPr>
                          <m:t>𝑖</m:t>
                        </m:r>
                        <m:r>
                          <a:rPr lang="en-US" sz="2000" i="1">
                            <a:latin typeface="Cambria Math"/>
                          </a:rPr>
                          <m:t>=1</m:t>
                        </m:r>
                      </m:sub>
                      <m:sup>
                        <m:r>
                          <a:rPr lang="en-US" sz="2000" i="1">
                            <a:latin typeface="Cambria Math"/>
                          </a:rPr>
                          <m:t>𝑛</m:t>
                        </m:r>
                      </m:sup>
                      <m:e>
                        <m:d>
                          <m:dPr>
                            <m:ctrlPr>
                              <a:rPr lang="en-US" sz="2000" i="1">
                                <a:latin typeface="Cambria Math" panose="02040503050406030204" pitchFamily="18" charset="0"/>
                              </a:rPr>
                            </m:ctrlPr>
                          </m:dPr>
                          <m:e>
                            <m:r>
                              <a:rPr lang="en-US" sz="2000" i="1">
                                <a:latin typeface="Cambria Math"/>
                              </a:rPr>
                              <m:t>𝑦</m:t>
                            </m:r>
                            <m:r>
                              <a:rPr lang="en-US" sz="2000" i="1" baseline="-25000">
                                <a:latin typeface="Cambria Math"/>
                              </a:rPr>
                              <m:t>𝑖</m:t>
                            </m:r>
                            <m:r>
                              <a:rPr lang="en-US" sz="2000" i="1">
                                <a:latin typeface="Cambria Math"/>
                              </a:rPr>
                              <m:t> −</m:t>
                            </m:r>
                            <m:r>
                              <a:rPr lang="en-US" sz="2000" i="1">
                                <a:latin typeface="Cambria Math"/>
                              </a:rPr>
                              <m:t>𝑦𝑖</m:t>
                            </m:r>
                          </m:e>
                        </m:d>
                        <m:r>
                          <a:rPr lang="en-US" sz="2000" i="1" baseline="30000">
                            <a:latin typeface="Cambria Math"/>
                          </a:rPr>
                          <m:t>2</m:t>
                        </m:r>
                      </m:e>
                    </m:nary>
                  </m:oMath>
                </a14:m>
                <a:r>
                  <a:rPr lang="en-US" sz="2000" dirty="0"/>
                  <a:t> </a:t>
                </a:r>
              </a:p>
              <a:p>
                <a:pPr marL="0" indent="0">
                  <a:buNone/>
                </a:pPr>
                <a:r>
                  <a:rPr lang="en-US" sz="2000" dirty="0"/>
                  <a:t>			=  </a:t>
                </a:r>
                <a14:m>
                  <m:oMath xmlns:m="http://schemas.openxmlformats.org/officeDocument/2006/math">
                    <m:nary>
                      <m:naryPr>
                        <m:chr m:val="∑"/>
                        <m:ctrlPr>
                          <a:rPr lang="en-US" sz="2000" i="1">
                            <a:latin typeface="Cambria Math" panose="02040503050406030204" pitchFamily="18" charset="0"/>
                          </a:rPr>
                        </m:ctrlPr>
                      </m:naryPr>
                      <m:sub>
                        <m:r>
                          <m:rPr>
                            <m:brk m:alnAt="23"/>
                          </m:rPr>
                          <a:rPr lang="en-US" sz="2000" i="1">
                            <a:latin typeface="Cambria Math"/>
                          </a:rPr>
                          <m:t>𝑖</m:t>
                        </m:r>
                        <m:r>
                          <a:rPr lang="en-US" sz="2000" i="1">
                            <a:latin typeface="Cambria Math"/>
                          </a:rPr>
                          <m:t>=1</m:t>
                        </m:r>
                      </m:sub>
                      <m:sup>
                        <m:r>
                          <a:rPr lang="en-US" sz="2000" i="1">
                            <a:latin typeface="Cambria Math"/>
                          </a:rPr>
                          <m:t>𝑛</m:t>
                        </m:r>
                      </m:sup>
                      <m:e>
                        <m:d>
                          <m:dPr>
                            <m:ctrlPr>
                              <a:rPr lang="en-US" sz="2000" i="1">
                                <a:latin typeface="Cambria Math" panose="02040503050406030204" pitchFamily="18" charset="0"/>
                              </a:rPr>
                            </m:ctrlPr>
                          </m:dPr>
                          <m:e>
                            <m:r>
                              <a:rPr lang="en-US" sz="2000" i="1">
                                <a:latin typeface="Cambria Math"/>
                              </a:rPr>
                              <m:t>𝑦</m:t>
                            </m:r>
                            <m:r>
                              <a:rPr lang="en-US" sz="2000" i="1" baseline="-25000">
                                <a:latin typeface="Cambria Math"/>
                              </a:rPr>
                              <m:t>𝑖</m:t>
                            </m:r>
                            <m:r>
                              <a:rPr lang="en-US" sz="2000" i="1">
                                <a:latin typeface="Cambria Math"/>
                              </a:rPr>
                              <m:t> −</m:t>
                            </m:r>
                            <m:r>
                              <a:rPr lang="en-US" sz="2000" b="0" i="1" smtClean="0">
                                <a:latin typeface="Cambria Math" panose="02040503050406030204" pitchFamily="18" charset="0"/>
                              </a:rPr>
                              <m:t>(</m:t>
                            </m:r>
                            <m:r>
                              <m:rPr>
                                <m:nor/>
                              </m:rPr>
                              <a:rPr lang="en-US" sz="2000" dirty="0">
                                <a:latin typeface="Symbol" panose="05050102010706020507" pitchFamily="18" charset="2"/>
                              </a:rPr>
                              <m:t>b</m:t>
                            </m:r>
                            <m:r>
                              <m:rPr>
                                <m:nor/>
                              </m:rPr>
                              <a:rPr lang="en-US" sz="2000" baseline="-25000" dirty="0"/>
                              <m:t>0</m:t>
                            </m:r>
                            <m:r>
                              <m:rPr>
                                <m:nor/>
                              </m:rPr>
                              <a:rPr lang="en-US" sz="2000" dirty="0"/>
                              <m:t> + </m:t>
                            </m:r>
                            <m:r>
                              <m:rPr>
                                <m:nor/>
                              </m:rPr>
                              <a:rPr lang="en-US" sz="2000" dirty="0">
                                <a:latin typeface="Symbol" panose="05050102010706020507" pitchFamily="18" charset="2"/>
                              </a:rPr>
                              <m:t>b</m:t>
                            </m:r>
                            <m:r>
                              <m:rPr>
                                <m:nor/>
                              </m:rPr>
                              <a:rPr lang="en-US" sz="2000" baseline="-25000" dirty="0"/>
                              <m:t>1</m:t>
                            </m:r>
                            <m:r>
                              <m:rPr>
                                <m:nor/>
                              </m:rPr>
                              <a:rPr lang="en-US" sz="2000" dirty="0"/>
                              <m:t>∗</m:t>
                            </m:r>
                            <m:r>
                              <m:rPr>
                                <m:nor/>
                              </m:rPr>
                              <a:rPr lang="en-US" sz="2000" dirty="0"/>
                              <m:t>x</m:t>
                            </m:r>
                            <m:r>
                              <m:rPr>
                                <m:nor/>
                              </m:rPr>
                              <a:rPr lang="en-US" sz="2000" b="0" i="0" baseline="-25000" dirty="0" smtClean="0"/>
                              <m:t>1</m:t>
                            </m:r>
                            <m:r>
                              <m:rPr>
                                <m:nor/>
                              </m:rPr>
                              <a:rPr lang="en-US" sz="2000" dirty="0"/>
                              <m:t>+ </m:t>
                            </m:r>
                            <m:r>
                              <m:rPr>
                                <m:nor/>
                              </m:rPr>
                              <a:rPr lang="en-US" sz="2000" dirty="0">
                                <a:latin typeface="Symbol" panose="05050102010706020507" pitchFamily="18" charset="2"/>
                              </a:rPr>
                              <m:t>b</m:t>
                            </m:r>
                            <m:r>
                              <m:rPr>
                                <m:nor/>
                              </m:rPr>
                              <a:rPr lang="en-US" sz="2000" baseline="-25000" dirty="0"/>
                              <m:t>2 </m:t>
                            </m:r>
                            <m:r>
                              <m:rPr>
                                <m:nor/>
                              </m:rPr>
                              <a:rPr lang="en-US" sz="2000" dirty="0"/>
                              <m:t>∗ </m:t>
                            </m:r>
                            <m:r>
                              <m:rPr>
                                <m:nor/>
                              </m:rPr>
                              <a:rPr lang="en-US" sz="2000" dirty="0"/>
                              <m:t>x</m:t>
                            </m:r>
                            <m:r>
                              <m:rPr>
                                <m:nor/>
                              </m:rPr>
                              <a:rPr lang="en-US" sz="2000" b="0" i="1" baseline="-25000" dirty="0" smtClean="0"/>
                              <m:t>2</m:t>
                            </m:r>
                          </m:e>
                        </m:d>
                        <m:r>
                          <a:rPr lang="en-US" sz="2000" i="1" baseline="30000">
                            <a:latin typeface="Cambria Math"/>
                          </a:rPr>
                          <m:t>2</m:t>
                        </m:r>
                      </m:e>
                    </m:nary>
                  </m:oMath>
                </a14:m>
                <a:endParaRPr lang="en-US" sz="2000" dirty="0"/>
              </a:p>
              <a:p>
                <a:pPr marL="0" indent="0">
                  <a:buNone/>
                </a:pPr>
                <a:endParaRPr lang="en-US" sz="2000" dirty="0"/>
              </a:p>
              <a:p>
                <a:pPr marL="0" indent="0">
                  <a:buNone/>
                </a:pPr>
                <a:r>
                  <a:rPr lang="en-US" sz="2000" dirty="0" err="1">
                    <a:latin typeface="Symbol" panose="05050102010706020507" pitchFamily="18" charset="2"/>
                  </a:rPr>
                  <a:t>d</a:t>
                </a:r>
                <a:r>
                  <a:rPr lang="en-US" sz="2000" dirty="0" err="1"/>
                  <a:t>J</a:t>
                </a:r>
                <a:r>
                  <a:rPr lang="en-US" sz="2000" dirty="0"/>
                  <a:t>/</a:t>
                </a:r>
                <a:r>
                  <a:rPr lang="en-US" sz="2000" dirty="0">
                    <a:latin typeface="Symbol" panose="05050102010706020507" pitchFamily="18" charset="2"/>
                  </a:rPr>
                  <a:t>db</a:t>
                </a:r>
                <a:r>
                  <a:rPr lang="en-US" sz="2000" baseline="-25000" dirty="0"/>
                  <a:t>1</a:t>
                </a:r>
                <a:r>
                  <a:rPr lang="en-US" sz="2000" dirty="0"/>
                  <a:t>  = 0</a:t>
                </a:r>
              </a:p>
              <a:p>
                <a:pPr marL="0" indent="0">
                  <a:buNone/>
                </a:pPr>
                <a:r>
                  <a:rPr lang="en-US" sz="2000" dirty="0" err="1">
                    <a:latin typeface="Symbol" panose="05050102010706020507" pitchFamily="18" charset="2"/>
                  </a:rPr>
                  <a:t>d</a:t>
                </a:r>
                <a:r>
                  <a:rPr lang="en-US" sz="2000" dirty="0" err="1"/>
                  <a:t>J</a:t>
                </a:r>
                <a:r>
                  <a:rPr lang="en-US" sz="2000" dirty="0"/>
                  <a:t>/</a:t>
                </a:r>
                <a:r>
                  <a:rPr lang="en-US" sz="2000" dirty="0">
                    <a:latin typeface="Symbol" panose="05050102010706020507" pitchFamily="18" charset="2"/>
                  </a:rPr>
                  <a:t>db</a:t>
                </a:r>
                <a:r>
                  <a:rPr lang="en-US" sz="2000" baseline="-25000" dirty="0"/>
                  <a:t>2</a:t>
                </a:r>
                <a:r>
                  <a:rPr lang="en-US" sz="2000" dirty="0"/>
                  <a:t>  = 0</a:t>
                </a:r>
              </a:p>
              <a:p>
                <a:pPr marL="0" indent="0">
                  <a:buNone/>
                </a:pPr>
                <a:r>
                  <a:rPr lang="en-US" sz="2000" dirty="0" err="1">
                    <a:latin typeface="Symbol" panose="05050102010706020507" pitchFamily="18" charset="2"/>
                  </a:rPr>
                  <a:t>d</a:t>
                </a:r>
                <a:r>
                  <a:rPr lang="en-US" sz="2000" dirty="0" err="1"/>
                  <a:t>J</a:t>
                </a:r>
                <a:r>
                  <a:rPr lang="en-US" sz="2000" dirty="0"/>
                  <a:t>/</a:t>
                </a:r>
                <a:r>
                  <a:rPr lang="en-US" sz="2000" dirty="0">
                    <a:latin typeface="Symbol" panose="05050102010706020507" pitchFamily="18" charset="2"/>
                  </a:rPr>
                  <a:t>db</a:t>
                </a:r>
                <a:r>
                  <a:rPr lang="en-US" sz="2000" baseline="-25000" dirty="0"/>
                  <a:t>3</a:t>
                </a:r>
                <a:r>
                  <a:rPr lang="en-US" sz="2000" dirty="0"/>
                  <a:t>  = 0</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713" b="-73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36</a:t>
            </a:fld>
            <a:endParaRPr lang="en-US" altLang="en-US"/>
          </a:p>
        </p:txBody>
      </p:sp>
      <p:sp>
        <p:nvSpPr>
          <p:cNvPr id="5" name="TextBox 4"/>
          <p:cNvSpPr txBox="1"/>
          <p:nvPr/>
        </p:nvSpPr>
        <p:spPr>
          <a:xfrm>
            <a:off x="2900318" y="4038600"/>
            <a:ext cx="300082" cy="369332"/>
          </a:xfrm>
          <a:prstGeom prst="rect">
            <a:avLst/>
          </a:prstGeom>
          <a:noFill/>
        </p:spPr>
        <p:txBody>
          <a:bodyPr wrap="none" rtlCol="0">
            <a:spAutoFit/>
          </a:bodyPr>
          <a:lstStyle/>
          <a:p>
            <a:r>
              <a:rPr lang="en-US" dirty="0"/>
              <a:t>^</a:t>
            </a:r>
          </a:p>
        </p:txBody>
      </p:sp>
      <p:sp>
        <p:nvSpPr>
          <p:cNvPr id="6" name="TextBox 5"/>
          <p:cNvSpPr txBox="1"/>
          <p:nvPr/>
        </p:nvSpPr>
        <p:spPr>
          <a:xfrm>
            <a:off x="4500518" y="4114800"/>
            <a:ext cx="300082" cy="369332"/>
          </a:xfrm>
          <a:prstGeom prst="rect">
            <a:avLst/>
          </a:prstGeom>
          <a:noFill/>
        </p:spPr>
        <p:txBody>
          <a:bodyPr wrap="none" rtlCol="0">
            <a:spAutoFit/>
          </a:bodyPr>
          <a:lstStyle/>
          <a:p>
            <a:r>
              <a:rPr lang="en-US" dirty="0"/>
              <a:t>^</a:t>
            </a:r>
          </a:p>
        </p:txBody>
      </p:sp>
      <p:sp>
        <p:nvSpPr>
          <p:cNvPr id="8" name="TextBox 7"/>
          <p:cNvSpPr txBox="1"/>
          <p:nvPr/>
        </p:nvSpPr>
        <p:spPr>
          <a:xfrm>
            <a:off x="1981200" y="4038600"/>
            <a:ext cx="300082" cy="369332"/>
          </a:xfrm>
          <a:prstGeom prst="rect">
            <a:avLst/>
          </a:prstGeom>
          <a:noFill/>
        </p:spPr>
        <p:txBody>
          <a:bodyPr wrap="none" rtlCol="0">
            <a:spAutoFit/>
          </a:bodyPr>
          <a:lstStyle/>
          <a:p>
            <a:r>
              <a:rPr lang="en-US" dirty="0"/>
              <a:t>^</a:t>
            </a:r>
          </a:p>
        </p:txBody>
      </p:sp>
      <p:sp>
        <p:nvSpPr>
          <p:cNvPr id="9" name="TextBox 8"/>
          <p:cNvSpPr txBox="1"/>
          <p:nvPr/>
        </p:nvSpPr>
        <p:spPr>
          <a:xfrm>
            <a:off x="914400" y="2057400"/>
            <a:ext cx="300082" cy="369332"/>
          </a:xfrm>
          <a:prstGeom prst="rect">
            <a:avLst/>
          </a:prstGeom>
          <a:noFill/>
        </p:spPr>
        <p:txBody>
          <a:bodyPr wrap="none" rtlCol="0">
            <a:spAutoFit/>
          </a:bodyPr>
          <a:lstStyle/>
          <a:p>
            <a:r>
              <a:rPr lang="en-US" dirty="0"/>
              <a:t>^</a:t>
            </a:r>
          </a:p>
        </p:txBody>
      </p:sp>
      <p:sp>
        <p:nvSpPr>
          <p:cNvPr id="10" name="TextBox 9"/>
          <p:cNvSpPr txBox="1"/>
          <p:nvPr/>
        </p:nvSpPr>
        <p:spPr>
          <a:xfrm>
            <a:off x="1371600" y="2065298"/>
            <a:ext cx="300082" cy="369332"/>
          </a:xfrm>
          <a:prstGeom prst="rect">
            <a:avLst/>
          </a:prstGeom>
          <a:noFill/>
        </p:spPr>
        <p:txBody>
          <a:bodyPr wrap="none" rtlCol="0">
            <a:spAutoFit/>
          </a:bodyPr>
          <a:lstStyle/>
          <a:p>
            <a:r>
              <a:rPr lang="en-US" dirty="0"/>
              <a:t>^</a:t>
            </a:r>
          </a:p>
        </p:txBody>
      </p:sp>
      <p:sp>
        <p:nvSpPr>
          <p:cNvPr id="11" name="TextBox 10"/>
          <p:cNvSpPr txBox="1"/>
          <p:nvPr/>
        </p:nvSpPr>
        <p:spPr>
          <a:xfrm>
            <a:off x="2214518" y="2057400"/>
            <a:ext cx="300082" cy="369332"/>
          </a:xfrm>
          <a:prstGeom prst="rect">
            <a:avLst/>
          </a:prstGeom>
          <a:noFill/>
        </p:spPr>
        <p:txBody>
          <a:bodyPr wrap="none" rtlCol="0">
            <a:spAutoFit/>
          </a:bodyPr>
          <a:lstStyle/>
          <a:p>
            <a:r>
              <a:rPr lang="en-US" dirty="0"/>
              <a:t>^</a:t>
            </a:r>
          </a:p>
        </p:txBody>
      </p:sp>
      <p:sp>
        <p:nvSpPr>
          <p:cNvPr id="12" name="TextBox 11"/>
          <p:cNvSpPr txBox="1"/>
          <p:nvPr/>
        </p:nvSpPr>
        <p:spPr>
          <a:xfrm>
            <a:off x="3281318" y="2065298"/>
            <a:ext cx="300082" cy="369332"/>
          </a:xfrm>
          <a:prstGeom prst="rect">
            <a:avLst/>
          </a:prstGeom>
          <a:noFill/>
        </p:spPr>
        <p:txBody>
          <a:bodyPr wrap="none" rtlCol="0">
            <a:spAutoFit/>
          </a:bodyPr>
          <a:lstStyle/>
          <a:p>
            <a:r>
              <a:rPr lang="en-US" dirty="0"/>
              <a:t>^</a:t>
            </a:r>
          </a:p>
        </p:txBody>
      </p:sp>
      <p:sp>
        <p:nvSpPr>
          <p:cNvPr id="13" name="TextBox 12"/>
          <p:cNvSpPr txBox="1"/>
          <p:nvPr/>
        </p:nvSpPr>
        <p:spPr>
          <a:xfrm>
            <a:off x="4724400" y="4419600"/>
            <a:ext cx="300082" cy="369332"/>
          </a:xfrm>
          <a:prstGeom prst="rect">
            <a:avLst/>
          </a:prstGeom>
          <a:noFill/>
        </p:spPr>
        <p:txBody>
          <a:bodyPr wrap="none" rtlCol="0">
            <a:spAutoFit/>
          </a:bodyPr>
          <a:lstStyle/>
          <a:p>
            <a:r>
              <a:rPr lang="en-US" dirty="0"/>
              <a:t>^</a:t>
            </a:r>
          </a:p>
        </p:txBody>
      </p:sp>
      <p:sp>
        <p:nvSpPr>
          <p:cNvPr id="14" name="TextBox 13"/>
          <p:cNvSpPr txBox="1"/>
          <p:nvPr/>
        </p:nvSpPr>
        <p:spPr>
          <a:xfrm>
            <a:off x="5181600" y="4427498"/>
            <a:ext cx="300082" cy="369332"/>
          </a:xfrm>
          <a:prstGeom prst="rect">
            <a:avLst/>
          </a:prstGeom>
          <a:noFill/>
        </p:spPr>
        <p:txBody>
          <a:bodyPr wrap="none" rtlCol="0">
            <a:spAutoFit/>
          </a:bodyPr>
          <a:lstStyle/>
          <a:p>
            <a:r>
              <a:rPr lang="en-US" dirty="0"/>
              <a:t>^</a:t>
            </a:r>
          </a:p>
        </p:txBody>
      </p:sp>
      <p:sp>
        <p:nvSpPr>
          <p:cNvPr id="15" name="TextBox 14"/>
          <p:cNvSpPr txBox="1"/>
          <p:nvPr/>
        </p:nvSpPr>
        <p:spPr>
          <a:xfrm>
            <a:off x="5943600" y="4419600"/>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965012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Measures of Goodness</a:t>
            </a:r>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37</a:t>
            </a:fld>
            <a:endParaRPr lang="en-US"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001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971800" y="5846801"/>
            <a:ext cx="415498" cy="369332"/>
          </a:xfrm>
          <a:prstGeom prst="rect">
            <a:avLst/>
          </a:prstGeom>
          <a:noFill/>
        </p:spPr>
        <p:txBody>
          <a:bodyPr wrap="none" rtlCol="0">
            <a:spAutoFit/>
          </a:bodyPr>
          <a:lstStyle/>
          <a:p>
            <a:r>
              <a:rPr lang="en-US" b="1" dirty="0"/>
              <a:t>__</a:t>
            </a: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473269"/>
            <a:ext cx="7620000" cy="1248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bwMode="auto">
          <a:xfrm>
            <a:off x="114300" y="1067225"/>
            <a:ext cx="8458200" cy="327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Bef>
                <a:spcPts val="0"/>
              </a:spcBef>
              <a:spcAft>
                <a:spcPts val="0"/>
              </a:spcAft>
              <a:buFont typeface="Arial" charset="0"/>
              <a:buNone/>
              <a:defRPr/>
            </a:pPr>
            <a:r>
              <a:rPr lang="en-US" dirty="0"/>
              <a:t>We said before that one way to estimate the error from your model is to compute the Residual Sum of the Squares:</a:t>
            </a: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algn="r"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endParaRPr lang="en-US" dirty="0"/>
          </a:p>
          <a:p>
            <a:pPr marL="0" indent="0" eaLnBrk="1" fontAlgn="auto" hangingPunct="1">
              <a:spcBef>
                <a:spcPts val="0"/>
              </a:spcBef>
              <a:spcAft>
                <a:spcPts val="0"/>
              </a:spcAft>
              <a:buFont typeface="Arial" charset="0"/>
              <a:buNone/>
              <a:defRPr/>
            </a:pPr>
            <a:r>
              <a:rPr lang="en-US" dirty="0"/>
              <a:t>But what value of RSS means the model is modeling the data well? I could adjust the result for n and compute the Residual Squared Error, but that still does not tell me much about how well the model matches the data.</a:t>
            </a:r>
          </a:p>
          <a:p>
            <a:pPr marL="0" indent="0" eaLnBrk="1" fontAlgn="auto" hangingPunct="1">
              <a:spcBef>
                <a:spcPts val="0"/>
              </a:spcBef>
              <a:spcAft>
                <a:spcPts val="0"/>
              </a:spcAft>
              <a:buFont typeface="Arial" charset="0"/>
              <a:buNone/>
              <a:defRPr/>
            </a:pPr>
            <a:endParaRPr lang="en-US" dirty="0"/>
          </a:p>
        </p:txBody>
      </p:sp>
    </p:spTree>
    <p:extLst>
      <p:ext uri="{BB962C8B-B14F-4D97-AF65-F5344CB8AC3E}">
        <p14:creationId xmlns:p14="http://schemas.microsoft.com/office/powerpoint/2010/main" val="2170042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1143000"/>
          </a:xfrm>
        </p:spPr>
        <p:txBody>
          <a:bodyPr/>
          <a:lstStyle/>
          <a:p>
            <a:pPr eaLnBrk="1" hangingPunct="1"/>
            <a:r>
              <a:rPr lang="en-US" altLang="en-US" sz="2800" dirty="0"/>
              <a:t>Statistical Measures of 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305800" cy="5334000"/>
              </a:xfrm>
            </p:spPr>
            <p:txBody>
              <a:bodyPr rtlCol="0">
                <a:noAutofit/>
              </a:bodyPr>
              <a:lstStyle/>
              <a:p>
                <a:pPr marL="0" indent="0" eaLnBrk="1" fontAlgn="auto" hangingPunct="1">
                  <a:spcBef>
                    <a:spcPts val="0"/>
                  </a:spcBef>
                  <a:spcAft>
                    <a:spcPts val="0"/>
                  </a:spcAft>
                  <a:buFont typeface="Arial" charset="0"/>
                  <a:buNone/>
                  <a:defRPr/>
                </a:pPr>
                <a:r>
                  <a:rPr lang="en-US" sz="2400" dirty="0"/>
                  <a:t>R</a:t>
                </a:r>
                <a:r>
                  <a:rPr lang="en-US" sz="2400" baseline="30000" dirty="0"/>
                  <a:t>2</a:t>
                </a:r>
                <a:r>
                  <a:rPr lang="en-US" sz="2400" dirty="0"/>
                  <a:t> is a better way to measure goodness of fit:</a:t>
                </a:r>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r>
                  <a:rPr lang="en-US" sz="2400" dirty="0"/>
                  <a:t>RSS = Residual Sum of Squares (basically the Error Function)</a:t>
                </a:r>
              </a:p>
              <a:p>
                <a:pPr marL="0" indent="0" eaLnBrk="1" fontAlgn="auto" hangingPunct="1">
                  <a:spcBef>
                    <a:spcPts val="0"/>
                  </a:spcBef>
                  <a:spcAft>
                    <a:spcPts val="0"/>
                  </a:spcAft>
                  <a:buFont typeface="Arial" charset="0"/>
                  <a:buNone/>
                  <a:defRPr/>
                </a:pPr>
                <a:r>
                  <a:rPr lang="en-US" sz="2400" dirty="0"/>
                  <a:t>TSS = Total Sum of Squares</a:t>
                </a:r>
              </a:p>
              <a:p>
                <a:pPr marL="0" indent="0" eaLnBrk="1" fontAlgn="auto" hangingPunct="1">
                  <a:spcBef>
                    <a:spcPts val="0"/>
                  </a:spcBef>
                  <a:spcAft>
                    <a:spcPts val="0"/>
                  </a:spcAft>
                  <a:buNone/>
                  <a:defRPr/>
                </a:pPr>
                <a:r>
                  <a:rPr lang="en-US" dirty="0"/>
                  <a:t>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𝑛</m:t>
                        </m:r>
                      </m:sup>
                      <m:e>
                        <m:d>
                          <m:dPr>
                            <m:ctrlPr>
                              <a:rPr lang="en-US" i="1">
                                <a:latin typeface="Cambria Math" panose="02040503050406030204" pitchFamily="18" charset="0"/>
                              </a:rPr>
                            </m:ctrlPr>
                          </m:dPr>
                          <m:e>
                            <m:r>
                              <a:rPr lang="en-US" i="1">
                                <a:latin typeface="Cambria Math"/>
                              </a:rPr>
                              <m:t>𝑦</m:t>
                            </m:r>
                            <m:r>
                              <a:rPr lang="en-US" i="1" baseline="-25000">
                                <a:latin typeface="Cambria Math"/>
                              </a:rPr>
                              <m:t>𝑖</m:t>
                            </m:r>
                            <m:r>
                              <a:rPr lang="en-US" i="1">
                                <a:latin typeface="Cambria Math"/>
                              </a:rPr>
                              <m:t> −</m:t>
                            </m:r>
                            <m:r>
                              <a:rPr lang="az-Cyrl-AZ" i="1" smtClean="0">
                                <a:latin typeface="Cambria Math"/>
                              </a:rPr>
                              <m:t>Ӯ</m:t>
                            </m:r>
                            <m:r>
                              <a:rPr lang="en-US" i="1" baseline="-25000">
                                <a:latin typeface="Cambria Math"/>
                              </a:rPr>
                              <m:t>𝑖</m:t>
                            </m:r>
                          </m:e>
                        </m:d>
                        <m:r>
                          <a:rPr lang="en-US" i="1" baseline="30000">
                            <a:latin typeface="Cambria Math"/>
                          </a:rPr>
                          <m:t>2</m:t>
                        </m:r>
                      </m:e>
                    </m:nary>
                  </m:oMath>
                </a14:m>
                <a:r>
                  <a:rPr lang="en-US" dirty="0"/>
                  <a:t> = total variance in the original dataset  </a:t>
                </a:r>
              </a:p>
              <a:p>
                <a:pPr marL="0" indent="0" eaLnBrk="1" fontAlgn="auto" hangingPunct="1">
                  <a:spcBef>
                    <a:spcPts val="0"/>
                  </a:spcBef>
                  <a:spcAft>
                    <a:spcPts val="0"/>
                  </a:spcAft>
                  <a:buFont typeface="Arial" charset="0"/>
                  <a:buNone/>
                  <a:defRPr/>
                </a:pPr>
                <a:endParaRPr lang="en-US" sz="16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r>
                  <a:rPr lang="en-US" sz="2400" dirty="0"/>
                  <a:t>R</a:t>
                </a:r>
                <a:r>
                  <a:rPr lang="en-US" sz="2400" baseline="30000" dirty="0"/>
                  <a:t>2</a:t>
                </a:r>
                <a:r>
                  <a:rPr lang="en-US" sz="2400" dirty="0"/>
                  <a:t> represents the proportion of the variance due to the model</a:t>
                </a:r>
                <a:endParaRPr lang="en-US" sz="1600" dirty="0"/>
              </a:p>
              <a:p>
                <a:pPr eaLnBrk="1" fontAlgn="auto" hangingPunct="1">
                  <a:spcBef>
                    <a:spcPts val="0"/>
                  </a:spcBef>
                  <a:spcAft>
                    <a:spcPts val="0"/>
                  </a:spcAft>
                  <a:defRPr/>
                </a:pPr>
                <a:r>
                  <a:rPr lang="en-US" sz="2400" dirty="0"/>
                  <a:t>If R</a:t>
                </a:r>
                <a:r>
                  <a:rPr lang="en-US" sz="2400" baseline="30000" dirty="0"/>
                  <a:t>2</a:t>
                </a:r>
                <a:r>
                  <a:rPr lang="en-US" sz="2400" dirty="0"/>
                  <a:t> = 1: Your model was great you addressed all the variance </a:t>
                </a:r>
              </a:p>
              <a:p>
                <a:pPr eaLnBrk="1" fontAlgn="auto" hangingPunct="1">
                  <a:spcBef>
                    <a:spcPts val="0"/>
                  </a:spcBef>
                  <a:spcAft>
                    <a:spcPts val="0"/>
                  </a:spcAft>
                  <a:defRPr/>
                </a:pPr>
                <a:r>
                  <a:rPr lang="en-US" sz="2400" dirty="0"/>
                  <a:t>If R</a:t>
                </a:r>
                <a:r>
                  <a:rPr lang="en-US" sz="2400" baseline="30000" dirty="0"/>
                  <a:t>2</a:t>
                </a:r>
                <a:r>
                  <a:rPr lang="en-US" sz="2400" dirty="0"/>
                  <a:t> = 0: Your model was terrible since RSS = TSS</a:t>
                </a:r>
              </a:p>
              <a:p>
                <a:pPr marL="0" indent="0" eaLnBrk="1" fontAlgn="auto" hangingPunct="1">
                  <a:spcBef>
                    <a:spcPts val="0"/>
                  </a:spcBef>
                  <a:spcAft>
                    <a:spcPts val="0"/>
                  </a:spcAft>
                  <a:buNone/>
                  <a:defRPr/>
                </a:pPr>
                <a:endParaRPr lang="en-US" sz="2400" dirty="0"/>
              </a:p>
              <a:p>
                <a:pPr marL="0" indent="0" algn="ctr" eaLnBrk="1" fontAlgn="auto" hangingPunct="1">
                  <a:spcBef>
                    <a:spcPts val="0"/>
                  </a:spcBef>
                  <a:spcAft>
                    <a:spcPts val="0"/>
                  </a:spcAft>
                  <a:buNone/>
                  <a:defRPr/>
                </a:pPr>
                <a:r>
                  <a:rPr lang="en-US" sz="2400" b="1" dirty="0"/>
                  <a:t>As we will see, </a:t>
                </a:r>
                <a:r>
                  <a:rPr lang="en-US" b="1" dirty="0"/>
                  <a:t>goodness of fit </a:t>
                </a:r>
                <a:r>
                  <a:rPr lang="en-US" sz="2400" b="1" dirty="0"/>
                  <a:t>is only part of the story</a:t>
                </a:r>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305800" cy="5334000"/>
              </a:xfrm>
              <a:blipFill>
                <a:blip r:embed="rId2"/>
                <a:stretch>
                  <a:fillRect l="-1175" t="-914" b="-34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38</a:t>
            </a:fld>
            <a:endParaRPr lang="en-US" alt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417468"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9082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56614" y="1066800"/>
            <a:ext cx="8305800" cy="5334000"/>
          </a:xfrm>
        </p:spPr>
        <p:txBody>
          <a:bodyPr rtlCol="0">
            <a:normAutofit/>
          </a:bodyPr>
          <a:lstStyle/>
          <a:p>
            <a:pPr marL="0" indent="0" eaLnBrk="1" fontAlgn="auto" hangingPunct="1">
              <a:spcBef>
                <a:spcPts val="0"/>
              </a:spcBef>
              <a:spcAft>
                <a:spcPts val="0"/>
              </a:spcAft>
              <a:buFont typeface="Arial" charset="0"/>
              <a:buNone/>
              <a:defRPr/>
            </a:pPr>
            <a:r>
              <a:rPr lang="en-US" sz="2400" dirty="0"/>
              <a:t>RSS is in some way a measure of the correlation between the feature and the outcome.  Technically the correlation is</a:t>
            </a:r>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r>
              <a:rPr lang="en-US" sz="2400" dirty="0"/>
              <a:t>In fact (</a:t>
            </a:r>
            <a:r>
              <a:rPr lang="en-US" sz="2400" dirty="0" err="1"/>
              <a:t>Cor</a:t>
            </a:r>
            <a:r>
              <a:rPr lang="en-US" sz="2400" dirty="0"/>
              <a:t>)</a:t>
            </a:r>
            <a:r>
              <a:rPr lang="en-US" sz="2400" baseline="30000" dirty="0"/>
              <a:t>2</a:t>
            </a:r>
            <a:r>
              <a:rPr lang="en-US" sz="2400" dirty="0"/>
              <a:t> equals R</a:t>
            </a:r>
            <a:r>
              <a:rPr lang="en-US" sz="2400" baseline="30000" dirty="0"/>
              <a:t>2</a:t>
            </a:r>
            <a:r>
              <a:rPr lang="en-US" sz="2400" dirty="0"/>
              <a:t> when just looking at one feature (x) and one outcome (y).  But R</a:t>
            </a:r>
            <a:r>
              <a:rPr lang="en-US" sz="2400" baseline="30000" dirty="0"/>
              <a:t>2</a:t>
            </a:r>
            <a:r>
              <a:rPr lang="en-US" sz="2400" dirty="0"/>
              <a:t> is better for multiple features.</a:t>
            </a:r>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a:p>
            <a:pPr marL="0" indent="0" eaLnBrk="1" fontAlgn="auto" hangingPunct="1">
              <a:spcBef>
                <a:spcPts val="0"/>
              </a:spcBef>
              <a:spcAft>
                <a:spcPts val="0"/>
              </a:spcAft>
              <a:buFont typeface="Arial" charset="0"/>
              <a:buNone/>
              <a:defRPr/>
            </a:pPr>
            <a:endParaRPr lang="en-US" sz="2400" dirty="0"/>
          </a:p>
        </p:txBody>
      </p:sp>
      <p:sp>
        <p:nvSpPr>
          <p:cNvPr id="2" name="Title 1"/>
          <p:cNvSpPr>
            <a:spLocks noGrp="1"/>
          </p:cNvSpPr>
          <p:nvPr>
            <p:ph type="title"/>
          </p:nvPr>
        </p:nvSpPr>
        <p:spPr/>
        <p:txBody>
          <a:bodyPr/>
          <a:lstStyle/>
          <a:p>
            <a:r>
              <a:rPr lang="en-US" dirty="0"/>
              <a:t>Correlation</a:t>
            </a:r>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39</a:t>
            </a:fld>
            <a:endParaRPr lang="en-US"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214614" cy="1111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87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solidFill>
                  <a:schemeClr val="tx2"/>
                </a:solidFill>
              </a:rPr>
              <a:t>Why Statistical </a:t>
            </a:r>
            <a:r>
              <a:rPr lang="en-US" altLang="en-US" dirty="0">
                <a:solidFill>
                  <a:schemeClr val="tx2"/>
                </a:solidFill>
              </a:rPr>
              <a:t>L</a:t>
            </a:r>
            <a:r>
              <a:rPr lang="en-US" altLang="en-US" sz="2800" dirty="0">
                <a:solidFill>
                  <a:schemeClr val="tx2"/>
                </a:solidFill>
              </a:rPr>
              <a:t>earning? </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None/>
              <a:defRPr/>
            </a:pPr>
            <a:endParaRPr lang="en-US" sz="2200" dirty="0"/>
          </a:p>
          <a:p>
            <a:pPr marL="0" indent="0">
              <a:buNone/>
            </a:pPr>
            <a:r>
              <a:rPr lang="en-US" dirty="0"/>
              <a:t>Machine learning is exploding in popularity and jobs are plentiful. Why? Because today there are 3 enablers form a perfect storm for machine learning:</a:t>
            </a:r>
          </a:p>
          <a:p>
            <a:pPr marL="0" indent="0">
              <a:buNone/>
            </a:pPr>
            <a:endParaRPr lang="en-US" dirty="0"/>
          </a:p>
          <a:p>
            <a:pPr marL="857250" lvl="1" indent="-457200">
              <a:buAutoNum type="arabicPeriod"/>
            </a:pPr>
            <a:r>
              <a:rPr lang="en-US" dirty="0"/>
              <a:t>High resolution </a:t>
            </a:r>
            <a:r>
              <a:rPr lang="en-US" b="1" dirty="0"/>
              <a:t>sensors</a:t>
            </a:r>
            <a:r>
              <a:rPr lang="en-US" dirty="0"/>
              <a:t> that are cheaper to produce</a:t>
            </a:r>
          </a:p>
          <a:p>
            <a:pPr marL="857250" lvl="1" indent="-457200">
              <a:buFont typeface="Arial" charset="0"/>
              <a:buAutoNum type="arabicPeriod"/>
            </a:pPr>
            <a:r>
              <a:rPr lang="en-US" dirty="0"/>
              <a:t>Faster </a:t>
            </a:r>
            <a:r>
              <a:rPr lang="en-US" b="1" dirty="0"/>
              <a:t>computers</a:t>
            </a:r>
            <a:r>
              <a:rPr lang="en-US" dirty="0"/>
              <a:t> and higher capacity computer networks</a:t>
            </a:r>
          </a:p>
          <a:p>
            <a:pPr marL="857250" lvl="1" indent="-457200">
              <a:buFont typeface="Arial" charset="0"/>
              <a:buAutoNum type="arabicPeriod"/>
            </a:pPr>
            <a:r>
              <a:rPr lang="en-US" dirty="0"/>
              <a:t>Better </a:t>
            </a:r>
            <a:r>
              <a:rPr lang="en-US" b="1" dirty="0"/>
              <a:t>algorithms</a:t>
            </a:r>
            <a:r>
              <a:rPr lang="en-US" dirty="0"/>
              <a:t> for learning</a:t>
            </a:r>
          </a:p>
          <a:p>
            <a:pPr marL="0" indent="0" eaLnBrk="1" fontAlgn="auto" hangingPunct="1">
              <a:spcAft>
                <a:spcPts val="0"/>
              </a:spcAft>
              <a:buNone/>
              <a:defRPr/>
            </a:pPr>
            <a:endParaRPr lang="en-US" sz="22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4</a:t>
            </a:fld>
            <a:endParaRPr lang="en-US" altLang="en-US"/>
          </a:p>
        </p:txBody>
      </p:sp>
    </p:spTree>
    <p:extLst>
      <p:ext uri="{BB962C8B-B14F-4D97-AF65-F5344CB8AC3E}">
        <p14:creationId xmlns:p14="http://schemas.microsoft.com/office/powerpoint/2010/main" val="3407302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Score</a:t>
            </a:r>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40</a:t>
            </a:fld>
            <a:endParaRPr lang="en-US" altLang="en-US"/>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2028824"/>
            <a:ext cx="7558088"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457200" y="990600"/>
            <a:ext cx="8458200" cy="5135563"/>
          </a:xfrm>
        </p:spPr>
        <p:txBody>
          <a:bodyPr/>
          <a:lstStyle/>
          <a:p>
            <a:pPr marL="0" indent="0">
              <a:buNone/>
            </a:pPr>
            <a:r>
              <a:rPr lang="en-US" dirty="0"/>
              <a:t>For the simple case of n samples and p features, we can test the correlation of all p features with the F-score (named after Fischer)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RSS is small, F will get very large. This is a good model. Conversely, if RSS is almost equal to TSS, F will be close to 0.</a:t>
            </a:r>
          </a:p>
          <a:p>
            <a:pPr marL="0" indent="0">
              <a:buNone/>
            </a:pPr>
            <a:endParaRPr lang="en-US" dirty="0"/>
          </a:p>
          <a:p>
            <a:r>
              <a:rPr lang="en-US" sz="2200" dirty="0"/>
              <a:t>F &gt;&gt; 1: Reject H</a:t>
            </a:r>
            <a:r>
              <a:rPr lang="en-US" sz="2200" baseline="-25000" dirty="0"/>
              <a:t>0</a:t>
            </a:r>
            <a:r>
              <a:rPr lang="en-US" sz="2200" dirty="0"/>
              <a:t>, this group of features correlates to the outcome</a:t>
            </a:r>
          </a:p>
          <a:p>
            <a:r>
              <a:rPr lang="en-US" sz="2200" dirty="0"/>
              <a:t>F ≤ 1: Accept H</a:t>
            </a:r>
            <a:r>
              <a:rPr lang="en-US" sz="2200" baseline="-25000" dirty="0"/>
              <a:t>0</a:t>
            </a:r>
            <a:r>
              <a:rPr lang="en-US" sz="2200" dirty="0"/>
              <a:t>, this group of features is not correlated to the outcome  </a:t>
            </a:r>
          </a:p>
          <a:p>
            <a:pPr marL="0" indent="0">
              <a:buNone/>
            </a:pPr>
            <a:endParaRPr lang="en-US" dirty="0"/>
          </a:p>
        </p:txBody>
      </p:sp>
    </p:spTree>
    <p:extLst>
      <p:ext uri="{BB962C8B-B14F-4D97-AF65-F5344CB8AC3E}">
        <p14:creationId xmlns:p14="http://schemas.microsoft.com/office/powerpoint/2010/main" val="3397462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 Score</a:t>
            </a:r>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41</a:t>
            </a:fld>
            <a:endParaRPr lang="en-US" alt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706562"/>
            <a:ext cx="7558088"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457200" y="990600"/>
            <a:ext cx="8458200" cy="5135563"/>
          </a:xfrm>
        </p:spPr>
        <p:txBody>
          <a:bodyPr/>
          <a:lstStyle/>
          <a:p>
            <a:pPr marL="0" indent="0">
              <a:buNone/>
            </a:pPr>
            <a:r>
              <a:rPr lang="en-US" dirty="0"/>
              <a:t>Three more things to notice about F-score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When n is very large, a small difference between TSS and RSS is more likely to indicate your group of features models the data well</a:t>
            </a:r>
          </a:p>
          <a:p>
            <a:pPr marL="0" indent="0">
              <a:buNone/>
            </a:pPr>
            <a:endParaRPr lang="en-US" sz="2200" dirty="0"/>
          </a:p>
          <a:p>
            <a:pPr marL="0" indent="0">
              <a:buNone/>
            </a:pPr>
            <a:r>
              <a:rPr lang="en-US" dirty="0"/>
              <a:t>When p is very large (but not close to n) F will get smaller, indicating your model does not model the data well.    </a:t>
            </a:r>
          </a:p>
          <a:p>
            <a:pPr marL="0" indent="0">
              <a:buNone/>
            </a:pPr>
            <a:endParaRPr lang="en-US" dirty="0"/>
          </a:p>
          <a:p>
            <a:pPr marL="0" indent="0">
              <a:buNone/>
            </a:pPr>
            <a:r>
              <a:rPr lang="en-US" dirty="0"/>
              <a:t>If p ~ n you are in trouble, you need to cut down the number of features.</a:t>
            </a:r>
          </a:p>
          <a:p>
            <a:pPr marL="0" indent="0">
              <a:buNone/>
            </a:pPr>
            <a:endParaRPr lang="en-US" dirty="0"/>
          </a:p>
        </p:txBody>
      </p:sp>
    </p:spTree>
    <p:extLst>
      <p:ext uri="{BB962C8B-B14F-4D97-AF65-F5344CB8AC3E}">
        <p14:creationId xmlns:p14="http://schemas.microsoft.com/office/powerpoint/2010/main" val="1545868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1362075"/>
          </a:xfrm>
        </p:spPr>
        <p:txBody>
          <a:bodyPr/>
          <a:lstStyle/>
          <a:p>
            <a:pPr algn="ctr">
              <a:defRPr/>
            </a:pPr>
            <a:br>
              <a:rPr lang="en-US" dirty="0"/>
            </a:br>
            <a:br>
              <a:rPr lang="en-US" dirty="0"/>
            </a:br>
            <a:r>
              <a:rPr lang="en-US" dirty="0"/>
              <a:t>R </a:t>
            </a:r>
          </a:p>
        </p:txBody>
      </p:sp>
      <p:sp>
        <p:nvSpPr>
          <p:cNvPr id="3" name="Slide Number Placeholder 2"/>
          <p:cNvSpPr>
            <a:spLocks noGrp="1"/>
          </p:cNvSpPr>
          <p:nvPr>
            <p:ph type="sldNum" sz="quarter" idx="12"/>
          </p:nvPr>
        </p:nvSpPr>
        <p:spPr/>
        <p:txBody>
          <a:bodyPr/>
          <a:lstStyle/>
          <a:p>
            <a:pPr>
              <a:defRPr/>
            </a:pPr>
            <a:fld id="{476FC3CD-DBA5-40FE-A6CF-1EA0AA60EF67}" type="slidenum">
              <a:rPr lang="en-US" altLang="en-US" smtClean="0"/>
              <a:pPr>
                <a:defRPr/>
              </a:pPr>
              <a:t>42</a:t>
            </a:fld>
            <a:endParaRPr lang="en-US" altLang="en-US"/>
          </a:p>
        </p:txBody>
      </p:sp>
    </p:spTree>
    <p:extLst>
      <p:ext uri="{BB962C8B-B14F-4D97-AF65-F5344CB8AC3E}">
        <p14:creationId xmlns:p14="http://schemas.microsoft.com/office/powerpoint/2010/main" val="3477281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Programming Language</a:t>
            </a:r>
          </a:p>
        </p:txBody>
      </p:sp>
      <p:sp>
        <p:nvSpPr>
          <p:cNvPr id="3" name="Content Placeholder 2"/>
          <p:cNvSpPr>
            <a:spLocks noGrp="1"/>
          </p:cNvSpPr>
          <p:nvPr>
            <p:ph idx="1"/>
          </p:nvPr>
        </p:nvSpPr>
        <p:spPr/>
        <p:txBody>
          <a:bodyPr/>
          <a:lstStyle/>
          <a:p>
            <a:pPr marL="0" indent="0">
              <a:buNone/>
            </a:pPr>
            <a:r>
              <a:rPr lang="en-US" dirty="0"/>
              <a:t>This course will make extensive use of R.  R is an open-source programming language used for statistical computing. </a:t>
            </a:r>
          </a:p>
          <a:p>
            <a:pPr marL="0" indent="0">
              <a:buNone/>
            </a:pPr>
            <a:endParaRPr lang="en-US" dirty="0"/>
          </a:p>
          <a:p>
            <a:pPr marL="0" indent="0">
              <a:buNone/>
            </a:pPr>
            <a:r>
              <a:rPr lang="en-US" dirty="0"/>
              <a:t>The text is excellent for reviewing basic R functionality.  Each chapter has a lab that I would encourage you to go through. If you are already an R expert, go right to the problems at the end of each chapter.</a:t>
            </a:r>
          </a:p>
          <a:p>
            <a:pPr marL="0" indent="0">
              <a:buNone/>
            </a:pPr>
            <a:endParaRPr lang="en-US" dirty="0"/>
          </a:p>
          <a:p>
            <a:pPr marL="0" indent="0">
              <a:buNone/>
            </a:pPr>
            <a:r>
              <a:rPr lang="en-US" dirty="0"/>
              <a:t>I also encourage you to download RStudio. RStudio is an open-source Integrated Development Environment. It has areas for code, commands and responses, and a plotting. RStudio supports debugging and other handy features.     </a:t>
            </a:r>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43</a:t>
            </a:fld>
            <a:endParaRPr lang="en-US" altLang="en-US"/>
          </a:p>
        </p:txBody>
      </p:sp>
    </p:spTree>
    <p:extLst>
      <p:ext uri="{BB962C8B-B14F-4D97-AF65-F5344CB8AC3E}">
        <p14:creationId xmlns:p14="http://schemas.microsoft.com/office/powerpoint/2010/main" val="3734848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1143000"/>
          </a:xfrm>
        </p:spPr>
        <p:txBody>
          <a:bodyPr/>
          <a:lstStyle/>
          <a:p>
            <a:pPr eaLnBrk="1" hangingPunct="1"/>
            <a:r>
              <a:rPr lang="en-US" altLang="en-US" sz="2800" dirty="0"/>
              <a:t>Linear Regression Using R</a:t>
            </a:r>
            <a:endParaRPr lang="en-US" altLang="en-US" sz="2800" dirty="0">
              <a:latin typeface="Symbol" pitchFamily="18" charset="2"/>
            </a:endParaRP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200" dirty="0"/>
              <a:t>One of the datasets you’ll use form the book is “Boston”, a .csv with the following features:</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r>
              <a:rPr lang="en-US" sz="2200" dirty="0"/>
              <a:t>Here’s how to calculate the coefficients for a linear regression equation that predicts the outcome </a:t>
            </a:r>
            <a:r>
              <a:rPr lang="en-US" sz="2200" dirty="0" err="1"/>
              <a:t>medv</a:t>
            </a:r>
            <a:r>
              <a:rPr lang="en-US" sz="2200" dirty="0"/>
              <a:t> (median value for the price of a house) using the feature </a:t>
            </a:r>
            <a:r>
              <a:rPr lang="en-US" sz="2200" dirty="0" err="1"/>
              <a:t>lstat</a:t>
            </a:r>
            <a:r>
              <a:rPr lang="en-US" sz="2200" dirty="0"/>
              <a:t> (percentage of low socioeconomic households in neighborhood) based on the dataset “Boston”:</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44</a:t>
            </a:fld>
            <a:endParaRPr lang="en-US" altLang="en-US"/>
          </a:p>
        </p:txBody>
      </p:sp>
      <p:pic>
        <p:nvPicPr>
          <p:cNvPr id="4" name="Picture 3"/>
          <p:cNvPicPr>
            <a:picLocks noChangeAspect="1"/>
          </p:cNvPicPr>
          <p:nvPr/>
        </p:nvPicPr>
        <p:blipFill>
          <a:blip r:embed="rId2"/>
          <a:stretch>
            <a:fillRect/>
          </a:stretch>
        </p:blipFill>
        <p:spPr>
          <a:xfrm>
            <a:off x="0" y="5659782"/>
            <a:ext cx="9144000" cy="375893"/>
          </a:xfrm>
          <a:prstGeom prst="rect">
            <a:avLst/>
          </a:prstGeom>
        </p:spPr>
      </p:pic>
      <p:pic>
        <p:nvPicPr>
          <p:cNvPr id="5" name="Picture 4"/>
          <p:cNvPicPr>
            <a:picLocks noChangeAspect="1"/>
          </p:cNvPicPr>
          <p:nvPr/>
        </p:nvPicPr>
        <p:blipFill>
          <a:blip r:embed="rId3"/>
          <a:stretch>
            <a:fillRect/>
          </a:stretch>
        </p:blipFill>
        <p:spPr>
          <a:xfrm>
            <a:off x="0" y="1902242"/>
            <a:ext cx="9144000" cy="1224717"/>
          </a:xfrm>
          <a:prstGeom prst="rect">
            <a:avLst/>
          </a:prstGeom>
        </p:spPr>
      </p:pic>
    </p:spTree>
    <p:extLst>
      <p:ext uri="{BB962C8B-B14F-4D97-AF65-F5344CB8AC3E}">
        <p14:creationId xmlns:p14="http://schemas.microsoft.com/office/powerpoint/2010/main" val="2378606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Regression Using R</a:t>
            </a:r>
            <a:endParaRPr lang="en-US" dirty="0"/>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45</a:t>
            </a:fld>
            <a:endParaRPr lang="en-US" altLang="en-US"/>
          </a:p>
        </p:txBody>
      </p:sp>
      <p:pic>
        <p:nvPicPr>
          <p:cNvPr id="5" name="Picture 4"/>
          <p:cNvPicPr>
            <a:picLocks noChangeAspect="1"/>
          </p:cNvPicPr>
          <p:nvPr/>
        </p:nvPicPr>
        <p:blipFill>
          <a:blip r:embed="rId2"/>
          <a:stretch>
            <a:fillRect/>
          </a:stretch>
        </p:blipFill>
        <p:spPr>
          <a:xfrm>
            <a:off x="381000" y="1652170"/>
            <a:ext cx="7620000" cy="5069305"/>
          </a:xfrm>
          <a:prstGeom prst="rect">
            <a:avLst/>
          </a:prstGeom>
        </p:spPr>
      </p:pic>
      <p:sp>
        <p:nvSpPr>
          <p:cNvPr id="6" name="Content Placeholder 2"/>
          <p:cNvSpPr>
            <a:spLocks noGrp="1"/>
          </p:cNvSpPr>
          <p:nvPr>
            <p:ph idx="1"/>
          </p:nvPr>
        </p:nvSpPr>
        <p:spPr>
          <a:xfrm>
            <a:off x="381000" y="1066800"/>
            <a:ext cx="8458200" cy="5334000"/>
          </a:xfrm>
        </p:spPr>
        <p:txBody>
          <a:bodyPr rtlCol="0">
            <a:normAutofit/>
          </a:bodyPr>
          <a:lstStyle/>
          <a:p>
            <a:pPr marL="0" indent="0" eaLnBrk="1" fontAlgn="auto" hangingPunct="1">
              <a:spcAft>
                <a:spcPts val="0"/>
              </a:spcAft>
              <a:buFont typeface="Arial" charset="0"/>
              <a:buNone/>
              <a:defRPr/>
            </a:pPr>
            <a:r>
              <a:rPr lang="en-US" sz="2200" dirty="0"/>
              <a:t>This is the output for the model</a:t>
            </a:r>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a:p>
            <a:pPr marL="0" indent="0" eaLnBrk="1" fontAlgn="auto" hangingPunct="1">
              <a:spcAft>
                <a:spcPts val="0"/>
              </a:spcAft>
              <a:buFont typeface="Arial" charset="0"/>
              <a:buNone/>
              <a:defRPr/>
            </a:pPr>
            <a:endParaRPr lang="en-US" sz="2200" dirty="0"/>
          </a:p>
        </p:txBody>
      </p:sp>
    </p:spTree>
    <p:extLst>
      <p:ext uri="{BB962C8B-B14F-4D97-AF65-F5344CB8AC3E}">
        <p14:creationId xmlns:p14="http://schemas.microsoft.com/office/powerpoint/2010/main" val="3857036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Multivariate Linear Regression in R</a:t>
            </a:r>
          </a:p>
        </p:txBody>
      </p:sp>
      <p:sp>
        <p:nvSpPr>
          <p:cNvPr id="3" name="Content Placeholder 2"/>
          <p:cNvSpPr>
            <a:spLocks noGrp="1"/>
          </p:cNvSpPr>
          <p:nvPr>
            <p:ph idx="1"/>
          </p:nvPr>
        </p:nvSpPr>
        <p:spPr/>
        <p:txBody>
          <a:bodyPr/>
          <a:lstStyle/>
          <a:p>
            <a:pPr marL="0" indent="0">
              <a:buNone/>
            </a:pPr>
            <a:r>
              <a:rPr lang="en-US" dirty="0"/>
              <a:t>Multivariate Linear regression is very straightforward in R:</a:t>
            </a:r>
          </a:p>
          <a:p>
            <a:pPr marL="0" indent="0">
              <a:buNone/>
            </a:pPr>
            <a:endParaRPr lang="en-US" dirty="0"/>
          </a:p>
          <a:p>
            <a:pPr marL="0" indent="0">
              <a:buNone/>
            </a:pPr>
            <a:r>
              <a:rPr lang="en-US" dirty="0"/>
              <a:t>	&gt;</a:t>
            </a:r>
            <a:r>
              <a:rPr lang="en-US" dirty="0" err="1"/>
              <a:t>linear.model</a:t>
            </a:r>
            <a:r>
              <a:rPr lang="en-US" dirty="0"/>
              <a:t> = lm(</a:t>
            </a:r>
            <a:r>
              <a:rPr lang="en-US" dirty="0" err="1"/>
              <a:t>medv~lstat</a:t>
            </a:r>
            <a:r>
              <a:rPr lang="en-US" dirty="0"/>
              <a:t>, data= Boston)</a:t>
            </a:r>
          </a:p>
          <a:p>
            <a:pPr marL="0" indent="0">
              <a:buNone/>
            </a:pPr>
            <a:endParaRPr lang="en-US" dirty="0"/>
          </a:p>
          <a:p>
            <a:pPr marL="0" indent="0">
              <a:buNone/>
            </a:pPr>
            <a:r>
              <a:rPr lang="en-US" dirty="0"/>
              <a:t>	&gt;linear.model2 = lm(</a:t>
            </a:r>
            <a:r>
              <a:rPr lang="en-US" dirty="0" err="1"/>
              <a:t>medv~tax</a:t>
            </a:r>
            <a:r>
              <a:rPr lang="en-US" dirty="0"/>
              <a:t> + </a:t>
            </a:r>
            <a:r>
              <a:rPr lang="en-US" dirty="0" err="1"/>
              <a:t>ptratio</a:t>
            </a:r>
            <a:r>
              <a:rPr lang="en-US" dirty="0"/>
              <a:t>, data=Boston)</a:t>
            </a:r>
          </a:p>
          <a:p>
            <a:pPr marL="0" indent="0">
              <a:buNone/>
            </a:pPr>
            <a:endParaRPr lang="en-US" dirty="0"/>
          </a:p>
          <a:p>
            <a:pPr marL="0" indent="0">
              <a:buNone/>
            </a:pPr>
            <a:r>
              <a:rPr lang="en-US" dirty="0"/>
              <a:t>Note you can attach the dataset “Boston” and then leave out the data= part</a:t>
            </a:r>
          </a:p>
          <a:p>
            <a:pPr marL="0" indent="0">
              <a:buNone/>
            </a:pPr>
            <a:r>
              <a:rPr lang="en-US" dirty="0"/>
              <a:t>To see the results,</a:t>
            </a:r>
          </a:p>
          <a:p>
            <a:pPr marL="0" indent="0">
              <a:buNone/>
            </a:pPr>
            <a:endParaRPr lang="en-US" dirty="0"/>
          </a:p>
          <a:p>
            <a:pPr marL="0" indent="0">
              <a:buNone/>
            </a:pPr>
            <a:r>
              <a:rPr lang="en-US" dirty="0"/>
              <a:t>	&gt;summary(linear.model2)</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46</a:t>
            </a:fld>
            <a:endParaRPr lang="en-US" altLang="en-US"/>
          </a:p>
        </p:txBody>
      </p:sp>
    </p:spTree>
    <p:extLst>
      <p:ext uri="{BB962C8B-B14F-4D97-AF65-F5344CB8AC3E}">
        <p14:creationId xmlns:p14="http://schemas.microsoft.com/office/powerpoint/2010/main" val="2359774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Model</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47</a:t>
            </a:fld>
            <a:endParaRPr lang="en-US" altLang="en-US"/>
          </a:p>
        </p:txBody>
      </p:sp>
      <p:pic>
        <p:nvPicPr>
          <p:cNvPr id="5" name="Picture 4"/>
          <p:cNvPicPr>
            <a:picLocks noChangeAspect="1"/>
          </p:cNvPicPr>
          <p:nvPr/>
        </p:nvPicPr>
        <p:blipFill>
          <a:blip r:embed="rId2"/>
          <a:stretch>
            <a:fillRect/>
          </a:stretch>
        </p:blipFill>
        <p:spPr>
          <a:xfrm>
            <a:off x="934975" y="881225"/>
            <a:ext cx="5181600" cy="876137"/>
          </a:xfrm>
          <a:prstGeom prst="rect">
            <a:avLst/>
          </a:prstGeom>
        </p:spPr>
      </p:pic>
      <p:pic>
        <p:nvPicPr>
          <p:cNvPr id="6" name="Picture 5"/>
          <p:cNvPicPr>
            <a:picLocks noChangeAspect="1"/>
          </p:cNvPicPr>
          <p:nvPr/>
        </p:nvPicPr>
        <p:blipFill>
          <a:blip r:embed="rId3"/>
          <a:stretch>
            <a:fillRect/>
          </a:stretch>
        </p:blipFill>
        <p:spPr>
          <a:xfrm>
            <a:off x="914400" y="1770062"/>
            <a:ext cx="5202175" cy="4394552"/>
          </a:xfrm>
          <a:prstGeom prst="rect">
            <a:avLst/>
          </a:prstGeom>
        </p:spPr>
      </p:pic>
    </p:spTree>
    <p:extLst>
      <p:ext uri="{BB962C8B-B14F-4D97-AF65-F5344CB8AC3E}">
        <p14:creationId xmlns:p14="http://schemas.microsoft.com/office/powerpoint/2010/main" val="3179411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Polynomial Regression</a:t>
            </a:r>
          </a:p>
        </p:txBody>
      </p:sp>
      <p:sp>
        <p:nvSpPr>
          <p:cNvPr id="3" name="Content Placeholder 2"/>
          <p:cNvSpPr>
            <a:spLocks noGrp="1"/>
          </p:cNvSpPr>
          <p:nvPr>
            <p:ph idx="1"/>
          </p:nvPr>
        </p:nvSpPr>
        <p:spPr>
          <a:xfrm>
            <a:off x="381000" y="1066800"/>
            <a:ext cx="8305800" cy="5334000"/>
          </a:xfrm>
        </p:spPr>
        <p:txBody>
          <a:bodyPr rtlCol="0">
            <a:normAutofit lnSpcReduction="10000"/>
          </a:bodyPr>
          <a:lstStyle/>
          <a:p>
            <a:pPr marL="0" indent="0" eaLnBrk="1" fontAlgn="auto" hangingPunct="1">
              <a:spcAft>
                <a:spcPts val="0"/>
              </a:spcAft>
              <a:buFont typeface="Arial" charset="0"/>
              <a:buNone/>
              <a:defRPr/>
            </a:pPr>
            <a:r>
              <a:rPr lang="en-US" dirty="0"/>
              <a:t>Q: What if you have a sample that clearly shows that the outcome (y) is not linearly related to some or all of the features (x</a:t>
            </a:r>
            <a:r>
              <a:rPr lang="en-US" baseline="-25000" dirty="0"/>
              <a:t>j</a:t>
            </a:r>
            <a:r>
              <a:rPr lang="en-US" dirty="0"/>
              <a:t>’s)?</a:t>
            </a:r>
          </a:p>
          <a:p>
            <a:pPr eaLnBrk="1" fontAlgn="auto" hangingPunct="1">
              <a:spcAft>
                <a:spcPts val="0"/>
              </a:spcAft>
              <a:defRPr/>
            </a:pPr>
            <a:r>
              <a:rPr lang="en-US" dirty="0"/>
              <a:t>Look at plots of all the data in the dataset D:</a:t>
            </a:r>
          </a:p>
          <a:p>
            <a:pPr marL="0" indent="0" eaLnBrk="1" fontAlgn="auto" hangingPunct="1">
              <a:spcAft>
                <a:spcPts val="0"/>
              </a:spcAft>
              <a:buNone/>
              <a:defRPr/>
            </a:pPr>
            <a:r>
              <a:rPr lang="en-US" dirty="0"/>
              <a:t>	&gt; pairs(D)</a:t>
            </a:r>
          </a:p>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A: The techniques we have learned for linear regression apply to multiple features, including higher powers of x.</a:t>
            </a:r>
          </a:p>
          <a:p>
            <a:pPr marL="0" indent="0" eaLnBrk="1" fontAlgn="auto" hangingPunct="1">
              <a:spcAft>
                <a:spcPts val="0"/>
              </a:spcAft>
              <a:buFont typeface="Arial" charset="0"/>
              <a:buNone/>
              <a:defRPr/>
            </a:pPr>
            <a:endParaRPr lang="en-US" dirty="0"/>
          </a:p>
          <a:p>
            <a:pPr marL="457200" indent="-457200" eaLnBrk="1" fontAlgn="auto" hangingPunct="1">
              <a:spcAft>
                <a:spcPts val="0"/>
              </a:spcAft>
              <a:buFont typeface="Arial" charset="0"/>
              <a:buAutoNum type="arabicPeriod"/>
              <a:defRPr/>
            </a:pPr>
            <a:r>
              <a:rPr lang="en-US" dirty="0"/>
              <a:t>Write down the Error Function</a:t>
            </a:r>
          </a:p>
          <a:p>
            <a:pPr marL="457200" indent="-457200" eaLnBrk="1" fontAlgn="auto" hangingPunct="1">
              <a:spcAft>
                <a:spcPts val="0"/>
              </a:spcAft>
              <a:buFont typeface="Arial" charset="0"/>
              <a:buAutoNum type="arabicPeriod"/>
              <a:defRPr/>
            </a:pPr>
            <a:r>
              <a:rPr lang="en-US" dirty="0"/>
              <a:t>Take the partial derivatives for each coefficient (</a:t>
            </a:r>
            <a:r>
              <a:rPr lang="en-US" dirty="0">
                <a:latin typeface="Symbol" panose="05050102010706020507" pitchFamily="18" charset="2"/>
              </a:rPr>
              <a:t>b</a:t>
            </a:r>
            <a:r>
              <a:rPr lang="en-US" dirty="0"/>
              <a:t>) separately</a:t>
            </a:r>
          </a:p>
          <a:p>
            <a:pPr marL="457200" indent="-457200" eaLnBrk="1" fontAlgn="auto" hangingPunct="1">
              <a:spcAft>
                <a:spcPts val="0"/>
              </a:spcAft>
              <a:buFont typeface="Arial" charset="0"/>
              <a:buAutoNum type="arabicPeriod"/>
              <a:defRPr/>
            </a:pPr>
            <a:r>
              <a:rPr lang="en-US" dirty="0"/>
              <a:t>Find the </a:t>
            </a:r>
            <a:r>
              <a:rPr lang="en-US" dirty="0" err="1">
                <a:latin typeface="Symbol" panose="05050102010706020507" pitchFamily="18" charset="2"/>
              </a:rPr>
              <a:t>b</a:t>
            </a:r>
            <a:r>
              <a:rPr lang="en-US" baseline="-25000" dirty="0" err="1"/>
              <a:t>j</a:t>
            </a:r>
            <a:r>
              <a:rPr lang="en-US" dirty="0" err="1"/>
              <a:t>’s</a:t>
            </a:r>
            <a:r>
              <a:rPr lang="en-US" dirty="0"/>
              <a:t> that gives you the minimum error (this will involve solving j+1 equations simultaneously (remember </a:t>
            </a:r>
            <a:r>
              <a:rPr lang="en-US" dirty="0">
                <a:latin typeface="Symbol" panose="05050102010706020507" pitchFamily="18" charset="2"/>
              </a:rPr>
              <a:t>b</a:t>
            </a:r>
            <a:r>
              <a:rPr lang="en-US" baseline="-25000" dirty="0"/>
              <a:t>0</a:t>
            </a:r>
            <a:r>
              <a:rPr lang="en-US" dirty="0"/>
              <a:t>)</a:t>
            </a:r>
          </a:p>
          <a:p>
            <a:pPr marL="457200" indent="-457200" eaLnBrk="1" fontAlgn="auto" hangingPunct="1">
              <a:spcAft>
                <a:spcPts val="0"/>
              </a:spcAft>
              <a:buFont typeface="Arial" charset="0"/>
              <a:buAutoNum type="arabicPeriod"/>
              <a:defRPr/>
            </a:pPr>
            <a:endParaRPr lang="en-US"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48</a:t>
            </a:fld>
            <a:endParaRPr lang="en-US" altLang="en-US"/>
          </a:p>
        </p:txBody>
      </p:sp>
    </p:spTree>
    <p:extLst>
      <p:ext uri="{BB962C8B-B14F-4D97-AF65-F5344CB8AC3E}">
        <p14:creationId xmlns:p14="http://schemas.microsoft.com/office/powerpoint/2010/main" val="30043008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Example – </a:t>
            </a:r>
            <a:r>
              <a:rPr lang="en-US" dirty="0" err="1"/>
              <a:t>medv</a:t>
            </a:r>
            <a:r>
              <a:rPr lang="en-US" dirty="0"/>
              <a:t> vs </a:t>
            </a:r>
            <a:r>
              <a:rPr lang="en-US" dirty="0" err="1"/>
              <a:t>lstat</a:t>
            </a: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49</a:t>
            </a:fld>
            <a:endParaRPr lang="en-US" altLang="en-US"/>
          </a:p>
        </p:txBody>
      </p:sp>
      <p:pic>
        <p:nvPicPr>
          <p:cNvPr id="6" name="Picture 5"/>
          <p:cNvPicPr>
            <a:picLocks noChangeAspect="1"/>
          </p:cNvPicPr>
          <p:nvPr/>
        </p:nvPicPr>
        <p:blipFill>
          <a:blip r:embed="rId2"/>
          <a:stretch>
            <a:fillRect/>
          </a:stretch>
        </p:blipFill>
        <p:spPr>
          <a:xfrm>
            <a:off x="2514600" y="1830626"/>
            <a:ext cx="3663842" cy="4729163"/>
          </a:xfrm>
          <a:prstGeom prst="rect">
            <a:avLst/>
          </a:prstGeom>
        </p:spPr>
      </p:pic>
      <p:sp>
        <p:nvSpPr>
          <p:cNvPr id="8" name="Content Placeholder 2"/>
          <p:cNvSpPr>
            <a:spLocks noGrp="1"/>
          </p:cNvSpPr>
          <p:nvPr>
            <p:ph idx="1"/>
          </p:nvPr>
        </p:nvSpPr>
        <p:spPr>
          <a:xfrm>
            <a:off x="504173" y="1000429"/>
            <a:ext cx="8153400" cy="5334000"/>
          </a:xfrm>
        </p:spPr>
        <p:txBody>
          <a:bodyPr rtlCol="0">
            <a:noAutofit/>
          </a:bodyPr>
          <a:lstStyle/>
          <a:p>
            <a:pPr marL="0" indent="0" eaLnBrk="1" fontAlgn="auto" hangingPunct="1">
              <a:spcAft>
                <a:spcPts val="0"/>
              </a:spcAft>
              <a:buFont typeface="Arial" charset="0"/>
              <a:buNone/>
              <a:defRPr/>
            </a:pPr>
            <a:r>
              <a:rPr lang="en-US" dirty="0"/>
              <a:t>Median house value versus </a:t>
            </a:r>
            <a:r>
              <a:rPr lang="en-US" dirty="0" err="1"/>
              <a:t>lstat</a:t>
            </a:r>
            <a:r>
              <a:rPr lang="en-US" dirty="0"/>
              <a:t> – percent of families below some income level.</a:t>
            </a:r>
            <a:endParaRPr lang="en-US" sz="2000" dirty="0"/>
          </a:p>
          <a:p>
            <a:pPr marL="0" indent="0" eaLnBrk="1" fontAlgn="auto" hangingPunct="1">
              <a:spcAft>
                <a:spcPts val="0"/>
              </a:spcAft>
              <a:buFont typeface="Arial" charset="0"/>
              <a:buNone/>
              <a:defRPr/>
            </a:pPr>
            <a:endParaRPr lang="en-US" sz="2000" dirty="0"/>
          </a:p>
          <a:p>
            <a:pPr eaLnBrk="1" fontAlgn="auto" hangingPunct="1">
              <a:spcAft>
                <a:spcPts val="0"/>
              </a:spcAft>
              <a:buFontTx/>
              <a:buChar char="-"/>
              <a:defRPr/>
            </a:pPr>
            <a:endParaRPr lang="en-US" sz="2400" dirty="0"/>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eaLnBrk="1" fontAlgn="auto" hangingPunct="1">
              <a:spcAft>
                <a:spcPts val="0"/>
              </a:spcAft>
              <a:buFont typeface="Arial" pitchFamily="34" charset="0"/>
              <a:buChar char="•"/>
              <a:defRPr/>
            </a:pPr>
            <a:endParaRPr lang="en-US" sz="2000" dirty="0"/>
          </a:p>
        </p:txBody>
      </p:sp>
    </p:spTree>
    <p:extLst>
      <p:ext uri="{BB962C8B-B14F-4D97-AF65-F5344CB8AC3E}">
        <p14:creationId xmlns:p14="http://schemas.microsoft.com/office/powerpoint/2010/main" val="52703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13A7-FCE6-4562-B6BA-9379C0E5E24F}"/>
              </a:ext>
            </a:extLst>
          </p:cNvPr>
          <p:cNvSpPr>
            <a:spLocks noGrp="1"/>
          </p:cNvSpPr>
          <p:nvPr>
            <p:ph type="title"/>
          </p:nvPr>
        </p:nvSpPr>
        <p:spPr/>
        <p:txBody>
          <a:bodyPr/>
          <a:lstStyle/>
          <a:p>
            <a:r>
              <a:rPr lang="en-US" dirty="0">
                <a:solidFill>
                  <a:schemeClr val="tx2"/>
                </a:solidFill>
              </a:rPr>
              <a:t>Statistical Analysis versus Machine Learning</a:t>
            </a:r>
          </a:p>
        </p:txBody>
      </p:sp>
      <p:sp>
        <p:nvSpPr>
          <p:cNvPr id="3" name="Content Placeholder 2">
            <a:extLst>
              <a:ext uri="{FF2B5EF4-FFF2-40B4-BE49-F238E27FC236}">
                <a16:creationId xmlns:a16="http://schemas.microsoft.com/office/drawing/2014/main" id="{B1B4E9E5-7DBF-4EEE-AA09-8EF4F77FAF4C}"/>
              </a:ext>
            </a:extLst>
          </p:cNvPr>
          <p:cNvSpPr>
            <a:spLocks noGrp="1"/>
          </p:cNvSpPr>
          <p:nvPr>
            <p:ph idx="1"/>
          </p:nvPr>
        </p:nvSpPr>
        <p:spPr>
          <a:xfrm>
            <a:off x="457200" y="990601"/>
            <a:ext cx="3810000" cy="5365750"/>
          </a:xfrm>
          <a:ln>
            <a:solidFill>
              <a:schemeClr val="tx1"/>
            </a:solidFill>
          </a:ln>
        </p:spPr>
        <p:txBody>
          <a:bodyPr/>
          <a:lstStyle/>
          <a:p>
            <a:pPr marL="0" indent="0">
              <a:buNone/>
            </a:pPr>
            <a:r>
              <a:rPr lang="en-US" dirty="0"/>
              <a:t>Statistical Analysis is figuring out bulk properties based on sampling of a population</a:t>
            </a:r>
          </a:p>
          <a:p>
            <a:pPr marL="0" indent="0">
              <a:buNone/>
            </a:pPr>
            <a:endParaRPr lang="en-US" sz="2000" dirty="0"/>
          </a:p>
          <a:p>
            <a:pPr marL="0" indent="0">
              <a:buNone/>
            </a:pPr>
            <a:r>
              <a:rPr lang="en-US" sz="2000" dirty="0"/>
              <a:t>Examples</a:t>
            </a:r>
          </a:p>
          <a:p>
            <a:r>
              <a:rPr lang="en-US" sz="2000" dirty="0"/>
              <a:t>Does Lipitor lower LDL cholesterol levels?</a:t>
            </a:r>
          </a:p>
          <a:p>
            <a:endParaRPr lang="en-US" sz="2000" dirty="0"/>
          </a:p>
          <a:p>
            <a:r>
              <a:rPr lang="en-US" sz="2000" dirty="0"/>
              <a:t>What return can you expect from an investment in Boeing stock over 1 year?</a:t>
            </a:r>
          </a:p>
          <a:p>
            <a:endParaRPr lang="en-US" sz="2000" dirty="0"/>
          </a:p>
          <a:p>
            <a:r>
              <a:rPr lang="en-US" sz="2000" dirty="0"/>
              <a:t>What salary should I expect after graduating from GU with a Masters Degree in Statistics?</a:t>
            </a:r>
          </a:p>
          <a:p>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247A6278-22AF-447E-93D7-88666897262F}"/>
              </a:ext>
            </a:extLst>
          </p:cNvPr>
          <p:cNvSpPr>
            <a:spLocks noGrp="1"/>
          </p:cNvSpPr>
          <p:nvPr>
            <p:ph type="sldNum" sz="quarter" idx="12"/>
          </p:nvPr>
        </p:nvSpPr>
        <p:spPr/>
        <p:txBody>
          <a:bodyPr/>
          <a:lstStyle/>
          <a:p>
            <a:pPr>
              <a:defRPr/>
            </a:pPr>
            <a:fld id="{CC8EFFDF-A50A-44BE-9F7E-90B33EF365A2}" type="slidenum">
              <a:rPr lang="en-US" altLang="en-US" smtClean="0"/>
              <a:pPr>
                <a:defRPr/>
              </a:pPr>
              <a:t>5</a:t>
            </a:fld>
            <a:endParaRPr lang="en-US" altLang="en-US"/>
          </a:p>
        </p:txBody>
      </p:sp>
      <p:sp>
        <p:nvSpPr>
          <p:cNvPr id="5" name="Content Placeholder 2">
            <a:extLst>
              <a:ext uri="{FF2B5EF4-FFF2-40B4-BE49-F238E27FC236}">
                <a16:creationId xmlns:a16="http://schemas.microsoft.com/office/drawing/2014/main" id="{FDC09419-CD51-4AAB-A0BB-6F2631D3596C}"/>
              </a:ext>
            </a:extLst>
          </p:cNvPr>
          <p:cNvSpPr txBox="1">
            <a:spLocks/>
          </p:cNvSpPr>
          <p:nvPr/>
        </p:nvSpPr>
        <p:spPr bwMode="auto">
          <a:xfrm>
            <a:off x="4572000" y="985345"/>
            <a:ext cx="4343400" cy="53710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Machine Learning is similar but has a “so what” component: Decisions, interpretations, or predictions are made in real time </a:t>
            </a:r>
          </a:p>
          <a:p>
            <a:pPr marL="0" indent="0">
              <a:buFont typeface="Arial" charset="0"/>
              <a:buNone/>
            </a:pPr>
            <a:endParaRPr lang="en-US" sz="500" dirty="0"/>
          </a:p>
          <a:p>
            <a:pPr marL="0" indent="0">
              <a:buFont typeface="Arial" charset="0"/>
              <a:buNone/>
            </a:pPr>
            <a:r>
              <a:rPr lang="en-US" sz="2000" dirty="0"/>
              <a:t>Examples</a:t>
            </a:r>
          </a:p>
          <a:p>
            <a:r>
              <a:rPr lang="en-US" sz="2000" dirty="0"/>
              <a:t>Based on </a:t>
            </a:r>
            <a:r>
              <a:rPr lang="en-US" sz="2000" dirty="0" err="1"/>
              <a:t>chemokynes</a:t>
            </a:r>
            <a:r>
              <a:rPr lang="en-US" sz="2000" dirty="0"/>
              <a:t>, is it time to close a crash victim’s wound?</a:t>
            </a:r>
          </a:p>
          <a:p>
            <a:endParaRPr lang="en-US" sz="2000" dirty="0"/>
          </a:p>
          <a:p>
            <a:r>
              <a:rPr lang="en-US" sz="2000" dirty="0"/>
              <a:t>Based on current indicators, should I buy Aerospatiale stock today?</a:t>
            </a:r>
          </a:p>
          <a:p>
            <a:pPr marL="0" indent="0">
              <a:buNone/>
            </a:pPr>
            <a:endParaRPr lang="en-US" sz="2000" dirty="0"/>
          </a:p>
          <a:p>
            <a:pPr marL="0" indent="0">
              <a:buNone/>
            </a:pPr>
            <a:endParaRPr lang="en-US" sz="1100" dirty="0"/>
          </a:p>
          <a:p>
            <a:r>
              <a:rPr lang="en-US" sz="2000" dirty="0"/>
              <a:t>Based on my typical workflow, what documents will I be looking for next?</a:t>
            </a:r>
          </a:p>
        </p:txBody>
      </p:sp>
    </p:spTree>
    <p:extLst>
      <p:ext uri="{BB962C8B-B14F-4D97-AF65-F5344CB8AC3E}">
        <p14:creationId xmlns:p14="http://schemas.microsoft.com/office/powerpoint/2010/main" val="2625830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1143000"/>
          </a:xfrm>
        </p:spPr>
        <p:txBody>
          <a:bodyPr/>
          <a:lstStyle/>
          <a:p>
            <a:pPr eaLnBrk="1" hangingPunct="1"/>
            <a:r>
              <a:rPr lang="en-US" altLang="en-US" sz="2800" dirty="0"/>
              <a:t>Polynomial Regression</a:t>
            </a:r>
          </a:p>
        </p:txBody>
      </p:sp>
      <p:sp>
        <p:nvSpPr>
          <p:cNvPr id="3" name="Content Placeholder 2"/>
          <p:cNvSpPr>
            <a:spLocks noGrp="1"/>
          </p:cNvSpPr>
          <p:nvPr>
            <p:ph idx="1"/>
          </p:nvPr>
        </p:nvSpPr>
        <p:spPr>
          <a:xfrm>
            <a:off x="685800" y="990600"/>
            <a:ext cx="8153400" cy="5334000"/>
          </a:xfrm>
        </p:spPr>
        <p:txBody>
          <a:bodyPr rtlCol="0">
            <a:noAutofit/>
          </a:bodyPr>
          <a:lstStyle/>
          <a:p>
            <a:pPr marL="0" indent="0" eaLnBrk="1" fontAlgn="auto" hangingPunct="1">
              <a:spcAft>
                <a:spcPts val="0"/>
              </a:spcAft>
              <a:buFont typeface="Arial" charset="0"/>
              <a:buNone/>
              <a:defRPr/>
            </a:pPr>
            <a:r>
              <a:rPr lang="en-US" sz="2000" dirty="0"/>
              <a:t>Polynomial Regression in R:</a:t>
            </a:r>
          </a:p>
          <a:p>
            <a:pPr eaLnBrk="1" fontAlgn="auto" hangingPunct="1">
              <a:spcAft>
                <a:spcPts val="0"/>
              </a:spcAft>
              <a:buFontTx/>
              <a:buChar char="-"/>
              <a:defRPr/>
            </a:pPr>
            <a:r>
              <a:rPr lang="en-US" sz="2000" dirty="0"/>
              <a:t>To do powers explicitly using the lm function, you must use the I() function and enclose the power in the brackets</a:t>
            </a:r>
          </a:p>
          <a:p>
            <a:pPr eaLnBrk="1" fontAlgn="auto" hangingPunct="1">
              <a:spcAft>
                <a:spcPts val="0"/>
              </a:spcAft>
              <a:buFontTx/>
              <a:buChar char="-"/>
              <a:defRPr/>
            </a:pPr>
            <a:endParaRPr lang="en-US" dirty="0"/>
          </a:p>
          <a:p>
            <a:pPr marL="457200" lvl="1" indent="0" eaLnBrk="1" fontAlgn="auto" hangingPunct="1">
              <a:spcAft>
                <a:spcPts val="0"/>
              </a:spcAft>
              <a:buNone/>
              <a:defRPr/>
            </a:pPr>
            <a:r>
              <a:rPr lang="en-US" dirty="0"/>
              <a:t>	&gt; </a:t>
            </a:r>
            <a:r>
              <a:rPr lang="en-US" dirty="0" err="1"/>
              <a:t>lm.model</a:t>
            </a:r>
            <a:r>
              <a:rPr lang="en-US" dirty="0"/>
              <a:t> = </a:t>
            </a:r>
            <a:r>
              <a:rPr lang="en-US" dirty="0" err="1"/>
              <a:t>lm</a:t>
            </a:r>
            <a:r>
              <a:rPr lang="en-US" dirty="0"/>
              <a:t>(</a:t>
            </a:r>
            <a:r>
              <a:rPr lang="en-US" dirty="0" err="1"/>
              <a:t>medv~lstat</a:t>
            </a:r>
            <a:r>
              <a:rPr lang="en-US" dirty="0"/>
              <a:t> + I(lstat^2) + I(lstat^3) + I(lstat^4))</a:t>
            </a:r>
          </a:p>
          <a:p>
            <a:pPr eaLnBrk="1" fontAlgn="auto" hangingPunct="1">
              <a:spcAft>
                <a:spcPts val="0"/>
              </a:spcAft>
              <a:buFontTx/>
              <a:buChar char="-"/>
              <a:defRPr/>
            </a:pPr>
            <a:endParaRPr lang="en-US" sz="2000" dirty="0"/>
          </a:p>
          <a:p>
            <a:pPr eaLnBrk="1" fontAlgn="auto" hangingPunct="1">
              <a:spcAft>
                <a:spcPts val="0"/>
              </a:spcAft>
              <a:buFontTx/>
              <a:buChar char="-"/>
              <a:defRPr/>
            </a:pPr>
            <a:r>
              <a:rPr lang="en-US" sz="2000" dirty="0"/>
              <a:t>Poly function will save you a lot of time</a:t>
            </a:r>
          </a:p>
          <a:p>
            <a:pPr eaLnBrk="1" fontAlgn="auto" hangingPunct="1">
              <a:spcAft>
                <a:spcPts val="0"/>
              </a:spcAft>
              <a:buFontTx/>
              <a:buChar char="-"/>
              <a:defRPr/>
            </a:pPr>
            <a:endParaRPr lang="en-US" sz="2000" dirty="0"/>
          </a:p>
          <a:p>
            <a:pPr marL="0" indent="0" eaLnBrk="1" fontAlgn="auto" hangingPunct="1">
              <a:spcAft>
                <a:spcPts val="0"/>
              </a:spcAft>
              <a:buNone/>
              <a:defRPr/>
            </a:pPr>
            <a:r>
              <a:rPr lang="en-US" sz="2000" dirty="0"/>
              <a:t>	&gt;</a:t>
            </a:r>
            <a:r>
              <a:rPr lang="en-US" sz="2000" dirty="0" err="1"/>
              <a:t>lm.model</a:t>
            </a:r>
            <a:r>
              <a:rPr lang="en-US" sz="2000" dirty="0"/>
              <a:t> = </a:t>
            </a:r>
            <a:r>
              <a:rPr lang="en-US" sz="2000" dirty="0" err="1"/>
              <a:t>lm</a:t>
            </a:r>
            <a:r>
              <a:rPr lang="en-US" sz="2000" dirty="0"/>
              <a:t>(</a:t>
            </a:r>
            <a:r>
              <a:rPr lang="en-US" sz="2000" dirty="0" err="1"/>
              <a:t>medv~poly</a:t>
            </a:r>
            <a:r>
              <a:rPr lang="en-US" sz="2000" dirty="0"/>
              <a:t>(lstat,4))</a:t>
            </a:r>
          </a:p>
          <a:p>
            <a:pPr marL="0" indent="0" eaLnBrk="1" fontAlgn="auto" hangingPunct="1">
              <a:spcAft>
                <a:spcPts val="0"/>
              </a:spcAft>
              <a:buNone/>
              <a:defRPr/>
            </a:pPr>
            <a:endParaRPr lang="en-US" sz="2000" dirty="0"/>
          </a:p>
          <a:p>
            <a:pPr lvl="1" eaLnBrk="1" fontAlgn="auto" hangingPunct="1">
              <a:spcAft>
                <a:spcPts val="0"/>
              </a:spcAft>
              <a:buFontTx/>
              <a:buChar char="-"/>
              <a:defRPr/>
            </a:pPr>
            <a:r>
              <a:rPr lang="en-US" sz="2000" dirty="0"/>
              <a:t>Note the poly function by default creates </a:t>
            </a:r>
            <a:r>
              <a:rPr lang="en-US" sz="2000" u="sng" dirty="0"/>
              <a:t>linear combinations </a:t>
            </a:r>
            <a:r>
              <a:rPr lang="en-US" sz="2000" dirty="0"/>
              <a:t>of the higher order terms that are orthogonal to each other (i.e., independent)</a:t>
            </a:r>
          </a:p>
          <a:p>
            <a:pPr lvl="1" eaLnBrk="1" fontAlgn="auto" hangingPunct="1">
              <a:spcAft>
                <a:spcPts val="0"/>
              </a:spcAft>
              <a:buFontTx/>
              <a:buChar char="-"/>
              <a:defRPr/>
            </a:pPr>
            <a:r>
              <a:rPr lang="en-US" sz="2000" dirty="0"/>
              <a:t>You can override this feature using raw = “T”, then the higher order features themselves are your basis vectors</a:t>
            </a:r>
          </a:p>
          <a:p>
            <a:pPr eaLnBrk="1" fontAlgn="auto" hangingPunct="1">
              <a:spcAft>
                <a:spcPts val="0"/>
              </a:spcAft>
              <a:buFontTx/>
              <a:buChar char="-"/>
              <a:defRPr/>
            </a:pPr>
            <a:endParaRPr lang="en-US" sz="2400" dirty="0"/>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marL="0" indent="0" eaLnBrk="1" fontAlgn="auto" hangingPunct="1">
              <a:spcAft>
                <a:spcPts val="0"/>
              </a:spcAft>
              <a:buFont typeface="Arial" charset="0"/>
              <a:buNone/>
              <a:defRPr/>
            </a:pPr>
            <a:endParaRPr lang="en-US" sz="2000" dirty="0"/>
          </a:p>
          <a:p>
            <a:pPr eaLnBrk="1" fontAlgn="auto" hangingPunct="1">
              <a:spcAft>
                <a:spcPts val="0"/>
              </a:spcAft>
              <a:buFont typeface="Arial" pitchFamily="34" charset="0"/>
              <a:buChar char="•"/>
              <a:defRPr/>
            </a:pPr>
            <a:endParaRPr lang="en-US" sz="2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50</a:t>
            </a:fld>
            <a:endParaRPr lang="en-US" altLang="en-US"/>
          </a:p>
        </p:txBody>
      </p:sp>
    </p:spTree>
    <p:extLst>
      <p:ext uri="{BB962C8B-B14F-4D97-AF65-F5344CB8AC3E}">
        <p14:creationId xmlns:p14="http://schemas.microsoft.com/office/powerpoint/2010/main" val="30338832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 using I() function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51</a:t>
            </a:fld>
            <a:endParaRPr lang="en-US" altLang="en-US"/>
          </a:p>
        </p:txBody>
      </p:sp>
      <p:pic>
        <p:nvPicPr>
          <p:cNvPr id="5" name="Picture 4"/>
          <p:cNvPicPr>
            <a:picLocks noChangeAspect="1"/>
          </p:cNvPicPr>
          <p:nvPr/>
        </p:nvPicPr>
        <p:blipFill>
          <a:blip r:embed="rId2"/>
          <a:stretch>
            <a:fillRect/>
          </a:stretch>
        </p:blipFill>
        <p:spPr>
          <a:xfrm>
            <a:off x="609600" y="990600"/>
            <a:ext cx="8305800" cy="2449721"/>
          </a:xfrm>
          <a:prstGeom prst="rect">
            <a:avLst/>
          </a:prstGeom>
        </p:spPr>
      </p:pic>
      <p:pic>
        <p:nvPicPr>
          <p:cNvPr id="6" name="Picture 5"/>
          <p:cNvPicPr>
            <a:picLocks noChangeAspect="1"/>
          </p:cNvPicPr>
          <p:nvPr/>
        </p:nvPicPr>
        <p:blipFill>
          <a:blip r:embed="rId3"/>
          <a:stretch>
            <a:fillRect/>
          </a:stretch>
        </p:blipFill>
        <p:spPr>
          <a:xfrm>
            <a:off x="571500" y="3276600"/>
            <a:ext cx="8115300" cy="2970718"/>
          </a:xfrm>
          <a:prstGeom prst="rect">
            <a:avLst/>
          </a:prstGeom>
        </p:spPr>
      </p:pic>
    </p:spTree>
    <p:extLst>
      <p:ext uri="{BB962C8B-B14F-4D97-AF65-F5344CB8AC3E}">
        <p14:creationId xmlns:p14="http://schemas.microsoft.com/office/powerpoint/2010/main" val="636211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Regression, poly() function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52</a:t>
            </a:fld>
            <a:endParaRPr lang="en-US"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472437" cy="5281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538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53</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58962"/>
            <a:ext cx="6096000" cy="4811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dirty="0"/>
              <a:t>The pairs function in R is a good way to take a look at the relationship between all your parameters</a:t>
            </a:r>
          </a:p>
          <a:p>
            <a:pPr marL="457200" indent="-457200" eaLnBrk="1" fontAlgn="auto" hangingPunct="1">
              <a:spcAft>
                <a:spcPts val="0"/>
              </a:spcAft>
              <a:buFont typeface="Arial" charset="0"/>
              <a:buAutoNum type="arabicPeriod"/>
              <a:defRPr/>
            </a:pPr>
            <a:endParaRPr lang="en-US" dirty="0"/>
          </a:p>
        </p:txBody>
      </p:sp>
    </p:spTree>
    <p:extLst>
      <p:ext uri="{BB962C8B-B14F-4D97-AF65-F5344CB8AC3E}">
        <p14:creationId xmlns:p14="http://schemas.microsoft.com/office/powerpoint/2010/main" val="1794557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Regression Using Interaction Terms</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54</a:t>
            </a:fld>
            <a:endParaRPr lang="en-US" altLang="en-US"/>
          </a:p>
        </p:txBody>
      </p:sp>
      <p:pic>
        <p:nvPicPr>
          <p:cNvPr id="5" name="Picture 4"/>
          <p:cNvPicPr>
            <a:picLocks noChangeAspect="1"/>
          </p:cNvPicPr>
          <p:nvPr/>
        </p:nvPicPr>
        <p:blipFill>
          <a:blip r:embed="rId2"/>
          <a:stretch>
            <a:fillRect/>
          </a:stretch>
        </p:blipFill>
        <p:spPr>
          <a:xfrm>
            <a:off x="0" y="922421"/>
            <a:ext cx="9144000" cy="5935579"/>
          </a:xfrm>
          <a:prstGeom prst="rect">
            <a:avLst/>
          </a:prstGeom>
        </p:spPr>
      </p:pic>
    </p:spTree>
    <p:extLst>
      <p:ext uri="{BB962C8B-B14F-4D97-AF65-F5344CB8AC3E}">
        <p14:creationId xmlns:p14="http://schemas.microsoft.com/office/powerpoint/2010/main" val="1592876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vs. Non-Linear Models</a:t>
            </a:r>
          </a:p>
        </p:txBody>
      </p:sp>
      <p:sp>
        <p:nvSpPr>
          <p:cNvPr id="3" name="Content Placeholder 2"/>
          <p:cNvSpPr>
            <a:spLocks noGrp="1"/>
          </p:cNvSpPr>
          <p:nvPr>
            <p:ph idx="1"/>
          </p:nvPr>
        </p:nvSpPr>
        <p:spPr/>
        <p:txBody>
          <a:bodyPr/>
          <a:lstStyle/>
          <a:p>
            <a:pPr marL="0" indent="0">
              <a:buNone/>
            </a:pPr>
            <a:r>
              <a:rPr lang="en-US" sz="2000" dirty="0"/>
              <a:t>We don’t take the term “</a:t>
            </a:r>
            <a:r>
              <a:rPr lang="en-US" sz="2000" b="1" dirty="0"/>
              <a:t>Linear</a:t>
            </a:r>
            <a:r>
              <a:rPr lang="en-US" sz="2000" dirty="0"/>
              <a:t>” too literally.  Instead we use “Linear” to mean “Linear in the Feature”, which could be a combination of 2 features.</a:t>
            </a:r>
          </a:p>
          <a:p>
            <a:pPr marL="0" indent="0">
              <a:buNone/>
            </a:pPr>
            <a:endParaRPr lang="en-US" sz="2000" dirty="0"/>
          </a:p>
          <a:p>
            <a:pPr marL="0" indent="0">
              <a:buNone/>
            </a:pPr>
            <a:r>
              <a:rPr lang="en-US" sz="2000" dirty="0"/>
              <a:t>What if a feature, X</a:t>
            </a:r>
            <a:r>
              <a:rPr lang="en-US" sz="2000" baseline="-25000" dirty="0"/>
              <a:t>2</a:t>
            </a:r>
            <a:r>
              <a:rPr lang="en-US" sz="2000" dirty="0"/>
              <a:t>, is equal to X</a:t>
            </a:r>
            <a:r>
              <a:rPr lang="en-US" sz="2000" baseline="-25000" dirty="0"/>
              <a:t>1</a:t>
            </a:r>
            <a:r>
              <a:rPr lang="en-US" sz="2000" dirty="0"/>
              <a:t> * X</a:t>
            </a:r>
            <a:r>
              <a:rPr lang="en-US" sz="2000" baseline="-25000" dirty="0"/>
              <a:t>1</a:t>
            </a:r>
            <a:r>
              <a:rPr lang="en-US" sz="2000" dirty="0"/>
              <a:t>? Technically this is a feature that is quadratic, thus not linear. But if I plot the model versus X</a:t>
            </a:r>
            <a:r>
              <a:rPr lang="en-US" sz="2000" baseline="-25000" dirty="0"/>
              <a:t>2</a:t>
            </a:r>
            <a:r>
              <a:rPr lang="en-US" sz="2000" dirty="0"/>
              <a:t> it is a line.</a:t>
            </a:r>
          </a:p>
          <a:p>
            <a:pPr marL="0" indent="0">
              <a:buNone/>
            </a:pPr>
            <a:endParaRPr lang="en-US" sz="2000" dirty="0"/>
          </a:p>
          <a:p>
            <a:pPr marL="0" indent="0">
              <a:buNone/>
            </a:pPr>
            <a:r>
              <a:rPr lang="en-US" sz="2000" dirty="0"/>
              <a:t>The same hold if X</a:t>
            </a:r>
            <a:r>
              <a:rPr lang="en-US" sz="2000" baseline="-25000" dirty="0"/>
              <a:t>3</a:t>
            </a:r>
            <a:r>
              <a:rPr lang="en-US" sz="2000" dirty="0"/>
              <a:t> is equal to X</a:t>
            </a:r>
            <a:r>
              <a:rPr lang="en-US" sz="2000" baseline="-25000" dirty="0"/>
              <a:t>1</a:t>
            </a:r>
            <a:r>
              <a:rPr lang="en-US" sz="2000" dirty="0"/>
              <a:t> * X</a:t>
            </a:r>
            <a:r>
              <a:rPr lang="en-US" sz="2000" baseline="-25000" dirty="0"/>
              <a:t>2</a:t>
            </a:r>
            <a:r>
              <a:rPr lang="en-US" sz="2000" dirty="0"/>
              <a:t>? Technically this may not be linear, but if we plot the model versus X</a:t>
            </a:r>
            <a:r>
              <a:rPr lang="en-US" sz="2000" baseline="-25000" dirty="0"/>
              <a:t>3</a:t>
            </a:r>
            <a:r>
              <a:rPr lang="en-US" sz="2000" dirty="0"/>
              <a:t> it is a line.</a:t>
            </a:r>
          </a:p>
          <a:p>
            <a:pPr marL="0" indent="0">
              <a:buNone/>
            </a:pPr>
            <a:endParaRPr lang="en-US" sz="2000" dirty="0"/>
          </a:p>
          <a:p>
            <a:pPr marL="0" indent="0">
              <a:buNone/>
            </a:pPr>
            <a:r>
              <a:rPr lang="en-US" sz="2000" dirty="0"/>
              <a:t>Later we will look at splines, neural networks, and other types of models, which are considered “</a:t>
            </a:r>
            <a:r>
              <a:rPr lang="en-US" sz="2000" b="1" dirty="0"/>
              <a:t>Non-Linear</a:t>
            </a:r>
            <a:r>
              <a:rPr lang="en-US" sz="2000" dirty="0"/>
              <a:t>”. You will see that these models are discontinuous and extremely flexible in their design and usually used for more complicated problems.</a:t>
            </a:r>
          </a:p>
          <a:p>
            <a:pPr marL="0" indent="0">
              <a:buNone/>
            </a:pPr>
            <a:endParaRPr lang="en-US" sz="2000" dirty="0"/>
          </a:p>
          <a:p>
            <a:pPr marL="0" indent="0">
              <a:buNone/>
            </a:pPr>
            <a:r>
              <a:rPr lang="en-US" sz="2000" dirty="0"/>
              <a:t>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55</a:t>
            </a:fld>
            <a:endParaRPr lang="en-US" altLang="en-US"/>
          </a:p>
        </p:txBody>
      </p:sp>
    </p:spTree>
    <p:extLst>
      <p:ext uri="{BB962C8B-B14F-4D97-AF65-F5344CB8AC3E}">
        <p14:creationId xmlns:p14="http://schemas.microsoft.com/office/powerpoint/2010/main" val="472323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8AAF-E827-4B96-A4AC-31C06AD807F5}"/>
              </a:ext>
            </a:extLst>
          </p:cNvPr>
          <p:cNvSpPr>
            <a:spLocks noGrp="1"/>
          </p:cNvSpPr>
          <p:nvPr>
            <p:ph type="title"/>
          </p:nvPr>
        </p:nvSpPr>
        <p:spPr/>
        <p:txBody>
          <a:bodyPr/>
          <a:lstStyle/>
          <a:p>
            <a:r>
              <a:rPr lang="en-US" dirty="0"/>
              <a:t>Qualitative Predictors</a:t>
            </a:r>
          </a:p>
        </p:txBody>
      </p:sp>
      <p:sp>
        <p:nvSpPr>
          <p:cNvPr id="3" name="Content Placeholder 2">
            <a:extLst>
              <a:ext uri="{FF2B5EF4-FFF2-40B4-BE49-F238E27FC236}">
                <a16:creationId xmlns:a16="http://schemas.microsoft.com/office/drawing/2014/main" id="{BED86E13-B86A-4BCD-A40C-518765BB33B6}"/>
              </a:ext>
            </a:extLst>
          </p:cNvPr>
          <p:cNvSpPr>
            <a:spLocks noGrp="1"/>
          </p:cNvSpPr>
          <p:nvPr>
            <p:ph idx="1"/>
          </p:nvPr>
        </p:nvSpPr>
        <p:spPr/>
        <p:txBody>
          <a:bodyPr/>
          <a:lstStyle/>
          <a:p>
            <a:pPr marL="0" indent="0">
              <a:buNone/>
            </a:pPr>
            <a:r>
              <a:rPr lang="en-US" dirty="0"/>
              <a:t>Qualitative predictors have a discrete number of levels</a:t>
            </a:r>
          </a:p>
          <a:p>
            <a:r>
              <a:rPr lang="en-US" dirty="0"/>
              <a:t>If the same model predicts an outcome with significantly different accuracies at each level individually, then that qualitative predictor in significant</a:t>
            </a:r>
          </a:p>
        </p:txBody>
      </p:sp>
      <p:sp>
        <p:nvSpPr>
          <p:cNvPr id="4" name="Slide Number Placeholder 3">
            <a:extLst>
              <a:ext uri="{FF2B5EF4-FFF2-40B4-BE49-F238E27FC236}">
                <a16:creationId xmlns:a16="http://schemas.microsoft.com/office/drawing/2014/main" id="{2073E68F-53EB-4AC5-9EF7-9E55D4F2B0D0}"/>
              </a:ext>
            </a:extLst>
          </p:cNvPr>
          <p:cNvSpPr>
            <a:spLocks noGrp="1"/>
          </p:cNvSpPr>
          <p:nvPr>
            <p:ph type="sldNum" sz="quarter" idx="12"/>
          </p:nvPr>
        </p:nvSpPr>
        <p:spPr/>
        <p:txBody>
          <a:bodyPr/>
          <a:lstStyle/>
          <a:p>
            <a:pPr>
              <a:defRPr/>
            </a:pPr>
            <a:fld id="{CC8EFFDF-A50A-44BE-9F7E-90B33EF365A2}" type="slidenum">
              <a:rPr lang="en-US" altLang="en-US" smtClean="0"/>
              <a:pPr>
                <a:defRPr/>
              </a:pPr>
              <a:t>56</a:t>
            </a:fld>
            <a:endParaRPr lang="en-US" altLang="en-US"/>
          </a:p>
        </p:txBody>
      </p:sp>
    </p:spTree>
    <p:extLst>
      <p:ext uri="{BB962C8B-B14F-4D97-AF65-F5344CB8AC3E}">
        <p14:creationId xmlns:p14="http://schemas.microsoft.com/office/powerpoint/2010/main" val="31599367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04F7-A759-4E91-85B6-0792104FCA69}"/>
              </a:ext>
            </a:extLst>
          </p:cNvPr>
          <p:cNvSpPr>
            <a:spLocks noGrp="1"/>
          </p:cNvSpPr>
          <p:nvPr>
            <p:ph type="title"/>
          </p:nvPr>
        </p:nvSpPr>
        <p:spPr/>
        <p:txBody>
          <a:bodyPr/>
          <a:lstStyle/>
          <a:p>
            <a:r>
              <a:rPr lang="en-US" dirty="0"/>
              <a:t>Qualitative Predictors</a:t>
            </a:r>
          </a:p>
        </p:txBody>
      </p:sp>
      <p:sp>
        <p:nvSpPr>
          <p:cNvPr id="4" name="Slide Number Placeholder 3">
            <a:extLst>
              <a:ext uri="{FF2B5EF4-FFF2-40B4-BE49-F238E27FC236}">
                <a16:creationId xmlns:a16="http://schemas.microsoft.com/office/drawing/2014/main" id="{C35C601E-8D08-40C2-8C17-743F078EFE92}"/>
              </a:ext>
            </a:extLst>
          </p:cNvPr>
          <p:cNvSpPr>
            <a:spLocks noGrp="1"/>
          </p:cNvSpPr>
          <p:nvPr>
            <p:ph type="sldNum" sz="quarter" idx="12"/>
          </p:nvPr>
        </p:nvSpPr>
        <p:spPr/>
        <p:txBody>
          <a:bodyPr/>
          <a:lstStyle/>
          <a:p>
            <a:pPr>
              <a:defRPr/>
            </a:pPr>
            <a:fld id="{CC8EFFDF-A50A-44BE-9F7E-90B33EF365A2}" type="slidenum">
              <a:rPr lang="en-US" altLang="en-US" smtClean="0"/>
              <a:pPr>
                <a:defRPr/>
              </a:pPr>
              <a:t>57</a:t>
            </a:fld>
            <a:endParaRPr lang="en-US" altLang="en-US"/>
          </a:p>
        </p:txBody>
      </p:sp>
      <p:pic>
        <p:nvPicPr>
          <p:cNvPr id="5" name="Picture 4">
            <a:extLst>
              <a:ext uri="{FF2B5EF4-FFF2-40B4-BE49-F238E27FC236}">
                <a16:creationId xmlns:a16="http://schemas.microsoft.com/office/drawing/2014/main" id="{1F82AA81-C669-4F14-B843-A19FF008577E}"/>
              </a:ext>
            </a:extLst>
          </p:cNvPr>
          <p:cNvPicPr>
            <a:picLocks noChangeAspect="1"/>
          </p:cNvPicPr>
          <p:nvPr/>
        </p:nvPicPr>
        <p:blipFill>
          <a:blip r:embed="rId2"/>
          <a:stretch>
            <a:fillRect/>
          </a:stretch>
        </p:blipFill>
        <p:spPr>
          <a:xfrm>
            <a:off x="381000" y="1399677"/>
            <a:ext cx="7991101" cy="1315446"/>
          </a:xfrm>
          <a:prstGeom prst="rect">
            <a:avLst/>
          </a:prstGeom>
        </p:spPr>
      </p:pic>
      <p:pic>
        <p:nvPicPr>
          <p:cNvPr id="6" name="Picture 5">
            <a:extLst>
              <a:ext uri="{FF2B5EF4-FFF2-40B4-BE49-F238E27FC236}">
                <a16:creationId xmlns:a16="http://schemas.microsoft.com/office/drawing/2014/main" id="{2A7189B7-E31A-4A0C-968B-BDCE4A84D1CD}"/>
              </a:ext>
            </a:extLst>
          </p:cNvPr>
          <p:cNvPicPr>
            <a:picLocks noChangeAspect="1"/>
          </p:cNvPicPr>
          <p:nvPr/>
        </p:nvPicPr>
        <p:blipFill>
          <a:blip r:embed="rId3"/>
          <a:stretch>
            <a:fillRect/>
          </a:stretch>
        </p:blipFill>
        <p:spPr>
          <a:xfrm>
            <a:off x="613109" y="4800600"/>
            <a:ext cx="8073691" cy="1507126"/>
          </a:xfrm>
          <a:prstGeom prst="rect">
            <a:avLst/>
          </a:prstGeom>
        </p:spPr>
      </p:pic>
      <p:sp>
        <p:nvSpPr>
          <p:cNvPr id="7" name="Content Placeholder 2">
            <a:extLst>
              <a:ext uri="{FF2B5EF4-FFF2-40B4-BE49-F238E27FC236}">
                <a16:creationId xmlns:a16="http://schemas.microsoft.com/office/drawing/2014/main" id="{3447A2DA-D44E-4AC8-BAB4-BE018B74C174}"/>
              </a:ext>
            </a:extLst>
          </p:cNvPr>
          <p:cNvSpPr>
            <a:spLocks noGrp="1"/>
          </p:cNvSpPr>
          <p:nvPr>
            <p:ph idx="1"/>
          </p:nvPr>
        </p:nvSpPr>
        <p:spPr>
          <a:xfrm>
            <a:off x="457200" y="2971800"/>
            <a:ext cx="8229600" cy="1780176"/>
          </a:xfrm>
        </p:spPr>
        <p:txBody>
          <a:bodyPr/>
          <a:lstStyle/>
          <a:p>
            <a:pPr marL="0" indent="0">
              <a:buNone/>
            </a:pPr>
            <a:r>
              <a:rPr lang="en-US" dirty="0"/>
              <a:t>In this example, the parameter ShelveLoc can be Good, Bad, or Medium.   The “contrasts” function can show you this. But how can you incorporate this feature into your model?</a:t>
            </a:r>
          </a:p>
        </p:txBody>
      </p:sp>
    </p:spTree>
    <p:extLst>
      <p:ext uri="{BB962C8B-B14F-4D97-AF65-F5344CB8AC3E}">
        <p14:creationId xmlns:p14="http://schemas.microsoft.com/office/powerpoint/2010/main" val="4010683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5E18-4892-48F7-8CA5-251E159FE94A}"/>
              </a:ext>
            </a:extLst>
          </p:cNvPr>
          <p:cNvSpPr>
            <a:spLocks noGrp="1"/>
          </p:cNvSpPr>
          <p:nvPr>
            <p:ph type="title"/>
          </p:nvPr>
        </p:nvSpPr>
        <p:spPr/>
        <p:txBody>
          <a:bodyPr/>
          <a:lstStyle/>
          <a:p>
            <a:r>
              <a:rPr lang="en-US" dirty="0"/>
              <a:t>Qualitative Predictors</a:t>
            </a:r>
          </a:p>
        </p:txBody>
      </p:sp>
      <p:sp>
        <p:nvSpPr>
          <p:cNvPr id="4" name="Slide Number Placeholder 3">
            <a:extLst>
              <a:ext uri="{FF2B5EF4-FFF2-40B4-BE49-F238E27FC236}">
                <a16:creationId xmlns:a16="http://schemas.microsoft.com/office/drawing/2014/main" id="{44BFD8FE-3871-4BCA-AE90-FC20F71D15E2}"/>
              </a:ext>
            </a:extLst>
          </p:cNvPr>
          <p:cNvSpPr>
            <a:spLocks noGrp="1"/>
          </p:cNvSpPr>
          <p:nvPr>
            <p:ph type="sldNum" sz="quarter" idx="12"/>
          </p:nvPr>
        </p:nvSpPr>
        <p:spPr/>
        <p:txBody>
          <a:bodyPr/>
          <a:lstStyle/>
          <a:p>
            <a:pPr>
              <a:defRPr/>
            </a:pPr>
            <a:fld id="{CC8EFFDF-A50A-44BE-9F7E-90B33EF365A2}" type="slidenum">
              <a:rPr lang="en-US" altLang="en-US" smtClean="0"/>
              <a:pPr>
                <a:defRPr/>
              </a:pPr>
              <a:t>58</a:t>
            </a:fld>
            <a:endParaRPr lang="en-US" altLang="en-US"/>
          </a:p>
        </p:txBody>
      </p:sp>
      <p:pic>
        <p:nvPicPr>
          <p:cNvPr id="5" name="Picture 4">
            <a:extLst>
              <a:ext uri="{FF2B5EF4-FFF2-40B4-BE49-F238E27FC236}">
                <a16:creationId xmlns:a16="http://schemas.microsoft.com/office/drawing/2014/main" id="{DBBFE1DA-E520-4E0A-BAFD-1E9D5114E443}"/>
              </a:ext>
            </a:extLst>
          </p:cNvPr>
          <p:cNvPicPr>
            <a:picLocks noChangeAspect="1"/>
          </p:cNvPicPr>
          <p:nvPr/>
        </p:nvPicPr>
        <p:blipFill>
          <a:blip r:embed="rId2"/>
          <a:stretch>
            <a:fillRect/>
          </a:stretch>
        </p:blipFill>
        <p:spPr>
          <a:xfrm>
            <a:off x="1752600" y="1055399"/>
            <a:ext cx="5486400" cy="5494436"/>
          </a:xfrm>
          <a:prstGeom prst="rect">
            <a:avLst/>
          </a:prstGeom>
        </p:spPr>
      </p:pic>
    </p:spTree>
    <p:extLst>
      <p:ext uri="{BB962C8B-B14F-4D97-AF65-F5344CB8AC3E}">
        <p14:creationId xmlns:p14="http://schemas.microsoft.com/office/powerpoint/2010/main" val="2345962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Regression vs Multivariate Regression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59</a:t>
            </a:fld>
            <a:endParaRPr lang="en-US" altLang="en-US"/>
          </a:p>
        </p:txBody>
      </p:sp>
      <p:pic>
        <p:nvPicPr>
          <p:cNvPr id="5" name="Picture 4"/>
          <p:cNvPicPr>
            <a:picLocks noChangeAspect="1"/>
          </p:cNvPicPr>
          <p:nvPr/>
        </p:nvPicPr>
        <p:blipFill>
          <a:blip r:embed="rId2"/>
          <a:stretch>
            <a:fillRect/>
          </a:stretch>
        </p:blipFill>
        <p:spPr>
          <a:xfrm>
            <a:off x="1752600" y="1143000"/>
            <a:ext cx="5947400" cy="2475871"/>
          </a:xfrm>
          <a:prstGeom prst="rect">
            <a:avLst/>
          </a:prstGeom>
        </p:spPr>
      </p:pic>
      <p:pic>
        <p:nvPicPr>
          <p:cNvPr id="6" name="Picture 5"/>
          <p:cNvPicPr>
            <a:picLocks noChangeAspect="1"/>
          </p:cNvPicPr>
          <p:nvPr/>
        </p:nvPicPr>
        <p:blipFill>
          <a:blip r:embed="rId3"/>
          <a:stretch>
            <a:fillRect/>
          </a:stretch>
        </p:blipFill>
        <p:spPr>
          <a:xfrm>
            <a:off x="1600200" y="4806059"/>
            <a:ext cx="7106209" cy="1493223"/>
          </a:xfrm>
          <a:prstGeom prst="rect">
            <a:avLst/>
          </a:prstGeom>
        </p:spPr>
      </p:pic>
      <p:sp>
        <p:nvSpPr>
          <p:cNvPr id="8" name="TextBox 7"/>
          <p:cNvSpPr txBox="1"/>
          <p:nvPr/>
        </p:nvSpPr>
        <p:spPr>
          <a:xfrm>
            <a:off x="609600" y="3825662"/>
            <a:ext cx="8107680" cy="923330"/>
          </a:xfrm>
          <a:prstGeom prst="rect">
            <a:avLst/>
          </a:prstGeom>
          <a:noFill/>
        </p:spPr>
        <p:txBody>
          <a:bodyPr wrap="square" rtlCol="0">
            <a:spAutoFit/>
          </a:bodyPr>
          <a:lstStyle/>
          <a:p>
            <a:r>
              <a:rPr lang="en-US" dirty="0"/>
              <a:t>Single feature regression (above) shows that both radio and newspaper advertising improve sales (radio 203 units/$1000 and newspaper 55 units/$1000).  However, a multivariate regression shows newspaper advertising is not significant.  </a:t>
            </a:r>
          </a:p>
        </p:txBody>
      </p:sp>
    </p:spTree>
    <p:extLst>
      <p:ext uri="{BB962C8B-B14F-4D97-AF65-F5344CB8AC3E}">
        <p14:creationId xmlns:p14="http://schemas.microsoft.com/office/powerpoint/2010/main" val="133684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839200" cy="715962"/>
          </a:xfrm>
        </p:spPr>
        <p:txBody>
          <a:bodyPr/>
          <a:lstStyle/>
          <a:p>
            <a:r>
              <a:rPr lang="en-US" dirty="0">
                <a:solidFill>
                  <a:schemeClr val="tx2"/>
                </a:solidFill>
              </a:rPr>
              <a:t>How is Learning Related to Artificial Intelligence?</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b="1" dirty="0"/>
              <a:t>Artificial Intelligence</a:t>
            </a:r>
            <a:r>
              <a:rPr lang="en-US" dirty="0"/>
              <a:t>. 1 : a branch of computer science dealing with the simulation of </a:t>
            </a:r>
            <a:r>
              <a:rPr lang="en-US" b="1" dirty="0"/>
              <a:t>intelligent</a:t>
            </a:r>
            <a:r>
              <a:rPr lang="en-US" dirty="0"/>
              <a:t> behavior in computers. 2 : the capability of a machine to imitate </a:t>
            </a:r>
            <a:r>
              <a:rPr lang="en-US" b="1" dirty="0"/>
              <a:t>intelligent</a:t>
            </a:r>
            <a:r>
              <a:rPr lang="en-US" dirty="0"/>
              <a:t> human behavior.</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6</a:t>
            </a:fld>
            <a:endParaRPr lang="en-US" altLang="en-US" dirty="0"/>
          </a:p>
        </p:txBody>
      </p:sp>
      <p:sp>
        <p:nvSpPr>
          <p:cNvPr id="5" name="Oval 4">
            <a:extLst>
              <a:ext uri="{FF2B5EF4-FFF2-40B4-BE49-F238E27FC236}">
                <a16:creationId xmlns:a16="http://schemas.microsoft.com/office/drawing/2014/main" id="{C10775C6-CB3F-42EC-92C5-04AEA3D71156}"/>
              </a:ext>
            </a:extLst>
          </p:cNvPr>
          <p:cNvSpPr/>
          <p:nvPr/>
        </p:nvSpPr>
        <p:spPr>
          <a:xfrm>
            <a:off x="81542" y="2870517"/>
            <a:ext cx="6357361" cy="3354650"/>
          </a:xfrm>
          <a:prstGeom prst="ellipse">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TextBox 7">
            <a:extLst>
              <a:ext uri="{FF2B5EF4-FFF2-40B4-BE49-F238E27FC236}">
                <a16:creationId xmlns:a16="http://schemas.microsoft.com/office/drawing/2014/main" id="{DBFE4E4E-2468-46C8-8CB0-52F9223B8EEB}"/>
              </a:ext>
            </a:extLst>
          </p:cNvPr>
          <p:cNvSpPr txBox="1"/>
          <p:nvPr/>
        </p:nvSpPr>
        <p:spPr>
          <a:xfrm>
            <a:off x="1332801" y="3139461"/>
            <a:ext cx="1660647" cy="830997"/>
          </a:xfrm>
          <a:prstGeom prst="rect">
            <a:avLst/>
          </a:prstGeom>
          <a:noFill/>
        </p:spPr>
        <p:txBody>
          <a:bodyPr wrap="none" rtlCol="0">
            <a:spAutoFit/>
          </a:bodyPr>
          <a:lstStyle/>
          <a:p>
            <a:pPr algn="ctr"/>
            <a:r>
              <a:rPr lang="en-US" sz="2400" b="1" dirty="0"/>
              <a:t>Artificial </a:t>
            </a:r>
          </a:p>
          <a:p>
            <a:pPr algn="ctr"/>
            <a:r>
              <a:rPr lang="en-US" sz="2400" b="1" dirty="0"/>
              <a:t>Intelligence</a:t>
            </a:r>
          </a:p>
        </p:txBody>
      </p:sp>
      <p:sp>
        <p:nvSpPr>
          <p:cNvPr id="10" name="Oval 9">
            <a:extLst>
              <a:ext uri="{FF2B5EF4-FFF2-40B4-BE49-F238E27FC236}">
                <a16:creationId xmlns:a16="http://schemas.microsoft.com/office/drawing/2014/main" id="{8005DB69-80E8-4DE2-AA47-8DF633E7F2D7}"/>
              </a:ext>
            </a:extLst>
          </p:cNvPr>
          <p:cNvSpPr/>
          <p:nvPr/>
        </p:nvSpPr>
        <p:spPr>
          <a:xfrm>
            <a:off x="3128088" y="2893750"/>
            <a:ext cx="5902927" cy="3354650"/>
          </a:xfrm>
          <a:prstGeom prst="ellipse">
            <a:avLst/>
          </a:prstGeom>
          <a:solidFill>
            <a:srgbClr val="00B05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TextBox 10">
            <a:extLst>
              <a:ext uri="{FF2B5EF4-FFF2-40B4-BE49-F238E27FC236}">
                <a16:creationId xmlns:a16="http://schemas.microsoft.com/office/drawing/2014/main" id="{DBE838D7-A45B-403F-BD7A-AB585F93D7AA}"/>
              </a:ext>
            </a:extLst>
          </p:cNvPr>
          <p:cNvSpPr txBox="1"/>
          <p:nvPr/>
        </p:nvSpPr>
        <p:spPr>
          <a:xfrm>
            <a:off x="6162632" y="3085938"/>
            <a:ext cx="1423851" cy="830997"/>
          </a:xfrm>
          <a:prstGeom prst="rect">
            <a:avLst/>
          </a:prstGeom>
          <a:noFill/>
        </p:spPr>
        <p:txBody>
          <a:bodyPr wrap="none" rtlCol="0">
            <a:spAutoFit/>
          </a:bodyPr>
          <a:lstStyle/>
          <a:p>
            <a:r>
              <a:rPr lang="en-US" sz="2400" b="1" dirty="0"/>
              <a:t>Statistical</a:t>
            </a:r>
          </a:p>
          <a:p>
            <a:r>
              <a:rPr lang="en-US" sz="2400" b="1" dirty="0"/>
              <a:t>Learning</a:t>
            </a:r>
          </a:p>
        </p:txBody>
      </p:sp>
      <p:sp>
        <p:nvSpPr>
          <p:cNvPr id="12" name="TextBox 11">
            <a:extLst>
              <a:ext uri="{FF2B5EF4-FFF2-40B4-BE49-F238E27FC236}">
                <a16:creationId xmlns:a16="http://schemas.microsoft.com/office/drawing/2014/main" id="{9CE404B3-FF92-4EB9-ACC3-D39BAFE0FBBF}"/>
              </a:ext>
            </a:extLst>
          </p:cNvPr>
          <p:cNvSpPr txBox="1"/>
          <p:nvPr/>
        </p:nvSpPr>
        <p:spPr>
          <a:xfrm>
            <a:off x="4098538" y="3209947"/>
            <a:ext cx="1295547" cy="830997"/>
          </a:xfrm>
          <a:prstGeom prst="rect">
            <a:avLst/>
          </a:prstGeom>
          <a:noFill/>
        </p:spPr>
        <p:txBody>
          <a:bodyPr wrap="none" rtlCol="0">
            <a:spAutoFit/>
          </a:bodyPr>
          <a:lstStyle/>
          <a:p>
            <a:r>
              <a:rPr lang="en-US" sz="2400" b="1" dirty="0"/>
              <a:t>Machine</a:t>
            </a:r>
          </a:p>
          <a:p>
            <a:r>
              <a:rPr lang="en-US" sz="2400" b="1" dirty="0"/>
              <a:t>Learning</a:t>
            </a:r>
          </a:p>
        </p:txBody>
      </p:sp>
      <p:sp>
        <p:nvSpPr>
          <p:cNvPr id="13" name="TextBox 12">
            <a:extLst>
              <a:ext uri="{FF2B5EF4-FFF2-40B4-BE49-F238E27FC236}">
                <a16:creationId xmlns:a16="http://schemas.microsoft.com/office/drawing/2014/main" id="{CF7929E6-1AA0-482C-A242-225E13D045EB}"/>
              </a:ext>
            </a:extLst>
          </p:cNvPr>
          <p:cNvSpPr txBox="1"/>
          <p:nvPr/>
        </p:nvSpPr>
        <p:spPr>
          <a:xfrm>
            <a:off x="228600" y="4008354"/>
            <a:ext cx="3161825" cy="1754326"/>
          </a:xfrm>
          <a:prstGeom prst="rect">
            <a:avLst/>
          </a:prstGeom>
          <a:noFill/>
        </p:spPr>
        <p:txBody>
          <a:bodyPr wrap="square" rtlCol="0">
            <a:spAutoFit/>
          </a:bodyPr>
          <a:lstStyle/>
          <a:p>
            <a:r>
              <a:rPr lang="en-US" b="1" dirty="0">
                <a:solidFill>
                  <a:srgbClr val="FFFF00"/>
                </a:solidFill>
              </a:rPr>
              <a:t>- Sensing the Environment</a:t>
            </a:r>
          </a:p>
          <a:p>
            <a:r>
              <a:rPr lang="en-US" b="1" dirty="0">
                <a:solidFill>
                  <a:srgbClr val="FFFF00"/>
                </a:solidFill>
              </a:rPr>
              <a:t>- Processing Raw Sensor Data</a:t>
            </a:r>
          </a:p>
          <a:p>
            <a:pPr marL="342900" indent="-342900"/>
            <a:r>
              <a:rPr lang="en-US" b="1" dirty="0">
                <a:solidFill>
                  <a:srgbClr val="FFFF00"/>
                </a:solidFill>
              </a:rPr>
              <a:t>- Communication (Speech or Displays)</a:t>
            </a:r>
          </a:p>
          <a:p>
            <a:endParaRPr lang="en-US" b="1" dirty="0">
              <a:solidFill>
                <a:srgbClr val="7030A0"/>
              </a:solidFill>
            </a:endParaRPr>
          </a:p>
          <a:p>
            <a:endParaRPr lang="en-US" b="1" dirty="0">
              <a:solidFill>
                <a:srgbClr val="7030A0"/>
              </a:solidFill>
            </a:endParaRPr>
          </a:p>
        </p:txBody>
      </p:sp>
      <p:sp>
        <p:nvSpPr>
          <p:cNvPr id="14" name="TextBox 13">
            <a:extLst>
              <a:ext uri="{FF2B5EF4-FFF2-40B4-BE49-F238E27FC236}">
                <a16:creationId xmlns:a16="http://schemas.microsoft.com/office/drawing/2014/main" id="{3290D141-4CA9-41D4-9B0C-D60B5D735597}"/>
              </a:ext>
            </a:extLst>
          </p:cNvPr>
          <p:cNvSpPr txBox="1"/>
          <p:nvPr/>
        </p:nvSpPr>
        <p:spPr>
          <a:xfrm>
            <a:off x="6436608" y="3916843"/>
            <a:ext cx="2250192" cy="2308324"/>
          </a:xfrm>
          <a:prstGeom prst="rect">
            <a:avLst/>
          </a:prstGeom>
          <a:noFill/>
        </p:spPr>
        <p:txBody>
          <a:bodyPr wrap="square" rtlCol="0">
            <a:spAutoFit/>
          </a:bodyPr>
          <a:lstStyle/>
          <a:p>
            <a:pPr marL="228600" indent="-228600"/>
            <a:r>
              <a:rPr lang="en-US" b="1" dirty="0">
                <a:solidFill>
                  <a:srgbClr val="FFFF00"/>
                </a:solidFill>
              </a:rPr>
              <a:t>- Long Term Studies and Analysis</a:t>
            </a:r>
          </a:p>
          <a:p>
            <a:pPr marL="228600" indent="-228600"/>
            <a:r>
              <a:rPr lang="en-US" b="1" dirty="0">
                <a:solidFill>
                  <a:srgbClr val="FFFF00"/>
                </a:solidFill>
              </a:rPr>
              <a:t>- Some Biased or Nuanced Analyses</a:t>
            </a:r>
          </a:p>
          <a:p>
            <a:endParaRPr lang="en-US" b="1" dirty="0">
              <a:solidFill>
                <a:srgbClr val="7030A0"/>
              </a:solidFill>
            </a:endParaRPr>
          </a:p>
          <a:p>
            <a:endParaRPr lang="en-US" b="1" dirty="0">
              <a:solidFill>
                <a:srgbClr val="7030A0"/>
              </a:solidFill>
            </a:endParaRPr>
          </a:p>
          <a:p>
            <a:endParaRPr lang="en-US" b="1" dirty="0">
              <a:solidFill>
                <a:srgbClr val="7030A0"/>
              </a:solidFill>
            </a:endParaRPr>
          </a:p>
          <a:p>
            <a:endParaRPr lang="en-US" b="1" dirty="0">
              <a:solidFill>
                <a:srgbClr val="7030A0"/>
              </a:solidFill>
            </a:endParaRPr>
          </a:p>
        </p:txBody>
      </p:sp>
      <p:sp>
        <p:nvSpPr>
          <p:cNvPr id="15" name="TextBox 14">
            <a:extLst>
              <a:ext uri="{FF2B5EF4-FFF2-40B4-BE49-F238E27FC236}">
                <a16:creationId xmlns:a16="http://schemas.microsoft.com/office/drawing/2014/main" id="{C8DA7853-2246-4669-B2D5-0DEB572B6209}"/>
              </a:ext>
            </a:extLst>
          </p:cNvPr>
          <p:cNvSpPr txBox="1"/>
          <p:nvPr/>
        </p:nvSpPr>
        <p:spPr>
          <a:xfrm>
            <a:off x="3440839" y="3399591"/>
            <a:ext cx="3079920" cy="2862322"/>
          </a:xfrm>
          <a:prstGeom prst="rect">
            <a:avLst/>
          </a:prstGeom>
          <a:noFill/>
        </p:spPr>
        <p:txBody>
          <a:bodyPr wrap="square" rtlCol="0">
            <a:spAutoFit/>
          </a:bodyPr>
          <a:lstStyle/>
          <a:p>
            <a:endParaRPr lang="en-US" b="1" dirty="0">
              <a:solidFill>
                <a:srgbClr val="7030A0"/>
              </a:solidFill>
            </a:endParaRPr>
          </a:p>
          <a:p>
            <a:endParaRPr lang="en-US" b="1" dirty="0">
              <a:solidFill>
                <a:srgbClr val="7030A0"/>
              </a:solidFill>
            </a:endParaRPr>
          </a:p>
          <a:p>
            <a:pPr marL="228600" indent="-228600"/>
            <a:r>
              <a:rPr lang="en-US" b="1" dirty="0">
                <a:solidFill>
                  <a:srgbClr val="FFFF00"/>
                </a:solidFill>
              </a:rPr>
              <a:t>- Interpreting Sensor Products</a:t>
            </a:r>
          </a:p>
          <a:p>
            <a:pPr marL="228600" indent="-228600"/>
            <a:r>
              <a:rPr lang="en-US" b="1" dirty="0">
                <a:solidFill>
                  <a:srgbClr val="FFFF00"/>
                </a:solidFill>
              </a:rPr>
              <a:t>- Real Time Decision Support</a:t>
            </a:r>
          </a:p>
          <a:p>
            <a:pPr marL="228600" indent="-228600"/>
            <a:r>
              <a:rPr lang="en-US" b="1" dirty="0">
                <a:solidFill>
                  <a:srgbClr val="FFFF00"/>
                </a:solidFill>
              </a:rPr>
              <a:t>- Autonomous and Semi-Autonomous operations</a:t>
            </a:r>
          </a:p>
          <a:p>
            <a:endParaRPr lang="en-US" b="1" dirty="0">
              <a:solidFill>
                <a:srgbClr val="7030A0"/>
              </a:solidFill>
            </a:endParaRPr>
          </a:p>
          <a:p>
            <a:endParaRPr lang="en-US" b="1" dirty="0">
              <a:solidFill>
                <a:srgbClr val="7030A0"/>
              </a:solidFill>
            </a:endParaRPr>
          </a:p>
          <a:p>
            <a:endParaRPr lang="en-US" b="1" dirty="0"/>
          </a:p>
          <a:p>
            <a:endParaRPr lang="en-US" b="1" dirty="0"/>
          </a:p>
        </p:txBody>
      </p:sp>
    </p:spTree>
    <p:extLst>
      <p:ext uri="{BB962C8B-B14F-4D97-AF65-F5344CB8AC3E}">
        <p14:creationId xmlns:p14="http://schemas.microsoft.com/office/powerpoint/2010/main" val="22174526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Regression vs Multivariate Regression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60</a:t>
            </a:fld>
            <a:endParaRPr lang="en-US" altLang="en-US"/>
          </a:p>
        </p:txBody>
      </p:sp>
      <p:pic>
        <p:nvPicPr>
          <p:cNvPr id="6" name="Picture 5"/>
          <p:cNvPicPr>
            <a:picLocks noChangeAspect="1"/>
          </p:cNvPicPr>
          <p:nvPr/>
        </p:nvPicPr>
        <p:blipFill>
          <a:blip r:embed="rId2"/>
          <a:stretch>
            <a:fillRect/>
          </a:stretch>
        </p:blipFill>
        <p:spPr>
          <a:xfrm>
            <a:off x="472440" y="990600"/>
            <a:ext cx="8003984" cy="2100262"/>
          </a:xfrm>
          <a:prstGeom prst="rect">
            <a:avLst/>
          </a:prstGeom>
        </p:spPr>
      </p:pic>
      <p:sp>
        <p:nvSpPr>
          <p:cNvPr id="7" name="TextBox 6"/>
          <p:cNvSpPr txBox="1"/>
          <p:nvPr/>
        </p:nvSpPr>
        <p:spPr>
          <a:xfrm>
            <a:off x="518160" y="3124200"/>
            <a:ext cx="8107680" cy="3200876"/>
          </a:xfrm>
          <a:prstGeom prst="rect">
            <a:avLst/>
          </a:prstGeom>
          <a:noFill/>
        </p:spPr>
        <p:txBody>
          <a:bodyPr wrap="square" rtlCol="0">
            <a:spAutoFit/>
          </a:bodyPr>
          <a:lstStyle/>
          <a:p>
            <a:pPr algn="ctr">
              <a:spcBef>
                <a:spcPts val="1200"/>
              </a:spcBef>
            </a:pPr>
            <a:r>
              <a:rPr lang="en-US" dirty="0"/>
              <a:t>Correlation table for sales versus advertising types</a:t>
            </a:r>
          </a:p>
          <a:p>
            <a:pPr>
              <a:spcBef>
                <a:spcPts val="1200"/>
              </a:spcBef>
            </a:pPr>
            <a:r>
              <a:rPr lang="en-US" dirty="0"/>
              <a:t>Single feature regression (above) shows that both radio and newspaper advertising improve sales (radio 203 units/$1000 and newspaper 55 units/$1000).  However, a multivariate regression shows newspaper advertising is not significant.  </a:t>
            </a:r>
          </a:p>
          <a:p>
            <a:pPr>
              <a:spcBef>
                <a:spcPts val="1200"/>
              </a:spcBef>
            </a:pPr>
            <a:r>
              <a:rPr lang="en-US" dirty="0"/>
              <a:t>The correlation matrix shows why.  While TV advertising is the best choice, radio advertising is second best.  </a:t>
            </a:r>
          </a:p>
          <a:p>
            <a:pPr>
              <a:spcBef>
                <a:spcPts val="1200"/>
              </a:spcBef>
            </a:pPr>
            <a:r>
              <a:rPr lang="en-US" dirty="0"/>
              <a:t>Note that TV is not closely correlated to radio or newspaper… in markets where you spend on TV advertising, you don’t spend a lot on radio or newspaper.  </a:t>
            </a:r>
          </a:p>
          <a:p>
            <a:pPr>
              <a:spcBef>
                <a:spcPts val="1200"/>
              </a:spcBef>
            </a:pPr>
            <a:r>
              <a:rPr lang="en-US" dirty="0"/>
              <a:t>However, newspaper and radio </a:t>
            </a:r>
            <a:r>
              <a:rPr lang="en-US" u="sng" dirty="0"/>
              <a:t>are</a:t>
            </a:r>
            <a:r>
              <a:rPr lang="en-US" dirty="0"/>
              <a:t> correlated.  </a:t>
            </a:r>
          </a:p>
        </p:txBody>
      </p:sp>
    </p:spTree>
    <p:extLst>
      <p:ext uri="{BB962C8B-B14F-4D97-AF65-F5344CB8AC3E}">
        <p14:creationId xmlns:p14="http://schemas.microsoft.com/office/powerpoint/2010/main" val="481722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Regression vs Multivariate Regression</a:t>
            </a:r>
          </a:p>
        </p:txBody>
      </p:sp>
      <p:sp>
        <p:nvSpPr>
          <p:cNvPr id="3" name="Content Placeholder 2"/>
          <p:cNvSpPr>
            <a:spLocks noGrp="1"/>
          </p:cNvSpPr>
          <p:nvPr>
            <p:ph idx="1"/>
          </p:nvPr>
        </p:nvSpPr>
        <p:spPr/>
        <p:txBody>
          <a:bodyPr/>
          <a:lstStyle/>
          <a:p>
            <a:pPr marL="0" indent="0">
              <a:spcBef>
                <a:spcPts val="1200"/>
              </a:spcBef>
              <a:buNone/>
            </a:pPr>
            <a:r>
              <a:rPr lang="en-US" sz="2000" dirty="0"/>
              <a:t>Another way of looking at this is to look at how sales and advertising are related.  Sales goes up given advertising, but it only goes up so much.  You can’t manufacture increases in sales so both radio and newspaper result in large increases in sales.  Thus both model’s slopes can’t be large. </a:t>
            </a:r>
          </a:p>
          <a:p>
            <a:pPr marL="0" indent="0">
              <a:spcBef>
                <a:spcPts val="1200"/>
              </a:spcBef>
              <a:buNone/>
            </a:pPr>
            <a:r>
              <a:rPr lang="en-US" sz="2000" dirty="0"/>
              <a:t>When considered together, you get radio contributing 189 units per $1000 and newspaper only contributing 1 unit per $1000 spent.  Not a good use of advertising dollars.</a:t>
            </a:r>
          </a:p>
          <a:p>
            <a:pPr marL="0" indent="0">
              <a:spcBef>
                <a:spcPts val="1200"/>
              </a:spcBef>
              <a:buNone/>
            </a:pPr>
            <a:endParaRPr lang="en-US" sz="2000" dirty="0"/>
          </a:p>
          <a:p>
            <a:pPr marL="0" indent="0">
              <a:spcBef>
                <a:spcPts val="1200"/>
              </a:spcBef>
              <a:buNone/>
            </a:pPr>
            <a:endParaRPr lang="en-US" sz="2000" dirty="0"/>
          </a:p>
          <a:p>
            <a:pPr marL="0" indent="0">
              <a:spcBef>
                <a:spcPts val="1200"/>
              </a:spcBef>
              <a:buNone/>
            </a:pPr>
            <a:endParaRPr lang="en-US" sz="2000" dirty="0"/>
          </a:p>
          <a:p>
            <a:pPr marL="0" indent="0">
              <a:spcBef>
                <a:spcPts val="1200"/>
              </a:spcBef>
              <a:buNone/>
            </a:pPr>
            <a:endParaRPr lang="en-US" sz="2000" dirty="0"/>
          </a:p>
          <a:p>
            <a:pPr marL="0" indent="0">
              <a:spcBef>
                <a:spcPts val="1200"/>
              </a:spcBef>
              <a:buNone/>
            </a:pPr>
            <a:r>
              <a:rPr lang="en-US" sz="2000" dirty="0"/>
              <a:t>Bottom line: The correlation between features can mask individual contributions.  </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61</a:t>
            </a:fld>
            <a:endParaRPr lang="en-US" altLang="en-US"/>
          </a:p>
        </p:txBody>
      </p:sp>
      <p:pic>
        <p:nvPicPr>
          <p:cNvPr id="5" name="Picture 4"/>
          <p:cNvPicPr>
            <a:picLocks noChangeAspect="1"/>
          </p:cNvPicPr>
          <p:nvPr/>
        </p:nvPicPr>
        <p:blipFill>
          <a:blip r:embed="rId2"/>
          <a:stretch>
            <a:fillRect/>
          </a:stretch>
        </p:blipFill>
        <p:spPr>
          <a:xfrm>
            <a:off x="1018895" y="3733800"/>
            <a:ext cx="7106209" cy="1493223"/>
          </a:xfrm>
          <a:prstGeom prst="rect">
            <a:avLst/>
          </a:prstGeom>
        </p:spPr>
      </p:pic>
    </p:spTree>
    <p:extLst>
      <p:ext uri="{BB962C8B-B14F-4D97-AF65-F5344CB8AC3E}">
        <p14:creationId xmlns:p14="http://schemas.microsoft.com/office/powerpoint/2010/main" val="3109621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Polynomial Example – Wage vs Age</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62</a:t>
            </a:fld>
            <a:endParaRPr lang="en-US" altLang="en-US"/>
          </a:p>
        </p:txBody>
      </p:sp>
      <p:pic>
        <p:nvPicPr>
          <p:cNvPr id="5" name="Picture 4"/>
          <p:cNvPicPr>
            <a:picLocks noChangeAspect="1"/>
          </p:cNvPicPr>
          <p:nvPr/>
        </p:nvPicPr>
        <p:blipFill>
          <a:blip r:embed="rId2"/>
          <a:stretch>
            <a:fillRect/>
          </a:stretch>
        </p:blipFill>
        <p:spPr>
          <a:xfrm>
            <a:off x="2300627" y="1516857"/>
            <a:ext cx="4257792" cy="4724400"/>
          </a:xfrm>
          <a:prstGeom prst="rect">
            <a:avLst/>
          </a:prstGeom>
        </p:spPr>
      </p:pic>
    </p:spTree>
    <p:extLst>
      <p:ext uri="{BB962C8B-B14F-4D97-AF65-F5344CB8AC3E}">
        <p14:creationId xmlns:p14="http://schemas.microsoft.com/office/powerpoint/2010/main" val="3056284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ANOVA to Compare Models</a:t>
            </a:r>
          </a:p>
        </p:txBody>
      </p:sp>
      <p:sp>
        <p:nvSpPr>
          <p:cNvPr id="3" name="Content Placeholder 2"/>
          <p:cNvSpPr>
            <a:spLocks noGrp="1"/>
          </p:cNvSpPr>
          <p:nvPr>
            <p:ph idx="1"/>
          </p:nvPr>
        </p:nvSpPr>
        <p:spPr/>
        <p:txBody>
          <a:bodyPr/>
          <a:lstStyle/>
          <a:p>
            <a:pPr marL="0" indent="0">
              <a:buNone/>
            </a:pPr>
            <a:r>
              <a:rPr lang="en-US" dirty="0"/>
              <a:t>In order to use ANOVA to compare between models, we need to have nested models.  </a:t>
            </a:r>
          </a:p>
          <a:p>
            <a:pPr marL="0" indent="0">
              <a:buNone/>
            </a:pPr>
            <a:r>
              <a:rPr lang="en-US" b="1" dirty="0"/>
              <a:t>Nested model </a:t>
            </a:r>
            <a:r>
              <a:rPr lang="en-US" dirty="0"/>
              <a:t>– the predictors in model 1 must be a subset of the predictors in model 2, model 2 a subset of 3, etc.</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63</a:t>
            </a:fld>
            <a:endParaRPr lang="en-US" altLang="en-US"/>
          </a:p>
        </p:txBody>
      </p:sp>
      <p:pic>
        <p:nvPicPr>
          <p:cNvPr id="5" name="Picture 4"/>
          <p:cNvPicPr>
            <a:picLocks noChangeAspect="1"/>
          </p:cNvPicPr>
          <p:nvPr/>
        </p:nvPicPr>
        <p:blipFill>
          <a:blip r:embed="rId2"/>
          <a:stretch>
            <a:fillRect/>
          </a:stretch>
        </p:blipFill>
        <p:spPr>
          <a:xfrm>
            <a:off x="491490" y="2655887"/>
            <a:ext cx="8286750" cy="1571625"/>
          </a:xfrm>
          <a:prstGeom prst="rect">
            <a:avLst/>
          </a:prstGeom>
        </p:spPr>
      </p:pic>
      <p:pic>
        <p:nvPicPr>
          <p:cNvPr id="6" name="Picture 5"/>
          <p:cNvPicPr>
            <a:picLocks noChangeAspect="1"/>
          </p:cNvPicPr>
          <p:nvPr/>
        </p:nvPicPr>
        <p:blipFill>
          <a:blip r:embed="rId3"/>
          <a:stretch>
            <a:fillRect/>
          </a:stretch>
        </p:blipFill>
        <p:spPr>
          <a:xfrm>
            <a:off x="491490" y="4783931"/>
            <a:ext cx="8305800" cy="1457325"/>
          </a:xfrm>
          <a:prstGeom prst="rect">
            <a:avLst/>
          </a:prstGeom>
        </p:spPr>
      </p:pic>
    </p:spTree>
    <p:extLst>
      <p:ext uri="{BB962C8B-B14F-4D97-AF65-F5344CB8AC3E}">
        <p14:creationId xmlns:p14="http://schemas.microsoft.com/office/powerpoint/2010/main" val="150586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64</a:t>
            </a:fld>
            <a:endParaRPr lang="en-US" altLang="en-US"/>
          </a:p>
        </p:txBody>
      </p:sp>
      <p:pic>
        <p:nvPicPr>
          <p:cNvPr id="5" name="Picture 4"/>
          <p:cNvPicPr>
            <a:picLocks noChangeAspect="1"/>
          </p:cNvPicPr>
          <p:nvPr/>
        </p:nvPicPr>
        <p:blipFill>
          <a:blip r:embed="rId2"/>
          <a:stretch>
            <a:fillRect/>
          </a:stretch>
        </p:blipFill>
        <p:spPr>
          <a:xfrm>
            <a:off x="571500" y="1066800"/>
            <a:ext cx="8382000" cy="2895215"/>
          </a:xfrm>
          <a:prstGeom prst="rect">
            <a:avLst/>
          </a:prstGeom>
        </p:spPr>
      </p:pic>
      <p:sp>
        <p:nvSpPr>
          <p:cNvPr id="6" name="Content Placeholder 2"/>
          <p:cNvSpPr>
            <a:spLocks noGrp="1"/>
          </p:cNvSpPr>
          <p:nvPr>
            <p:ph idx="1"/>
          </p:nvPr>
        </p:nvSpPr>
        <p:spPr>
          <a:xfrm>
            <a:off x="190500" y="4500562"/>
            <a:ext cx="8763000" cy="2012950"/>
          </a:xfrm>
        </p:spPr>
        <p:txBody>
          <a:bodyPr rtlCol="0">
            <a:noAutofit/>
          </a:bodyPr>
          <a:lstStyle/>
          <a:p>
            <a:pPr marL="0" indent="0" eaLnBrk="1" fontAlgn="auto" hangingPunct="1">
              <a:spcBef>
                <a:spcPts val="0"/>
              </a:spcBef>
              <a:spcAft>
                <a:spcPts val="0"/>
              </a:spcAft>
              <a:buFont typeface="Arial" charset="0"/>
              <a:buNone/>
              <a:defRPr/>
            </a:pPr>
            <a:r>
              <a:rPr lang="en-US" sz="2400" dirty="0"/>
              <a:t>For ANOVA, the null hypothesis is that both models fit the data equally well.   As indicated by the previous p-scores, the quadratic term improves the model.  An ANOVA compares the models and the large F-score confirms the  conclusion that the quadratic term improves the fit for the model.</a:t>
            </a:r>
            <a:endParaRPr lang="en-US" sz="2400" u="sng" dirty="0"/>
          </a:p>
          <a:p>
            <a:pPr eaLnBrk="1" fontAlgn="auto" hangingPunct="1">
              <a:spcBef>
                <a:spcPts val="0"/>
              </a:spcBef>
              <a:spcAft>
                <a:spcPts val="0"/>
              </a:spcAft>
              <a:defRPr/>
            </a:pPr>
            <a:endParaRPr lang="en-US" sz="2400" dirty="0"/>
          </a:p>
        </p:txBody>
      </p:sp>
      <p:sp>
        <p:nvSpPr>
          <p:cNvPr id="8" name="Title 1"/>
          <p:cNvSpPr txBox="1">
            <a:spLocks/>
          </p:cNvSpPr>
          <p:nvPr/>
        </p:nvSpPr>
        <p:spPr bwMode="auto">
          <a:xfrm>
            <a:off x="561062"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Using ANOVA to Compare Models</a:t>
            </a:r>
          </a:p>
        </p:txBody>
      </p:sp>
    </p:spTree>
    <p:extLst>
      <p:ext uri="{BB962C8B-B14F-4D97-AF65-F5344CB8AC3E}">
        <p14:creationId xmlns:p14="http://schemas.microsoft.com/office/powerpoint/2010/main" val="25491076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Models with Orthogonal Basis Vectors</a:t>
            </a:r>
          </a:p>
        </p:txBody>
      </p:sp>
      <p:sp>
        <p:nvSpPr>
          <p:cNvPr id="3" name="Content Placeholder 2"/>
          <p:cNvSpPr>
            <a:spLocks noGrp="1"/>
          </p:cNvSpPr>
          <p:nvPr>
            <p:ph idx="1"/>
          </p:nvPr>
        </p:nvSpPr>
        <p:spPr/>
        <p:txBody>
          <a:bodyPr/>
          <a:lstStyle/>
          <a:p>
            <a:pPr marL="0" indent="0">
              <a:buNone/>
            </a:pPr>
            <a:r>
              <a:rPr lang="en-US" dirty="0"/>
              <a:t>If the features are orthogonal, you can use the lm() function itself to judge significance.  The default is orthogonal</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65</a:t>
            </a:fld>
            <a:endParaRPr lang="en-US" altLang="en-US"/>
          </a:p>
        </p:txBody>
      </p:sp>
      <p:pic>
        <p:nvPicPr>
          <p:cNvPr id="7" name="Picture 6"/>
          <p:cNvPicPr>
            <a:picLocks noChangeAspect="1"/>
          </p:cNvPicPr>
          <p:nvPr/>
        </p:nvPicPr>
        <p:blipFill>
          <a:blip r:embed="rId2"/>
          <a:stretch>
            <a:fillRect/>
          </a:stretch>
        </p:blipFill>
        <p:spPr>
          <a:xfrm>
            <a:off x="442912" y="3518377"/>
            <a:ext cx="8296275" cy="1504950"/>
          </a:xfrm>
          <a:prstGeom prst="rect">
            <a:avLst/>
          </a:prstGeom>
        </p:spPr>
      </p:pic>
      <p:pic>
        <p:nvPicPr>
          <p:cNvPr id="8" name="Picture 7"/>
          <p:cNvPicPr>
            <a:picLocks noChangeAspect="1"/>
          </p:cNvPicPr>
          <p:nvPr/>
        </p:nvPicPr>
        <p:blipFill>
          <a:blip r:embed="rId3"/>
          <a:stretch>
            <a:fillRect/>
          </a:stretch>
        </p:blipFill>
        <p:spPr>
          <a:xfrm>
            <a:off x="442912" y="4981575"/>
            <a:ext cx="8258175" cy="504825"/>
          </a:xfrm>
          <a:prstGeom prst="rect">
            <a:avLst/>
          </a:prstGeom>
        </p:spPr>
      </p:pic>
      <p:pic>
        <p:nvPicPr>
          <p:cNvPr id="5" name="Picture 4"/>
          <p:cNvPicPr>
            <a:picLocks noChangeAspect="1"/>
          </p:cNvPicPr>
          <p:nvPr/>
        </p:nvPicPr>
        <p:blipFill>
          <a:blip r:embed="rId4"/>
          <a:stretch>
            <a:fillRect/>
          </a:stretch>
        </p:blipFill>
        <p:spPr>
          <a:xfrm>
            <a:off x="304799" y="2501028"/>
            <a:ext cx="8534400" cy="285750"/>
          </a:xfrm>
          <a:prstGeom prst="rect">
            <a:avLst/>
          </a:prstGeom>
        </p:spPr>
      </p:pic>
    </p:spTree>
    <p:extLst>
      <p:ext uri="{BB962C8B-B14F-4D97-AF65-F5344CB8AC3E}">
        <p14:creationId xmlns:p14="http://schemas.microsoft.com/office/powerpoint/2010/main" val="36242896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These will cause Your Linear Model to be “Bad”</a:t>
            </a:r>
          </a:p>
        </p:txBody>
      </p:sp>
      <p:sp>
        <p:nvSpPr>
          <p:cNvPr id="3" name="Content Placeholder 2"/>
          <p:cNvSpPr>
            <a:spLocks noGrp="1"/>
          </p:cNvSpPr>
          <p:nvPr>
            <p:ph idx="1"/>
          </p:nvPr>
        </p:nvSpPr>
        <p:spPr/>
        <p:txBody>
          <a:bodyPr/>
          <a:lstStyle/>
          <a:p>
            <a:pPr>
              <a:spcBef>
                <a:spcPts val="2400"/>
              </a:spcBef>
            </a:pPr>
            <a:r>
              <a:rPr lang="en-US" sz="2000" b="1" dirty="0"/>
              <a:t>Nonlinearity</a:t>
            </a:r>
            <a:r>
              <a:rPr lang="en-US" sz="2000" dirty="0"/>
              <a:t> – The relationship between feature and outcome is curved.  Look at residuals to see if relationship is nonlinear.    </a:t>
            </a:r>
            <a:endParaRPr lang="en-US" sz="1100" dirty="0"/>
          </a:p>
          <a:p>
            <a:r>
              <a:rPr lang="en-US" sz="2000" b="1" dirty="0"/>
              <a:t>Collinearity</a:t>
            </a:r>
            <a:r>
              <a:rPr lang="en-US" sz="2000" dirty="0"/>
              <a:t> – 2 or more features are closely correlated.</a:t>
            </a:r>
          </a:p>
          <a:p>
            <a:r>
              <a:rPr lang="en-US" sz="2000" b="1" dirty="0"/>
              <a:t>Correlated Errors </a:t>
            </a:r>
            <a:r>
              <a:rPr lang="en-US" sz="2000" dirty="0"/>
              <a:t>– Ideally errors are random and by definition not able to be modelled.  If errors are correlated with each other then the model will look better than it is. P will be artificially low, 95% conf. levels too small.    </a:t>
            </a:r>
            <a:endParaRPr lang="en-US" sz="1050" dirty="0"/>
          </a:p>
          <a:p>
            <a:r>
              <a:rPr lang="en-US" sz="2000" b="1" dirty="0"/>
              <a:t>Non-Constant Variance (Heteroscedasticity, also know as Multiplicative Noise) </a:t>
            </a:r>
            <a:r>
              <a:rPr lang="en-US" sz="2000" dirty="0"/>
              <a:t>– Errors scale with feature level. Graph of data has a funnel shape</a:t>
            </a:r>
            <a:endParaRPr lang="en-US" sz="1200" dirty="0"/>
          </a:p>
          <a:p>
            <a:pPr>
              <a:spcBef>
                <a:spcPts val="1200"/>
              </a:spcBef>
            </a:pPr>
            <a:r>
              <a:rPr lang="en-US" sz="2000" b="1" dirty="0"/>
              <a:t>Outliers</a:t>
            </a:r>
            <a:r>
              <a:rPr lang="en-US" sz="2000" dirty="0"/>
              <a:t> – One or more unusually large residual(s).  May affect model and estimates of model goodness. </a:t>
            </a:r>
          </a:p>
          <a:p>
            <a:pPr>
              <a:spcBef>
                <a:spcPts val="1200"/>
              </a:spcBef>
            </a:pPr>
            <a:r>
              <a:rPr lang="en-US" sz="2000" b="1" dirty="0"/>
              <a:t>Leverage Points </a:t>
            </a:r>
            <a:r>
              <a:rPr lang="en-US" sz="2000" dirty="0"/>
              <a:t>– Feature samples in a dataset that are far from the rest. If dropped you get a much different model.  </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66</a:t>
            </a:fld>
            <a:endParaRPr lang="en-US" altLang="en-US"/>
          </a:p>
        </p:txBody>
      </p:sp>
    </p:spTree>
    <p:extLst>
      <p:ext uri="{BB962C8B-B14F-4D97-AF65-F5344CB8AC3E}">
        <p14:creationId xmlns:p14="http://schemas.microsoft.com/office/powerpoint/2010/main" val="2222637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Techniques</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67</a:t>
            </a:fld>
            <a:endParaRPr lang="en-US" altLang="en-US"/>
          </a:p>
        </p:txBody>
      </p:sp>
      <p:graphicFrame>
        <p:nvGraphicFramePr>
          <p:cNvPr id="5" name="Table 4"/>
          <p:cNvGraphicFramePr>
            <a:graphicFrameLocks noGrp="1"/>
          </p:cNvGraphicFramePr>
          <p:nvPr/>
        </p:nvGraphicFramePr>
        <p:xfrm>
          <a:off x="342900" y="1156335"/>
          <a:ext cx="8496300" cy="4759960"/>
        </p:xfrm>
        <a:graphic>
          <a:graphicData uri="http://schemas.openxmlformats.org/drawingml/2006/table">
            <a:tbl>
              <a:tblPr firstRow="1" bandRow="1">
                <a:tableStyleId>{5C22544A-7EE6-4342-B048-85BDC9FD1C3A}</a:tableStyleId>
              </a:tblPr>
              <a:tblGrid>
                <a:gridCol w="1978590">
                  <a:extLst>
                    <a:ext uri="{9D8B030D-6E8A-4147-A177-3AD203B41FA5}">
                      <a16:colId xmlns:a16="http://schemas.microsoft.com/office/drawing/2014/main" val="1646904383"/>
                    </a:ext>
                  </a:extLst>
                </a:gridCol>
                <a:gridCol w="3879589">
                  <a:extLst>
                    <a:ext uri="{9D8B030D-6E8A-4147-A177-3AD203B41FA5}">
                      <a16:colId xmlns:a16="http://schemas.microsoft.com/office/drawing/2014/main" val="3257317529"/>
                    </a:ext>
                  </a:extLst>
                </a:gridCol>
                <a:gridCol w="2638121">
                  <a:extLst>
                    <a:ext uri="{9D8B030D-6E8A-4147-A177-3AD203B41FA5}">
                      <a16:colId xmlns:a16="http://schemas.microsoft.com/office/drawing/2014/main" val="1162628575"/>
                    </a:ext>
                  </a:extLst>
                </a:gridCol>
              </a:tblGrid>
              <a:tr h="370840">
                <a:tc>
                  <a:txBody>
                    <a:bodyPr/>
                    <a:lstStyle/>
                    <a:p>
                      <a:r>
                        <a:rPr lang="en-US" dirty="0"/>
                        <a:t>Error</a:t>
                      </a:r>
                    </a:p>
                  </a:txBody>
                  <a:tcPr/>
                </a:tc>
                <a:tc>
                  <a:txBody>
                    <a:bodyPr/>
                    <a:lstStyle/>
                    <a:p>
                      <a:r>
                        <a:rPr lang="en-US" dirty="0"/>
                        <a:t>Effect</a:t>
                      </a:r>
                    </a:p>
                  </a:txBody>
                  <a:tcPr/>
                </a:tc>
                <a:tc>
                  <a:txBody>
                    <a:bodyPr/>
                    <a:lstStyle/>
                    <a:p>
                      <a:r>
                        <a:rPr lang="en-US" dirty="0"/>
                        <a:t>Mitigation</a:t>
                      </a:r>
                    </a:p>
                  </a:txBody>
                  <a:tcPr/>
                </a:tc>
                <a:extLst>
                  <a:ext uri="{0D108BD9-81ED-4DB2-BD59-A6C34878D82A}">
                    <a16:rowId xmlns:a16="http://schemas.microsoft.com/office/drawing/2014/main" val="2430901688"/>
                  </a:ext>
                </a:extLst>
              </a:tr>
              <a:tr h="370840">
                <a:tc>
                  <a:txBody>
                    <a:bodyPr/>
                    <a:lstStyle/>
                    <a:p>
                      <a:r>
                        <a:rPr lang="en-US" dirty="0"/>
                        <a:t>Nonlinear</a:t>
                      </a:r>
                    </a:p>
                  </a:txBody>
                  <a:tcPr/>
                </a:tc>
                <a:tc>
                  <a:txBody>
                    <a:bodyPr/>
                    <a:lstStyle/>
                    <a:p>
                      <a:r>
                        <a:rPr lang="en-US" dirty="0"/>
                        <a:t>Good model within a certain range but regions where model is very bad</a:t>
                      </a:r>
                    </a:p>
                  </a:txBody>
                  <a:tcPr/>
                </a:tc>
                <a:tc>
                  <a:txBody>
                    <a:bodyPr/>
                    <a:lstStyle/>
                    <a:p>
                      <a:r>
                        <a:rPr lang="en-US" dirty="0"/>
                        <a:t>Use nonlinear technique</a:t>
                      </a:r>
                    </a:p>
                  </a:txBody>
                  <a:tcPr/>
                </a:tc>
                <a:extLst>
                  <a:ext uri="{0D108BD9-81ED-4DB2-BD59-A6C34878D82A}">
                    <a16:rowId xmlns:a16="http://schemas.microsoft.com/office/drawing/2014/main" val="1927943732"/>
                  </a:ext>
                </a:extLst>
              </a:tr>
              <a:tr h="370840">
                <a:tc>
                  <a:txBody>
                    <a:bodyPr/>
                    <a:lstStyle/>
                    <a:p>
                      <a:r>
                        <a:rPr lang="en-US" dirty="0"/>
                        <a:t>Collinear</a:t>
                      </a:r>
                    </a:p>
                  </a:txBody>
                  <a:tcPr/>
                </a:tc>
                <a:tc>
                  <a:txBody>
                    <a:bodyPr/>
                    <a:lstStyle/>
                    <a:p>
                      <a:r>
                        <a:rPr lang="en-US" dirty="0"/>
                        <a:t>Include too many features in the model making it hard to use and unstable</a:t>
                      </a:r>
                    </a:p>
                  </a:txBody>
                  <a:tcPr/>
                </a:tc>
                <a:tc>
                  <a:txBody>
                    <a:bodyPr/>
                    <a:lstStyle/>
                    <a:p>
                      <a:r>
                        <a:rPr lang="en-US" dirty="0"/>
                        <a:t>Drop one variable of the pair that are </a:t>
                      </a:r>
                      <a:r>
                        <a:rPr lang="en-US" dirty="0" err="1"/>
                        <a:t>colinear</a:t>
                      </a:r>
                      <a:endParaRPr lang="en-US" dirty="0"/>
                    </a:p>
                  </a:txBody>
                  <a:tcPr/>
                </a:tc>
                <a:extLst>
                  <a:ext uri="{0D108BD9-81ED-4DB2-BD59-A6C34878D82A}">
                    <a16:rowId xmlns:a16="http://schemas.microsoft.com/office/drawing/2014/main" val="4248741361"/>
                  </a:ext>
                </a:extLst>
              </a:tr>
              <a:tr h="370840">
                <a:tc>
                  <a:txBody>
                    <a:bodyPr/>
                    <a:lstStyle/>
                    <a:p>
                      <a:r>
                        <a:rPr lang="en-US" dirty="0"/>
                        <a:t>Correlated Errors</a:t>
                      </a:r>
                    </a:p>
                  </a:txBody>
                  <a:tcPr/>
                </a:tc>
                <a:tc>
                  <a:txBody>
                    <a:bodyPr/>
                    <a:lstStyle/>
                    <a:p>
                      <a:r>
                        <a:rPr lang="en-US" dirty="0"/>
                        <a:t>P values artificially low, leading to inclusion of features that are not significant.  Again hard to use.</a:t>
                      </a:r>
                    </a:p>
                  </a:txBody>
                  <a:tcPr/>
                </a:tc>
                <a:tc>
                  <a:txBody>
                    <a:bodyPr/>
                    <a:lstStyle/>
                    <a:p>
                      <a:r>
                        <a:rPr lang="en-US" dirty="0"/>
                        <a:t>Eliminate outcomes that make the errors correlated</a:t>
                      </a:r>
                    </a:p>
                  </a:txBody>
                  <a:tcPr/>
                </a:tc>
                <a:extLst>
                  <a:ext uri="{0D108BD9-81ED-4DB2-BD59-A6C34878D82A}">
                    <a16:rowId xmlns:a16="http://schemas.microsoft.com/office/drawing/2014/main" val="1135731599"/>
                  </a:ext>
                </a:extLst>
              </a:tr>
              <a:tr h="370840">
                <a:tc>
                  <a:txBody>
                    <a:bodyPr/>
                    <a:lstStyle/>
                    <a:p>
                      <a:r>
                        <a:rPr lang="en-US" dirty="0"/>
                        <a:t>Heteroscedasticity</a:t>
                      </a:r>
                    </a:p>
                  </a:txBody>
                  <a:tcPr/>
                </a:tc>
                <a:tc>
                  <a:txBody>
                    <a:bodyPr/>
                    <a:lstStyle/>
                    <a:p>
                      <a:r>
                        <a:rPr lang="en-US" dirty="0"/>
                        <a:t>Errors vary based on the distribution of features</a:t>
                      </a:r>
                    </a:p>
                  </a:txBody>
                  <a:tcPr/>
                </a:tc>
                <a:tc>
                  <a:txBody>
                    <a:bodyPr/>
                    <a:lstStyle/>
                    <a:p>
                      <a:r>
                        <a:rPr lang="en-US" dirty="0"/>
                        <a:t>Scale data and use nonlinear techniques</a:t>
                      </a:r>
                    </a:p>
                  </a:txBody>
                  <a:tcPr/>
                </a:tc>
                <a:extLst>
                  <a:ext uri="{0D108BD9-81ED-4DB2-BD59-A6C34878D82A}">
                    <a16:rowId xmlns:a16="http://schemas.microsoft.com/office/drawing/2014/main" val="2607872700"/>
                  </a:ext>
                </a:extLst>
              </a:tr>
              <a:tr h="370840">
                <a:tc>
                  <a:txBody>
                    <a:bodyPr/>
                    <a:lstStyle/>
                    <a:p>
                      <a:r>
                        <a:rPr lang="en-US" dirty="0"/>
                        <a:t>Large Outliers</a:t>
                      </a:r>
                    </a:p>
                  </a:txBody>
                  <a:tcPr/>
                </a:tc>
                <a:tc>
                  <a:txBody>
                    <a:bodyPr/>
                    <a:lstStyle/>
                    <a:p>
                      <a:r>
                        <a:rPr lang="en-US" dirty="0"/>
                        <a:t>A few points can dominate the optimization</a:t>
                      </a:r>
                    </a:p>
                  </a:txBody>
                  <a:tcPr/>
                </a:tc>
                <a:tc>
                  <a:txBody>
                    <a:bodyPr/>
                    <a:lstStyle/>
                    <a:p>
                      <a:r>
                        <a:rPr lang="en-US" dirty="0"/>
                        <a:t>Drop outliers, but be careful.  Compare predictions.</a:t>
                      </a:r>
                    </a:p>
                  </a:txBody>
                  <a:tcPr/>
                </a:tc>
                <a:extLst>
                  <a:ext uri="{0D108BD9-81ED-4DB2-BD59-A6C34878D82A}">
                    <a16:rowId xmlns:a16="http://schemas.microsoft.com/office/drawing/2014/main" val="3740044550"/>
                  </a:ext>
                </a:extLst>
              </a:tr>
              <a:tr h="370840">
                <a:tc>
                  <a:txBody>
                    <a:bodyPr/>
                    <a:lstStyle/>
                    <a:p>
                      <a:r>
                        <a:rPr lang="en-US" dirty="0"/>
                        <a:t>Leverage Points</a:t>
                      </a:r>
                    </a:p>
                  </a:txBody>
                  <a:tcPr/>
                </a:tc>
                <a:tc>
                  <a:txBody>
                    <a:bodyPr/>
                    <a:lstStyle/>
                    <a:p>
                      <a:r>
                        <a:rPr lang="en-US" dirty="0"/>
                        <a:t>A few points can dominate the optimization</a:t>
                      </a:r>
                    </a:p>
                  </a:txBody>
                  <a:tcPr/>
                </a:tc>
                <a:tc>
                  <a:txBody>
                    <a:bodyPr/>
                    <a:lstStyle/>
                    <a:p>
                      <a:r>
                        <a:rPr lang="en-US" dirty="0"/>
                        <a:t>Drop high leverage points, but again be careful.</a:t>
                      </a:r>
                    </a:p>
                  </a:txBody>
                  <a:tcPr/>
                </a:tc>
                <a:extLst>
                  <a:ext uri="{0D108BD9-81ED-4DB2-BD59-A6C34878D82A}">
                    <a16:rowId xmlns:a16="http://schemas.microsoft.com/office/drawing/2014/main" val="1177109969"/>
                  </a:ext>
                </a:extLst>
              </a:tr>
            </a:tbl>
          </a:graphicData>
        </a:graphic>
      </p:graphicFrame>
    </p:spTree>
    <p:extLst>
      <p:ext uri="{BB962C8B-B14F-4D97-AF65-F5344CB8AC3E}">
        <p14:creationId xmlns:p14="http://schemas.microsoft.com/office/powerpoint/2010/main" val="1380092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1362075"/>
          </a:xfrm>
        </p:spPr>
        <p:txBody>
          <a:bodyPr/>
          <a:lstStyle/>
          <a:p>
            <a:pPr algn="ctr">
              <a:defRPr/>
            </a:pPr>
            <a:br>
              <a:rPr lang="en-US" dirty="0"/>
            </a:br>
            <a:r>
              <a:rPr lang="en-US" dirty="0"/>
              <a:t>Modeling Errors</a:t>
            </a:r>
            <a:br>
              <a:rPr lang="en-US" dirty="0"/>
            </a:br>
            <a:br>
              <a:rPr lang="en-US" dirty="0"/>
            </a:br>
            <a:r>
              <a:rPr lang="en-US" dirty="0"/>
              <a:t>Cross validation</a:t>
            </a:r>
            <a:br>
              <a:rPr lang="en-US" dirty="0"/>
            </a:br>
            <a:br>
              <a:rPr lang="en-US" dirty="0"/>
            </a:br>
            <a:br>
              <a:rPr lang="en-US" dirty="0"/>
            </a:br>
            <a:br>
              <a:rPr lang="en-US" dirty="0"/>
            </a:br>
            <a:br>
              <a:rPr lang="en-US" dirty="0"/>
            </a:br>
            <a:br>
              <a:rPr lang="en-US" dirty="0"/>
            </a:br>
            <a:br>
              <a:rPr lang="en-US" dirty="0"/>
            </a:br>
            <a:endParaRPr lang="en-US" dirty="0"/>
          </a:p>
        </p:txBody>
      </p:sp>
      <p:sp>
        <p:nvSpPr>
          <p:cNvPr id="3" name="Slide Number Placeholder 2"/>
          <p:cNvSpPr>
            <a:spLocks noGrp="1"/>
          </p:cNvSpPr>
          <p:nvPr>
            <p:ph type="sldNum" sz="quarter" idx="12"/>
          </p:nvPr>
        </p:nvSpPr>
        <p:spPr/>
        <p:txBody>
          <a:bodyPr/>
          <a:lstStyle/>
          <a:p>
            <a:pPr>
              <a:defRPr/>
            </a:pPr>
            <a:fld id="{476FC3CD-DBA5-40FE-A6CF-1EA0AA60EF67}" type="slidenum">
              <a:rPr lang="en-US" altLang="en-US" smtClean="0"/>
              <a:pPr>
                <a:defRPr/>
              </a:pPr>
              <a:t>68</a:t>
            </a:fld>
            <a:endParaRPr lang="en-US" altLang="en-US"/>
          </a:p>
        </p:txBody>
      </p:sp>
    </p:spTree>
    <p:extLst>
      <p:ext uri="{BB962C8B-B14F-4D97-AF65-F5344CB8AC3E}">
        <p14:creationId xmlns:p14="http://schemas.microsoft.com/office/powerpoint/2010/main" val="24955626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Cross Validation and Resampling Methods</a:t>
            </a:r>
          </a:p>
        </p:txBody>
      </p:sp>
      <p:sp>
        <p:nvSpPr>
          <p:cNvPr id="3" name="Content Placeholder 2"/>
          <p:cNvSpPr>
            <a:spLocks noGrp="1"/>
          </p:cNvSpPr>
          <p:nvPr>
            <p:ph idx="1"/>
          </p:nvPr>
        </p:nvSpPr>
        <p:spPr>
          <a:xfrm>
            <a:off x="457200" y="4930680"/>
            <a:ext cx="8305800" cy="1423574"/>
          </a:xfrm>
        </p:spPr>
        <p:txBody>
          <a:bodyPr rtlCol="0">
            <a:normAutofit fontScale="85000" lnSpcReduction="10000"/>
          </a:bodyPr>
          <a:lstStyle/>
          <a:p>
            <a:pPr marL="0" indent="0" eaLnBrk="1" fontAlgn="auto" hangingPunct="1">
              <a:spcAft>
                <a:spcPts val="0"/>
              </a:spcAft>
              <a:buFont typeface="Arial" charset="0"/>
              <a:buNone/>
              <a:defRPr/>
            </a:pPr>
            <a:endParaRPr lang="en-US" dirty="0"/>
          </a:p>
          <a:p>
            <a:pPr marL="0" indent="0" eaLnBrk="1" fontAlgn="auto" hangingPunct="1">
              <a:spcAft>
                <a:spcPts val="0"/>
              </a:spcAft>
              <a:buFont typeface="Arial" charset="0"/>
              <a:buNone/>
              <a:defRPr/>
            </a:pPr>
            <a:r>
              <a:rPr lang="en-US" dirty="0"/>
              <a:t>We skipped Chapter 4 for now because I want to do all of the classification learning techniques at one time.  And measuring how good your models are is fundamental to all of the methods, so let’s look at it now.</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69</a:t>
            </a:fld>
            <a:endParaRPr lang="en-US" altLang="en-US"/>
          </a:p>
        </p:txBody>
      </p:sp>
      <p:sp>
        <p:nvSpPr>
          <p:cNvPr id="5" name="TextBox 4"/>
          <p:cNvSpPr txBox="1"/>
          <p:nvPr/>
        </p:nvSpPr>
        <p:spPr>
          <a:xfrm>
            <a:off x="609600" y="1219200"/>
            <a:ext cx="2706190" cy="369332"/>
          </a:xfrm>
          <a:prstGeom prst="rect">
            <a:avLst/>
          </a:prstGeom>
          <a:noFill/>
          <a:ln>
            <a:solidFill>
              <a:schemeClr val="tx1"/>
            </a:solidFill>
          </a:ln>
        </p:spPr>
        <p:txBody>
          <a:bodyPr wrap="none" rtlCol="0">
            <a:spAutoFit/>
          </a:bodyPr>
          <a:lstStyle/>
          <a:p>
            <a:r>
              <a:rPr lang="en-US" dirty="0"/>
              <a:t>Example Regression Model</a:t>
            </a:r>
          </a:p>
        </p:txBody>
      </p:sp>
      <p:sp>
        <p:nvSpPr>
          <p:cNvPr id="6" name="Arrow: Down 5"/>
          <p:cNvSpPr/>
          <p:nvPr/>
        </p:nvSpPr>
        <p:spPr>
          <a:xfrm rot="18984700">
            <a:off x="2140305" y="1652286"/>
            <a:ext cx="399505" cy="621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95400" y="2286000"/>
            <a:ext cx="2198230" cy="369332"/>
          </a:xfrm>
          <a:prstGeom prst="rect">
            <a:avLst/>
          </a:prstGeom>
          <a:noFill/>
          <a:ln>
            <a:solidFill>
              <a:schemeClr val="tx1"/>
            </a:solidFill>
          </a:ln>
        </p:spPr>
        <p:txBody>
          <a:bodyPr wrap="none" rtlCol="0">
            <a:spAutoFit/>
          </a:bodyPr>
          <a:lstStyle/>
          <a:p>
            <a:r>
              <a:rPr lang="en-US" dirty="0"/>
              <a:t>Bias versus Variability</a:t>
            </a:r>
          </a:p>
        </p:txBody>
      </p:sp>
      <p:sp>
        <p:nvSpPr>
          <p:cNvPr id="7" name="TextBox 6"/>
          <p:cNvSpPr txBox="1"/>
          <p:nvPr/>
        </p:nvSpPr>
        <p:spPr>
          <a:xfrm>
            <a:off x="6172200" y="1219200"/>
            <a:ext cx="1101264" cy="369332"/>
          </a:xfrm>
          <a:prstGeom prst="rect">
            <a:avLst/>
          </a:prstGeom>
          <a:noFill/>
        </p:spPr>
        <p:txBody>
          <a:bodyPr wrap="none" rtlCol="0">
            <a:spAutoFit/>
          </a:bodyPr>
          <a:lstStyle/>
          <a:p>
            <a:r>
              <a:rPr lang="en-US" dirty="0"/>
              <a:t>Chapter 3</a:t>
            </a:r>
          </a:p>
        </p:txBody>
      </p:sp>
      <p:sp>
        <p:nvSpPr>
          <p:cNvPr id="10" name="TextBox 9"/>
          <p:cNvSpPr txBox="1"/>
          <p:nvPr/>
        </p:nvSpPr>
        <p:spPr>
          <a:xfrm>
            <a:off x="6172200" y="2362200"/>
            <a:ext cx="1678345" cy="369332"/>
          </a:xfrm>
          <a:prstGeom prst="rect">
            <a:avLst/>
          </a:prstGeom>
          <a:noFill/>
        </p:spPr>
        <p:txBody>
          <a:bodyPr wrap="none" rtlCol="0">
            <a:spAutoFit/>
          </a:bodyPr>
          <a:lstStyle/>
          <a:p>
            <a:r>
              <a:rPr lang="en-US" dirty="0"/>
              <a:t>Chapter 1 and 2</a:t>
            </a:r>
          </a:p>
        </p:txBody>
      </p:sp>
      <p:sp>
        <p:nvSpPr>
          <p:cNvPr id="11" name="Arrow: Down 10"/>
          <p:cNvSpPr/>
          <p:nvPr/>
        </p:nvSpPr>
        <p:spPr>
          <a:xfrm rot="18984700">
            <a:off x="3207105" y="2795286"/>
            <a:ext cx="399505" cy="621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513361" y="3505200"/>
            <a:ext cx="1677639" cy="369332"/>
          </a:xfrm>
          <a:prstGeom prst="rect">
            <a:avLst/>
          </a:prstGeom>
          <a:noFill/>
          <a:ln>
            <a:solidFill>
              <a:schemeClr val="tx1"/>
            </a:solidFill>
          </a:ln>
        </p:spPr>
        <p:txBody>
          <a:bodyPr wrap="none" rtlCol="0">
            <a:spAutoFit/>
          </a:bodyPr>
          <a:lstStyle/>
          <a:p>
            <a:r>
              <a:rPr lang="en-US" dirty="0"/>
              <a:t>Cross Validation</a:t>
            </a:r>
          </a:p>
        </p:txBody>
      </p:sp>
      <p:sp>
        <p:nvSpPr>
          <p:cNvPr id="14" name="TextBox 13"/>
          <p:cNvSpPr txBox="1"/>
          <p:nvPr/>
        </p:nvSpPr>
        <p:spPr>
          <a:xfrm>
            <a:off x="6172200" y="3516868"/>
            <a:ext cx="1101264" cy="369332"/>
          </a:xfrm>
          <a:prstGeom prst="rect">
            <a:avLst/>
          </a:prstGeom>
          <a:noFill/>
        </p:spPr>
        <p:txBody>
          <a:bodyPr wrap="none" rtlCol="0">
            <a:spAutoFit/>
          </a:bodyPr>
          <a:lstStyle/>
          <a:p>
            <a:r>
              <a:rPr lang="en-US" dirty="0"/>
              <a:t>Chapter 5</a:t>
            </a:r>
          </a:p>
        </p:txBody>
      </p:sp>
      <p:sp>
        <p:nvSpPr>
          <p:cNvPr id="15" name="Arrow: Down 14"/>
          <p:cNvSpPr/>
          <p:nvPr/>
        </p:nvSpPr>
        <p:spPr>
          <a:xfrm rot="18984700">
            <a:off x="4273905" y="4014486"/>
            <a:ext cx="399505" cy="621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971800" y="4649740"/>
            <a:ext cx="2734082" cy="369332"/>
          </a:xfrm>
          <a:prstGeom prst="rect">
            <a:avLst/>
          </a:prstGeom>
          <a:noFill/>
          <a:ln>
            <a:solidFill>
              <a:schemeClr val="tx1"/>
            </a:solidFill>
          </a:ln>
        </p:spPr>
        <p:txBody>
          <a:bodyPr wrap="none" rtlCol="0">
            <a:spAutoFit/>
          </a:bodyPr>
          <a:lstStyle/>
          <a:p>
            <a:r>
              <a:rPr lang="en-US" dirty="0"/>
              <a:t>Generalize to other models</a:t>
            </a:r>
          </a:p>
        </p:txBody>
      </p:sp>
      <p:sp>
        <p:nvSpPr>
          <p:cNvPr id="17" name="TextBox 16"/>
          <p:cNvSpPr txBox="1"/>
          <p:nvPr/>
        </p:nvSpPr>
        <p:spPr>
          <a:xfrm>
            <a:off x="6172200" y="4659868"/>
            <a:ext cx="1264064" cy="369332"/>
          </a:xfrm>
          <a:prstGeom prst="rect">
            <a:avLst/>
          </a:prstGeom>
          <a:noFill/>
        </p:spPr>
        <p:txBody>
          <a:bodyPr wrap="none" rtlCol="0">
            <a:spAutoFit/>
          </a:bodyPr>
          <a:lstStyle/>
          <a:p>
            <a:r>
              <a:rPr lang="en-US" dirty="0"/>
              <a:t>Rest of Text</a:t>
            </a:r>
          </a:p>
        </p:txBody>
      </p:sp>
    </p:spTree>
    <p:extLst>
      <p:ext uri="{BB962C8B-B14F-4D97-AF65-F5344CB8AC3E}">
        <p14:creationId xmlns:p14="http://schemas.microsoft.com/office/powerpoint/2010/main" val="171544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41FC-1BE7-4FBE-A442-4070330FEFB7}"/>
              </a:ext>
            </a:extLst>
          </p:cNvPr>
          <p:cNvSpPr>
            <a:spLocks noGrp="1"/>
          </p:cNvSpPr>
          <p:nvPr>
            <p:ph type="title"/>
          </p:nvPr>
        </p:nvSpPr>
        <p:spPr/>
        <p:txBody>
          <a:bodyPr/>
          <a:lstStyle/>
          <a:p>
            <a:r>
              <a:rPr lang="en-US" dirty="0">
                <a:solidFill>
                  <a:schemeClr val="tx2"/>
                </a:solidFill>
              </a:rPr>
              <a:t>Modeling</a:t>
            </a:r>
          </a:p>
        </p:txBody>
      </p:sp>
      <p:sp>
        <p:nvSpPr>
          <p:cNvPr id="3" name="Content Placeholder 2">
            <a:extLst>
              <a:ext uri="{FF2B5EF4-FFF2-40B4-BE49-F238E27FC236}">
                <a16:creationId xmlns:a16="http://schemas.microsoft.com/office/drawing/2014/main" id="{EB900B31-2F17-4538-90D1-DEAECAF8F070}"/>
              </a:ext>
            </a:extLst>
          </p:cNvPr>
          <p:cNvSpPr>
            <a:spLocks noGrp="1"/>
          </p:cNvSpPr>
          <p:nvPr>
            <p:ph idx="1"/>
          </p:nvPr>
        </p:nvSpPr>
        <p:spPr/>
        <p:txBody>
          <a:bodyPr/>
          <a:lstStyle/>
          <a:p>
            <a:pPr marL="0" indent="0">
              <a:buNone/>
            </a:pPr>
            <a:r>
              <a:rPr lang="en-US" dirty="0"/>
              <a:t>It really all comes down to modeling… we strive to perfectly comprehend reality, but we can’t. So we create models that can help us</a:t>
            </a:r>
          </a:p>
          <a:p>
            <a:endParaRPr lang="en-US" dirty="0"/>
          </a:p>
          <a:p>
            <a:r>
              <a:rPr lang="en-US" dirty="0"/>
              <a:t>Understand how things work</a:t>
            </a:r>
          </a:p>
          <a:p>
            <a:r>
              <a:rPr lang="en-US" dirty="0"/>
              <a:t>Make predictions</a:t>
            </a:r>
          </a:p>
          <a:p>
            <a:r>
              <a:rPr lang="en-US" dirty="0"/>
              <a:t>Identify problems and weaknesses</a:t>
            </a:r>
          </a:p>
          <a:p>
            <a:r>
              <a:rPr lang="en-US" dirty="0"/>
              <a:t>Evaluate risk</a:t>
            </a:r>
          </a:p>
          <a:p>
            <a:r>
              <a:rPr lang="en-US" dirty="0"/>
              <a:t>Make decisions</a:t>
            </a:r>
          </a:p>
          <a:p>
            <a:r>
              <a:rPr lang="en-US" dirty="0"/>
              <a:t>…</a:t>
            </a:r>
          </a:p>
          <a:p>
            <a:endParaRPr lang="en-US" dirty="0"/>
          </a:p>
          <a:p>
            <a:pPr marL="0" indent="0">
              <a:buNone/>
            </a:pPr>
            <a:r>
              <a:rPr lang="en-US" dirty="0"/>
              <a:t>In a general sense this class is about making </a:t>
            </a:r>
            <a:r>
              <a:rPr lang="en-US" i="1" dirty="0"/>
              <a:t>better</a:t>
            </a:r>
            <a:r>
              <a:rPr lang="en-US" dirty="0"/>
              <a:t> models that can be applied </a:t>
            </a:r>
            <a:r>
              <a:rPr lang="en-US" i="1" dirty="0"/>
              <a:t>in real life</a:t>
            </a:r>
          </a:p>
        </p:txBody>
      </p:sp>
      <p:sp>
        <p:nvSpPr>
          <p:cNvPr id="4" name="Slide Number Placeholder 3">
            <a:extLst>
              <a:ext uri="{FF2B5EF4-FFF2-40B4-BE49-F238E27FC236}">
                <a16:creationId xmlns:a16="http://schemas.microsoft.com/office/drawing/2014/main" id="{38ECA34A-5E51-4A4E-AFBF-F78782000FD6}"/>
              </a:ext>
            </a:extLst>
          </p:cNvPr>
          <p:cNvSpPr>
            <a:spLocks noGrp="1"/>
          </p:cNvSpPr>
          <p:nvPr>
            <p:ph type="sldNum" sz="quarter" idx="12"/>
          </p:nvPr>
        </p:nvSpPr>
        <p:spPr/>
        <p:txBody>
          <a:bodyPr/>
          <a:lstStyle/>
          <a:p>
            <a:pPr>
              <a:defRPr/>
            </a:pPr>
            <a:fld id="{CC8EFFDF-A50A-44BE-9F7E-90B33EF365A2}" type="slidenum">
              <a:rPr lang="en-US" altLang="en-US" smtClean="0"/>
              <a:pPr>
                <a:defRPr/>
              </a:pPr>
              <a:t>7</a:t>
            </a:fld>
            <a:endParaRPr lang="en-US" altLang="en-US"/>
          </a:p>
        </p:txBody>
      </p:sp>
    </p:spTree>
    <p:extLst>
      <p:ext uri="{BB962C8B-B14F-4D97-AF65-F5344CB8AC3E}">
        <p14:creationId xmlns:p14="http://schemas.microsoft.com/office/powerpoint/2010/main" val="13440085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Generalized Model</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None/>
              <a:defRPr/>
            </a:pPr>
            <a:r>
              <a:rPr lang="en-US" sz="2400" dirty="0"/>
              <a:t>Consider this generalized model for outcomes:</a:t>
            </a:r>
          </a:p>
          <a:p>
            <a:pPr marL="0" indent="0" eaLnBrk="1" fontAlgn="auto" hangingPunct="1">
              <a:spcAft>
                <a:spcPts val="0"/>
              </a:spcAft>
              <a:buNone/>
              <a:defRPr/>
            </a:pPr>
            <a:r>
              <a:rPr lang="en-US" sz="2400" dirty="0"/>
              <a:t>	</a:t>
            </a:r>
            <a:r>
              <a:rPr lang="en-US" sz="2400" dirty="0" err="1"/>
              <a:t>y</a:t>
            </a:r>
            <a:r>
              <a:rPr lang="en-US" sz="2400" baseline="-25000" dirty="0" err="1"/>
              <a:t>i</a:t>
            </a:r>
            <a:r>
              <a:rPr lang="en-US" sz="2400" dirty="0"/>
              <a:t> = f(x</a:t>
            </a:r>
            <a:r>
              <a:rPr lang="en-US" sz="2400" baseline="-25000" dirty="0"/>
              <a:t>i1</a:t>
            </a:r>
            <a:r>
              <a:rPr lang="en-US" sz="2400" dirty="0"/>
              <a:t>, x</a:t>
            </a:r>
            <a:r>
              <a:rPr lang="en-US" sz="2400" baseline="-25000" dirty="0"/>
              <a:t>i2</a:t>
            </a:r>
            <a:r>
              <a:rPr lang="en-US" sz="2400" dirty="0"/>
              <a:t>, x</a:t>
            </a:r>
            <a:r>
              <a:rPr lang="en-US" sz="2400" baseline="-25000" dirty="0"/>
              <a:t>i3</a:t>
            </a:r>
            <a:r>
              <a:rPr lang="en-US" sz="2400" dirty="0"/>
              <a:t>, …) + </a:t>
            </a:r>
            <a:r>
              <a:rPr lang="en-US" sz="2400" dirty="0" err="1">
                <a:latin typeface="Symbol" panose="05050102010706020507" pitchFamily="18" charset="2"/>
              </a:rPr>
              <a:t>e</a:t>
            </a:r>
            <a:r>
              <a:rPr lang="en-US" sz="2400" baseline="-25000" dirty="0" err="1"/>
              <a:t>i</a:t>
            </a:r>
            <a:r>
              <a:rPr lang="en-US" sz="2400" baseline="-25000" dirty="0"/>
              <a:t>         </a:t>
            </a:r>
            <a:r>
              <a:rPr lang="en-US" sz="2400" dirty="0"/>
              <a:t>where </a:t>
            </a:r>
            <a:r>
              <a:rPr lang="en-US" sz="2400" dirty="0" err="1">
                <a:latin typeface="Symbol" panose="05050102010706020507" pitchFamily="18" charset="2"/>
              </a:rPr>
              <a:t>e</a:t>
            </a:r>
            <a:r>
              <a:rPr lang="en-US" sz="2400" baseline="-25000" dirty="0" err="1"/>
              <a:t>i</a:t>
            </a:r>
            <a:r>
              <a:rPr lang="en-US" sz="2400" baseline="-25000" dirty="0"/>
              <a:t> </a:t>
            </a:r>
            <a:r>
              <a:rPr lang="en-US" sz="2400" dirty="0"/>
              <a:t>is an </a:t>
            </a:r>
            <a:r>
              <a:rPr lang="en-US" sz="2400" b="1" dirty="0"/>
              <a:t>irreducible error</a:t>
            </a:r>
          </a:p>
          <a:p>
            <a:pPr marL="0" indent="0" eaLnBrk="1" fontAlgn="auto" hangingPunct="1">
              <a:spcAft>
                <a:spcPts val="0"/>
              </a:spcAft>
              <a:buNone/>
              <a:defRPr/>
            </a:pPr>
            <a:endParaRPr lang="en-US" sz="2400" u="sng" dirty="0">
              <a:latin typeface="Symbol" panose="05050102010706020507" pitchFamily="18" charset="2"/>
            </a:endParaRPr>
          </a:p>
          <a:p>
            <a:pPr marL="0" indent="0" eaLnBrk="1" fontAlgn="auto" hangingPunct="1">
              <a:spcAft>
                <a:spcPts val="0"/>
              </a:spcAft>
              <a:buNone/>
              <a:defRPr/>
            </a:pPr>
            <a:r>
              <a:rPr lang="en-US" sz="2400" dirty="0"/>
              <a:t>Possible sources of irreducible error are</a:t>
            </a:r>
          </a:p>
          <a:p>
            <a:pPr eaLnBrk="1" fontAlgn="auto" hangingPunct="1">
              <a:spcAft>
                <a:spcPts val="0"/>
              </a:spcAft>
              <a:defRPr/>
            </a:pPr>
            <a:r>
              <a:rPr lang="en-US" dirty="0"/>
              <a:t>Measurement quantization  or </a:t>
            </a:r>
            <a:r>
              <a:rPr lang="en-US" dirty="0" err="1"/>
              <a:t>roundoff</a:t>
            </a:r>
            <a:r>
              <a:rPr lang="en-US" dirty="0"/>
              <a:t> error</a:t>
            </a:r>
          </a:p>
          <a:p>
            <a:pPr eaLnBrk="1" fontAlgn="auto" hangingPunct="1">
              <a:spcAft>
                <a:spcPts val="0"/>
              </a:spcAft>
              <a:defRPr/>
            </a:pPr>
            <a:r>
              <a:rPr lang="en-US" dirty="0"/>
              <a:t>System noise (thermal noise)</a:t>
            </a:r>
          </a:p>
          <a:p>
            <a:pPr eaLnBrk="1" fontAlgn="auto" hangingPunct="1">
              <a:spcAft>
                <a:spcPts val="0"/>
              </a:spcAft>
              <a:defRPr/>
            </a:pPr>
            <a:r>
              <a:rPr lang="en-US" dirty="0"/>
              <a:t>Instrumentation malfunctions</a:t>
            </a:r>
          </a:p>
          <a:p>
            <a:pPr eaLnBrk="1" fontAlgn="auto" hangingPunct="1">
              <a:spcAft>
                <a:spcPts val="0"/>
              </a:spcAft>
              <a:defRPr/>
            </a:pPr>
            <a:r>
              <a:rPr lang="en-US" dirty="0"/>
              <a:t>Human error</a:t>
            </a:r>
          </a:p>
          <a:p>
            <a:pPr eaLnBrk="1" fontAlgn="auto" hangingPunct="1">
              <a:spcAft>
                <a:spcPts val="0"/>
              </a:spcAft>
              <a:defRPr/>
            </a:pPr>
            <a:r>
              <a:rPr lang="en-US" dirty="0"/>
              <a:t>Things you cannot measure </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t>Our goal is to find a model that matches the data and minimizes the influence of the random error, </a:t>
            </a:r>
            <a:r>
              <a:rPr lang="en-US" sz="2400" dirty="0" err="1">
                <a:latin typeface="Symbol" panose="05050102010706020507" pitchFamily="18" charset="2"/>
              </a:rPr>
              <a:t>e</a:t>
            </a:r>
            <a:r>
              <a:rPr lang="en-US" sz="2400" baseline="-25000" dirty="0" err="1"/>
              <a:t>i</a:t>
            </a: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70</a:t>
            </a:fld>
            <a:endParaRPr lang="en-US" altLang="en-US"/>
          </a:p>
        </p:txBody>
      </p:sp>
    </p:spTree>
    <p:extLst>
      <p:ext uri="{BB962C8B-B14F-4D97-AF65-F5344CB8AC3E}">
        <p14:creationId xmlns:p14="http://schemas.microsoft.com/office/powerpoint/2010/main" val="15369678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Model Bias</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None/>
              <a:defRPr/>
            </a:pPr>
            <a:r>
              <a:rPr lang="en-US" sz="2400" b="1" dirty="0"/>
              <a:t>Bias </a:t>
            </a:r>
            <a:r>
              <a:rPr lang="en-US" sz="2400" dirty="0"/>
              <a:t>is the error between our model and the data.  </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t>In some cases, a model is not </a:t>
            </a:r>
            <a:r>
              <a:rPr lang="en-US" sz="2400" b="1" dirty="0"/>
              <a:t>flexible</a:t>
            </a:r>
            <a:r>
              <a:rPr lang="en-US" sz="2400" dirty="0"/>
              <a:t> enough to be a good fit for certain data. For example</a:t>
            </a:r>
          </a:p>
          <a:p>
            <a:pPr marL="0" indent="0" eaLnBrk="1" fontAlgn="auto" hangingPunct="1">
              <a:spcAft>
                <a:spcPts val="0"/>
              </a:spcAft>
              <a:buNone/>
              <a:defRPr/>
            </a:pPr>
            <a:endParaRPr lang="en-US" sz="2400" dirty="0"/>
          </a:p>
          <a:p>
            <a:pPr eaLnBrk="1" fontAlgn="auto" hangingPunct="1">
              <a:spcAft>
                <a:spcPts val="0"/>
              </a:spcAft>
              <a:defRPr/>
            </a:pPr>
            <a:r>
              <a:rPr lang="en-US" sz="2400" dirty="0"/>
              <a:t>would a linear model in x be a good fit for modeling the temperature every hour for 1 day?</a:t>
            </a:r>
          </a:p>
          <a:p>
            <a:pPr marL="0" indent="0" eaLnBrk="1" fontAlgn="auto" hangingPunct="1">
              <a:spcAft>
                <a:spcPts val="0"/>
              </a:spcAft>
              <a:buNone/>
              <a:defRPr/>
            </a:pPr>
            <a:endParaRPr lang="en-US" sz="2400" dirty="0"/>
          </a:p>
          <a:p>
            <a:pPr eaLnBrk="1" fontAlgn="auto" hangingPunct="1">
              <a:spcAft>
                <a:spcPts val="0"/>
              </a:spcAft>
              <a:defRPr/>
            </a:pPr>
            <a:r>
              <a:rPr lang="en-US" sz="2400" dirty="0"/>
              <a:t>would a quadratic model in x be a good model for the price of a volatile stock every day for a month?</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t>No, these models are too </a:t>
            </a:r>
            <a:r>
              <a:rPr lang="en-US" sz="2400" b="1" dirty="0"/>
              <a:t>rigid</a:t>
            </a:r>
            <a:r>
              <a:rPr lang="en-US" sz="2400" dirty="0"/>
              <a:t>.</a:t>
            </a:r>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b="1" dirty="0"/>
          </a:p>
          <a:p>
            <a:pPr marL="0" indent="0" eaLnBrk="1" fontAlgn="auto" hangingPunct="1">
              <a:spcAft>
                <a:spcPts val="0"/>
              </a:spcAft>
              <a:buNone/>
              <a:defRPr/>
            </a:pPr>
            <a:endParaRPr lang="en-US" sz="2400" b="1"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71</a:t>
            </a:fld>
            <a:endParaRPr lang="en-US" altLang="en-US"/>
          </a:p>
        </p:txBody>
      </p:sp>
    </p:spTree>
    <p:extLst>
      <p:ext uri="{BB962C8B-B14F-4D97-AF65-F5344CB8AC3E}">
        <p14:creationId xmlns:p14="http://schemas.microsoft.com/office/powerpoint/2010/main" val="8158551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Rigid vs Flexible Models</a:t>
            </a:r>
          </a:p>
        </p:txBody>
      </p:sp>
      <p:sp>
        <p:nvSpPr>
          <p:cNvPr id="3" name="Content Placeholder 2"/>
          <p:cNvSpPr>
            <a:spLocks noGrp="1"/>
          </p:cNvSpPr>
          <p:nvPr>
            <p:ph idx="1"/>
          </p:nvPr>
        </p:nvSpPr>
        <p:spPr>
          <a:xfrm>
            <a:off x="381000" y="1066800"/>
            <a:ext cx="8305800" cy="5334000"/>
          </a:xfrm>
        </p:spPr>
        <p:txBody>
          <a:bodyPr rtlCol="0">
            <a:normAutofit lnSpcReduction="10000"/>
          </a:bodyPr>
          <a:lstStyle/>
          <a:p>
            <a:pPr marL="0" indent="0" eaLnBrk="1" fontAlgn="auto" hangingPunct="1">
              <a:spcAft>
                <a:spcPts val="0"/>
              </a:spcAft>
              <a:buNone/>
              <a:defRPr/>
            </a:pPr>
            <a:r>
              <a:rPr lang="en-US" sz="2400" dirty="0"/>
              <a:t>Models can be </a:t>
            </a:r>
            <a:r>
              <a:rPr lang="en-US" sz="2400" b="1" dirty="0"/>
              <a:t>rigid</a:t>
            </a:r>
            <a:r>
              <a:rPr lang="en-US" sz="2400" dirty="0"/>
              <a:t> or </a:t>
            </a:r>
            <a:r>
              <a:rPr lang="en-US" sz="2400" b="1" dirty="0"/>
              <a:t>flexible</a:t>
            </a:r>
            <a:r>
              <a:rPr lang="en-US" sz="2400" dirty="0"/>
              <a:t>. </a:t>
            </a:r>
          </a:p>
          <a:p>
            <a:pPr eaLnBrk="1" fontAlgn="auto" hangingPunct="1">
              <a:spcAft>
                <a:spcPts val="0"/>
              </a:spcAft>
              <a:defRPr/>
            </a:pPr>
            <a:r>
              <a:rPr lang="en-US" sz="2400" dirty="0"/>
              <a:t>Rigid models will not respond quickly to variations </a:t>
            </a:r>
          </a:p>
          <a:p>
            <a:pPr eaLnBrk="1" fontAlgn="auto" hangingPunct="1">
              <a:spcAft>
                <a:spcPts val="0"/>
              </a:spcAft>
              <a:defRPr/>
            </a:pPr>
            <a:r>
              <a:rPr lang="en-US" sz="2400" dirty="0"/>
              <a:t>Flexible models will respond very quickly to variations  </a:t>
            </a:r>
          </a:p>
          <a:p>
            <a:pPr eaLnBrk="1" fontAlgn="auto" hangingPunct="1">
              <a:spcAft>
                <a:spcPts val="0"/>
              </a:spcAft>
              <a:defRPr/>
            </a:pPr>
            <a:endParaRPr lang="en-US" sz="2400" dirty="0"/>
          </a:p>
          <a:p>
            <a:pPr marL="0" indent="0" eaLnBrk="1" fontAlgn="auto" hangingPunct="1">
              <a:spcAft>
                <a:spcPts val="0"/>
              </a:spcAft>
              <a:buNone/>
              <a:defRPr/>
            </a:pPr>
            <a:r>
              <a:rPr lang="en-US" sz="2400" dirty="0"/>
              <a:t>Consider this generalized model for outcomes:</a:t>
            </a:r>
          </a:p>
          <a:p>
            <a:pPr marL="0" indent="0" eaLnBrk="1" fontAlgn="auto" hangingPunct="1">
              <a:spcAft>
                <a:spcPts val="0"/>
              </a:spcAft>
              <a:buNone/>
              <a:defRPr/>
            </a:pPr>
            <a:r>
              <a:rPr lang="en-US" sz="2400" dirty="0"/>
              <a:t>	</a:t>
            </a:r>
            <a:r>
              <a:rPr lang="en-US" sz="2400" dirty="0" err="1"/>
              <a:t>y</a:t>
            </a:r>
            <a:r>
              <a:rPr lang="en-US" sz="2400" baseline="-25000" dirty="0" err="1"/>
              <a:t>i</a:t>
            </a:r>
            <a:r>
              <a:rPr lang="en-US" sz="2400" dirty="0"/>
              <a:t> = f(x</a:t>
            </a:r>
            <a:r>
              <a:rPr lang="en-US" sz="2400" baseline="-25000" dirty="0"/>
              <a:t>i1</a:t>
            </a:r>
            <a:r>
              <a:rPr lang="en-US" sz="2400" dirty="0"/>
              <a:t>, x</a:t>
            </a:r>
            <a:r>
              <a:rPr lang="en-US" sz="2400" baseline="-25000" dirty="0"/>
              <a:t>i2</a:t>
            </a:r>
            <a:r>
              <a:rPr lang="en-US" sz="2400" dirty="0"/>
              <a:t>, x</a:t>
            </a:r>
            <a:r>
              <a:rPr lang="en-US" sz="2400" baseline="-25000" dirty="0"/>
              <a:t>i3</a:t>
            </a:r>
            <a:r>
              <a:rPr lang="en-US" sz="2400" dirty="0"/>
              <a:t>, …) + </a:t>
            </a:r>
            <a:r>
              <a:rPr lang="en-US" sz="2400" dirty="0" err="1">
                <a:latin typeface="Symbol" panose="05050102010706020507" pitchFamily="18" charset="2"/>
              </a:rPr>
              <a:t>e</a:t>
            </a:r>
            <a:r>
              <a:rPr lang="en-US" sz="2400" baseline="-25000" dirty="0" err="1"/>
              <a:t>i</a:t>
            </a:r>
            <a:endParaRPr lang="en-US" sz="2400" b="1" dirty="0"/>
          </a:p>
          <a:p>
            <a:pPr marL="0" indent="0" eaLnBrk="1" fontAlgn="auto" hangingPunct="1">
              <a:spcAft>
                <a:spcPts val="0"/>
              </a:spcAft>
              <a:buNone/>
              <a:defRPr/>
            </a:pPr>
            <a:endParaRPr lang="en-US" sz="2400" b="1" dirty="0"/>
          </a:p>
          <a:p>
            <a:pPr marL="0" indent="0" eaLnBrk="1" fontAlgn="auto" hangingPunct="1">
              <a:spcAft>
                <a:spcPts val="0"/>
              </a:spcAft>
              <a:buNone/>
              <a:defRPr/>
            </a:pPr>
            <a:r>
              <a:rPr lang="en-US" sz="2400" dirty="0"/>
              <a:t>According to the model above, each data point in our sample contains</a:t>
            </a:r>
            <a:r>
              <a:rPr lang="en-US" sz="2400" dirty="0">
                <a:latin typeface="Symbol" panose="05050102010706020507" pitchFamily="18" charset="2"/>
              </a:rPr>
              <a:t> </a:t>
            </a:r>
            <a:r>
              <a:rPr lang="en-US" sz="2400" dirty="0" err="1">
                <a:latin typeface="Symbol" panose="05050102010706020507" pitchFamily="18" charset="2"/>
              </a:rPr>
              <a:t>e</a:t>
            </a:r>
            <a:r>
              <a:rPr lang="en-US" sz="2400" baseline="-25000" dirty="0" err="1"/>
              <a:t>i</a:t>
            </a:r>
            <a:r>
              <a:rPr lang="en-US" sz="2400" dirty="0"/>
              <a:t>, some irreducible and un-</a:t>
            </a:r>
            <a:r>
              <a:rPr lang="en-US" sz="2400" dirty="0" err="1"/>
              <a:t>modelable</a:t>
            </a:r>
            <a:r>
              <a:rPr lang="en-US" sz="2400" dirty="0"/>
              <a:t> error. What happens if we model the irreducible error as well as f?  Is that a problem?    </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dirty="0"/>
              <a:t>Which type of model will </a:t>
            </a:r>
            <a:r>
              <a:rPr lang="en-US" sz="2400" b="1" dirty="0"/>
              <a:t>overfit</a:t>
            </a:r>
            <a:r>
              <a:rPr lang="en-US" sz="2400" dirty="0"/>
              <a:t> the noise, rigid or flexible?</a:t>
            </a:r>
          </a:p>
          <a:p>
            <a:pPr marL="0" indent="0" eaLnBrk="1" fontAlgn="auto" hangingPunct="1">
              <a:spcAft>
                <a:spcPts val="0"/>
              </a:spcAft>
              <a:buNone/>
              <a:defRPr/>
            </a:pPr>
            <a:endParaRPr lang="en-US" sz="2400" b="1" dirty="0"/>
          </a:p>
          <a:p>
            <a:pPr marL="0" indent="0" eaLnBrk="1" fontAlgn="auto" hangingPunct="1">
              <a:spcAft>
                <a:spcPts val="0"/>
              </a:spcAft>
              <a:buNone/>
              <a:defRPr/>
            </a:pPr>
            <a:endParaRPr lang="en-US" sz="2400" b="1"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a:p>
            <a:pPr marL="0" indent="0" eaLnBrk="1" fontAlgn="auto" hangingPunct="1">
              <a:spcAft>
                <a:spcPts val="0"/>
              </a:spcAft>
              <a:buNone/>
              <a:defRPr/>
            </a:pPr>
            <a:endParaRPr lang="en-US" sz="24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72</a:t>
            </a:fld>
            <a:endParaRPr lang="en-US" altLang="en-US"/>
          </a:p>
        </p:txBody>
      </p:sp>
    </p:spTree>
    <p:extLst>
      <p:ext uri="{BB962C8B-B14F-4D97-AF65-F5344CB8AC3E}">
        <p14:creationId xmlns:p14="http://schemas.microsoft.com/office/powerpoint/2010/main" val="24143681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Model Variability</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sz="2400" b="1" dirty="0"/>
              <a:t>Variability </a:t>
            </a:r>
            <a:r>
              <a:rPr lang="en-US" sz="2400" dirty="0"/>
              <a:t>is the difference in the error if I apply the same model to many different independent datasets.</a:t>
            </a:r>
          </a:p>
          <a:p>
            <a:pPr marL="0" indent="0" eaLnBrk="1" fontAlgn="auto" hangingPunct="1">
              <a:spcAft>
                <a:spcPts val="0"/>
              </a:spcAft>
              <a:buFont typeface="Arial" charset="0"/>
              <a:buNone/>
              <a:defRPr/>
            </a:pPr>
            <a:endParaRPr lang="en-US" sz="2400" b="1" dirty="0"/>
          </a:p>
          <a:p>
            <a:pPr marL="0" indent="0" eaLnBrk="1" fontAlgn="auto" hangingPunct="1">
              <a:spcAft>
                <a:spcPts val="0"/>
              </a:spcAft>
              <a:buFont typeface="Arial" charset="0"/>
              <a:buNone/>
              <a:defRPr/>
            </a:pPr>
            <a:r>
              <a:rPr lang="en-US" sz="2400" dirty="0"/>
              <a:t>For example, I might have a set of data with a linear relationship between a feature and an outcome.  But I model the data with a 5</a:t>
            </a:r>
            <a:r>
              <a:rPr lang="en-US" sz="2400" baseline="30000" dirty="0"/>
              <a:t>th</a:t>
            </a:r>
            <a:r>
              <a:rPr lang="en-US" sz="2400" dirty="0"/>
              <a:t> order polynomial, modeling all the noise exactly.  </a:t>
            </a:r>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r>
              <a:rPr lang="en-US" sz="2400" dirty="0"/>
              <a:t>If I apply this flexible model to an independent dataset, I’ll get a much different result.</a:t>
            </a:r>
          </a:p>
          <a:p>
            <a:pPr marL="0" indent="0" eaLnBrk="1" fontAlgn="auto" hangingPunct="1">
              <a:spcAft>
                <a:spcPts val="0"/>
              </a:spcAft>
              <a:buFont typeface="Arial" charset="0"/>
              <a:buNone/>
              <a:defRPr/>
            </a:pPr>
            <a:endParaRPr lang="en-US" sz="2400" dirty="0"/>
          </a:p>
          <a:p>
            <a:pPr marL="0" indent="0" eaLnBrk="1" fontAlgn="auto" hangingPunct="1">
              <a:spcAft>
                <a:spcPts val="0"/>
              </a:spcAft>
              <a:buFont typeface="Arial" charset="0"/>
              <a:buNone/>
              <a:defRPr/>
            </a:pPr>
            <a:r>
              <a:rPr lang="en-US" sz="2400" dirty="0"/>
              <a:t>This is also called </a:t>
            </a:r>
            <a:r>
              <a:rPr lang="en-US" sz="2400" b="1" dirty="0"/>
              <a:t>overfitting</a:t>
            </a:r>
            <a:r>
              <a:rPr lang="en-US" sz="2400" dirty="0"/>
              <a:t> the data and is very frequently done by analysts overselling their modeling capability.</a:t>
            </a:r>
          </a:p>
          <a:p>
            <a:pPr marL="0" indent="0" eaLnBrk="1" fontAlgn="auto" hangingPunct="1">
              <a:spcAft>
                <a:spcPts val="0"/>
              </a:spcAft>
              <a:buNone/>
              <a:defRPr/>
            </a:pPr>
            <a:endParaRPr lang="en-US" sz="2400" b="1"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73</a:t>
            </a:fld>
            <a:endParaRPr lang="en-US" altLang="en-US"/>
          </a:p>
        </p:txBody>
      </p:sp>
    </p:spTree>
    <p:extLst>
      <p:ext uri="{BB962C8B-B14F-4D97-AF65-F5344CB8AC3E}">
        <p14:creationId xmlns:p14="http://schemas.microsoft.com/office/powerpoint/2010/main" val="15974275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Cross Validation</a:t>
            </a:r>
          </a:p>
        </p:txBody>
      </p:sp>
      <p:sp>
        <p:nvSpPr>
          <p:cNvPr id="3" name="Content Placeholder 2"/>
          <p:cNvSpPr>
            <a:spLocks noGrp="1"/>
          </p:cNvSpPr>
          <p:nvPr>
            <p:ph idx="1"/>
          </p:nvPr>
        </p:nvSpPr>
        <p:spPr>
          <a:xfrm>
            <a:off x="381000" y="1066800"/>
            <a:ext cx="8305800" cy="5334000"/>
          </a:xfrm>
        </p:spPr>
        <p:txBody>
          <a:bodyPr rtlCol="0">
            <a:normAutofit lnSpcReduction="10000"/>
          </a:bodyPr>
          <a:lstStyle/>
          <a:p>
            <a:pPr marL="0" indent="0" eaLnBrk="1" fontAlgn="auto" hangingPunct="1">
              <a:spcAft>
                <a:spcPts val="0"/>
              </a:spcAft>
              <a:buFont typeface="Arial" charset="0"/>
              <a:buNone/>
              <a:defRPr/>
            </a:pPr>
            <a:r>
              <a:rPr lang="en-US" dirty="0"/>
              <a:t>Thinking about the irreducible error: </a:t>
            </a:r>
          </a:p>
          <a:p>
            <a:pPr eaLnBrk="1" fontAlgn="auto" hangingPunct="1">
              <a:spcAft>
                <a:spcPts val="0"/>
              </a:spcAft>
              <a:defRPr/>
            </a:pPr>
            <a:r>
              <a:rPr lang="en-US" dirty="0"/>
              <a:t>We can never model it accurately</a:t>
            </a:r>
          </a:p>
          <a:p>
            <a:pPr eaLnBrk="1" fontAlgn="auto" hangingPunct="1">
              <a:spcAft>
                <a:spcPts val="0"/>
              </a:spcAft>
              <a:defRPr/>
            </a:pPr>
            <a:r>
              <a:rPr lang="en-US" dirty="0"/>
              <a:t>It may look like the real signal in the data we use to train the model, but it would </a:t>
            </a:r>
            <a:r>
              <a:rPr lang="en-US" u="sng" dirty="0"/>
              <a:t>not be consistent over the entire population</a:t>
            </a:r>
          </a:p>
          <a:p>
            <a:pPr marL="0" indent="0" eaLnBrk="1" fontAlgn="auto" hangingPunct="1">
              <a:spcAft>
                <a:spcPts val="0"/>
              </a:spcAft>
              <a:buNone/>
              <a:defRPr/>
            </a:pPr>
            <a:endParaRPr lang="en-US" u="sng" dirty="0">
              <a:latin typeface="Symbol" panose="05050102010706020507" pitchFamily="18" charset="2"/>
            </a:endParaRPr>
          </a:p>
          <a:p>
            <a:pPr marL="0" indent="0" eaLnBrk="1" fontAlgn="auto" hangingPunct="1">
              <a:spcAft>
                <a:spcPts val="0"/>
              </a:spcAft>
              <a:buNone/>
              <a:defRPr/>
            </a:pPr>
            <a:r>
              <a:rPr lang="en-US" dirty="0"/>
              <a:t>Q: Give that model, how would you test it against the population?</a:t>
            </a:r>
          </a:p>
          <a:p>
            <a:pPr marL="0" indent="0" eaLnBrk="1" fontAlgn="auto" hangingPunct="1">
              <a:spcAft>
                <a:spcPts val="0"/>
              </a:spcAft>
              <a:buNone/>
              <a:defRPr/>
            </a:pPr>
            <a:r>
              <a:rPr lang="en-US" dirty="0"/>
              <a:t>Would you:</a:t>
            </a:r>
          </a:p>
          <a:p>
            <a:pPr marL="457200" indent="-457200" eaLnBrk="1" fontAlgn="auto" hangingPunct="1">
              <a:spcAft>
                <a:spcPts val="0"/>
              </a:spcAft>
              <a:buAutoNum type="arabicPeriod"/>
              <a:defRPr/>
            </a:pPr>
            <a:r>
              <a:rPr lang="en-US" dirty="0"/>
              <a:t>Use the data you used to create the model and calculate the RSS?   </a:t>
            </a:r>
          </a:p>
          <a:p>
            <a:pPr marL="457200" indent="-457200" eaLnBrk="1" fontAlgn="auto" hangingPunct="1">
              <a:spcAft>
                <a:spcPts val="0"/>
              </a:spcAft>
              <a:buAutoNum type="arabicPeriod"/>
              <a:defRPr/>
            </a:pPr>
            <a:r>
              <a:rPr lang="en-US" dirty="0"/>
              <a:t>Use an independent set of data from the same population to calculate the RSS?</a:t>
            </a:r>
          </a:p>
          <a:p>
            <a:pPr marL="0" indent="0" eaLnBrk="1" fontAlgn="auto" hangingPunct="1">
              <a:spcAft>
                <a:spcPts val="0"/>
              </a:spcAft>
              <a:buNone/>
              <a:defRPr/>
            </a:pPr>
            <a:endParaRPr lang="en-US"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74</a:t>
            </a:fld>
            <a:endParaRPr lang="en-US" altLang="en-US"/>
          </a:p>
        </p:txBody>
      </p:sp>
    </p:spTree>
    <p:extLst>
      <p:ext uri="{BB962C8B-B14F-4D97-AF65-F5344CB8AC3E}">
        <p14:creationId xmlns:p14="http://schemas.microsoft.com/office/powerpoint/2010/main" val="2359301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Training Error vs Test Error</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Aft>
                <a:spcPts val="0"/>
              </a:spcAft>
              <a:buFont typeface="Arial" charset="0"/>
              <a:buNone/>
              <a:defRPr/>
            </a:pPr>
            <a:r>
              <a:rPr lang="en-US" b="1" dirty="0"/>
              <a:t>Training Error </a:t>
            </a:r>
            <a:r>
              <a:rPr lang="en-US" dirty="0"/>
              <a:t>is the error you get when you run the samples you use to train the model back through the model</a:t>
            </a:r>
          </a:p>
          <a:p>
            <a:pPr eaLnBrk="1" fontAlgn="auto" hangingPunct="1">
              <a:spcAft>
                <a:spcPts val="0"/>
              </a:spcAft>
              <a:defRPr/>
            </a:pPr>
            <a:r>
              <a:rPr lang="en-US" dirty="0"/>
              <a:t>Decreases as you add more features (x</a:t>
            </a:r>
            <a:r>
              <a:rPr lang="en-US" baseline="-25000" dirty="0"/>
              <a:t>j</a:t>
            </a:r>
            <a:r>
              <a:rPr lang="en-US" dirty="0"/>
              <a:t>’s, polynomial, and cross terms) to the model</a:t>
            </a:r>
          </a:p>
          <a:p>
            <a:pPr eaLnBrk="1" fontAlgn="auto" hangingPunct="1">
              <a:spcAft>
                <a:spcPts val="0"/>
              </a:spcAft>
              <a:defRPr/>
            </a:pPr>
            <a:r>
              <a:rPr lang="en-US" dirty="0"/>
              <a:t>If the coefficients vary significantly as you change training datasets, this can indicate “</a:t>
            </a:r>
            <a:r>
              <a:rPr lang="en-US" dirty="0" err="1"/>
              <a:t>overfitting</a:t>
            </a:r>
            <a:r>
              <a:rPr lang="en-US" dirty="0"/>
              <a:t>” – you are modeling noise</a:t>
            </a:r>
          </a:p>
          <a:p>
            <a:pPr eaLnBrk="1" fontAlgn="auto" hangingPunct="1">
              <a:spcAft>
                <a:spcPts val="0"/>
              </a:spcAft>
              <a:defRPr/>
            </a:pPr>
            <a:endParaRPr lang="en-US" dirty="0"/>
          </a:p>
          <a:p>
            <a:pPr marL="0" indent="0" eaLnBrk="1" fontAlgn="auto" hangingPunct="1">
              <a:spcAft>
                <a:spcPts val="0"/>
              </a:spcAft>
              <a:buNone/>
              <a:defRPr/>
            </a:pPr>
            <a:r>
              <a:rPr lang="en-US" b="1" dirty="0"/>
              <a:t>Test Error </a:t>
            </a:r>
            <a:r>
              <a:rPr lang="en-US" dirty="0"/>
              <a:t>is the error you get when you run one or more datasets </a:t>
            </a:r>
            <a:r>
              <a:rPr lang="en-US" u="sng" dirty="0"/>
              <a:t>not used for training </a:t>
            </a:r>
            <a:r>
              <a:rPr lang="en-US" dirty="0"/>
              <a:t>through the model</a:t>
            </a:r>
          </a:p>
          <a:p>
            <a:pPr eaLnBrk="1" fontAlgn="auto" hangingPunct="1">
              <a:spcAft>
                <a:spcPts val="0"/>
              </a:spcAft>
              <a:defRPr/>
            </a:pPr>
            <a:r>
              <a:rPr lang="en-US" dirty="0"/>
              <a:t>In the case of “overfitted” data, you will get large test errors compared to the training error</a:t>
            </a:r>
          </a:p>
        </p:txBody>
      </p:sp>
    </p:spTree>
    <p:extLst>
      <p:ext uri="{BB962C8B-B14F-4D97-AF65-F5344CB8AC3E}">
        <p14:creationId xmlns:p14="http://schemas.microsoft.com/office/powerpoint/2010/main" val="2568475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600200" y="0"/>
            <a:ext cx="6324600" cy="1143000"/>
          </a:xfrm>
        </p:spPr>
        <p:txBody>
          <a:bodyPr/>
          <a:lstStyle/>
          <a:p>
            <a:pPr eaLnBrk="1" hangingPunct="1"/>
            <a:r>
              <a:rPr lang="en-US" altLang="en-US" sz="2800" dirty="0"/>
              <a:t>Training Error vs Test Error</a:t>
            </a:r>
          </a:p>
        </p:txBody>
      </p:sp>
      <p:sp>
        <p:nvSpPr>
          <p:cNvPr id="3" name="Content Placeholder 2"/>
          <p:cNvSpPr>
            <a:spLocks noGrp="1"/>
          </p:cNvSpPr>
          <p:nvPr>
            <p:ph idx="1"/>
          </p:nvPr>
        </p:nvSpPr>
        <p:spPr>
          <a:xfrm>
            <a:off x="533400" y="1078468"/>
            <a:ext cx="8305800" cy="5334000"/>
          </a:xfrm>
        </p:spPr>
        <p:txBody>
          <a:bodyPr rtlCol="0">
            <a:normAutofit/>
          </a:bodyPr>
          <a:lstStyle/>
          <a:p>
            <a:pPr marL="0" indent="0" eaLnBrk="1" fontAlgn="auto" hangingPunct="1">
              <a:spcAft>
                <a:spcPts val="0"/>
              </a:spcAft>
              <a:buFont typeface="Arial" charset="0"/>
              <a:buNone/>
              <a:defRPr/>
            </a:pPr>
            <a:r>
              <a:rPr lang="en-US" dirty="0"/>
              <a:t>Below is a graph that is typical of many models we will examine in this class. While training error can go down continually as we add complexity to a model, testing with independent data reveals that, at some point, the model is not getting better and overfitting takes over. </a:t>
            </a:r>
          </a:p>
        </p:txBody>
      </p:sp>
      <p:pic>
        <p:nvPicPr>
          <p:cNvPr id="2" name="Picture 1"/>
          <p:cNvPicPr>
            <a:picLocks noChangeAspect="1"/>
          </p:cNvPicPr>
          <p:nvPr/>
        </p:nvPicPr>
        <p:blipFill>
          <a:blip r:embed="rId2"/>
          <a:stretch>
            <a:fillRect/>
          </a:stretch>
        </p:blipFill>
        <p:spPr>
          <a:xfrm>
            <a:off x="1066800" y="2590800"/>
            <a:ext cx="5724525" cy="3505200"/>
          </a:xfrm>
          <a:prstGeom prst="rect">
            <a:avLst/>
          </a:prstGeom>
        </p:spPr>
      </p:pic>
      <p:sp>
        <p:nvSpPr>
          <p:cNvPr id="4" name="TextBox 3"/>
          <p:cNvSpPr txBox="1"/>
          <p:nvPr/>
        </p:nvSpPr>
        <p:spPr>
          <a:xfrm>
            <a:off x="3267227" y="6096000"/>
            <a:ext cx="2355068" cy="369332"/>
          </a:xfrm>
          <a:prstGeom prst="rect">
            <a:avLst/>
          </a:prstGeom>
          <a:noFill/>
        </p:spPr>
        <p:txBody>
          <a:bodyPr wrap="none" rtlCol="0">
            <a:spAutoFit/>
          </a:bodyPr>
          <a:lstStyle/>
          <a:p>
            <a:r>
              <a:rPr lang="en-US" dirty="0"/>
              <a:t>Increasing Flexibility </a:t>
            </a:r>
            <a:r>
              <a:rPr lang="en-US" dirty="0">
                <a:sym typeface="Wingdings" panose="05000000000000000000" pitchFamily="2" charset="2"/>
              </a:rPr>
              <a:t></a:t>
            </a:r>
            <a:endParaRPr lang="en-US" dirty="0"/>
          </a:p>
        </p:txBody>
      </p:sp>
      <p:sp>
        <p:nvSpPr>
          <p:cNvPr id="6" name="TextBox 5"/>
          <p:cNvSpPr txBox="1"/>
          <p:nvPr/>
        </p:nvSpPr>
        <p:spPr>
          <a:xfrm>
            <a:off x="6577817" y="2772370"/>
            <a:ext cx="1079591" cy="369332"/>
          </a:xfrm>
          <a:prstGeom prst="rect">
            <a:avLst/>
          </a:prstGeom>
          <a:noFill/>
        </p:spPr>
        <p:txBody>
          <a:bodyPr wrap="none" rtlCol="0">
            <a:spAutoFit/>
          </a:bodyPr>
          <a:lstStyle/>
          <a:p>
            <a:r>
              <a:rPr lang="en-US" dirty="0"/>
              <a:t>Test Error</a:t>
            </a:r>
          </a:p>
        </p:txBody>
      </p:sp>
      <p:sp>
        <p:nvSpPr>
          <p:cNvPr id="7" name="TextBox 6"/>
          <p:cNvSpPr txBox="1"/>
          <p:nvPr/>
        </p:nvSpPr>
        <p:spPr>
          <a:xfrm>
            <a:off x="6563992" y="5568434"/>
            <a:ext cx="2136803" cy="369332"/>
          </a:xfrm>
          <a:prstGeom prst="rect">
            <a:avLst/>
          </a:prstGeom>
          <a:noFill/>
        </p:spPr>
        <p:txBody>
          <a:bodyPr wrap="none" rtlCol="0">
            <a:spAutoFit/>
          </a:bodyPr>
          <a:lstStyle/>
          <a:p>
            <a:r>
              <a:rPr lang="en-US" dirty="0"/>
              <a:t>Training Error or Bias</a:t>
            </a:r>
          </a:p>
        </p:txBody>
      </p:sp>
      <p:sp>
        <p:nvSpPr>
          <p:cNvPr id="8" name="TextBox 7"/>
          <p:cNvSpPr txBox="1"/>
          <p:nvPr/>
        </p:nvSpPr>
        <p:spPr>
          <a:xfrm>
            <a:off x="6652058" y="3974068"/>
            <a:ext cx="1119217" cy="369332"/>
          </a:xfrm>
          <a:prstGeom prst="rect">
            <a:avLst/>
          </a:prstGeom>
          <a:noFill/>
        </p:spPr>
        <p:txBody>
          <a:bodyPr wrap="none" rtlCol="0">
            <a:spAutoFit/>
          </a:bodyPr>
          <a:lstStyle/>
          <a:p>
            <a:r>
              <a:rPr lang="en-US" dirty="0"/>
              <a:t>Variability</a:t>
            </a:r>
          </a:p>
        </p:txBody>
      </p:sp>
    </p:spTree>
    <p:extLst>
      <p:ext uri="{BB962C8B-B14F-4D97-AF65-F5344CB8AC3E}">
        <p14:creationId xmlns:p14="http://schemas.microsoft.com/office/powerpoint/2010/main" val="2162723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1143000"/>
          </a:xfrm>
        </p:spPr>
        <p:txBody>
          <a:bodyPr/>
          <a:lstStyle/>
          <a:p>
            <a:pPr eaLnBrk="1" hangingPunct="1"/>
            <a:r>
              <a:rPr lang="en-US" altLang="en-US" sz="2800" dirty="0"/>
              <a:t>Model Selection </a:t>
            </a:r>
            <a:br>
              <a:rPr lang="en-US" altLang="en-US" sz="2800" dirty="0"/>
            </a:br>
            <a:r>
              <a:rPr lang="en-US" altLang="en-US" sz="2800" dirty="0"/>
              <a:t>(how flexible should my model be?)</a:t>
            </a:r>
          </a:p>
        </p:txBody>
      </p:sp>
      <p:sp>
        <p:nvSpPr>
          <p:cNvPr id="3" name="Content Placeholder 2"/>
          <p:cNvSpPr>
            <a:spLocks noGrp="1"/>
          </p:cNvSpPr>
          <p:nvPr>
            <p:ph idx="1"/>
          </p:nvPr>
        </p:nvSpPr>
        <p:spPr>
          <a:xfrm>
            <a:off x="381000" y="1066800"/>
            <a:ext cx="8305800" cy="5334000"/>
          </a:xfrm>
        </p:spPr>
        <p:txBody>
          <a:bodyPr rtlCol="0">
            <a:normAutofit/>
          </a:bodyPr>
          <a:lstStyle/>
          <a:p>
            <a:pPr marL="0" indent="0" eaLnBrk="1" fontAlgn="auto" hangingPunct="1">
              <a:spcBef>
                <a:spcPts val="0"/>
              </a:spcBef>
              <a:spcAft>
                <a:spcPts val="0"/>
              </a:spcAft>
              <a:buFont typeface="Arial" charset="0"/>
              <a:buNone/>
              <a:defRPr/>
            </a:pPr>
            <a:r>
              <a:rPr lang="en-US" sz="2200" dirty="0"/>
              <a:t>Summarizing the cases we considered:</a:t>
            </a:r>
          </a:p>
          <a:p>
            <a:pPr eaLnBrk="1" fontAlgn="auto" hangingPunct="1">
              <a:spcBef>
                <a:spcPts val="0"/>
              </a:spcBef>
              <a:spcAft>
                <a:spcPts val="0"/>
              </a:spcAft>
              <a:defRPr/>
            </a:pPr>
            <a:endParaRPr lang="en-US" sz="2200" dirty="0"/>
          </a:p>
          <a:p>
            <a:pPr eaLnBrk="1" fontAlgn="auto" hangingPunct="1">
              <a:spcBef>
                <a:spcPts val="0"/>
              </a:spcBef>
              <a:spcAft>
                <a:spcPts val="0"/>
              </a:spcAft>
              <a:defRPr/>
            </a:pPr>
            <a:r>
              <a:rPr lang="en-US" sz="2200" dirty="0"/>
              <a:t>If the true relationship between x and y were linear, then a linear model should do best.  The higher order models (using x^2 for example) would model the noise </a:t>
            </a:r>
            <a:r>
              <a:rPr lang="en-US" sz="2200" dirty="0">
                <a:sym typeface="Wingdings" panose="05000000000000000000" pitchFamily="2" charset="2"/>
              </a:rPr>
              <a:t> Called </a:t>
            </a:r>
            <a:r>
              <a:rPr lang="en-US" sz="2200" b="1" dirty="0">
                <a:sym typeface="Wingdings" panose="05000000000000000000" pitchFamily="2" charset="2"/>
              </a:rPr>
              <a:t>overfitting</a:t>
            </a:r>
            <a:r>
              <a:rPr lang="en-US" sz="2200" dirty="0">
                <a:sym typeface="Wingdings" panose="05000000000000000000" pitchFamily="2" charset="2"/>
              </a:rPr>
              <a:t> the data</a:t>
            </a:r>
          </a:p>
          <a:p>
            <a:pPr lvl="1" eaLnBrk="1" fontAlgn="auto" hangingPunct="1">
              <a:spcBef>
                <a:spcPts val="0"/>
              </a:spcBef>
              <a:spcAft>
                <a:spcPts val="0"/>
              </a:spcAft>
              <a:defRPr/>
            </a:pPr>
            <a:r>
              <a:rPr lang="en-US" sz="1800" dirty="0">
                <a:sym typeface="Wingdings" panose="05000000000000000000" pitchFamily="2" charset="2"/>
              </a:rPr>
              <a:t>More specifically, if we kept choosing new training data and retrained the model, the model would change a lot with each modeling run and would never match the testing data very well.  </a:t>
            </a:r>
          </a:p>
          <a:p>
            <a:pPr lvl="1" eaLnBrk="1" fontAlgn="auto" hangingPunct="1">
              <a:spcBef>
                <a:spcPts val="0"/>
              </a:spcBef>
              <a:spcAft>
                <a:spcPts val="0"/>
              </a:spcAft>
              <a:defRPr/>
            </a:pPr>
            <a:r>
              <a:rPr lang="en-US" sz="1800" dirty="0">
                <a:sym typeface="Wingdings" panose="05000000000000000000" pitchFamily="2" charset="2"/>
              </a:rPr>
              <a:t>This is excessive variability</a:t>
            </a:r>
          </a:p>
          <a:p>
            <a:pPr lvl="1" eaLnBrk="1" fontAlgn="auto" hangingPunct="1">
              <a:spcBef>
                <a:spcPts val="0"/>
              </a:spcBef>
              <a:spcAft>
                <a:spcPts val="0"/>
              </a:spcAft>
              <a:defRPr/>
            </a:pPr>
            <a:r>
              <a:rPr lang="en-US" sz="1800" dirty="0">
                <a:sym typeface="Wingdings" panose="05000000000000000000" pitchFamily="2" charset="2"/>
              </a:rPr>
              <a:t>Such a model is “too flexible” because it can wiggle rapidly in response to noise</a:t>
            </a:r>
          </a:p>
          <a:p>
            <a:pPr eaLnBrk="1" fontAlgn="auto" hangingPunct="1">
              <a:spcBef>
                <a:spcPts val="0"/>
              </a:spcBef>
              <a:spcAft>
                <a:spcPts val="0"/>
              </a:spcAft>
              <a:defRPr/>
            </a:pPr>
            <a:endParaRPr lang="en-US" sz="2200" dirty="0">
              <a:sym typeface="Wingdings" panose="05000000000000000000" pitchFamily="2" charset="2"/>
            </a:endParaRPr>
          </a:p>
          <a:p>
            <a:pPr eaLnBrk="1" fontAlgn="auto" hangingPunct="1">
              <a:spcBef>
                <a:spcPts val="0"/>
              </a:spcBef>
              <a:spcAft>
                <a:spcPts val="0"/>
              </a:spcAft>
              <a:defRPr/>
            </a:pPr>
            <a:r>
              <a:rPr lang="en-US" sz="2200" dirty="0">
                <a:sym typeface="Wingdings" panose="05000000000000000000" pitchFamily="2" charset="2"/>
              </a:rPr>
              <a:t>If the true relationship between x and y were f(x</a:t>
            </a:r>
            <a:r>
              <a:rPr lang="en-US" sz="2200" baseline="30000" dirty="0">
                <a:sym typeface="Wingdings" panose="05000000000000000000" pitchFamily="2" charset="2"/>
              </a:rPr>
              <a:t>3</a:t>
            </a:r>
            <a:r>
              <a:rPr lang="en-US" sz="2200" dirty="0">
                <a:sym typeface="Wingdings" panose="05000000000000000000" pitchFamily="2" charset="2"/>
              </a:rPr>
              <a:t>) and we modeled by a linear model, we would not be able to follow the curve of the data</a:t>
            </a:r>
          </a:p>
          <a:p>
            <a:pPr lvl="1" eaLnBrk="1" fontAlgn="auto" hangingPunct="1">
              <a:spcBef>
                <a:spcPts val="0"/>
              </a:spcBef>
              <a:spcAft>
                <a:spcPts val="0"/>
              </a:spcAft>
              <a:defRPr/>
            </a:pPr>
            <a:r>
              <a:rPr lang="en-US" sz="1800" dirty="0">
                <a:sym typeface="Wingdings" panose="05000000000000000000" pitchFamily="2" charset="2"/>
              </a:rPr>
              <a:t>This model would be “biased” because it could never accurately model the training or the test data</a:t>
            </a:r>
          </a:p>
          <a:p>
            <a:pPr lvl="1" eaLnBrk="1" fontAlgn="auto" hangingPunct="1">
              <a:spcBef>
                <a:spcPts val="0"/>
              </a:spcBef>
              <a:spcAft>
                <a:spcPts val="0"/>
              </a:spcAft>
              <a:defRPr/>
            </a:pPr>
            <a:r>
              <a:rPr lang="en-US" sz="1800" dirty="0">
                <a:sym typeface="Wingdings" panose="05000000000000000000" pitchFamily="2" charset="2"/>
              </a:rPr>
              <a:t>Model is “not flexible enough” because it cannot bend at all</a:t>
            </a:r>
            <a:endParaRPr lang="en-US" sz="1800" dirty="0"/>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77</a:t>
            </a:fld>
            <a:endParaRPr lang="en-US" altLang="en-US"/>
          </a:p>
        </p:txBody>
      </p:sp>
    </p:spTree>
    <p:extLst>
      <p:ext uri="{BB962C8B-B14F-4D97-AF65-F5344CB8AC3E}">
        <p14:creationId xmlns:p14="http://schemas.microsoft.com/office/powerpoint/2010/main" val="10184514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sz="2800" dirty="0"/>
              <a:t>Techniques for Model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534400" cy="1600200"/>
              </a:xfrm>
            </p:spPr>
            <p:txBody>
              <a:bodyPr rtlCol="0">
                <a:normAutofit/>
              </a:bodyPr>
              <a:lstStyle/>
              <a:p>
                <a:pPr marL="0" indent="0" eaLnBrk="1" fontAlgn="auto" hangingPunct="1">
                  <a:spcAft>
                    <a:spcPts val="0"/>
                  </a:spcAft>
                  <a:buNone/>
                  <a:defRPr/>
                </a:pPr>
                <a:r>
                  <a:rPr lang="en-US" sz="2000" b="1" u="sng" dirty="0"/>
                  <a:t>Validation Set: </a:t>
                </a:r>
                <a:r>
                  <a:rPr lang="en-US" sz="2000" dirty="0"/>
                  <a:t>Break your dataset into a training dataset and a test dataset. Train your model and run the test set through to calculate the test MSE</a:t>
                </a:r>
              </a:p>
              <a:p>
                <a:pPr marL="0" indent="0" eaLnBrk="1" fontAlgn="auto" hangingPunct="1">
                  <a:spcAft>
                    <a:spcPts val="0"/>
                  </a:spcAft>
                  <a:buNone/>
                  <a:defRPr/>
                </a:pPr>
                <a:r>
                  <a:rPr lang="en-US" sz="2000" dirty="0"/>
                  <a:t>		MSE = (1/m) </a:t>
                </a:r>
                <a14:m>
                  <m:oMath xmlns:m="http://schemas.openxmlformats.org/officeDocument/2006/math">
                    <m:r>
                      <a:rPr lang="pt-BR" sz="2000" i="1">
                        <a:latin typeface="Cambria Math"/>
                      </a:rPr>
                      <m:t>∗</m:t>
                    </m:r>
                    <m:nary>
                      <m:naryPr>
                        <m:chr m:val="∑"/>
                        <m:ctrlPr>
                          <a:rPr lang="pt-BR" sz="2000" i="1" smtClean="0">
                            <a:latin typeface="Cambria Math" panose="02040503050406030204" pitchFamily="18" charset="0"/>
                          </a:rPr>
                        </m:ctrlPr>
                      </m:naryPr>
                      <m:sub>
                        <m:r>
                          <m:rPr>
                            <m:brk m:alnAt="23"/>
                          </m:rPr>
                          <a:rPr lang="en-US" sz="2000" b="0" i="1" smtClean="0">
                            <a:latin typeface="Cambria Math"/>
                          </a:rPr>
                          <m:t>𝑖</m:t>
                        </m:r>
                        <m:r>
                          <a:rPr lang="pt-BR" sz="2000" i="1" smtClean="0">
                            <a:latin typeface="Cambria Math"/>
                          </a:rPr>
                          <m:t>=</m:t>
                        </m:r>
                        <m:r>
                          <a:rPr lang="en-US" sz="2000" b="0" i="1" smtClean="0">
                            <a:latin typeface="Cambria Math"/>
                          </a:rPr>
                          <m:t>1</m:t>
                        </m:r>
                      </m:sub>
                      <m:sup>
                        <m:r>
                          <a:rPr lang="en-US" sz="2000" b="0" i="1" smtClean="0">
                            <a:latin typeface="Cambria Math"/>
                          </a:rPr>
                          <m:t>𝑚</m:t>
                        </m:r>
                      </m:sup>
                      <m:e>
                        <m:r>
                          <a:rPr lang="en-US" sz="2000" b="0" i="1" smtClean="0">
                            <a:latin typeface="Cambria Math"/>
                          </a:rPr>
                          <m:t>(</m:t>
                        </m:r>
                        <m:r>
                          <a:rPr lang="en-US" sz="2000" b="0" i="1" smtClean="0">
                            <a:latin typeface="Cambria Math"/>
                          </a:rPr>
                          <m:t>𝑦𝑖</m:t>
                        </m:r>
                        <m:r>
                          <a:rPr lang="en-US" sz="2000" b="0" i="1" smtClean="0">
                            <a:latin typeface="Cambria Math"/>
                          </a:rPr>
                          <m:t> − ŷ</m:t>
                        </m:r>
                        <m:r>
                          <a:rPr lang="en-US" sz="2000" b="0" i="1" baseline="-25000" smtClean="0">
                            <a:latin typeface="Cambria Math"/>
                          </a:rPr>
                          <m:t>𝑖</m:t>
                        </m:r>
                      </m:e>
                    </m:nary>
                  </m:oMath>
                </a14:m>
                <a:r>
                  <a:rPr lang="en-US" sz="2000" dirty="0"/>
                  <a:t>)</a:t>
                </a:r>
                <a:r>
                  <a:rPr lang="en-US" sz="2000" baseline="30000" dirty="0"/>
                  <a:t>2   </a:t>
                </a:r>
              </a:p>
              <a:p>
                <a:pPr marL="457200" lvl="1" indent="0" eaLnBrk="1" fontAlgn="auto" hangingPunct="1">
                  <a:spcAft>
                    <a:spcPts val="0"/>
                  </a:spcAft>
                  <a:buNone/>
                  <a:defRPr/>
                </a:pPr>
                <a:r>
                  <a:rPr lang="en-US" sz="2000" baseline="30000" dirty="0"/>
                  <a:t>                                    	</a:t>
                </a:r>
                <a:r>
                  <a:rPr lang="en-US" sz="2000" dirty="0"/>
                  <a:t>where m is the test sample size</a:t>
                </a:r>
              </a:p>
              <a:p>
                <a:pPr marL="457200" lvl="1" indent="0" eaLnBrk="1" fontAlgn="auto" hangingPunct="1">
                  <a:spcAft>
                    <a:spcPts val="0"/>
                  </a:spcAft>
                  <a:buNone/>
                  <a:defRPr/>
                </a:pPr>
                <a:endParaRPr lang="en-US" sz="2000" baseline="30000" dirty="0"/>
              </a:p>
              <a:p>
                <a:pPr marL="457200" lvl="1" indent="0" eaLnBrk="1" fontAlgn="auto" hangingPunct="1">
                  <a:spcAft>
                    <a:spcPts val="0"/>
                  </a:spcAft>
                  <a:buNone/>
                  <a:defRPr/>
                </a:pPr>
                <a:endParaRPr lang="en-US" sz="2000" baseline="30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534400" cy="1600200"/>
              </a:xfrm>
              <a:blipFill>
                <a:blip r:embed="rId2"/>
                <a:stretch>
                  <a:fillRect l="-786" t="-1901" b="-1254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78</a:t>
            </a:fld>
            <a:endParaRPr lang="en-US"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2667000"/>
            <a:ext cx="8477250"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990600" y="5686425"/>
            <a:ext cx="67818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spcBef>
                <a:spcPts val="0"/>
              </a:spcBef>
              <a:spcAft>
                <a:spcPts val="0"/>
              </a:spcAft>
              <a:buNone/>
              <a:defRPr/>
            </a:pPr>
            <a:r>
              <a:rPr lang="en-US" dirty="0"/>
              <a:t>Model for mpg vs. horsepower for Left: 1 validation set, </a:t>
            </a:r>
          </a:p>
          <a:p>
            <a:pPr marL="0" indent="0" algn="ctr" eaLnBrk="1" fontAlgn="auto" hangingPunct="1">
              <a:spcAft>
                <a:spcPts val="0"/>
              </a:spcAft>
              <a:buNone/>
              <a:defRPr/>
            </a:pPr>
            <a:r>
              <a:rPr lang="en-US" dirty="0"/>
              <a:t>and  Right: 10 different validation sets, both m = n/2</a:t>
            </a:r>
          </a:p>
          <a:p>
            <a:pPr marL="457200" lvl="1" indent="0" eaLnBrk="1" fontAlgn="auto" hangingPunct="1">
              <a:spcAft>
                <a:spcPts val="0"/>
              </a:spcAft>
              <a:buFont typeface="Arial" charset="0"/>
              <a:buNone/>
              <a:defRPr/>
            </a:pPr>
            <a:endParaRPr lang="en-US" baseline="30000" dirty="0"/>
          </a:p>
          <a:p>
            <a:pPr marL="457200" lvl="1" indent="0" eaLnBrk="1" fontAlgn="auto" hangingPunct="1">
              <a:spcAft>
                <a:spcPts val="0"/>
              </a:spcAft>
              <a:buFont typeface="Arial" charset="0"/>
              <a:buNone/>
              <a:defRPr/>
            </a:pPr>
            <a:endParaRPr lang="en-US" baseline="30000" dirty="0"/>
          </a:p>
        </p:txBody>
      </p:sp>
    </p:spTree>
    <p:extLst>
      <p:ext uri="{BB962C8B-B14F-4D97-AF65-F5344CB8AC3E}">
        <p14:creationId xmlns:p14="http://schemas.microsoft.com/office/powerpoint/2010/main" val="2127225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dirty="0"/>
              <a:t>Techniques for Model Selection</a:t>
            </a:r>
            <a:endParaRPr lang="en-US" altLang="en-US" sz="2800" dirty="0"/>
          </a:p>
        </p:txBody>
      </p:sp>
      <p:sp>
        <p:nvSpPr>
          <p:cNvPr id="3" name="Content Placeholder 2"/>
          <p:cNvSpPr>
            <a:spLocks noGrp="1"/>
          </p:cNvSpPr>
          <p:nvPr>
            <p:ph idx="1"/>
          </p:nvPr>
        </p:nvSpPr>
        <p:spPr>
          <a:xfrm>
            <a:off x="380999" y="890586"/>
            <a:ext cx="8534400" cy="4291014"/>
          </a:xfrm>
        </p:spPr>
        <p:txBody>
          <a:bodyPr rtlCol="0">
            <a:normAutofit lnSpcReduction="10000"/>
          </a:bodyPr>
          <a:lstStyle/>
          <a:p>
            <a:pPr marL="0" indent="0" eaLnBrk="1" fontAlgn="auto" hangingPunct="1">
              <a:spcAft>
                <a:spcPts val="0"/>
              </a:spcAft>
              <a:buNone/>
              <a:defRPr/>
            </a:pPr>
            <a:r>
              <a:rPr lang="en-US" sz="2000" b="1" dirty="0"/>
              <a:t>Leave One Out Cross Validation: </a:t>
            </a:r>
            <a:r>
              <a:rPr lang="en-US" sz="2000" dirty="0"/>
              <a:t>Hold back one sample and use the rest of the samples for training.  You have n-1 training samples.  Use your hold out as the test sample and repeat for all n. </a:t>
            </a:r>
          </a:p>
          <a:p>
            <a:pPr marL="0" indent="0" eaLnBrk="1" fontAlgn="auto" hangingPunct="1">
              <a:spcAft>
                <a:spcPts val="0"/>
              </a:spcAft>
              <a:buNone/>
              <a:defRPr/>
            </a:pPr>
            <a:endParaRPr lang="en-US" dirty="0"/>
          </a:p>
          <a:p>
            <a:pPr marL="0" indent="0" eaLnBrk="1" fontAlgn="auto" hangingPunct="1">
              <a:spcAft>
                <a:spcPts val="0"/>
              </a:spcAft>
              <a:buNone/>
              <a:defRPr/>
            </a:pPr>
            <a:r>
              <a:rPr lang="en-US" sz="2000" dirty="0"/>
              <a:t>Advantages </a:t>
            </a:r>
          </a:p>
          <a:p>
            <a:pPr eaLnBrk="1" fontAlgn="auto" hangingPunct="1">
              <a:spcAft>
                <a:spcPts val="0"/>
              </a:spcAft>
              <a:defRPr/>
            </a:pPr>
            <a:r>
              <a:rPr lang="en-US" sz="2000" dirty="0"/>
              <a:t>LOOCV results in a much larger training set, and the larger the training set, the lower the bias</a:t>
            </a:r>
          </a:p>
          <a:p>
            <a:pPr eaLnBrk="1" fontAlgn="auto" hangingPunct="1">
              <a:spcAft>
                <a:spcPts val="0"/>
              </a:spcAft>
              <a:defRPr/>
            </a:pPr>
            <a:r>
              <a:rPr lang="en-US" dirty="0"/>
              <a:t>There is no variability in LOOCV.  The result is consistent since every sample is left out one time.</a:t>
            </a:r>
          </a:p>
          <a:p>
            <a:pPr eaLnBrk="1" fontAlgn="auto" hangingPunct="1">
              <a:spcAft>
                <a:spcPts val="0"/>
              </a:spcAft>
              <a:defRPr/>
            </a:pPr>
            <a:endParaRPr lang="en-US" sz="2000" dirty="0"/>
          </a:p>
          <a:p>
            <a:pPr marL="0" indent="0" eaLnBrk="1" fontAlgn="auto" hangingPunct="1">
              <a:spcAft>
                <a:spcPts val="0"/>
              </a:spcAft>
              <a:buNone/>
              <a:defRPr/>
            </a:pPr>
            <a:r>
              <a:rPr lang="en-US" sz="2000" dirty="0"/>
              <a:t>Disadvantage</a:t>
            </a:r>
          </a:p>
          <a:p>
            <a:pPr eaLnBrk="1" fontAlgn="auto" hangingPunct="1">
              <a:spcAft>
                <a:spcPts val="0"/>
              </a:spcAft>
              <a:defRPr/>
            </a:pPr>
            <a:r>
              <a:rPr lang="en-US" dirty="0"/>
              <a:t>Computational burden, especially if n is very large</a:t>
            </a:r>
            <a:endParaRPr lang="en-US" sz="2000" dirty="0"/>
          </a:p>
          <a:p>
            <a:pPr marL="0" indent="0" eaLnBrk="1" fontAlgn="auto" hangingPunct="1">
              <a:spcAft>
                <a:spcPts val="0"/>
              </a:spcAft>
              <a:buNone/>
              <a:defRPr/>
            </a:pPr>
            <a:endParaRPr lang="en-US" sz="2000" dirty="0"/>
          </a:p>
          <a:p>
            <a:pPr marL="0" indent="0" eaLnBrk="1" fontAlgn="auto" hangingPunct="1">
              <a:spcAft>
                <a:spcPts val="0"/>
              </a:spcAft>
              <a:buNone/>
              <a:defRPr/>
            </a:pPr>
            <a:endParaRPr lang="en-US" sz="2000" baseline="30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79</a:t>
            </a:fld>
            <a:endParaRPr lang="en-US" altLang="en-US"/>
          </a:p>
        </p:txBody>
      </p:sp>
    </p:spTree>
    <p:extLst>
      <p:ext uri="{BB962C8B-B14F-4D97-AF65-F5344CB8AC3E}">
        <p14:creationId xmlns:p14="http://schemas.microsoft.com/office/powerpoint/2010/main" val="129741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715962"/>
          </a:xfrm>
        </p:spPr>
        <p:txBody>
          <a:bodyPr/>
          <a:lstStyle/>
          <a:p>
            <a:r>
              <a:rPr lang="en-US" dirty="0">
                <a:solidFill>
                  <a:schemeClr val="tx2"/>
                </a:solidFill>
              </a:rPr>
              <a:t>The Modeling Process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857250" lvl="1" indent="-457200">
              <a:buAutoNum type="arabicPeriod"/>
            </a:pPr>
            <a:endParaRPr lang="en-US" dirty="0"/>
          </a:p>
          <a:p>
            <a:pPr marL="0" indent="0">
              <a:buNone/>
            </a:pPr>
            <a:endParaRPr lang="en-US" dirty="0"/>
          </a:p>
        </p:txBody>
      </p:sp>
      <p:sp>
        <p:nvSpPr>
          <p:cNvPr id="4" name="Slide Number Placeholder 3"/>
          <p:cNvSpPr>
            <a:spLocks noGrp="1"/>
          </p:cNvSpPr>
          <p:nvPr>
            <p:ph type="sldNum" sz="quarter" idx="12"/>
          </p:nvPr>
        </p:nvSpPr>
        <p:spPr>
          <a:xfrm>
            <a:off x="6553200" y="6356350"/>
            <a:ext cx="2133600" cy="365125"/>
          </a:xfrm>
        </p:spPr>
        <p:txBody>
          <a:bodyPr/>
          <a:lstStyle/>
          <a:p>
            <a:pPr>
              <a:defRPr/>
            </a:pPr>
            <a:fld id="{CC8EFFDF-A50A-44BE-9F7E-90B33EF365A2}" type="slidenum">
              <a:rPr lang="en-US" altLang="en-US" smtClean="0"/>
              <a:pPr>
                <a:defRPr/>
              </a:pPr>
              <a:t>8</a:t>
            </a:fld>
            <a:endParaRPr lang="en-US" altLang="en-US" dirty="0"/>
          </a:p>
        </p:txBody>
      </p:sp>
      <p:sp>
        <p:nvSpPr>
          <p:cNvPr id="5" name="TextBox 4"/>
          <p:cNvSpPr txBox="1"/>
          <p:nvPr/>
        </p:nvSpPr>
        <p:spPr>
          <a:xfrm>
            <a:off x="312683" y="2101851"/>
            <a:ext cx="2362200" cy="1200329"/>
          </a:xfrm>
          <a:prstGeom prst="rect">
            <a:avLst/>
          </a:prstGeom>
          <a:noFill/>
          <a:ln>
            <a:solidFill>
              <a:schemeClr val="tx1"/>
            </a:solidFill>
          </a:ln>
        </p:spPr>
        <p:txBody>
          <a:bodyPr wrap="square" rtlCol="0">
            <a:spAutoFit/>
          </a:bodyPr>
          <a:lstStyle/>
          <a:p>
            <a:pPr algn="ctr"/>
            <a:r>
              <a:rPr lang="en-US" dirty="0"/>
              <a:t>Create a Mathematical or Conceptual </a:t>
            </a:r>
          </a:p>
          <a:p>
            <a:pPr algn="ctr"/>
            <a:r>
              <a:rPr lang="en-US" dirty="0"/>
              <a:t>Model for a System, with Parameters</a:t>
            </a:r>
          </a:p>
        </p:txBody>
      </p:sp>
      <p:sp>
        <p:nvSpPr>
          <p:cNvPr id="6" name="TextBox 5"/>
          <p:cNvSpPr txBox="1"/>
          <p:nvPr/>
        </p:nvSpPr>
        <p:spPr>
          <a:xfrm>
            <a:off x="3093982" y="2101851"/>
            <a:ext cx="1676400" cy="1200329"/>
          </a:xfrm>
          <a:prstGeom prst="rect">
            <a:avLst/>
          </a:prstGeom>
          <a:noFill/>
          <a:ln>
            <a:solidFill>
              <a:schemeClr val="tx1"/>
            </a:solidFill>
          </a:ln>
        </p:spPr>
        <p:txBody>
          <a:bodyPr wrap="square" rtlCol="0">
            <a:spAutoFit/>
          </a:bodyPr>
          <a:lstStyle/>
          <a:p>
            <a:pPr algn="ctr"/>
            <a:r>
              <a:rPr lang="en-US" dirty="0"/>
              <a:t>Create an Error or Cost Function </a:t>
            </a:r>
          </a:p>
          <a:p>
            <a:pPr algn="ctr"/>
            <a:endParaRPr lang="en-US" dirty="0"/>
          </a:p>
        </p:txBody>
      </p:sp>
      <p:sp>
        <p:nvSpPr>
          <p:cNvPr id="7" name="TextBox 6"/>
          <p:cNvSpPr txBox="1"/>
          <p:nvPr/>
        </p:nvSpPr>
        <p:spPr>
          <a:xfrm>
            <a:off x="5113282" y="2101851"/>
            <a:ext cx="1676400" cy="1200329"/>
          </a:xfrm>
          <a:prstGeom prst="rect">
            <a:avLst/>
          </a:prstGeom>
          <a:noFill/>
          <a:ln>
            <a:solidFill>
              <a:schemeClr val="tx1"/>
            </a:solidFill>
          </a:ln>
        </p:spPr>
        <p:txBody>
          <a:bodyPr wrap="square" rtlCol="0">
            <a:spAutoFit/>
          </a:bodyPr>
          <a:lstStyle/>
          <a:p>
            <a:pPr algn="ctr"/>
            <a:r>
              <a:rPr lang="en-US" dirty="0"/>
              <a:t>Minimize the Error Function Using Model Parameters</a:t>
            </a:r>
          </a:p>
        </p:txBody>
      </p:sp>
      <p:sp>
        <p:nvSpPr>
          <p:cNvPr id="8" name="TextBox 7"/>
          <p:cNvSpPr txBox="1"/>
          <p:nvPr/>
        </p:nvSpPr>
        <p:spPr>
          <a:xfrm>
            <a:off x="7094482" y="2101850"/>
            <a:ext cx="1676400" cy="1200329"/>
          </a:xfrm>
          <a:prstGeom prst="rect">
            <a:avLst/>
          </a:prstGeom>
          <a:noFill/>
          <a:ln>
            <a:solidFill>
              <a:schemeClr val="tx1"/>
            </a:solidFill>
          </a:ln>
        </p:spPr>
        <p:txBody>
          <a:bodyPr wrap="square" rtlCol="0">
            <a:spAutoFit/>
          </a:bodyPr>
          <a:lstStyle/>
          <a:p>
            <a:pPr algn="ctr"/>
            <a:r>
              <a:rPr lang="en-US" dirty="0"/>
              <a:t>Deploy Your Model and Update as Necessary</a:t>
            </a:r>
          </a:p>
        </p:txBody>
      </p:sp>
      <p:sp>
        <p:nvSpPr>
          <p:cNvPr id="9" name="Right Arrow 8"/>
          <p:cNvSpPr/>
          <p:nvPr/>
        </p:nvSpPr>
        <p:spPr>
          <a:xfrm>
            <a:off x="2827282" y="2702014"/>
            <a:ext cx="228600" cy="161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838962" y="2645612"/>
            <a:ext cx="228600" cy="161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6865881" y="2645612"/>
            <a:ext cx="228600" cy="161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n 11"/>
          <p:cNvSpPr/>
          <p:nvPr/>
        </p:nvSpPr>
        <p:spPr>
          <a:xfrm>
            <a:off x="4236982" y="3969545"/>
            <a:ext cx="1066800" cy="8310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13" name="Right Arrow 12"/>
          <p:cNvSpPr/>
          <p:nvPr/>
        </p:nvSpPr>
        <p:spPr>
          <a:xfrm rot="17554870">
            <a:off x="5053956" y="3526913"/>
            <a:ext cx="358413" cy="217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p:cNvSpPr/>
          <p:nvPr/>
        </p:nvSpPr>
        <p:spPr>
          <a:xfrm>
            <a:off x="6218180" y="3934023"/>
            <a:ext cx="1524001" cy="86657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Real-World Data</a:t>
            </a:r>
          </a:p>
        </p:txBody>
      </p:sp>
      <p:sp>
        <p:nvSpPr>
          <p:cNvPr id="15" name="Right Arrow 14"/>
          <p:cNvSpPr/>
          <p:nvPr/>
        </p:nvSpPr>
        <p:spPr>
          <a:xfrm rot="17920781">
            <a:off x="6982559" y="3526913"/>
            <a:ext cx="358413" cy="217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413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pPr eaLnBrk="1" hangingPunct="1"/>
            <a:r>
              <a:rPr lang="en-US" altLang="en-US" dirty="0"/>
              <a:t>Techniques for Model Selection</a:t>
            </a:r>
            <a:endParaRPr lang="en-US" altLang="en-US" sz="2800" dirty="0"/>
          </a:p>
        </p:txBody>
      </p:sp>
      <p:sp>
        <p:nvSpPr>
          <p:cNvPr id="3" name="Content Placeholder 2"/>
          <p:cNvSpPr>
            <a:spLocks noGrp="1"/>
          </p:cNvSpPr>
          <p:nvPr>
            <p:ph idx="1"/>
          </p:nvPr>
        </p:nvSpPr>
        <p:spPr>
          <a:xfrm>
            <a:off x="380999" y="890587"/>
            <a:ext cx="8534400" cy="1014414"/>
          </a:xfrm>
        </p:spPr>
        <p:txBody>
          <a:bodyPr rtlCol="0">
            <a:normAutofit fontScale="85000" lnSpcReduction="10000"/>
          </a:bodyPr>
          <a:lstStyle/>
          <a:p>
            <a:pPr marL="0" indent="0" eaLnBrk="1" fontAlgn="auto" hangingPunct="1">
              <a:spcAft>
                <a:spcPts val="0"/>
              </a:spcAft>
              <a:buNone/>
              <a:defRPr/>
            </a:pPr>
            <a:r>
              <a:rPr lang="en-US" b="1" dirty="0"/>
              <a:t>K-fold Cross Validation</a:t>
            </a:r>
            <a:r>
              <a:rPr lang="en-US" dirty="0"/>
              <a:t>: Divide the sample into k equal parts. Hold back one part and use the rest of the samples for training.  You have n-(n/k) training samples.  Use your hold out as the test sample and repeat k times. </a:t>
            </a:r>
          </a:p>
          <a:p>
            <a:pPr marL="0" indent="0" eaLnBrk="1" fontAlgn="auto" hangingPunct="1">
              <a:spcAft>
                <a:spcPts val="0"/>
              </a:spcAft>
              <a:buNone/>
              <a:defRPr/>
            </a:pPr>
            <a:endParaRPr lang="en-US" sz="2000" baseline="300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80</a:t>
            </a:fld>
            <a:endParaRPr lang="en-US"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2009775"/>
            <a:ext cx="770572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bwMode="auto">
          <a:xfrm>
            <a:off x="380999" y="5291137"/>
            <a:ext cx="83820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fontAlgn="auto" hangingPunct="1">
              <a:spcAft>
                <a:spcPts val="0"/>
              </a:spcAft>
              <a:buNone/>
              <a:defRPr/>
            </a:pPr>
            <a:r>
              <a:rPr lang="en-US" dirty="0"/>
              <a:t>Model for mpg vs. horsepower for left: LOOCV, and  Right: 10-fold Cross Validation (i.e. m = n/10) repeated 10 times with different splits. </a:t>
            </a:r>
          </a:p>
          <a:p>
            <a:pPr marL="0" indent="0" eaLnBrk="1" fontAlgn="auto" hangingPunct="1">
              <a:spcAft>
                <a:spcPts val="0"/>
              </a:spcAft>
              <a:buNone/>
              <a:defRPr/>
            </a:pPr>
            <a:r>
              <a:rPr lang="en-US" dirty="0"/>
              <a:t>Note the variability for 10-fold different splits is low, and the computational burden is no too bad compared to LOOCV.</a:t>
            </a:r>
          </a:p>
          <a:p>
            <a:pPr marL="457200" lvl="1" indent="0" eaLnBrk="1" fontAlgn="auto" hangingPunct="1">
              <a:spcAft>
                <a:spcPts val="0"/>
              </a:spcAft>
              <a:buFont typeface="Arial" charset="0"/>
              <a:buNone/>
              <a:defRPr/>
            </a:pPr>
            <a:endParaRPr lang="en-US" baseline="30000" dirty="0"/>
          </a:p>
          <a:p>
            <a:pPr marL="457200" lvl="1" indent="0" eaLnBrk="1" fontAlgn="auto" hangingPunct="1">
              <a:spcAft>
                <a:spcPts val="0"/>
              </a:spcAft>
              <a:buFont typeface="Arial" charset="0"/>
              <a:buNone/>
              <a:defRPr/>
            </a:pPr>
            <a:endParaRPr lang="en-US" baseline="30000" dirty="0"/>
          </a:p>
        </p:txBody>
      </p:sp>
    </p:spTree>
    <p:extLst>
      <p:ext uri="{BB962C8B-B14F-4D97-AF65-F5344CB8AC3E}">
        <p14:creationId xmlns:p14="http://schemas.microsoft.com/office/powerpoint/2010/main" val="22761398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LOOCV and K-Fold Cross Validation</a:t>
            </a:r>
          </a:p>
        </p:txBody>
      </p:sp>
      <p:sp>
        <p:nvSpPr>
          <p:cNvPr id="4" name="Slide Number Placeholder 3"/>
          <p:cNvSpPr>
            <a:spLocks noGrp="1"/>
          </p:cNvSpPr>
          <p:nvPr>
            <p:ph type="sldNum" sz="quarter" idx="12"/>
          </p:nvPr>
        </p:nvSpPr>
        <p:spPr/>
        <p:txBody>
          <a:bodyPr/>
          <a:lstStyle/>
          <a:p>
            <a:pPr>
              <a:defRPr/>
            </a:pPr>
            <a:fld id="{9695C8B4-01A2-485F-8B64-4640E234E3BB}" type="slidenum">
              <a:rPr lang="en-US" altLang="en-US" smtClean="0"/>
              <a:pPr>
                <a:defRPr/>
              </a:pPr>
              <a:t>81</a:t>
            </a:fld>
            <a:endParaRPr lang="en-US"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733800"/>
            <a:ext cx="727710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371600"/>
            <a:ext cx="73818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6246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High Dimensionality</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r>
              <a:rPr lang="en-US" sz="2000" dirty="0"/>
              <a:t>Q: Does adding more features always improve the model?</a:t>
            </a:r>
          </a:p>
          <a:p>
            <a:pPr marL="0" indent="0" eaLnBrk="1" hangingPunct="1">
              <a:spcBef>
                <a:spcPts val="0"/>
              </a:spcBef>
              <a:buNone/>
              <a:defRPr/>
            </a:pPr>
            <a:endParaRPr lang="en-US" sz="1600" dirty="0"/>
          </a:p>
          <a:p>
            <a:pPr marL="0" indent="0" eaLnBrk="1" hangingPunct="1">
              <a:spcBef>
                <a:spcPts val="0"/>
              </a:spcBef>
              <a:buNone/>
              <a:defRPr/>
            </a:pPr>
            <a:endParaRPr lang="en-US" sz="1600" dirty="0"/>
          </a:p>
          <a:p>
            <a:pPr marL="0" indent="0" eaLnBrk="1" hangingPunct="1">
              <a:spcBef>
                <a:spcPts val="0"/>
              </a:spcBef>
              <a:buNone/>
              <a:defRPr/>
            </a:pPr>
            <a:r>
              <a:rPr lang="en-US" sz="2000" dirty="0"/>
              <a:t>We learn the models from the sample data.  For each feature, we estimate the best coefficients (smallest RSS) based on a certain amount of samples. RSS will always go down as we add more features, but as we have seen, we might only be modeling noise.</a:t>
            </a:r>
          </a:p>
          <a:p>
            <a:pPr marL="0" indent="0" eaLnBrk="1" hangingPunct="1">
              <a:spcBef>
                <a:spcPts val="0"/>
              </a:spcBef>
              <a:buNone/>
              <a:defRPr/>
            </a:pPr>
            <a:endParaRPr lang="en-US" dirty="0"/>
          </a:p>
          <a:p>
            <a:pPr marL="0" indent="0" eaLnBrk="1" hangingPunct="1">
              <a:spcBef>
                <a:spcPts val="0"/>
              </a:spcBef>
              <a:buNone/>
              <a:defRPr/>
            </a:pPr>
            <a:r>
              <a:rPr lang="en-US" u="sng" dirty="0"/>
              <a:t>Consider: </a:t>
            </a:r>
            <a:r>
              <a:rPr lang="en-US" sz="2000" dirty="0"/>
              <a:t>The more samples we use for training, the better estimate for each coefficient. But if p is large, we essentially have less data to estimate each </a:t>
            </a:r>
            <a:r>
              <a:rPr lang="en-US" sz="2000" dirty="0">
                <a:latin typeface="Symbol" panose="05050102010706020507" pitchFamily="18" charset="2"/>
              </a:rPr>
              <a:t>b</a:t>
            </a:r>
            <a:r>
              <a:rPr lang="en-US" sz="2000" dirty="0"/>
              <a:t>. In </a:t>
            </a:r>
            <a:r>
              <a:rPr lang="en-US" dirty="0"/>
              <a:t>the limit where p = n, we would have very little information on which to base an estimate for a particular </a:t>
            </a:r>
            <a:r>
              <a:rPr lang="en-US" dirty="0">
                <a:latin typeface="Symbol" panose="05050102010706020507" pitchFamily="18" charset="2"/>
              </a:rPr>
              <a:t>b</a:t>
            </a:r>
            <a:r>
              <a:rPr lang="en-US" dirty="0"/>
              <a:t>. </a:t>
            </a:r>
          </a:p>
          <a:p>
            <a:pPr marL="0" indent="0" eaLnBrk="1" hangingPunct="1">
              <a:spcBef>
                <a:spcPts val="0"/>
              </a:spcBef>
              <a:buNone/>
              <a:defRPr/>
            </a:pPr>
            <a:endParaRPr lang="en-US" sz="2000" dirty="0"/>
          </a:p>
          <a:p>
            <a:pPr marL="0" indent="0" eaLnBrk="1" hangingPunct="1">
              <a:spcBef>
                <a:spcPts val="0"/>
              </a:spcBef>
              <a:buNone/>
              <a:defRPr/>
            </a:pPr>
            <a:r>
              <a:rPr lang="en-US" dirty="0"/>
              <a:t>When we add features, we essentially “dilute” the n across the features.  For cases where the number of features is greater than n (for p &gt; n), we no longer have enough samples to estimate the coefficients using least squares.</a:t>
            </a:r>
          </a:p>
          <a:p>
            <a:pPr marL="0" indent="0" eaLnBrk="1" hangingPunct="1">
              <a:spcBef>
                <a:spcPts val="0"/>
              </a:spcBef>
              <a:buNone/>
              <a:defRPr/>
            </a:pPr>
            <a:endParaRPr lang="en-US" sz="2000" dirty="0"/>
          </a:p>
          <a:p>
            <a:pPr marL="0" indent="0" eaLnBrk="1" hangingPunct="1">
              <a:spcBef>
                <a:spcPts val="0"/>
              </a:spcBef>
              <a:buNone/>
              <a:defRPr/>
            </a:pPr>
            <a:endParaRPr lang="en-US" sz="1600" dirty="0"/>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82</a:t>
            </a:fld>
            <a:endParaRPr lang="en-US" altLang="en-US"/>
          </a:p>
        </p:txBody>
      </p:sp>
    </p:spTree>
    <p:extLst>
      <p:ext uri="{BB962C8B-B14F-4D97-AF65-F5344CB8AC3E}">
        <p14:creationId xmlns:p14="http://schemas.microsoft.com/office/powerpoint/2010/main" val="15487950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1143000"/>
          </a:xfrm>
        </p:spPr>
        <p:txBody>
          <a:bodyPr/>
          <a:lstStyle/>
          <a:p>
            <a:pPr eaLnBrk="1" hangingPunct="1"/>
            <a:r>
              <a:rPr lang="en-US" altLang="en-US" sz="2800" dirty="0"/>
              <a:t>High Dimensionality</a:t>
            </a:r>
          </a:p>
        </p:txBody>
      </p:sp>
      <p:sp>
        <p:nvSpPr>
          <p:cNvPr id="3" name="Content Placeholder 2"/>
          <p:cNvSpPr>
            <a:spLocks noGrp="1"/>
          </p:cNvSpPr>
          <p:nvPr>
            <p:ph idx="1"/>
          </p:nvPr>
        </p:nvSpPr>
        <p:spPr>
          <a:xfrm>
            <a:off x="381000" y="914400"/>
            <a:ext cx="8534400" cy="5486400"/>
          </a:xfrm>
        </p:spPr>
        <p:txBody>
          <a:bodyPr rtlCol="0">
            <a:noAutofit/>
          </a:bodyPr>
          <a:lstStyle/>
          <a:p>
            <a:pPr marL="0" indent="0" eaLnBrk="1" hangingPunct="1">
              <a:spcBef>
                <a:spcPts val="0"/>
              </a:spcBef>
              <a:buNone/>
              <a:defRPr/>
            </a:pPr>
            <a:endParaRPr lang="en-US" sz="1600" dirty="0"/>
          </a:p>
          <a:p>
            <a:pPr marL="0" indent="0" eaLnBrk="1" hangingPunct="1">
              <a:spcBef>
                <a:spcPts val="0"/>
              </a:spcBef>
              <a:buNone/>
              <a:defRPr/>
            </a:pPr>
            <a:r>
              <a:rPr lang="en-US" sz="2000" dirty="0"/>
              <a:t>Q: So how many features should we pick for our model?</a:t>
            </a:r>
          </a:p>
          <a:p>
            <a:pPr marL="0" indent="0" eaLnBrk="1" hangingPunct="1">
              <a:spcBef>
                <a:spcPts val="0"/>
              </a:spcBef>
              <a:buNone/>
              <a:defRPr/>
            </a:pPr>
            <a:endParaRPr lang="en-US" sz="2000" dirty="0"/>
          </a:p>
          <a:p>
            <a:pPr marL="0" indent="0" eaLnBrk="1" hangingPunct="1">
              <a:spcBef>
                <a:spcPts val="0"/>
              </a:spcBef>
              <a:buNone/>
              <a:defRPr/>
            </a:pPr>
            <a:r>
              <a:rPr lang="en-US" sz="2000" dirty="0"/>
              <a:t>A: k-fold cross validation tells us how flexible the model needs to be.  </a:t>
            </a:r>
            <a:r>
              <a:rPr lang="en-US" dirty="0"/>
              <a:t>Keeping more dimensions is counter-productive.</a:t>
            </a:r>
          </a:p>
          <a:p>
            <a:pPr marL="0" indent="0" eaLnBrk="1" hangingPunct="1">
              <a:spcBef>
                <a:spcPts val="0"/>
              </a:spcBef>
              <a:buNone/>
              <a:defRPr/>
            </a:pPr>
            <a:endParaRPr lang="en-US" sz="2000" dirty="0"/>
          </a:p>
          <a:p>
            <a:pPr marL="0" indent="0" eaLnBrk="1" hangingPunct="1">
              <a:spcBef>
                <a:spcPts val="0"/>
              </a:spcBef>
              <a:buNone/>
              <a:defRPr/>
            </a:pPr>
            <a:r>
              <a:rPr lang="en-US" sz="2000" dirty="0"/>
              <a:t>We need the independent features with a significant effect on the outcome </a:t>
            </a:r>
          </a:p>
          <a:p>
            <a:pPr eaLnBrk="1" hangingPunct="1">
              <a:spcBef>
                <a:spcPts val="0"/>
              </a:spcBef>
              <a:defRPr/>
            </a:pPr>
            <a:endParaRPr lang="en-US" sz="2000" dirty="0"/>
          </a:p>
          <a:p>
            <a:pPr eaLnBrk="1" hangingPunct="1">
              <a:spcBef>
                <a:spcPts val="0"/>
              </a:spcBef>
              <a:defRPr/>
            </a:pPr>
            <a:r>
              <a:rPr lang="en-US" sz="2000" dirty="0"/>
              <a:t>If p ~ n then we need more samples</a:t>
            </a:r>
            <a:endParaRPr lang="en-US" dirty="0"/>
          </a:p>
          <a:p>
            <a:pPr eaLnBrk="1" hangingPunct="1">
              <a:spcBef>
                <a:spcPts val="0"/>
              </a:spcBef>
              <a:defRPr/>
            </a:pPr>
            <a:r>
              <a:rPr lang="en-US" dirty="0"/>
              <a:t>Maybe the primary features that effect the outcome (first few that contribute to RSS the most) are good enough?  </a:t>
            </a:r>
            <a:endParaRPr lang="en-US" sz="2000" dirty="0"/>
          </a:p>
          <a:p>
            <a:pPr eaLnBrk="1" hangingPunct="1">
              <a:spcBef>
                <a:spcPts val="0"/>
              </a:spcBef>
              <a:defRPr/>
            </a:pPr>
            <a:r>
              <a:rPr lang="en-US" sz="2000" dirty="0"/>
              <a:t>If the features are </a:t>
            </a:r>
            <a:r>
              <a:rPr lang="en-US" sz="2000" u="sng" dirty="0"/>
              <a:t>not</a:t>
            </a:r>
            <a:r>
              <a:rPr lang="en-US" sz="2000" dirty="0"/>
              <a:t> independent, maybe there is a way to combine 2 features in to 1?</a:t>
            </a:r>
          </a:p>
          <a:p>
            <a:pPr eaLnBrk="1" hangingPunct="1">
              <a:spcBef>
                <a:spcPts val="0"/>
              </a:spcBef>
              <a:defRPr/>
            </a:pPr>
            <a:endParaRPr lang="en-US" sz="1050" dirty="0"/>
          </a:p>
          <a:p>
            <a:pPr marL="0" indent="0" algn="ctr" eaLnBrk="1" hangingPunct="1">
              <a:spcBef>
                <a:spcPts val="0"/>
              </a:spcBef>
              <a:buNone/>
              <a:defRPr/>
            </a:pPr>
            <a:endParaRPr lang="en-US" sz="2000" u="sng" dirty="0"/>
          </a:p>
          <a:p>
            <a:pPr marL="0" indent="0" algn="ctr" eaLnBrk="1" hangingPunct="1">
              <a:spcBef>
                <a:spcPts val="0"/>
              </a:spcBef>
              <a:buNone/>
              <a:defRPr/>
            </a:pPr>
            <a:r>
              <a:rPr lang="en-US" sz="2000" u="sng" dirty="0"/>
              <a:t>Hold these thoughts for “Feature Selection” lecture </a:t>
            </a:r>
          </a:p>
        </p:txBody>
      </p:sp>
      <p:sp>
        <p:nvSpPr>
          <p:cNvPr id="2" name="Slide Number Placeholder 1"/>
          <p:cNvSpPr>
            <a:spLocks noGrp="1"/>
          </p:cNvSpPr>
          <p:nvPr>
            <p:ph type="sldNum" sz="quarter" idx="12"/>
          </p:nvPr>
        </p:nvSpPr>
        <p:spPr/>
        <p:txBody>
          <a:bodyPr/>
          <a:lstStyle/>
          <a:p>
            <a:pPr>
              <a:defRPr/>
            </a:pPr>
            <a:fld id="{9695C8B4-01A2-485F-8B64-4640E234E3BB}" type="slidenum">
              <a:rPr lang="en-US" altLang="en-US" smtClean="0"/>
              <a:pPr>
                <a:defRPr/>
              </a:pPr>
              <a:t>83</a:t>
            </a:fld>
            <a:endParaRPr lang="en-US" altLang="en-US"/>
          </a:p>
        </p:txBody>
      </p:sp>
    </p:spTree>
    <p:extLst>
      <p:ext uri="{BB962C8B-B14F-4D97-AF65-F5344CB8AC3E}">
        <p14:creationId xmlns:p14="http://schemas.microsoft.com/office/powerpoint/2010/main" val="28223304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eaLnBrk="1" hangingPunct="1"/>
            <a:r>
              <a:rPr lang="en-US" altLang="en-US" sz="2800" dirty="0"/>
              <a:t>Homework #1 (Page 1 of </a:t>
            </a:r>
            <a:r>
              <a:rPr lang="en-US" altLang="en-US" dirty="0"/>
              <a:t>3</a:t>
            </a:r>
            <a:r>
              <a:rPr lang="en-US" altLang="en-US" sz="2800" dirty="0"/>
              <a:t>)</a:t>
            </a:r>
          </a:p>
        </p:txBody>
      </p:sp>
      <p:sp>
        <p:nvSpPr>
          <p:cNvPr id="21507" name="Content Placeholder 2"/>
          <p:cNvSpPr>
            <a:spLocks noGrp="1"/>
          </p:cNvSpPr>
          <p:nvPr>
            <p:ph idx="1"/>
          </p:nvPr>
        </p:nvSpPr>
        <p:spPr>
          <a:xfrm>
            <a:off x="381000" y="1066800"/>
            <a:ext cx="8305800" cy="5334000"/>
          </a:xfrm>
        </p:spPr>
        <p:txBody>
          <a:bodyPr/>
          <a:lstStyle/>
          <a:p>
            <a:pPr marL="0" indent="0" eaLnBrk="1" hangingPunct="1">
              <a:buFont typeface="Arial" charset="0"/>
              <a:buNone/>
            </a:pPr>
            <a:r>
              <a:rPr lang="en-US" altLang="en-US" sz="2800" dirty="0"/>
              <a:t>Download the text </a:t>
            </a:r>
          </a:p>
          <a:p>
            <a:pPr marL="0" indent="0" eaLnBrk="1" hangingPunct="1">
              <a:buFont typeface="Arial" charset="0"/>
              <a:buNone/>
            </a:pPr>
            <a:endParaRPr lang="en-US" altLang="en-US" sz="2800" dirty="0"/>
          </a:p>
          <a:p>
            <a:pPr marL="0" indent="0" algn="ctr" eaLnBrk="1" hangingPunct="1">
              <a:buFont typeface="Arial" charset="0"/>
              <a:buNone/>
            </a:pPr>
            <a:r>
              <a:rPr lang="en-US" altLang="en-US" sz="2800" dirty="0"/>
              <a:t>“Introduction to Statistical Learning”</a:t>
            </a:r>
          </a:p>
          <a:p>
            <a:pPr marL="0" indent="0" eaLnBrk="1" hangingPunct="1">
              <a:buFont typeface="Arial" charset="0"/>
              <a:buNone/>
            </a:pPr>
            <a:endParaRPr lang="en-US" altLang="en-US" sz="2800" dirty="0"/>
          </a:p>
          <a:p>
            <a:pPr marL="0" indent="0" eaLnBrk="1" hangingPunct="1">
              <a:buFont typeface="Arial" charset="0"/>
              <a:buNone/>
            </a:pPr>
            <a:r>
              <a:rPr lang="en-US" altLang="en-US" sz="2800" dirty="0"/>
              <a:t>and all datasets at</a:t>
            </a:r>
          </a:p>
          <a:p>
            <a:pPr marL="0" indent="0" eaLnBrk="1" hangingPunct="1">
              <a:spcBef>
                <a:spcPct val="0"/>
              </a:spcBef>
              <a:buNone/>
            </a:pPr>
            <a:endParaRPr lang="en-US" altLang="en-US" sz="2800" dirty="0"/>
          </a:p>
          <a:p>
            <a:pPr marL="0" indent="0" eaLnBrk="1" hangingPunct="1">
              <a:spcBef>
                <a:spcPct val="0"/>
              </a:spcBef>
              <a:buNone/>
            </a:pPr>
            <a:r>
              <a:rPr lang="en-US" altLang="en-US" sz="2800" dirty="0">
                <a:hlinkClick r:id="rId2"/>
              </a:rPr>
              <a:t>http://www-bcf.usc.edu/~gareth/ISL/</a:t>
            </a:r>
            <a:endParaRPr lang="en-US" altLang="en-US" sz="2200" dirty="0"/>
          </a:p>
          <a:p>
            <a:pPr marL="0" indent="0" eaLnBrk="1" hangingPunct="1">
              <a:buFont typeface="Arial" charset="0"/>
              <a:buNone/>
            </a:pPr>
            <a:endParaRPr lang="en-US" altLang="en-US" sz="2200" dirty="0"/>
          </a:p>
          <a:p>
            <a:pPr marL="0" indent="0" eaLnBrk="1" hangingPunct="1">
              <a:buFont typeface="Arial" charset="0"/>
              <a:buNone/>
            </a:pPr>
            <a:endParaRPr lang="en-US" altLang="en-US" sz="2200" dirty="0"/>
          </a:p>
          <a:p>
            <a:pPr marL="0" indent="0" eaLnBrk="1" hangingPunct="1">
              <a:buFont typeface="Arial" charset="0"/>
              <a:buNone/>
            </a:pPr>
            <a:endParaRPr lang="en-US" altLang="en-US" sz="2800" dirty="0"/>
          </a:p>
          <a:p>
            <a:pPr marL="0" indent="0" algn="ctr" eaLnBrk="1" hangingPunct="1">
              <a:buFont typeface="Arial" charset="0"/>
              <a:buNone/>
            </a:pPr>
            <a:r>
              <a:rPr lang="en-US" altLang="en-US" sz="2800" dirty="0"/>
              <a:t>Due Jan 23</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84</a:t>
            </a:fld>
            <a:endParaRPr lang="en-US" altLang="en-US"/>
          </a:p>
        </p:txBody>
      </p:sp>
    </p:spTree>
    <p:extLst>
      <p:ext uri="{BB962C8B-B14F-4D97-AF65-F5344CB8AC3E}">
        <p14:creationId xmlns:p14="http://schemas.microsoft.com/office/powerpoint/2010/main" val="4193807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lstStyle/>
          <a:p>
            <a:pPr eaLnBrk="1" hangingPunct="1"/>
            <a:r>
              <a:rPr lang="en-US" altLang="en-US" sz="2800" dirty="0"/>
              <a:t>Homework #1 (Page </a:t>
            </a:r>
            <a:r>
              <a:rPr lang="en-US" altLang="en-US" dirty="0"/>
              <a:t>2</a:t>
            </a:r>
            <a:r>
              <a:rPr lang="en-US" altLang="en-US" sz="2800" dirty="0"/>
              <a:t> of </a:t>
            </a:r>
            <a:r>
              <a:rPr lang="en-US" altLang="en-US" dirty="0"/>
              <a:t>3</a:t>
            </a:r>
            <a:r>
              <a:rPr lang="en-US" altLang="en-US" sz="2800" dirty="0"/>
              <a:t>)</a:t>
            </a:r>
          </a:p>
        </p:txBody>
      </p:sp>
      <p:sp>
        <p:nvSpPr>
          <p:cNvPr id="21507" name="Content Placeholder 2"/>
          <p:cNvSpPr>
            <a:spLocks noGrp="1"/>
          </p:cNvSpPr>
          <p:nvPr>
            <p:ph idx="1"/>
          </p:nvPr>
        </p:nvSpPr>
        <p:spPr>
          <a:xfrm>
            <a:off x="381000" y="1066800"/>
            <a:ext cx="8305800" cy="5334000"/>
          </a:xfrm>
        </p:spPr>
        <p:txBody>
          <a:bodyPr/>
          <a:lstStyle/>
          <a:p>
            <a:pPr marL="0" indent="0" eaLnBrk="1" hangingPunct="1">
              <a:buFont typeface="Arial" charset="0"/>
              <a:buNone/>
            </a:pPr>
            <a:r>
              <a:rPr lang="en-US" altLang="en-US" sz="2200" dirty="0"/>
              <a:t>Read the first 3 chapters and work through all the labs.</a:t>
            </a:r>
          </a:p>
          <a:p>
            <a:pPr marL="0" indent="0" eaLnBrk="1" hangingPunct="1">
              <a:buNone/>
            </a:pPr>
            <a:r>
              <a:rPr lang="en-US" sz="2200" dirty="0">
                <a:solidFill>
                  <a:srgbClr val="FF0000"/>
                </a:solidFill>
              </a:rPr>
              <a:t>(Please do not hand the labs in, just do them on your own)</a:t>
            </a:r>
          </a:p>
          <a:p>
            <a:pPr marL="0" indent="0" eaLnBrk="1" hangingPunct="1">
              <a:buFont typeface="Arial" charset="0"/>
              <a:buNone/>
            </a:pPr>
            <a:r>
              <a:rPr lang="en-US" altLang="en-US" sz="2200" dirty="0">
                <a:solidFill>
                  <a:srgbClr val="FF0000"/>
                </a:solidFill>
              </a:rPr>
              <a:t>  </a:t>
            </a:r>
          </a:p>
          <a:p>
            <a:pPr marL="0" indent="0" eaLnBrk="1" hangingPunct="1">
              <a:buFont typeface="Arial" charset="0"/>
              <a:buNone/>
            </a:pPr>
            <a:endParaRPr lang="en-US" altLang="en-US" sz="2200" dirty="0"/>
          </a:p>
          <a:p>
            <a:pPr marL="0" indent="0" eaLnBrk="1" hangingPunct="1">
              <a:buFont typeface="Arial" charset="0"/>
              <a:buNone/>
            </a:pPr>
            <a:r>
              <a:rPr lang="en-US" altLang="en-US" sz="2200" dirty="0"/>
              <a:t>Do the following Problems:</a:t>
            </a:r>
          </a:p>
          <a:p>
            <a:pPr marL="0" indent="0" eaLnBrk="1" hangingPunct="1">
              <a:buNone/>
            </a:pPr>
            <a:r>
              <a:rPr lang="en-US" altLang="en-US" sz="2200" dirty="0"/>
              <a:t>	Chapter 2 Problem 8 </a:t>
            </a:r>
          </a:p>
          <a:p>
            <a:pPr marL="0" indent="0" eaLnBrk="1" hangingPunct="1">
              <a:buNone/>
            </a:pPr>
            <a:r>
              <a:rPr lang="en-US" altLang="en-US" sz="2200" dirty="0"/>
              <a:t>	Chapter 2 Problem 10</a:t>
            </a:r>
          </a:p>
          <a:p>
            <a:pPr marL="0" indent="0" eaLnBrk="1" hangingPunct="1">
              <a:buNone/>
            </a:pPr>
            <a:r>
              <a:rPr lang="en-US" altLang="en-US" sz="2200" dirty="0"/>
              <a:t>	Derive Equation 3.4 </a:t>
            </a:r>
          </a:p>
          <a:p>
            <a:pPr marL="0" indent="0" eaLnBrk="1" hangingPunct="1">
              <a:buNone/>
            </a:pPr>
            <a:r>
              <a:rPr lang="en-US" altLang="en-US" sz="2200" dirty="0"/>
              <a:t>		(expressions for linear regression coefficients)</a:t>
            </a:r>
          </a:p>
          <a:p>
            <a:pPr marL="0" indent="0" eaLnBrk="1" hangingPunct="1">
              <a:buFont typeface="Arial" charset="0"/>
              <a:buNone/>
            </a:pPr>
            <a:r>
              <a:rPr lang="en-US" altLang="en-US" sz="2200" dirty="0"/>
              <a:t>	Chapter 3 Problem 1</a:t>
            </a:r>
          </a:p>
          <a:p>
            <a:pPr marL="0" indent="0" eaLnBrk="1" hangingPunct="1">
              <a:buFont typeface="Arial" charset="0"/>
              <a:buNone/>
            </a:pPr>
            <a:r>
              <a:rPr lang="en-US" altLang="en-US" sz="2200" dirty="0"/>
              <a:t>	Chapter 3 Problem 3</a:t>
            </a:r>
          </a:p>
          <a:p>
            <a:pPr marL="0" indent="0" eaLnBrk="1" hangingPunct="1">
              <a:buFont typeface="Arial" charset="0"/>
              <a:buNone/>
            </a:pPr>
            <a:r>
              <a:rPr lang="en-US" altLang="en-US" sz="2200" dirty="0"/>
              <a:t>	Chapter 3 Problem 8</a:t>
            </a:r>
          </a:p>
          <a:p>
            <a:pPr marL="0" indent="0" eaLnBrk="1" hangingPunct="1">
              <a:buFont typeface="Arial" charset="0"/>
              <a:buNone/>
            </a:pPr>
            <a:r>
              <a:rPr lang="en-US" altLang="en-US" sz="2200" dirty="0"/>
              <a:t>	Chapter 3 Problem 15</a:t>
            </a:r>
          </a:p>
          <a:p>
            <a:pPr marL="0" indent="0" eaLnBrk="1" hangingPunct="1">
              <a:buFont typeface="Arial" charset="0"/>
              <a:buNone/>
            </a:pPr>
            <a:endParaRPr lang="en-US" altLang="en-US" sz="2200" dirty="0"/>
          </a:p>
          <a:p>
            <a:pPr marL="0" indent="0" algn="ctr" eaLnBrk="1" hangingPunct="1">
              <a:buFont typeface="Arial" charset="0"/>
              <a:buNone/>
            </a:pPr>
            <a:endParaRPr lang="en-US" altLang="en-US" sz="2800" dirty="0"/>
          </a:p>
          <a:p>
            <a:pPr marL="0" indent="0" algn="ctr" eaLnBrk="1" hangingPunct="1">
              <a:buNone/>
            </a:pPr>
            <a:r>
              <a:rPr lang="en-US" altLang="en-US" sz="2800" dirty="0"/>
              <a:t>Due Jan 23</a:t>
            </a:r>
          </a:p>
        </p:txBody>
      </p:sp>
      <p:sp>
        <p:nvSpPr>
          <p:cNvPr id="2" name="Slide Number Placeholder 1"/>
          <p:cNvSpPr>
            <a:spLocks noGrp="1"/>
          </p:cNvSpPr>
          <p:nvPr>
            <p:ph type="sldNum" sz="quarter" idx="12"/>
          </p:nvPr>
        </p:nvSpPr>
        <p:spPr/>
        <p:txBody>
          <a:bodyPr/>
          <a:lstStyle/>
          <a:p>
            <a:pPr>
              <a:defRPr/>
            </a:pPr>
            <a:fld id="{CC8EFFDF-A50A-44BE-9F7E-90B33EF365A2}" type="slidenum">
              <a:rPr lang="en-US" altLang="en-US" smtClean="0"/>
              <a:pPr>
                <a:defRPr/>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 1 (page 3 of 3)</a:t>
            </a:r>
          </a:p>
        </p:txBody>
      </p:sp>
      <p:sp>
        <p:nvSpPr>
          <p:cNvPr id="3" name="Content Placeholder 2"/>
          <p:cNvSpPr>
            <a:spLocks noGrp="1"/>
          </p:cNvSpPr>
          <p:nvPr>
            <p:ph idx="1"/>
          </p:nvPr>
        </p:nvSpPr>
        <p:spPr/>
        <p:txBody>
          <a:bodyPr/>
          <a:lstStyle/>
          <a:p>
            <a:pPr marL="0" indent="0">
              <a:buNone/>
            </a:pPr>
            <a:r>
              <a:rPr lang="en-US" sz="2000" dirty="0"/>
              <a:t>Look at these websites and pick a dataset that interests you (either from this set or one of your choosing).  Be prepared to discuss during class next week.</a:t>
            </a:r>
          </a:p>
          <a:p>
            <a:pPr marL="0" indent="0">
              <a:buNone/>
            </a:pPr>
            <a:endParaRPr lang="en-US" sz="2000" dirty="0"/>
          </a:p>
          <a:p>
            <a:pPr marL="0" indent="0">
              <a:buNone/>
            </a:pPr>
            <a:r>
              <a:rPr lang="en-US" dirty="0">
                <a:hlinkClick r:id="rId2"/>
              </a:rPr>
              <a:t>https://archive.ics.uci.edu/ml/datasets.html</a:t>
            </a:r>
            <a:endParaRPr lang="en-US" dirty="0"/>
          </a:p>
          <a:p>
            <a:pPr marL="0" indent="0">
              <a:buNone/>
            </a:pPr>
            <a:endParaRPr lang="en-US" dirty="0"/>
          </a:p>
          <a:p>
            <a:pPr marL="0" indent="0">
              <a:buNone/>
            </a:pPr>
            <a:r>
              <a:rPr lang="en-US" dirty="0">
                <a:hlinkClick r:id="rId3"/>
              </a:rPr>
              <a:t>https://github.com/caesar0301/awesome-public-datasets#economics</a:t>
            </a:r>
            <a:endParaRPr lang="en-US" dirty="0"/>
          </a:p>
          <a:p>
            <a:pPr marL="0" indent="0">
              <a:buNone/>
            </a:pPr>
            <a:endParaRPr lang="en-US" dirty="0"/>
          </a:p>
          <a:p>
            <a:pPr marL="0" indent="0">
              <a:buNone/>
            </a:pPr>
            <a:r>
              <a:rPr lang="en-US" dirty="0">
                <a:hlinkClick r:id="rId4"/>
              </a:rPr>
              <a:t>http://libguides.geneseo.edu/c.php?g=67454&amp;p=434785#s-lg-box-1300425</a:t>
            </a:r>
            <a:endParaRPr lang="en-US" dirty="0"/>
          </a:p>
          <a:p>
            <a:pPr marL="0" indent="0">
              <a:buNone/>
            </a:pPr>
            <a:endParaRPr lang="en-US" dirty="0"/>
          </a:p>
          <a:p>
            <a:pPr marL="0" indent="0">
              <a:buNone/>
            </a:pPr>
            <a:r>
              <a:rPr lang="en-US" dirty="0">
                <a:hlinkClick r:id="rId5"/>
              </a:rPr>
              <a:t>http://www.databasesports.com/</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CC8EFFDF-A50A-44BE-9F7E-90B33EF365A2}" type="slidenum">
              <a:rPr lang="en-US" altLang="en-US" smtClean="0"/>
              <a:pPr>
                <a:defRPr/>
              </a:pPr>
              <a:t>86</a:t>
            </a:fld>
            <a:endParaRPr lang="en-US" altLang="en-US"/>
          </a:p>
        </p:txBody>
      </p:sp>
    </p:spTree>
    <p:extLst>
      <p:ext uri="{BB962C8B-B14F-4D97-AF65-F5344CB8AC3E}">
        <p14:creationId xmlns:p14="http://schemas.microsoft.com/office/powerpoint/2010/main" val="242601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41FC-1BE7-4FBE-A442-4070330FEFB7}"/>
              </a:ext>
            </a:extLst>
          </p:cNvPr>
          <p:cNvSpPr>
            <a:spLocks noGrp="1"/>
          </p:cNvSpPr>
          <p:nvPr>
            <p:ph type="title"/>
          </p:nvPr>
        </p:nvSpPr>
        <p:spPr/>
        <p:txBody>
          <a:bodyPr/>
          <a:lstStyle/>
          <a:p>
            <a:r>
              <a:rPr lang="en-US" dirty="0">
                <a:solidFill>
                  <a:schemeClr val="tx2"/>
                </a:solidFill>
              </a:rPr>
              <a:t>Making Better Models</a:t>
            </a:r>
          </a:p>
        </p:txBody>
      </p:sp>
      <p:sp>
        <p:nvSpPr>
          <p:cNvPr id="3" name="Content Placeholder 2">
            <a:extLst>
              <a:ext uri="{FF2B5EF4-FFF2-40B4-BE49-F238E27FC236}">
                <a16:creationId xmlns:a16="http://schemas.microsoft.com/office/drawing/2014/main" id="{EB900B31-2F17-4538-90D1-DEAECAF8F070}"/>
              </a:ext>
            </a:extLst>
          </p:cNvPr>
          <p:cNvSpPr>
            <a:spLocks noGrp="1"/>
          </p:cNvSpPr>
          <p:nvPr>
            <p:ph idx="1"/>
          </p:nvPr>
        </p:nvSpPr>
        <p:spPr/>
        <p:txBody>
          <a:bodyPr/>
          <a:lstStyle/>
          <a:p>
            <a:pPr marL="0" indent="0">
              <a:buNone/>
            </a:pPr>
            <a:r>
              <a:rPr lang="en-US" dirty="0"/>
              <a:t>In a general sense this class is about making better models… but what makes a model better?</a:t>
            </a:r>
          </a:p>
          <a:p>
            <a:pPr marL="0" indent="0">
              <a:buNone/>
            </a:pPr>
            <a:endParaRPr lang="en-US" dirty="0"/>
          </a:p>
          <a:p>
            <a:pPr marL="0" indent="0">
              <a:buNone/>
            </a:pPr>
            <a:r>
              <a:rPr lang="en-US" dirty="0"/>
              <a:t>It depends on the use of the model</a:t>
            </a:r>
          </a:p>
          <a:p>
            <a:r>
              <a:rPr lang="en-US" sz="2000" dirty="0"/>
              <a:t>More accurate – useful for medical diagnosis</a:t>
            </a:r>
          </a:p>
          <a:p>
            <a:r>
              <a:rPr lang="en-US" sz="2000" dirty="0"/>
              <a:t>Faster – useful for recommending a stock trade</a:t>
            </a:r>
          </a:p>
          <a:p>
            <a:r>
              <a:rPr lang="en-US" sz="2000" dirty="0"/>
              <a:t>Requiring less data – useful for rare events, like predicting nuclear war</a:t>
            </a:r>
          </a:p>
          <a:p>
            <a:r>
              <a:rPr lang="en-US" sz="2000" dirty="0"/>
              <a:t>Requiring no outcomes – useful for social network analysis</a:t>
            </a:r>
          </a:p>
          <a:p>
            <a:r>
              <a:rPr lang="en-US" sz="2000" dirty="0"/>
              <a:t>Easy to visualize – useful for explaining budget recommendations</a:t>
            </a:r>
          </a:p>
          <a:p>
            <a:r>
              <a:rPr lang="en-US" sz="2000" dirty="0"/>
              <a:t>Low false alarm rate – useful for emergency warning systems</a:t>
            </a:r>
          </a:p>
          <a:p>
            <a:endParaRPr lang="en-US" sz="2000" dirty="0"/>
          </a:p>
          <a:p>
            <a:endParaRPr lang="en-US" dirty="0"/>
          </a:p>
          <a:p>
            <a:endParaRPr lang="en-US" dirty="0"/>
          </a:p>
        </p:txBody>
      </p:sp>
      <p:sp>
        <p:nvSpPr>
          <p:cNvPr id="4" name="Slide Number Placeholder 3">
            <a:extLst>
              <a:ext uri="{FF2B5EF4-FFF2-40B4-BE49-F238E27FC236}">
                <a16:creationId xmlns:a16="http://schemas.microsoft.com/office/drawing/2014/main" id="{38ECA34A-5E51-4A4E-AFBF-F78782000FD6}"/>
              </a:ext>
            </a:extLst>
          </p:cNvPr>
          <p:cNvSpPr>
            <a:spLocks noGrp="1"/>
          </p:cNvSpPr>
          <p:nvPr>
            <p:ph type="sldNum" sz="quarter" idx="12"/>
          </p:nvPr>
        </p:nvSpPr>
        <p:spPr/>
        <p:txBody>
          <a:bodyPr/>
          <a:lstStyle/>
          <a:p>
            <a:pPr>
              <a:defRPr/>
            </a:pPr>
            <a:fld id="{CC8EFFDF-A50A-44BE-9F7E-90B33EF365A2}" type="slidenum">
              <a:rPr lang="en-US" altLang="en-US" smtClean="0"/>
              <a:pPr>
                <a:defRPr/>
              </a:pPr>
              <a:t>9</a:t>
            </a:fld>
            <a:endParaRPr lang="en-US" altLang="en-US"/>
          </a:p>
        </p:txBody>
      </p:sp>
    </p:spTree>
    <p:extLst>
      <p:ext uri="{BB962C8B-B14F-4D97-AF65-F5344CB8AC3E}">
        <p14:creationId xmlns:p14="http://schemas.microsoft.com/office/powerpoint/2010/main" val="56585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27757</TotalTime>
  <Words>6782</Words>
  <Application>Microsoft Office PowerPoint</Application>
  <PresentationFormat>On-screen Show (4:3)</PresentationFormat>
  <Paragraphs>991</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Cambria Math</vt:lpstr>
      <vt:lpstr>Symbol</vt:lpstr>
      <vt:lpstr>Office Theme</vt:lpstr>
      <vt:lpstr>Math 642 Introduction to Machine Learning  Lecture 1: Introductions, Basic Statistics,  Multivariate Regression</vt:lpstr>
      <vt:lpstr>What is Statistical Learning? </vt:lpstr>
      <vt:lpstr>How is Statistical Learning Related to Machine Learning?</vt:lpstr>
      <vt:lpstr>Why Statistical Learning? </vt:lpstr>
      <vt:lpstr>Statistical Analysis versus Machine Learning</vt:lpstr>
      <vt:lpstr>How is Learning Related to Artificial Intelligence?</vt:lpstr>
      <vt:lpstr>Modeling</vt:lpstr>
      <vt:lpstr>The Modeling Process</vt:lpstr>
      <vt:lpstr>Making Better Models</vt:lpstr>
      <vt:lpstr>Class Objectives</vt:lpstr>
      <vt:lpstr>Approach</vt:lpstr>
      <vt:lpstr>Text and Data</vt:lpstr>
      <vt:lpstr>Advanced Text (Not required for this Class)</vt:lpstr>
      <vt:lpstr>Assignments / Grades</vt:lpstr>
      <vt:lpstr>Honor Code</vt:lpstr>
      <vt:lpstr>Communications / Homework</vt:lpstr>
      <vt:lpstr>Lectures</vt:lpstr>
      <vt:lpstr>Machine Learning Taxonomy</vt:lpstr>
      <vt:lpstr>Class Schedule</vt:lpstr>
      <vt:lpstr>Ethical Implications of Machine Learning</vt:lpstr>
      <vt:lpstr>  Linear Regression   </vt:lpstr>
      <vt:lpstr>Notation for Samples</vt:lpstr>
      <vt:lpstr>Notation for Estimated Values</vt:lpstr>
      <vt:lpstr>Linear Regression Models</vt:lpstr>
      <vt:lpstr>The Error Function</vt:lpstr>
      <vt:lpstr>Linear Regression</vt:lpstr>
      <vt:lpstr>Linear Regression Solution</vt:lpstr>
      <vt:lpstr>Which Features Model the Outcome?</vt:lpstr>
      <vt:lpstr>t-score</vt:lpstr>
      <vt:lpstr>Confidence Levels</vt:lpstr>
      <vt:lpstr>Statistical Measures of Goodness</vt:lpstr>
      <vt:lpstr>Statistical Measures of Goodness of Fit</vt:lpstr>
      <vt:lpstr>t-score or z-score?</vt:lpstr>
      <vt:lpstr>  Multi-Variate Regression </vt:lpstr>
      <vt:lpstr>Notation for Coefficients / Weights</vt:lpstr>
      <vt:lpstr>Multivariate Estimates for Regression</vt:lpstr>
      <vt:lpstr>Statistical Measures of Goodness</vt:lpstr>
      <vt:lpstr>Statistical Measures of Goodness of Fit</vt:lpstr>
      <vt:lpstr>Correlation</vt:lpstr>
      <vt:lpstr>F Score</vt:lpstr>
      <vt:lpstr>F Score</vt:lpstr>
      <vt:lpstr>  R </vt:lpstr>
      <vt:lpstr>R Programming Language</vt:lpstr>
      <vt:lpstr>Linear Regression Using R</vt:lpstr>
      <vt:lpstr>Linear Regression Using R</vt:lpstr>
      <vt:lpstr>Multivariate Linear Regression in R</vt:lpstr>
      <vt:lpstr>Basic Model</vt:lpstr>
      <vt:lpstr>Polynomial Regression</vt:lpstr>
      <vt:lpstr>Polynomial Example – medv vs lstat</vt:lpstr>
      <vt:lpstr>Polynomial Regression</vt:lpstr>
      <vt:lpstr>Polynomial Regression, using I() function</vt:lpstr>
      <vt:lpstr>Polynomial Regression, poly() function</vt:lpstr>
      <vt:lpstr>pairs()</vt:lpstr>
      <vt:lpstr>Regression Using Interaction Terms</vt:lpstr>
      <vt:lpstr>Linear vs. Non-Linear Models</vt:lpstr>
      <vt:lpstr>Qualitative Predictors</vt:lpstr>
      <vt:lpstr>Qualitative Predictors</vt:lpstr>
      <vt:lpstr>Qualitative Predictors</vt:lpstr>
      <vt:lpstr>Single Regression vs Multivariate Regression</vt:lpstr>
      <vt:lpstr>Single Regression vs Multivariate Regression</vt:lpstr>
      <vt:lpstr>Single Regression vs Multivariate Regression</vt:lpstr>
      <vt:lpstr>Polynomial Example – Wage vs Age</vt:lpstr>
      <vt:lpstr>Using ANOVA to Compare Models</vt:lpstr>
      <vt:lpstr>PowerPoint Presentation</vt:lpstr>
      <vt:lpstr>Comparing Models with Orthogonal Basis Vectors</vt:lpstr>
      <vt:lpstr>These will cause Your Linear Model to be “Bad”</vt:lpstr>
      <vt:lpstr>Mitigation Techniques</vt:lpstr>
      <vt:lpstr> Modeling Errors  Cross validation       </vt:lpstr>
      <vt:lpstr>Cross Validation and Resampling Methods</vt:lpstr>
      <vt:lpstr>Generalized Model</vt:lpstr>
      <vt:lpstr>Model Bias</vt:lpstr>
      <vt:lpstr>Rigid vs Flexible Models</vt:lpstr>
      <vt:lpstr>Model Variability</vt:lpstr>
      <vt:lpstr>Cross Validation</vt:lpstr>
      <vt:lpstr>Training Error vs Test Error</vt:lpstr>
      <vt:lpstr>Training Error vs Test Error</vt:lpstr>
      <vt:lpstr>Model Selection  (how flexible should my model be?)</vt:lpstr>
      <vt:lpstr>Techniques for Model Selection</vt:lpstr>
      <vt:lpstr>Techniques for Model Selection</vt:lpstr>
      <vt:lpstr>Techniques for Model Selection</vt:lpstr>
      <vt:lpstr>LOOCV and K-Fold Cross Validation</vt:lpstr>
      <vt:lpstr>High Dimensionality</vt:lpstr>
      <vt:lpstr>High Dimensionality</vt:lpstr>
      <vt:lpstr>Homework #1 (Page 1 of 3)</vt:lpstr>
      <vt:lpstr>Homework #1 (Page 2 of 3)</vt:lpstr>
      <vt:lpstr>Homework # 1 (page 3 of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subject>Data Mining</dc:subject>
  <dc:creator>George Wilson</dc:creator>
  <cp:lastModifiedBy>Chris Armao</cp:lastModifiedBy>
  <cp:revision>624</cp:revision>
  <cp:lastPrinted>2018-12-27T02:55:20Z</cp:lastPrinted>
  <dcterms:created xsi:type="dcterms:W3CDTF">2006-08-16T00:00:00Z</dcterms:created>
  <dcterms:modified xsi:type="dcterms:W3CDTF">2020-01-13T19:52:15Z</dcterms:modified>
</cp:coreProperties>
</file>