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318" r:id="rId3"/>
    <p:sldId id="472" r:id="rId4"/>
    <p:sldId id="468" r:id="rId5"/>
    <p:sldId id="558" r:id="rId6"/>
    <p:sldId id="575" r:id="rId7"/>
    <p:sldId id="567" r:id="rId8"/>
    <p:sldId id="548" r:id="rId9"/>
    <p:sldId id="552" r:id="rId10"/>
    <p:sldId id="492" r:id="rId11"/>
    <p:sldId id="493" r:id="rId12"/>
    <p:sldId id="577" r:id="rId13"/>
    <p:sldId id="585" r:id="rId14"/>
    <p:sldId id="590" r:id="rId15"/>
    <p:sldId id="597" r:id="rId16"/>
    <p:sldId id="598" r:id="rId17"/>
    <p:sldId id="599" r:id="rId18"/>
    <p:sldId id="591" r:id="rId19"/>
    <p:sldId id="588" r:id="rId20"/>
    <p:sldId id="587" r:id="rId21"/>
    <p:sldId id="593" r:id="rId22"/>
    <p:sldId id="594" r:id="rId23"/>
    <p:sldId id="596" r:id="rId24"/>
    <p:sldId id="586" r:id="rId25"/>
    <p:sldId id="592" r:id="rId26"/>
    <p:sldId id="602" r:id="rId27"/>
    <p:sldId id="496" r:id="rId28"/>
    <p:sldId id="603" r:id="rId29"/>
    <p:sldId id="595" r:id="rId30"/>
    <p:sldId id="380" r:id="rId31"/>
    <p:sldId id="379" r:id="rId32"/>
    <p:sldId id="338" r:id="rId33"/>
    <p:sldId id="343" r:id="rId34"/>
    <p:sldId id="465" r:id="rId35"/>
    <p:sldId id="464" r:id="rId36"/>
    <p:sldId id="466" r:id="rId37"/>
    <p:sldId id="601" r:id="rId38"/>
    <p:sldId id="407" r:id="rId39"/>
    <p:sldId id="600" r:id="rId40"/>
    <p:sldId id="319" r:id="rId41"/>
    <p:sldId id="604" r:id="rId42"/>
    <p:sldId id="605" r:id="rId43"/>
    <p:sldId id="371" r:id="rId44"/>
    <p:sldId id="607" r:id="rId45"/>
    <p:sldId id="408" r:id="rId46"/>
    <p:sldId id="606" r:id="rId47"/>
    <p:sldId id="376" r:id="rId48"/>
    <p:sldId id="341" r:id="rId49"/>
    <p:sldId id="409" r:id="rId50"/>
    <p:sldId id="432" r:id="rId51"/>
    <p:sldId id="433" r:id="rId52"/>
    <p:sldId id="434" r:id="rId53"/>
    <p:sldId id="611" r:id="rId54"/>
    <p:sldId id="613" r:id="rId55"/>
    <p:sldId id="610" r:id="rId56"/>
    <p:sldId id="328" r:id="rId57"/>
    <p:sldId id="421" r:id="rId58"/>
    <p:sldId id="435" r:id="rId59"/>
    <p:sldId id="436" r:id="rId60"/>
    <p:sldId id="437" r:id="rId61"/>
    <p:sldId id="438" r:id="rId62"/>
    <p:sldId id="439" r:id="rId63"/>
    <p:sldId id="440" r:id="rId64"/>
    <p:sldId id="441" r:id="rId65"/>
    <p:sldId id="470" r:id="rId66"/>
    <p:sldId id="614" r:id="rId67"/>
    <p:sldId id="449" r:id="rId6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43" autoAdjust="0"/>
    <p:restoredTop sz="86858" autoAdjust="0"/>
  </p:normalViewPr>
  <p:slideViewPr>
    <p:cSldViewPr>
      <p:cViewPr varScale="1">
        <p:scale>
          <a:sx n="77" d="100"/>
          <a:sy n="77" d="100"/>
        </p:scale>
        <p:origin x="1339" y="2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18053"/>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CF8649B2-0CD9-49A6-B0D4-62BF955489EB}" type="datetimeFigureOut">
              <a:rPr lang="en-US" altLang="en-US"/>
              <a:pPr>
                <a:defRPr/>
              </a:pPr>
              <a:t>1/27/2020</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DDFB4407-B4DB-48F3-BCB3-70B2057A1935}" type="slidenum">
              <a:rPr lang="en-US" altLang="en-US"/>
              <a:pPr>
                <a:defRPr/>
              </a:pPr>
              <a:t>‹#›</a:t>
            </a:fld>
            <a:endParaRPr lang="en-US" altLang="en-US"/>
          </a:p>
        </p:txBody>
      </p:sp>
    </p:spTree>
    <p:extLst>
      <p:ext uri="{BB962C8B-B14F-4D97-AF65-F5344CB8AC3E}">
        <p14:creationId xmlns:p14="http://schemas.microsoft.com/office/powerpoint/2010/main" val="875038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C0EE8E6-3246-4DA4-A53A-DF39FEFF3065}" type="datetime1">
              <a:rPr lang="en-US" altLang="en-US" smtClean="0"/>
              <a:t>1/27/2020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E16F26AE-3A03-44C2-ADF3-5C904C8CB187}" type="slidenum">
              <a:rPr lang="en-US" altLang="en-US"/>
              <a:pPr>
                <a:defRPr/>
              </a:pPr>
              <a:t>‹#›</a:t>
            </a:fld>
            <a:endParaRPr lang="en-US" altLang="en-US"/>
          </a:p>
        </p:txBody>
      </p:sp>
    </p:spTree>
    <p:extLst>
      <p:ext uri="{BB962C8B-B14F-4D97-AF65-F5344CB8AC3E}">
        <p14:creationId xmlns:p14="http://schemas.microsoft.com/office/powerpoint/2010/main" val="198563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2DF8E66-32EA-4EC4-925B-358CED2A9FD9}" type="datetime1">
              <a:rPr lang="en-US" altLang="en-US" smtClean="0"/>
              <a:t>1/27/2020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6DF16B8C-657C-4696-ABF4-9D5204E46025}" type="slidenum">
              <a:rPr lang="en-US" altLang="en-US"/>
              <a:pPr>
                <a:defRPr/>
              </a:pPr>
              <a:t>‹#›</a:t>
            </a:fld>
            <a:endParaRPr lang="en-US" altLang="en-US"/>
          </a:p>
        </p:txBody>
      </p:sp>
    </p:spTree>
    <p:extLst>
      <p:ext uri="{BB962C8B-B14F-4D97-AF65-F5344CB8AC3E}">
        <p14:creationId xmlns:p14="http://schemas.microsoft.com/office/powerpoint/2010/main" val="3369805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7D77D1E-3E63-4AA3-A847-31E7D986CAD7}" type="datetime1">
              <a:rPr lang="en-US" altLang="en-US" smtClean="0"/>
              <a:t>1/27/2020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A23E0D44-5885-482B-A951-FB04CB57D819}" type="slidenum">
              <a:rPr lang="en-US" altLang="en-US"/>
              <a:pPr>
                <a:defRPr/>
              </a:pPr>
              <a:t>‹#›</a:t>
            </a:fld>
            <a:endParaRPr lang="en-US" altLang="en-US"/>
          </a:p>
        </p:txBody>
      </p:sp>
    </p:spTree>
    <p:extLst>
      <p:ext uri="{BB962C8B-B14F-4D97-AF65-F5344CB8AC3E}">
        <p14:creationId xmlns:p14="http://schemas.microsoft.com/office/powerpoint/2010/main" val="1138314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A339A29-6BC4-4E5E-A7C9-B8D7D534DFFD}" type="datetime1">
              <a:rPr lang="en-US" altLang="en-US" smtClean="0"/>
              <a:t>1/27/2020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sz="1600">
                <a:solidFill>
                  <a:schemeClr val="tx1"/>
                </a:solidFill>
              </a:defRPr>
            </a:lvl1pPr>
          </a:lstStyle>
          <a:p>
            <a:pPr>
              <a:defRPr/>
            </a:pPr>
            <a:fld id="{9695C8B4-01A2-485F-8B64-4640E234E3BB}" type="slidenum">
              <a:rPr lang="en-US" altLang="en-US" smtClean="0"/>
              <a:pPr>
                <a:defRPr/>
              </a:pPr>
              <a:t>‹#›</a:t>
            </a:fld>
            <a:endParaRPr lang="en-US" altLang="en-US"/>
          </a:p>
        </p:txBody>
      </p:sp>
    </p:spTree>
    <p:extLst>
      <p:ext uri="{BB962C8B-B14F-4D97-AF65-F5344CB8AC3E}">
        <p14:creationId xmlns:p14="http://schemas.microsoft.com/office/powerpoint/2010/main" val="3019081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C82D3BF-4785-4204-BDD9-4974D8128B0C}" type="datetime1">
              <a:rPr lang="en-US" altLang="en-US" smtClean="0"/>
              <a:t>1/27/2020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C33CFAE1-7E2D-4B6D-8CD6-8D9E87847327}" type="slidenum">
              <a:rPr lang="en-US" altLang="en-US"/>
              <a:pPr>
                <a:defRPr/>
              </a:pPr>
              <a:t>‹#›</a:t>
            </a:fld>
            <a:endParaRPr lang="en-US" altLang="en-US"/>
          </a:p>
        </p:txBody>
      </p:sp>
    </p:spTree>
    <p:extLst>
      <p:ext uri="{BB962C8B-B14F-4D97-AF65-F5344CB8AC3E}">
        <p14:creationId xmlns:p14="http://schemas.microsoft.com/office/powerpoint/2010/main" val="241624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EFF5575-F27C-411B-961D-E3D8E818BD8A}" type="datetime1">
              <a:rPr lang="en-US" altLang="en-US" smtClean="0"/>
              <a:t>1/27/2020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7E9C7810-D49F-43AD-A2F3-362A958DA5BE}" type="slidenum">
              <a:rPr lang="en-US" altLang="en-US"/>
              <a:pPr>
                <a:defRPr/>
              </a:pPr>
              <a:t>‹#›</a:t>
            </a:fld>
            <a:endParaRPr lang="en-US" altLang="en-US"/>
          </a:p>
        </p:txBody>
      </p:sp>
    </p:spTree>
    <p:extLst>
      <p:ext uri="{BB962C8B-B14F-4D97-AF65-F5344CB8AC3E}">
        <p14:creationId xmlns:p14="http://schemas.microsoft.com/office/powerpoint/2010/main" val="2888848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8DFFF3E7-B98A-4B3E-BBD2-530B8C4971FF}" type="datetime1">
              <a:rPr lang="en-US" altLang="en-US" smtClean="0"/>
              <a:t>1/27/2020</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68AFD554-3BF6-40D5-9AF3-EEC856B204F7}" type="slidenum">
              <a:rPr lang="en-US" altLang="en-US"/>
              <a:pPr>
                <a:defRPr/>
              </a:pPr>
              <a:t>‹#›</a:t>
            </a:fld>
            <a:endParaRPr lang="en-US" altLang="en-US"/>
          </a:p>
        </p:txBody>
      </p:sp>
    </p:spTree>
    <p:extLst>
      <p:ext uri="{BB962C8B-B14F-4D97-AF65-F5344CB8AC3E}">
        <p14:creationId xmlns:p14="http://schemas.microsoft.com/office/powerpoint/2010/main" val="3117843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5774A6E-1634-4BFC-9919-F9CA1361A91A}" type="datetime1">
              <a:rPr lang="en-US" altLang="en-US" smtClean="0"/>
              <a:t>1/27/2020</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6F3015BD-3145-493A-885E-B2BF5637D895}" type="slidenum">
              <a:rPr lang="en-US" altLang="en-US"/>
              <a:pPr>
                <a:defRPr/>
              </a:pPr>
              <a:t>‹#›</a:t>
            </a:fld>
            <a:endParaRPr lang="en-US" altLang="en-US"/>
          </a:p>
        </p:txBody>
      </p:sp>
    </p:spTree>
    <p:extLst>
      <p:ext uri="{BB962C8B-B14F-4D97-AF65-F5344CB8AC3E}">
        <p14:creationId xmlns:p14="http://schemas.microsoft.com/office/powerpoint/2010/main" val="3513119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D6FA954-4334-42E4-995B-44C0B9ADB2ED}" type="datetime1">
              <a:rPr lang="en-US" altLang="en-US" smtClean="0"/>
              <a:t>1/27/2020</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FC93185D-6A19-4728-8B9E-9B3492F27ED7}" type="slidenum">
              <a:rPr lang="en-US" altLang="en-US"/>
              <a:pPr>
                <a:defRPr/>
              </a:pPr>
              <a:t>‹#›</a:t>
            </a:fld>
            <a:endParaRPr lang="en-US" altLang="en-US"/>
          </a:p>
        </p:txBody>
      </p:sp>
    </p:spTree>
    <p:extLst>
      <p:ext uri="{BB962C8B-B14F-4D97-AF65-F5344CB8AC3E}">
        <p14:creationId xmlns:p14="http://schemas.microsoft.com/office/powerpoint/2010/main" val="26727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E5189FD-7F9C-4569-A99C-A7A7A2AE994F}" type="datetime1">
              <a:rPr lang="en-US" altLang="en-US" smtClean="0"/>
              <a:t>1/27/2020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7F4313CD-6C76-430F-8B0B-6AB881CFC0C7}" type="slidenum">
              <a:rPr lang="en-US" altLang="en-US"/>
              <a:pPr>
                <a:defRPr/>
              </a:pPr>
              <a:t>‹#›</a:t>
            </a:fld>
            <a:endParaRPr lang="en-US" altLang="en-US"/>
          </a:p>
        </p:txBody>
      </p:sp>
    </p:spTree>
    <p:extLst>
      <p:ext uri="{BB962C8B-B14F-4D97-AF65-F5344CB8AC3E}">
        <p14:creationId xmlns:p14="http://schemas.microsoft.com/office/powerpoint/2010/main" val="1624133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23B8C0F-05DB-4508-A4AA-FB3E0E7A9F28}" type="datetime1">
              <a:rPr lang="en-US" altLang="en-US" smtClean="0"/>
              <a:t>1/27/2020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BD721BBE-FDE2-4DC5-B1CF-785468DBD9EC}" type="slidenum">
              <a:rPr lang="en-US" altLang="en-US"/>
              <a:pPr>
                <a:defRPr/>
              </a:pPr>
              <a:t>‹#›</a:t>
            </a:fld>
            <a:endParaRPr lang="en-US" altLang="en-US"/>
          </a:p>
        </p:txBody>
      </p:sp>
    </p:spTree>
    <p:extLst>
      <p:ext uri="{BB962C8B-B14F-4D97-AF65-F5344CB8AC3E}">
        <p14:creationId xmlns:p14="http://schemas.microsoft.com/office/powerpoint/2010/main" val="2068824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219200"/>
            <a:ext cx="82296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defRPr>
            </a:lvl1pPr>
          </a:lstStyle>
          <a:p>
            <a:pPr>
              <a:defRPr/>
            </a:pPr>
            <a:fld id="{2BE24571-8883-456B-A8BA-8EA95CEA4040}" type="datetime1">
              <a:rPr lang="en-US" altLang="en-US" smtClean="0"/>
              <a:t>1/27/2020</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rgbClr val="898989"/>
                </a:solidFill>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44C393DF-8602-425E-B424-DAAF2480195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28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2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85800" y="1066800"/>
            <a:ext cx="7772400" cy="2362200"/>
          </a:xfrm>
        </p:spPr>
        <p:txBody>
          <a:bodyPr/>
          <a:lstStyle/>
          <a:p>
            <a:pPr eaLnBrk="1" hangingPunct="1"/>
            <a:r>
              <a:rPr lang="en-US" altLang="en-US" sz="4000" b="1" dirty="0"/>
              <a:t>Math 642</a:t>
            </a:r>
            <a:br>
              <a:rPr lang="en-US" altLang="en-US" sz="4000" dirty="0"/>
            </a:br>
            <a:r>
              <a:rPr lang="en-US" altLang="en-US" sz="4000" dirty="0"/>
              <a:t>Introduction to Machine Learning</a:t>
            </a:r>
            <a:br>
              <a:rPr lang="en-US" altLang="en-US" sz="4000" dirty="0"/>
            </a:br>
            <a:br>
              <a:rPr lang="en-US" altLang="en-US" sz="4000" dirty="0"/>
            </a:br>
            <a:r>
              <a:rPr lang="en-US" altLang="en-US" sz="3600" dirty="0"/>
              <a:t>Lecture 3: KNN, Cross Validation, </a:t>
            </a:r>
            <a:br>
              <a:rPr lang="en-US" altLang="en-US" sz="3600" dirty="0"/>
            </a:br>
            <a:r>
              <a:rPr lang="en-US" altLang="en-US" sz="3600" dirty="0"/>
              <a:t>Bootstrap</a:t>
            </a:r>
            <a:endParaRPr lang="en-US" altLang="en-US" sz="4000" dirty="0"/>
          </a:p>
        </p:txBody>
      </p:sp>
      <p:sp>
        <p:nvSpPr>
          <p:cNvPr id="2051" name="Subtitle 2"/>
          <p:cNvSpPr>
            <a:spLocks noGrp="1"/>
          </p:cNvSpPr>
          <p:nvPr>
            <p:ph type="subTitle" idx="1"/>
          </p:nvPr>
        </p:nvSpPr>
        <p:spPr>
          <a:xfrm>
            <a:off x="1524000" y="4572000"/>
            <a:ext cx="6400800" cy="1752600"/>
          </a:xfrm>
        </p:spPr>
        <p:txBody>
          <a:bodyPr/>
          <a:lstStyle/>
          <a:p>
            <a:pPr eaLnBrk="1" hangingPunct="1"/>
            <a:r>
              <a:rPr lang="en-US" altLang="en-US" dirty="0">
                <a:solidFill>
                  <a:schemeClr val="tx1"/>
                </a:solidFill>
              </a:rPr>
              <a:t>Spring 2020</a:t>
            </a:r>
          </a:p>
        </p:txBody>
      </p:sp>
      <p:sp>
        <p:nvSpPr>
          <p:cNvPr id="2" name="Slide Number Placeholder 1"/>
          <p:cNvSpPr>
            <a:spLocks noGrp="1"/>
          </p:cNvSpPr>
          <p:nvPr>
            <p:ph type="sldNum" sz="quarter" idx="12"/>
          </p:nvPr>
        </p:nvSpPr>
        <p:spPr/>
        <p:txBody>
          <a:bodyPr/>
          <a:lstStyle/>
          <a:p>
            <a:pPr>
              <a:defRPr/>
            </a:pPr>
            <a:fld id="{E16F26AE-3A03-44C2-ADF3-5C904C8CB187}" type="slidenum">
              <a:rPr lang="en-US" altLang="en-US" smtClean="0"/>
              <a:pPr>
                <a:defRPr/>
              </a:pPr>
              <a:t>1</a:t>
            </a:fld>
            <a:endParaRPr lang="en-US" altLang="en-US"/>
          </a:p>
        </p:txBody>
      </p:sp>
      <p:sp>
        <p:nvSpPr>
          <p:cNvPr id="5" name="TextBox 4"/>
          <p:cNvSpPr txBox="1"/>
          <p:nvPr/>
        </p:nvSpPr>
        <p:spPr>
          <a:xfrm>
            <a:off x="990600" y="5562600"/>
            <a:ext cx="7315200" cy="923330"/>
          </a:xfrm>
          <a:prstGeom prst="rect">
            <a:avLst/>
          </a:prstGeom>
          <a:noFill/>
        </p:spPr>
        <p:txBody>
          <a:bodyPr wrap="square" rtlCol="0">
            <a:spAutoFit/>
          </a:bodyPr>
          <a:lstStyle/>
          <a:p>
            <a:r>
              <a:rPr lang="en-US" dirty="0"/>
              <a:t>Some of the figures in this presentation are taken from "An Introduction to Statistical Learning, with applications in R"  (Springer, 2013) with permission from the authors: G. James, D. Witten,  T. Hastie and R. </a:t>
            </a:r>
            <a:r>
              <a:rPr lang="en-US" dirty="0" err="1"/>
              <a:t>Tibshirani</a:t>
            </a:r>
            <a:r>
              <a:rPr 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Hierarchical Clustering Example</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10</a:t>
            </a:fld>
            <a:endParaRPr lang="en-US" altLang="en-US"/>
          </a:p>
        </p:txBody>
      </p:sp>
      <p:pic>
        <p:nvPicPr>
          <p:cNvPr id="3" name="Picture 2"/>
          <p:cNvPicPr>
            <a:picLocks noChangeAspect="1"/>
          </p:cNvPicPr>
          <p:nvPr/>
        </p:nvPicPr>
        <p:blipFill>
          <a:blip r:embed="rId2"/>
          <a:stretch>
            <a:fillRect/>
          </a:stretch>
        </p:blipFill>
        <p:spPr>
          <a:xfrm>
            <a:off x="152400" y="2336621"/>
            <a:ext cx="8382000" cy="3762375"/>
          </a:xfrm>
          <a:prstGeom prst="rect">
            <a:avLst/>
          </a:prstGeom>
        </p:spPr>
      </p:pic>
      <p:sp>
        <p:nvSpPr>
          <p:cNvPr id="6" name="Content Placeholder 2"/>
          <p:cNvSpPr>
            <a:spLocks noGrp="1"/>
          </p:cNvSpPr>
          <p:nvPr>
            <p:ph idx="1"/>
          </p:nvPr>
        </p:nvSpPr>
        <p:spPr>
          <a:xfrm>
            <a:off x="457200" y="1219200"/>
            <a:ext cx="8229600" cy="4906963"/>
          </a:xfrm>
        </p:spPr>
        <p:txBody>
          <a:bodyPr/>
          <a:lstStyle/>
          <a:p>
            <a:pPr marL="0" indent="0">
              <a:buNone/>
            </a:pPr>
            <a:r>
              <a:rPr lang="en-US" sz="2400" dirty="0"/>
              <a:t>This example shows that on a </a:t>
            </a:r>
            <a:r>
              <a:rPr lang="en-US" sz="2400" dirty="0" err="1"/>
              <a:t>dendrogram</a:t>
            </a:r>
            <a:r>
              <a:rPr lang="en-US" sz="2400" dirty="0"/>
              <a:t>, similarity must be judged based on vertical distance, not horizontal distance</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516611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Clustering</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11</a:t>
            </a:fld>
            <a:endParaRPr lang="en-US" altLang="en-US"/>
          </a:p>
        </p:txBody>
      </p:sp>
      <p:pic>
        <p:nvPicPr>
          <p:cNvPr id="3" name="Picture 2"/>
          <p:cNvPicPr>
            <a:picLocks noChangeAspect="1"/>
          </p:cNvPicPr>
          <p:nvPr/>
        </p:nvPicPr>
        <p:blipFill>
          <a:blip r:embed="rId2"/>
          <a:stretch>
            <a:fillRect/>
          </a:stretch>
        </p:blipFill>
        <p:spPr>
          <a:xfrm>
            <a:off x="1143000" y="2895600"/>
            <a:ext cx="7383815" cy="3124200"/>
          </a:xfrm>
          <a:prstGeom prst="rect">
            <a:avLst/>
          </a:prstGeom>
        </p:spPr>
      </p:pic>
      <p:sp>
        <p:nvSpPr>
          <p:cNvPr id="6" name="Content Placeholder 2"/>
          <p:cNvSpPr>
            <a:spLocks noGrp="1"/>
          </p:cNvSpPr>
          <p:nvPr>
            <p:ph idx="1"/>
          </p:nvPr>
        </p:nvSpPr>
        <p:spPr>
          <a:xfrm>
            <a:off x="457200" y="1219200"/>
            <a:ext cx="8229600" cy="4906963"/>
          </a:xfrm>
        </p:spPr>
        <p:txBody>
          <a:bodyPr/>
          <a:lstStyle/>
          <a:p>
            <a:pPr marL="0" indent="0">
              <a:buNone/>
            </a:pPr>
            <a:r>
              <a:rPr lang="en-US" sz="2400" dirty="0"/>
              <a:t>You can select the number of classes you want based on your cut line</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830181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792162"/>
          </a:xfrm>
        </p:spPr>
        <p:txBody>
          <a:bodyPr/>
          <a:lstStyle/>
          <a:p>
            <a:r>
              <a:rPr lang="en-US" dirty="0"/>
              <a:t>K Nearest Neighbors Regression</a:t>
            </a:r>
            <a:br>
              <a:rPr lang="en-US" dirty="0"/>
            </a:br>
            <a:r>
              <a:rPr lang="en-US" sz="2000" dirty="0"/>
              <a:t>Chapters 3.3</a:t>
            </a:r>
            <a:br>
              <a:rPr lang="en-US" sz="2000" dirty="0"/>
            </a:br>
            <a:br>
              <a:rPr lang="en-US" sz="2000" dirty="0"/>
            </a:br>
            <a:r>
              <a:rPr lang="en-US" dirty="0"/>
              <a:t>Local Regression</a:t>
            </a:r>
            <a:br>
              <a:rPr lang="en-US" sz="2000" dirty="0"/>
            </a:br>
            <a:r>
              <a:rPr lang="en-US" sz="1600" dirty="0"/>
              <a:t>Chapters 7.6</a:t>
            </a:r>
            <a:br>
              <a:rPr lang="en-US" sz="2000" dirty="0"/>
            </a:br>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12</a:t>
            </a:fld>
            <a:endParaRPr lang="en-US" altLang="en-US"/>
          </a:p>
        </p:txBody>
      </p:sp>
    </p:spTree>
    <p:extLst>
      <p:ext uri="{BB962C8B-B14F-4D97-AF65-F5344CB8AC3E}">
        <p14:creationId xmlns:p14="http://schemas.microsoft.com/office/powerpoint/2010/main" val="1245440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t>K Nearest Neighbors</a:t>
            </a:r>
          </a:p>
        </p:txBody>
      </p:sp>
      <p:sp>
        <p:nvSpPr>
          <p:cNvPr id="3" name="Content Placeholder 2"/>
          <p:cNvSpPr>
            <a:spLocks noGrp="1"/>
          </p:cNvSpPr>
          <p:nvPr>
            <p:ph idx="1"/>
          </p:nvPr>
        </p:nvSpPr>
        <p:spPr>
          <a:xfrm>
            <a:off x="381000" y="1066800"/>
            <a:ext cx="8305800" cy="5334000"/>
          </a:xfrm>
        </p:spPr>
        <p:txBody>
          <a:bodyPr rtlCol="0">
            <a:normAutofit/>
          </a:bodyPr>
          <a:lstStyle/>
          <a:p>
            <a:pPr marL="0" indent="0" eaLnBrk="1" fontAlgn="auto" hangingPunct="1">
              <a:spcAft>
                <a:spcPts val="0"/>
              </a:spcAft>
              <a:buFont typeface="Arial" charset="0"/>
              <a:buNone/>
              <a:defRPr/>
            </a:pPr>
            <a:r>
              <a:rPr lang="en-US" sz="2000" dirty="0"/>
              <a:t>This is a very intuitive method of estimating outcomes.  Easy to conceptualize graphically:</a:t>
            </a:r>
          </a:p>
          <a:p>
            <a:pPr marL="0" indent="0" eaLnBrk="1" fontAlgn="auto" hangingPunct="1">
              <a:spcAft>
                <a:spcPts val="0"/>
              </a:spcAft>
              <a:buFont typeface="Arial" charset="0"/>
              <a:buNone/>
              <a:defRPr/>
            </a:pPr>
            <a:endParaRPr lang="en-US" sz="700" dirty="0"/>
          </a:p>
          <a:p>
            <a:pPr marL="457200" indent="-457200" eaLnBrk="1" fontAlgn="auto" hangingPunct="1">
              <a:spcAft>
                <a:spcPts val="0"/>
              </a:spcAft>
              <a:buFont typeface="Arial" charset="0"/>
              <a:buAutoNum type="arabicPeriod"/>
              <a:defRPr/>
            </a:pPr>
            <a:r>
              <a:rPr lang="en-US" sz="2000" dirty="0"/>
              <a:t>Assume a value for K.  K is the number of samples you use to estimate y.</a:t>
            </a:r>
          </a:p>
          <a:p>
            <a:pPr marL="457200" indent="-457200" eaLnBrk="1" fontAlgn="auto" hangingPunct="1">
              <a:spcAft>
                <a:spcPts val="0"/>
              </a:spcAft>
              <a:buFont typeface="Arial" charset="0"/>
              <a:buAutoNum type="arabicPeriod"/>
              <a:defRPr/>
            </a:pPr>
            <a:r>
              <a:rPr lang="en-US" sz="2000" dirty="0"/>
              <a:t>Select a value for the feature(s), x</a:t>
            </a:r>
            <a:r>
              <a:rPr lang="en-US" sz="2000" baseline="-25000" dirty="0"/>
              <a:t>0j, </a:t>
            </a:r>
            <a:r>
              <a:rPr lang="en-US" sz="2000" dirty="0"/>
              <a:t>where you want to estimate y</a:t>
            </a:r>
          </a:p>
          <a:p>
            <a:pPr marL="457200" indent="-457200" eaLnBrk="1" fontAlgn="auto" hangingPunct="1">
              <a:spcAft>
                <a:spcPts val="0"/>
              </a:spcAft>
              <a:buFont typeface="Arial" charset="0"/>
              <a:buAutoNum type="arabicPeriod"/>
              <a:defRPr/>
            </a:pPr>
            <a:r>
              <a:rPr lang="en-US" sz="2000" dirty="0"/>
              <a:t>Find the k “closest” samples to x</a:t>
            </a:r>
            <a:r>
              <a:rPr lang="en-US" sz="2000" baseline="-25000" dirty="0"/>
              <a:t>0j</a:t>
            </a:r>
            <a:endParaRPr lang="en-US" sz="2000" dirty="0"/>
          </a:p>
          <a:p>
            <a:pPr marL="457200" indent="-457200" eaLnBrk="1" fontAlgn="auto" hangingPunct="1">
              <a:spcAft>
                <a:spcPts val="0"/>
              </a:spcAft>
              <a:buFont typeface="+mj-lt"/>
              <a:buAutoNum type="arabicPeriod"/>
              <a:defRPr/>
            </a:pPr>
            <a:r>
              <a:rPr lang="en-US" sz="2000" dirty="0"/>
              <a:t>Take the average of the </a:t>
            </a:r>
            <a:r>
              <a:rPr lang="en-US" sz="2000" dirty="0" err="1"/>
              <a:t>y</a:t>
            </a:r>
            <a:r>
              <a:rPr lang="en-US" sz="2000" baseline="-25000" dirty="0" err="1"/>
              <a:t>i</a:t>
            </a:r>
            <a:r>
              <a:rPr lang="en-US" sz="2000" dirty="0" err="1"/>
              <a:t>’s</a:t>
            </a:r>
            <a:r>
              <a:rPr lang="en-US" sz="2000" dirty="0"/>
              <a:t> that correspond to the k closest x</a:t>
            </a:r>
            <a:r>
              <a:rPr lang="en-US" sz="2000" baseline="-25000" dirty="0"/>
              <a:t>0j</a:t>
            </a:r>
            <a:r>
              <a:rPr lang="en-US" sz="2000" dirty="0"/>
              <a:t>’s to get y</a:t>
            </a:r>
          </a:p>
          <a:p>
            <a:pPr marL="457200" indent="-457200" eaLnBrk="1" fontAlgn="auto" hangingPunct="1">
              <a:spcAft>
                <a:spcPts val="0"/>
              </a:spcAft>
              <a:buFont typeface="+mj-lt"/>
              <a:buAutoNum type="arabicPeriod"/>
              <a:defRPr/>
            </a:pPr>
            <a:endParaRPr lang="en-US" sz="2000" dirty="0"/>
          </a:p>
          <a:p>
            <a:pPr marL="457200" indent="-457200" eaLnBrk="1" fontAlgn="auto" hangingPunct="1">
              <a:spcAft>
                <a:spcPts val="0"/>
              </a:spcAft>
              <a:buFont typeface="+mj-lt"/>
              <a:buAutoNum type="arabicPeriod"/>
              <a:defRPr/>
            </a:pPr>
            <a:endParaRPr lang="en-US" sz="2000" dirty="0"/>
          </a:p>
          <a:p>
            <a:pPr marL="457200" indent="-457200" eaLnBrk="1" fontAlgn="auto" hangingPunct="1">
              <a:spcAft>
                <a:spcPts val="0"/>
              </a:spcAft>
              <a:buFont typeface="+mj-lt"/>
              <a:buAutoNum type="arabicPeriod"/>
              <a:defRPr/>
            </a:pPr>
            <a:endParaRPr lang="en-US" sz="2000" dirty="0"/>
          </a:p>
          <a:p>
            <a:pPr marL="457200" indent="-457200" eaLnBrk="1" fontAlgn="auto" hangingPunct="1">
              <a:spcAft>
                <a:spcPts val="0"/>
              </a:spcAft>
              <a:buFont typeface="+mj-lt"/>
              <a:buAutoNum type="arabicPeriod"/>
              <a:defRPr/>
            </a:pPr>
            <a:endParaRPr lang="en-US" sz="2000" dirty="0"/>
          </a:p>
          <a:p>
            <a:pPr marL="0" indent="0" eaLnBrk="1" fontAlgn="auto" hangingPunct="1">
              <a:spcAft>
                <a:spcPts val="0"/>
              </a:spcAft>
              <a:buNone/>
              <a:defRPr/>
            </a:pPr>
            <a:r>
              <a:rPr lang="en-US" sz="2000" dirty="0"/>
              <a:t>(where </a:t>
            </a:r>
            <a:r>
              <a:rPr lang="en-US" sz="2000" i="1" dirty="0">
                <a:latin typeface="Curlz MT" panose="04040404050702020202" pitchFamily="82" charset="0"/>
              </a:rPr>
              <a:t>N</a:t>
            </a:r>
            <a:r>
              <a:rPr lang="en-US" sz="2000" baseline="-25000" dirty="0"/>
              <a:t>0</a:t>
            </a:r>
            <a:r>
              <a:rPr lang="en-US" sz="2000" dirty="0"/>
              <a:t> means that the x</a:t>
            </a:r>
            <a:r>
              <a:rPr lang="en-US" sz="2000" baseline="-25000" dirty="0"/>
              <a:t>i</a:t>
            </a:r>
            <a:r>
              <a:rPr lang="en-US" sz="2000" dirty="0"/>
              <a:t>’s are closest to x</a:t>
            </a:r>
            <a:r>
              <a:rPr lang="en-US" sz="2000" baseline="-25000" dirty="0"/>
              <a:t>0</a:t>
            </a:r>
            <a:r>
              <a:rPr lang="en-US" sz="2000" dirty="0"/>
              <a:t>)</a:t>
            </a:r>
          </a:p>
          <a:p>
            <a:pPr marL="0" indent="0" eaLnBrk="1" fontAlgn="auto" hangingPunct="1">
              <a:spcAft>
                <a:spcPts val="0"/>
              </a:spcAft>
              <a:buNone/>
              <a:defRPr/>
            </a:pPr>
            <a:endParaRPr lang="en-US" dirty="0"/>
          </a:p>
          <a:p>
            <a:pPr marL="457200" indent="-457200" eaLnBrk="1" fontAlgn="auto" hangingPunct="1">
              <a:spcAft>
                <a:spcPts val="0"/>
              </a:spcAft>
              <a:buFont typeface="+mj-lt"/>
              <a:buAutoNum type="arabicPeriod"/>
              <a:defRPr/>
            </a:pPr>
            <a:endParaRPr lang="en-US" sz="900" dirty="0"/>
          </a:p>
        </p:txBody>
      </p:sp>
      <p:sp>
        <p:nvSpPr>
          <p:cNvPr id="2" name="TextBox 1"/>
          <p:cNvSpPr txBox="1"/>
          <p:nvPr/>
        </p:nvSpPr>
        <p:spPr>
          <a:xfrm>
            <a:off x="7469959" y="2167453"/>
            <a:ext cx="300082" cy="369332"/>
          </a:xfrm>
          <a:prstGeom prst="rect">
            <a:avLst/>
          </a:prstGeom>
          <a:noFill/>
        </p:spPr>
        <p:txBody>
          <a:bodyPr wrap="none" rtlCol="0">
            <a:spAutoFit/>
          </a:bodyPr>
          <a:lstStyle/>
          <a:p>
            <a:r>
              <a:rPr lang="en-US" dirty="0"/>
              <a:t>^</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13</a:t>
            </a:fld>
            <a:endParaRPr lang="en-US" altLang="en-US" dirty="0"/>
          </a:p>
        </p:txBody>
      </p:sp>
      <p:sp>
        <p:nvSpPr>
          <p:cNvPr id="7" name="TextBox 6">
            <a:extLst>
              <a:ext uri="{FF2B5EF4-FFF2-40B4-BE49-F238E27FC236}">
                <a16:creationId xmlns:a16="http://schemas.microsoft.com/office/drawing/2014/main" id="{449C72AE-0410-44A9-8A4C-6D1CF8F39659}"/>
              </a:ext>
            </a:extLst>
          </p:cNvPr>
          <p:cNvSpPr txBox="1"/>
          <p:nvPr/>
        </p:nvSpPr>
        <p:spPr>
          <a:xfrm>
            <a:off x="8072437" y="1764784"/>
            <a:ext cx="300082" cy="369332"/>
          </a:xfrm>
          <a:prstGeom prst="rect">
            <a:avLst/>
          </a:prstGeom>
          <a:noFill/>
        </p:spPr>
        <p:txBody>
          <a:bodyPr wrap="none" rtlCol="0">
            <a:spAutoFit/>
          </a:bodyPr>
          <a:lstStyle/>
          <a:p>
            <a:r>
              <a:rPr lang="en-US" dirty="0"/>
              <a:t>^</a:t>
            </a:r>
          </a:p>
        </p:txBody>
      </p:sp>
      <p:sp>
        <p:nvSpPr>
          <p:cNvPr id="8" name="TextBox 7">
            <a:extLst>
              <a:ext uri="{FF2B5EF4-FFF2-40B4-BE49-F238E27FC236}">
                <a16:creationId xmlns:a16="http://schemas.microsoft.com/office/drawing/2014/main" id="{E22F7FC8-C1A9-4798-8835-A25AA39C5D18}"/>
              </a:ext>
            </a:extLst>
          </p:cNvPr>
          <p:cNvSpPr txBox="1"/>
          <p:nvPr/>
        </p:nvSpPr>
        <p:spPr>
          <a:xfrm>
            <a:off x="8077199" y="2861786"/>
            <a:ext cx="300082" cy="369332"/>
          </a:xfrm>
          <a:prstGeom prst="rect">
            <a:avLst/>
          </a:prstGeom>
          <a:noFill/>
        </p:spPr>
        <p:txBody>
          <a:bodyPr wrap="none" rtlCol="0">
            <a:spAutoFit/>
          </a:bodyPr>
          <a:lstStyle/>
          <a:p>
            <a:r>
              <a:rPr lang="en-US" dirty="0"/>
              <a:t>^</a:t>
            </a:r>
          </a:p>
        </p:txBody>
      </p:sp>
      <p:pic>
        <p:nvPicPr>
          <p:cNvPr id="5" name="Picture 4">
            <a:extLst>
              <a:ext uri="{FF2B5EF4-FFF2-40B4-BE49-F238E27FC236}">
                <a16:creationId xmlns:a16="http://schemas.microsoft.com/office/drawing/2014/main" id="{3DD1A7A4-32B1-4B55-B7C5-C759A4DFEEE6}"/>
              </a:ext>
            </a:extLst>
          </p:cNvPr>
          <p:cNvPicPr>
            <a:picLocks noChangeAspect="1"/>
          </p:cNvPicPr>
          <p:nvPr/>
        </p:nvPicPr>
        <p:blipFill>
          <a:blip r:embed="rId2"/>
          <a:stretch>
            <a:fillRect/>
          </a:stretch>
        </p:blipFill>
        <p:spPr>
          <a:xfrm>
            <a:off x="2286000" y="3505200"/>
            <a:ext cx="3526504" cy="1255400"/>
          </a:xfrm>
          <a:prstGeom prst="rect">
            <a:avLst/>
          </a:prstGeom>
        </p:spPr>
      </p:pic>
      <p:sp>
        <p:nvSpPr>
          <p:cNvPr id="6" name="TextBox 5">
            <a:extLst>
              <a:ext uri="{FF2B5EF4-FFF2-40B4-BE49-F238E27FC236}">
                <a16:creationId xmlns:a16="http://schemas.microsoft.com/office/drawing/2014/main" id="{02AFFE02-95F0-4BC6-BEF2-9411E5EBFA02}"/>
              </a:ext>
            </a:extLst>
          </p:cNvPr>
          <p:cNvSpPr txBox="1"/>
          <p:nvPr/>
        </p:nvSpPr>
        <p:spPr>
          <a:xfrm>
            <a:off x="6172200" y="3859232"/>
            <a:ext cx="2286000" cy="369332"/>
          </a:xfrm>
          <a:prstGeom prst="rect">
            <a:avLst/>
          </a:prstGeom>
          <a:noFill/>
        </p:spPr>
        <p:txBody>
          <a:bodyPr wrap="square" rtlCol="0">
            <a:spAutoFit/>
          </a:bodyPr>
          <a:lstStyle/>
          <a:p>
            <a:r>
              <a:rPr lang="en-US" dirty="0"/>
              <a:t>(ISLR page 105)</a:t>
            </a:r>
          </a:p>
        </p:txBody>
      </p:sp>
    </p:spTree>
    <p:extLst>
      <p:ext uri="{BB962C8B-B14F-4D97-AF65-F5344CB8AC3E}">
        <p14:creationId xmlns:p14="http://schemas.microsoft.com/office/powerpoint/2010/main" val="2149362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1FE8D-FD7E-4B4C-8534-ABEDA9F3E113}"/>
              </a:ext>
            </a:extLst>
          </p:cNvPr>
          <p:cNvSpPr>
            <a:spLocks noGrp="1"/>
          </p:cNvSpPr>
          <p:nvPr>
            <p:ph type="title"/>
          </p:nvPr>
        </p:nvSpPr>
        <p:spPr/>
        <p:txBody>
          <a:bodyPr/>
          <a:lstStyle/>
          <a:p>
            <a:r>
              <a:rPr lang="en-US" dirty="0"/>
              <a:t>KNN</a:t>
            </a:r>
          </a:p>
        </p:txBody>
      </p:sp>
      <p:sp>
        <p:nvSpPr>
          <p:cNvPr id="88" name="TextBox 87">
            <a:extLst>
              <a:ext uri="{FF2B5EF4-FFF2-40B4-BE49-F238E27FC236}">
                <a16:creationId xmlns:a16="http://schemas.microsoft.com/office/drawing/2014/main" id="{1867431A-1EF4-49B7-B30A-34292350B0DF}"/>
              </a:ext>
            </a:extLst>
          </p:cNvPr>
          <p:cNvSpPr txBox="1"/>
          <p:nvPr/>
        </p:nvSpPr>
        <p:spPr>
          <a:xfrm>
            <a:off x="1545420" y="3461282"/>
            <a:ext cx="792205" cy="461665"/>
          </a:xfrm>
          <a:prstGeom prst="rect">
            <a:avLst/>
          </a:prstGeom>
          <a:noFill/>
        </p:spPr>
        <p:txBody>
          <a:bodyPr wrap="none" rtlCol="0">
            <a:spAutoFit/>
          </a:bodyPr>
          <a:lstStyle/>
          <a:p>
            <a:r>
              <a:rPr lang="en-US" sz="2400" dirty="0">
                <a:solidFill>
                  <a:srgbClr val="0070C0"/>
                </a:solidFill>
              </a:rPr>
              <a:t>K = 8</a:t>
            </a:r>
          </a:p>
        </p:txBody>
      </p:sp>
      <p:cxnSp>
        <p:nvCxnSpPr>
          <p:cNvPr id="129" name="Straight Connector 128">
            <a:extLst>
              <a:ext uri="{FF2B5EF4-FFF2-40B4-BE49-F238E27FC236}">
                <a16:creationId xmlns:a16="http://schemas.microsoft.com/office/drawing/2014/main" id="{D2428DE4-81DE-42A1-BA32-5E6430FC1E1A}"/>
              </a:ext>
            </a:extLst>
          </p:cNvPr>
          <p:cNvCxnSpPr/>
          <p:nvPr/>
        </p:nvCxnSpPr>
        <p:spPr>
          <a:xfrm flipV="1">
            <a:off x="133169" y="3266005"/>
            <a:ext cx="8686800" cy="52722"/>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6" name="TextBox 155">
            <a:extLst>
              <a:ext uri="{FF2B5EF4-FFF2-40B4-BE49-F238E27FC236}">
                <a16:creationId xmlns:a16="http://schemas.microsoft.com/office/drawing/2014/main" id="{AFAF89FA-A7E6-45A2-A027-3521D80D41EF}"/>
              </a:ext>
            </a:extLst>
          </p:cNvPr>
          <p:cNvSpPr txBox="1"/>
          <p:nvPr/>
        </p:nvSpPr>
        <p:spPr>
          <a:xfrm>
            <a:off x="5620779" y="3492926"/>
            <a:ext cx="792205" cy="461665"/>
          </a:xfrm>
          <a:prstGeom prst="rect">
            <a:avLst/>
          </a:prstGeom>
          <a:noFill/>
          <a:ln>
            <a:noFill/>
          </a:ln>
        </p:spPr>
        <p:txBody>
          <a:bodyPr wrap="none" rtlCol="0">
            <a:spAutoFit/>
          </a:bodyPr>
          <a:lstStyle/>
          <a:p>
            <a:r>
              <a:rPr lang="en-US" sz="2400" dirty="0">
                <a:solidFill>
                  <a:srgbClr val="00B050"/>
                </a:solidFill>
              </a:rPr>
              <a:t>K = 3</a:t>
            </a:r>
          </a:p>
        </p:txBody>
      </p:sp>
      <p:grpSp>
        <p:nvGrpSpPr>
          <p:cNvPr id="186" name="Group 185">
            <a:extLst>
              <a:ext uri="{FF2B5EF4-FFF2-40B4-BE49-F238E27FC236}">
                <a16:creationId xmlns:a16="http://schemas.microsoft.com/office/drawing/2014/main" id="{0E46260A-6B0A-43C3-A9BC-805B22304958}"/>
              </a:ext>
            </a:extLst>
          </p:cNvPr>
          <p:cNvGrpSpPr/>
          <p:nvPr/>
        </p:nvGrpSpPr>
        <p:grpSpPr>
          <a:xfrm>
            <a:off x="791015" y="5791307"/>
            <a:ext cx="1947380" cy="984885"/>
            <a:chOff x="6974939" y="1381731"/>
            <a:chExt cx="1947380" cy="984885"/>
          </a:xfrm>
        </p:grpSpPr>
        <p:sp>
          <p:nvSpPr>
            <p:cNvPr id="118" name="TextBox 117">
              <a:extLst>
                <a:ext uri="{FF2B5EF4-FFF2-40B4-BE49-F238E27FC236}">
                  <a16:creationId xmlns:a16="http://schemas.microsoft.com/office/drawing/2014/main" id="{4FECC131-CA2B-4382-A462-10A1E20EBB7A}"/>
                </a:ext>
              </a:extLst>
            </p:cNvPr>
            <p:cNvSpPr txBox="1"/>
            <p:nvPr/>
          </p:nvSpPr>
          <p:spPr>
            <a:xfrm>
              <a:off x="6975952" y="1707103"/>
              <a:ext cx="1946367" cy="461665"/>
            </a:xfrm>
            <a:prstGeom prst="rect">
              <a:avLst/>
            </a:prstGeom>
            <a:noFill/>
          </p:spPr>
          <p:txBody>
            <a:bodyPr wrap="none" rtlCol="0">
              <a:spAutoFit/>
            </a:bodyPr>
            <a:lstStyle/>
            <a:p>
              <a:r>
                <a:rPr lang="en-US" sz="2400" dirty="0">
                  <a:solidFill>
                    <a:srgbClr val="0070C0"/>
                  </a:solidFill>
                </a:rPr>
                <a:t>y</a:t>
              </a:r>
              <a:r>
                <a:rPr lang="en-US" sz="2400" baseline="-25000" dirty="0">
                  <a:solidFill>
                    <a:srgbClr val="0070C0"/>
                  </a:solidFill>
                </a:rPr>
                <a:t>0</a:t>
              </a:r>
              <a:r>
                <a:rPr lang="en-US" sz="2400" dirty="0">
                  <a:solidFill>
                    <a:srgbClr val="0070C0"/>
                  </a:solidFill>
                </a:rPr>
                <a:t> =  ( ∑  </a:t>
              </a:r>
              <a:r>
                <a:rPr lang="en-US" sz="2400" dirty="0" err="1">
                  <a:solidFill>
                    <a:srgbClr val="0070C0"/>
                  </a:solidFill>
                </a:rPr>
                <a:t>y</a:t>
              </a:r>
              <a:r>
                <a:rPr lang="en-US" sz="2400" baseline="-25000" dirty="0" err="1">
                  <a:solidFill>
                    <a:srgbClr val="0070C0"/>
                  </a:solidFill>
                </a:rPr>
                <a:t>i</a:t>
              </a:r>
              <a:r>
                <a:rPr lang="en-US" sz="2400" dirty="0">
                  <a:solidFill>
                    <a:srgbClr val="0070C0"/>
                  </a:solidFill>
                </a:rPr>
                <a:t> )/ 8</a:t>
              </a:r>
            </a:p>
          </p:txBody>
        </p:sp>
        <p:sp>
          <p:nvSpPr>
            <p:cNvPr id="119" name="TextBox 118">
              <a:extLst>
                <a:ext uri="{FF2B5EF4-FFF2-40B4-BE49-F238E27FC236}">
                  <a16:creationId xmlns:a16="http://schemas.microsoft.com/office/drawing/2014/main" id="{FF75FE59-5DF3-435E-834B-C4B4CE6F8DC6}"/>
                </a:ext>
              </a:extLst>
            </p:cNvPr>
            <p:cNvSpPr txBox="1"/>
            <p:nvPr/>
          </p:nvSpPr>
          <p:spPr>
            <a:xfrm>
              <a:off x="7083886" y="1381731"/>
              <a:ext cx="1048685" cy="984885"/>
            </a:xfrm>
            <a:prstGeom prst="rect">
              <a:avLst/>
            </a:prstGeom>
            <a:noFill/>
          </p:spPr>
          <p:txBody>
            <a:bodyPr wrap="none" rtlCol="0">
              <a:spAutoFit/>
            </a:bodyPr>
            <a:lstStyle/>
            <a:p>
              <a:r>
                <a:rPr lang="en-US" sz="2400" dirty="0">
                  <a:solidFill>
                    <a:srgbClr val="0070C0"/>
                  </a:solidFill>
                </a:rPr>
                <a:t>          </a:t>
              </a:r>
              <a:r>
                <a:rPr lang="en-US" sz="1600" dirty="0">
                  <a:solidFill>
                    <a:srgbClr val="0070C0"/>
                  </a:solidFill>
                </a:rPr>
                <a:t>8</a:t>
              </a:r>
            </a:p>
            <a:p>
              <a:endParaRPr lang="en-US" sz="2000" dirty="0">
                <a:solidFill>
                  <a:srgbClr val="0070C0"/>
                </a:solidFill>
              </a:endParaRPr>
            </a:p>
            <a:p>
              <a:r>
                <a:rPr lang="en-US" sz="1400" dirty="0">
                  <a:solidFill>
                    <a:srgbClr val="0070C0"/>
                  </a:solidFill>
                </a:rPr>
                <a:t>                </a:t>
              </a:r>
              <a:r>
                <a:rPr lang="en-US" sz="1400" dirty="0" err="1">
                  <a:solidFill>
                    <a:srgbClr val="0070C0"/>
                  </a:solidFill>
                </a:rPr>
                <a:t>i</a:t>
              </a:r>
              <a:r>
                <a:rPr lang="en-US" sz="1400" dirty="0">
                  <a:solidFill>
                    <a:srgbClr val="0070C0"/>
                  </a:solidFill>
                </a:rPr>
                <a:t>=1</a:t>
              </a:r>
              <a:endParaRPr lang="en-US" sz="2400" dirty="0">
                <a:solidFill>
                  <a:srgbClr val="0070C0"/>
                </a:solidFill>
              </a:endParaRPr>
            </a:p>
          </p:txBody>
        </p:sp>
        <p:sp>
          <p:nvSpPr>
            <p:cNvPr id="180" name="TextBox 179">
              <a:extLst>
                <a:ext uri="{FF2B5EF4-FFF2-40B4-BE49-F238E27FC236}">
                  <a16:creationId xmlns:a16="http://schemas.microsoft.com/office/drawing/2014/main" id="{E31C13F5-C3FA-4675-9B79-CE6A6242057B}"/>
                </a:ext>
              </a:extLst>
            </p:cNvPr>
            <p:cNvSpPr txBox="1"/>
            <p:nvPr/>
          </p:nvSpPr>
          <p:spPr>
            <a:xfrm>
              <a:off x="6974939" y="1616125"/>
              <a:ext cx="300082" cy="369332"/>
            </a:xfrm>
            <a:prstGeom prst="rect">
              <a:avLst/>
            </a:prstGeom>
            <a:noFill/>
          </p:spPr>
          <p:txBody>
            <a:bodyPr wrap="none" rtlCol="0">
              <a:spAutoFit/>
            </a:bodyPr>
            <a:lstStyle/>
            <a:p>
              <a:r>
                <a:rPr lang="en-US" dirty="0">
                  <a:solidFill>
                    <a:schemeClr val="accent1"/>
                  </a:solidFill>
                </a:rPr>
                <a:t>^</a:t>
              </a:r>
            </a:p>
          </p:txBody>
        </p:sp>
      </p:grpSp>
      <p:grpSp>
        <p:nvGrpSpPr>
          <p:cNvPr id="185" name="Group 184">
            <a:extLst>
              <a:ext uri="{FF2B5EF4-FFF2-40B4-BE49-F238E27FC236}">
                <a16:creationId xmlns:a16="http://schemas.microsoft.com/office/drawing/2014/main" id="{4E15131C-46E7-4CC1-9E8B-52E522C30836}"/>
              </a:ext>
            </a:extLst>
          </p:cNvPr>
          <p:cNvGrpSpPr/>
          <p:nvPr/>
        </p:nvGrpSpPr>
        <p:grpSpPr>
          <a:xfrm>
            <a:off x="5283236" y="5797932"/>
            <a:ext cx="1946367" cy="984885"/>
            <a:chOff x="7037203" y="4313080"/>
            <a:chExt cx="1946367" cy="984885"/>
          </a:xfrm>
        </p:grpSpPr>
        <p:sp>
          <p:nvSpPr>
            <p:cNvPr id="175" name="TextBox 174">
              <a:extLst>
                <a:ext uri="{FF2B5EF4-FFF2-40B4-BE49-F238E27FC236}">
                  <a16:creationId xmlns:a16="http://schemas.microsoft.com/office/drawing/2014/main" id="{EAFB6274-AF5E-4590-9C0A-3CFF84A21359}"/>
                </a:ext>
              </a:extLst>
            </p:cNvPr>
            <p:cNvSpPr txBox="1"/>
            <p:nvPr/>
          </p:nvSpPr>
          <p:spPr>
            <a:xfrm>
              <a:off x="7037203" y="4638452"/>
              <a:ext cx="1946367" cy="461665"/>
            </a:xfrm>
            <a:prstGeom prst="rect">
              <a:avLst/>
            </a:prstGeom>
            <a:noFill/>
            <a:ln>
              <a:noFill/>
            </a:ln>
          </p:spPr>
          <p:txBody>
            <a:bodyPr wrap="none" rtlCol="0">
              <a:spAutoFit/>
            </a:bodyPr>
            <a:lstStyle/>
            <a:p>
              <a:r>
                <a:rPr lang="en-US" sz="2400" dirty="0">
                  <a:solidFill>
                    <a:srgbClr val="00B050"/>
                  </a:solidFill>
                </a:rPr>
                <a:t>y</a:t>
              </a:r>
              <a:r>
                <a:rPr lang="en-US" sz="2400" baseline="-25000" dirty="0">
                  <a:solidFill>
                    <a:srgbClr val="00B050"/>
                  </a:solidFill>
                </a:rPr>
                <a:t>0</a:t>
              </a:r>
              <a:r>
                <a:rPr lang="en-US" sz="2400" dirty="0">
                  <a:solidFill>
                    <a:srgbClr val="00B050"/>
                  </a:solidFill>
                </a:rPr>
                <a:t> =  ( ∑  </a:t>
              </a:r>
              <a:r>
                <a:rPr lang="en-US" sz="2400" dirty="0" err="1">
                  <a:solidFill>
                    <a:srgbClr val="00B050"/>
                  </a:solidFill>
                </a:rPr>
                <a:t>y</a:t>
              </a:r>
              <a:r>
                <a:rPr lang="en-US" sz="2400" baseline="-25000" dirty="0" err="1">
                  <a:solidFill>
                    <a:srgbClr val="00B050"/>
                  </a:solidFill>
                </a:rPr>
                <a:t>i</a:t>
              </a:r>
              <a:r>
                <a:rPr lang="en-US" sz="2400" dirty="0">
                  <a:solidFill>
                    <a:srgbClr val="00B050"/>
                  </a:solidFill>
                </a:rPr>
                <a:t> )/ 3</a:t>
              </a:r>
            </a:p>
          </p:txBody>
        </p:sp>
        <p:sp>
          <p:nvSpPr>
            <p:cNvPr id="176" name="TextBox 175">
              <a:extLst>
                <a:ext uri="{FF2B5EF4-FFF2-40B4-BE49-F238E27FC236}">
                  <a16:creationId xmlns:a16="http://schemas.microsoft.com/office/drawing/2014/main" id="{E2F33A4A-28AF-4171-9CFD-6ED60A1A071A}"/>
                </a:ext>
              </a:extLst>
            </p:cNvPr>
            <p:cNvSpPr txBox="1"/>
            <p:nvPr/>
          </p:nvSpPr>
          <p:spPr>
            <a:xfrm>
              <a:off x="7145137" y="4313080"/>
              <a:ext cx="1048685" cy="984885"/>
            </a:xfrm>
            <a:prstGeom prst="rect">
              <a:avLst/>
            </a:prstGeom>
            <a:noFill/>
            <a:ln>
              <a:noFill/>
            </a:ln>
          </p:spPr>
          <p:txBody>
            <a:bodyPr wrap="none" rtlCol="0">
              <a:spAutoFit/>
            </a:bodyPr>
            <a:lstStyle/>
            <a:p>
              <a:r>
                <a:rPr lang="en-US" sz="2400" dirty="0">
                  <a:solidFill>
                    <a:srgbClr val="00B050"/>
                  </a:solidFill>
                </a:rPr>
                <a:t>          </a:t>
              </a:r>
              <a:r>
                <a:rPr lang="en-US" sz="1600" dirty="0">
                  <a:solidFill>
                    <a:srgbClr val="00B050"/>
                  </a:solidFill>
                </a:rPr>
                <a:t>3</a:t>
              </a:r>
            </a:p>
            <a:p>
              <a:endParaRPr lang="en-US" sz="2000" dirty="0">
                <a:solidFill>
                  <a:srgbClr val="00B050"/>
                </a:solidFill>
              </a:endParaRPr>
            </a:p>
            <a:p>
              <a:r>
                <a:rPr lang="en-US" sz="1400" dirty="0">
                  <a:solidFill>
                    <a:srgbClr val="00B050"/>
                  </a:solidFill>
                </a:rPr>
                <a:t>                </a:t>
              </a:r>
              <a:r>
                <a:rPr lang="en-US" sz="1400" dirty="0" err="1">
                  <a:solidFill>
                    <a:srgbClr val="00B050"/>
                  </a:solidFill>
                </a:rPr>
                <a:t>i</a:t>
              </a:r>
              <a:r>
                <a:rPr lang="en-US" sz="1400" dirty="0">
                  <a:solidFill>
                    <a:srgbClr val="00B050"/>
                  </a:solidFill>
                </a:rPr>
                <a:t>=1</a:t>
              </a:r>
              <a:endParaRPr lang="en-US" sz="2400" dirty="0">
                <a:solidFill>
                  <a:srgbClr val="00B050"/>
                </a:solidFill>
              </a:endParaRPr>
            </a:p>
          </p:txBody>
        </p:sp>
        <p:sp>
          <p:nvSpPr>
            <p:cNvPr id="181" name="TextBox 180">
              <a:extLst>
                <a:ext uri="{FF2B5EF4-FFF2-40B4-BE49-F238E27FC236}">
                  <a16:creationId xmlns:a16="http://schemas.microsoft.com/office/drawing/2014/main" id="{DD182C44-2EFF-4781-B584-E7C13172171A}"/>
                </a:ext>
              </a:extLst>
            </p:cNvPr>
            <p:cNvSpPr txBox="1"/>
            <p:nvPr/>
          </p:nvSpPr>
          <p:spPr>
            <a:xfrm>
              <a:off x="7037203" y="4526441"/>
              <a:ext cx="300082" cy="369332"/>
            </a:xfrm>
            <a:prstGeom prst="rect">
              <a:avLst/>
            </a:prstGeom>
            <a:noFill/>
          </p:spPr>
          <p:txBody>
            <a:bodyPr wrap="none" rtlCol="0">
              <a:spAutoFit/>
            </a:bodyPr>
            <a:lstStyle/>
            <a:p>
              <a:r>
                <a:rPr lang="en-US" dirty="0">
                  <a:solidFill>
                    <a:srgbClr val="00B050"/>
                  </a:solidFill>
                </a:rPr>
                <a:t>^</a:t>
              </a:r>
            </a:p>
          </p:txBody>
        </p:sp>
      </p:grpSp>
      <p:grpSp>
        <p:nvGrpSpPr>
          <p:cNvPr id="187" name="Group 186">
            <a:extLst>
              <a:ext uri="{FF2B5EF4-FFF2-40B4-BE49-F238E27FC236}">
                <a16:creationId xmlns:a16="http://schemas.microsoft.com/office/drawing/2014/main" id="{32CD740A-0BB6-4A86-BE8C-728483184C43}"/>
              </a:ext>
            </a:extLst>
          </p:cNvPr>
          <p:cNvGrpSpPr/>
          <p:nvPr/>
        </p:nvGrpSpPr>
        <p:grpSpPr>
          <a:xfrm>
            <a:off x="290225" y="3777411"/>
            <a:ext cx="3616301" cy="2222280"/>
            <a:chOff x="4287822" y="1457216"/>
            <a:chExt cx="3616301" cy="2222280"/>
          </a:xfrm>
        </p:grpSpPr>
        <p:sp>
          <p:nvSpPr>
            <p:cNvPr id="35" name="Oval 34">
              <a:extLst>
                <a:ext uri="{FF2B5EF4-FFF2-40B4-BE49-F238E27FC236}">
                  <a16:creationId xmlns:a16="http://schemas.microsoft.com/office/drawing/2014/main" id="{31C80F01-3016-40AF-9337-3186898F18F7}"/>
                </a:ext>
              </a:extLst>
            </p:cNvPr>
            <p:cNvSpPr/>
            <p:nvPr/>
          </p:nvSpPr>
          <p:spPr>
            <a:xfrm>
              <a:off x="5293282" y="2077912"/>
              <a:ext cx="1715162" cy="893330"/>
            </a:xfrm>
            <a:prstGeom prst="ellipse">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2B2AEA65-EF45-487D-B530-9BE9D682561A}"/>
                </a:ext>
              </a:extLst>
            </p:cNvPr>
            <p:cNvCxnSpPr>
              <a:cxnSpLocks/>
            </p:cNvCxnSpPr>
            <p:nvPr/>
          </p:nvCxnSpPr>
          <p:spPr>
            <a:xfrm flipV="1">
              <a:off x="4596098" y="3352401"/>
              <a:ext cx="2831545" cy="253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24E397CB-E96E-46EC-A149-813675DD1723}"/>
                </a:ext>
              </a:extLst>
            </p:cNvPr>
            <p:cNvCxnSpPr>
              <a:cxnSpLocks/>
            </p:cNvCxnSpPr>
            <p:nvPr/>
          </p:nvCxnSpPr>
          <p:spPr>
            <a:xfrm flipH="1" flipV="1">
              <a:off x="4622933" y="1918523"/>
              <a:ext cx="1617" cy="14691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5B72F95C-E1D0-486B-88E3-9FB93F55E209}"/>
                </a:ext>
              </a:extLst>
            </p:cNvPr>
            <p:cNvSpPr/>
            <p:nvPr/>
          </p:nvSpPr>
          <p:spPr>
            <a:xfrm rot="2279447">
              <a:off x="5165848" y="2558583"/>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C6F2561D-C711-4D8E-89BA-4745A0D57E13}"/>
                </a:ext>
              </a:extLst>
            </p:cNvPr>
            <p:cNvSpPr/>
            <p:nvPr/>
          </p:nvSpPr>
          <p:spPr>
            <a:xfrm rot="2279447">
              <a:off x="5756396" y="2335461"/>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D562CB5F-248B-4297-9CAE-6BAB09FD4398}"/>
                </a:ext>
              </a:extLst>
            </p:cNvPr>
            <p:cNvSpPr/>
            <p:nvPr/>
          </p:nvSpPr>
          <p:spPr>
            <a:xfrm rot="2279447">
              <a:off x="7124619" y="2516078"/>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9AC3FE7A-7CBA-413B-A922-6D71D94AD9F0}"/>
                </a:ext>
              </a:extLst>
            </p:cNvPr>
            <p:cNvSpPr/>
            <p:nvPr/>
          </p:nvSpPr>
          <p:spPr>
            <a:xfrm rot="2279447">
              <a:off x="5413496" y="2633203"/>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581AA5E7-5561-4BF6-B3D3-56AA46FB4ED2}"/>
                </a:ext>
              </a:extLst>
            </p:cNvPr>
            <p:cNvSpPr/>
            <p:nvPr/>
          </p:nvSpPr>
          <p:spPr>
            <a:xfrm rot="2279447">
              <a:off x="5934518" y="2478754"/>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0C1BF199-AAD7-42BC-83A8-4F5454FD0FC2}"/>
                </a:ext>
              </a:extLst>
            </p:cNvPr>
            <p:cNvSpPr/>
            <p:nvPr/>
          </p:nvSpPr>
          <p:spPr>
            <a:xfrm rot="2279447">
              <a:off x="4918196" y="268788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6A44ECDE-2EB8-4DCA-96FA-FDD8220B8EC2}"/>
                </a:ext>
              </a:extLst>
            </p:cNvPr>
            <p:cNvSpPr/>
            <p:nvPr/>
          </p:nvSpPr>
          <p:spPr>
            <a:xfrm rot="2279447">
              <a:off x="6613049" y="2183337"/>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654B6944-755A-4700-8630-2025D46579AE}"/>
                </a:ext>
              </a:extLst>
            </p:cNvPr>
            <p:cNvSpPr/>
            <p:nvPr/>
          </p:nvSpPr>
          <p:spPr>
            <a:xfrm rot="2279447">
              <a:off x="6765449" y="2335737"/>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C7B2A0D4-F6A0-4FAD-8736-6B8018E74958}"/>
                </a:ext>
              </a:extLst>
            </p:cNvPr>
            <p:cNvSpPr/>
            <p:nvPr/>
          </p:nvSpPr>
          <p:spPr>
            <a:xfrm rot="2279447">
              <a:off x="6884373" y="2589589"/>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291AFBBB-4460-4EE3-A7E4-481D9EB7D0E3}"/>
                </a:ext>
              </a:extLst>
            </p:cNvPr>
            <p:cNvSpPr/>
            <p:nvPr/>
          </p:nvSpPr>
          <p:spPr>
            <a:xfrm rot="2279447">
              <a:off x="6137396" y="2283513"/>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AA0CEE5A-7675-426E-868D-21539AA2E459}"/>
                </a:ext>
              </a:extLst>
            </p:cNvPr>
            <p:cNvSpPr/>
            <p:nvPr/>
          </p:nvSpPr>
          <p:spPr>
            <a:xfrm rot="2279447">
              <a:off x="7290400" y="303536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92E6A26C-DAA4-40C6-9F67-0EA3CC0F94C4}"/>
                </a:ext>
              </a:extLst>
            </p:cNvPr>
            <p:cNvSpPr/>
            <p:nvPr/>
          </p:nvSpPr>
          <p:spPr>
            <a:xfrm rot="2279447">
              <a:off x="6490452" y="2397644"/>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Slide Number Placeholder 3">
              <a:extLst>
                <a:ext uri="{FF2B5EF4-FFF2-40B4-BE49-F238E27FC236}">
                  <a16:creationId xmlns:a16="http://schemas.microsoft.com/office/drawing/2014/main" id="{7F91A222-D06C-4D89-A742-345A2956376C}"/>
                </a:ext>
              </a:extLst>
            </p:cNvPr>
            <p:cNvSpPr txBox="1">
              <a:spLocks/>
            </p:cNvSpPr>
            <p:nvPr/>
          </p:nvSpPr>
          <p:spPr>
            <a:xfrm>
              <a:off x="7488894" y="3129705"/>
              <a:ext cx="415229"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altLang="en-US" sz="2400" b="1" dirty="0"/>
                <a:t>X</a:t>
              </a:r>
            </a:p>
          </p:txBody>
        </p:sp>
        <p:sp>
          <p:nvSpPr>
            <p:cNvPr id="105" name="Slide Number Placeholder 3">
              <a:extLst>
                <a:ext uri="{FF2B5EF4-FFF2-40B4-BE49-F238E27FC236}">
                  <a16:creationId xmlns:a16="http://schemas.microsoft.com/office/drawing/2014/main" id="{3A3DFFEF-B37E-468C-A247-AC820842B4DA}"/>
                </a:ext>
              </a:extLst>
            </p:cNvPr>
            <p:cNvSpPr txBox="1">
              <a:spLocks/>
            </p:cNvSpPr>
            <p:nvPr/>
          </p:nvSpPr>
          <p:spPr>
            <a:xfrm>
              <a:off x="4415318" y="1457216"/>
              <a:ext cx="415229"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altLang="en-US" sz="2400" b="1" dirty="0"/>
                <a:t>Y</a:t>
              </a:r>
            </a:p>
          </p:txBody>
        </p:sp>
        <p:sp>
          <p:nvSpPr>
            <p:cNvPr id="106" name="TextBox 105">
              <a:extLst>
                <a:ext uri="{FF2B5EF4-FFF2-40B4-BE49-F238E27FC236}">
                  <a16:creationId xmlns:a16="http://schemas.microsoft.com/office/drawing/2014/main" id="{DD8F8CB3-31D5-4511-9CD0-B6CBC4ABFA85}"/>
                </a:ext>
              </a:extLst>
            </p:cNvPr>
            <p:cNvSpPr txBox="1"/>
            <p:nvPr/>
          </p:nvSpPr>
          <p:spPr>
            <a:xfrm>
              <a:off x="6133815" y="3310164"/>
              <a:ext cx="369012" cy="369332"/>
            </a:xfrm>
            <a:prstGeom prst="rect">
              <a:avLst/>
            </a:prstGeom>
            <a:noFill/>
          </p:spPr>
          <p:txBody>
            <a:bodyPr wrap="none" rtlCol="0">
              <a:spAutoFit/>
            </a:bodyPr>
            <a:lstStyle/>
            <a:p>
              <a:r>
                <a:rPr lang="en-US" b="1" dirty="0">
                  <a:solidFill>
                    <a:srgbClr val="0070C0"/>
                  </a:solidFill>
                </a:rPr>
                <a:t>x</a:t>
              </a:r>
              <a:r>
                <a:rPr lang="en-US" b="1" baseline="-25000" dirty="0">
                  <a:solidFill>
                    <a:srgbClr val="0070C0"/>
                  </a:solidFill>
                </a:rPr>
                <a:t>0</a:t>
              </a:r>
            </a:p>
          </p:txBody>
        </p:sp>
        <p:cxnSp>
          <p:nvCxnSpPr>
            <p:cNvPr id="108" name="Straight Connector 107">
              <a:extLst>
                <a:ext uri="{FF2B5EF4-FFF2-40B4-BE49-F238E27FC236}">
                  <a16:creationId xmlns:a16="http://schemas.microsoft.com/office/drawing/2014/main" id="{3DC5B09F-3E1E-426F-BE59-40E5DCEF63C0}"/>
                </a:ext>
              </a:extLst>
            </p:cNvPr>
            <p:cNvCxnSpPr>
              <a:cxnSpLocks/>
            </p:cNvCxnSpPr>
            <p:nvPr/>
          </p:nvCxnSpPr>
          <p:spPr>
            <a:xfrm flipH="1" flipV="1">
              <a:off x="6294952" y="2525145"/>
              <a:ext cx="1" cy="820487"/>
            </a:xfrm>
            <a:prstGeom prst="line">
              <a:avLst/>
            </a:prstGeom>
            <a:ln w="381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16DCF70A-FC82-4A10-8B91-222E74111CB1}"/>
                </a:ext>
              </a:extLst>
            </p:cNvPr>
            <p:cNvSpPr txBox="1"/>
            <p:nvPr/>
          </p:nvSpPr>
          <p:spPr>
            <a:xfrm>
              <a:off x="4296709" y="2297668"/>
              <a:ext cx="372218" cy="369332"/>
            </a:xfrm>
            <a:prstGeom prst="rect">
              <a:avLst/>
            </a:prstGeom>
            <a:noFill/>
          </p:spPr>
          <p:txBody>
            <a:bodyPr wrap="none" rtlCol="0">
              <a:spAutoFit/>
            </a:bodyPr>
            <a:lstStyle/>
            <a:p>
              <a:r>
                <a:rPr lang="en-US" b="1" dirty="0">
                  <a:solidFill>
                    <a:srgbClr val="0070C0"/>
                  </a:solidFill>
                </a:rPr>
                <a:t>y</a:t>
              </a:r>
              <a:r>
                <a:rPr lang="en-US" b="1" baseline="-25000" dirty="0">
                  <a:solidFill>
                    <a:srgbClr val="0070C0"/>
                  </a:solidFill>
                </a:rPr>
                <a:t>0</a:t>
              </a:r>
            </a:p>
          </p:txBody>
        </p:sp>
        <p:cxnSp>
          <p:nvCxnSpPr>
            <p:cNvPr id="122" name="Straight Connector 121">
              <a:extLst>
                <a:ext uri="{FF2B5EF4-FFF2-40B4-BE49-F238E27FC236}">
                  <a16:creationId xmlns:a16="http://schemas.microsoft.com/office/drawing/2014/main" id="{B38D2870-4199-447F-A9F9-E82FE6ADE19E}"/>
                </a:ext>
              </a:extLst>
            </p:cNvPr>
            <p:cNvCxnSpPr>
              <a:cxnSpLocks/>
            </p:cNvCxnSpPr>
            <p:nvPr/>
          </p:nvCxnSpPr>
          <p:spPr>
            <a:xfrm flipV="1">
              <a:off x="4668927" y="2563212"/>
              <a:ext cx="1626025" cy="10553"/>
            </a:xfrm>
            <a:prstGeom prst="line">
              <a:avLst/>
            </a:prstGeom>
            <a:ln w="381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182" name="TextBox 181">
              <a:extLst>
                <a:ext uri="{FF2B5EF4-FFF2-40B4-BE49-F238E27FC236}">
                  <a16:creationId xmlns:a16="http://schemas.microsoft.com/office/drawing/2014/main" id="{8FADBA46-E6B3-4A8F-B86D-02EB82CA3FF6}"/>
                </a:ext>
              </a:extLst>
            </p:cNvPr>
            <p:cNvSpPr txBox="1"/>
            <p:nvPr/>
          </p:nvSpPr>
          <p:spPr>
            <a:xfrm>
              <a:off x="4287822" y="2221468"/>
              <a:ext cx="300082" cy="369332"/>
            </a:xfrm>
            <a:prstGeom prst="rect">
              <a:avLst/>
            </a:prstGeom>
            <a:noFill/>
          </p:spPr>
          <p:txBody>
            <a:bodyPr wrap="none" rtlCol="0">
              <a:spAutoFit/>
            </a:bodyPr>
            <a:lstStyle/>
            <a:p>
              <a:r>
                <a:rPr lang="en-US" dirty="0">
                  <a:solidFill>
                    <a:schemeClr val="accent1"/>
                  </a:solidFill>
                </a:rPr>
                <a:t>^</a:t>
              </a:r>
            </a:p>
          </p:txBody>
        </p:sp>
      </p:grpSp>
      <p:grpSp>
        <p:nvGrpSpPr>
          <p:cNvPr id="189" name="Group 188">
            <a:extLst>
              <a:ext uri="{FF2B5EF4-FFF2-40B4-BE49-F238E27FC236}">
                <a16:creationId xmlns:a16="http://schemas.microsoft.com/office/drawing/2014/main" id="{102D2849-42C5-42CB-B22E-F176A19563FE}"/>
              </a:ext>
            </a:extLst>
          </p:cNvPr>
          <p:cNvGrpSpPr/>
          <p:nvPr/>
        </p:nvGrpSpPr>
        <p:grpSpPr>
          <a:xfrm>
            <a:off x="4580540" y="3813333"/>
            <a:ext cx="3635239" cy="2222280"/>
            <a:chOff x="4330135" y="4388565"/>
            <a:chExt cx="3635239" cy="2222280"/>
          </a:xfrm>
        </p:grpSpPr>
        <p:sp>
          <p:nvSpPr>
            <p:cNvPr id="155" name="Oval 154">
              <a:extLst>
                <a:ext uri="{FF2B5EF4-FFF2-40B4-BE49-F238E27FC236}">
                  <a16:creationId xmlns:a16="http://schemas.microsoft.com/office/drawing/2014/main" id="{F4036620-77B3-4BEA-95DE-50BD1C794BEF}"/>
                </a:ext>
              </a:extLst>
            </p:cNvPr>
            <p:cNvSpPr/>
            <p:nvPr/>
          </p:nvSpPr>
          <p:spPr>
            <a:xfrm>
              <a:off x="5954512" y="5120707"/>
              <a:ext cx="769001" cy="518152"/>
            </a:xfrm>
            <a:prstGeom prst="ellipse">
              <a:avLst/>
            </a:prstGeom>
            <a:no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7" name="Straight Arrow Connector 156">
              <a:extLst>
                <a:ext uri="{FF2B5EF4-FFF2-40B4-BE49-F238E27FC236}">
                  <a16:creationId xmlns:a16="http://schemas.microsoft.com/office/drawing/2014/main" id="{9ED2FECF-3EE2-487A-8D24-FACC6DF8AE8E}"/>
                </a:ext>
              </a:extLst>
            </p:cNvPr>
            <p:cNvCxnSpPr>
              <a:cxnSpLocks/>
            </p:cNvCxnSpPr>
            <p:nvPr/>
          </p:nvCxnSpPr>
          <p:spPr>
            <a:xfrm flipV="1">
              <a:off x="4657349" y="6283750"/>
              <a:ext cx="2831545" cy="253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8D354612-57D6-4650-B99E-707172979D18}"/>
                </a:ext>
              </a:extLst>
            </p:cNvPr>
            <p:cNvCxnSpPr>
              <a:cxnSpLocks/>
            </p:cNvCxnSpPr>
            <p:nvPr/>
          </p:nvCxnSpPr>
          <p:spPr>
            <a:xfrm flipH="1" flipV="1">
              <a:off x="4684184" y="4849872"/>
              <a:ext cx="1617" cy="14691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9" name="Oval 158">
              <a:extLst>
                <a:ext uri="{FF2B5EF4-FFF2-40B4-BE49-F238E27FC236}">
                  <a16:creationId xmlns:a16="http://schemas.microsoft.com/office/drawing/2014/main" id="{F2F038CB-C1D7-437F-826B-3042C88AA5CC}"/>
                </a:ext>
              </a:extLst>
            </p:cNvPr>
            <p:cNvSpPr/>
            <p:nvPr/>
          </p:nvSpPr>
          <p:spPr>
            <a:xfrm rot="2279447">
              <a:off x="5227099" y="5489932"/>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A686E59A-982C-4B43-8706-E62DB6096F4E}"/>
                </a:ext>
              </a:extLst>
            </p:cNvPr>
            <p:cNvSpPr/>
            <p:nvPr/>
          </p:nvSpPr>
          <p:spPr>
            <a:xfrm rot="2279447">
              <a:off x="5817647" y="526681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7A8FCCEC-347E-4152-8650-C254F3E89C21}"/>
                </a:ext>
              </a:extLst>
            </p:cNvPr>
            <p:cNvSpPr/>
            <p:nvPr/>
          </p:nvSpPr>
          <p:spPr>
            <a:xfrm rot="2279447">
              <a:off x="7185870" y="5447427"/>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0DB0E282-DE8F-4066-B749-C6BFFE9151CB}"/>
                </a:ext>
              </a:extLst>
            </p:cNvPr>
            <p:cNvSpPr/>
            <p:nvPr/>
          </p:nvSpPr>
          <p:spPr>
            <a:xfrm rot="2279447">
              <a:off x="5474747" y="5564552"/>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56456A34-C54B-44B3-8A39-0DFE2406DCEC}"/>
                </a:ext>
              </a:extLst>
            </p:cNvPr>
            <p:cNvSpPr/>
            <p:nvPr/>
          </p:nvSpPr>
          <p:spPr>
            <a:xfrm rot="2279447">
              <a:off x="5995769" y="5410103"/>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F32865F4-167B-4080-B8D3-E08C83EEFC96}"/>
                </a:ext>
              </a:extLst>
            </p:cNvPr>
            <p:cNvSpPr/>
            <p:nvPr/>
          </p:nvSpPr>
          <p:spPr>
            <a:xfrm rot="2279447">
              <a:off x="4979447" y="5619229"/>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B89395B1-6AC8-4A55-ADC1-7353A0F7046D}"/>
                </a:ext>
              </a:extLst>
            </p:cNvPr>
            <p:cNvSpPr/>
            <p:nvPr/>
          </p:nvSpPr>
          <p:spPr>
            <a:xfrm rot="2279447">
              <a:off x="6674300" y="511468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945EB4D1-146F-403D-95B6-F443DDB72864}"/>
                </a:ext>
              </a:extLst>
            </p:cNvPr>
            <p:cNvSpPr/>
            <p:nvPr/>
          </p:nvSpPr>
          <p:spPr>
            <a:xfrm rot="2279447">
              <a:off x="6826700" y="526708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AB8ECC6E-00F7-4A1B-B9E3-324DDC07732C}"/>
                </a:ext>
              </a:extLst>
            </p:cNvPr>
            <p:cNvSpPr/>
            <p:nvPr/>
          </p:nvSpPr>
          <p:spPr>
            <a:xfrm rot="2279447">
              <a:off x="6945624" y="5520938"/>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E5D2F825-EC53-4136-8DF8-E0421EC8CB64}"/>
                </a:ext>
              </a:extLst>
            </p:cNvPr>
            <p:cNvSpPr/>
            <p:nvPr/>
          </p:nvSpPr>
          <p:spPr>
            <a:xfrm rot="2279447">
              <a:off x="6198647" y="5214862"/>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E97B73FA-6895-42F9-9F6C-1B860CBB50C8}"/>
                </a:ext>
              </a:extLst>
            </p:cNvPr>
            <p:cNvSpPr/>
            <p:nvPr/>
          </p:nvSpPr>
          <p:spPr>
            <a:xfrm rot="2279447">
              <a:off x="7351651" y="5966709"/>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7570480B-6EAF-4F5C-BC07-8F542EAC000A}"/>
                </a:ext>
              </a:extLst>
            </p:cNvPr>
            <p:cNvSpPr/>
            <p:nvPr/>
          </p:nvSpPr>
          <p:spPr>
            <a:xfrm rot="2279447">
              <a:off x="6551703" y="5328993"/>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Slide Number Placeholder 3">
              <a:extLst>
                <a:ext uri="{FF2B5EF4-FFF2-40B4-BE49-F238E27FC236}">
                  <a16:creationId xmlns:a16="http://schemas.microsoft.com/office/drawing/2014/main" id="{0FCBB08D-87D3-400A-A3C3-3CD29B2E4163}"/>
                </a:ext>
              </a:extLst>
            </p:cNvPr>
            <p:cNvSpPr txBox="1">
              <a:spLocks/>
            </p:cNvSpPr>
            <p:nvPr/>
          </p:nvSpPr>
          <p:spPr>
            <a:xfrm>
              <a:off x="7550145" y="6061054"/>
              <a:ext cx="415229"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altLang="en-US" sz="2400" b="1" dirty="0"/>
                <a:t>X</a:t>
              </a:r>
            </a:p>
          </p:txBody>
        </p:sp>
        <p:sp>
          <p:nvSpPr>
            <p:cNvPr id="172" name="Slide Number Placeholder 3">
              <a:extLst>
                <a:ext uri="{FF2B5EF4-FFF2-40B4-BE49-F238E27FC236}">
                  <a16:creationId xmlns:a16="http://schemas.microsoft.com/office/drawing/2014/main" id="{B183AF4E-F01E-4547-A76F-84F5308793D8}"/>
                </a:ext>
              </a:extLst>
            </p:cNvPr>
            <p:cNvSpPr txBox="1">
              <a:spLocks/>
            </p:cNvSpPr>
            <p:nvPr/>
          </p:nvSpPr>
          <p:spPr>
            <a:xfrm>
              <a:off x="4476569" y="4388565"/>
              <a:ext cx="415229"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altLang="en-US" sz="2400" b="1" dirty="0"/>
                <a:t>Y</a:t>
              </a:r>
            </a:p>
          </p:txBody>
        </p:sp>
        <p:sp>
          <p:nvSpPr>
            <p:cNvPr id="173" name="TextBox 172">
              <a:extLst>
                <a:ext uri="{FF2B5EF4-FFF2-40B4-BE49-F238E27FC236}">
                  <a16:creationId xmlns:a16="http://schemas.microsoft.com/office/drawing/2014/main" id="{E397D15B-0FC8-44EC-AEE8-0A61722B5238}"/>
                </a:ext>
              </a:extLst>
            </p:cNvPr>
            <p:cNvSpPr txBox="1"/>
            <p:nvPr/>
          </p:nvSpPr>
          <p:spPr>
            <a:xfrm>
              <a:off x="6195066" y="6241513"/>
              <a:ext cx="369012" cy="369332"/>
            </a:xfrm>
            <a:prstGeom prst="rect">
              <a:avLst/>
            </a:prstGeom>
            <a:noFill/>
            <a:ln>
              <a:noFill/>
            </a:ln>
          </p:spPr>
          <p:txBody>
            <a:bodyPr wrap="none" rtlCol="0">
              <a:spAutoFit/>
            </a:bodyPr>
            <a:lstStyle/>
            <a:p>
              <a:r>
                <a:rPr lang="en-US" b="1" dirty="0">
                  <a:solidFill>
                    <a:srgbClr val="00B050"/>
                  </a:solidFill>
                </a:rPr>
                <a:t>x</a:t>
              </a:r>
              <a:r>
                <a:rPr lang="en-US" b="1" baseline="-25000" dirty="0">
                  <a:solidFill>
                    <a:srgbClr val="00B050"/>
                  </a:solidFill>
                </a:rPr>
                <a:t>0</a:t>
              </a:r>
            </a:p>
          </p:txBody>
        </p:sp>
        <p:cxnSp>
          <p:nvCxnSpPr>
            <p:cNvPr id="174" name="Straight Connector 173">
              <a:extLst>
                <a:ext uri="{FF2B5EF4-FFF2-40B4-BE49-F238E27FC236}">
                  <a16:creationId xmlns:a16="http://schemas.microsoft.com/office/drawing/2014/main" id="{73D52F15-7D38-49CD-BC14-B6477D543320}"/>
                </a:ext>
              </a:extLst>
            </p:cNvPr>
            <p:cNvCxnSpPr>
              <a:cxnSpLocks/>
            </p:cNvCxnSpPr>
            <p:nvPr/>
          </p:nvCxnSpPr>
          <p:spPr>
            <a:xfrm flipH="1" flipV="1">
              <a:off x="6356203" y="5306441"/>
              <a:ext cx="1" cy="970540"/>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A1F13959-7FE5-4D8F-BAE0-8E1E21698128}"/>
                </a:ext>
              </a:extLst>
            </p:cNvPr>
            <p:cNvSpPr txBox="1"/>
            <p:nvPr/>
          </p:nvSpPr>
          <p:spPr>
            <a:xfrm>
              <a:off x="4357960" y="5089307"/>
              <a:ext cx="372218" cy="369332"/>
            </a:xfrm>
            <a:prstGeom prst="rect">
              <a:avLst/>
            </a:prstGeom>
            <a:noFill/>
            <a:ln>
              <a:noFill/>
            </a:ln>
          </p:spPr>
          <p:txBody>
            <a:bodyPr wrap="none" rtlCol="0">
              <a:spAutoFit/>
            </a:bodyPr>
            <a:lstStyle/>
            <a:p>
              <a:r>
                <a:rPr lang="en-US" b="1" dirty="0">
                  <a:solidFill>
                    <a:srgbClr val="00B050"/>
                  </a:solidFill>
                </a:rPr>
                <a:t>y</a:t>
              </a:r>
              <a:r>
                <a:rPr lang="en-US" b="1" baseline="-25000" dirty="0">
                  <a:solidFill>
                    <a:srgbClr val="00B050"/>
                  </a:solidFill>
                </a:rPr>
                <a:t>0</a:t>
              </a:r>
            </a:p>
          </p:txBody>
        </p:sp>
        <p:cxnSp>
          <p:nvCxnSpPr>
            <p:cNvPr id="178" name="Straight Connector 177">
              <a:extLst>
                <a:ext uri="{FF2B5EF4-FFF2-40B4-BE49-F238E27FC236}">
                  <a16:creationId xmlns:a16="http://schemas.microsoft.com/office/drawing/2014/main" id="{FC242B72-82E5-4383-8FDE-BB401DB0E73C}"/>
                </a:ext>
              </a:extLst>
            </p:cNvPr>
            <p:cNvCxnSpPr>
              <a:cxnSpLocks/>
            </p:cNvCxnSpPr>
            <p:nvPr/>
          </p:nvCxnSpPr>
          <p:spPr>
            <a:xfrm flipV="1">
              <a:off x="4730178" y="5306441"/>
              <a:ext cx="1626025" cy="43617"/>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9AD2207F-82E0-47F3-9B0D-4934DF66575E}"/>
                </a:ext>
              </a:extLst>
            </p:cNvPr>
            <p:cNvSpPr txBox="1"/>
            <p:nvPr/>
          </p:nvSpPr>
          <p:spPr>
            <a:xfrm>
              <a:off x="4330135" y="4990348"/>
              <a:ext cx="300082" cy="369332"/>
            </a:xfrm>
            <a:prstGeom prst="rect">
              <a:avLst/>
            </a:prstGeom>
            <a:noFill/>
          </p:spPr>
          <p:txBody>
            <a:bodyPr wrap="none" rtlCol="0">
              <a:spAutoFit/>
            </a:bodyPr>
            <a:lstStyle/>
            <a:p>
              <a:r>
                <a:rPr lang="en-US" dirty="0">
                  <a:solidFill>
                    <a:srgbClr val="00B050"/>
                  </a:solidFill>
                </a:rPr>
                <a:t>^</a:t>
              </a:r>
            </a:p>
          </p:txBody>
        </p:sp>
      </p:grpSp>
      <p:grpSp>
        <p:nvGrpSpPr>
          <p:cNvPr id="188" name="Group 187">
            <a:extLst>
              <a:ext uri="{FF2B5EF4-FFF2-40B4-BE49-F238E27FC236}">
                <a16:creationId xmlns:a16="http://schemas.microsoft.com/office/drawing/2014/main" id="{00CF6A23-DF88-4564-9EB7-6CAB77482857}"/>
              </a:ext>
            </a:extLst>
          </p:cNvPr>
          <p:cNvGrpSpPr/>
          <p:nvPr/>
        </p:nvGrpSpPr>
        <p:grpSpPr>
          <a:xfrm>
            <a:off x="2650857" y="1170548"/>
            <a:ext cx="3321220" cy="2018292"/>
            <a:chOff x="347200" y="1483448"/>
            <a:chExt cx="3321220" cy="2018292"/>
          </a:xfrm>
        </p:grpSpPr>
        <p:cxnSp>
          <p:nvCxnSpPr>
            <p:cNvPr id="33" name="Straight Arrow Connector 32">
              <a:extLst>
                <a:ext uri="{FF2B5EF4-FFF2-40B4-BE49-F238E27FC236}">
                  <a16:creationId xmlns:a16="http://schemas.microsoft.com/office/drawing/2014/main" id="{2A623923-680C-4B1B-8254-4599786ECE25}"/>
                </a:ext>
              </a:extLst>
            </p:cNvPr>
            <p:cNvCxnSpPr>
              <a:cxnSpLocks/>
            </p:cNvCxnSpPr>
            <p:nvPr/>
          </p:nvCxnSpPr>
          <p:spPr>
            <a:xfrm flipV="1">
              <a:off x="465499" y="3383817"/>
              <a:ext cx="2831545" cy="253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8FC80B5-B6D7-488E-BCA4-2F4A661D0D50}"/>
                </a:ext>
              </a:extLst>
            </p:cNvPr>
            <p:cNvCxnSpPr>
              <a:cxnSpLocks/>
            </p:cNvCxnSpPr>
            <p:nvPr/>
          </p:nvCxnSpPr>
          <p:spPr>
            <a:xfrm flipH="1" flipV="1">
              <a:off x="492334" y="1949939"/>
              <a:ext cx="1617" cy="14691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BF265DCC-5E37-44F7-BAF8-F03F091E0F79}"/>
                </a:ext>
              </a:extLst>
            </p:cNvPr>
            <p:cNvSpPr/>
            <p:nvPr/>
          </p:nvSpPr>
          <p:spPr>
            <a:xfrm rot="2279447">
              <a:off x="1035249" y="2589999"/>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5B4DE008-3C27-44CA-A710-78CBFFDABD11}"/>
                </a:ext>
              </a:extLst>
            </p:cNvPr>
            <p:cNvSpPr/>
            <p:nvPr/>
          </p:nvSpPr>
          <p:spPr>
            <a:xfrm rot="2279447">
              <a:off x="1625797" y="2366877"/>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3EE56004-2FB8-4095-A1E5-C2BB34CBCD57}"/>
                </a:ext>
              </a:extLst>
            </p:cNvPr>
            <p:cNvSpPr/>
            <p:nvPr/>
          </p:nvSpPr>
          <p:spPr>
            <a:xfrm rot="2279447">
              <a:off x="2994020" y="2547494"/>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4E77F3A-4162-4148-8DB8-3D57C3D2C2CF}"/>
                </a:ext>
              </a:extLst>
            </p:cNvPr>
            <p:cNvSpPr/>
            <p:nvPr/>
          </p:nvSpPr>
          <p:spPr>
            <a:xfrm rot="2279447">
              <a:off x="1282897" y="2664619"/>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A784A7CC-E20A-4510-80D9-B1DCC01B091E}"/>
                </a:ext>
              </a:extLst>
            </p:cNvPr>
            <p:cNvSpPr/>
            <p:nvPr/>
          </p:nvSpPr>
          <p:spPr>
            <a:xfrm rot="2279447">
              <a:off x="1803919" y="251017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AA3F6CA7-7E6E-41EF-BB38-54978067802D}"/>
                </a:ext>
              </a:extLst>
            </p:cNvPr>
            <p:cNvSpPr/>
            <p:nvPr/>
          </p:nvSpPr>
          <p:spPr>
            <a:xfrm rot="2279447">
              <a:off x="787597" y="271929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Slide Number Placeholder 3">
              <a:extLst>
                <a:ext uri="{FF2B5EF4-FFF2-40B4-BE49-F238E27FC236}">
                  <a16:creationId xmlns:a16="http://schemas.microsoft.com/office/drawing/2014/main" id="{613B45A5-0A97-419F-A483-1A209E7058DC}"/>
                </a:ext>
              </a:extLst>
            </p:cNvPr>
            <p:cNvSpPr txBox="1">
              <a:spLocks/>
            </p:cNvSpPr>
            <p:nvPr/>
          </p:nvSpPr>
          <p:spPr>
            <a:xfrm>
              <a:off x="347200" y="1483448"/>
              <a:ext cx="415229"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altLang="en-US" sz="2400" b="1" dirty="0"/>
                <a:t>Y</a:t>
              </a:r>
            </a:p>
          </p:txBody>
        </p:sp>
        <p:sp>
          <p:nvSpPr>
            <p:cNvPr id="55" name="Oval 54">
              <a:extLst>
                <a:ext uri="{FF2B5EF4-FFF2-40B4-BE49-F238E27FC236}">
                  <a16:creationId xmlns:a16="http://schemas.microsoft.com/office/drawing/2014/main" id="{36B63352-86B6-47FC-AFE1-9535E0F075D6}"/>
                </a:ext>
              </a:extLst>
            </p:cNvPr>
            <p:cNvSpPr/>
            <p:nvPr/>
          </p:nvSpPr>
          <p:spPr>
            <a:xfrm rot="2279447">
              <a:off x="2482450" y="2214753"/>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E7CAA47B-FA91-4412-994D-AD475BD65EEF}"/>
                </a:ext>
              </a:extLst>
            </p:cNvPr>
            <p:cNvSpPr/>
            <p:nvPr/>
          </p:nvSpPr>
          <p:spPr>
            <a:xfrm rot="2279447">
              <a:off x="2634850" y="2367153"/>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52737CBB-ED50-47DC-93EB-2CB689DBB2F0}"/>
                </a:ext>
              </a:extLst>
            </p:cNvPr>
            <p:cNvSpPr/>
            <p:nvPr/>
          </p:nvSpPr>
          <p:spPr>
            <a:xfrm rot="2279447">
              <a:off x="2753774" y="2621005"/>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B465EE0-CC49-4F0F-AC9D-36D14BB81782}"/>
                </a:ext>
              </a:extLst>
            </p:cNvPr>
            <p:cNvSpPr/>
            <p:nvPr/>
          </p:nvSpPr>
          <p:spPr>
            <a:xfrm rot="2279447">
              <a:off x="2006797" y="2314929"/>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9DA944D7-D287-41FE-9649-A28E256E1C35}"/>
                </a:ext>
              </a:extLst>
            </p:cNvPr>
            <p:cNvSpPr/>
            <p:nvPr/>
          </p:nvSpPr>
          <p:spPr>
            <a:xfrm rot="2279447">
              <a:off x="3159801" y="306677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DBED3ED-3C90-409E-B7D8-B7FE34AA89B4}"/>
                </a:ext>
              </a:extLst>
            </p:cNvPr>
            <p:cNvSpPr/>
            <p:nvPr/>
          </p:nvSpPr>
          <p:spPr>
            <a:xfrm rot="2279447">
              <a:off x="2359853" y="242906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Slide Number Placeholder 3">
              <a:extLst>
                <a:ext uri="{FF2B5EF4-FFF2-40B4-BE49-F238E27FC236}">
                  <a16:creationId xmlns:a16="http://schemas.microsoft.com/office/drawing/2014/main" id="{BC4DECAD-739D-447F-8859-F89D8FCD5C36}"/>
                </a:ext>
              </a:extLst>
            </p:cNvPr>
            <p:cNvSpPr txBox="1">
              <a:spLocks/>
            </p:cNvSpPr>
            <p:nvPr/>
          </p:nvSpPr>
          <p:spPr>
            <a:xfrm>
              <a:off x="3253191" y="3136615"/>
              <a:ext cx="415229"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altLang="en-US" sz="2400" b="1" dirty="0"/>
                <a:t>X</a:t>
              </a:r>
            </a:p>
          </p:txBody>
        </p:sp>
        <p:sp>
          <p:nvSpPr>
            <p:cNvPr id="184" name="TextBox 183">
              <a:extLst>
                <a:ext uri="{FF2B5EF4-FFF2-40B4-BE49-F238E27FC236}">
                  <a16:creationId xmlns:a16="http://schemas.microsoft.com/office/drawing/2014/main" id="{8234E089-8BC3-4A2F-9DE8-F2C1542A5C78}"/>
                </a:ext>
              </a:extLst>
            </p:cNvPr>
            <p:cNvSpPr txBox="1"/>
            <p:nvPr/>
          </p:nvSpPr>
          <p:spPr>
            <a:xfrm>
              <a:off x="1295315" y="2001858"/>
              <a:ext cx="732893" cy="369332"/>
            </a:xfrm>
            <a:prstGeom prst="rect">
              <a:avLst/>
            </a:prstGeom>
            <a:noFill/>
          </p:spPr>
          <p:txBody>
            <a:bodyPr wrap="none" rtlCol="0">
              <a:spAutoFit/>
            </a:bodyPr>
            <a:lstStyle/>
            <a:p>
              <a:r>
                <a:rPr lang="en-US" b="1" dirty="0">
                  <a:solidFill>
                    <a:srgbClr val="C00000"/>
                  </a:solidFill>
                </a:rPr>
                <a:t>(x</a:t>
              </a:r>
              <a:r>
                <a:rPr lang="en-US" b="1" baseline="-25000" dirty="0">
                  <a:solidFill>
                    <a:srgbClr val="C00000"/>
                  </a:solidFill>
                </a:rPr>
                <a:t>i</a:t>
              </a:r>
              <a:r>
                <a:rPr lang="en-US" b="1" dirty="0">
                  <a:solidFill>
                    <a:srgbClr val="C00000"/>
                  </a:solidFill>
                </a:rPr>
                <a:t>, </a:t>
              </a:r>
              <a:r>
                <a:rPr lang="en-US" b="1" dirty="0" err="1">
                  <a:solidFill>
                    <a:srgbClr val="C00000"/>
                  </a:solidFill>
                </a:rPr>
                <a:t>y</a:t>
              </a:r>
              <a:r>
                <a:rPr lang="en-US" b="1" baseline="-25000" dirty="0" err="1">
                  <a:solidFill>
                    <a:srgbClr val="C00000"/>
                  </a:solidFill>
                </a:rPr>
                <a:t>i</a:t>
              </a:r>
              <a:r>
                <a:rPr lang="en-US" b="1" dirty="0">
                  <a:solidFill>
                    <a:srgbClr val="C00000"/>
                  </a:solidFill>
                </a:rPr>
                <a:t>)</a:t>
              </a:r>
            </a:p>
          </p:txBody>
        </p:sp>
      </p:grpSp>
      <p:sp>
        <p:nvSpPr>
          <p:cNvPr id="190" name="Slide Number Placeholder 3">
            <a:extLst>
              <a:ext uri="{FF2B5EF4-FFF2-40B4-BE49-F238E27FC236}">
                <a16:creationId xmlns:a16="http://schemas.microsoft.com/office/drawing/2014/main" id="{8A041EBF-ACA0-42EF-B37F-213EF3CDE0E2}"/>
              </a:ext>
            </a:extLst>
          </p:cNvPr>
          <p:cNvSpPr>
            <a:spLocks noGrp="1"/>
          </p:cNvSpPr>
          <p:nvPr>
            <p:ph type="sldNum" sz="quarter" idx="12"/>
          </p:nvPr>
        </p:nvSpPr>
        <p:spPr>
          <a:xfrm>
            <a:off x="6553200" y="6356350"/>
            <a:ext cx="2133600" cy="365125"/>
          </a:xfrm>
        </p:spPr>
        <p:txBody>
          <a:bodyPr/>
          <a:lstStyle/>
          <a:p>
            <a:pPr>
              <a:defRPr/>
            </a:pPr>
            <a:fld id="{9695C8B4-01A2-485F-8B64-4640E234E3BB}" type="slidenum">
              <a:rPr lang="en-US" altLang="en-US" smtClean="0"/>
              <a:pPr>
                <a:defRPr/>
              </a:pPr>
              <a:t>14</a:t>
            </a:fld>
            <a:endParaRPr lang="en-US" altLang="en-US" dirty="0"/>
          </a:p>
        </p:txBody>
      </p:sp>
    </p:spTree>
    <p:extLst>
      <p:ext uri="{BB962C8B-B14F-4D97-AF65-F5344CB8AC3E}">
        <p14:creationId xmlns:p14="http://schemas.microsoft.com/office/powerpoint/2010/main" val="2754276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1FE8D-FD7E-4B4C-8534-ABEDA9F3E113}"/>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5170D92C-1871-4092-930A-2149DC7ECC3E}"/>
              </a:ext>
            </a:extLst>
          </p:cNvPr>
          <p:cNvSpPr>
            <a:spLocks noGrp="1"/>
          </p:cNvSpPr>
          <p:nvPr>
            <p:ph idx="1"/>
          </p:nvPr>
        </p:nvSpPr>
        <p:spPr/>
        <p:txBody>
          <a:bodyPr/>
          <a:lstStyle/>
          <a:p>
            <a:r>
              <a:rPr lang="en-US" dirty="0"/>
              <a:t>Presupposes that you don’t have more than 1 </a:t>
            </a:r>
            <a:r>
              <a:rPr lang="en-US" dirty="0" err="1"/>
              <a:t>y</a:t>
            </a:r>
            <a:r>
              <a:rPr lang="en-US" baseline="-25000" dirty="0" err="1"/>
              <a:t>i</a:t>
            </a:r>
            <a:r>
              <a:rPr lang="en-US" dirty="0"/>
              <a:t> for each x</a:t>
            </a:r>
            <a:r>
              <a:rPr lang="en-US" baseline="-25000" dirty="0"/>
              <a:t>i</a:t>
            </a:r>
          </a:p>
          <a:p>
            <a:pPr lvl="1"/>
            <a:r>
              <a:rPr lang="en-US" dirty="0"/>
              <a:t>If you did you would need a rule for how to handle these. </a:t>
            </a:r>
          </a:p>
          <a:p>
            <a:pPr marL="457200" lvl="1" indent="0">
              <a:buNone/>
            </a:pPr>
            <a:r>
              <a:rPr lang="en-US" dirty="0"/>
              <a:t>     Avg? Min? Max?</a:t>
            </a:r>
          </a:p>
          <a:p>
            <a:pPr marL="457200" lvl="1" indent="0">
              <a:buNone/>
            </a:pPr>
            <a:endParaRPr lang="en-US" dirty="0"/>
          </a:p>
          <a:p>
            <a:r>
              <a:rPr lang="en-US" dirty="0"/>
              <a:t>Euclidian Distance is between points x</a:t>
            </a:r>
            <a:r>
              <a:rPr lang="en-US" baseline="-25000" dirty="0"/>
              <a:t>i </a:t>
            </a:r>
            <a:r>
              <a:rPr lang="en-US" dirty="0"/>
              <a:t>and x</a:t>
            </a:r>
            <a:r>
              <a:rPr lang="en-US" baseline="-25000" dirty="0"/>
              <a:t>i+1</a:t>
            </a:r>
            <a:r>
              <a:rPr lang="en-US" dirty="0"/>
              <a:t>  (assuming only 1 feature) is  x</a:t>
            </a:r>
            <a:r>
              <a:rPr lang="en-US" baseline="-25000" dirty="0"/>
              <a:t>i </a:t>
            </a:r>
            <a:r>
              <a:rPr lang="en-US" dirty="0"/>
              <a:t>– x</a:t>
            </a:r>
            <a:r>
              <a:rPr lang="en-US" baseline="-25000" dirty="0"/>
              <a:t>i+1</a:t>
            </a:r>
            <a:r>
              <a:rPr lang="en-US" dirty="0"/>
              <a:t>    </a:t>
            </a:r>
          </a:p>
          <a:p>
            <a:pPr lvl="1"/>
            <a:r>
              <a:rPr lang="en-US" dirty="0"/>
              <a:t>What other possibilities are there for defining “nearest”?   </a:t>
            </a:r>
          </a:p>
          <a:p>
            <a:pPr marL="0" indent="0">
              <a:buNone/>
            </a:pPr>
            <a:endParaRPr lang="en-US" dirty="0"/>
          </a:p>
          <a:p>
            <a:r>
              <a:rPr lang="en-US" dirty="0"/>
              <a:t>Every sample is weighted either 1 or 0 </a:t>
            </a:r>
          </a:p>
          <a:p>
            <a:pPr lvl="1"/>
            <a:r>
              <a:rPr lang="en-US" dirty="0"/>
              <a:t>More advanced models like local regression use weighting to get better estimates</a:t>
            </a:r>
          </a:p>
          <a:p>
            <a:pPr marL="0" indent="0">
              <a:buNone/>
            </a:pPr>
            <a:endParaRPr lang="en-US" dirty="0"/>
          </a:p>
          <a:p>
            <a:endParaRPr lang="en-US" dirty="0"/>
          </a:p>
          <a:p>
            <a:endParaRPr lang="en-US" dirty="0"/>
          </a:p>
          <a:p>
            <a:pPr lvl="1"/>
            <a:endParaRPr lang="en-US" dirty="0"/>
          </a:p>
        </p:txBody>
      </p:sp>
      <p:sp>
        <p:nvSpPr>
          <p:cNvPr id="4" name="Slide Number Placeholder 3">
            <a:extLst>
              <a:ext uri="{FF2B5EF4-FFF2-40B4-BE49-F238E27FC236}">
                <a16:creationId xmlns:a16="http://schemas.microsoft.com/office/drawing/2014/main" id="{0ED72208-C076-4F8F-BE1F-D3B36AC2AF11}"/>
              </a:ext>
            </a:extLst>
          </p:cNvPr>
          <p:cNvSpPr>
            <a:spLocks noGrp="1"/>
          </p:cNvSpPr>
          <p:nvPr>
            <p:ph type="sldNum" sz="quarter" idx="12"/>
          </p:nvPr>
        </p:nvSpPr>
        <p:spPr/>
        <p:txBody>
          <a:bodyPr/>
          <a:lstStyle/>
          <a:p>
            <a:pPr>
              <a:defRPr/>
            </a:pPr>
            <a:fld id="{9695C8B4-01A2-485F-8B64-4640E234E3BB}" type="slidenum">
              <a:rPr lang="en-US" altLang="en-US" smtClean="0"/>
              <a:pPr>
                <a:defRPr/>
              </a:pPr>
              <a:t>15</a:t>
            </a:fld>
            <a:endParaRPr lang="en-US" altLang="en-US" dirty="0"/>
          </a:p>
        </p:txBody>
      </p:sp>
    </p:spTree>
    <p:extLst>
      <p:ext uri="{BB962C8B-B14F-4D97-AF65-F5344CB8AC3E}">
        <p14:creationId xmlns:p14="http://schemas.microsoft.com/office/powerpoint/2010/main" val="3928258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1FE8D-FD7E-4B4C-8534-ABEDA9F3E113}"/>
              </a:ext>
            </a:extLst>
          </p:cNvPr>
          <p:cNvSpPr>
            <a:spLocks noGrp="1"/>
          </p:cNvSpPr>
          <p:nvPr>
            <p:ph type="title"/>
          </p:nvPr>
        </p:nvSpPr>
        <p:spPr/>
        <p:txBody>
          <a:bodyPr/>
          <a:lstStyle/>
          <a:p>
            <a:r>
              <a:rPr lang="en-US" dirty="0"/>
              <a:t>KNN in Multiple Dimensions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70D92C-1871-4092-930A-2149DC7ECC3E}"/>
                  </a:ext>
                </a:extLst>
              </p:cNvPr>
              <p:cNvSpPr>
                <a:spLocks noGrp="1"/>
              </p:cNvSpPr>
              <p:nvPr>
                <p:ph idx="1"/>
              </p:nvPr>
            </p:nvSpPr>
            <p:spPr>
              <a:xfrm>
                <a:off x="511655" y="5481205"/>
                <a:ext cx="8551291" cy="644958"/>
              </a:xfrm>
            </p:spPr>
            <p:txBody>
              <a:bodyPr/>
              <a:lstStyle/>
              <a:p>
                <a:pPr marL="0" indent="0">
                  <a:buNone/>
                </a:pPr>
                <a:r>
                  <a:rPr lang="en-US" sz="1800" dirty="0"/>
                  <a:t>In 2D the Euclidian distance between points </a:t>
                </a:r>
                <a14:m>
                  <m:oMath xmlns:m="http://schemas.openxmlformats.org/officeDocument/2006/math">
                    <m:r>
                      <m:rPr>
                        <m:nor/>
                      </m:rPr>
                      <a:rPr lang="en-US" sz="1800" dirty="0"/>
                      <m:t>x</m:t>
                    </m:r>
                    <m:r>
                      <m:rPr>
                        <m:nor/>
                      </m:rPr>
                      <a:rPr lang="en-US" sz="1800" baseline="-25000" dirty="0"/>
                      <m:t>i</m:t>
                    </m:r>
                    <m:r>
                      <m:rPr>
                        <m:nor/>
                      </m:rPr>
                      <a:rPr lang="en-US" sz="1800" baseline="-25000" dirty="0"/>
                      <m:t> </m:t>
                    </m:r>
                    <m:r>
                      <m:rPr>
                        <m:nor/>
                      </m:rPr>
                      <a:rPr lang="en-US" sz="1800" b="0" i="0" dirty="0" smtClean="0"/>
                      <m:t>and</m:t>
                    </m:r>
                    <m:r>
                      <m:rPr>
                        <m:nor/>
                      </m:rPr>
                      <a:rPr lang="en-US" sz="1800" dirty="0"/>
                      <m:t> </m:t>
                    </m:r>
                    <m:r>
                      <m:rPr>
                        <m:nor/>
                      </m:rPr>
                      <a:rPr lang="en-US" sz="1800" dirty="0"/>
                      <m:t>xi</m:t>
                    </m:r>
                    <m:r>
                      <m:rPr>
                        <m:nor/>
                      </m:rPr>
                      <a:rPr lang="en-US" sz="1800" baseline="-25000" dirty="0"/>
                      <m:t>+1</m:t>
                    </m:r>
                    <m:r>
                      <a:rPr lang="en-US" sz="1800" i="1" baseline="-25000" dirty="0">
                        <a:latin typeface="Cambria Math" panose="02040503050406030204" pitchFamily="18" charset="0"/>
                      </a:rPr>
                      <m:t> </m:t>
                    </m:r>
                  </m:oMath>
                </a14:m>
                <a:r>
                  <a:rPr lang="en-US" sz="1800" dirty="0"/>
                  <a:t> is </a:t>
                </a:r>
                <a14:m>
                  <m:oMath xmlns:m="http://schemas.openxmlformats.org/officeDocument/2006/math">
                    <m:rad>
                      <m:radPr>
                        <m:degHide m:val="on"/>
                        <m:ctrlPr>
                          <a:rPr lang="en-US" sz="1800" i="1">
                            <a:latin typeface="Cambria Math" panose="02040503050406030204" pitchFamily="18" charset="0"/>
                          </a:rPr>
                        </m:ctrlPr>
                      </m:radPr>
                      <m:deg/>
                      <m:e>
                        <m:d>
                          <m:dPr>
                            <m:ctrlPr>
                              <a:rPr lang="en-US" sz="1800" b="0" i="1" smtClean="0">
                                <a:latin typeface="Cambria Math" panose="02040503050406030204" pitchFamily="18" charset="0"/>
                              </a:rPr>
                            </m:ctrlPr>
                          </m:dPr>
                          <m:e>
                            <m:r>
                              <m:rPr>
                                <m:nor/>
                              </m:rPr>
                              <a:rPr lang="en-US" sz="1800" dirty="0"/>
                              <m:t>x</m:t>
                            </m:r>
                            <m:r>
                              <m:rPr>
                                <m:nor/>
                              </m:rPr>
                              <a:rPr lang="en-US" sz="1800" baseline="-25000" dirty="0"/>
                              <m:t>i</m:t>
                            </m:r>
                            <m:r>
                              <m:rPr>
                                <m:nor/>
                              </m:rPr>
                              <a:rPr lang="en-US" sz="1800" baseline="-25000" dirty="0"/>
                              <m:t>,1 – </m:t>
                            </m:r>
                            <m:r>
                              <m:rPr>
                                <m:nor/>
                              </m:rPr>
                              <a:rPr lang="en-US" sz="1800" dirty="0"/>
                              <m:t>xi</m:t>
                            </m:r>
                            <m:r>
                              <m:rPr>
                                <m:nor/>
                              </m:rPr>
                              <a:rPr lang="en-US" sz="1800" baseline="-25000" dirty="0"/>
                              <m:t>+1,</m:t>
                            </m:r>
                            <m:r>
                              <a:rPr lang="en-US" sz="1800" b="0" i="1" baseline="-25000" dirty="0" smtClean="0">
                                <a:latin typeface="Cambria Math" panose="02040503050406030204" pitchFamily="18" charset="0"/>
                              </a:rPr>
                              <m:t>1</m:t>
                            </m:r>
                          </m:e>
                        </m:d>
                        <m:r>
                          <a:rPr lang="en-US" sz="1800" i="1" baseline="30000">
                            <a:latin typeface="Cambria Math" panose="02040503050406030204" pitchFamily="18" charset="0"/>
                          </a:rPr>
                          <m:t>2</m:t>
                        </m:r>
                        <m:r>
                          <a:rPr lang="en-US" sz="1800" b="0" i="1" smtClean="0">
                            <a:latin typeface="Cambria Math" panose="02040503050406030204" pitchFamily="18" charset="0"/>
                          </a:rPr>
                          <m:t>+</m:t>
                        </m:r>
                        <m:d>
                          <m:dPr>
                            <m:ctrlPr>
                              <a:rPr lang="en-US" sz="1800" i="1">
                                <a:latin typeface="Cambria Math" panose="02040503050406030204" pitchFamily="18" charset="0"/>
                              </a:rPr>
                            </m:ctrlPr>
                          </m:dPr>
                          <m:e>
                            <m:r>
                              <m:rPr>
                                <m:nor/>
                              </m:rPr>
                              <a:rPr lang="en-US" sz="1800" dirty="0"/>
                              <m:t>x</m:t>
                            </m:r>
                            <m:r>
                              <m:rPr>
                                <m:nor/>
                              </m:rPr>
                              <a:rPr lang="en-US" sz="1800" baseline="-25000" dirty="0"/>
                              <m:t>i</m:t>
                            </m:r>
                            <m:r>
                              <m:rPr>
                                <m:nor/>
                              </m:rPr>
                              <a:rPr lang="en-US" sz="1800" baseline="-25000" dirty="0"/>
                              <m:t>,2– </m:t>
                            </m:r>
                            <m:r>
                              <m:rPr>
                                <m:nor/>
                              </m:rPr>
                              <a:rPr lang="en-US" sz="1800" dirty="0"/>
                              <m:t>x</m:t>
                            </m:r>
                            <m:r>
                              <m:rPr>
                                <m:nor/>
                              </m:rPr>
                              <a:rPr lang="en-US" sz="1800" baseline="-25000" dirty="0"/>
                              <m:t>i</m:t>
                            </m:r>
                            <m:r>
                              <m:rPr>
                                <m:nor/>
                              </m:rPr>
                              <a:rPr lang="en-US" sz="1800" baseline="-25000" dirty="0"/>
                              <m:t>+1,</m:t>
                            </m:r>
                            <m:r>
                              <m:rPr>
                                <m:nor/>
                              </m:rPr>
                              <a:rPr lang="en-US" sz="1800" b="0" i="1" baseline="-25000" dirty="0" smtClean="0"/>
                              <m:t>2</m:t>
                            </m:r>
                          </m:e>
                        </m:d>
                        <m:r>
                          <a:rPr lang="en-US" sz="1800" i="1" baseline="30000">
                            <a:latin typeface="Cambria Math" panose="02040503050406030204" pitchFamily="18" charset="0"/>
                          </a:rPr>
                          <m:t>2</m:t>
                        </m:r>
                      </m:e>
                    </m:rad>
                  </m:oMath>
                </a14:m>
                <a:endParaRPr lang="en-US" sz="1800" dirty="0"/>
              </a:p>
            </p:txBody>
          </p:sp>
        </mc:Choice>
        <mc:Fallback xmlns="">
          <p:sp>
            <p:nvSpPr>
              <p:cNvPr id="3" name="Content Placeholder 2">
                <a:extLst>
                  <a:ext uri="{FF2B5EF4-FFF2-40B4-BE49-F238E27FC236}">
                    <a16:creationId xmlns:a16="http://schemas.microsoft.com/office/drawing/2014/main" id="{5170D92C-1871-4092-930A-2149DC7ECC3E}"/>
                  </a:ext>
                </a:extLst>
              </p:cNvPr>
              <p:cNvSpPr>
                <a:spLocks noGrp="1" noRot="1" noChangeAspect="1" noMove="1" noResize="1" noEditPoints="1" noAdjustHandles="1" noChangeArrowheads="1" noChangeShapeType="1" noTextEdit="1"/>
              </p:cNvSpPr>
              <p:nvPr>
                <p:ph idx="1"/>
              </p:nvPr>
            </p:nvSpPr>
            <p:spPr>
              <a:xfrm>
                <a:off x="511655" y="5481205"/>
                <a:ext cx="8551291" cy="644958"/>
              </a:xfrm>
              <a:blipFill>
                <a:blip r:embed="rId2"/>
                <a:stretch>
                  <a:fillRect l="-6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ED72208-C076-4F8F-BE1F-D3B36AC2AF11}"/>
              </a:ext>
            </a:extLst>
          </p:cNvPr>
          <p:cNvSpPr>
            <a:spLocks noGrp="1"/>
          </p:cNvSpPr>
          <p:nvPr>
            <p:ph type="sldNum" sz="quarter" idx="12"/>
          </p:nvPr>
        </p:nvSpPr>
        <p:spPr/>
        <p:txBody>
          <a:bodyPr/>
          <a:lstStyle/>
          <a:p>
            <a:pPr>
              <a:defRPr/>
            </a:pPr>
            <a:fld id="{9695C8B4-01A2-485F-8B64-4640E234E3BB}" type="slidenum">
              <a:rPr lang="en-US" altLang="en-US" smtClean="0"/>
              <a:pPr>
                <a:defRPr/>
              </a:pPr>
              <a:t>16</a:t>
            </a:fld>
            <a:endParaRPr lang="en-US" altLang="en-US"/>
          </a:p>
        </p:txBody>
      </p:sp>
      <p:cxnSp>
        <p:nvCxnSpPr>
          <p:cNvPr id="5" name="Straight Arrow Connector 4">
            <a:extLst>
              <a:ext uri="{FF2B5EF4-FFF2-40B4-BE49-F238E27FC236}">
                <a16:creationId xmlns:a16="http://schemas.microsoft.com/office/drawing/2014/main" id="{99080100-7C2A-4E8F-800B-5C77C3C132D0}"/>
              </a:ext>
            </a:extLst>
          </p:cNvPr>
          <p:cNvCxnSpPr>
            <a:cxnSpLocks/>
          </p:cNvCxnSpPr>
          <p:nvPr/>
        </p:nvCxnSpPr>
        <p:spPr>
          <a:xfrm flipV="1">
            <a:off x="2514600" y="3657600"/>
            <a:ext cx="2831545" cy="253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69C9049-363E-481E-AE91-7DF4D6837984}"/>
              </a:ext>
            </a:extLst>
          </p:cNvPr>
          <p:cNvCxnSpPr>
            <a:cxnSpLocks/>
          </p:cNvCxnSpPr>
          <p:nvPr/>
        </p:nvCxnSpPr>
        <p:spPr>
          <a:xfrm flipH="1" flipV="1">
            <a:off x="2541435" y="2223722"/>
            <a:ext cx="1617" cy="14691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Slide Number Placeholder 3">
            <a:extLst>
              <a:ext uri="{FF2B5EF4-FFF2-40B4-BE49-F238E27FC236}">
                <a16:creationId xmlns:a16="http://schemas.microsoft.com/office/drawing/2014/main" id="{03E4A5BD-C943-4075-9EAA-7500344EB984}"/>
              </a:ext>
            </a:extLst>
          </p:cNvPr>
          <p:cNvSpPr txBox="1">
            <a:spLocks/>
          </p:cNvSpPr>
          <p:nvPr/>
        </p:nvSpPr>
        <p:spPr>
          <a:xfrm>
            <a:off x="2396301" y="1757231"/>
            <a:ext cx="415229"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altLang="en-US" sz="2400" b="1" dirty="0"/>
              <a:t>Y</a:t>
            </a:r>
          </a:p>
        </p:txBody>
      </p:sp>
      <p:grpSp>
        <p:nvGrpSpPr>
          <p:cNvPr id="25" name="Group 24">
            <a:extLst>
              <a:ext uri="{FF2B5EF4-FFF2-40B4-BE49-F238E27FC236}">
                <a16:creationId xmlns:a16="http://schemas.microsoft.com/office/drawing/2014/main" id="{4CE1CCD5-5A47-49CD-B075-4C464DA658EF}"/>
              </a:ext>
            </a:extLst>
          </p:cNvPr>
          <p:cNvGrpSpPr/>
          <p:nvPr/>
        </p:nvGrpSpPr>
        <p:grpSpPr>
          <a:xfrm rot="1350200">
            <a:off x="2688957" y="2559176"/>
            <a:ext cx="2448404" cy="928223"/>
            <a:chOff x="2836698" y="2488536"/>
            <a:chExt cx="2448404" cy="928223"/>
          </a:xfrm>
        </p:grpSpPr>
        <p:sp>
          <p:nvSpPr>
            <p:cNvPr id="7" name="Oval 6">
              <a:extLst>
                <a:ext uri="{FF2B5EF4-FFF2-40B4-BE49-F238E27FC236}">
                  <a16:creationId xmlns:a16="http://schemas.microsoft.com/office/drawing/2014/main" id="{EE3BBD14-3A91-443A-A152-16607E193E99}"/>
                </a:ext>
              </a:extLst>
            </p:cNvPr>
            <p:cNvSpPr/>
            <p:nvPr/>
          </p:nvSpPr>
          <p:spPr>
            <a:xfrm rot="2279447">
              <a:off x="3084350" y="2863782"/>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8D6B0F1-5292-4B21-A288-1AD153F0C062}"/>
                </a:ext>
              </a:extLst>
            </p:cNvPr>
            <p:cNvSpPr/>
            <p:nvPr/>
          </p:nvSpPr>
          <p:spPr>
            <a:xfrm rot="2279447">
              <a:off x="3674898" y="264066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44CDF60-725B-417F-AED5-B0FF5588CA74}"/>
                </a:ext>
              </a:extLst>
            </p:cNvPr>
            <p:cNvSpPr/>
            <p:nvPr/>
          </p:nvSpPr>
          <p:spPr>
            <a:xfrm rot="2279447">
              <a:off x="5043121" y="2821277"/>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F6DD518-846B-4FD8-A5EA-196D221A912C}"/>
                </a:ext>
              </a:extLst>
            </p:cNvPr>
            <p:cNvSpPr/>
            <p:nvPr/>
          </p:nvSpPr>
          <p:spPr>
            <a:xfrm rot="2279447">
              <a:off x="3331998" y="2938402"/>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FE8198C-B056-479A-BCAE-AB1CAA195340}"/>
                </a:ext>
              </a:extLst>
            </p:cNvPr>
            <p:cNvSpPr/>
            <p:nvPr/>
          </p:nvSpPr>
          <p:spPr>
            <a:xfrm rot="2279447">
              <a:off x="3853020" y="2783953"/>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14D0FE9-63C9-4E45-9A05-E6ED3BD93DDD}"/>
                </a:ext>
              </a:extLst>
            </p:cNvPr>
            <p:cNvSpPr/>
            <p:nvPr/>
          </p:nvSpPr>
          <p:spPr>
            <a:xfrm rot="2279447">
              <a:off x="2836698" y="2993079"/>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5227522-ED27-44E4-88A6-5467E812CC39}"/>
                </a:ext>
              </a:extLst>
            </p:cNvPr>
            <p:cNvSpPr/>
            <p:nvPr/>
          </p:nvSpPr>
          <p:spPr>
            <a:xfrm rot="2279447">
              <a:off x="4531551" y="248853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288E421-5E0E-497A-AE18-7806C40B8FF6}"/>
                </a:ext>
              </a:extLst>
            </p:cNvPr>
            <p:cNvSpPr/>
            <p:nvPr/>
          </p:nvSpPr>
          <p:spPr>
            <a:xfrm rot="2279447">
              <a:off x="4683951" y="264093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3ED5321-6179-473E-A29A-FAB998FB2C6F}"/>
                </a:ext>
              </a:extLst>
            </p:cNvPr>
            <p:cNvSpPr/>
            <p:nvPr/>
          </p:nvSpPr>
          <p:spPr>
            <a:xfrm rot="2279447">
              <a:off x="4802875" y="2894788"/>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B2A35CE-FB77-49D9-913E-CB7DD3D2D21C}"/>
                </a:ext>
              </a:extLst>
            </p:cNvPr>
            <p:cNvSpPr/>
            <p:nvPr/>
          </p:nvSpPr>
          <p:spPr>
            <a:xfrm rot="2279447">
              <a:off x="4055898" y="2588712"/>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50F940B-7A32-45A6-9463-7EDC5E9C996D}"/>
                </a:ext>
              </a:extLst>
            </p:cNvPr>
            <p:cNvSpPr/>
            <p:nvPr/>
          </p:nvSpPr>
          <p:spPr>
            <a:xfrm rot="2279447">
              <a:off x="5208902" y="3340559"/>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C4BD383-F3B1-4456-B75E-BB3986B61D8D}"/>
                </a:ext>
              </a:extLst>
            </p:cNvPr>
            <p:cNvSpPr/>
            <p:nvPr/>
          </p:nvSpPr>
          <p:spPr>
            <a:xfrm rot="2279447">
              <a:off x="4408954" y="2702843"/>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Slide Number Placeholder 3">
            <a:extLst>
              <a:ext uri="{FF2B5EF4-FFF2-40B4-BE49-F238E27FC236}">
                <a16:creationId xmlns:a16="http://schemas.microsoft.com/office/drawing/2014/main" id="{74BE38F8-5F76-4100-B68B-E6EC23B30411}"/>
              </a:ext>
            </a:extLst>
          </p:cNvPr>
          <p:cNvSpPr txBox="1">
            <a:spLocks/>
          </p:cNvSpPr>
          <p:nvPr/>
        </p:nvSpPr>
        <p:spPr>
          <a:xfrm>
            <a:off x="5302292" y="3410398"/>
            <a:ext cx="64130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altLang="en-US" sz="2400" b="1" dirty="0"/>
              <a:t>X</a:t>
            </a:r>
            <a:r>
              <a:rPr lang="en-US" altLang="en-US" sz="2400" b="1" baseline="-25000" dirty="0"/>
              <a:t>1</a:t>
            </a:r>
          </a:p>
        </p:txBody>
      </p:sp>
      <p:cxnSp>
        <p:nvCxnSpPr>
          <p:cNvPr id="21" name="Straight Arrow Connector 20">
            <a:extLst>
              <a:ext uri="{FF2B5EF4-FFF2-40B4-BE49-F238E27FC236}">
                <a16:creationId xmlns:a16="http://schemas.microsoft.com/office/drawing/2014/main" id="{7F542070-DFD4-4E75-9656-6E85F29FF62C}"/>
              </a:ext>
            </a:extLst>
          </p:cNvPr>
          <p:cNvCxnSpPr>
            <a:cxnSpLocks/>
          </p:cNvCxnSpPr>
          <p:nvPr/>
        </p:nvCxnSpPr>
        <p:spPr>
          <a:xfrm flipH="1">
            <a:off x="1676400" y="3692876"/>
            <a:ext cx="865035" cy="8436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Slide Number Placeholder 3">
            <a:extLst>
              <a:ext uri="{FF2B5EF4-FFF2-40B4-BE49-F238E27FC236}">
                <a16:creationId xmlns:a16="http://schemas.microsoft.com/office/drawing/2014/main" id="{AECF03F5-CEBC-4F4D-B5A7-B2BC447DA19B}"/>
              </a:ext>
            </a:extLst>
          </p:cNvPr>
          <p:cNvSpPr txBox="1">
            <a:spLocks/>
          </p:cNvSpPr>
          <p:nvPr/>
        </p:nvSpPr>
        <p:spPr>
          <a:xfrm>
            <a:off x="1354129" y="4469045"/>
            <a:ext cx="64130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altLang="en-US" sz="2400" b="1" dirty="0"/>
              <a:t>X</a:t>
            </a:r>
            <a:r>
              <a:rPr lang="en-US" altLang="en-US" sz="2400" b="1" baseline="-25000" dirty="0"/>
              <a:t>2</a:t>
            </a:r>
          </a:p>
        </p:txBody>
      </p:sp>
      <p:cxnSp>
        <p:nvCxnSpPr>
          <p:cNvPr id="27" name="Straight Connector 26">
            <a:extLst>
              <a:ext uri="{FF2B5EF4-FFF2-40B4-BE49-F238E27FC236}">
                <a16:creationId xmlns:a16="http://schemas.microsoft.com/office/drawing/2014/main" id="{D951CFD4-CA4D-45A1-9026-046801980F64}"/>
              </a:ext>
            </a:extLst>
          </p:cNvPr>
          <p:cNvCxnSpPr>
            <a:stCxn id="12" idx="6"/>
          </p:cNvCxnSpPr>
          <p:nvPr/>
        </p:nvCxnSpPr>
        <p:spPr>
          <a:xfrm flipH="1">
            <a:off x="2787313" y="2675033"/>
            <a:ext cx="18765" cy="1592167"/>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5459B00-F32A-4DF8-A5B8-A5030C3EEF1F}"/>
              </a:ext>
            </a:extLst>
          </p:cNvPr>
          <p:cNvCxnSpPr/>
          <p:nvPr/>
        </p:nvCxnSpPr>
        <p:spPr>
          <a:xfrm flipH="1">
            <a:off x="3236810" y="2824432"/>
            <a:ext cx="18765" cy="1592167"/>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776731A-D2E9-4F15-9475-982CFC3448EA}"/>
              </a:ext>
            </a:extLst>
          </p:cNvPr>
          <p:cNvCxnSpPr>
            <a:cxnSpLocks/>
          </p:cNvCxnSpPr>
          <p:nvPr/>
        </p:nvCxnSpPr>
        <p:spPr>
          <a:xfrm flipH="1">
            <a:off x="3692922" y="2669132"/>
            <a:ext cx="12518" cy="1369468"/>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2D8642C-6C99-479F-AA27-EDEA2DDF40AF}"/>
              </a:ext>
            </a:extLst>
          </p:cNvPr>
          <p:cNvCxnSpPr>
            <a:cxnSpLocks/>
          </p:cNvCxnSpPr>
          <p:nvPr/>
        </p:nvCxnSpPr>
        <p:spPr>
          <a:xfrm flipH="1">
            <a:off x="4049254" y="2729006"/>
            <a:ext cx="9383" cy="1995394"/>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3D5E01-9B02-467D-8EA6-D432775D1F57}"/>
              </a:ext>
            </a:extLst>
          </p:cNvPr>
          <p:cNvCxnSpPr>
            <a:cxnSpLocks/>
          </p:cNvCxnSpPr>
          <p:nvPr/>
        </p:nvCxnSpPr>
        <p:spPr>
          <a:xfrm flipH="1">
            <a:off x="4494299" y="2836230"/>
            <a:ext cx="35693" cy="1257076"/>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F93514C-830D-4171-A72E-DBF26EDFFB1F}"/>
              </a:ext>
            </a:extLst>
          </p:cNvPr>
          <p:cNvCxnSpPr>
            <a:cxnSpLocks/>
          </p:cNvCxnSpPr>
          <p:nvPr/>
        </p:nvCxnSpPr>
        <p:spPr>
          <a:xfrm flipH="1">
            <a:off x="4844256" y="3869745"/>
            <a:ext cx="1" cy="331183"/>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FF99C1A-D24F-4CF4-ADE1-756F629B1B63}"/>
              </a:ext>
            </a:extLst>
          </p:cNvPr>
          <p:cNvCxnSpPr>
            <a:cxnSpLocks/>
          </p:cNvCxnSpPr>
          <p:nvPr/>
        </p:nvCxnSpPr>
        <p:spPr>
          <a:xfrm flipH="1">
            <a:off x="4633913" y="3364920"/>
            <a:ext cx="12111" cy="1097543"/>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256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1FE8D-FD7E-4B4C-8534-ABEDA9F3E113}"/>
              </a:ext>
            </a:extLst>
          </p:cNvPr>
          <p:cNvSpPr>
            <a:spLocks noGrp="1"/>
          </p:cNvSpPr>
          <p:nvPr>
            <p:ph type="title"/>
          </p:nvPr>
        </p:nvSpPr>
        <p:spPr/>
        <p:txBody>
          <a:bodyPr/>
          <a:lstStyle/>
          <a:p>
            <a:r>
              <a:rPr lang="en-US" dirty="0"/>
              <a:t>KNN in Multiple Dimensions</a:t>
            </a:r>
          </a:p>
        </p:txBody>
      </p:sp>
      <p:sp>
        <p:nvSpPr>
          <p:cNvPr id="4" name="Slide Number Placeholder 3">
            <a:extLst>
              <a:ext uri="{FF2B5EF4-FFF2-40B4-BE49-F238E27FC236}">
                <a16:creationId xmlns:a16="http://schemas.microsoft.com/office/drawing/2014/main" id="{0ED72208-C076-4F8F-BE1F-D3B36AC2AF11}"/>
              </a:ext>
            </a:extLst>
          </p:cNvPr>
          <p:cNvSpPr>
            <a:spLocks noGrp="1"/>
          </p:cNvSpPr>
          <p:nvPr>
            <p:ph type="sldNum" sz="quarter" idx="12"/>
          </p:nvPr>
        </p:nvSpPr>
        <p:spPr/>
        <p:txBody>
          <a:bodyPr/>
          <a:lstStyle/>
          <a:p>
            <a:pPr>
              <a:defRPr/>
            </a:pPr>
            <a:fld id="{9695C8B4-01A2-485F-8B64-4640E234E3BB}" type="slidenum">
              <a:rPr lang="en-US" altLang="en-US" smtClean="0"/>
              <a:pPr>
                <a:defRPr/>
              </a:pPr>
              <a:t>17</a:t>
            </a:fld>
            <a:endParaRPr lang="en-US" altLang="en-US"/>
          </a:p>
        </p:txBody>
      </p:sp>
      <p:grpSp>
        <p:nvGrpSpPr>
          <p:cNvPr id="23" name="Group 22">
            <a:extLst>
              <a:ext uri="{FF2B5EF4-FFF2-40B4-BE49-F238E27FC236}">
                <a16:creationId xmlns:a16="http://schemas.microsoft.com/office/drawing/2014/main" id="{6C281B0E-D19A-45F5-82D9-D9C2B91630DA}"/>
              </a:ext>
            </a:extLst>
          </p:cNvPr>
          <p:cNvGrpSpPr/>
          <p:nvPr/>
        </p:nvGrpSpPr>
        <p:grpSpPr>
          <a:xfrm>
            <a:off x="2437494" y="914400"/>
            <a:ext cx="3695336" cy="2287932"/>
            <a:chOff x="172672" y="1087140"/>
            <a:chExt cx="4589471" cy="3076939"/>
          </a:xfrm>
        </p:grpSpPr>
        <p:cxnSp>
          <p:nvCxnSpPr>
            <p:cNvPr id="30" name="Straight Arrow Connector 29">
              <a:extLst>
                <a:ext uri="{FF2B5EF4-FFF2-40B4-BE49-F238E27FC236}">
                  <a16:creationId xmlns:a16="http://schemas.microsoft.com/office/drawing/2014/main" id="{F294B68D-4EDE-46ED-9C9F-CCB222D5234A}"/>
                </a:ext>
              </a:extLst>
            </p:cNvPr>
            <p:cNvCxnSpPr>
              <a:cxnSpLocks/>
            </p:cNvCxnSpPr>
            <p:nvPr/>
          </p:nvCxnSpPr>
          <p:spPr>
            <a:xfrm flipV="1">
              <a:off x="1333143" y="2987509"/>
              <a:ext cx="2831545" cy="253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225CA2B-82C7-4FA7-B466-F257E262BC7D}"/>
                </a:ext>
              </a:extLst>
            </p:cNvPr>
            <p:cNvCxnSpPr>
              <a:cxnSpLocks/>
            </p:cNvCxnSpPr>
            <p:nvPr/>
          </p:nvCxnSpPr>
          <p:spPr>
            <a:xfrm flipH="1" flipV="1">
              <a:off x="1359978" y="1553631"/>
              <a:ext cx="1617" cy="14691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Slide Number Placeholder 3">
              <a:extLst>
                <a:ext uri="{FF2B5EF4-FFF2-40B4-BE49-F238E27FC236}">
                  <a16:creationId xmlns:a16="http://schemas.microsoft.com/office/drawing/2014/main" id="{6A597101-10CD-4FAF-86C0-0E9590E270E7}"/>
                </a:ext>
              </a:extLst>
            </p:cNvPr>
            <p:cNvSpPr txBox="1">
              <a:spLocks/>
            </p:cNvSpPr>
            <p:nvPr/>
          </p:nvSpPr>
          <p:spPr>
            <a:xfrm>
              <a:off x="1214844" y="1087140"/>
              <a:ext cx="415229"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altLang="en-US" sz="2400" b="1" dirty="0"/>
                <a:t>Y</a:t>
              </a:r>
            </a:p>
          </p:txBody>
        </p:sp>
        <p:grpSp>
          <p:nvGrpSpPr>
            <p:cNvPr id="34" name="Group 33">
              <a:extLst>
                <a:ext uri="{FF2B5EF4-FFF2-40B4-BE49-F238E27FC236}">
                  <a16:creationId xmlns:a16="http://schemas.microsoft.com/office/drawing/2014/main" id="{3073CE3C-BF40-47DB-B7D6-45D92EC03863}"/>
                </a:ext>
              </a:extLst>
            </p:cNvPr>
            <p:cNvGrpSpPr/>
            <p:nvPr/>
          </p:nvGrpSpPr>
          <p:grpSpPr>
            <a:xfrm rot="1350200">
              <a:off x="1507500" y="1889085"/>
              <a:ext cx="2448404" cy="928223"/>
              <a:chOff x="2836698" y="2488536"/>
              <a:chExt cx="2448404" cy="928223"/>
            </a:xfrm>
          </p:grpSpPr>
          <p:sp>
            <p:nvSpPr>
              <p:cNvPr id="35" name="Oval 34">
                <a:extLst>
                  <a:ext uri="{FF2B5EF4-FFF2-40B4-BE49-F238E27FC236}">
                    <a16:creationId xmlns:a16="http://schemas.microsoft.com/office/drawing/2014/main" id="{ADFCDE10-FC0E-4AE9-B30D-B617194C1924}"/>
                  </a:ext>
                </a:extLst>
              </p:cNvPr>
              <p:cNvSpPr/>
              <p:nvPr/>
            </p:nvSpPr>
            <p:spPr>
              <a:xfrm rot="2279447">
                <a:off x="3084350" y="2863782"/>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8700DCC5-651E-4EAE-82E2-935CCEBEB3A1}"/>
                  </a:ext>
                </a:extLst>
              </p:cNvPr>
              <p:cNvSpPr/>
              <p:nvPr/>
            </p:nvSpPr>
            <p:spPr>
              <a:xfrm rot="2279447">
                <a:off x="3674898" y="264066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04DE260-1EB2-45A0-A67A-CF06E624D869}"/>
                  </a:ext>
                </a:extLst>
              </p:cNvPr>
              <p:cNvSpPr/>
              <p:nvPr/>
            </p:nvSpPr>
            <p:spPr>
              <a:xfrm rot="2279447">
                <a:off x="5043121" y="2821277"/>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B4B1DE9-EFE4-4B9C-997A-28FBF9225EC9}"/>
                  </a:ext>
                </a:extLst>
              </p:cNvPr>
              <p:cNvSpPr/>
              <p:nvPr/>
            </p:nvSpPr>
            <p:spPr>
              <a:xfrm rot="2279447">
                <a:off x="3331998" y="2938402"/>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8F981EFC-B83D-4591-9C7E-A588C29A1B56}"/>
                  </a:ext>
                </a:extLst>
              </p:cNvPr>
              <p:cNvSpPr/>
              <p:nvPr/>
            </p:nvSpPr>
            <p:spPr>
              <a:xfrm rot="2279447">
                <a:off x="3853020" y="2783953"/>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AEA88046-FA4B-41FF-8CAE-700E873673D1}"/>
                  </a:ext>
                </a:extLst>
              </p:cNvPr>
              <p:cNvSpPr/>
              <p:nvPr/>
            </p:nvSpPr>
            <p:spPr>
              <a:xfrm rot="2279447">
                <a:off x="2836698" y="2993079"/>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9912A1D8-F09E-4C36-B533-AC238D844596}"/>
                  </a:ext>
                </a:extLst>
              </p:cNvPr>
              <p:cNvSpPr/>
              <p:nvPr/>
            </p:nvSpPr>
            <p:spPr>
              <a:xfrm rot="2279447">
                <a:off x="4531551" y="248853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B9801655-E180-40C2-BE58-2052806F222B}"/>
                  </a:ext>
                </a:extLst>
              </p:cNvPr>
              <p:cNvSpPr/>
              <p:nvPr/>
            </p:nvSpPr>
            <p:spPr>
              <a:xfrm rot="2279447">
                <a:off x="4683951" y="264093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23E64ECF-35C4-4CA4-AE9A-DB571021E1C1}"/>
                  </a:ext>
                </a:extLst>
              </p:cNvPr>
              <p:cNvSpPr/>
              <p:nvPr/>
            </p:nvSpPr>
            <p:spPr>
              <a:xfrm rot="2279447">
                <a:off x="4802875" y="2894788"/>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358A4DB3-F4D4-4C8C-BCFE-2A83EA5BF1A9}"/>
                  </a:ext>
                </a:extLst>
              </p:cNvPr>
              <p:cNvSpPr/>
              <p:nvPr/>
            </p:nvSpPr>
            <p:spPr>
              <a:xfrm rot="2279447">
                <a:off x="4055898" y="2588712"/>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E7735BC3-EEB4-47F3-AA68-059C365C5EDA}"/>
                  </a:ext>
                </a:extLst>
              </p:cNvPr>
              <p:cNvSpPr/>
              <p:nvPr/>
            </p:nvSpPr>
            <p:spPr>
              <a:xfrm rot="2279447">
                <a:off x="5208902" y="3340559"/>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C7823A68-D297-4B31-85B5-62D306E1B51C}"/>
                  </a:ext>
                </a:extLst>
              </p:cNvPr>
              <p:cNvSpPr/>
              <p:nvPr/>
            </p:nvSpPr>
            <p:spPr>
              <a:xfrm rot="2279447">
                <a:off x="4408954" y="2702843"/>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Slide Number Placeholder 3">
              <a:extLst>
                <a:ext uri="{FF2B5EF4-FFF2-40B4-BE49-F238E27FC236}">
                  <a16:creationId xmlns:a16="http://schemas.microsoft.com/office/drawing/2014/main" id="{380105BD-BD30-4C12-B6E6-31283B68F73D}"/>
                </a:ext>
              </a:extLst>
            </p:cNvPr>
            <p:cNvSpPr txBox="1">
              <a:spLocks/>
            </p:cNvSpPr>
            <p:nvPr/>
          </p:nvSpPr>
          <p:spPr>
            <a:xfrm>
              <a:off x="4120835" y="2740307"/>
              <a:ext cx="64130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altLang="en-US" sz="2400" b="1" dirty="0"/>
                <a:t>X</a:t>
              </a:r>
              <a:r>
                <a:rPr lang="en-US" altLang="en-US" sz="2400" b="1" baseline="-25000" dirty="0"/>
                <a:t>1</a:t>
              </a:r>
            </a:p>
          </p:txBody>
        </p:sp>
        <p:cxnSp>
          <p:nvCxnSpPr>
            <p:cNvPr id="48" name="Straight Arrow Connector 47">
              <a:extLst>
                <a:ext uri="{FF2B5EF4-FFF2-40B4-BE49-F238E27FC236}">
                  <a16:creationId xmlns:a16="http://schemas.microsoft.com/office/drawing/2014/main" id="{B10A8D2B-6058-4D39-98B8-B8DE65F0AAAD}"/>
                </a:ext>
              </a:extLst>
            </p:cNvPr>
            <p:cNvCxnSpPr>
              <a:cxnSpLocks/>
            </p:cNvCxnSpPr>
            <p:nvPr/>
          </p:nvCxnSpPr>
          <p:spPr>
            <a:xfrm flipH="1">
              <a:off x="494943" y="3022785"/>
              <a:ext cx="865035" cy="8436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Slide Number Placeholder 3">
              <a:extLst>
                <a:ext uri="{FF2B5EF4-FFF2-40B4-BE49-F238E27FC236}">
                  <a16:creationId xmlns:a16="http://schemas.microsoft.com/office/drawing/2014/main" id="{C8369012-9D6D-4D38-A754-4136C5450C9B}"/>
                </a:ext>
              </a:extLst>
            </p:cNvPr>
            <p:cNvSpPr txBox="1">
              <a:spLocks/>
            </p:cNvSpPr>
            <p:nvPr/>
          </p:nvSpPr>
          <p:spPr>
            <a:xfrm>
              <a:off x="172672" y="3798954"/>
              <a:ext cx="64130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altLang="en-US" sz="2400" b="1" dirty="0"/>
                <a:t>X</a:t>
              </a:r>
              <a:r>
                <a:rPr lang="en-US" altLang="en-US" sz="2400" b="1" baseline="-25000" dirty="0"/>
                <a:t>2</a:t>
              </a:r>
            </a:p>
          </p:txBody>
        </p:sp>
        <p:cxnSp>
          <p:nvCxnSpPr>
            <p:cNvPr id="50" name="Straight Connector 49">
              <a:extLst>
                <a:ext uri="{FF2B5EF4-FFF2-40B4-BE49-F238E27FC236}">
                  <a16:creationId xmlns:a16="http://schemas.microsoft.com/office/drawing/2014/main" id="{14921A42-C20C-41FA-862F-093AFF724338}"/>
                </a:ext>
              </a:extLst>
            </p:cNvPr>
            <p:cNvCxnSpPr>
              <a:stCxn id="40" idx="6"/>
            </p:cNvCxnSpPr>
            <p:nvPr/>
          </p:nvCxnSpPr>
          <p:spPr>
            <a:xfrm flipH="1">
              <a:off x="1605856" y="2004942"/>
              <a:ext cx="18765" cy="1592167"/>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616D344-EBA8-4D29-B9DA-13822F626921}"/>
                </a:ext>
              </a:extLst>
            </p:cNvPr>
            <p:cNvCxnSpPr/>
            <p:nvPr/>
          </p:nvCxnSpPr>
          <p:spPr>
            <a:xfrm flipH="1">
              <a:off x="2055353" y="2154341"/>
              <a:ext cx="18765" cy="1592167"/>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D5FB63C-CDCD-4A95-B28C-C728BCB5F4D2}"/>
                </a:ext>
              </a:extLst>
            </p:cNvPr>
            <p:cNvCxnSpPr>
              <a:cxnSpLocks/>
            </p:cNvCxnSpPr>
            <p:nvPr/>
          </p:nvCxnSpPr>
          <p:spPr>
            <a:xfrm flipH="1">
              <a:off x="2511465" y="1999041"/>
              <a:ext cx="12518" cy="1369468"/>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2D7C1EA-F5F5-43FD-B40A-83DCDEAC9AFE}"/>
                </a:ext>
              </a:extLst>
            </p:cNvPr>
            <p:cNvCxnSpPr>
              <a:cxnSpLocks/>
            </p:cNvCxnSpPr>
            <p:nvPr/>
          </p:nvCxnSpPr>
          <p:spPr>
            <a:xfrm flipH="1">
              <a:off x="2867797" y="2058915"/>
              <a:ext cx="9383" cy="1995394"/>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CDD0CB9-D24C-4C85-B41A-AE188E3D8C18}"/>
                </a:ext>
              </a:extLst>
            </p:cNvPr>
            <p:cNvCxnSpPr>
              <a:cxnSpLocks/>
            </p:cNvCxnSpPr>
            <p:nvPr/>
          </p:nvCxnSpPr>
          <p:spPr>
            <a:xfrm flipH="1">
              <a:off x="3312842" y="2166139"/>
              <a:ext cx="35693" cy="1257076"/>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52C7C8A-8449-44A9-8791-94CC011832C2}"/>
                </a:ext>
              </a:extLst>
            </p:cNvPr>
            <p:cNvCxnSpPr>
              <a:cxnSpLocks/>
            </p:cNvCxnSpPr>
            <p:nvPr/>
          </p:nvCxnSpPr>
          <p:spPr>
            <a:xfrm flipH="1">
              <a:off x="3662799" y="3199654"/>
              <a:ext cx="1" cy="331183"/>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01E6E6B-C80B-40E7-A531-1AE0D7A49EB2}"/>
                </a:ext>
              </a:extLst>
            </p:cNvPr>
            <p:cNvCxnSpPr>
              <a:cxnSpLocks/>
            </p:cNvCxnSpPr>
            <p:nvPr/>
          </p:nvCxnSpPr>
          <p:spPr>
            <a:xfrm flipH="1">
              <a:off x="3452456" y="2694829"/>
              <a:ext cx="12111" cy="1097543"/>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58" name="Rectangle 57">
            <a:extLst>
              <a:ext uri="{FF2B5EF4-FFF2-40B4-BE49-F238E27FC236}">
                <a16:creationId xmlns:a16="http://schemas.microsoft.com/office/drawing/2014/main" id="{7A6E2085-7B77-4ED5-89C4-2AFBB39734FA}"/>
              </a:ext>
            </a:extLst>
          </p:cNvPr>
          <p:cNvSpPr/>
          <p:nvPr/>
        </p:nvSpPr>
        <p:spPr>
          <a:xfrm>
            <a:off x="5918493" y="3855021"/>
            <a:ext cx="2285985"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FFAF97F-FCDA-412C-9263-DB1CA047E464}"/>
              </a:ext>
            </a:extLst>
          </p:cNvPr>
          <p:cNvSpPr/>
          <p:nvPr/>
        </p:nvSpPr>
        <p:spPr>
          <a:xfrm>
            <a:off x="6385808" y="4490747"/>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81626CFB-8F73-4BD1-B698-B59E2711EFCE}"/>
              </a:ext>
            </a:extLst>
          </p:cNvPr>
          <p:cNvSpPr/>
          <p:nvPr/>
        </p:nvSpPr>
        <p:spPr>
          <a:xfrm>
            <a:off x="6602020" y="4276191"/>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4721174B-2A36-43B5-9B86-4179E1BD1BE1}"/>
              </a:ext>
            </a:extLst>
          </p:cNvPr>
          <p:cNvSpPr/>
          <p:nvPr/>
        </p:nvSpPr>
        <p:spPr>
          <a:xfrm>
            <a:off x="6768362" y="4816204"/>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88072196-EDB9-42BB-AD78-B289139C4130}"/>
              </a:ext>
            </a:extLst>
          </p:cNvPr>
          <p:cNvSpPr/>
          <p:nvPr/>
        </p:nvSpPr>
        <p:spPr>
          <a:xfrm>
            <a:off x="7266089" y="4670083"/>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BBD5767A-50FE-489F-BB86-9164AF28557A}"/>
              </a:ext>
            </a:extLst>
          </p:cNvPr>
          <p:cNvSpPr/>
          <p:nvPr/>
        </p:nvSpPr>
        <p:spPr>
          <a:xfrm>
            <a:off x="7189889" y="411188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C28E8C22-A3E5-4F8A-A0C3-9804ECF3345C}"/>
              </a:ext>
            </a:extLst>
          </p:cNvPr>
          <p:cNvSpPr/>
          <p:nvPr/>
        </p:nvSpPr>
        <p:spPr>
          <a:xfrm>
            <a:off x="6116422" y="4134492"/>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7E15F877-B48B-4BC2-95E2-227D42D10FEF}"/>
              </a:ext>
            </a:extLst>
          </p:cNvPr>
          <p:cNvSpPr/>
          <p:nvPr/>
        </p:nvSpPr>
        <p:spPr>
          <a:xfrm>
            <a:off x="6909095" y="4432574"/>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AB472464-F49F-4847-9A9A-D1B5AD34C1CD}"/>
              </a:ext>
            </a:extLst>
          </p:cNvPr>
          <p:cNvSpPr/>
          <p:nvPr/>
        </p:nvSpPr>
        <p:spPr>
          <a:xfrm>
            <a:off x="7686746" y="4746283"/>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6">
            <a:extLst>
              <a:ext uri="{FF2B5EF4-FFF2-40B4-BE49-F238E27FC236}">
                <a16:creationId xmlns:a16="http://schemas.microsoft.com/office/drawing/2014/main" id="{45260218-53F9-4FBC-8EEB-EA9CFE8095F7}"/>
              </a:ext>
            </a:extLst>
          </p:cNvPr>
          <p:cNvCxnSpPr>
            <a:cxnSpLocks/>
          </p:cNvCxnSpPr>
          <p:nvPr/>
        </p:nvCxnSpPr>
        <p:spPr>
          <a:xfrm>
            <a:off x="7076601" y="5073970"/>
            <a:ext cx="0" cy="152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857FDA4-ABD5-4906-8492-5D20589EE878}"/>
              </a:ext>
            </a:extLst>
          </p:cNvPr>
          <p:cNvCxnSpPr>
            <a:cxnSpLocks/>
          </p:cNvCxnSpPr>
          <p:nvPr/>
        </p:nvCxnSpPr>
        <p:spPr>
          <a:xfrm>
            <a:off x="8204495" y="5073970"/>
            <a:ext cx="0" cy="152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355828E-C34D-4808-A4B6-30A8834BCC45}"/>
              </a:ext>
            </a:extLst>
          </p:cNvPr>
          <p:cNvCxnSpPr>
            <a:cxnSpLocks/>
          </p:cNvCxnSpPr>
          <p:nvPr/>
        </p:nvCxnSpPr>
        <p:spPr>
          <a:xfrm>
            <a:off x="5918495" y="5073970"/>
            <a:ext cx="0" cy="1524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BDAA8BB6-3E5E-4DA1-8C03-FFE5B2550099}"/>
              </a:ext>
            </a:extLst>
          </p:cNvPr>
          <p:cNvSpPr/>
          <p:nvPr/>
        </p:nvSpPr>
        <p:spPr>
          <a:xfrm>
            <a:off x="6276180" y="4921821"/>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B42894D1-054E-4394-B99B-3ACB29C2B338}"/>
              </a:ext>
            </a:extLst>
          </p:cNvPr>
          <p:cNvSpPr/>
          <p:nvPr/>
        </p:nvSpPr>
        <p:spPr>
          <a:xfrm>
            <a:off x="7497755" y="4473963"/>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91AEE774-1DFA-4F1A-81E3-3F86C83CA54F}"/>
              </a:ext>
            </a:extLst>
          </p:cNvPr>
          <p:cNvSpPr/>
          <p:nvPr/>
        </p:nvSpPr>
        <p:spPr>
          <a:xfrm>
            <a:off x="7816188" y="4126192"/>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87EA5511-2F45-41B5-81EA-C5A5BE646819}"/>
              </a:ext>
            </a:extLst>
          </p:cNvPr>
          <p:cNvGrpSpPr/>
          <p:nvPr/>
        </p:nvGrpSpPr>
        <p:grpSpPr>
          <a:xfrm rot="5400000">
            <a:off x="5226634" y="4394479"/>
            <a:ext cx="1218949" cy="140033"/>
            <a:chOff x="2971802" y="3657349"/>
            <a:chExt cx="914400" cy="152400"/>
          </a:xfrm>
        </p:grpSpPr>
        <p:cxnSp>
          <p:nvCxnSpPr>
            <p:cNvPr id="74" name="Straight Connector 73">
              <a:extLst>
                <a:ext uri="{FF2B5EF4-FFF2-40B4-BE49-F238E27FC236}">
                  <a16:creationId xmlns:a16="http://schemas.microsoft.com/office/drawing/2014/main" id="{8610BAAC-B908-4A45-9BA2-AA885978A630}"/>
                </a:ext>
              </a:extLst>
            </p:cNvPr>
            <p:cNvCxnSpPr>
              <a:cxnSpLocks/>
            </p:cNvCxnSpPr>
            <p:nvPr/>
          </p:nvCxnSpPr>
          <p:spPr>
            <a:xfrm>
              <a:off x="2971802" y="3657349"/>
              <a:ext cx="0" cy="152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0B91DC1-484A-424B-A0B1-7BE03C81021D}"/>
                </a:ext>
              </a:extLst>
            </p:cNvPr>
            <p:cNvCxnSpPr>
              <a:cxnSpLocks/>
            </p:cNvCxnSpPr>
            <p:nvPr/>
          </p:nvCxnSpPr>
          <p:spPr>
            <a:xfrm>
              <a:off x="3429002" y="3657349"/>
              <a:ext cx="0" cy="152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F087BB4-230D-474B-A504-5ADD30DBC37E}"/>
                </a:ext>
              </a:extLst>
            </p:cNvPr>
            <p:cNvCxnSpPr>
              <a:cxnSpLocks/>
            </p:cNvCxnSpPr>
            <p:nvPr/>
          </p:nvCxnSpPr>
          <p:spPr>
            <a:xfrm>
              <a:off x="3886202" y="3657349"/>
              <a:ext cx="0" cy="15240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7" name="TextBox 76">
            <a:extLst>
              <a:ext uri="{FF2B5EF4-FFF2-40B4-BE49-F238E27FC236}">
                <a16:creationId xmlns:a16="http://schemas.microsoft.com/office/drawing/2014/main" id="{3F9248E3-E674-4619-8F18-F3A97C496D08}"/>
              </a:ext>
            </a:extLst>
          </p:cNvPr>
          <p:cNvSpPr txBox="1"/>
          <p:nvPr/>
        </p:nvSpPr>
        <p:spPr>
          <a:xfrm>
            <a:off x="5729331" y="5276402"/>
            <a:ext cx="3073516" cy="369332"/>
          </a:xfrm>
          <a:prstGeom prst="rect">
            <a:avLst/>
          </a:prstGeom>
          <a:noFill/>
        </p:spPr>
        <p:txBody>
          <a:bodyPr wrap="square" rtlCol="0">
            <a:spAutoFit/>
          </a:bodyPr>
          <a:lstStyle/>
          <a:p>
            <a:r>
              <a:rPr lang="en-US" dirty="0"/>
              <a:t>-1                  0                  +1</a:t>
            </a:r>
          </a:p>
        </p:txBody>
      </p:sp>
      <p:sp>
        <p:nvSpPr>
          <p:cNvPr id="78" name="TextBox 77">
            <a:extLst>
              <a:ext uri="{FF2B5EF4-FFF2-40B4-BE49-F238E27FC236}">
                <a16:creationId xmlns:a16="http://schemas.microsoft.com/office/drawing/2014/main" id="{0A63D5C0-37DE-48EF-8368-A495A377C306}"/>
              </a:ext>
            </a:extLst>
          </p:cNvPr>
          <p:cNvSpPr txBox="1"/>
          <p:nvPr/>
        </p:nvSpPr>
        <p:spPr>
          <a:xfrm rot="16200000">
            <a:off x="4729431" y="4241479"/>
            <a:ext cx="1599949" cy="369332"/>
          </a:xfrm>
          <a:prstGeom prst="rect">
            <a:avLst/>
          </a:prstGeom>
          <a:noFill/>
        </p:spPr>
        <p:txBody>
          <a:bodyPr wrap="square" rtlCol="0">
            <a:spAutoFit/>
          </a:bodyPr>
          <a:lstStyle/>
          <a:p>
            <a:r>
              <a:rPr lang="en-US" dirty="0"/>
              <a:t>-1        0       +1</a:t>
            </a:r>
          </a:p>
        </p:txBody>
      </p:sp>
      <p:sp>
        <p:nvSpPr>
          <p:cNvPr id="84" name="Slide Number Placeholder 3">
            <a:extLst>
              <a:ext uri="{FF2B5EF4-FFF2-40B4-BE49-F238E27FC236}">
                <a16:creationId xmlns:a16="http://schemas.microsoft.com/office/drawing/2014/main" id="{A940A45B-4170-4A9E-B21F-EDB0E5A5F118}"/>
              </a:ext>
            </a:extLst>
          </p:cNvPr>
          <p:cNvSpPr txBox="1">
            <a:spLocks/>
          </p:cNvSpPr>
          <p:nvPr/>
        </p:nvSpPr>
        <p:spPr>
          <a:xfrm>
            <a:off x="6947195" y="5629074"/>
            <a:ext cx="64130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altLang="en-US" sz="2400" b="1" dirty="0"/>
              <a:t>X</a:t>
            </a:r>
            <a:r>
              <a:rPr lang="en-US" altLang="en-US" sz="2400" b="1" baseline="-25000" dirty="0"/>
              <a:t>2</a:t>
            </a:r>
          </a:p>
        </p:txBody>
      </p:sp>
      <p:sp>
        <p:nvSpPr>
          <p:cNvPr id="85" name="Slide Number Placeholder 3">
            <a:extLst>
              <a:ext uri="{FF2B5EF4-FFF2-40B4-BE49-F238E27FC236}">
                <a16:creationId xmlns:a16="http://schemas.microsoft.com/office/drawing/2014/main" id="{314B574C-8947-45D9-9987-C1BA54A47BAF}"/>
              </a:ext>
            </a:extLst>
          </p:cNvPr>
          <p:cNvSpPr txBox="1">
            <a:spLocks/>
          </p:cNvSpPr>
          <p:nvPr/>
        </p:nvSpPr>
        <p:spPr>
          <a:xfrm>
            <a:off x="4918054" y="4210692"/>
            <a:ext cx="415229"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altLang="en-US" sz="2400" b="1" dirty="0"/>
              <a:t>Y</a:t>
            </a:r>
          </a:p>
        </p:txBody>
      </p:sp>
      <p:sp>
        <p:nvSpPr>
          <p:cNvPr id="86" name="Rectangle 85">
            <a:extLst>
              <a:ext uri="{FF2B5EF4-FFF2-40B4-BE49-F238E27FC236}">
                <a16:creationId xmlns:a16="http://schemas.microsoft.com/office/drawing/2014/main" id="{A8D74D79-5623-45EC-B878-0789843792DE}"/>
              </a:ext>
            </a:extLst>
          </p:cNvPr>
          <p:cNvSpPr/>
          <p:nvPr/>
        </p:nvSpPr>
        <p:spPr>
          <a:xfrm>
            <a:off x="1442138" y="3843066"/>
            <a:ext cx="2285985"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52EEA145-27D8-4526-B11D-A7069C87B8D7}"/>
              </a:ext>
            </a:extLst>
          </p:cNvPr>
          <p:cNvSpPr/>
          <p:nvPr/>
        </p:nvSpPr>
        <p:spPr>
          <a:xfrm>
            <a:off x="2127940" y="483366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B4CB6BCF-4324-4DDE-9AD9-DA619296EBD2}"/>
              </a:ext>
            </a:extLst>
          </p:cNvPr>
          <p:cNvSpPr/>
          <p:nvPr/>
        </p:nvSpPr>
        <p:spPr>
          <a:xfrm>
            <a:off x="2204140" y="4668187"/>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07EA2425-246A-45EF-B17E-DCE8E0BFB92F}"/>
              </a:ext>
            </a:extLst>
          </p:cNvPr>
          <p:cNvSpPr/>
          <p:nvPr/>
        </p:nvSpPr>
        <p:spPr>
          <a:xfrm>
            <a:off x="2356540" y="4773957"/>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9636A18E-2FE0-4C92-A5B2-7B1CD8AD38A6}"/>
              </a:ext>
            </a:extLst>
          </p:cNvPr>
          <p:cNvSpPr/>
          <p:nvPr/>
        </p:nvSpPr>
        <p:spPr>
          <a:xfrm>
            <a:off x="2585140" y="460506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1F775053-0765-4D38-9A32-32B33EC7EBF6}"/>
              </a:ext>
            </a:extLst>
          </p:cNvPr>
          <p:cNvSpPr/>
          <p:nvPr/>
        </p:nvSpPr>
        <p:spPr>
          <a:xfrm>
            <a:off x="2432740" y="434320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1FEF0AB3-6AFC-4665-89D9-53E26A7C4C94}"/>
              </a:ext>
            </a:extLst>
          </p:cNvPr>
          <p:cNvSpPr/>
          <p:nvPr/>
        </p:nvSpPr>
        <p:spPr>
          <a:xfrm>
            <a:off x="1927204" y="4744387"/>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F854FF50-8AA3-40B2-91B4-748028136C72}"/>
              </a:ext>
            </a:extLst>
          </p:cNvPr>
          <p:cNvSpPr/>
          <p:nvPr/>
        </p:nvSpPr>
        <p:spPr>
          <a:xfrm>
            <a:off x="2699440" y="430510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E8EE332B-927B-472F-ADCC-158C054E2791}"/>
              </a:ext>
            </a:extLst>
          </p:cNvPr>
          <p:cNvSpPr/>
          <p:nvPr/>
        </p:nvSpPr>
        <p:spPr>
          <a:xfrm>
            <a:off x="3006515" y="4240273"/>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a:extLst>
              <a:ext uri="{FF2B5EF4-FFF2-40B4-BE49-F238E27FC236}">
                <a16:creationId xmlns:a16="http://schemas.microsoft.com/office/drawing/2014/main" id="{B7287653-4BC6-4F63-9587-B6D361AA1007}"/>
              </a:ext>
            </a:extLst>
          </p:cNvPr>
          <p:cNvCxnSpPr>
            <a:cxnSpLocks/>
          </p:cNvCxnSpPr>
          <p:nvPr/>
        </p:nvCxnSpPr>
        <p:spPr>
          <a:xfrm>
            <a:off x="2600246" y="5062015"/>
            <a:ext cx="0" cy="152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1ECC8B5-0403-4D2E-865F-FE11E958AEFF}"/>
              </a:ext>
            </a:extLst>
          </p:cNvPr>
          <p:cNvCxnSpPr>
            <a:cxnSpLocks/>
          </p:cNvCxnSpPr>
          <p:nvPr/>
        </p:nvCxnSpPr>
        <p:spPr>
          <a:xfrm>
            <a:off x="3728140" y="5062015"/>
            <a:ext cx="0" cy="152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D484A4A-2942-4AC2-8C37-88FC143F2553}"/>
              </a:ext>
            </a:extLst>
          </p:cNvPr>
          <p:cNvCxnSpPr>
            <a:cxnSpLocks/>
          </p:cNvCxnSpPr>
          <p:nvPr/>
        </p:nvCxnSpPr>
        <p:spPr>
          <a:xfrm>
            <a:off x="1442140" y="5062015"/>
            <a:ext cx="0" cy="1524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0107202D-FE23-4AD5-BEEE-04D7D44B701B}"/>
              </a:ext>
            </a:extLst>
          </p:cNvPr>
          <p:cNvSpPr/>
          <p:nvPr/>
        </p:nvSpPr>
        <p:spPr>
          <a:xfrm>
            <a:off x="1799825" y="490986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3F02C082-CC29-4ABF-B31B-82C4BDE0B8FE}"/>
              </a:ext>
            </a:extLst>
          </p:cNvPr>
          <p:cNvSpPr/>
          <p:nvPr/>
        </p:nvSpPr>
        <p:spPr>
          <a:xfrm>
            <a:off x="2889940" y="4046361"/>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42D05E1E-ED90-43F4-B76C-B0377DD27EAB}"/>
              </a:ext>
            </a:extLst>
          </p:cNvPr>
          <p:cNvSpPr/>
          <p:nvPr/>
        </p:nvSpPr>
        <p:spPr>
          <a:xfrm>
            <a:off x="3198721" y="3959072"/>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100">
            <a:extLst>
              <a:ext uri="{FF2B5EF4-FFF2-40B4-BE49-F238E27FC236}">
                <a16:creationId xmlns:a16="http://schemas.microsoft.com/office/drawing/2014/main" id="{C7B666DC-3891-4E26-9342-385B78C9AEDB}"/>
              </a:ext>
            </a:extLst>
          </p:cNvPr>
          <p:cNvGrpSpPr/>
          <p:nvPr/>
        </p:nvGrpSpPr>
        <p:grpSpPr>
          <a:xfrm rot="5400000">
            <a:off x="750279" y="4382524"/>
            <a:ext cx="1218949" cy="140033"/>
            <a:chOff x="2971802" y="3657349"/>
            <a:chExt cx="914400" cy="152400"/>
          </a:xfrm>
        </p:grpSpPr>
        <p:cxnSp>
          <p:nvCxnSpPr>
            <p:cNvPr id="102" name="Straight Connector 101">
              <a:extLst>
                <a:ext uri="{FF2B5EF4-FFF2-40B4-BE49-F238E27FC236}">
                  <a16:creationId xmlns:a16="http://schemas.microsoft.com/office/drawing/2014/main" id="{64BDDAFA-FFE3-4537-ADD6-D01A57C37637}"/>
                </a:ext>
              </a:extLst>
            </p:cNvPr>
            <p:cNvCxnSpPr>
              <a:cxnSpLocks/>
            </p:cNvCxnSpPr>
            <p:nvPr/>
          </p:nvCxnSpPr>
          <p:spPr>
            <a:xfrm>
              <a:off x="2971802" y="3657349"/>
              <a:ext cx="0" cy="152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7CF9BD6-B7D1-4C9F-B410-C87492A90B33}"/>
                </a:ext>
              </a:extLst>
            </p:cNvPr>
            <p:cNvCxnSpPr>
              <a:cxnSpLocks/>
            </p:cNvCxnSpPr>
            <p:nvPr/>
          </p:nvCxnSpPr>
          <p:spPr>
            <a:xfrm>
              <a:off x="3429002" y="3657349"/>
              <a:ext cx="0" cy="152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DAA1A17-EEEE-45BE-BC59-EF3673F81EE4}"/>
                </a:ext>
              </a:extLst>
            </p:cNvPr>
            <p:cNvCxnSpPr>
              <a:cxnSpLocks/>
            </p:cNvCxnSpPr>
            <p:nvPr/>
          </p:nvCxnSpPr>
          <p:spPr>
            <a:xfrm>
              <a:off x="3886202" y="3657349"/>
              <a:ext cx="0" cy="15240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5" name="TextBox 104">
            <a:extLst>
              <a:ext uri="{FF2B5EF4-FFF2-40B4-BE49-F238E27FC236}">
                <a16:creationId xmlns:a16="http://schemas.microsoft.com/office/drawing/2014/main" id="{443AD3E7-F5CC-4607-8E20-94D26299DA44}"/>
              </a:ext>
            </a:extLst>
          </p:cNvPr>
          <p:cNvSpPr txBox="1"/>
          <p:nvPr/>
        </p:nvSpPr>
        <p:spPr>
          <a:xfrm>
            <a:off x="1340422" y="5232157"/>
            <a:ext cx="3073516" cy="369332"/>
          </a:xfrm>
          <a:prstGeom prst="rect">
            <a:avLst/>
          </a:prstGeom>
          <a:noFill/>
        </p:spPr>
        <p:txBody>
          <a:bodyPr wrap="square" rtlCol="0">
            <a:spAutoFit/>
          </a:bodyPr>
          <a:lstStyle/>
          <a:p>
            <a:r>
              <a:rPr lang="en-US" dirty="0"/>
              <a:t>-1                  0                  +1</a:t>
            </a:r>
          </a:p>
        </p:txBody>
      </p:sp>
      <p:sp>
        <p:nvSpPr>
          <p:cNvPr id="106" name="TextBox 105">
            <a:extLst>
              <a:ext uri="{FF2B5EF4-FFF2-40B4-BE49-F238E27FC236}">
                <a16:creationId xmlns:a16="http://schemas.microsoft.com/office/drawing/2014/main" id="{9279D1D8-B540-4A93-BA4D-44F9522C1E9D}"/>
              </a:ext>
            </a:extLst>
          </p:cNvPr>
          <p:cNvSpPr txBox="1"/>
          <p:nvPr/>
        </p:nvSpPr>
        <p:spPr>
          <a:xfrm rot="16200000">
            <a:off x="253076" y="4229524"/>
            <a:ext cx="1599949" cy="369332"/>
          </a:xfrm>
          <a:prstGeom prst="rect">
            <a:avLst/>
          </a:prstGeom>
          <a:noFill/>
        </p:spPr>
        <p:txBody>
          <a:bodyPr wrap="square" rtlCol="0">
            <a:spAutoFit/>
          </a:bodyPr>
          <a:lstStyle/>
          <a:p>
            <a:r>
              <a:rPr lang="en-US" dirty="0"/>
              <a:t>-1        0       +1</a:t>
            </a:r>
          </a:p>
        </p:txBody>
      </p:sp>
      <p:sp>
        <p:nvSpPr>
          <p:cNvPr id="108" name="Slide Number Placeholder 3">
            <a:extLst>
              <a:ext uri="{FF2B5EF4-FFF2-40B4-BE49-F238E27FC236}">
                <a16:creationId xmlns:a16="http://schemas.microsoft.com/office/drawing/2014/main" id="{9808F861-1ED0-47F5-9E23-D676173EFCB1}"/>
              </a:ext>
            </a:extLst>
          </p:cNvPr>
          <p:cNvSpPr txBox="1">
            <a:spLocks/>
          </p:cNvSpPr>
          <p:nvPr/>
        </p:nvSpPr>
        <p:spPr>
          <a:xfrm>
            <a:off x="2470840" y="5617119"/>
            <a:ext cx="64130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altLang="en-US" sz="2400" b="1" dirty="0"/>
              <a:t>X</a:t>
            </a:r>
            <a:r>
              <a:rPr lang="en-US" altLang="en-US" sz="2400" b="1" baseline="-25000" dirty="0"/>
              <a:t>1</a:t>
            </a:r>
          </a:p>
        </p:txBody>
      </p:sp>
      <p:sp>
        <p:nvSpPr>
          <p:cNvPr id="109" name="Slide Number Placeholder 3">
            <a:extLst>
              <a:ext uri="{FF2B5EF4-FFF2-40B4-BE49-F238E27FC236}">
                <a16:creationId xmlns:a16="http://schemas.microsoft.com/office/drawing/2014/main" id="{5F094339-2522-4ADA-87FA-80CA7D0BFBEE}"/>
              </a:ext>
            </a:extLst>
          </p:cNvPr>
          <p:cNvSpPr txBox="1">
            <a:spLocks/>
          </p:cNvSpPr>
          <p:nvPr/>
        </p:nvSpPr>
        <p:spPr>
          <a:xfrm>
            <a:off x="441699" y="4198737"/>
            <a:ext cx="415229"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altLang="en-US" sz="2400" b="1" dirty="0"/>
              <a:t>Y</a:t>
            </a:r>
          </a:p>
        </p:txBody>
      </p:sp>
      <p:sp>
        <p:nvSpPr>
          <p:cNvPr id="110" name="Content Placeholder 2">
            <a:extLst>
              <a:ext uri="{FF2B5EF4-FFF2-40B4-BE49-F238E27FC236}">
                <a16:creationId xmlns:a16="http://schemas.microsoft.com/office/drawing/2014/main" id="{B4704986-A5D7-42EF-A85C-4B4EF12A40A5}"/>
              </a:ext>
            </a:extLst>
          </p:cNvPr>
          <p:cNvSpPr>
            <a:spLocks noGrp="1"/>
          </p:cNvSpPr>
          <p:nvPr>
            <p:ph idx="1"/>
          </p:nvPr>
        </p:nvSpPr>
        <p:spPr>
          <a:xfrm>
            <a:off x="573247" y="6141978"/>
            <a:ext cx="8229600" cy="644958"/>
          </a:xfrm>
        </p:spPr>
        <p:txBody>
          <a:bodyPr/>
          <a:lstStyle/>
          <a:p>
            <a:pPr marL="0" indent="0">
              <a:buNone/>
            </a:pPr>
            <a:r>
              <a:rPr lang="en-US" dirty="0"/>
              <a:t>Features need to be correlated to be included in your KNN model</a:t>
            </a:r>
          </a:p>
        </p:txBody>
      </p:sp>
    </p:spTree>
    <p:extLst>
      <p:ext uri="{BB962C8B-B14F-4D97-AF65-F5344CB8AC3E}">
        <p14:creationId xmlns:p14="http://schemas.microsoft.com/office/powerpoint/2010/main" val="2229450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E16BC-A187-4826-9BEB-2EF5E9CA3893}"/>
              </a:ext>
            </a:extLst>
          </p:cNvPr>
          <p:cNvSpPr>
            <a:spLocks noGrp="1"/>
          </p:cNvSpPr>
          <p:nvPr>
            <p:ph type="title"/>
          </p:nvPr>
        </p:nvSpPr>
        <p:spPr/>
        <p:txBody>
          <a:bodyPr/>
          <a:lstStyle/>
          <a:p>
            <a:r>
              <a:rPr lang="en-US" dirty="0"/>
              <a:t>KNN example in 2D</a:t>
            </a:r>
          </a:p>
        </p:txBody>
      </p:sp>
      <p:sp>
        <p:nvSpPr>
          <p:cNvPr id="4" name="Slide Number Placeholder 3">
            <a:extLst>
              <a:ext uri="{FF2B5EF4-FFF2-40B4-BE49-F238E27FC236}">
                <a16:creationId xmlns:a16="http://schemas.microsoft.com/office/drawing/2014/main" id="{0E2FB25C-47A9-4039-A444-EB8E82E95E6E}"/>
              </a:ext>
            </a:extLst>
          </p:cNvPr>
          <p:cNvSpPr>
            <a:spLocks noGrp="1"/>
          </p:cNvSpPr>
          <p:nvPr>
            <p:ph type="sldNum" sz="quarter" idx="12"/>
          </p:nvPr>
        </p:nvSpPr>
        <p:spPr/>
        <p:txBody>
          <a:bodyPr/>
          <a:lstStyle/>
          <a:p>
            <a:pPr>
              <a:defRPr/>
            </a:pPr>
            <a:fld id="{9695C8B4-01A2-485F-8B64-4640E234E3BB}" type="slidenum">
              <a:rPr lang="en-US" altLang="en-US" smtClean="0"/>
              <a:pPr>
                <a:defRPr/>
              </a:pPr>
              <a:t>18</a:t>
            </a:fld>
            <a:endParaRPr lang="en-US" altLang="en-US"/>
          </a:p>
        </p:txBody>
      </p:sp>
      <p:pic>
        <p:nvPicPr>
          <p:cNvPr id="5" name="Picture 4">
            <a:extLst>
              <a:ext uri="{FF2B5EF4-FFF2-40B4-BE49-F238E27FC236}">
                <a16:creationId xmlns:a16="http://schemas.microsoft.com/office/drawing/2014/main" id="{3F445678-CA1A-4F2C-B8EF-3A772C75CCB4}"/>
              </a:ext>
            </a:extLst>
          </p:cNvPr>
          <p:cNvPicPr>
            <a:picLocks noChangeAspect="1"/>
          </p:cNvPicPr>
          <p:nvPr/>
        </p:nvPicPr>
        <p:blipFill>
          <a:blip r:embed="rId2"/>
          <a:stretch>
            <a:fillRect/>
          </a:stretch>
        </p:blipFill>
        <p:spPr>
          <a:xfrm>
            <a:off x="669758" y="2022424"/>
            <a:ext cx="8001000" cy="4560938"/>
          </a:xfrm>
          <a:prstGeom prst="rect">
            <a:avLst/>
          </a:prstGeom>
        </p:spPr>
      </p:pic>
      <p:sp>
        <p:nvSpPr>
          <p:cNvPr id="6" name="Content Placeholder 2">
            <a:extLst>
              <a:ext uri="{FF2B5EF4-FFF2-40B4-BE49-F238E27FC236}">
                <a16:creationId xmlns:a16="http://schemas.microsoft.com/office/drawing/2014/main" id="{9B386B09-24F9-4B33-86A4-13BB636A4882}"/>
              </a:ext>
            </a:extLst>
          </p:cNvPr>
          <p:cNvSpPr>
            <a:spLocks noGrp="1"/>
          </p:cNvSpPr>
          <p:nvPr>
            <p:ph idx="1"/>
          </p:nvPr>
        </p:nvSpPr>
        <p:spPr>
          <a:xfrm>
            <a:off x="457200" y="1219200"/>
            <a:ext cx="8229600" cy="4906963"/>
          </a:xfrm>
        </p:spPr>
        <p:txBody>
          <a:bodyPr/>
          <a:lstStyle/>
          <a:p>
            <a:pPr marL="0" indent="0">
              <a:buNone/>
            </a:pPr>
            <a:r>
              <a:rPr lang="en-US" dirty="0"/>
              <a:t>Which model is more biased? Which is more flexible? </a:t>
            </a:r>
          </a:p>
        </p:txBody>
      </p:sp>
    </p:spTree>
    <p:extLst>
      <p:ext uri="{BB962C8B-B14F-4D97-AF65-F5344CB8AC3E}">
        <p14:creationId xmlns:p14="http://schemas.microsoft.com/office/powerpoint/2010/main" val="3028179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Perfect fit: k = 1</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19</a:t>
            </a:fld>
            <a:endParaRPr lang="en-US"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274760"/>
            <a:ext cx="6819900" cy="42022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57200" y="1219200"/>
            <a:ext cx="8458200" cy="1323439"/>
          </a:xfrm>
          <a:prstGeom prst="rect">
            <a:avLst/>
          </a:prstGeom>
        </p:spPr>
        <p:txBody>
          <a:bodyPr wrap="square">
            <a:spAutoFit/>
          </a:bodyPr>
          <a:lstStyle/>
          <a:p>
            <a:pPr marL="285750" indent="-285750" eaLnBrk="1" fontAlgn="auto" hangingPunct="1">
              <a:spcAft>
                <a:spcPts val="0"/>
              </a:spcAft>
              <a:buFont typeface="Arial" panose="020B0604020202020204" pitchFamily="34" charset="0"/>
              <a:buChar char="•"/>
              <a:defRPr/>
            </a:pPr>
            <a:r>
              <a:rPr lang="en-US" sz="2000" dirty="0"/>
              <a:t>K = 1 has the most flexibility but likely to model noise closely</a:t>
            </a:r>
          </a:p>
          <a:p>
            <a:pPr marL="285750" indent="-285750" eaLnBrk="1" fontAlgn="auto" hangingPunct="1">
              <a:spcAft>
                <a:spcPts val="0"/>
              </a:spcAft>
              <a:buFont typeface="Arial" panose="020B0604020202020204" pitchFamily="34" charset="0"/>
              <a:buChar char="•"/>
              <a:defRPr/>
            </a:pPr>
            <a:r>
              <a:rPr lang="en-US" sz="2000" dirty="0"/>
              <a:t>For linear cases, K &gt; 1 does better; nonlinear K~1 does better</a:t>
            </a:r>
          </a:p>
          <a:p>
            <a:pPr marL="285750" indent="-285750" eaLnBrk="1" fontAlgn="auto" hangingPunct="1">
              <a:spcAft>
                <a:spcPts val="0"/>
              </a:spcAft>
              <a:buFont typeface="Arial" panose="020B0604020202020204" pitchFamily="34" charset="0"/>
              <a:buChar char="•"/>
              <a:defRPr/>
            </a:pPr>
            <a:r>
              <a:rPr lang="en-US" sz="2000" dirty="0"/>
              <a:t>For large p, the number of samples for x</a:t>
            </a:r>
            <a:r>
              <a:rPr lang="en-US" sz="2000" baseline="-25000" dirty="0"/>
              <a:t>0j</a:t>
            </a:r>
            <a:r>
              <a:rPr lang="en-US" sz="2000" dirty="0"/>
              <a:t> can be small, which can lead to problems</a:t>
            </a:r>
          </a:p>
        </p:txBody>
      </p:sp>
    </p:spTree>
    <p:extLst>
      <p:ext uri="{BB962C8B-B14F-4D97-AF65-F5344CB8AC3E}">
        <p14:creationId xmlns:p14="http://schemas.microsoft.com/office/powerpoint/2010/main" val="2221257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1143000"/>
          </a:xfrm>
        </p:spPr>
        <p:txBody>
          <a:bodyPr/>
          <a:lstStyle/>
          <a:p>
            <a:pPr eaLnBrk="1" hangingPunct="1"/>
            <a:r>
              <a:rPr lang="en-US" altLang="en-US" sz="2800" dirty="0"/>
              <a:t>Class Schedule</a:t>
            </a:r>
          </a:p>
        </p:txBody>
      </p:sp>
      <p:sp>
        <p:nvSpPr>
          <p:cNvPr id="2" name="Slide Number Placeholder 1"/>
          <p:cNvSpPr>
            <a:spLocks noGrp="1"/>
          </p:cNvSpPr>
          <p:nvPr>
            <p:ph type="sldNum" sz="quarter" idx="12"/>
          </p:nvPr>
        </p:nvSpPr>
        <p:spPr/>
        <p:txBody>
          <a:bodyPr/>
          <a:lstStyle/>
          <a:p>
            <a:pPr>
              <a:defRPr/>
            </a:pPr>
            <a:fld id="{CC8EFFDF-A50A-44BE-9F7E-90B33EF365A2}" type="slidenum">
              <a:rPr lang="en-US" altLang="en-US" smtClean="0"/>
              <a:pPr>
                <a:defRPr/>
              </a:pPr>
              <a:t>2</a:t>
            </a:fld>
            <a:endParaRPr lang="en-US" altLang="en-US"/>
          </a:p>
        </p:txBody>
      </p:sp>
      <p:graphicFrame>
        <p:nvGraphicFramePr>
          <p:cNvPr id="5" name="Table 4">
            <a:extLst>
              <a:ext uri="{FF2B5EF4-FFF2-40B4-BE49-F238E27FC236}">
                <a16:creationId xmlns:a16="http://schemas.microsoft.com/office/drawing/2014/main" id="{78203EF7-83EE-4F63-AFEA-E6021B09D912}"/>
              </a:ext>
            </a:extLst>
          </p:cNvPr>
          <p:cNvGraphicFramePr>
            <a:graphicFrameLocks noGrp="1"/>
          </p:cNvGraphicFramePr>
          <p:nvPr>
            <p:extLst>
              <p:ext uri="{D42A27DB-BD31-4B8C-83A1-F6EECF244321}">
                <p14:modId xmlns:p14="http://schemas.microsoft.com/office/powerpoint/2010/main" val="2648634509"/>
              </p:ext>
            </p:extLst>
          </p:nvPr>
        </p:nvGraphicFramePr>
        <p:xfrm>
          <a:off x="571498" y="808571"/>
          <a:ext cx="8115301" cy="5547468"/>
        </p:xfrm>
        <a:graphic>
          <a:graphicData uri="http://schemas.openxmlformats.org/drawingml/2006/table">
            <a:tbl>
              <a:tblPr firstRow="1" bandRow="1">
                <a:tableStyleId>{5C22544A-7EE6-4342-B048-85BDC9FD1C3A}</a:tableStyleId>
              </a:tblPr>
              <a:tblGrid>
                <a:gridCol w="733831">
                  <a:extLst>
                    <a:ext uri="{9D8B030D-6E8A-4147-A177-3AD203B41FA5}">
                      <a16:colId xmlns:a16="http://schemas.microsoft.com/office/drawing/2014/main" val="20000"/>
                    </a:ext>
                  </a:extLst>
                </a:gridCol>
                <a:gridCol w="752071">
                  <a:extLst>
                    <a:ext uri="{9D8B030D-6E8A-4147-A177-3AD203B41FA5}">
                      <a16:colId xmlns:a16="http://schemas.microsoft.com/office/drawing/2014/main" val="20001"/>
                    </a:ext>
                  </a:extLst>
                </a:gridCol>
                <a:gridCol w="4876800">
                  <a:extLst>
                    <a:ext uri="{9D8B030D-6E8A-4147-A177-3AD203B41FA5}">
                      <a16:colId xmlns:a16="http://schemas.microsoft.com/office/drawing/2014/main" val="20002"/>
                    </a:ext>
                  </a:extLst>
                </a:gridCol>
                <a:gridCol w="1752599">
                  <a:extLst>
                    <a:ext uri="{9D8B030D-6E8A-4147-A177-3AD203B41FA5}">
                      <a16:colId xmlns:a16="http://schemas.microsoft.com/office/drawing/2014/main" val="2236984056"/>
                    </a:ext>
                  </a:extLst>
                </a:gridCol>
              </a:tblGrid>
              <a:tr h="365766">
                <a:tc>
                  <a:txBody>
                    <a:bodyPr/>
                    <a:lstStyle/>
                    <a:p>
                      <a:pPr algn="ctr"/>
                      <a:r>
                        <a:rPr lang="en-US" sz="1800" dirty="0" err="1"/>
                        <a:t>Lec</a:t>
                      </a:r>
                      <a:r>
                        <a:rPr lang="en-US" sz="1800" dirty="0"/>
                        <a:t> </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a:t>Date</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a:t>Lecture</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a:t>Due</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3463">
                <a:tc>
                  <a:txBody>
                    <a:bodyPr/>
                    <a:lstStyle/>
                    <a:p>
                      <a:pPr algn="ctr"/>
                      <a:r>
                        <a:rPr lang="en-US" sz="1400" dirty="0"/>
                        <a:t>1</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Jan 15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Intro, Linear </a:t>
                      </a:r>
                      <a:r>
                        <a:rPr lang="en-US" sz="1400" baseline="0" dirty="0"/>
                        <a:t>Regression, Bias and Variability</a:t>
                      </a: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304806">
                <a:tc>
                  <a:txBody>
                    <a:bodyPr/>
                    <a:lstStyle/>
                    <a:p>
                      <a:pPr algn="ctr"/>
                      <a:r>
                        <a:rPr lang="en-US" sz="1400" dirty="0"/>
                        <a:t>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Jan 22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Unsupervised Learning: Clustering, Principle Comp. Analysis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Hwk 1</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304806">
                <a:tc>
                  <a:txBody>
                    <a:bodyPr/>
                    <a:lstStyle/>
                    <a:p>
                      <a:pPr algn="ctr"/>
                      <a:r>
                        <a:rPr lang="en-US" sz="1400" dirty="0"/>
                        <a:t>3</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sz="1400" dirty="0"/>
                        <a:t>Jan 29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KNN Regression, Cross Validation, Bootstrap</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sz="1400" dirty="0">
                          <a:solidFill>
                            <a:schemeClr val="tx1"/>
                          </a:solidFill>
                        </a:rPr>
                        <a:t>Hwk 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3"/>
                  </a:ext>
                </a:extLst>
              </a:tr>
              <a:tr h="304806">
                <a:tc>
                  <a:txBody>
                    <a:bodyPr/>
                    <a:lstStyle/>
                    <a:p>
                      <a:pPr algn="ctr"/>
                      <a:r>
                        <a:rPr lang="en-US" sz="1400" dirty="0"/>
                        <a:t>4</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Feb 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Ridge Regression, LASSO, Principle Components Regression</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Hwk 3</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304806">
                <a:tc>
                  <a:txBody>
                    <a:bodyPr/>
                    <a:lstStyle/>
                    <a:p>
                      <a:pPr algn="ctr"/>
                      <a:r>
                        <a:rPr lang="en-US" sz="1400" dirty="0"/>
                        <a:t>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Feb 12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aseline="0" dirty="0">
                          <a:solidFill>
                            <a:schemeClr val="tx1"/>
                          </a:solidFill>
                        </a:rPr>
                        <a:t>Extreme Nonlinear: </a:t>
                      </a:r>
                      <a:r>
                        <a:rPr lang="en-US" sz="1400" dirty="0">
                          <a:solidFill>
                            <a:schemeClr val="tx1"/>
                          </a:solidFill>
                        </a:rPr>
                        <a:t>Step Functions, Splines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Hwk 4, Project Plan</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5"/>
                  </a:ext>
                </a:extLst>
              </a:tr>
              <a:tr h="304806">
                <a:tc>
                  <a:txBody>
                    <a:bodyPr/>
                    <a:lstStyle/>
                    <a:p>
                      <a:pPr algn="ctr"/>
                      <a:r>
                        <a:rPr lang="en-US" sz="1400" dirty="0"/>
                        <a:t>6</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Feb 19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aseline="0" dirty="0">
                          <a:solidFill>
                            <a:schemeClr val="tx1"/>
                          </a:solidFill>
                        </a:rPr>
                        <a:t>Classification, Logistic Regression</a:t>
                      </a:r>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Hwk 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r h="304806">
                <a:tc>
                  <a:txBody>
                    <a:bodyPr/>
                    <a:lstStyle/>
                    <a:p>
                      <a:pPr algn="ctr"/>
                      <a:r>
                        <a:rPr lang="en-US" sz="1400" dirty="0"/>
                        <a:t>7</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Feb 26</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Discriminant Analysis,</a:t>
                      </a:r>
                      <a:r>
                        <a:rPr lang="en-US" sz="1400" baseline="0" dirty="0">
                          <a:solidFill>
                            <a:schemeClr val="tx1"/>
                          </a:solidFill>
                        </a:rPr>
                        <a:t> </a:t>
                      </a:r>
                      <a:r>
                        <a:rPr lang="en-US" sz="1400" dirty="0">
                          <a:solidFill>
                            <a:schemeClr val="tx1"/>
                          </a:solidFill>
                        </a:rPr>
                        <a:t>Support Vector Machines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Hwk 6, Plan Revision</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7"/>
                  </a:ext>
                </a:extLst>
              </a:tr>
              <a:tr h="304806">
                <a:tc>
                  <a:txBody>
                    <a:bodyPr/>
                    <a:lstStyle/>
                    <a:p>
                      <a:pPr algn="ct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Mar</a:t>
                      </a:r>
                      <a:r>
                        <a:rPr lang="en-US" sz="1400" baseline="0" dirty="0"/>
                        <a:t> 4</a:t>
                      </a: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Mid Term Exam</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89510944"/>
                  </a:ext>
                </a:extLst>
              </a:tr>
              <a:tr h="304806">
                <a:tc>
                  <a:txBody>
                    <a:bodyPr/>
                    <a:lstStyle/>
                    <a:p>
                      <a:pPr algn="ct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400" dirty="0"/>
                        <a:t>Mar</a:t>
                      </a:r>
                      <a:r>
                        <a:rPr lang="en-US" sz="1400" baseline="0" dirty="0"/>
                        <a:t> 11</a:t>
                      </a: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400" dirty="0">
                          <a:solidFill>
                            <a:schemeClr val="tx1"/>
                          </a:solidFill>
                        </a:rPr>
                        <a:t>Spring Break</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643926980"/>
                  </a:ext>
                </a:extLst>
              </a:tr>
              <a:tr h="304806">
                <a:tc>
                  <a:txBody>
                    <a:bodyPr/>
                    <a:lstStyle/>
                    <a:p>
                      <a:pPr algn="ctr"/>
                      <a:r>
                        <a:rPr lang="en-US" sz="1400" dirty="0"/>
                        <a:t>8</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Mar</a:t>
                      </a:r>
                      <a:r>
                        <a:rPr lang="en-US" sz="1400" baseline="0" dirty="0"/>
                        <a:t> 18</a:t>
                      </a: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Tree-Based Methods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Hwk 7</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9"/>
                  </a:ext>
                </a:extLst>
              </a:tr>
              <a:tr h="304806">
                <a:tc>
                  <a:txBody>
                    <a:bodyPr/>
                    <a:lstStyle/>
                    <a:p>
                      <a:pPr algn="ctr"/>
                      <a:r>
                        <a:rPr lang="en-US" sz="1400" dirty="0"/>
                        <a:t>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Mar 25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Neural</a:t>
                      </a:r>
                      <a:r>
                        <a:rPr lang="en-US" sz="1400" baseline="0" dirty="0">
                          <a:solidFill>
                            <a:schemeClr val="tx1"/>
                          </a:solidFill>
                        </a:rPr>
                        <a:t> Networks, Deep Learning </a:t>
                      </a:r>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Hwk 8</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10"/>
                  </a:ext>
                </a:extLst>
              </a:tr>
              <a:tr h="304806">
                <a:tc>
                  <a:txBody>
                    <a:bodyPr/>
                    <a:lstStyle/>
                    <a:p>
                      <a:pPr algn="ctr"/>
                      <a:r>
                        <a:rPr lang="en-US" sz="1400" dirty="0"/>
                        <a:t>10</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Apr 1</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Convolutional Neural</a:t>
                      </a:r>
                      <a:r>
                        <a:rPr lang="en-US" sz="1400" baseline="0" dirty="0">
                          <a:solidFill>
                            <a:schemeClr val="tx1"/>
                          </a:solidFill>
                        </a:rPr>
                        <a:t> Networks</a:t>
                      </a:r>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Hwk 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1"/>
                  </a:ext>
                </a:extLst>
              </a:tr>
              <a:tr h="304806">
                <a:tc>
                  <a:txBody>
                    <a:bodyPr/>
                    <a:lstStyle/>
                    <a:p>
                      <a:pPr algn="ctr"/>
                      <a:r>
                        <a:rPr lang="en-US" sz="1400" dirty="0"/>
                        <a:t>11</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Apr 8</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Bayesian Analysis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Final Project Due</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12"/>
                  </a:ext>
                </a:extLst>
              </a:tr>
              <a:tr h="304806">
                <a:tc>
                  <a:txBody>
                    <a:bodyPr/>
                    <a:lstStyle/>
                    <a:p>
                      <a:pPr algn="ctr"/>
                      <a:r>
                        <a:rPr lang="en-US" sz="1400" dirty="0"/>
                        <a:t>12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Apr 15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Project Presentations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Hwk 10</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3"/>
                  </a:ext>
                </a:extLst>
              </a:tr>
              <a:tr h="273379">
                <a:tc>
                  <a:txBody>
                    <a:bodyPr/>
                    <a:lstStyle/>
                    <a:p>
                      <a:pPr algn="ctr"/>
                      <a:r>
                        <a:rPr lang="en-US" sz="1400" dirty="0"/>
                        <a:t>13</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Apr 22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Ethics of Machine Learning, Project Presentations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14"/>
                  </a:ext>
                </a:extLst>
              </a:tr>
              <a:tr h="304806">
                <a:tc>
                  <a:txBody>
                    <a:bodyPr/>
                    <a:lstStyle/>
                    <a:p>
                      <a:pPr algn="ct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Apr 29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400" dirty="0">
                          <a:solidFill>
                            <a:schemeClr val="tx1"/>
                          </a:solidFill>
                        </a:rPr>
                        <a:t>Study</a:t>
                      </a:r>
                      <a:r>
                        <a:rPr lang="en-US" sz="1400" baseline="0" dirty="0">
                          <a:solidFill>
                            <a:schemeClr val="tx1"/>
                          </a:solidFill>
                        </a:rPr>
                        <a:t> Day</a:t>
                      </a:r>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5"/>
                  </a:ext>
                </a:extLst>
              </a:tr>
              <a:tr h="304806">
                <a:tc>
                  <a:txBody>
                    <a:bodyPr/>
                    <a:lstStyle/>
                    <a:p>
                      <a:pPr algn="ct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May 6</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Final Exam</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6581337"/>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 Bias vs Variability</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20</a:t>
            </a:fld>
            <a:endParaRPr lang="en-US" altLang="en-US"/>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24000"/>
            <a:ext cx="6097543"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3126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57D49-923B-467C-8974-F3E46FADBCFC}"/>
              </a:ext>
            </a:extLst>
          </p:cNvPr>
          <p:cNvSpPr>
            <a:spLocks noGrp="1"/>
          </p:cNvSpPr>
          <p:nvPr>
            <p:ph type="title"/>
          </p:nvPr>
        </p:nvSpPr>
        <p:spPr/>
        <p:txBody>
          <a:bodyPr/>
          <a:lstStyle/>
          <a:p>
            <a:r>
              <a:rPr lang="en-US" dirty="0"/>
              <a:t>K = 1 versus K = 9</a:t>
            </a:r>
          </a:p>
        </p:txBody>
      </p:sp>
      <p:sp>
        <p:nvSpPr>
          <p:cNvPr id="4" name="Slide Number Placeholder 3">
            <a:extLst>
              <a:ext uri="{FF2B5EF4-FFF2-40B4-BE49-F238E27FC236}">
                <a16:creationId xmlns:a16="http://schemas.microsoft.com/office/drawing/2014/main" id="{2C3E9461-4973-4941-AFB9-FA9238F50AF9}"/>
              </a:ext>
            </a:extLst>
          </p:cNvPr>
          <p:cNvSpPr>
            <a:spLocks noGrp="1"/>
          </p:cNvSpPr>
          <p:nvPr>
            <p:ph type="sldNum" sz="quarter" idx="12"/>
          </p:nvPr>
        </p:nvSpPr>
        <p:spPr/>
        <p:txBody>
          <a:bodyPr/>
          <a:lstStyle/>
          <a:p>
            <a:pPr>
              <a:defRPr/>
            </a:pPr>
            <a:fld id="{9695C8B4-01A2-485F-8B64-4640E234E3BB}" type="slidenum">
              <a:rPr lang="en-US" altLang="en-US" smtClean="0"/>
              <a:pPr>
                <a:defRPr/>
              </a:pPr>
              <a:t>21</a:t>
            </a:fld>
            <a:endParaRPr lang="en-US" altLang="en-US"/>
          </a:p>
        </p:txBody>
      </p:sp>
      <p:pic>
        <p:nvPicPr>
          <p:cNvPr id="5" name="Picture 4">
            <a:extLst>
              <a:ext uri="{FF2B5EF4-FFF2-40B4-BE49-F238E27FC236}">
                <a16:creationId xmlns:a16="http://schemas.microsoft.com/office/drawing/2014/main" id="{09335CEF-0ACC-47BE-B75A-9B0BD66DFB50}"/>
              </a:ext>
            </a:extLst>
          </p:cNvPr>
          <p:cNvPicPr>
            <a:picLocks noChangeAspect="1"/>
          </p:cNvPicPr>
          <p:nvPr/>
        </p:nvPicPr>
        <p:blipFill>
          <a:blip r:embed="rId2"/>
          <a:stretch>
            <a:fillRect/>
          </a:stretch>
        </p:blipFill>
        <p:spPr>
          <a:xfrm>
            <a:off x="838200" y="1600200"/>
            <a:ext cx="7467600" cy="4638929"/>
          </a:xfrm>
          <a:prstGeom prst="rect">
            <a:avLst/>
          </a:prstGeom>
        </p:spPr>
      </p:pic>
    </p:spTree>
    <p:extLst>
      <p:ext uri="{BB962C8B-B14F-4D97-AF65-F5344CB8AC3E}">
        <p14:creationId xmlns:p14="http://schemas.microsoft.com/office/powerpoint/2010/main" val="1226195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A2EB2-51D9-400F-A5C5-9F57C075A61A}"/>
              </a:ext>
            </a:extLst>
          </p:cNvPr>
          <p:cNvSpPr>
            <a:spLocks noGrp="1"/>
          </p:cNvSpPr>
          <p:nvPr>
            <p:ph type="title"/>
          </p:nvPr>
        </p:nvSpPr>
        <p:spPr/>
        <p:txBody>
          <a:bodyPr/>
          <a:lstStyle/>
          <a:p>
            <a:r>
              <a:rPr lang="en-US" dirty="0"/>
              <a:t>KNN compared to Linear Regression </a:t>
            </a:r>
          </a:p>
        </p:txBody>
      </p:sp>
      <p:sp>
        <p:nvSpPr>
          <p:cNvPr id="4" name="Slide Number Placeholder 3">
            <a:extLst>
              <a:ext uri="{FF2B5EF4-FFF2-40B4-BE49-F238E27FC236}">
                <a16:creationId xmlns:a16="http://schemas.microsoft.com/office/drawing/2014/main" id="{05EDA979-DF89-4183-ACC0-18394A03D67B}"/>
              </a:ext>
            </a:extLst>
          </p:cNvPr>
          <p:cNvSpPr>
            <a:spLocks noGrp="1"/>
          </p:cNvSpPr>
          <p:nvPr>
            <p:ph type="sldNum" sz="quarter" idx="12"/>
          </p:nvPr>
        </p:nvSpPr>
        <p:spPr/>
        <p:txBody>
          <a:bodyPr/>
          <a:lstStyle/>
          <a:p>
            <a:pPr>
              <a:defRPr/>
            </a:pPr>
            <a:fld id="{9695C8B4-01A2-485F-8B64-4640E234E3BB}" type="slidenum">
              <a:rPr lang="en-US" altLang="en-US" smtClean="0"/>
              <a:pPr>
                <a:defRPr/>
              </a:pPr>
              <a:t>22</a:t>
            </a:fld>
            <a:endParaRPr lang="en-US" altLang="en-US"/>
          </a:p>
        </p:txBody>
      </p:sp>
      <p:pic>
        <p:nvPicPr>
          <p:cNvPr id="5" name="Picture 4">
            <a:extLst>
              <a:ext uri="{FF2B5EF4-FFF2-40B4-BE49-F238E27FC236}">
                <a16:creationId xmlns:a16="http://schemas.microsoft.com/office/drawing/2014/main" id="{675B68C8-3210-4B81-A944-5F967990D377}"/>
              </a:ext>
            </a:extLst>
          </p:cNvPr>
          <p:cNvPicPr>
            <a:picLocks noChangeAspect="1"/>
          </p:cNvPicPr>
          <p:nvPr/>
        </p:nvPicPr>
        <p:blipFill>
          <a:blip r:embed="rId2"/>
          <a:stretch>
            <a:fillRect/>
          </a:stretch>
        </p:blipFill>
        <p:spPr>
          <a:xfrm>
            <a:off x="152400" y="1163912"/>
            <a:ext cx="4648557" cy="2140762"/>
          </a:xfrm>
          <a:prstGeom prst="rect">
            <a:avLst/>
          </a:prstGeom>
        </p:spPr>
      </p:pic>
      <p:pic>
        <p:nvPicPr>
          <p:cNvPr id="6" name="Picture 5">
            <a:extLst>
              <a:ext uri="{FF2B5EF4-FFF2-40B4-BE49-F238E27FC236}">
                <a16:creationId xmlns:a16="http://schemas.microsoft.com/office/drawing/2014/main" id="{22DEA18D-FCE6-4BDE-A94C-ED52F9B6AF81}"/>
              </a:ext>
            </a:extLst>
          </p:cNvPr>
          <p:cNvPicPr>
            <a:picLocks noChangeAspect="1"/>
          </p:cNvPicPr>
          <p:nvPr/>
        </p:nvPicPr>
        <p:blipFill>
          <a:blip r:embed="rId3"/>
          <a:stretch>
            <a:fillRect/>
          </a:stretch>
        </p:blipFill>
        <p:spPr>
          <a:xfrm>
            <a:off x="350421" y="3186480"/>
            <a:ext cx="4648557" cy="2022569"/>
          </a:xfrm>
          <a:prstGeom prst="rect">
            <a:avLst/>
          </a:prstGeom>
        </p:spPr>
      </p:pic>
      <p:pic>
        <p:nvPicPr>
          <p:cNvPr id="7" name="Picture 6">
            <a:extLst>
              <a:ext uri="{FF2B5EF4-FFF2-40B4-BE49-F238E27FC236}">
                <a16:creationId xmlns:a16="http://schemas.microsoft.com/office/drawing/2014/main" id="{997A5D0A-C46A-46B1-BC22-2877FA8CF3A8}"/>
              </a:ext>
            </a:extLst>
          </p:cNvPr>
          <p:cNvPicPr>
            <a:picLocks noChangeAspect="1"/>
          </p:cNvPicPr>
          <p:nvPr/>
        </p:nvPicPr>
        <p:blipFill>
          <a:blip r:embed="rId4"/>
          <a:stretch>
            <a:fillRect/>
          </a:stretch>
        </p:blipFill>
        <p:spPr>
          <a:xfrm>
            <a:off x="495658" y="5090097"/>
            <a:ext cx="4191000" cy="1781080"/>
          </a:xfrm>
          <a:prstGeom prst="rect">
            <a:avLst/>
          </a:prstGeom>
        </p:spPr>
      </p:pic>
      <p:pic>
        <p:nvPicPr>
          <p:cNvPr id="8" name="Picture 7">
            <a:extLst>
              <a:ext uri="{FF2B5EF4-FFF2-40B4-BE49-F238E27FC236}">
                <a16:creationId xmlns:a16="http://schemas.microsoft.com/office/drawing/2014/main" id="{F97263E8-B4D9-4B6E-9835-6A6185CEF91F}"/>
              </a:ext>
            </a:extLst>
          </p:cNvPr>
          <p:cNvPicPr>
            <a:picLocks noChangeAspect="1"/>
          </p:cNvPicPr>
          <p:nvPr/>
        </p:nvPicPr>
        <p:blipFill>
          <a:blip r:embed="rId5"/>
          <a:stretch>
            <a:fillRect/>
          </a:stretch>
        </p:blipFill>
        <p:spPr>
          <a:xfrm>
            <a:off x="4586896" y="1559755"/>
            <a:ext cx="4457342" cy="1468027"/>
          </a:xfrm>
          <a:prstGeom prst="rect">
            <a:avLst/>
          </a:prstGeom>
        </p:spPr>
      </p:pic>
      <p:pic>
        <p:nvPicPr>
          <p:cNvPr id="9" name="Picture 8">
            <a:extLst>
              <a:ext uri="{FF2B5EF4-FFF2-40B4-BE49-F238E27FC236}">
                <a16:creationId xmlns:a16="http://schemas.microsoft.com/office/drawing/2014/main" id="{05B51189-D4CA-47E2-9FE1-E7599BACFBC6}"/>
              </a:ext>
            </a:extLst>
          </p:cNvPr>
          <p:cNvPicPr>
            <a:picLocks noChangeAspect="1"/>
          </p:cNvPicPr>
          <p:nvPr/>
        </p:nvPicPr>
        <p:blipFill>
          <a:blip r:embed="rId6"/>
          <a:stretch>
            <a:fillRect/>
          </a:stretch>
        </p:blipFill>
        <p:spPr>
          <a:xfrm>
            <a:off x="4572000" y="4465435"/>
            <a:ext cx="4206684" cy="998204"/>
          </a:xfrm>
          <a:prstGeom prst="rect">
            <a:avLst/>
          </a:prstGeom>
        </p:spPr>
      </p:pic>
    </p:spTree>
    <p:extLst>
      <p:ext uri="{BB962C8B-B14F-4D97-AF65-F5344CB8AC3E}">
        <p14:creationId xmlns:p14="http://schemas.microsoft.com/office/powerpoint/2010/main" val="1866738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FC8B0-2B0E-4097-AC30-578B8414BF60}"/>
              </a:ext>
            </a:extLst>
          </p:cNvPr>
          <p:cNvSpPr>
            <a:spLocks noGrp="1"/>
          </p:cNvSpPr>
          <p:nvPr>
            <p:ph type="title"/>
          </p:nvPr>
        </p:nvSpPr>
        <p:spPr/>
        <p:txBody>
          <a:bodyPr/>
          <a:lstStyle/>
          <a:p>
            <a:r>
              <a:rPr lang="en-US" dirty="0"/>
              <a:t>The Curse of Dimensionality</a:t>
            </a:r>
          </a:p>
        </p:txBody>
      </p:sp>
      <p:sp>
        <p:nvSpPr>
          <p:cNvPr id="3" name="Content Placeholder 2">
            <a:extLst>
              <a:ext uri="{FF2B5EF4-FFF2-40B4-BE49-F238E27FC236}">
                <a16:creationId xmlns:a16="http://schemas.microsoft.com/office/drawing/2014/main" id="{38EA8EBD-1052-4A5D-AF2D-D16D6F1F952B}"/>
              </a:ext>
            </a:extLst>
          </p:cNvPr>
          <p:cNvSpPr>
            <a:spLocks noGrp="1"/>
          </p:cNvSpPr>
          <p:nvPr>
            <p:ph idx="1"/>
          </p:nvPr>
        </p:nvSpPr>
        <p:spPr/>
        <p:txBody>
          <a:bodyPr/>
          <a:lstStyle/>
          <a:p>
            <a:pPr marL="0" indent="0">
              <a:buNone/>
            </a:pPr>
            <a:r>
              <a:rPr lang="en-US" dirty="0"/>
              <a:t>KNN is a good modeling technique when p &lt; 4. For a large number of features, KNN breaks down and regression (parametric) techniques are better.</a:t>
            </a:r>
          </a:p>
        </p:txBody>
      </p:sp>
      <p:sp>
        <p:nvSpPr>
          <p:cNvPr id="4" name="Slide Number Placeholder 3">
            <a:extLst>
              <a:ext uri="{FF2B5EF4-FFF2-40B4-BE49-F238E27FC236}">
                <a16:creationId xmlns:a16="http://schemas.microsoft.com/office/drawing/2014/main" id="{439AABFF-271B-4ED0-8F07-43FEBACDCE5D}"/>
              </a:ext>
            </a:extLst>
          </p:cNvPr>
          <p:cNvSpPr>
            <a:spLocks noGrp="1"/>
          </p:cNvSpPr>
          <p:nvPr>
            <p:ph type="sldNum" sz="quarter" idx="12"/>
          </p:nvPr>
        </p:nvSpPr>
        <p:spPr/>
        <p:txBody>
          <a:bodyPr/>
          <a:lstStyle/>
          <a:p>
            <a:pPr>
              <a:defRPr/>
            </a:pPr>
            <a:fld id="{9695C8B4-01A2-485F-8B64-4640E234E3BB}" type="slidenum">
              <a:rPr lang="en-US" altLang="en-US" smtClean="0"/>
              <a:pPr>
                <a:defRPr/>
              </a:pPr>
              <a:t>23</a:t>
            </a:fld>
            <a:endParaRPr lang="en-US" altLang="en-US" dirty="0"/>
          </a:p>
        </p:txBody>
      </p:sp>
      <p:pic>
        <p:nvPicPr>
          <p:cNvPr id="5" name="Picture 4">
            <a:extLst>
              <a:ext uri="{FF2B5EF4-FFF2-40B4-BE49-F238E27FC236}">
                <a16:creationId xmlns:a16="http://schemas.microsoft.com/office/drawing/2014/main" id="{FDEC3B2A-5269-436C-90B9-A2E0FED3D09A}"/>
              </a:ext>
            </a:extLst>
          </p:cNvPr>
          <p:cNvPicPr>
            <a:picLocks noChangeAspect="1"/>
          </p:cNvPicPr>
          <p:nvPr/>
        </p:nvPicPr>
        <p:blipFill>
          <a:blip r:embed="rId2"/>
          <a:stretch>
            <a:fillRect/>
          </a:stretch>
        </p:blipFill>
        <p:spPr>
          <a:xfrm>
            <a:off x="1295400" y="2353479"/>
            <a:ext cx="5867400" cy="3295061"/>
          </a:xfrm>
          <a:prstGeom prst="rect">
            <a:avLst/>
          </a:prstGeom>
        </p:spPr>
      </p:pic>
    </p:spTree>
    <p:extLst>
      <p:ext uri="{BB962C8B-B14F-4D97-AF65-F5344CB8AC3E}">
        <p14:creationId xmlns:p14="http://schemas.microsoft.com/office/powerpoint/2010/main" val="2063517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 Pluses and Minuses</a:t>
            </a:r>
          </a:p>
        </p:txBody>
      </p:sp>
      <p:sp>
        <p:nvSpPr>
          <p:cNvPr id="3" name="Content Placeholder 2"/>
          <p:cNvSpPr>
            <a:spLocks noGrp="1"/>
          </p:cNvSpPr>
          <p:nvPr>
            <p:ph idx="1"/>
          </p:nvPr>
        </p:nvSpPr>
        <p:spPr/>
        <p:txBody>
          <a:bodyPr/>
          <a:lstStyle/>
          <a:p>
            <a:r>
              <a:rPr lang="en-US" dirty="0"/>
              <a:t>No assumption of a functional form… this is a major source of bias with regression</a:t>
            </a:r>
          </a:p>
          <a:p>
            <a:pPr lvl="1"/>
            <a:r>
              <a:rPr lang="en-US" sz="1800" dirty="0"/>
              <a:t>Rather than let the machine “learn”, you are pre-supposing you know the answer when you assume a functional form for the model</a:t>
            </a:r>
          </a:p>
          <a:p>
            <a:pPr lvl="1"/>
            <a:endParaRPr lang="en-US" sz="1800" dirty="0"/>
          </a:p>
          <a:p>
            <a:r>
              <a:rPr lang="en-US" dirty="0"/>
              <a:t>No possibility of solving for coefficients that minimize the error function</a:t>
            </a:r>
          </a:p>
          <a:p>
            <a:endParaRPr lang="en-US" dirty="0"/>
          </a:p>
          <a:p>
            <a:r>
              <a:rPr lang="en-US" dirty="0"/>
              <a:t>Typically requires a large n to be accurate</a:t>
            </a:r>
          </a:p>
          <a:p>
            <a:endParaRPr lang="en-US" dirty="0"/>
          </a:p>
          <a:p>
            <a:r>
              <a:rPr lang="en-US" dirty="0"/>
              <a:t>Not a great method of there are more than 3 or 4 features in your model</a:t>
            </a:r>
          </a:p>
          <a:p>
            <a:pPr lvl="1"/>
            <a:r>
              <a:rPr lang="en-US" dirty="0"/>
              <a:t>If you do use 3 or 4 features, make K larger than in the single feature case</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24</a:t>
            </a:fld>
            <a:endParaRPr lang="en-US" altLang="en-US"/>
          </a:p>
        </p:txBody>
      </p:sp>
    </p:spTree>
    <p:extLst>
      <p:ext uri="{BB962C8B-B14F-4D97-AF65-F5344CB8AC3E}">
        <p14:creationId xmlns:p14="http://schemas.microsoft.com/office/powerpoint/2010/main" val="1540909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1143000"/>
          </a:xfrm>
        </p:spPr>
        <p:txBody>
          <a:bodyPr/>
          <a:lstStyle/>
          <a:p>
            <a:pPr eaLnBrk="1" hangingPunct="1"/>
            <a:r>
              <a:rPr lang="en-US" altLang="en-US" sz="2800" dirty="0"/>
              <a:t>Local Regression</a:t>
            </a:r>
          </a:p>
        </p:txBody>
      </p:sp>
      <p:sp>
        <p:nvSpPr>
          <p:cNvPr id="3" name="Content Placeholder 2"/>
          <p:cNvSpPr>
            <a:spLocks noGrp="1"/>
          </p:cNvSpPr>
          <p:nvPr>
            <p:ph idx="1"/>
          </p:nvPr>
        </p:nvSpPr>
        <p:spPr>
          <a:xfrm>
            <a:off x="381000" y="1066800"/>
            <a:ext cx="8534400" cy="5334000"/>
          </a:xfrm>
        </p:spPr>
        <p:txBody>
          <a:bodyPr rtlCol="0">
            <a:normAutofit/>
          </a:bodyPr>
          <a:lstStyle/>
          <a:p>
            <a:pPr marL="0" indent="0" eaLnBrk="1" fontAlgn="auto" hangingPunct="1">
              <a:spcAft>
                <a:spcPts val="0"/>
              </a:spcAft>
              <a:buNone/>
              <a:defRPr/>
            </a:pPr>
            <a:r>
              <a:rPr lang="en-US" dirty="0"/>
              <a:t>Like K Nearest Neighbors, local regression uses only “nearby” outcomes to create a local model based on the point you want to estimate.  </a:t>
            </a:r>
          </a:p>
          <a:p>
            <a:pPr marL="0" indent="0" eaLnBrk="1" fontAlgn="auto" hangingPunct="1">
              <a:spcAft>
                <a:spcPts val="0"/>
              </a:spcAft>
              <a:buNone/>
              <a:defRPr/>
            </a:pPr>
            <a:endParaRPr lang="en-US" dirty="0"/>
          </a:p>
          <a:p>
            <a:pPr marL="0" indent="0" eaLnBrk="1" fontAlgn="auto" hangingPunct="1">
              <a:spcAft>
                <a:spcPts val="0"/>
              </a:spcAft>
              <a:buNone/>
              <a:defRPr/>
            </a:pPr>
            <a:r>
              <a:rPr lang="en-US" dirty="0"/>
              <a:t>Unlike KNN, Local Regression does not weight all values equally. It will weight nearby samples higher and far away samples lower. Like Gravity!</a:t>
            </a:r>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25</a:t>
            </a:fld>
            <a:endParaRPr lang="en-US" altLang="en-US"/>
          </a:p>
        </p:txBody>
      </p:sp>
    </p:spTree>
    <p:extLst>
      <p:ext uri="{BB962C8B-B14F-4D97-AF65-F5344CB8AC3E}">
        <p14:creationId xmlns:p14="http://schemas.microsoft.com/office/powerpoint/2010/main" val="1661146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5F7B-3092-4263-BE88-3FDEA3E4210D}"/>
              </a:ext>
            </a:extLst>
          </p:cNvPr>
          <p:cNvSpPr>
            <a:spLocks noGrp="1"/>
          </p:cNvSpPr>
          <p:nvPr>
            <p:ph type="title"/>
          </p:nvPr>
        </p:nvSpPr>
        <p:spPr/>
        <p:txBody>
          <a:bodyPr/>
          <a:lstStyle/>
          <a:p>
            <a:r>
              <a:rPr lang="en-US" dirty="0"/>
              <a:t>Local Regression Algorithm</a:t>
            </a:r>
          </a:p>
        </p:txBody>
      </p:sp>
      <p:sp>
        <p:nvSpPr>
          <p:cNvPr id="4" name="Slide Number Placeholder 3">
            <a:extLst>
              <a:ext uri="{FF2B5EF4-FFF2-40B4-BE49-F238E27FC236}">
                <a16:creationId xmlns:a16="http://schemas.microsoft.com/office/drawing/2014/main" id="{1F3C1015-A047-41C2-BB1C-F0243C2498F0}"/>
              </a:ext>
            </a:extLst>
          </p:cNvPr>
          <p:cNvSpPr>
            <a:spLocks noGrp="1"/>
          </p:cNvSpPr>
          <p:nvPr>
            <p:ph type="sldNum" sz="quarter" idx="12"/>
          </p:nvPr>
        </p:nvSpPr>
        <p:spPr/>
        <p:txBody>
          <a:bodyPr/>
          <a:lstStyle/>
          <a:p>
            <a:pPr>
              <a:defRPr/>
            </a:pPr>
            <a:fld id="{9695C8B4-01A2-485F-8B64-4640E234E3BB}" type="slidenum">
              <a:rPr lang="en-US" altLang="en-US" smtClean="0"/>
              <a:pPr>
                <a:defRPr/>
              </a:pPr>
              <a:t>26</a:t>
            </a:fld>
            <a:endParaRPr lang="en-US" altLang="en-US"/>
          </a:p>
        </p:txBody>
      </p:sp>
      <p:pic>
        <p:nvPicPr>
          <p:cNvPr id="5" name="Picture 4">
            <a:extLst>
              <a:ext uri="{FF2B5EF4-FFF2-40B4-BE49-F238E27FC236}">
                <a16:creationId xmlns:a16="http://schemas.microsoft.com/office/drawing/2014/main" id="{5FEB349A-99B6-4FFD-9171-9D88014A9E79}"/>
              </a:ext>
            </a:extLst>
          </p:cNvPr>
          <p:cNvPicPr>
            <a:picLocks noChangeAspect="1"/>
          </p:cNvPicPr>
          <p:nvPr/>
        </p:nvPicPr>
        <p:blipFill>
          <a:blip r:embed="rId2"/>
          <a:stretch>
            <a:fillRect/>
          </a:stretch>
        </p:blipFill>
        <p:spPr>
          <a:xfrm>
            <a:off x="447869" y="1327951"/>
            <a:ext cx="8126592" cy="5064166"/>
          </a:xfrm>
          <a:prstGeom prst="rect">
            <a:avLst/>
          </a:prstGeom>
        </p:spPr>
      </p:pic>
    </p:spTree>
    <p:extLst>
      <p:ext uri="{BB962C8B-B14F-4D97-AF65-F5344CB8AC3E}">
        <p14:creationId xmlns:p14="http://schemas.microsoft.com/office/powerpoint/2010/main" val="3095571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0C826-AC54-4E44-BA54-7C826C7DBED1}"/>
              </a:ext>
            </a:extLst>
          </p:cNvPr>
          <p:cNvSpPr>
            <a:spLocks noGrp="1"/>
          </p:cNvSpPr>
          <p:nvPr>
            <p:ph type="title"/>
          </p:nvPr>
        </p:nvSpPr>
        <p:spPr/>
        <p:txBody>
          <a:bodyPr/>
          <a:lstStyle/>
          <a:p>
            <a:r>
              <a:rPr lang="en-US" dirty="0"/>
              <a:t>Weighting Based on Proximity</a:t>
            </a:r>
          </a:p>
        </p:txBody>
      </p:sp>
      <p:sp>
        <p:nvSpPr>
          <p:cNvPr id="4" name="Slide Number Placeholder 3">
            <a:extLst>
              <a:ext uri="{FF2B5EF4-FFF2-40B4-BE49-F238E27FC236}">
                <a16:creationId xmlns:a16="http://schemas.microsoft.com/office/drawing/2014/main" id="{E249567A-F9FD-4DC9-BD51-7AFB338EB5FC}"/>
              </a:ext>
            </a:extLst>
          </p:cNvPr>
          <p:cNvSpPr>
            <a:spLocks noGrp="1"/>
          </p:cNvSpPr>
          <p:nvPr>
            <p:ph type="sldNum" sz="quarter" idx="12"/>
          </p:nvPr>
        </p:nvSpPr>
        <p:spPr/>
        <p:txBody>
          <a:bodyPr/>
          <a:lstStyle/>
          <a:p>
            <a:pPr>
              <a:defRPr/>
            </a:pPr>
            <a:fld id="{9695C8B4-01A2-485F-8B64-4640E234E3BB}" type="slidenum">
              <a:rPr lang="en-US" altLang="en-US" smtClean="0"/>
              <a:pPr>
                <a:defRPr/>
              </a:pPr>
              <a:t>27</a:t>
            </a:fld>
            <a:endParaRPr lang="en-US" altLang="en-US"/>
          </a:p>
        </p:txBody>
      </p:sp>
      <p:pic>
        <p:nvPicPr>
          <p:cNvPr id="5" name="Picture 4">
            <a:extLst>
              <a:ext uri="{FF2B5EF4-FFF2-40B4-BE49-F238E27FC236}">
                <a16:creationId xmlns:a16="http://schemas.microsoft.com/office/drawing/2014/main" id="{437E4504-AFFE-4950-9F6A-9CB621178FE6}"/>
              </a:ext>
            </a:extLst>
          </p:cNvPr>
          <p:cNvPicPr>
            <a:picLocks noChangeAspect="1"/>
          </p:cNvPicPr>
          <p:nvPr/>
        </p:nvPicPr>
        <p:blipFill>
          <a:blip r:embed="rId2"/>
          <a:stretch>
            <a:fillRect/>
          </a:stretch>
        </p:blipFill>
        <p:spPr>
          <a:xfrm>
            <a:off x="914400" y="1548946"/>
            <a:ext cx="7572845" cy="4807404"/>
          </a:xfrm>
          <a:prstGeom prst="rect">
            <a:avLst/>
          </a:prstGeom>
        </p:spPr>
      </p:pic>
    </p:spTree>
    <p:extLst>
      <p:ext uri="{BB962C8B-B14F-4D97-AF65-F5344CB8AC3E}">
        <p14:creationId xmlns:p14="http://schemas.microsoft.com/office/powerpoint/2010/main" val="1517968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BA25-F4BF-482D-A738-0405300CF852}"/>
              </a:ext>
            </a:extLst>
          </p:cNvPr>
          <p:cNvSpPr>
            <a:spLocks noGrp="1"/>
          </p:cNvSpPr>
          <p:nvPr>
            <p:ph type="title"/>
          </p:nvPr>
        </p:nvSpPr>
        <p:spPr/>
        <p:txBody>
          <a:bodyPr/>
          <a:lstStyle/>
          <a:p>
            <a:r>
              <a:rPr lang="en-US" dirty="0"/>
              <a:t>Local Regression in R</a:t>
            </a:r>
          </a:p>
        </p:txBody>
      </p:sp>
      <p:sp>
        <p:nvSpPr>
          <p:cNvPr id="4" name="Slide Number Placeholder 3">
            <a:extLst>
              <a:ext uri="{FF2B5EF4-FFF2-40B4-BE49-F238E27FC236}">
                <a16:creationId xmlns:a16="http://schemas.microsoft.com/office/drawing/2014/main" id="{7C9BC885-273B-44E4-9CCD-482ACEBD4A27}"/>
              </a:ext>
            </a:extLst>
          </p:cNvPr>
          <p:cNvSpPr>
            <a:spLocks noGrp="1"/>
          </p:cNvSpPr>
          <p:nvPr>
            <p:ph type="sldNum" sz="quarter" idx="12"/>
          </p:nvPr>
        </p:nvSpPr>
        <p:spPr/>
        <p:txBody>
          <a:bodyPr/>
          <a:lstStyle/>
          <a:p>
            <a:pPr>
              <a:defRPr/>
            </a:pPr>
            <a:fld id="{9695C8B4-01A2-485F-8B64-4640E234E3BB}" type="slidenum">
              <a:rPr lang="en-US" altLang="en-US" smtClean="0"/>
              <a:pPr>
                <a:defRPr/>
              </a:pPr>
              <a:t>28</a:t>
            </a:fld>
            <a:endParaRPr lang="en-US" altLang="en-US"/>
          </a:p>
        </p:txBody>
      </p:sp>
      <p:pic>
        <p:nvPicPr>
          <p:cNvPr id="5" name="Picture 4">
            <a:extLst>
              <a:ext uri="{FF2B5EF4-FFF2-40B4-BE49-F238E27FC236}">
                <a16:creationId xmlns:a16="http://schemas.microsoft.com/office/drawing/2014/main" id="{E441A806-006A-4365-89AA-9DCA876F1F6C}"/>
              </a:ext>
            </a:extLst>
          </p:cNvPr>
          <p:cNvPicPr>
            <a:picLocks noChangeAspect="1"/>
          </p:cNvPicPr>
          <p:nvPr/>
        </p:nvPicPr>
        <p:blipFill>
          <a:blip r:embed="rId2"/>
          <a:stretch>
            <a:fillRect/>
          </a:stretch>
        </p:blipFill>
        <p:spPr>
          <a:xfrm>
            <a:off x="381000" y="1447800"/>
            <a:ext cx="7804959" cy="2714950"/>
          </a:xfrm>
          <a:prstGeom prst="rect">
            <a:avLst/>
          </a:prstGeom>
        </p:spPr>
      </p:pic>
    </p:spTree>
    <p:extLst>
      <p:ext uri="{BB962C8B-B14F-4D97-AF65-F5344CB8AC3E}">
        <p14:creationId xmlns:p14="http://schemas.microsoft.com/office/powerpoint/2010/main" val="2440097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792162"/>
          </a:xfrm>
        </p:spPr>
        <p:txBody>
          <a:bodyPr/>
          <a:lstStyle/>
          <a:p>
            <a:r>
              <a:rPr lang="en-US" dirty="0"/>
              <a:t>Cross Validation</a:t>
            </a:r>
            <a:br>
              <a:rPr lang="en-US" dirty="0"/>
            </a:br>
            <a:r>
              <a:rPr lang="en-US" sz="2000" dirty="0"/>
              <a:t>Chapter 5</a:t>
            </a:r>
            <a:br>
              <a:rPr lang="en-US" sz="2000" dirty="0"/>
            </a:br>
            <a:br>
              <a:rPr lang="en-US" sz="2000" dirty="0"/>
            </a:br>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29</a:t>
            </a:fld>
            <a:endParaRPr lang="en-US" altLang="en-US"/>
          </a:p>
        </p:txBody>
      </p:sp>
    </p:spTree>
    <p:extLst>
      <p:ext uri="{BB962C8B-B14F-4D97-AF65-F5344CB8AC3E}">
        <p14:creationId xmlns:p14="http://schemas.microsoft.com/office/powerpoint/2010/main" val="2964085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a:xfrm flipH="1">
            <a:off x="2514600" y="4114800"/>
            <a:ext cx="31376" cy="174079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solidFill>
                  <a:schemeClr val="tx2"/>
                </a:solidFill>
              </a:rPr>
              <a:t>Machine Learning Taxonomy</a:t>
            </a:r>
          </a:p>
        </p:txBody>
      </p:sp>
      <p:sp>
        <p:nvSpPr>
          <p:cNvPr id="4" name="Slide Number Placeholder 3"/>
          <p:cNvSpPr>
            <a:spLocks noGrp="1"/>
          </p:cNvSpPr>
          <p:nvPr>
            <p:ph type="sldNum" sz="quarter" idx="12"/>
          </p:nvPr>
        </p:nvSpPr>
        <p:spPr>
          <a:xfrm>
            <a:off x="6553200" y="6492875"/>
            <a:ext cx="2133600" cy="365125"/>
          </a:xfrm>
        </p:spPr>
        <p:txBody>
          <a:bodyPr/>
          <a:lstStyle/>
          <a:p>
            <a:pPr>
              <a:defRPr/>
            </a:pPr>
            <a:fld id="{CC8EFFDF-A50A-44BE-9F7E-90B33EF365A2}" type="slidenum">
              <a:rPr lang="en-US" altLang="en-US" smtClean="0"/>
              <a:pPr>
                <a:defRPr/>
              </a:pPr>
              <a:t>3</a:t>
            </a:fld>
            <a:endParaRPr lang="en-US" altLang="en-US" dirty="0"/>
          </a:p>
        </p:txBody>
      </p:sp>
      <p:sp>
        <p:nvSpPr>
          <p:cNvPr id="5" name="TextBox 4"/>
          <p:cNvSpPr txBox="1"/>
          <p:nvPr/>
        </p:nvSpPr>
        <p:spPr>
          <a:xfrm>
            <a:off x="3200400" y="990600"/>
            <a:ext cx="1941750" cy="369332"/>
          </a:xfrm>
          <a:prstGeom prst="rect">
            <a:avLst/>
          </a:prstGeom>
          <a:solidFill>
            <a:schemeClr val="accent1">
              <a:lumMod val="20000"/>
              <a:lumOff val="80000"/>
            </a:schemeClr>
          </a:solidFill>
          <a:ln w="38100">
            <a:solidFill>
              <a:schemeClr val="accent1"/>
            </a:solidFill>
          </a:ln>
        </p:spPr>
        <p:txBody>
          <a:bodyPr wrap="none" rtlCol="0">
            <a:spAutoFit/>
          </a:bodyPr>
          <a:lstStyle/>
          <a:p>
            <a:r>
              <a:rPr lang="en-US" dirty="0"/>
              <a:t>Statistical Learning</a:t>
            </a:r>
          </a:p>
        </p:txBody>
      </p:sp>
      <p:cxnSp>
        <p:nvCxnSpPr>
          <p:cNvPr id="7" name="Straight Connector 6"/>
          <p:cNvCxnSpPr/>
          <p:nvPr/>
        </p:nvCxnSpPr>
        <p:spPr>
          <a:xfrm>
            <a:off x="4191000" y="1359932"/>
            <a:ext cx="0" cy="228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217556" y="1588532"/>
            <a:ext cx="647864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09600" y="1969532"/>
            <a:ext cx="1215910" cy="369332"/>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Supervised</a:t>
            </a:r>
          </a:p>
        </p:txBody>
      </p:sp>
      <p:cxnSp>
        <p:nvCxnSpPr>
          <p:cNvPr id="13" name="Straight Connector 12"/>
          <p:cNvCxnSpPr/>
          <p:nvPr/>
        </p:nvCxnSpPr>
        <p:spPr>
          <a:xfrm>
            <a:off x="1219200" y="1588532"/>
            <a:ext cx="0" cy="36933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752600" y="1588532"/>
            <a:ext cx="1140120" cy="369332"/>
          </a:xfrm>
          <a:prstGeom prst="rect">
            <a:avLst/>
          </a:prstGeom>
          <a:noFill/>
        </p:spPr>
        <p:txBody>
          <a:bodyPr wrap="none" rtlCol="0">
            <a:spAutoFit/>
          </a:bodyPr>
          <a:lstStyle/>
          <a:p>
            <a:r>
              <a:rPr lang="en-US" dirty="0"/>
              <a:t>Outcomes</a:t>
            </a:r>
          </a:p>
        </p:txBody>
      </p:sp>
      <p:sp>
        <p:nvSpPr>
          <p:cNvPr id="17" name="TextBox 16"/>
          <p:cNvSpPr txBox="1"/>
          <p:nvPr/>
        </p:nvSpPr>
        <p:spPr>
          <a:xfrm>
            <a:off x="5867400" y="1588532"/>
            <a:ext cx="1463927" cy="369332"/>
          </a:xfrm>
          <a:prstGeom prst="rect">
            <a:avLst/>
          </a:prstGeom>
          <a:noFill/>
        </p:spPr>
        <p:txBody>
          <a:bodyPr wrap="none" rtlCol="0">
            <a:spAutoFit/>
          </a:bodyPr>
          <a:lstStyle/>
          <a:p>
            <a:r>
              <a:rPr lang="en-US" dirty="0"/>
              <a:t>No Outcomes</a:t>
            </a:r>
          </a:p>
        </p:txBody>
      </p:sp>
      <p:sp>
        <p:nvSpPr>
          <p:cNvPr id="19" name="TextBox 18"/>
          <p:cNvSpPr txBox="1"/>
          <p:nvPr/>
        </p:nvSpPr>
        <p:spPr>
          <a:xfrm>
            <a:off x="6934200" y="1981200"/>
            <a:ext cx="1469185" cy="369332"/>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Unsupervised</a:t>
            </a:r>
          </a:p>
        </p:txBody>
      </p:sp>
      <p:cxnSp>
        <p:nvCxnSpPr>
          <p:cNvPr id="20" name="Straight Connector 19"/>
          <p:cNvCxnSpPr/>
          <p:nvPr/>
        </p:nvCxnSpPr>
        <p:spPr>
          <a:xfrm flipH="1">
            <a:off x="7696200" y="1600200"/>
            <a:ext cx="1645" cy="3576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62000" y="2350532"/>
            <a:ext cx="0" cy="26086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09600" y="3505200"/>
            <a:ext cx="1201291" cy="646331"/>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Parametric</a:t>
            </a:r>
          </a:p>
          <a:p>
            <a:r>
              <a:rPr lang="en-US" dirty="0"/>
              <a:t>Estimation</a:t>
            </a:r>
          </a:p>
        </p:txBody>
      </p:sp>
      <p:sp>
        <p:nvSpPr>
          <p:cNvPr id="23" name="TextBox 22"/>
          <p:cNvSpPr txBox="1"/>
          <p:nvPr/>
        </p:nvSpPr>
        <p:spPr>
          <a:xfrm>
            <a:off x="2424453" y="3505200"/>
            <a:ext cx="1664558" cy="646331"/>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Non-Parametric</a:t>
            </a:r>
          </a:p>
          <a:p>
            <a:r>
              <a:rPr lang="en-US" dirty="0"/>
              <a:t>Estimation</a:t>
            </a:r>
          </a:p>
        </p:txBody>
      </p:sp>
      <p:sp>
        <p:nvSpPr>
          <p:cNvPr id="24" name="TextBox 23"/>
          <p:cNvSpPr txBox="1"/>
          <p:nvPr/>
        </p:nvSpPr>
        <p:spPr>
          <a:xfrm>
            <a:off x="4410310" y="2677636"/>
            <a:ext cx="1405321" cy="369332"/>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Classification</a:t>
            </a:r>
          </a:p>
        </p:txBody>
      </p:sp>
      <p:cxnSp>
        <p:nvCxnSpPr>
          <p:cNvPr id="25" name="Straight Connector 24"/>
          <p:cNvCxnSpPr/>
          <p:nvPr/>
        </p:nvCxnSpPr>
        <p:spPr>
          <a:xfrm>
            <a:off x="7162800" y="2350532"/>
            <a:ext cx="0" cy="14425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49300" y="4151531"/>
            <a:ext cx="12700" cy="224926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38200" y="4103132"/>
            <a:ext cx="821059" cy="369332"/>
          </a:xfrm>
          <a:prstGeom prst="rect">
            <a:avLst/>
          </a:prstGeom>
          <a:noFill/>
        </p:spPr>
        <p:txBody>
          <a:bodyPr wrap="none" rtlCol="0">
            <a:spAutoFit/>
          </a:bodyPr>
          <a:lstStyle/>
          <a:p>
            <a:r>
              <a:rPr lang="en-US" dirty="0"/>
              <a:t>y = f(x)</a:t>
            </a:r>
          </a:p>
        </p:txBody>
      </p:sp>
      <p:sp>
        <p:nvSpPr>
          <p:cNvPr id="31" name="TextBox 30"/>
          <p:cNvSpPr txBox="1"/>
          <p:nvPr/>
        </p:nvSpPr>
        <p:spPr>
          <a:xfrm>
            <a:off x="2653053" y="4103132"/>
            <a:ext cx="1461747" cy="646331"/>
          </a:xfrm>
          <a:prstGeom prst="rect">
            <a:avLst/>
          </a:prstGeom>
          <a:noFill/>
        </p:spPr>
        <p:txBody>
          <a:bodyPr wrap="none" rtlCol="0">
            <a:spAutoFit/>
          </a:bodyPr>
          <a:lstStyle/>
          <a:p>
            <a:r>
              <a:rPr lang="en-US" dirty="0"/>
              <a:t>non-equation</a:t>
            </a:r>
          </a:p>
          <a:p>
            <a:r>
              <a:rPr lang="en-US" dirty="0"/>
              <a:t>based</a:t>
            </a:r>
          </a:p>
        </p:txBody>
      </p:sp>
      <p:cxnSp>
        <p:nvCxnSpPr>
          <p:cNvPr id="26" name="Straight Connector 25"/>
          <p:cNvCxnSpPr/>
          <p:nvPr/>
        </p:nvCxnSpPr>
        <p:spPr>
          <a:xfrm>
            <a:off x="4648200" y="3048000"/>
            <a:ext cx="0" cy="3276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29227" y="2618601"/>
            <a:ext cx="1351973" cy="646331"/>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Quantitative</a:t>
            </a:r>
          </a:p>
          <a:p>
            <a:r>
              <a:rPr lang="en-US" dirty="0"/>
              <a:t>Estimation</a:t>
            </a:r>
          </a:p>
        </p:txBody>
      </p:sp>
      <p:cxnSp>
        <p:nvCxnSpPr>
          <p:cNvPr id="33" name="Straight Connector 32"/>
          <p:cNvCxnSpPr/>
          <p:nvPr/>
        </p:nvCxnSpPr>
        <p:spPr>
          <a:xfrm flipH="1">
            <a:off x="1981200" y="2655332"/>
            <a:ext cx="240371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62000" y="3232666"/>
            <a:ext cx="0" cy="26086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38200" y="4572000"/>
            <a:ext cx="1191352" cy="261610"/>
          </a:xfrm>
          <a:prstGeom prst="rect">
            <a:avLst/>
          </a:prstGeom>
          <a:solidFill>
            <a:srgbClr val="00B050"/>
          </a:solidFill>
          <a:ln>
            <a:solidFill>
              <a:schemeClr val="accent1"/>
            </a:solidFill>
          </a:ln>
        </p:spPr>
        <p:txBody>
          <a:bodyPr wrap="none" rtlCol="0">
            <a:spAutoFit/>
          </a:bodyPr>
          <a:lstStyle/>
          <a:p>
            <a:r>
              <a:rPr lang="en-US" sz="1100" dirty="0"/>
              <a:t>Linear Regression</a:t>
            </a:r>
          </a:p>
        </p:txBody>
      </p:sp>
      <p:sp>
        <p:nvSpPr>
          <p:cNvPr id="42" name="TextBox 41"/>
          <p:cNvSpPr txBox="1"/>
          <p:nvPr/>
        </p:nvSpPr>
        <p:spPr>
          <a:xfrm>
            <a:off x="838200" y="4953000"/>
            <a:ext cx="1157689"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Ridge Regression</a:t>
            </a:r>
          </a:p>
        </p:txBody>
      </p:sp>
      <p:sp>
        <p:nvSpPr>
          <p:cNvPr id="44" name="TextBox 43"/>
          <p:cNvSpPr txBox="1"/>
          <p:nvPr/>
        </p:nvSpPr>
        <p:spPr>
          <a:xfrm>
            <a:off x="838200" y="5365522"/>
            <a:ext cx="546945"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LASSO</a:t>
            </a:r>
          </a:p>
        </p:txBody>
      </p:sp>
      <p:sp>
        <p:nvSpPr>
          <p:cNvPr id="45" name="TextBox 44"/>
          <p:cNvSpPr txBox="1"/>
          <p:nvPr/>
        </p:nvSpPr>
        <p:spPr>
          <a:xfrm>
            <a:off x="838200" y="5746522"/>
            <a:ext cx="585417"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Splines</a:t>
            </a:r>
          </a:p>
        </p:txBody>
      </p:sp>
      <p:sp>
        <p:nvSpPr>
          <p:cNvPr id="48" name="TextBox 47"/>
          <p:cNvSpPr txBox="1"/>
          <p:nvPr/>
        </p:nvSpPr>
        <p:spPr>
          <a:xfrm>
            <a:off x="2705175" y="4773424"/>
            <a:ext cx="441146" cy="261610"/>
          </a:xfrm>
          <a:prstGeom prst="rect">
            <a:avLst/>
          </a:prstGeom>
          <a:solidFill>
            <a:srgbClr val="FFFF00"/>
          </a:solidFill>
          <a:ln>
            <a:solidFill>
              <a:schemeClr val="accent1"/>
            </a:solidFill>
          </a:ln>
        </p:spPr>
        <p:txBody>
          <a:bodyPr wrap="none" rtlCol="0">
            <a:spAutoFit/>
          </a:bodyPr>
          <a:lstStyle/>
          <a:p>
            <a:r>
              <a:rPr lang="en-US" sz="1100" dirty="0"/>
              <a:t>KNN</a:t>
            </a:r>
          </a:p>
        </p:txBody>
      </p:sp>
      <p:sp>
        <p:nvSpPr>
          <p:cNvPr id="49" name="TextBox 48"/>
          <p:cNvSpPr txBox="1"/>
          <p:nvPr/>
        </p:nvSpPr>
        <p:spPr>
          <a:xfrm>
            <a:off x="2705175" y="5176391"/>
            <a:ext cx="758541" cy="261610"/>
          </a:xfrm>
          <a:prstGeom prst="rect">
            <a:avLst/>
          </a:prstGeom>
          <a:solidFill>
            <a:srgbClr val="FFFF00"/>
          </a:solidFill>
          <a:ln>
            <a:solidFill>
              <a:schemeClr val="accent1"/>
            </a:solidFill>
          </a:ln>
        </p:spPr>
        <p:txBody>
          <a:bodyPr wrap="none" rtlCol="0">
            <a:spAutoFit/>
          </a:bodyPr>
          <a:lstStyle/>
          <a:p>
            <a:r>
              <a:rPr lang="en-US" sz="1100" dirty="0"/>
              <a:t>Clustering</a:t>
            </a:r>
          </a:p>
        </p:txBody>
      </p:sp>
      <p:sp>
        <p:nvSpPr>
          <p:cNvPr id="50" name="TextBox 49"/>
          <p:cNvSpPr txBox="1"/>
          <p:nvPr/>
        </p:nvSpPr>
        <p:spPr>
          <a:xfrm>
            <a:off x="2705175" y="5529590"/>
            <a:ext cx="1013419"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Decision Trees</a:t>
            </a:r>
          </a:p>
        </p:txBody>
      </p:sp>
      <p:sp>
        <p:nvSpPr>
          <p:cNvPr id="53" name="TextBox 52"/>
          <p:cNvSpPr txBox="1"/>
          <p:nvPr/>
        </p:nvSpPr>
        <p:spPr>
          <a:xfrm>
            <a:off x="4813906" y="3188732"/>
            <a:ext cx="1261884"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Logistic Regression</a:t>
            </a:r>
          </a:p>
        </p:txBody>
      </p:sp>
      <p:sp>
        <p:nvSpPr>
          <p:cNvPr id="54" name="TextBox 53"/>
          <p:cNvSpPr txBox="1"/>
          <p:nvPr/>
        </p:nvSpPr>
        <p:spPr>
          <a:xfrm>
            <a:off x="4800600" y="3657600"/>
            <a:ext cx="729687"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LDA/QDA</a:t>
            </a:r>
          </a:p>
        </p:txBody>
      </p:sp>
      <p:sp>
        <p:nvSpPr>
          <p:cNvPr id="59" name="TextBox 58"/>
          <p:cNvSpPr txBox="1"/>
          <p:nvPr/>
        </p:nvSpPr>
        <p:spPr>
          <a:xfrm>
            <a:off x="7272516" y="2579132"/>
            <a:ext cx="758541" cy="261610"/>
          </a:xfrm>
          <a:prstGeom prst="rect">
            <a:avLst/>
          </a:prstGeom>
          <a:solidFill>
            <a:srgbClr val="00B050"/>
          </a:solidFill>
          <a:ln>
            <a:solidFill>
              <a:schemeClr val="accent1"/>
            </a:solidFill>
          </a:ln>
        </p:spPr>
        <p:txBody>
          <a:bodyPr wrap="none" rtlCol="0">
            <a:spAutoFit/>
          </a:bodyPr>
          <a:lstStyle/>
          <a:p>
            <a:r>
              <a:rPr lang="en-US" sz="1100" dirty="0"/>
              <a:t>Clustering</a:t>
            </a:r>
          </a:p>
        </p:txBody>
      </p:sp>
      <p:sp>
        <p:nvSpPr>
          <p:cNvPr id="60" name="TextBox 59"/>
          <p:cNvSpPr txBox="1"/>
          <p:nvPr/>
        </p:nvSpPr>
        <p:spPr>
          <a:xfrm>
            <a:off x="7272516" y="2982099"/>
            <a:ext cx="912429" cy="430887"/>
          </a:xfrm>
          <a:prstGeom prst="rect">
            <a:avLst/>
          </a:prstGeom>
          <a:solidFill>
            <a:srgbClr val="00B050"/>
          </a:solidFill>
          <a:ln>
            <a:solidFill>
              <a:schemeClr val="accent1"/>
            </a:solidFill>
          </a:ln>
        </p:spPr>
        <p:txBody>
          <a:bodyPr wrap="none" rtlCol="0">
            <a:spAutoFit/>
          </a:bodyPr>
          <a:lstStyle/>
          <a:p>
            <a:r>
              <a:rPr lang="en-US" sz="1100" dirty="0"/>
              <a:t>Principal </a:t>
            </a:r>
          </a:p>
          <a:p>
            <a:r>
              <a:rPr lang="en-US" sz="1100" dirty="0"/>
              <a:t>Components</a:t>
            </a:r>
          </a:p>
        </p:txBody>
      </p:sp>
      <p:cxnSp>
        <p:nvCxnSpPr>
          <p:cNvPr id="51" name="Straight Connector 50"/>
          <p:cNvCxnSpPr>
            <a:stCxn id="23" idx="1"/>
            <a:endCxn id="22" idx="3"/>
          </p:cNvCxnSpPr>
          <p:nvPr/>
        </p:nvCxnSpPr>
        <p:spPr>
          <a:xfrm flipH="1">
            <a:off x="1810891" y="3828366"/>
            <a:ext cx="6135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453239" y="4876800"/>
            <a:ext cx="1961884" cy="1600438"/>
          </a:xfrm>
          <a:prstGeom prst="rect">
            <a:avLst/>
          </a:prstGeom>
          <a:solidFill>
            <a:schemeClr val="accent1">
              <a:lumMod val="20000"/>
              <a:lumOff val="80000"/>
            </a:schemeClr>
          </a:solidFill>
          <a:ln w="38100">
            <a:solidFill>
              <a:srgbClr val="0070C0"/>
            </a:solidFill>
          </a:ln>
        </p:spPr>
        <p:txBody>
          <a:bodyPr wrap="none" rtlCol="0">
            <a:spAutoFit/>
          </a:bodyPr>
          <a:lstStyle/>
          <a:p>
            <a:r>
              <a:rPr lang="en-US" u="sng" dirty="0"/>
              <a:t>Common Elements</a:t>
            </a:r>
          </a:p>
          <a:p>
            <a:pPr marL="285750" indent="-285750">
              <a:buFont typeface="Arial" panose="020B0604020202020204" pitchFamily="34" charset="0"/>
              <a:buChar char="•"/>
            </a:pPr>
            <a:r>
              <a:rPr lang="en-US" sz="1600" dirty="0"/>
              <a:t>Cross Validation</a:t>
            </a:r>
          </a:p>
          <a:p>
            <a:pPr marL="285750" indent="-285750">
              <a:buFont typeface="Arial" panose="020B0604020202020204" pitchFamily="34" charset="0"/>
              <a:buChar char="•"/>
            </a:pPr>
            <a:r>
              <a:rPr lang="en-US" sz="1600" dirty="0"/>
              <a:t>Feature Selection</a:t>
            </a:r>
          </a:p>
          <a:p>
            <a:pPr marL="285750" indent="-285750">
              <a:buFont typeface="Arial" panose="020B0604020202020204" pitchFamily="34" charset="0"/>
              <a:buChar char="•"/>
            </a:pPr>
            <a:r>
              <a:rPr lang="en-US" sz="1600" dirty="0"/>
              <a:t>Gradient Descent</a:t>
            </a:r>
          </a:p>
          <a:p>
            <a:pPr marL="285750" indent="-285750">
              <a:buFont typeface="Arial" panose="020B0604020202020204" pitchFamily="34" charset="0"/>
              <a:buChar char="•"/>
            </a:pPr>
            <a:r>
              <a:rPr lang="en-US" sz="1600" dirty="0"/>
              <a:t>Bootstrap</a:t>
            </a:r>
          </a:p>
          <a:p>
            <a:pPr marL="285750" indent="-285750">
              <a:buFont typeface="Arial" panose="020B0604020202020204" pitchFamily="34" charset="0"/>
              <a:buChar char="•"/>
            </a:pPr>
            <a:r>
              <a:rPr lang="en-US" sz="1600" dirty="0"/>
              <a:t>Boosting</a:t>
            </a:r>
          </a:p>
        </p:txBody>
      </p:sp>
      <p:sp>
        <p:nvSpPr>
          <p:cNvPr id="61" name="TextBox 60"/>
          <p:cNvSpPr txBox="1"/>
          <p:nvPr/>
        </p:nvSpPr>
        <p:spPr>
          <a:xfrm>
            <a:off x="1905000" y="2579132"/>
            <a:ext cx="1316386" cy="646331"/>
          </a:xfrm>
          <a:prstGeom prst="rect">
            <a:avLst/>
          </a:prstGeom>
          <a:noFill/>
        </p:spPr>
        <p:txBody>
          <a:bodyPr wrap="none" rtlCol="0">
            <a:spAutoFit/>
          </a:bodyPr>
          <a:lstStyle/>
          <a:p>
            <a:r>
              <a:rPr lang="en-US" dirty="0"/>
              <a:t>Outcome</a:t>
            </a:r>
          </a:p>
          <a:p>
            <a:r>
              <a:rPr lang="en-US" dirty="0"/>
              <a:t>is a Number</a:t>
            </a:r>
          </a:p>
        </p:txBody>
      </p:sp>
      <p:sp>
        <p:nvSpPr>
          <p:cNvPr id="65" name="TextBox 64"/>
          <p:cNvSpPr txBox="1"/>
          <p:nvPr/>
        </p:nvSpPr>
        <p:spPr>
          <a:xfrm>
            <a:off x="3403204" y="2579132"/>
            <a:ext cx="1050352" cy="646331"/>
          </a:xfrm>
          <a:prstGeom prst="rect">
            <a:avLst/>
          </a:prstGeom>
          <a:noFill/>
        </p:spPr>
        <p:txBody>
          <a:bodyPr wrap="none" rtlCol="0">
            <a:spAutoFit/>
          </a:bodyPr>
          <a:lstStyle/>
          <a:p>
            <a:r>
              <a:rPr lang="en-US" dirty="0"/>
              <a:t>Outcome</a:t>
            </a:r>
          </a:p>
          <a:p>
            <a:r>
              <a:rPr lang="en-US" dirty="0"/>
              <a:t>is a Class</a:t>
            </a:r>
          </a:p>
        </p:txBody>
      </p:sp>
      <p:sp>
        <p:nvSpPr>
          <p:cNvPr id="62" name="TextBox 61"/>
          <p:cNvSpPr txBox="1"/>
          <p:nvPr/>
        </p:nvSpPr>
        <p:spPr>
          <a:xfrm>
            <a:off x="852626" y="6139190"/>
            <a:ext cx="841897"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Time Series</a:t>
            </a:r>
          </a:p>
        </p:txBody>
      </p:sp>
      <p:sp>
        <p:nvSpPr>
          <p:cNvPr id="69" name="TextBox 68"/>
          <p:cNvSpPr txBox="1"/>
          <p:nvPr/>
        </p:nvSpPr>
        <p:spPr>
          <a:xfrm>
            <a:off x="4839053" y="5148590"/>
            <a:ext cx="1013419"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Decision Trees</a:t>
            </a:r>
          </a:p>
        </p:txBody>
      </p:sp>
      <p:sp>
        <p:nvSpPr>
          <p:cNvPr id="70" name="TextBox 69"/>
          <p:cNvSpPr txBox="1"/>
          <p:nvPr/>
        </p:nvSpPr>
        <p:spPr>
          <a:xfrm>
            <a:off x="4800600" y="6062990"/>
            <a:ext cx="864339"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Neural Nets</a:t>
            </a:r>
          </a:p>
        </p:txBody>
      </p:sp>
      <p:sp>
        <p:nvSpPr>
          <p:cNvPr id="71" name="TextBox 70"/>
          <p:cNvSpPr txBox="1"/>
          <p:nvPr/>
        </p:nvSpPr>
        <p:spPr>
          <a:xfrm>
            <a:off x="4818500" y="5605790"/>
            <a:ext cx="1183337"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Bayesian Analysis</a:t>
            </a:r>
          </a:p>
        </p:txBody>
      </p:sp>
      <p:sp>
        <p:nvSpPr>
          <p:cNvPr id="72" name="TextBox 71"/>
          <p:cNvSpPr txBox="1"/>
          <p:nvPr/>
        </p:nvSpPr>
        <p:spPr>
          <a:xfrm>
            <a:off x="4843080" y="4114800"/>
            <a:ext cx="441146"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KNN</a:t>
            </a:r>
          </a:p>
        </p:txBody>
      </p:sp>
      <p:sp>
        <p:nvSpPr>
          <p:cNvPr id="73" name="TextBox 72"/>
          <p:cNvSpPr txBox="1"/>
          <p:nvPr/>
        </p:nvSpPr>
        <p:spPr>
          <a:xfrm>
            <a:off x="4835064" y="4648200"/>
            <a:ext cx="449162"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SVM</a:t>
            </a:r>
          </a:p>
        </p:txBody>
      </p:sp>
      <p:sp>
        <p:nvSpPr>
          <p:cNvPr id="47" name="TextBox 46"/>
          <p:cNvSpPr txBox="1"/>
          <p:nvPr/>
        </p:nvSpPr>
        <p:spPr>
          <a:xfrm>
            <a:off x="7284481" y="3531513"/>
            <a:ext cx="1577676"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Bayesian Belief Network</a:t>
            </a:r>
          </a:p>
        </p:txBody>
      </p:sp>
      <p:sp>
        <p:nvSpPr>
          <p:cNvPr id="3" name="Rectangle 2">
            <a:extLst>
              <a:ext uri="{FF2B5EF4-FFF2-40B4-BE49-F238E27FC236}">
                <a16:creationId xmlns:a16="http://schemas.microsoft.com/office/drawing/2014/main" id="{615A0CF8-3157-4184-A578-668AB02B20B4}"/>
              </a:ext>
            </a:extLst>
          </p:cNvPr>
          <p:cNvSpPr/>
          <p:nvPr/>
        </p:nvSpPr>
        <p:spPr>
          <a:xfrm>
            <a:off x="6506921" y="5214610"/>
            <a:ext cx="1798879" cy="212590"/>
          </a:xfrm>
          <a:prstGeom prst="rect">
            <a:avLst/>
          </a:prstGeom>
          <a:solidFill>
            <a:srgbClr val="FFFF00">
              <a:alpha val="38039"/>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055ED8F2-DAF8-4BEB-8ADA-26C6274FC5E2}"/>
              </a:ext>
            </a:extLst>
          </p:cNvPr>
          <p:cNvSpPr/>
          <p:nvPr/>
        </p:nvSpPr>
        <p:spPr>
          <a:xfrm>
            <a:off x="6487912" y="5959610"/>
            <a:ext cx="1798879" cy="212590"/>
          </a:xfrm>
          <a:prstGeom prst="rect">
            <a:avLst/>
          </a:prstGeom>
          <a:solidFill>
            <a:srgbClr val="FFFF00">
              <a:alpha val="38039"/>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8634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0"/>
            <a:ext cx="8229600" cy="1143000"/>
          </a:xfrm>
        </p:spPr>
        <p:txBody>
          <a:bodyPr/>
          <a:lstStyle/>
          <a:p>
            <a:pPr eaLnBrk="1" hangingPunct="1"/>
            <a:r>
              <a:rPr lang="en-US" altLang="en-US" sz="2800" dirty="0"/>
              <a:t>Rigid vs Flexible Models</a:t>
            </a:r>
          </a:p>
        </p:txBody>
      </p:sp>
      <p:sp>
        <p:nvSpPr>
          <p:cNvPr id="3" name="Content Placeholder 2"/>
          <p:cNvSpPr>
            <a:spLocks noGrp="1"/>
          </p:cNvSpPr>
          <p:nvPr>
            <p:ph idx="1"/>
          </p:nvPr>
        </p:nvSpPr>
        <p:spPr>
          <a:xfrm>
            <a:off x="381000" y="1066800"/>
            <a:ext cx="8305800" cy="5334000"/>
          </a:xfrm>
        </p:spPr>
        <p:txBody>
          <a:bodyPr rtlCol="0">
            <a:normAutofit lnSpcReduction="10000"/>
          </a:bodyPr>
          <a:lstStyle/>
          <a:p>
            <a:pPr marL="0" indent="0" eaLnBrk="1" fontAlgn="auto" hangingPunct="1">
              <a:spcAft>
                <a:spcPts val="0"/>
              </a:spcAft>
              <a:buNone/>
              <a:defRPr/>
            </a:pPr>
            <a:r>
              <a:rPr lang="en-US" sz="2400" dirty="0"/>
              <a:t>Models can be </a:t>
            </a:r>
            <a:r>
              <a:rPr lang="en-US" sz="2400" b="1" dirty="0"/>
              <a:t>rigid</a:t>
            </a:r>
            <a:r>
              <a:rPr lang="en-US" sz="2400" dirty="0"/>
              <a:t> or </a:t>
            </a:r>
            <a:r>
              <a:rPr lang="en-US" sz="2400" b="1" dirty="0"/>
              <a:t>flexible</a:t>
            </a:r>
            <a:r>
              <a:rPr lang="en-US" sz="2400" dirty="0"/>
              <a:t>. </a:t>
            </a:r>
          </a:p>
          <a:p>
            <a:pPr eaLnBrk="1" fontAlgn="auto" hangingPunct="1">
              <a:spcAft>
                <a:spcPts val="0"/>
              </a:spcAft>
              <a:defRPr/>
            </a:pPr>
            <a:r>
              <a:rPr lang="en-US" sz="2400" dirty="0"/>
              <a:t>Rigid models will not respond quickly to variations </a:t>
            </a:r>
          </a:p>
          <a:p>
            <a:pPr eaLnBrk="1" fontAlgn="auto" hangingPunct="1">
              <a:spcAft>
                <a:spcPts val="0"/>
              </a:spcAft>
              <a:defRPr/>
            </a:pPr>
            <a:r>
              <a:rPr lang="en-US" sz="2400" dirty="0"/>
              <a:t>Flexible models will respond very quickly to variations  </a:t>
            </a:r>
          </a:p>
          <a:p>
            <a:pPr eaLnBrk="1" fontAlgn="auto" hangingPunct="1">
              <a:spcAft>
                <a:spcPts val="0"/>
              </a:spcAft>
              <a:defRPr/>
            </a:pPr>
            <a:endParaRPr lang="en-US" sz="2400" dirty="0"/>
          </a:p>
          <a:p>
            <a:pPr marL="0" indent="0" eaLnBrk="1" fontAlgn="auto" hangingPunct="1">
              <a:spcAft>
                <a:spcPts val="0"/>
              </a:spcAft>
              <a:buNone/>
              <a:defRPr/>
            </a:pPr>
            <a:r>
              <a:rPr lang="en-US" sz="2400" dirty="0"/>
              <a:t>Consider this generalized model for outcomes:</a:t>
            </a:r>
          </a:p>
          <a:p>
            <a:pPr marL="0" indent="0" eaLnBrk="1" fontAlgn="auto" hangingPunct="1">
              <a:spcAft>
                <a:spcPts val="0"/>
              </a:spcAft>
              <a:buNone/>
              <a:defRPr/>
            </a:pPr>
            <a:r>
              <a:rPr lang="en-US" sz="2400" dirty="0"/>
              <a:t>	</a:t>
            </a:r>
            <a:r>
              <a:rPr lang="en-US" sz="2400" dirty="0" err="1"/>
              <a:t>y</a:t>
            </a:r>
            <a:r>
              <a:rPr lang="en-US" sz="2400" baseline="-25000" dirty="0" err="1"/>
              <a:t>i</a:t>
            </a:r>
            <a:r>
              <a:rPr lang="en-US" sz="2400" dirty="0"/>
              <a:t> = f(x</a:t>
            </a:r>
            <a:r>
              <a:rPr lang="en-US" sz="2400" baseline="-25000" dirty="0"/>
              <a:t>i1</a:t>
            </a:r>
            <a:r>
              <a:rPr lang="en-US" sz="2400" dirty="0"/>
              <a:t>, x</a:t>
            </a:r>
            <a:r>
              <a:rPr lang="en-US" sz="2400" baseline="-25000" dirty="0"/>
              <a:t>i2</a:t>
            </a:r>
            <a:r>
              <a:rPr lang="en-US" sz="2400" dirty="0"/>
              <a:t>, x</a:t>
            </a:r>
            <a:r>
              <a:rPr lang="en-US" sz="2400" baseline="-25000" dirty="0"/>
              <a:t>i3</a:t>
            </a:r>
            <a:r>
              <a:rPr lang="en-US" sz="2400" dirty="0"/>
              <a:t>, …) + </a:t>
            </a:r>
            <a:r>
              <a:rPr lang="en-US" sz="2400" dirty="0" err="1">
                <a:latin typeface="Symbol" panose="05050102010706020507" pitchFamily="18" charset="2"/>
              </a:rPr>
              <a:t>e</a:t>
            </a:r>
            <a:r>
              <a:rPr lang="en-US" sz="2400" baseline="-25000" dirty="0" err="1"/>
              <a:t>i</a:t>
            </a:r>
            <a:endParaRPr lang="en-US" sz="2400" b="1" dirty="0"/>
          </a:p>
          <a:p>
            <a:pPr marL="0" indent="0" eaLnBrk="1" fontAlgn="auto" hangingPunct="1">
              <a:spcAft>
                <a:spcPts val="0"/>
              </a:spcAft>
              <a:buNone/>
              <a:defRPr/>
            </a:pPr>
            <a:endParaRPr lang="en-US" sz="2400" b="1" dirty="0"/>
          </a:p>
          <a:p>
            <a:pPr marL="0" indent="0" eaLnBrk="1" fontAlgn="auto" hangingPunct="1">
              <a:spcAft>
                <a:spcPts val="0"/>
              </a:spcAft>
              <a:buNone/>
              <a:defRPr/>
            </a:pPr>
            <a:r>
              <a:rPr lang="en-US" sz="2400" dirty="0"/>
              <a:t>According to the model above, each data point in our sample contains</a:t>
            </a:r>
            <a:r>
              <a:rPr lang="en-US" sz="2400" dirty="0">
                <a:latin typeface="Symbol" panose="05050102010706020507" pitchFamily="18" charset="2"/>
              </a:rPr>
              <a:t> </a:t>
            </a:r>
            <a:r>
              <a:rPr lang="en-US" sz="2400" dirty="0" err="1">
                <a:latin typeface="Symbol" panose="05050102010706020507" pitchFamily="18" charset="2"/>
              </a:rPr>
              <a:t>e</a:t>
            </a:r>
            <a:r>
              <a:rPr lang="en-US" sz="2400" baseline="-25000" dirty="0" err="1"/>
              <a:t>i</a:t>
            </a:r>
            <a:r>
              <a:rPr lang="en-US" sz="2400" dirty="0"/>
              <a:t>, some irreducible and un-</a:t>
            </a:r>
            <a:r>
              <a:rPr lang="en-US" sz="2400" dirty="0" err="1"/>
              <a:t>modelable</a:t>
            </a:r>
            <a:r>
              <a:rPr lang="en-US" sz="2400" dirty="0"/>
              <a:t> error. What happens if we model the irreducible error as well as f?  Is that a problem?    </a:t>
            </a:r>
          </a:p>
          <a:p>
            <a:pPr marL="0" indent="0" eaLnBrk="1" fontAlgn="auto" hangingPunct="1">
              <a:spcAft>
                <a:spcPts val="0"/>
              </a:spcAft>
              <a:buNone/>
              <a:defRPr/>
            </a:pPr>
            <a:endParaRPr lang="en-US" sz="2400" dirty="0"/>
          </a:p>
          <a:p>
            <a:pPr marL="0" indent="0" eaLnBrk="1" fontAlgn="auto" hangingPunct="1">
              <a:spcAft>
                <a:spcPts val="0"/>
              </a:spcAft>
              <a:buNone/>
              <a:defRPr/>
            </a:pPr>
            <a:r>
              <a:rPr lang="en-US" sz="2400" dirty="0"/>
              <a:t>Which type of model will </a:t>
            </a:r>
            <a:r>
              <a:rPr lang="en-US" sz="2400" b="1" dirty="0"/>
              <a:t>overfit</a:t>
            </a:r>
            <a:r>
              <a:rPr lang="en-US" sz="2400" dirty="0"/>
              <a:t> the noise, rigid or flexible?</a:t>
            </a:r>
          </a:p>
          <a:p>
            <a:pPr marL="0" indent="0" eaLnBrk="1" fontAlgn="auto" hangingPunct="1">
              <a:spcAft>
                <a:spcPts val="0"/>
              </a:spcAft>
              <a:buNone/>
              <a:defRPr/>
            </a:pPr>
            <a:endParaRPr lang="en-US" sz="2400" b="1" dirty="0"/>
          </a:p>
          <a:p>
            <a:pPr marL="0" indent="0" eaLnBrk="1" fontAlgn="auto" hangingPunct="1">
              <a:spcAft>
                <a:spcPts val="0"/>
              </a:spcAft>
              <a:buNone/>
              <a:defRPr/>
            </a:pPr>
            <a:endParaRPr lang="en-US" sz="2400" b="1" dirty="0"/>
          </a:p>
          <a:p>
            <a:pPr marL="0" indent="0" eaLnBrk="1" fontAlgn="auto" hangingPunct="1">
              <a:spcAft>
                <a:spcPts val="0"/>
              </a:spcAft>
              <a:buNone/>
              <a:defRPr/>
            </a:pPr>
            <a:endParaRPr lang="en-US" sz="2400" dirty="0"/>
          </a:p>
          <a:p>
            <a:pPr marL="0" indent="0" eaLnBrk="1" fontAlgn="auto" hangingPunct="1">
              <a:spcAft>
                <a:spcPts val="0"/>
              </a:spcAft>
              <a:buNone/>
              <a:defRPr/>
            </a:pPr>
            <a:endParaRPr lang="en-US" sz="2400" dirty="0"/>
          </a:p>
          <a:p>
            <a:pPr marL="0" indent="0" eaLnBrk="1" fontAlgn="auto" hangingPunct="1">
              <a:spcAft>
                <a:spcPts val="0"/>
              </a:spcAft>
              <a:buNone/>
              <a:defRPr/>
            </a:pPr>
            <a:endParaRPr lang="en-US" sz="2400" dirty="0"/>
          </a:p>
          <a:p>
            <a:pPr marL="0" indent="0" eaLnBrk="1" fontAlgn="auto" hangingPunct="1">
              <a:spcAft>
                <a:spcPts val="0"/>
              </a:spcAft>
              <a:buNone/>
              <a:defRPr/>
            </a:pPr>
            <a:endParaRPr lang="en-US" sz="2400" dirty="0"/>
          </a:p>
          <a:p>
            <a:pPr marL="0" indent="0" eaLnBrk="1" fontAlgn="auto" hangingPunct="1">
              <a:spcAft>
                <a:spcPts val="0"/>
              </a:spcAft>
              <a:buNone/>
              <a:defRPr/>
            </a:pPr>
            <a:endParaRPr lang="en-US" sz="2400"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30</a:t>
            </a:fld>
            <a:endParaRPr lang="en-US" altLang="en-US"/>
          </a:p>
        </p:txBody>
      </p:sp>
    </p:spTree>
    <p:extLst>
      <p:ext uri="{BB962C8B-B14F-4D97-AF65-F5344CB8AC3E}">
        <p14:creationId xmlns:p14="http://schemas.microsoft.com/office/powerpoint/2010/main" val="24143681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0"/>
            <a:ext cx="8229600" cy="1143000"/>
          </a:xfrm>
        </p:spPr>
        <p:txBody>
          <a:bodyPr/>
          <a:lstStyle/>
          <a:p>
            <a:pPr eaLnBrk="1" hangingPunct="1"/>
            <a:r>
              <a:rPr lang="en-US" altLang="en-US" sz="2800" dirty="0"/>
              <a:t>Model Variability</a:t>
            </a:r>
          </a:p>
        </p:txBody>
      </p:sp>
      <p:sp>
        <p:nvSpPr>
          <p:cNvPr id="3" name="Content Placeholder 2"/>
          <p:cNvSpPr>
            <a:spLocks noGrp="1"/>
          </p:cNvSpPr>
          <p:nvPr>
            <p:ph idx="1"/>
          </p:nvPr>
        </p:nvSpPr>
        <p:spPr>
          <a:xfrm>
            <a:off x="381000" y="1066800"/>
            <a:ext cx="8305800" cy="5334000"/>
          </a:xfrm>
        </p:spPr>
        <p:txBody>
          <a:bodyPr rtlCol="0">
            <a:normAutofit/>
          </a:bodyPr>
          <a:lstStyle/>
          <a:p>
            <a:pPr marL="0" indent="0" eaLnBrk="1" fontAlgn="auto" hangingPunct="1">
              <a:spcAft>
                <a:spcPts val="0"/>
              </a:spcAft>
              <a:buFont typeface="Arial" charset="0"/>
              <a:buNone/>
              <a:defRPr/>
            </a:pPr>
            <a:r>
              <a:rPr lang="en-US" sz="2400" b="1" dirty="0"/>
              <a:t>Variability </a:t>
            </a:r>
            <a:r>
              <a:rPr lang="en-US" sz="2400" dirty="0"/>
              <a:t>is the difference in the error if I apply the same model to many different independent datasets.</a:t>
            </a:r>
          </a:p>
          <a:p>
            <a:pPr marL="0" indent="0" eaLnBrk="1" fontAlgn="auto" hangingPunct="1">
              <a:spcAft>
                <a:spcPts val="0"/>
              </a:spcAft>
              <a:buFont typeface="Arial" charset="0"/>
              <a:buNone/>
              <a:defRPr/>
            </a:pPr>
            <a:endParaRPr lang="en-US" sz="2400" b="1" dirty="0"/>
          </a:p>
          <a:p>
            <a:pPr marL="0" indent="0" eaLnBrk="1" fontAlgn="auto" hangingPunct="1">
              <a:spcAft>
                <a:spcPts val="0"/>
              </a:spcAft>
              <a:buFont typeface="Arial" charset="0"/>
              <a:buNone/>
              <a:defRPr/>
            </a:pPr>
            <a:r>
              <a:rPr lang="en-US" sz="2400" dirty="0"/>
              <a:t>For example, I might have a set of data with a linear relationship between a feature and an outcome.  But I model the data with a 5</a:t>
            </a:r>
            <a:r>
              <a:rPr lang="en-US" sz="2400" baseline="30000" dirty="0"/>
              <a:t>th</a:t>
            </a:r>
            <a:r>
              <a:rPr lang="en-US" sz="2400" dirty="0"/>
              <a:t> order polynomial, modeling all the noise exactly.  </a:t>
            </a:r>
          </a:p>
          <a:p>
            <a:pPr marL="0" indent="0" eaLnBrk="1" fontAlgn="auto" hangingPunct="1">
              <a:spcAft>
                <a:spcPts val="0"/>
              </a:spcAft>
              <a:buFont typeface="Arial" charset="0"/>
              <a:buNone/>
              <a:defRPr/>
            </a:pPr>
            <a:endParaRPr lang="en-US" sz="2400" dirty="0"/>
          </a:p>
          <a:p>
            <a:pPr marL="0" indent="0" eaLnBrk="1" fontAlgn="auto" hangingPunct="1">
              <a:spcAft>
                <a:spcPts val="0"/>
              </a:spcAft>
              <a:buFont typeface="Arial" charset="0"/>
              <a:buNone/>
              <a:defRPr/>
            </a:pPr>
            <a:r>
              <a:rPr lang="en-US" sz="2400" dirty="0"/>
              <a:t>If I apply this flexible model to an independent dataset, I’ll get a much different result.</a:t>
            </a:r>
          </a:p>
          <a:p>
            <a:pPr marL="0" indent="0" eaLnBrk="1" fontAlgn="auto" hangingPunct="1">
              <a:spcAft>
                <a:spcPts val="0"/>
              </a:spcAft>
              <a:buFont typeface="Arial" charset="0"/>
              <a:buNone/>
              <a:defRPr/>
            </a:pPr>
            <a:endParaRPr lang="en-US" sz="2400" dirty="0"/>
          </a:p>
          <a:p>
            <a:pPr marL="0" indent="0" eaLnBrk="1" fontAlgn="auto" hangingPunct="1">
              <a:spcAft>
                <a:spcPts val="0"/>
              </a:spcAft>
              <a:buFont typeface="Arial" charset="0"/>
              <a:buNone/>
              <a:defRPr/>
            </a:pPr>
            <a:r>
              <a:rPr lang="en-US" sz="2400" dirty="0"/>
              <a:t>This is also called </a:t>
            </a:r>
            <a:r>
              <a:rPr lang="en-US" sz="2400" b="1" dirty="0"/>
              <a:t>overfitting</a:t>
            </a:r>
            <a:r>
              <a:rPr lang="en-US" sz="2400" dirty="0"/>
              <a:t> the data and is very frequently done by analysts overselling their modeling capability.</a:t>
            </a:r>
          </a:p>
          <a:p>
            <a:pPr marL="0" indent="0" eaLnBrk="1" fontAlgn="auto" hangingPunct="1">
              <a:spcAft>
                <a:spcPts val="0"/>
              </a:spcAft>
              <a:buNone/>
              <a:defRPr/>
            </a:pPr>
            <a:endParaRPr lang="en-US" sz="2400" b="1" dirty="0"/>
          </a:p>
        </p:txBody>
      </p:sp>
      <p:sp>
        <p:nvSpPr>
          <p:cNvPr id="2" name="Slide Number Placeholder 1"/>
          <p:cNvSpPr>
            <a:spLocks noGrp="1"/>
          </p:cNvSpPr>
          <p:nvPr>
            <p:ph type="sldNum" sz="quarter" idx="12"/>
          </p:nvPr>
        </p:nvSpPr>
        <p:spPr>
          <a:xfrm>
            <a:off x="6553200" y="6356350"/>
            <a:ext cx="2133600" cy="365125"/>
          </a:xfrm>
        </p:spPr>
        <p:txBody>
          <a:bodyPr/>
          <a:lstStyle/>
          <a:p>
            <a:pPr>
              <a:defRPr/>
            </a:pPr>
            <a:fld id="{9695C8B4-01A2-485F-8B64-4640E234E3BB}" type="slidenum">
              <a:rPr lang="en-US" altLang="en-US" smtClean="0"/>
              <a:pPr>
                <a:defRPr/>
              </a:pPr>
              <a:t>31</a:t>
            </a:fld>
            <a:endParaRPr lang="en-US" altLang="en-US"/>
          </a:p>
        </p:txBody>
      </p:sp>
    </p:spTree>
    <p:extLst>
      <p:ext uri="{BB962C8B-B14F-4D97-AF65-F5344CB8AC3E}">
        <p14:creationId xmlns:p14="http://schemas.microsoft.com/office/powerpoint/2010/main" val="1597427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0"/>
            <a:ext cx="8229600" cy="1143000"/>
          </a:xfrm>
        </p:spPr>
        <p:txBody>
          <a:bodyPr/>
          <a:lstStyle/>
          <a:p>
            <a:pPr eaLnBrk="1" hangingPunct="1"/>
            <a:r>
              <a:rPr lang="en-US" altLang="en-US" sz="2800" dirty="0"/>
              <a:t>Cross Validation</a:t>
            </a:r>
          </a:p>
        </p:txBody>
      </p:sp>
      <p:sp>
        <p:nvSpPr>
          <p:cNvPr id="3" name="Content Placeholder 2"/>
          <p:cNvSpPr>
            <a:spLocks noGrp="1"/>
          </p:cNvSpPr>
          <p:nvPr>
            <p:ph idx="1"/>
          </p:nvPr>
        </p:nvSpPr>
        <p:spPr>
          <a:xfrm>
            <a:off x="381000" y="1066800"/>
            <a:ext cx="8305800" cy="5334000"/>
          </a:xfrm>
        </p:spPr>
        <p:txBody>
          <a:bodyPr rtlCol="0">
            <a:normAutofit/>
          </a:bodyPr>
          <a:lstStyle/>
          <a:p>
            <a:pPr marL="0" indent="0" eaLnBrk="1" fontAlgn="auto" hangingPunct="1">
              <a:spcAft>
                <a:spcPts val="0"/>
              </a:spcAft>
              <a:buFont typeface="Arial" charset="0"/>
              <a:buNone/>
              <a:defRPr/>
            </a:pPr>
            <a:r>
              <a:rPr lang="en-US" dirty="0"/>
              <a:t>Thinking about the irreducible error: </a:t>
            </a:r>
          </a:p>
          <a:p>
            <a:pPr eaLnBrk="1" fontAlgn="auto" hangingPunct="1">
              <a:spcAft>
                <a:spcPts val="0"/>
              </a:spcAft>
              <a:defRPr/>
            </a:pPr>
            <a:r>
              <a:rPr lang="en-US" dirty="0"/>
              <a:t>We can never model it accurately</a:t>
            </a:r>
          </a:p>
          <a:p>
            <a:pPr eaLnBrk="1" fontAlgn="auto" hangingPunct="1">
              <a:spcAft>
                <a:spcPts val="0"/>
              </a:spcAft>
              <a:defRPr/>
            </a:pPr>
            <a:r>
              <a:rPr lang="en-US" dirty="0"/>
              <a:t>It may look like the real signal in the data we use to train the model, but it would </a:t>
            </a:r>
            <a:r>
              <a:rPr lang="en-US" u="sng" dirty="0"/>
              <a:t>not be consistent over the entire population</a:t>
            </a:r>
          </a:p>
          <a:p>
            <a:pPr marL="0" indent="0" eaLnBrk="1" fontAlgn="auto" hangingPunct="1">
              <a:spcAft>
                <a:spcPts val="0"/>
              </a:spcAft>
              <a:buNone/>
              <a:defRPr/>
            </a:pPr>
            <a:endParaRPr lang="en-US" u="sng" dirty="0">
              <a:latin typeface="Symbol" panose="05050102010706020507" pitchFamily="18" charset="2"/>
            </a:endParaRPr>
          </a:p>
          <a:p>
            <a:pPr marL="0" indent="0" eaLnBrk="1" fontAlgn="auto" hangingPunct="1">
              <a:spcAft>
                <a:spcPts val="0"/>
              </a:spcAft>
              <a:buNone/>
              <a:defRPr/>
            </a:pPr>
            <a:r>
              <a:rPr lang="en-US" dirty="0"/>
              <a:t>Q: Give that model, how would you test it against the population?</a:t>
            </a:r>
          </a:p>
          <a:p>
            <a:pPr marL="0" indent="0" eaLnBrk="1" fontAlgn="auto" hangingPunct="1">
              <a:spcAft>
                <a:spcPts val="0"/>
              </a:spcAft>
              <a:buNone/>
              <a:defRPr/>
            </a:pPr>
            <a:r>
              <a:rPr lang="en-US" dirty="0"/>
              <a:t>Would you:</a:t>
            </a:r>
          </a:p>
          <a:p>
            <a:pPr marL="457200" indent="-457200" eaLnBrk="1" fontAlgn="auto" hangingPunct="1">
              <a:spcAft>
                <a:spcPts val="0"/>
              </a:spcAft>
              <a:buAutoNum type="arabicPeriod"/>
              <a:defRPr/>
            </a:pPr>
            <a:r>
              <a:rPr lang="en-US" dirty="0"/>
              <a:t>Use the data you used to create the model and calculate the RSS?   </a:t>
            </a:r>
          </a:p>
          <a:p>
            <a:pPr marL="457200" indent="-457200" eaLnBrk="1" fontAlgn="auto" hangingPunct="1">
              <a:spcAft>
                <a:spcPts val="0"/>
              </a:spcAft>
              <a:buAutoNum type="arabicPeriod"/>
              <a:defRPr/>
            </a:pPr>
            <a:r>
              <a:rPr lang="en-US" dirty="0"/>
              <a:t>Use an independent set of data from the same population to calculate the RSS?</a:t>
            </a:r>
          </a:p>
          <a:p>
            <a:pPr marL="0" indent="0" eaLnBrk="1" fontAlgn="auto" hangingPunct="1">
              <a:spcAft>
                <a:spcPts val="0"/>
              </a:spcAft>
              <a:buNone/>
              <a:defRPr/>
            </a:pPr>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32</a:t>
            </a:fld>
            <a:endParaRPr lang="en-US" altLang="en-US"/>
          </a:p>
        </p:txBody>
      </p:sp>
    </p:spTree>
    <p:extLst>
      <p:ext uri="{BB962C8B-B14F-4D97-AF65-F5344CB8AC3E}">
        <p14:creationId xmlns:p14="http://schemas.microsoft.com/office/powerpoint/2010/main" val="23593013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t>Training Error vs Test Error</a:t>
            </a:r>
          </a:p>
        </p:txBody>
      </p:sp>
      <p:sp>
        <p:nvSpPr>
          <p:cNvPr id="3" name="Content Placeholder 2"/>
          <p:cNvSpPr>
            <a:spLocks noGrp="1"/>
          </p:cNvSpPr>
          <p:nvPr>
            <p:ph idx="1"/>
          </p:nvPr>
        </p:nvSpPr>
        <p:spPr>
          <a:xfrm>
            <a:off x="381000" y="1066800"/>
            <a:ext cx="8305800" cy="5334000"/>
          </a:xfrm>
        </p:spPr>
        <p:txBody>
          <a:bodyPr rtlCol="0">
            <a:normAutofit/>
          </a:bodyPr>
          <a:lstStyle/>
          <a:p>
            <a:pPr marL="0" indent="0" eaLnBrk="1" fontAlgn="auto" hangingPunct="1">
              <a:spcAft>
                <a:spcPts val="0"/>
              </a:spcAft>
              <a:buFont typeface="Arial" charset="0"/>
              <a:buNone/>
              <a:defRPr/>
            </a:pPr>
            <a:r>
              <a:rPr lang="en-US" b="1" dirty="0"/>
              <a:t>Training Error </a:t>
            </a:r>
            <a:r>
              <a:rPr lang="en-US" dirty="0"/>
              <a:t>is the error you get when you run the samples you use to train the model back through the model</a:t>
            </a:r>
          </a:p>
          <a:p>
            <a:pPr eaLnBrk="1" fontAlgn="auto" hangingPunct="1">
              <a:spcAft>
                <a:spcPts val="0"/>
              </a:spcAft>
              <a:defRPr/>
            </a:pPr>
            <a:r>
              <a:rPr lang="en-US" dirty="0"/>
              <a:t>Decreases as you add more features (</a:t>
            </a:r>
            <a:r>
              <a:rPr lang="en-US" dirty="0" err="1"/>
              <a:t>x</a:t>
            </a:r>
            <a:r>
              <a:rPr lang="en-US" baseline="-25000" dirty="0" err="1"/>
              <a:t>j</a:t>
            </a:r>
            <a:r>
              <a:rPr lang="en-US" dirty="0" err="1"/>
              <a:t>’s</a:t>
            </a:r>
            <a:r>
              <a:rPr lang="en-US" dirty="0"/>
              <a:t>, polynomial, and cross terms) to the model</a:t>
            </a:r>
          </a:p>
          <a:p>
            <a:pPr eaLnBrk="1" fontAlgn="auto" hangingPunct="1">
              <a:spcAft>
                <a:spcPts val="0"/>
              </a:spcAft>
              <a:defRPr/>
            </a:pPr>
            <a:r>
              <a:rPr lang="en-US" dirty="0"/>
              <a:t>If the coefficients vary significantly as you change training datasets, this can indicate “</a:t>
            </a:r>
            <a:r>
              <a:rPr lang="en-US" dirty="0" err="1"/>
              <a:t>overfitting</a:t>
            </a:r>
            <a:r>
              <a:rPr lang="en-US" dirty="0"/>
              <a:t>” – you are modeling noise</a:t>
            </a:r>
          </a:p>
          <a:p>
            <a:pPr eaLnBrk="1" fontAlgn="auto" hangingPunct="1">
              <a:spcAft>
                <a:spcPts val="0"/>
              </a:spcAft>
              <a:defRPr/>
            </a:pPr>
            <a:endParaRPr lang="en-US" dirty="0"/>
          </a:p>
          <a:p>
            <a:pPr marL="0" indent="0" eaLnBrk="1" fontAlgn="auto" hangingPunct="1">
              <a:spcAft>
                <a:spcPts val="0"/>
              </a:spcAft>
              <a:buNone/>
              <a:defRPr/>
            </a:pPr>
            <a:r>
              <a:rPr lang="en-US" b="1" dirty="0"/>
              <a:t>Test Error </a:t>
            </a:r>
            <a:r>
              <a:rPr lang="en-US" dirty="0"/>
              <a:t>is the error you get when you run one or more datasets </a:t>
            </a:r>
            <a:r>
              <a:rPr lang="en-US" u="sng" dirty="0"/>
              <a:t>not used for training </a:t>
            </a:r>
            <a:r>
              <a:rPr lang="en-US" dirty="0"/>
              <a:t>through the model</a:t>
            </a:r>
          </a:p>
          <a:p>
            <a:pPr eaLnBrk="1" fontAlgn="auto" hangingPunct="1">
              <a:spcAft>
                <a:spcPts val="0"/>
              </a:spcAft>
              <a:defRPr/>
            </a:pPr>
            <a:r>
              <a:rPr lang="en-US" dirty="0"/>
              <a:t>In the case of “overfitted” data, you will get large test errors compared to the training error</a:t>
            </a:r>
          </a:p>
        </p:txBody>
      </p:sp>
    </p:spTree>
    <p:extLst>
      <p:ext uri="{BB962C8B-B14F-4D97-AF65-F5344CB8AC3E}">
        <p14:creationId xmlns:p14="http://schemas.microsoft.com/office/powerpoint/2010/main" val="25684750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Versus Variability, Linear Case</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34</a:t>
            </a:fld>
            <a:endParaRPr lang="en-US"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102557"/>
            <a:ext cx="6086475" cy="3538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676400" y="5791200"/>
            <a:ext cx="5443734" cy="646331"/>
          </a:xfrm>
          <a:prstGeom prst="rect">
            <a:avLst/>
          </a:prstGeom>
          <a:noFill/>
        </p:spPr>
        <p:txBody>
          <a:bodyPr wrap="none" rtlCol="0">
            <a:spAutoFit/>
          </a:bodyPr>
          <a:lstStyle/>
          <a:p>
            <a:r>
              <a:rPr lang="en-US" dirty="0"/>
              <a:t>What do you think the actual noise level is for this data?</a:t>
            </a:r>
          </a:p>
          <a:p>
            <a:r>
              <a:rPr lang="en-US" dirty="0"/>
              <a:t>How did they find the minimum test error?</a:t>
            </a:r>
          </a:p>
        </p:txBody>
      </p:sp>
      <p:grpSp>
        <p:nvGrpSpPr>
          <p:cNvPr id="7" name="Group 6">
            <a:extLst>
              <a:ext uri="{FF2B5EF4-FFF2-40B4-BE49-F238E27FC236}">
                <a16:creationId xmlns:a16="http://schemas.microsoft.com/office/drawing/2014/main" id="{292ACC5C-701F-428F-BE3F-2605DE9FED9E}"/>
              </a:ext>
            </a:extLst>
          </p:cNvPr>
          <p:cNvGrpSpPr/>
          <p:nvPr/>
        </p:nvGrpSpPr>
        <p:grpSpPr>
          <a:xfrm>
            <a:off x="1200620" y="4456912"/>
            <a:ext cx="6742760" cy="1334288"/>
            <a:chOff x="1295400" y="4617827"/>
            <a:chExt cx="6742760" cy="1334288"/>
          </a:xfrm>
        </p:grpSpPr>
        <p:pic>
          <p:nvPicPr>
            <p:cNvPr id="3" name="Picture 2">
              <a:extLst>
                <a:ext uri="{FF2B5EF4-FFF2-40B4-BE49-F238E27FC236}">
                  <a16:creationId xmlns:a16="http://schemas.microsoft.com/office/drawing/2014/main" id="{E15CD030-BA4D-4059-A7E0-791A93DA1CDA}"/>
                </a:ext>
              </a:extLst>
            </p:cNvPr>
            <p:cNvPicPr>
              <a:picLocks noChangeAspect="1"/>
            </p:cNvPicPr>
            <p:nvPr/>
          </p:nvPicPr>
          <p:blipFill rotWithShape="1">
            <a:blip r:embed="rId3"/>
            <a:srcRect t="70574"/>
            <a:stretch/>
          </p:blipFill>
          <p:spPr>
            <a:xfrm>
              <a:off x="1295400" y="4644331"/>
              <a:ext cx="6742760" cy="1307784"/>
            </a:xfrm>
            <a:prstGeom prst="rect">
              <a:avLst/>
            </a:prstGeom>
          </p:spPr>
        </p:pic>
        <p:sp>
          <p:nvSpPr>
            <p:cNvPr id="6" name="Rectangle 5">
              <a:extLst>
                <a:ext uri="{FF2B5EF4-FFF2-40B4-BE49-F238E27FC236}">
                  <a16:creationId xmlns:a16="http://schemas.microsoft.com/office/drawing/2014/main" id="{9EA79A78-C616-4BFD-844B-1FDF74C40557}"/>
                </a:ext>
              </a:extLst>
            </p:cNvPr>
            <p:cNvSpPr/>
            <p:nvPr/>
          </p:nvSpPr>
          <p:spPr>
            <a:xfrm>
              <a:off x="1447800" y="4617827"/>
              <a:ext cx="1219200" cy="258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877139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Versus Variability, Non-Linear Case</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35</a:t>
            </a:fld>
            <a:endParaRPr lang="en-US"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150" y="1204913"/>
            <a:ext cx="6743700" cy="444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12123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Versus Variability, Another Non-Linear Case</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36</a:t>
            </a:fld>
            <a:endParaRPr lang="en-US" alt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590675"/>
            <a:ext cx="6400800"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70799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t>Training Error vs Test Error</a:t>
            </a:r>
          </a:p>
        </p:txBody>
      </p:sp>
      <p:sp>
        <p:nvSpPr>
          <p:cNvPr id="3" name="Content Placeholder 2"/>
          <p:cNvSpPr>
            <a:spLocks noGrp="1"/>
          </p:cNvSpPr>
          <p:nvPr>
            <p:ph idx="1"/>
          </p:nvPr>
        </p:nvSpPr>
        <p:spPr>
          <a:xfrm>
            <a:off x="533400" y="1078468"/>
            <a:ext cx="8305800" cy="5334000"/>
          </a:xfrm>
        </p:spPr>
        <p:txBody>
          <a:bodyPr rtlCol="0">
            <a:normAutofit/>
          </a:bodyPr>
          <a:lstStyle/>
          <a:p>
            <a:pPr marL="0" indent="0" eaLnBrk="1" fontAlgn="auto" hangingPunct="1">
              <a:spcAft>
                <a:spcPts val="0"/>
              </a:spcAft>
              <a:buFont typeface="Arial" charset="0"/>
              <a:buNone/>
              <a:defRPr/>
            </a:pPr>
            <a:r>
              <a:rPr lang="en-US" dirty="0"/>
              <a:t>Below is a graph that is typical of many models we will examine in this class. While training error can go down continually as we add complexity to a model, testing with independent data reveals that, at some point, the model is not getting better and overfitting takes over. </a:t>
            </a:r>
          </a:p>
        </p:txBody>
      </p:sp>
      <p:pic>
        <p:nvPicPr>
          <p:cNvPr id="5" name="Picture 4">
            <a:extLst>
              <a:ext uri="{FF2B5EF4-FFF2-40B4-BE49-F238E27FC236}">
                <a16:creationId xmlns:a16="http://schemas.microsoft.com/office/drawing/2014/main" id="{F4772455-9594-465B-BF08-CCBACEFF78F4}"/>
              </a:ext>
            </a:extLst>
          </p:cNvPr>
          <p:cNvPicPr>
            <a:picLocks noChangeAspect="1"/>
          </p:cNvPicPr>
          <p:nvPr/>
        </p:nvPicPr>
        <p:blipFill>
          <a:blip r:embed="rId2"/>
          <a:stretch>
            <a:fillRect/>
          </a:stretch>
        </p:blipFill>
        <p:spPr>
          <a:xfrm>
            <a:off x="1295400" y="2743200"/>
            <a:ext cx="6310997" cy="3871526"/>
          </a:xfrm>
          <a:prstGeom prst="rect">
            <a:avLst/>
          </a:prstGeom>
        </p:spPr>
      </p:pic>
    </p:spTree>
    <p:extLst>
      <p:ext uri="{BB962C8B-B14F-4D97-AF65-F5344CB8AC3E}">
        <p14:creationId xmlns:p14="http://schemas.microsoft.com/office/powerpoint/2010/main" val="28910599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t>Training Error vs Test Error</a:t>
            </a:r>
          </a:p>
        </p:txBody>
      </p:sp>
      <p:sp>
        <p:nvSpPr>
          <p:cNvPr id="3" name="Content Placeholder 2"/>
          <p:cNvSpPr>
            <a:spLocks noGrp="1"/>
          </p:cNvSpPr>
          <p:nvPr>
            <p:ph idx="1"/>
          </p:nvPr>
        </p:nvSpPr>
        <p:spPr>
          <a:xfrm>
            <a:off x="533400" y="1078468"/>
            <a:ext cx="8305800" cy="5334000"/>
          </a:xfrm>
        </p:spPr>
        <p:txBody>
          <a:bodyPr rtlCol="0">
            <a:normAutofit/>
          </a:bodyPr>
          <a:lstStyle/>
          <a:p>
            <a:pPr marL="0" indent="0" eaLnBrk="1" fontAlgn="auto" hangingPunct="1">
              <a:spcAft>
                <a:spcPts val="0"/>
              </a:spcAft>
              <a:buFont typeface="Arial" charset="0"/>
              <a:buNone/>
              <a:defRPr/>
            </a:pPr>
            <a:r>
              <a:rPr lang="en-US" dirty="0"/>
              <a:t>Below is a graph that is typical of many models we will examine in this class. While training error can go down continually as we add complexity to a model, testing with independent data reveals that, at some point, the model is not getting better and overfitting takes over. </a:t>
            </a:r>
          </a:p>
        </p:txBody>
      </p:sp>
      <p:pic>
        <p:nvPicPr>
          <p:cNvPr id="2" name="Picture 1"/>
          <p:cNvPicPr>
            <a:picLocks noChangeAspect="1"/>
          </p:cNvPicPr>
          <p:nvPr/>
        </p:nvPicPr>
        <p:blipFill>
          <a:blip r:embed="rId2"/>
          <a:stretch>
            <a:fillRect/>
          </a:stretch>
        </p:blipFill>
        <p:spPr>
          <a:xfrm>
            <a:off x="1066800" y="2590800"/>
            <a:ext cx="5724525" cy="3505200"/>
          </a:xfrm>
          <a:prstGeom prst="rect">
            <a:avLst/>
          </a:prstGeom>
        </p:spPr>
      </p:pic>
      <p:sp>
        <p:nvSpPr>
          <p:cNvPr id="4" name="TextBox 3"/>
          <p:cNvSpPr txBox="1"/>
          <p:nvPr/>
        </p:nvSpPr>
        <p:spPr>
          <a:xfrm>
            <a:off x="3267227" y="6096000"/>
            <a:ext cx="2355068" cy="369332"/>
          </a:xfrm>
          <a:prstGeom prst="rect">
            <a:avLst/>
          </a:prstGeom>
          <a:noFill/>
        </p:spPr>
        <p:txBody>
          <a:bodyPr wrap="none" rtlCol="0">
            <a:spAutoFit/>
          </a:bodyPr>
          <a:lstStyle/>
          <a:p>
            <a:r>
              <a:rPr lang="en-US" dirty="0"/>
              <a:t>Increasing Flexibility </a:t>
            </a:r>
            <a:r>
              <a:rPr lang="en-US" dirty="0">
                <a:sym typeface="Wingdings" panose="05000000000000000000" pitchFamily="2" charset="2"/>
              </a:rPr>
              <a:t></a:t>
            </a:r>
            <a:endParaRPr lang="en-US" dirty="0"/>
          </a:p>
        </p:txBody>
      </p:sp>
      <p:sp>
        <p:nvSpPr>
          <p:cNvPr id="6" name="TextBox 5"/>
          <p:cNvSpPr txBox="1"/>
          <p:nvPr/>
        </p:nvSpPr>
        <p:spPr>
          <a:xfrm>
            <a:off x="6577817" y="2772370"/>
            <a:ext cx="1079591" cy="369332"/>
          </a:xfrm>
          <a:prstGeom prst="rect">
            <a:avLst/>
          </a:prstGeom>
          <a:noFill/>
        </p:spPr>
        <p:txBody>
          <a:bodyPr wrap="none" rtlCol="0">
            <a:spAutoFit/>
          </a:bodyPr>
          <a:lstStyle/>
          <a:p>
            <a:r>
              <a:rPr lang="en-US" dirty="0"/>
              <a:t>Test Error</a:t>
            </a:r>
          </a:p>
        </p:txBody>
      </p:sp>
      <p:sp>
        <p:nvSpPr>
          <p:cNvPr id="7" name="TextBox 6"/>
          <p:cNvSpPr txBox="1"/>
          <p:nvPr/>
        </p:nvSpPr>
        <p:spPr>
          <a:xfrm>
            <a:off x="6563992" y="5568434"/>
            <a:ext cx="2136803" cy="369332"/>
          </a:xfrm>
          <a:prstGeom prst="rect">
            <a:avLst/>
          </a:prstGeom>
          <a:noFill/>
        </p:spPr>
        <p:txBody>
          <a:bodyPr wrap="none" rtlCol="0">
            <a:spAutoFit/>
          </a:bodyPr>
          <a:lstStyle/>
          <a:p>
            <a:r>
              <a:rPr lang="en-US" dirty="0"/>
              <a:t>Training Error or Bias</a:t>
            </a:r>
          </a:p>
        </p:txBody>
      </p:sp>
      <p:sp>
        <p:nvSpPr>
          <p:cNvPr id="8" name="TextBox 7"/>
          <p:cNvSpPr txBox="1"/>
          <p:nvPr/>
        </p:nvSpPr>
        <p:spPr>
          <a:xfrm>
            <a:off x="6652058" y="3974068"/>
            <a:ext cx="1119217" cy="369332"/>
          </a:xfrm>
          <a:prstGeom prst="rect">
            <a:avLst/>
          </a:prstGeom>
          <a:noFill/>
        </p:spPr>
        <p:txBody>
          <a:bodyPr wrap="none" rtlCol="0">
            <a:spAutoFit/>
          </a:bodyPr>
          <a:lstStyle/>
          <a:p>
            <a:r>
              <a:rPr lang="en-US" dirty="0"/>
              <a:t>Variability</a:t>
            </a:r>
          </a:p>
        </p:txBody>
      </p:sp>
    </p:spTree>
    <p:extLst>
      <p:ext uri="{BB962C8B-B14F-4D97-AF65-F5344CB8AC3E}">
        <p14:creationId xmlns:p14="http://schemas.microsoft.com/office/powerpoint/2010/main" val="2162723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5C6FE-9E6B-4DE8-9D7F-1E6B0959A1D0}"/>
              </a:ext>
            </a:extLst>
          </p:cNvPr>
          <p:cNvSpPr>
            <a:spLocks noGrp="1"/>
          </p:cNvSpPr>
          <p:nvPr>
            <p:ph type="title"/>
          </p:nvPr>
        </p:nvSpPr>
        <p:spPr/>
        <p:txBody>
          <a:bodyPr/>
          <a:lstStyle/>
          <a:p>
            <a:r>
              <a:rPr lang="en-US" dirty="0"/>
              <a:t>Bias vs Variability R Example</a:t>
            </a:r>
          </a:p>
        </p:txBody>
      </p:sp>
      <p:sp>
        <p:nvSpPr>
          <p:cNvPr id="4" name="Slide Number Placeholder 3">
            <a:extLst>
              <a:ext uri="{FF2B5EF4-FFF2-40B4-BE49-F238E27FC236}">
                <a16:creationId xmlns:a16="http://schemas.microsoft.com/office/drawing/2014/main" id="{9B326BE0-62C1-4F65-99C3-B13428FEB9DB}"/>
              </a:ext>
            </a:extLst>
          </p:cNvPr>
          <p:cNvSpPr>
            <a:spLocks noGrp="1"/>
          </p:cNvSpPr>
          <p:nvPr>
            <p:ph type="sldNum" sz="quarter" idx="12"/>
          </p:nvPr>
        </p:nvSpPr>
        <p:spPr/>
        <p:txBody>
          <a:bodyPr/>
          <a:lstStyle/>
          <a:p>
            <a:pPr>
              <a:defRPr/>
            </a:pPr>
            <a:fld id="{9695C8B4-01A2-485F-8B64-4640E234E3BB}" type="slidenum">
              <a:rPr lang="en-US" altLang="en-US" smtClean="0"/>
              <a:pPr>
                <a:defRPr/>
              </a:pPr>
              <a:t>39</a:t>
            </a:fld>
            <a:endParaRPr lang="en-US" altLang="en-US"/>
          </a:p>
        </p:txBody>
      </p:sp>
      <p:sp>
        <p:nvSpPr>
          <p:cNvPr id="11" name="Rectangle 10">
            <a:extLst>
              <a:ext uri="{FF2B5EF4-FFF2-40B4-BE49-F238E27FC236}">
                <a16:creationId xmlns:a16="http://schemas.microsoft.com/office/drawing/2014/main" id="{A87B0FDF-ADE0-4713-BC4D-E9C3718546F5}"/>
              </a:ext>
            </a:extLst>
          </p:cNvPr>
          <p:cNvSpPr/>
          <p:nvPr/>
        </p:nvSpPr>
        <p:spPr>
          <a:xfrm>
            <a:off x="533400" y="1066800"/>
            <a:ext cx="8534400" cy="5909310"/>
          </a:xfrm>
          <a:prstGeom prst="rect">
            <a:avLst/>
          </a:prstGeom>
        </p:spPr>
        <p:txBody>
          <a:bodyPr wrap="square">
            <a:spAutoFit/>
          </a:bodyPr>
          <a:lstStyle/>
          <a:p>
            <a:r>
              <a:rPr lang="en-US" sz="600" dirty="0"/>
              <a:t># This code illustrates bias and flexibility</a:t>
            </a:r>
          </a:p>
          <a:p>
            <a:endParaRPr lang="en-US" sz="600" dirty="0"/>
          </a:p>
          <a:p>
            <a:r>
              <a:rPr lang="en-US" sz="600" dirty="0"/>
              <a:t># Create inputs: X1 is a feature and X2 is noise</a:t>
            </a:r>
          </a:p>
          <a:p>
            <a:r>
              <a:rPr lang="en-US" sz="600" dirty="0" err="1"/>
              <a:t>set.seed</a:t>
            </a:r>
            <a:r>
              <a:rPr lang="en-US" sz="600" dirty="0"/>
              <a:t>(2)</a:t>
            </a:r>
          </a:p>
          <a:p>
            <a:r>
              <a:rPr lang="en-US" sz="600" dirty="0"/>
              <a:t>x1=matrix(50)</a:t>
            </a:r>
          </a:p>
          <a:p>
            <a:r>
              <a:rPr lang="en-US" sz="600" dirty="0" err="1"/>
              <a:t>noise_level</a:t>
            </a:r>
            <a:r>
              <a:rPr lang="en-US" sz="600" dirty="0"/>
              <a:t> = 10</a:t>
            </a:r>
          </a:p>
          <a:p>
            <a:r>
              <a:rPr lang="en-US" sz="600" dirty="0"/>
              <a:t>x2 = (matrix(</a:t>
            </a:r>
            <a:r>
              <a:rPr lang="en-US" sz="600" dirty="0" err="1"/>
              <a:t>rnorm</a:t>
            </a:r>
            <a:r>
              <a:rPr lang="en-US" sz="600" dirty="0"/>
              <a:t>(50),</a:t>
            </a:r>
            <a:r>
              <a:rPr lang="en-US" sz="600" dirty="0" err="1"/>
              <a:t>ncol</a:t>
            </a:r>
            <a:r>
              <a:rPr lang="en-US" sz="600" dirty="0"/>
              <a:t>=1))*</a:t>
            </a:r>
            <a:r>
              <a:rPr lang="en-US" sz="600" dirty="0" err="1"/>
              <a:t>noise_level</a:t>
            </a:r>
            <a:endParaRPr lang="en-US" sz="600" dirty="0"/>
          </a:p>
          <a:p>
            <a:endParaRPr lang="en-US" sz="600" dirty="0"/>
          </a:p>
          <a:p>
            <a:r>
              <a:rPr lang="en-US" sz="600" dirty="0"/>
              <a:t>for(</a:t>
            </a:r>
            <a:r>
              <a:rPr lang="en-US" sz="600" dirty="0" err="1"/>
              <a:t>i</a:t>
            </a:r>
            <a:r>
              <a:rPr lang="en-US" sz="600" dirty="0"/>
              <a:t> in 1:50){</a:t>
            </a:r>
          </a:p>
          <a:p>
            <a:r>
              <a:rPr lang="en-US" sz="600" dirty="0"/>
              <a:t>  x1[</a:t>
            </a:r>
            <a:r>
              <a:rPr lang="en-US" sz="600" dirty="0" err="1"/>
              <a:t>i</a:t>
            </a:r>
            <a:r>
              <a:rPr lang="en-US" sz="600" dirty="0"/>
              <a:t>] = </a:t>
            </a:r>
            <a:r>
              <a:rPr lang="en-US" sz="600" dirty="0" err="1"/>
              <a:t>i</a:t>
            </a:r>
            <a:endParaRPr lang="en-US" sz="600" dirty="0"/>
          </a:p>
          <a:p>
            <a:r>
              <a:rPr lang="en-US" sz="600" dirty="0"/>
              <a:t>}</a:t>
            </a:r>
          </a:p>
          <a:p>
            <a:endParaRPr lang="en-US" sz="600" dirty="0"/>
          </a:p>
          <a:p>
            <a:r>
              <a:rPr lang="en-US" sz="600" dirty="0"/>
              <a:t># Create output that is linear </a:t>
            </a:r>
          </a:p>
          <a:p>
            <a:r>
              <a:rPr lang="en-US" sz="600" dirty="0"/>
              <a:t>y = x1 + x2</a:t>
            </a:r>
          </a:p>
          <a:p>
            <a:r>
              <a:rPr lang="en-US" sz="600" dirty="0"/>
              <a:t>plot(x1,y)</a:t>
            </a:r>
          </a:p>
          <a:p>
            <a:endParaRPr lang="en-US" sz="600" dirty="0"/>
          </a:p>
          <a:p>
            <a:r>
              <a:rPr lang="en-US" sz="600" dirty="0"/>
              <a:t># create a rigid model and compare to the linear training data</a:t>
            </a:r>
          </a:p>
          <a:p>
            <a:endParaRPr lang="en-US" sz="600" dirty="0"/>
          </a:p>
          <a:p>
            <a:r>
              <a:rPr lang="en-US" sz="600" dirty="0"/>
              <a:t>model1 = </a:t>
            </a:r>
            <a:r>
              <a:rPr lang="en-US" sz="600" dirty="0" err="1"/>
              <a:t>lm</a:t>
            </a:r>
            <a:r>
              <a:rPr lang="en-US" sz="600" dirty="0"/>
              <a:t>(y~x1)</a:t>
            </a:r>
          </a:p>
          <a:p>
            <a:r>
              <a:rPr lang="en-US" sz="600" dirty="0"/>
              <a:t>est1 = predict(model1)</a:t>
            </a:r>
          </a:p>
          <a:p>
            <a:r>
              <a:rPr lang="en-US" sz="600" dirty="0"/>
              <a:t>plot(x1,y)</a:t>
            </a:r>
          </a:p>
          <a:p>
            <a:r>
              <a:rPr lang="en-US" sz="600" dirty="0"/>
              <a:t>lines(x1,est1,col=2)</a:t>
            </a:r>
          </a:p>
          <a:p>
            <a:endParaRPr lang="en-US" sz="600" dirty="0"/>
          </a:p>
          <a:p>
            <a:r>
              <a:rPr lang="en-US" sz="600" dirty="0"/>
              <a:t># Now create a flexible model and compare to the linear training data</a:t>
            </a:r>
          </a:p>
          <a:p>
            <a:endParaRPr lang="en-US" sz="600" dirty="0"/>
          </a:p>
          <a:p>
            <a:r>
              <a:rPr lang="en-US" sz="600" dirty="0"/>
              <a:t>model2 = </a:t>
            </a:r>
            <a:r>
              <a:rPr lang="en-US" sz="600" dirty="0" err="1"/>
              <a:t>lm</a:t>
            </a:r>
            <a:r>
              <a:rPr lang="en-US" sz="600" dirty="0"/>
              <a:t>(y~x1+I(x1^8)+I(x1^9)+I(x1^10))</a:t>
            </a:r>
          </a:p>
          <a:p>
            <a:r>
              <a:rPr lang="en-US" sz="600" dirty="0"/>
              <a:t>est2 = predict(model2)</a:t>
            </a:r>
          </a:p>
          <a:p>
            <a:r>
              <a:rPr lang="en-US" sz="600" dirty="0"/>
              <a:t>plot(x1,y)</a:t>
            </a:r>
          </a:p>
          <a:p>
            <a:r>
              <a:rPr lang="en-US" sz="600" dirty="0"/>
              <a:t>lines(x1,est2,col=6)</a:t>
            </a:r>
          </a:p>
          <a:p>
            <a:endParaRPr lang="en-US" sz="600" dirty="0"/>
          </a:p>
          <a:p>
            <a:r>
              <a:rPr lang="en-US" sz="600" dirty="0"/>
              <a:t># Which model is closer to the training data?</a:t>
            </a:r>
          </a:p>
          <a:p>
            <a:r>
              <a:rPr lang="en-US" sz="600" dirty="0"/>
              <a:t>RSS1 = 0</a:t>
            </a:r>
          </a:p>
          <a:p>
            <a:r>
              <a:rPr lang="en-US" sz="600" dirty="0"/>
              <a:t>RSS2 = 0</a:t>
            </a:r>
          </a:p>
          <a:p>
            <a:r>
              <a:rPr lang="en-US" sz="600" dirty="0"/>
              <a:t>for(</a:t>
            </a:r>
            <a:r>
              <a:rPr lang="en-US" sz="600" dirty="0" err="1"/>
              <a:t>i</a:t>
            </a:r>
            <a:r>
              <a:rPr lang="en-US" sz="600" dirty="0"/>
              <a:t> in 1:50){</a:t>
            </a:r>
          </a:p>
          <a:p>
            <a:r>
              <a:rPr lang="en-US" sz="600" dirty="0"/>
              <a:t>  RSS1 = RSS1 + (y[</a:t>
            </a:r>
            <a:r>
              <a:rPr lang="en-US" sz="600" dirty="0" err="1"/>
              <a:t>i</a:t>
            </a:r>
            <a:r>
              <a:rPr lang="en-US" sz="600" dirty="0"/>
              <a:t>]-est1[</a:t>
            </a:r>
            <a:r>
              <a:rPr lang="en-US" sz="600" dirty="0" err="1"/>
              <a:t>i</a:t>
            </a:r>
            <a:r>
              <a:rPr lang="en-US" sz="600" dirty="0"/>
              <a:t>])^2</a:t>
            </a:r>
          </a:p>
          <a:p>
            <a:r>
              <a:rPr lang="en-US" sz="600" dirty="0"/>
              <a:t>  RSS2 = RSS2 + (y[</a:t>
            </a:r>
            <a:r>
              <a:rPr lang="en-US" sz="600" dirty="0" err="1"/>
              <a:t>i</a:t>
            </a:r>
            <a:r>
              <a:rPr lang="en-US" sz="600" dirty="0"/>
              <a:t>]-est2[</a:t>
            </a:r>
            <a:r>
              <a:rPr lang="en-US" sz="600" dirty="0" err="1"/>
              <a:t>i</a:t>
            </a:r>
            <a:r>
              <a:rPr lang="en-US" sz="600" dirty="0"/>
              <a:t>])^2</a:t>
            </a:r>
          </a:p>
          <a:p>
            <a:r>
              <a:rPr lang="en-US" sz="600" dirty="0"/>
              <a:t>}</a:t>
            </a:r>
          </a:p>
          <a:p>
            <a:endParaRPr lang="en-US" sz="600" dirty="0"/>
          </a:p>
          <a:p>
            <a:r>
              <a:rPr lang="en-US" sz="600" dirty="0"/>
              <a:t># Now bring in new data with noise and repeat</a:t>
            </a:r>
          </a:p>
          <a:p>
            <a:r>
              <a:rPr lang="en-US" sz="600" dirty="0"/>
              <a:t>x3 = (matrix(</a:t>
            </a:r>
            <a:r>
              <a:rPr lang="en-US" sz="600" dirty="0" err="1"/>
              <a:t>rnorm</a:t>
            </a:r>
            <a:r>
              <a:rPr lang="en-US" sz="600" dirty="0"/>
              <a:t>(50),</a:t>
            </a:r>
            <a:r>
              <a:rPr lang="en-US" sz="600" dirty="0" err="1"/>
              <a:t>ncol</a:t>
            </a:r>
            <a:r>
              <a:rPr lang="en-US" sz="600" dirty="0"/>
              <a:t>=1))*</a:t>
            </a:r>
            <a:r>
              <a:rPr lang="en-US" sz="600" dirty="0" err="1"/>
              <a:t>noise_level</a:t>
            </a:r>
            <a:endParaRPr lang="en-US" sz="600" dirty="0"/>
          </a:p>
          <a:p>
            <a:r>
              <a:rPr lang="en-US" sz="600" dirty="0"/>
              <a:t>y = x1+ x3</a:t>
            </a:r>
          </a:p>
          <a:p>
            <a:endParaRPr lang="en-US" sz="600" dirty="0"/>
          </a:p>
          <a:p>
            <a:r>
              <a:rPr lang="en-US" sz="600" dirty="0"/>
              <a:t># First with the original rigid model</a:t>
            </a:r>
          </a:p>
          <a:p>
            <a:endParaRPr lang="en-US" sz="600" dirty="0"/>
          </a:p>
          <a:p>
            <a:r>
              <a:rPr lang="en-US" sz="600" dirty="0"/>
              <a:t>est1 = predict(model1)</a:t>
            </a:r>
          </a:p>
          <a:p>
            <a:r>
              <a:rPr lang="en-US" sz="600" dirty="0"/>
              <a:t>plot(x1,y)</a:t>
            </a:r>
          </a:p>
          <a:p>
            <a:r>
              <a:rPr lang="en-US" sz="600" dirty="0"/>
              <a:t>lines(x1,est1,col=2)</a:t>
            </a:r>
          </a:p>
          <a:p>
            <a:r>
              <a:rPr lang="en-US" sz="600" dirty="0"/>
              <a:t># Next with the original flexible model</a:t>
            </a:r>
          </a:p>
          <a:p>
            <a:endParaRPr lang="en-US" sz="600" dirty="0"/>
          </a:p>
          <a:p>
            <a:r>
              <a:rPr lang="en-US" sz="600" dirty="0"/>
              <a:t>est2 = predict(model2)</a:t>
            </a:r>
          </a:p>
          <a:p>
            <a:r>
              <a:rPr lang="en-US" sz="600" dirty="0"/>
              <a:t>plot(x1,y)</a:t>
            </a:r>
          </a:p>
          <a:p>
            <a:r>
              <a:rPr lang="en-US" sz="600" dirty="0"/>
              <a:t>lines(x1,est2,col=6)</a:t>
            </a:r>
          </a:p>
          <a:p>
            <a:endParaRPr lang="en-US" sz="600" dirty="0"/>
          </a:p>
          <a:p>
            <a:r>
              <a:rPr lang="en-US" sz="600" dirty="0"/>
              <a:t>RSS1 = 0</a:t>
            </a:r>
          </a:p>
          <a:p>
            <a:r>
              <a:rPr lang="en-US" sz="600" dirty="0"/>
              <a:t>RSS2 = 0</a:t>
            </a:r>
          </a:p>
          <a:p>
            <a:r>
              <a:rPr lang="en-US" sz="600" dirty="0"/>
              <a:t>for(</a:t>
            </a:r>
            <a:r>
              <a:rPr lang="en-US" sz="600" dirty="0" err="1"/>
              <a:t>i</a:t>
            </a:r>
            <a:r>
              <a:rPr lang="en-US" sz="600" dirty="0"/>
              <a:t> in 1:50){</a:t>
            </a:r>
          </a:p>
          <a:p>
            <a:r>
              <a:rPr lang="en-US" sz="600" dirty="0"/>
              <a:t>  RSS1 = RSS1 + (y[</a:t>
            </a:r>
            <a:r>
              <a:rPr lang="en-US" sz="600" dirty="0" err="1"/>
              <a:t>i</a:t>
            </a:r>
            <a:r>
              <a:rPr lang="en-US" sz="600" dirty="0"/>
              <a:t>]-est1[</a:t>
            </a:r>
            <a:r>
              <a:rPr lang="en-US" sz="600" dirty="0" err="1"/>
              <a:t>i</a:t>
            </a:r>
            <a:r>
              <a:rPr lang="en-US" sz="600" dirty="0"/>
              <a:t>])^2</a:t>
            </a:r>
          </a:p>
          <a:p>
            <a:r>
              <a:rPr lang="en-US" sz="600" dirty="0"/>
              <a:t>  RSS2 = RSS2 + (y[</a:t>
            </a:r>
            <a:r>
              <a:rPr lang="en-US" sz="600" dirty="0" err="1"/>
              <a:t>i</a:t>
            </a:r>
            <a:r>
              <a:rPr lang="en-US" sz="600" dirty="0"/>
              <a:t>]-est2[</a:t>
            </a:r>
            <a:r>
              <a:rPr lang="en-US" sz="600" dirty="0" err="1"/>
              <a:t>i</a:t>
            </a:r>
            <a:r>
              <a:rPr lang="en-US" sz="600" dirty="0"/>
              <a:t>])^2</a:t>
            </a:r>
          </a:p>
          <a:p>
            <a:r>
              <a:rPr lang="en-US" sz="600" dirty="0"/>
              <a:t>}</a:t>
            </a:r>
          </a:p>
          <a:p>
            <a:endParaRPr lang="en-US" sz="600" dirty="0"/>
          </a:p>
          <a:p>
            <a:r>
              <a:rPr lang="en-US" sz="600" dirty="0"/>
              <a:t>#---------------------------------------------------------</a:t>
            </a:r>
          </a:p>
          <a:p>
            <a:endParaRPr lang="en-US" sz="600" dirty="0"/>
          </a:p>
          <a:p>
            <a:endParaRPr lang="en-US" sz="600" dirty="0"/>
          </a:p>
        </p:txBody>
      </p:sp>
      <p:sp>
        <p:nvSpPr>
          <p:cNvPr id="12" name="Rectangle 11">
            <a:extLst>
              <a:ext uri="{FF2B5EF4-FFF2-40B4-BE49-F238E27FC236}">
                <a16:creationId xmlns:a16="http://schemas.microsoft.com/office/drawing/2014/main" id="{4B037ACB-C3B4-4DFC-A553-97FAF2D83BFA}"/>
              </a:ext>
            </a:extLst>
          </p:cNvPr>
          <p:cNvSpPr/>
          <p:nvPr/>
        </p:nvSpPr>
        <p:spPr>
          <a:xfrm>
            <a:off x="4686300" y="925909"/>
            <a:ext cx="4191000" cy="5539978"/>
          </a:xfrm>
          <a:prstGeom prst="rect">
            <a:avLst/>
          </a:prstGeom>
        </p:spPr>
        <p:txBody>
          <a:bodyPr wrap="square">
            <a:spAutoFit/>
          </a:bodyPr>
          <a:lstStyle/>
          <a:p>
            <a:endParaRPr lang="en-US" sz="600" dirty="0"/>
          </a:p>
          <a:p>
            <a:r>
              <a:rPr lang="en-US" sz="600" dirty="0"/>
              <a:t># Create Flexible data: X1 is a feature and X2 is noise</a:t>
            </a:r>
          </a:p>
          <a:p>
            <a:r>
              <a:rPr lang="en-US" sz="600" dirty="0" err="1"/>
              <a:t>set.seed</a:t>
            </a:r>
            <a:r>
              <a:rPr lang="en-US" sz="600" dirty="0"/>
              <a:t>(2)</a:t>
            </a:r>
          </a:p>
          <a:p>
            <a:r>
              <a:rPr lang="en-US" sz="600" dirty="0"/>
              <a:t>x2 = (matrix(</a:t>
            </a:r>
            <a:r>
              <a:rPr lang="en-US" sz="600" dirty="0" err="1"/>
              <a:t>rnorm</a:t>
            </a:r>
            <a:r>
              <a:rPr lang="en-US" sz="600" dirty="0"/>
              <a:t>(50),</a:t>
            </a:r>
            <a:r>
              <a:rPr lang="en-US" sz="600" dirty="0" err="1"/>
              <a:t>ncol</a:t>
            </a:r>
            <a:r>
              <a:rPr lang="en-US" sz="600" dirty="0"/>
              <a:t>=1))*</a:t>
            </a:r>
            <a:r>
              <a:rPr lang="en-US" sz="600" dirty="0" err="1"/>
              <a:t>noise_level</a:t>
            </a:r>
            <a:endParaRPr lang="en-US" sz="600" dirty="0"/>
          </a:p>
          <a:p>
            <a:endParaRPr lang="en-US" sz="600" dirty="0"/>
          </a:p>
          <a:p>
            <a:r>
              <a:rPr lang="en-US" sz="600" dirty="0"/>
              <a:t># Create 3rd order data with some noise</a:t>
            </a:r>
          </a:p>
          <a:p>
            <a:r>
              <a:rPr lang="en-US" sz="600" dirty="0"/>
              <a:t>#y = x1 + ((1/50)*x1^2) + ((1/(50*50))* x1^3) + x2</a:t>
            </a:r>
          </a:p>
          <a:p>
            <a:r>
              <a:rPr lang="en-US" sz="600" dirty="0"/>
              <a:t>y = x1 + ((1/(500))* x1^3) + x2</a:t>
            </a:r>
          </a:p>
          <a:p>
            <a:r>
              <a:rPr lang="en-US" sz="600" dirty="0"/>
              <a:t>plot(x1,y)</a:t>
            </a:r>
          </a:p>
          <a:p>
            <a:endParaRPr lang="en-US" sz="600" dirty="0"/>
          </a:p>
          <a:p>
            <a:r>
              <a:rPr lang="en-US" sz="600" dirty="0"/>
              <a:t># create a rigid model and compare to the linear training data</a:t>
            </a:r>
          </a:p>
          <a:p>
            <a:endParaRPr lang="en-US" sz="600" dirty="0"/>
          </a:p>
          <a:p>
            <a:r>
              <a:rPr lang="en-US" sz="600" dirty="0"/>
              <a:t>model1 = </a:t>
            </a:r>
            <a:r>
              <a:rPr lang="en-US" sz="600" dirty="0" err="1"/>
              <a:t>lm</a:t>
            </a:r>
            <a:r>
              <a:rPr lang="en-US" sz="600" dirty="0"/>
              <a:t>(y~x1)</a:t>
            </a:r>
          </a:p>
          <a:p>
            <a:r>
              <a:rPr lang="en-US" sz="600" dirty="0"/>
              <a:t>est1 = predict(model1)</a:t>
            </a:r>
          </a:p>
          <a:p>
            <a:r>
              <a:rPr lang="en-US" sz="600" dirty="0"/>
              <a:t>plot(x1,y)</a:t>
            </a:r>
          </a:p>
          <a:p>
            <a:r>
              <a:rPr lang="en-US" sz="600" dirty="0"/>
              <a:t>lines(x1,est1,col=2)</a:t>
            </a:r>
          </a:p>
          <a:p>
            <a:endParaRPr lang="en-US" sz="600" dirty="0"/>
          </a:p>
          <a:p>
            <a:r>
              <a:rPr lang="en-US" sz="600" dirty="0"/>
              <a:t># Now create a flexible model and compare to the linear training data</a:t>
            </a:r>
          </a:p>
          <a:p>
            <a:endParaRPr lang="en-US" sz="600" dirty="0"/>
          </a:p>
          <a:p>
            <a:r>
              <a:rPr lang="en-US" sz="600" dirty="0"/>
              <a:t>model2 = </a:t>
            </a:r>
            <a:r>
              <a:rPr lang="en-US" sz="600" dirty="0" err="1"/>
              <a:t>lm</a:t>
            </a:r>
            <a:r>
              <a:rPr lang="en-US" sz="600" dirty="0"/>
              <a:t>(y~x1+I(x1^8)+I(x1^9)+I(x1^10))</a:t>
            </a:r>
          </a:p>
          <a:p>
            <a:r>
              <a:rPr lang="en-US" sz="600" dirty="0"/>
              <a:t>est2 = predict(model2)</a:t>
            </a:r>
          </a:p>
          <a:p>
            <a:r>
              <a:rPr lang="en-US" sz="600" dirty="0"/>
              <a:t>plot(x1,y)</a:t>
            </a:r>
          </a:p>
          <a:p>
            <a:r>
              <a:rPr lang="en-US" sz="600" dirty="0"/>
              <a:t>lines(x1,est2,col=6)</a:t>
            </a:r>
          </a:p>
          <a:p>
            <a:endParaRPr lang="en-US" sz="600" dirty="0"/>
          </a:p>
          <a:p>
            <a:r>
              <a:rPr lang="en-US" sz="600" dirty="0"/>
              <a:t># Which model is closer to the training data?</a:t>
            </a:r>
          </a:p>
          <a:p>
            <a:r>
              <a:rPr lang="en-US" sz="600" dirty="0"/>
              <a:t>RSS1 = 0</a:t>
            </a:r>
          </a:p>
          <a:p>
            <a:r>
              <a:rPr lang="en-US" sz="600" dirty="0"/>
              <a:t>RSS2 = 0</a:t>
            </a:r>
          </a:p>
          <a:p>
            <a:r>
              <a:rPr lang="en-US" sz="600" dirty="0"/>
              <a:t>for(</a:t>
            </a:r>
            <a:r>
              <a:rPr lang="en-US" sz="600" dirty="0" err="1"/>
              <a:t>i</a:t>
            </a:r>
            <a:r>
              <a:rPr lang="en-US" sz="600" dirty="0"/>
              <a:t> in 1:50){</a:t>
            </a:r>
          </a:p>
          <a:p>
            <a:r>
              <a:rPr lang="en-US" sz="600" dirty="0"/>
              <a:t>  RSS1 = RSS1 + (y[</a:t>
            </a:r>
            <a:r>
              <a:rPr lang="en-US" sz="600" dirty="0" err="1"/>
              <a:t>i</a:t>
            </a:r>
            <a:r>
              <a:rPr lang="en-US" sz="600" dirty="0"/>
              <a:t>]-est1[</a:t>
            </a:r>
            <a:r>
              <a:rPr lang="en-US" sz="600" dirty="0" err="1"/>
              <a:t>i</a:t>
            </a:r>
            <a:r>
              <a:rPr lang="en-US" sz="600" dirty="0"/>
              <a:t>])^2</a:t>
            </a:r>
          </a:p>
          <a:p>
            <a:r>
              <a:rPr lang="en-US" sz="600" dirty="0"/>
              <a:t>  RSS2 = RSS2 + (y[</a:t>
            </a:r>
            <a:r>
              <a:rPr lang="en-US" sz="600" dirty="0" err="1"/>
              <a:t>i</a:t>
            </a:r>
            <a:r>
              <a:rPr lang="en-US" sz="600" dirty="0"/>
              <a:t>]-est2[</a:t>
            </a:r>
            <a:r>
              <a:rPr lang="en-US" sz="600" dirty="0" err="1"/>
              <a:t>i</a:t>
            </a:r>
            <a:r>
              <a:rPr lang="en-US" sz="600" dirty="0"/>
              <a:t>])^2</a:t>
            </a:r>
          </a:p>
          <a:p>
            <a:r>
              <a:rPr lang="en-US" sz="600" dirty="0"/>
              <a:t>}</a:t>
            </a:r>
          </a:p>
          <a:p>
            <a:endParaRPr lang="en-US" sz="600" dirty="0"/>
          </a:p>
          <a:p>
            <a:r>
              <a:rPr lang="en-US" sz="600" dirty="0"/>
              <a:t># Now bring in new data with noise and repeat</a:t>
            </a:r>
          </a:p>
          <a:p>
            <a:r>
              <a:rPr lang="en-US" sz="600" dirty="0"/>
              <a:t>x3 = (matrix(</a:t>
            </a:r>
            <a:r>
              <a:rPr lang="en-US" sz="600" dirty="0" err="1"/>
              <a:t>rnorm</a:t>
            </a:r>
            <a:r>
              <a:rPr lang="en-US" sz="600" dirty="0"/>
              <a:t>(50),</a:t>
            </a:r>
            <a:r>
              <a:rPr lang="en-US" sz="600" dirty="0" err="1"/>
              <a:t>ncol</a:t>
            </a:r>
            <a:r>
              <a:rPr lang="en-US" sz="600" dirty="0"/>
              <a:t>=1))*</a:t>
            </a:r>
            <a:r>
              <a:rPr lang="en-US" sz="600" dirty="0" err="1"/>
              <a:t>noise_level</a:t>
            </a:r>
            <a:endParaRPr lang="en-US" sz="600" dirty="0"/>
          </a:p>
          <a:p>
            <a:r>
              <a:rPr lang="en-US" sz="600" dirty="0"/>
              <a:t>#y = x1 + ((1/50)*x1^2) + ((1/(50*50))* x1^3) + x3</a:t>
            </a:r>
          </a:p>
          <a:p>
            <a:r>
              <a:rPr lang="en-US" sz="600" dirty="0"/>
              <a:t>y = x1 + ((1/(500))* x1^3) + x3</a:t>
            </a:r>
          </a:p>
          <a:p>
            <a:endParaRPr lang="en-US" sz="600" dirty="0"/>
          </a:p>
          <a:p>
            <a:r>
              <a:rPr lang="en-US" sz="600" dirty="0"/>
              <a:t># First with the original rigid model</a:t>
            </a:r>
          </a:p>
          <a:p>
            <a:endParaRPr lang="en-US" sz="600" dirty="0"/>
          </a:p>
          <a:p>
            <a:r>
              <a:rPr lang="en-US" sz="600" dirty="0"/>
              <a:t>est1 = predict(model1)</a:t>
            </a:r>
          </a:p>
          <a:p>
            <a:r>
              <a:rPr lang="en-US" sz="600" dirty="0"/>
              <a:t>plot(x1,y)</a:t>
            </a:r>
          </a:p>
          <a:p>
            <a:r>
              <a:rPr lang="en-US" sz="600" dirty="0"/>
              <a:t>lines(x1,est1,col=2)</a:t>
            </a:r>
          </a:p>
          <a:p>
            <a:r>
              <a:rPr lang="en-US" sz="600" dirty="0"/>
              <a:t># Next with the original flexible model</a:t>
            </a:r>
          </a:p>
          <a:p>
            <a:endParaRPr lang="en-US" sz="600" dirty="0"/>
          </a:p>
          <a:p>
            <a:r>
              <a:rPr lang="en-US" sz="600" dirty="0"/>
              <a:t>est2 = predict(model2)</a:t>
            </a:r>
          </a:p>
          <a:p>
            <a:r>
              <a:rPr lang="en-US" sz="600" dirty="0"/>
              <a:t>plot(x1,y)</a:t>
            </a:r>
          </a:p>
          <a:p>
            <a:r>
              <a:rPr lang="en-US" sz="600" dirty="0"/>
              <a:t>lines(x1,est2,col=6)</a:t>
            </a:r>
          </a:p>
          <a:p>
            <a:endParaRPr lang="en-US" sz="600" dirty="0"/>
          </a:p>
          <a:p>
            <a:r>
              <a:rPr lang="en-US" sz="600" dirty="0"/>
              <a:t>RSS1 = 0</a:t>
            </a:r>
          </a:p>
          <a:p>
            <a:r>
              <a:rPr lang="en-US" sz="600" dirty="0"/>
              <a:t>RSS2 = 0</a:t>
            </a:r>
          </a:p>
          <a:p>
            <a:r>
              <a:rPr lang="en-US" sz="600" dirty="0"/>
              <a:t>for(</a:t>
            </a:r>
            <a:r>
              <a:rPr lang="en-US" sz="600" dirty="0" err="1"/>
              <a:t>i</a:t>
            </a:r>
            <a:r>
              <a:rPr lang="en-US" sz="600" dirty="0"/>
              <a:t> in 1:50){</a:t>
            </a:r>
          </a:p>
          <a:p>
            <a:r>
              <a:rPr lang="en-US" sz="600" dirty="0"/>
              <a:t>  RSS1 = RSS1 + (y[</a:t>
            </a:r>
            <a:r>
              <a:rPr lang="en-US" sz="600" dirty="0" err="1"/>
              <a:t>i</a:t>
            </a:r>
            <a:r>
              <a:rPr lang="en-US" sz="600" dirty="0"/>
              <a:t>]-est1[</a:t>
            </a:r>
            <a:r>
              <a:rPr lang="en-US" sz="600" dirty="0" err="1"/>
              <a:t>i</a:t>
            </a:r>
            <a:r>
              <a:rPr lang="en-US" sz="600" dirty="0"/>
              <a:t>])^2</a:t>
            </a:r>
          </a:p>
          <a:p>
            <a:r>
              <a:rPr lang="en-US" sz="600" dirty="0"/>
              <a:t>  RSS2 = RSS2 + (y[</a:t>
            </a:r>
            <a:r>
              <a:rPr lang="en-US" sz="600" dirty="0" err="1"/>
              <a:t>i</a:t>
            </a:r>
            <a:r>
              <a:rPr lang="en-US" sz="600" dirty="0"/>
              <a:t>]-est2[</a:t>
            </a:r>
            <a:r>
              <a:rPr lang="en-US" sz="600" dirty="0" err="1"/>
              <a:t>i</a:t>
            </a:r>
            <a:r>
              <a:rPr lang="en-US" sz="600" dirty="0"/>
              <a:t>])^2</a:t>
            </a:r>
          </a:p>
          <a:p>
            <a:r>
              <a:rPr lang="en-US" sz="600" dirty="0"/>
              <a:t>}</a:t>
            </a:r>
          </a:p>
          <a:p>
            <a:endParaRPr lang="en-US" sz="600" dirty="0"/>
          </a:p>
          <a:p>
            <a:endParaRPr lang="en-US" sz="600" dirty="0"/>
          </a:p>
          <a:p>
            <a:endParaRPr lang="en-US" sz="600" dirty="0"/>
          </a:p>
          <a:p>
            <a:endParaRPr lang="en-US" sz="600" dirty="0"/>
          </a:p>
          <a:p>
            <a:endParaRPr lang="en-US" sz="600" dirty="0"/>
          </a:p>
        </p:txBody>
      </p:sp>
    </p:spTree>
    <p:extLst>
      <p:ext uri="{BB962C8B-B14F-4D97-AF65-F5344CB8AC3E}">
        <p14:creationId xmlns:p14="http://schemas.microsoft.com/office/powerpoint/2010/main" val="266117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CA863-551F-49FB-BD5E-4D40578EF79C}"/>
              </a:ext>
            </a:extLst>
          </p:cNvPr>
          <p:cNvSpPr>
            <a:spLocks noGrp="1"/>
          </p:cNvSpPr>
          <p:nvPr>
            <p:ph type="title"/>
          </p:nvPr>
        </p:nvSpPr>
        <p:spPr/>
        <p:txBody>
          <a:bodyPr/>
          <a:lstStyle/>
          <a:p>
            <a:r>
              <a:rPr lang="en-US" dirty="0"/>
              <a:t>ISLR Roadmap</a:t>
            </a:r>
          </a:p>
        </p:txBody>
      </p:sp>
      <p:sp>
        <p:nvSpPr>
          <p:cNvPr id="3" name="Content Placeholder 2">
            <a:extLst>
              <a:ext uri="{FF2B5EF4-FFF2-40B4-BE49-F238E27FC236}">
                <a16:creationId xmlns:a16="http://schemas.microsoft.com/office/drawing/2014/main" id="{F8D7CA6A-29A8-4F16-A696-7E49DAB07EE1}"/>
              </a:ext>
            </a:extLst>
          </p:cNvPr>
          <p:cNvSpPr>
            <a:spLocks noGrp="1"/>
          </p:cNvSpPr>
          <p:nvPr>
            <p:ph idx="1"/>
          </p:nvPr>
        </p:nvSpPr>
        <p:spPr/>
        <p:txBody>
          <a:bodyPr/>
          <a:lstStyle/>
          <a:p>
            <a:pPr marL="0" indent="0">
              <a:buNone/>
            </a:pPr>
            <a:r>
              <a:rPr lang="en-US" sz="2800" dirty="0"/>
              <a:t>KNN – Chapter 2.2.3 (skip for now) and 3.3</a:t>
            </a:r>
          </a:p>
          <a:p>
            <a:pPr marL="0" indent="0">
              <a:buNone/>
            </a:pPr>
            <a:endParaRPr lang="en-US" sz="2800" dirty="0"/>
          </a:p>
          <a:p>
            <a:pPr marL="0" indent="0">
              <a:buNone/>
            </a:pPr>
            <a:r>
              <a:rPr lang="en-US" sz="2800" dirty="0"/>
              <a:t>Cross Validation – Chapter 5</a:t>
            </a:r>
          </a:p>
          <a:p>
            <a:pPr marL="0" indent="0">
              <a:buNone/>
            </a:pPr>
            <a:endParaRPr lang="en-US" sz="2800" dirty="0"/>
          </a:p>
          <a:p>
            <a:pPr marL="0" indent="0">
              <a:buNone/>
            </a:pPr>
            <a:r>
              <a:rPr lang="en-US" sz="2800" dirty="0"/>
              <a:t>Feature Selection – Chapter 6.1</a:t>
            </a:r>
          </a:p>
          <a:p>
            <a:pPr marL="0" indent="0">
              <a:buNone/>
            </a:pPr>
            <a:endParaRPr lang="en-US" sz="2800" dirty="0"/>
          </a:p>
        </p:txBody>
      </p:sp>
      <p:sp>
        <p:nvSpPr>
          <p:cNvPr id="4" name="Slide Number Placeholder 3">
            <a:extLst>
              <a:ext uri="{FF2B5EF4-FFF2-40B4-BE49-F238E27FC236}">
                <a16:creationId xmlns:a16="http://schemas.microsoft.com/office/drawing/2014/main" id="{E5399E3F-4BDD-4B8F-AF2F-6BA2D7097B68}"/>
              </a:ext>
            </a:extLst>
          </p:cNvPr>
          <p:cNvSpPr>
            <a:spLocks noGrp="1"/>
          </p:cNvSpPr>
          <p:nvPr>
            <p:ph type="sldNum" sz="quarter" idx="12"/>
          </p:nvPr>
        </p:nvSpPr>
        <p:spPr/>
        <p:txBody>
          <a:bodyPr/>
          <a:lstStyle/>
          <a:p>
            <a:pPr>
              <a:defRPr/>
            </a:pPr>
            <a:fld id="{9695C8B4-01A2-485F-8B64-4640E234E3BB}" type="slidenum">
              <a:rPr lang="en-US" altLang="en-US" smtClean="0"/>
              <a:pPr>
                <a:defRPr/>
              </a:pPr>
              <a:t>4</a:t>
            </a:fld>
            <a:endParaRPr lang="en-US" altLang="en-US"/>
          </a:p>
        </p:txBody>
      </p:sp>
    </p:spTree>
    <p:extLst>
      <p:ext uri="{BB962C8B-B14F-4D97-AF65-F5344CB8AC3E}">
        <p14:creationId xmlns:p14="http://schemas.microsoft.com/office/powerpoint/2010/main" val="7973892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1143000"/>
          </a:xfrm>
        </p:spPr>
        <p:txBody>
          <a:bodyPr/>
          <a:lstStyle/>
          <a:p>
            <a:pPr eaLnBrk="1" hangingPunct="1"/>
            <a:r>
              <a:rPr lang="en-US" altLang="en-US" sz="2800" dirty="0"/>
              <a:t>Validation Set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81000" y="1066800"/>
                <a:ext cx="8534400" cy="3429000"/>
              </a:xfrm>
            </p:spPr>
            <p:txBody>
              <a:bodyPr rtlCol="0">
                <a:normAutofit fontScale="92500" lnSpcReduction="20000"/>
              </a:bodyPr>
              <a:lstStyle/>
              <a:p>
                <a:pPr marL="0" indent="0" eaLnBrk="1" fontAlgn="auto" hangingPunct="1">
                  <a:spcAft>
                    <a:spcPts val="0"/>
                  </a:spcAft>
                  <a:buNone/>
                  <a:defRPr/>
                </a:pPr>
                <a:r>
                  <a:rPr lang="en-US" sz="2000" dirty="0"/>
                  <a:t>Break your dataset into a training dataset and a test dataset. </a:t>
                </a:r>
              </a:p>
              <a:p>
                <a:pPr marL="0" indent="0" eaLnBrk="1" fontAlgn="auto" hangingPunct="1">
                  <a:spcAft>
                    <a:spcPts val="0"/>
                  </a:spcAft>
                  <a:buNone/>
                  <a:defRPr/>
                </a:pPr>
                <a:endParaRPr lang="en-US" dirty="0"/>
              </a:p>
              <a:p>
                <a:pPr marL="0" indent="0" eaLnBrk="1" fontAlgn="auto" hangingPunct="1">
                  <a:spcAft>
                    <a:spcPts val="0"/>
                  </a:spcAft>
                  <a:buNone/>
                  <a:defRPr/>
                </a:pPr>
                <a:r>
                  <a:rPr lang="en-US" sz="2000" dirty="0"/>
                  <a:t>Train your model and run the test set through to calculate the test MSE.</a:t>
                </a:r>
              </a:p>
              <a:p>
                <a:pPr marL="0" indent="0" eaLnBrk="1" fontAlgn="auto" hangingPunct="1">
                  <a:spcAft>
                    <a:spcPts val="0"/>
                  </a:spcAft>
                  <a:buNone/>
                  <a:defRPr/>
                </a:pPr>
                <a:r>
                  <a:rPr lang="en-US" sz="2000" dirty="0"/>
                  <a:t>		</a:t>
                </a:r>
              </a:p>
              <a:p>
                <a:pPr marL="0" indent="0" eaLnBrk="1" fontAlgn="auto" hangingPunct="1">
                  <a:spcAft>
                    <a:spcPts val="0"/>
                  </a:spcAft>
                  <a:buNone/>
                  <a:defRPr/>
                </a:pPr>
                <a:endParaRPr lang="en-US" sz="2000" dirty="0"/>
              </a:p>
              <a:p>
                <a:pPr marL="0" indent="0" algn="ctr" eaLnBrk="1" fontAlgn="auto" hangingPunct="1">
                  <a:spcAft>
                    <a:spcPts val="0"/>
                  </a:spcAft>
                  <a:buNone/>
                  <a:defRPr/>
                </a:pPr>
                <a:r>
                  <a:rPr lang="en-US" sz="2000" dirty="0"/>
                  <a:t>MSE = (1/m) </a:t>
                </a:r>
                <a14:m>
                  <m:oMath xmlns:m="http://schemas.openxmlformats.org/officeDocument/2006/math">
                    <m:r>
                      <a:rPr lang="pt-BR" sz="2000" i="1">
                        <a:latin typeface="Cambria Math"/>
                      </a:rPr>
                      <m:t>∗</m:t>
                    </m:r>
                    <m:nary>
                      <m:naryPr>
                        <m:chr m:val="∑"/>
                        <m:ctrlPr>
                          <a:rPr lang="pt-BR" sz="2000" i="1" smtClean="0">
                            <a:latin typeface="Cambria Math" panose="02040503050406030204" pitchFamily="18" charset="0"/>
                          </a:rPr>
                        </m:ctrlPr>
                      </m:naryPr>
                      <m:sub>
                        <m:r>
                          <m:rPr>
                            <m:brk m:alnAt="23"/>
                          </m:rPr>
                          <a:rPr lang="en-US" sz="2000" b="0" i="1" smtClean="0">
                            <a:latin typeface="Cambria Math"/>
                          </a:rPr>
                          <m:t>𝑖</m:t>
                        </m:r>
                        <m:r>
                          <a:rPr lang="pt-BR" sz="2000" i="1" smtClean="0">
                            <a:latin typeface="Cambria Math"/>
                          </a:rPr>
                          <m:t>=</m:t>
                        </m:r>
                        <m:r>
                          <a:rPr lang="en-US" sz="2000" b="0" i="1" smtClean="0">
                            <a:latin typeface="Cambria Math"/>
                          </a:rPr>
                          <m:t>1</m:t>
                        </m:r>
                      </m:sub>
                      <m:sup>
                        <m:r>
                          <a:rPr lang="en-US" sz="2000" b="0" i="1" smtClean="0">
                            <a:latin typeface="Cambria Math"/>
                          </a:rPr>
                          <m:t>𝑚</m:t>
                        </m:r>
                      </m:sup>
                      <m:e>
                        <m:r>
                          <a:rPr lang="en-US" sz="2000" b="0" i="1" smtClean="0">
                            <a:latin typeface="Cambria Math"/>
                          </a:rPr>
                          <m:t>(</m:t>
                        </m:r>
                        <m:r>
                          <a:rPr lang="en-US" sz="2000" b="0" i="1" smtClean="0">
                            <a:latin typeface="Cambria Math"/>
                          </a:rPr>
                          <m:t>𝑦𝑖</m:t>
                        </m:r>
                        <m:r>
                          <a:rPr lang="en-US" sz="2000" b="0" i="1" smtClean="0">
                            <a:latin typeface="Cambria Math"/>
                          </a:rPr>
                          <m:t> − ŷ</m:t>
                        </m:r>
                        <m:r>
                          <a:rPr lang="en-US" sz="2000" b="0" i="1" baseline="-25000" smtClean="0">
                            <a:latin typeface="Cambria Math"/>
                          </a:rPr>
                          <m:t>𝑖</m:t>
                        </m:r>
                      </m:e>
                    </m:nary>
                  </m:oMath>
                </a14:m>
                <a:r>
                  <a:rPr lang="en-US" sz="2000" dirty="0"/>
                  <a:t>)</a:t>
                </a:r>
                <a:r>
                  <a:rPr lang="en-US" sz="2000" baseline="30000" dirty="0"/>
                  <a:t>2   </a:t>
                </a:r>
              </a:p>
              <a:p>
                <a:pPr marL="457200" lvl="1" indent="0" eaLnBrk="1" fontAlgn="auto" hangingPunct="1">
                  <a:spcAft>
                    <a:spcPts val="0"/>
                  </a:spcAft>
                  <a:buNone/>
                  <a:defRPr/>
                </a:pPr>
                <a:r>
                  <a:rPr lang="en-US" sz="2000" baseline="30000" dirty="0"/>
                  <a:t>                                    	</a:t>
                </a:r>
              </a:p>
              <a:p>
                <a:pPr marL="457200" lvl="1" indent="0" eaLnBrk="1" fontAlgn="auto" hangingPunct="1">
                  <a:spcAft>
                    <a:spcPts val="0"/>
                  </a:spcAft>
                  <a:buNone/>
                  <a:defRPr/>
                </a:pPr>
                <a:r>
                  <a:rPr lang="en-US" sz="2000" dirty="0"/>
                  <a:t>where m is the test sample size</a:t>
                </a:r>
              </a:p>
              <a:p>
                <a:pPr marL="457200" lvl="1" indent="0" eaLnBrk="1" fontAlgn="auto" hangingPunct="1">
                  <a:spcAft>
                    <a:spcPts val="0"/>
                  </a:spcAft>
                  <a:buNone/>
                  <a:defRPr/>
                </a:pPr>
                <a:endParaRPr lang="en-US" dirty="0"/>
              </a:p>
              <a:p>
                <a:pPr marL="457200" lvl="1" indent="0" eaLnBrk="1" fontAlgn="auto" hangingPunct="1">
                  <a:spcAft>
                    <a:spcPts val="0"/>
                  </a:spcAft>
                  <a:buNone/>
                  <a:defRPr/>
                </a:pPr>
                <a:endParaRPr lang="en-US" sz="2000" dirty="0"/>
              </a:p>
              <a:p>
                <a:pPr marL="57150" indent="0" eaLnBrk="1" fontAlgn="auto" hangingPunct="1">
                  <a:lnSpc>
                    <a:spcPct val="120000"/>
                  </a:lnSpc>
                  <a:spcBef>
                    <a:spcPts val="0"/>
                  </a:spcBef>
                  <a:spcAft>
                    <a:spcPts val="0"/>
                  </a:spcAft>
                  <a:buNone/>
                  <a:defRPr/>
                </a:pPr>
                <a:r>
                  <a:rPr lang="en-US" dirty="0"/>
                  <a:t>Draw conclusions about the flexibility of your model from the validation set, but </a:t>
                </a:r>
                <a:r>
                  <a:rPr lang="en-US" b="1" dirty="0"/>
                  <a:t>always make your final model with the full dataset.</a:t>
                </a:r>
              </a:p>
              <a:p>
                <a:pPr marL="457200" lvl="1" indent="0" eaLnBrk="1" fontAlgn="auto" hangingPunct="1">
                  <a:spcAft>
                    <a:spcPts val="0"/>
                  </a:spcAft>
                  <a:buNone/>
                  <a:defRPr/>
                </a:pPr>
                <a:endParaRPr lang="en-US" sz="2000" baseline="30000" dirty="0"/>
              </a:p>
              <a:p>
                <a:pPr marL="457200" lvl="1" indent="0" eaLnBrk="1" fontAlgn="auto" hangingPunct="1">
                  <a:spcAft>
                    <a:spcPts val="0"/>
                  </a:spcAft>
                  <a:buNone/>
                  <a:defRPr/>
                </a:pPr>
                <a:endParaRPr lang="en-US" sz="2000" baseline="30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81000" y="1066800"/>
                <a:ext cx="8534400" cy="3429000"/>
              </a:xfrm>
              <a:blipFill>
                <a:blip r:embed="rId2"/>
                <a:stretch>
                  <a:fillRect l="-714" t="-2309" b="-2487"/>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40</a:t>
            </a:fld>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1143000"/>
          </a:xfrm>
        </p:spPr>
        <p:txBody>
          <a:bodyPr/>
          <a:lstStyle/>
          <a:p>
            <a:pPr eaLnBrk="1" hangingPunct="1"/>
            <a:r>
              <a:rPr lang="en-US" altLang="en-US" sz="2800" dirty="0"/>
              <a:t>Validation Set</a:t>
            </a:r>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41</a:t>
            </a:fld>
            <a:endParaRPr lang="en-US" alt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8477250" cy="301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bwMode="auto">
          <a:xfrm>
            <a:off x="457200" y="4314825"/>
            <a:ext cx="7848600" cy="1476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fontAlgn="auto" hangingPunct="1">
              <a:spcBef>
                <a:spcPts val="0"/>
              </a:spcBef>
              <a:spcAft>
                <a:spcPts val="0"/>
              </a:spcAft>
              <a:buNone/>
              <a:defRPr/>
            </a:pPr>
            <a:r>
              <a:rPr lang="en-US" sz="1800" dirty="0"/>
              <a:t>Model for mpg vs. horsepower  </a:t>
            </a:r>
          </a:p>
          <a:p>
            <a:pPr marL="0" indent="0" algn="ctr" eaLnBrk="1" fontAlgn="auto" hangingPunct="1">
              <a:spcBef>
                <a:spcPts val="0"/>
              </a:spcBef>
              <a:spcAft>
                <a:spcPts val="0"/>
              </a:spcAft>
              <a:buNone/>
              <a:defRPr/>
            </a:pPr>
            <a:r>
              <a:rPr lang="en-US" sz="1800" dirty="0"/>
              <a:t>Left: 1 validation set </a:t>
            </a:r>
          </a:p>
          <a:p>
            <a:pPr marL="0" indent="0" algn="ctr" eaLnBrk="1" fontAlgn="auto" hangingPunct="1">
              <a:spcAft>
                <a:spcPts val="0"/>
              </a:spcAft>
              <a:buNone/>
              <a:defRPr/>
            </a:pPr>
            <a:r>
              <a:rPr lang="en-US" sz="1800" dirty="0"/>
              <a:t>Right: 10 different validation sets</a:t>
            </a:r>
          </a:p>
          <a:p>
            <a:pPr marL="0" indent="0" algn="ctr" eaLnBrk="1" fontAlgn="auto" hangingPunct="1">
              <a:spcAft>
                <a:spcPts val="0"/>
              </a:spcAft>
              <a:buNone/>
              <a:defRPr/>
            </a:pPr>
            <a:r>
              <a:rPr lang="en-US" sz="1800" dirty="0"/>
              <a:t>Both m = n/2</a:t>
            </a:r>
          </a:p>
          <a:p>
            <a:pPr marL="0" indent="0" algn="ctr" eaLnBrk="1" fontAlgn="auto" hangingPunct="1">
              <a:spcAft>
                <a:spcPts val="0"/>
              </a:spcAft>
              <a:buNone/>
              <a:defRPr/>
            </a:pPr>
            <a:r>
              <a:rPr lang="en-US" sz="1800" dirty="0"/>
              <a:t>Note: There is lots of variability on the MSE, but all conclude that the quadratic fit is better than the linear fit, and third order isn’t a clear advantage</a:t>
            </a:r>
          </a:p>
          <a:p>
            <a:pPr marL="457200" lvl="1" indent="0" algn="ctr" eaLnBrk="1" fontAlgn="auto" hangingPunct="1">
              <a:spcAft>
                <a:spcPts val="0"/>
              </a:spcAft>
              <a:buFont typeface="Arial" charset="0"/>
              <a:buNone/>
              <a:defRPr/>
            </a:pPr>
            <a:endParaRPr lang="en-US" sz="1800" baseline="30000" dirty="0"/>
          </a:p>
          <a:p>
            <a:pPr marL="457200" lvl="1" indent="0" algn="ctr" eaLnBrk="1" fontAlgn="auto" hangingPunct="1">
              <a:spcAft>
                <a:spcPts val="0"/>
              </a:spcAft>
              <a:buFont typeface="Arial" charset="0"/>
              <a:buNone/>
              <a:defRPr/>
            </a:pPr>
            <a:endParaRPr lang="en-US" sz="1800" baseline="30000" dirty="0"/>
          </a:p>
        </p:txBody>
      </p:sp>
    </p:spTree>
    <p:extLst>
      <p:ext uri="{BB962C8B-B14F-4D97-AF65-F5344CB8AC3E}">
        <p14:creationId xmlns:p14="http://schemas.microsoft.com/office/powerpoint/2010/main" val="18545123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1143000"/>
          </a:xfrm>
        </p:spPr>
        <p:txBody>
          <a:bodyPr/>
          <a:lstStyle/>
          <a:p>
            <a:pPr eaLnBrk="1" hangingPunct="1"/>
            <a:r>
              <a:rPr lang="en-US" altLang="en-US" sz="2800" dirty="0"/>
              <a:t>Validation Set</a:t>
            </a:r>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42</a:t>
            </a:fld>
            <a:endParaRPr lang="en-US" altLang="en-US"/>
          </a:p>
        </p:txBody>
      </p:sp>
      <p:sp>
        <p:nvSpPr>
          <p:cNvPr id="6" name="Content Placeholder 2"/>
          <p:cNvSpPr txBox="1">
            <a:spLocks/>
          </p:cNvSpPr>
          <p:nvPr/>
        </p:nvSpPr>
        <p:spPr bwMode="auto">
          <a:xfrm>
            <a:off x="609600" y="1535110"/>
            <a:ext cx="6781800" cy="4560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fontAlgn="auto" hangingPunct="1">
              <a:spcBef>
                <a:spcPts val="0"/>
              </a:spcBef>
              <a:spcAft>
                <a:spcPts val="0"/>
              </a:spcAft>
              <a:buNone/>
              <a:defRPr/>
            </a:pPr>
            <a:r>
              <a:rPr lang="en-US" dirty="0"/>
              <a:t>Generally, models tend to not perform well when n is small, and perform better when n is higher. With this in mind, how do you think the validation set approach does in estimating the MSE?</a:t>
            </a:r>
          </a:p>
          <a:p>
            <a:pPr marL="0" indent="0" eaLnBrk="1" fontAlgn="auto" hangingPunct="1">
              <a:spcBef>
                <a:spcPts val="0"/>
              </a:spcBef>
              <a:spcAft>
                <a:spcPts val="0"/>
              </a:spcAft>
              <a:buNone/>
              <a:defRPr/>
            </a:pPr>
            <a:endParaRPr lang="en-US" dirty="0"/>
          </a:p>
          <a:p>
            <a:pPr marL="0" indent="0" eaLnBrk="1" fontAlgn="auto" hangingPunct="1">
              <a:spcBef>
                <a:spcPts val="0"/>
              </a:spcBef>
              <a:spcAft>
                <a:spcPts val="0"/>
              </a:spcAft>
              <a:buNone/>
              <a:defRPr/>
            </a:pPr>
            <a:endParaRPr lang="en-US" dirty="0"/>
          </a:p>
          <a:p>
            <a:pPr marL="0" indent="0" eaLnBrk="1" fontAlgn="auto" hangingPunct="1">
              <a:spcBef>
                <a:spcPts val="0"/>
              </a:spcBef>
              <a:spcAft>
                <a:spcPts val="0"/>
              </a:spcAft>
              <a:buNone/>
              <a:defRPr/>
            </a:pPr>
            <a:r>
              <a:rPr lang="en-US" dirty="0"/>
              <a:t>Using the full dataset, n = 100.</a:t>
            </a:r>
          </a:p>
          <a:p>
            <a:pPr marL="0" indent="0" eaLnBrk="1" fontAlgn="auto" hangingPunct="1">
              <a:spcBef>
                <a:spcPts val="0"/>
              </a:spcBef>
              <a:spcAft>
                <a:spcPts val="0"/>
              </a:spcAft>
              <a:buNone/>
              <a:defRPr/>
            </a:pPr>
            <a:endParaRPr lang="en-US" dirty="0"/>
          </a:p>
          <a:p>
            <a:pPr marL="0" indent="0" eaLnBrk="1" fontAlgn="auto" hangingPunct="1">
              <a:spcBef>
                <a:spcPts val="0"/>
              </a:spcBef>
              <a:spcAft>
                <a:spcPts val="0"/>
              </a:spcAft>
              <a:buNone/>
              <a:defRPr/>
            </a:pPr>
            <a:r>
              <a:rPr lang="en-US" dirty="0"/>
              <a:t>When holding out a validation dataset consisting of n/s samples, only n/s samples are used for training.</a:t>
            </a:r>
          </a:p>
          <a:p>
            <a:pPr marL="0" indent="0" eaLnBrk="1" fontAlgn="auto" hangingPunct="1">
              <a:spcBef>
                <a:spcPts val="0"/>
              </a:spcBef>
              <a:spcAft>
                <a:spcPts val="0"/>
              </a:spcAft>
              <a:buNone/>
              <a:defRPr/>
            </a:pPr>
            <a:endParaRPr lang="en-US" dirty="0"/>
          </a:p>
          <a:p>
            <a:pPr marL="0" indent="0" eaLnBrk="1" fontAlgn="auto" hangingPunct="1">
              <a:spcBef>
                <a:spcPts val="0"/>
              </a:spcBef>
              <a:spcAft>
                <a:spcPts val="0"/>
              </a:spcAft>
              <a:buNone/>
              <a:defRPr/>
            </a:pPr>
            <a:r>
              <a:rPr lang="en-US" b="1" dirty="0"/>
              <a:t>Thus the validation set approach tends to overestimate the RSS error.</a:t>
            </a:r>
          </a:p>
          <a:p>
            <a:pPr marL="0" indent="0" eaLnBrk="1" fontAlgn="auto" hangingPunct="1">
              <a:spcBef>
                <a:spcPts val="0"/>
              </a:spcBef>
              <a:spcAft>
                <a:spcPts val="0"/>
              </a:spcAft>
              <a:buNone/>
              <a:defRPr/>
            </a:pPr>
            <a:endParaRPr lang="en-US" baseline="30000" dirty="0"/>
          </a:p>
          <a:p>
            <a:pPr marL="0" indent="0" eaLnBrk="1" fontAlgn="auto" hangingPunct="1">
              <a:spcBef>
                <a:spcPts val="0"/>
              </a:spcBef>
              <a:spcAft>
                <a:spcPts val="0"/>
              </a:spcAft>
              <a:buNone/>
              <a:defRPr/>
            </a:pPr>
            <a:endParaRPr lang="en-US" baseline="30000" dirty="0"/>
          </a:p>
          <a:p>
            <a:pPr marL="0" indent="0" eaLnBrk="1" fontAlgn="auto" hangingPunct="1">
              <a:spcBef>
                <a:spcPts val="0"/>
              </a:spcBef>
              <a:spcAft>
                <a:spcPts val="0"/>
              </a:spcAft>
              <a:buNone/>
              <a:defRPr/>
            </a:pPr>
            <a:endParaRPr lang="en-US" baseline="30000" dirty="0"/>
          </a:p>
          <a:p>
            <a:pPr marL="457200" lvl="1" indent="0" eaLnBrk="1" fontAlgn="auto" hangingPunct="1">
              <a:spcAft>
                <a:spcPts val="0"/>
              </a:spcAft>
              <a:buFont typeface="Arial" charset="0"/>
              <a:buNone/>
              <a:defRPr/>
            </a:pPr>
            <a:endParaRPr lang="en-US" baseline="30000" dirty="0"/>
          </a:p>
        </p:txBody>
      </p:sp>
    </p:spTree>
    <p:extLst>
      <p:ext uri="{BB962C8B-B14F-4D97-AF65-F5344CB8AC3E}">
        <p14:creationId xmlns:p14="http://schemas.microsoft.com/office/powerpoint/2010/main" val="25538494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1143000"/>
          </a:xfrm>
        </p:spPr>
        <p:txBody>
          <a:bodyPr/>
          <a:lstStyle/>
          <a:p>
            <a:pPr eaLnBrk="1" hangingPunct="1"/>
            <a:r>
              <a:rPr lang="en-US" altLang="en-US" dirty="0"/>
              <a:t>Leave One Out Cross Validation</a:t>
            </a:r>
            <a:endParaRPr lang="en-US" altLang="en-US" sz="2800" dirty="0"/>
          </a:p>
        </p:txBody>
      </p:sp>
      <p:sp>
        <p:nvSpPr>
          <p:cNvPr id="3" name="Content Placeholder 2"/>
          <p:cNvSpPr>
            <a:spLocks noGrp="1"/>
          </p:cNvSpPr>
          <p:nvPr>
            <p:ph idx="1"/>
          </p:nvPr>
        </p:nvSpPr>
        <p:spPr>
          <a:xfrm>
            <a:off x="380999" y="890586"/>
            <a:ext cx="8534400" cy="5815014"/>
          </a:xfrm>
        </p:spPr>
        <p:txBody>
          <a:bodyPr rtlCol="0">
            <a:normAutofit/>
          </a:bodyPr>
          <a:lstStyle/>
          <a:p>
            <a:pPr marL="0" indent="0" eaLnBrk="1" fontAlgn="auto" hangingPunct="1">
              <a:spcAft>
                <a:spcPts val="0"/>
              </a:spcAft>
              <a:buNone/>
              <a:defRPr/>
            </a:pPr>
            <a:r>
              <a:rPr lang="en-US" sz="2000" dirty="0"/>
              <a:t>Hold back one sample and use the rest of the samples for training.  You have n-1 training samples.  Use your hold out as the test sample and repeat for all n. Note this addresses the tendency of the validation set to overestimate the RSS error.</a:t>
            </a:r>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r>
              <a:rPr lang="en-US" sz="2000" dirty="0"/>
              <a:t>Advantages </a:t>
            </a:r>
          </a:p>
          <a:p>
            <a:pPr eaLnBrk="1" fontAlgn="auto" hangingPunct="1">
              <a:spcAft>
                <a:spcPts val="0"/>
              </a:spcAft>
              <a:defRPr/>
            </a:pPr>
            <a:r>
              <a:rPr lang="en-US" sz="2000" dirty="0"/>
              <a:t>LOOCV results in a much larger training set, and the larger the training set, the lower the bias</a:t>
            </a:r>
          </a:p>
          <a:p>
            <a:pPr eaLnBrk="1" fontAlgn="auto" hangingPunct="1">
              <a:spcAft>
                <a:spcPts val="0"/>
              </a:spcAft>
              <a:defRPr/>
            </a:pPr>
            <a:r>
              <a:rPr lang="en-US" dirty="0"/>
              <a:t>There is no variability in LOOCV.  The result is consistent since every sample is left out one time.</a:t>
            </a:r>
          </a:p>
          <a:p>
            <a:pPr eaLnBrk="1" fontAlgn="auto" hangingPunct="1">
              <a:spcAft>
                <a:spcPts val="0"/>
              </a:spcAft>
              <a:defRPr/>
            </a:pPr>
            <a:endParaRPr lang="en-US" sz="2000" dirty="0"/>
          </a:p>
          <a:p>
            <a:pPr marL="0" indent="0" eaLnBrk="1" fontAlgn="auto" hangingPunct="1">
              <a:spcAft>
                <a:spcPts val="0"/>
              </a:spcAft>
              <a:buNone/>
              <a:defRPr/>
            </a:pPr>
            <a:r>
              <a:rPr lang="en-US" sz="2000" dirty="0"/>
              <a:t>Disadvantage</a:t>
            </a:r>
          </a:p>
          <a:p>
            <a:pPr eaLnBrk="1" fontAlgn="auto" hangingPunct="1">
              <a:spcAft>
                <a:spcPts val="0"/>
              </a:spcAft>
              <a:defRPr/>
            </a:pPr>
            <a:r>
              <a:rPr lang="en-US" dirty="0"/>
              <a:t>Computational burden, especially if n is very large</a:t>
            </a:r>
            <a:endParaRPr lang="en-US" sz="2000" dirty="0"/>
          </a:p>
          <a:p>
            <a:pPr marL="0" indent="0" eaLnBrk="1" fontAlgn="auto" hangingPunct="1">
              <a:spcAft>
                <a:spcPts val="0"/>
              </a:spcAft>
              <a:buNone/>
              <a:defRPr/>
            </a:pPr>
            <a:endParaRPr lang="en-US" sz="2000" dirty="0"/>
          </a:p>
          <a:p>
            <a:pPr marL="0" indent="0" eaLnBrk="1" fontAlgn="auto" hangingPunct="1">
              <a:spcAft>
                <a:spcPts val="0"/>
              </a:spcAft>
              <a:buNone/>
              <a:defRPr/>
            </a:pPr>
            <a:endParaRPr lang="en-US" sz="2000" baseline="30000"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43</a:t>
            </a:fld>
            <a:endParaRPr lang="en-US" altLang="en-US"/>
          </a:p>
        </p:txBody>
      </p:sp>
      <p:pic>
        <p:nvPicPr>
          <p:cNvPr id="4" name="Picture 3">
            <a:extLst>
              <a:ext uri="{FF2B5EF4-FFF2-40B4-BE49-F238E27FC236}">
                <a16:creationId xmlns:a16="http://schemas.microsoft.com/office/drawing/2014/main" id="{01EFACDD-5348-4064-AD24-D395FA3D2EA2}"/>
              </a:ext>
            </a:extLst>
          </p:cNvPr>
          <p:cNvPicPr>
            <a:picLocks noChangeAspect="1"/>
          </p:cNvPicPr>
          <p:nvPr/>
        </p:nvPicPr>
        <p:blipFill>
          <a:blip r:embed="rId2"/>
          <a:stretch>
            <a:fillRect/>
          </a:stretch>
        </p:blipFill>
        <p:spPr>
          <a:xfrm>
            <a:off x="1752600" y="2020334"/>
            <a:ext cx="5180845" cy="1199033"/>
          </a:xfrm>
          <a:prstGeom prst="rect">
            <a:avLst/>
          </a:prstGeom>
        </p:spPr>
      </p:pic>
    </p:spTree>
    <p:extLst>
      <p:ext uri="{BB962C8B-B14F-4D97-AF65-F5344CB8AC3E}">
        <p14:creationId xmlns:p14="http://schemas.microsoft.com/office/powerpoint/2010/main" val="12974146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1143000"/>
          </a:xfrm>
        </p:spPr>
        <p:txBody>
          <a:bodyPr/>
          <a:lstStyle/>
          <a:p>
            <a:pPr eaLnBrk="1" hangingPunct="1"/>
            <a:r>
              <a:rPr lang="en-US" altLang="en-US" dirty="0"/>
              <a:t>K-Fold Cross Validation</a:t>
            </a:r>
            <a:endParaRPr lang="en-US" altLang="en-US" sz="2800" dirty="0"/>
          </a:p>
        </p:txBody>
      </p:sp>
      <p:sp>
        <p:nvSpPr>
          <p:cNvPr id="3" name="Content Placeholder 2"/>
          <p:cNvSpPr>
            <a:spLocks noGrp="1"/>
          </p:cNvSpPr>
          <p:nvPr>
            <p:ph idx="1"/>
          </p:nvPr>
        </p:nvSpPr>
        <p:spPr>
          <a:xfrm>
            <a:off x="380999" y="890586"/>
            <a:ext cx="8534400" cy="1852613"/>
          </a:xfrm>
        </p:spPr>
        <p:txBody>
          <a:bodyPr rtlCol="0">
            <a:normAutofit/>
          </a:bodyPr>
          <a:lstStyle/>
          <a:p>
            <a:pPr marL="0" indent="0" eaLnBrk="1" fontAlgn="auto" hangingPunct="1">
              <a:spcAft>
                <a:spcPts val="0"/>
              </a:spcAft>
              <a:buNone/>
              <a:defRPr/>
            </a:pPr>
            <a:r>
              <a:rPr lang="en-US" dirty="0"/>
              <a:t>Divide the sample into K equal parts. Hold back one part and use the rest of the samples for training.  You have n-(n/K) training samples.  Use your hold out as the test sample and repeat K times. </a:t>
            </a:r>
          </a:p>
          <a:p>
            <a:pPr marL="0" indent="0" eaLnBrk="1" fontAlgn="auto" hangingPunct="1">
              <a:spcAft>
                <a:spcPts val="0"/>
              </a:spcAft>
              <a:buNone/>
              <a:defRPr/>
            </a:pPr>
            <a:endParaRPr lang="en-US" dirty="0"/>
          </a:p>
          <a:p>
            <a:pPr marL="0" indent="0" eaLnBrk="1" fontAlgn="auto" hangingPunct="1">
              <a:spcAft>
                <a:spcPts val="0"/>
              </a:spcAft>
              <a:buNone/>
              <a:defRPr/>
            </a:pPr>
            <a:r>
              <a:rPr lang="en-US" dirty="0"/>
              <a:t>Your test error for K-fold Cross Validation is</a:t>
            </a:r>
          </a:p>
          <a:p>
            <a:pPr marL="0" indent="0" eaLnBrk="1" fontAlgn="auto" hangingPunct="1">
              <a:spcAft>
                <a:spcPts val="0"/>
              </a:spcAft>
              <a:buNone/>
              <a:defRPr/>
            </a:pPr>
            <a:endParaRPr lang="en-US" sz="2000" baseline="30000"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44</a:t>
            </a:fld>
            <a:endParaRPr lang="en-US" altLang="en-US"/>
          </a:p>
        </p:txBody>
      </p:sp>
      <p:pic>
        <p:nvPicPr>
          <p:cNvPr id="4" name="Picture 3">
            <a:extLst>
              <a:ext uri="{FF2B5EF4-FFF2-40B4-BE49-F238E27FC236}">
                <a16:creationId xmlns:a16="http://schemas.microsoft.com/office/drawing/2014/main" id="{9AB4606C-D8A2-4F09-87CA-14E584463155}"/>
              </a:ext>
            </a:extLst>
          </p:cNvPr>
          <p:cNvPicPr>
            <a:picLocks noChangeAspect="1"/>
          </p:cNvPicPr>
          <p:nvPr/>
        </p:nvPicPr>
        <p:blipFill>
          <a:blip r:embed="rId2"/>
          <a:stretch>
            <a:fillRect/>
          </a:stretch>
        </p:blipFill>
        <p:spPr>
          <a:xfrm>
            <a:off x="1600200" y="2971800"/>
            <a:ext cx="5674266" cy="1295934"/>
          </a:xfrm>
          <a:prstGeom prst="rect">
            <a:avLst/>
          </a:prstGeom>
        </p:spPr>
      </p:pic>
    </p:spTree>
    <p:extLst>
      <p:ext uri="{BB962C8B-B14F-4D97-AF65-F5344CB8AC3E}">
        <p14:creationId xmlns:p14="http://schemas.microsoft.com/office/powerpoint/2010/main" val="13783880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1143000"/>
          </a:xfrm>
        </p:spPr>
        <p:txBody>
          <a:bodyPr/>
          <a:lstStyle/>
          <a:p>
            <a:pPr eaLnBrk="1" hangingPunct="1"/>
            <a:r>
              <a:rPr lang="en-US" altLang="en-US" dirty="0"/>
              <a:t>K-Fold Cross Validation</a:t>
            </a:r>
            <a:endParaRPr lang="en-US" altLang="en-US" sz="2800"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45</a:t>
            </a:fld>
            <a:endParaRPr lang="en-US" alt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37456"/>
            <a:ext cx="7705725" cy="305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bwMode="auto">
          <a:xfrm>
            <a:off x="685800" y="4724400"/>
            <a:ext cx="8382000" cy="14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fontAlgn="auto" hangingPunct="1">
              <a:spcAft>
                <a:spcPts val="0"/>
              </a:spcAft>
              <a:buNone/>
              <a:defRPr/>
            </a:pPr>
            <a:r>
              <a:rPr lang="en-US" dirty="0"/>
              <a:t>Model for mpg vs. horsepower for left: LOOCV, and  Right: 10-fold Cross Validation (i.e. m = n/10) repeated 10 times with different splits. </a:t>
            </a:r>
          </a:p>
          <a:p>
            <a:pPr marL="0" indent="0" eaLnBrk="1" fontAlgn="auto" hangingPunct="1">
              <a:spcAft>
                <a:spcPts val="0"/>
              </a:spcAft>
              <a:buNone/>
              <a:defRPr/>
            </a:pPr>
            <a:r>
              <a:rPr lang="en-US" dirty="0"/>
              <a:t>Note the variability for 10-fold different splits is low, and the computational burden is not too bad compared to LOOCV.</a:t>
            </a:r>
          </a:p>
          <a:p>
            <a:pPr marL="457200" lvl="1" indent="0" eaLnBrk="1" fontAlgn="auto" hangingPunct="1">
              <a:spcAft>
                <a:spcPts val="0"/>
              </a:spcAft>
              <a:buFont typeface="Arial" charset="0"/>
              <a:buNone/>
              <a:defRPr/>
            </a:pPr>
            <a:endParaRPr lang="en-US" baseline="30000" dirty="0"/>
          </a:p>
          <a:p>
            <a:pPr marL="457200" lvl="1" indent="0" eaLnBrk="1" fontAlgn="auto" hangingPunct="1">
              <a:spcAft>
                <a:spcPts val="0"/>
              </a:spcAft>
              <a:buFont typeface="Arial" charset="0"/>
              <a:buNone/>
              <a:defRPr/>
            </a:pPr>
            <a:endParaRPr lang="en-US" baseline="30000" dirty="0"/>
          </a:p>
        </p:txBody>
      </p:sp>
    </p:spTree>
    <p:extLst>
      <p:ext uri="{BB962C8B-B14F-4D97-AF65-F5344CB8AC3E}">
        <p14:creationId xmlns:p14="http://schemas.microsoft.com/office/powerpoint/2010/main" val="22761398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41EE3-FE4E-4E70-8216-68A9BD055666}"/>
              </a:ext>
            </a:extLst>
          </p:cNvPr>
          <p:cNvSpPr>
            <a:spLocks noGrp="1"/>
          </p:cNvSpPr>
          <p:nvPr>
            <p:ph type="title"/>
          </p:nvPr>
        </p:nvSpPr>
        <p:spPr/>
        <p:txBody>
          <a:bodyPr/>
          <a:lstStyle/>
          <a:p>
            <a:r>
              <a:rPr lang="en-US" dirty="0"/>
              <a:t>LOOCV Compared to K-fold CV</a:t>
            </a:r>
          </a:p>
        </p:txBody>
      </p:sp>
      <p:sp>
        <p:nvSpPr>
          <p:cNvPr id="3" name="Content Placeholder 2">
            <a:extLst>
              <a:ext uri="{FF2B5EF4-FFF2-40B4-BE49-F238E27FC236}">
                <a16:creationId xmlns:a16="http://schemas.microsoft.com/office/drawing/2014/main" id="{22613F5F-7034-4442-A124-C35BF39546B0}"/>
              </a:ext>
            </a:extLst>
          </p:cNvPr>
          <p:cNvSpPr>
            <a:spLocks noGrp="1"/>
          </p:cNvSpPr>
          <p:nvPr>
            <p:ph idx="1"/>
          </p:nvPr>
        </p:nvSpPr>
        <p:spPr>
          <a:xfrm>
            <a:off x="533400" y="1091648"/>
            <a:ext cx="8229600" cy="4906963"/>
          </a:xfrm>
        </p:spPr>
        <p:txBody>
          <a:bodyPr/>
          <a:lstStyle/>
          <a:p>
            <a:pPr marL="0" indent="0">
              <a:buNone/>
            </a:pPr>
            <a:r>
              <a:rPr lang="en-US" dirty="0"/>
              <a:t>The average of highly correlated groups is more variable that the average of non-correlated groups.</a:t>
            </a:r>
          </a:p>
          <a:p>
            <a:pPr marL="0" indent="0">
              <a:buNone/>
            </a:pPr>
            <a:endParaRPr lang="en-US" dirty="0"/>
          </a:p>
          <a:p>
            <a:pPr marL="0" indent="0">
              <a:buNone/>
            </a:pPr>
            <a:r>
              <a:rPr lang="en-US" dirty="0"/>
              <a:t>LOOCV training sets are highly correlated… almost all of the samples are the same.</a:t>
            </a:r>
          </a:p>
          <a:p>
            <a:pPr marL="0" indent="0">
              <a:buNone/>
            </a:pPr>
            <a:endParaRPr lang="en-US" dirty="0"/>
          </a:p>
          <a:p>
            <a:pPr marL="0" indent="0">
              <a:buNone/>
            </a:pPr>
            <a:r>
              <a:rPr lang="en-US" dirty="0"/>
              <a:t>K-fold cross validation data sets are less correlated than the LOOCV data sets. Therefore their results are less variable.</a:t>
            </a:r>
          </a:p>
          <a:p>
            <a:pPr marL="0" indent="0">
              <a:buNone/>
            </a:pPr>
            <a:endParaRPr lang="en-US" dirty="0"/>
          </a:p>
          <a:p>
            <a:pPr marL="0" indent="0">
              <a:buNone/>
            </a:pPr>
            <a:r>
              <a:rPr lang="en-US" dirty="0"/>
              <a:t>Given the 2 sources of error in modeling, bias and variability, K-fold CV can be optimal if you choose K correctly.</a:t>
            </a:r>
          </a:p>
        </p:txBody>
      </p:sp>
      <p:sp>
        <p:nvSpPr>
          <p:cNvPr id="4" name="Slide Number Placeholder 3">
            <a:extLst>
              <a:ext uri="{FF2B5EF4-FFF2-40B4-BE49-F238E27FC236}">
                <a16:creationId xmlns:a16="http://schemas.microsoft.com/office/drawing/2014/main" id="{F53718F3-9751-45D6-91CC-E7816652F969}"/>
              </a:ext>
            </a:extLst>
          </p:cNvPr>
          <p:cNvSpPr>
            <a:spLocks noGrp="1"/>
          </p:cNvSpPr>
          <p:nvPr>
            <p:ph type="sldNum" sz="quarter" idx="12"/>
          </p:nvPr>
        </p:nvSpPr>
        <p:spPr/>
        <p:txBody>
          <a:bodyPr/>
          <a:lstStyle/>
          <a:p>
            <a:pPr>
              <a:defRPr/>
            </a:pPr>
            <a:fld id="{9695C8B4-01A2-485F-8B64-4640E234E3BB}" type="slidenum">
              <a:rPr lang="en-US" altLang="en-US" smtClean="0"/>
              <a:pPr>
                <a:defRPr/>
              </a:pPr>
              <a:t>46</a:t>
            </a:fld>
            <a:endParaRPr lang="en-US" altLang="en-US" dirty="0"/>
          </a:p>
        </p:txBody>
      </p:sp>
    </p:spTree>
    <p:extLst>
      <p:ext uri="{BB962C8B-B14F-4D97-AF65-F5344CB8AC3E}">
        <p14:creationId xmlns:p14="http://schemas.microsoft.com/office/powerpoint/2010/main" val="40680249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LOOCV and K-Fold Cross Validation</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47</a:t>
            </a:fld>
            <a:endParaRPr lang="en-US"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50" y="3733800"/>
            <a:ext cx="7277100"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063" y="1371600"/>
            <a:ext cx="7381875"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66246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0"/>
            <a:ext cx="8229600" cy="1143000"/>
          </a:xfrm>
        </p:spPr>
        <p:txBody>
          <a:bodyPr/>
          <a:lstStyle/>
          <a:p>
            <a:pPr eaLnBrk="1" hangingPunct="1"/>
            <a:r>
              <a:rPr lang="en-US" altLang="en-US" sz="2800" dirty="0"/>
              <a:t>High Dimensionality</a:t>
            </a:r>
          </a:p>
        </p:txBody>
      </p:sp>
      <p:sp>
        <p:nvSpPr>
          <p:cNvPr id="3" name="Content Placeholder 2"/>
          <p:cNvSpPr>
            <a:spLocks noGrp="1"/>
          </p:cNvSpPr>
          <p:nvPr>
            <p:ph idx="1"/>
          </p:nvPr>
        </p:nvSpPr>
        <p:spPr>
          <a:xfrm>
            <a:off x="381000" y="914400"/>
            <a:ext cx="8534400" cy="5486400"/>
          </a:xfrm>
        </p:spPr>
        <p:txBody>
          <a:bodyPr rtlCol="0">
            <a:noAutofit/>
          </a:bodyPr>
          <a:lstStyle/>
          <a:p>
            <a:pPr marL="0" indent="0" eaLnBrk="1" hangingPunct="1">
              <a:spcBef>
                <a:spcPts val="0"/>
              </a:spcBef>
              <a:buNone/>
              <a:defRPr/>
            </a:pPr>
            <a:r>
              <a:rPr lang="en-US" sz="2000" dirty="0"/>
              <a:t>Q: Does adding more features always improve the model?</a:t>
            </a:r>
          </a:p>
          <a:p>
            <a:pPr marL="0" indent="0" eaLnBrk="1" hangingPunct="1">
              <a:spcBef>
                <a:spcPts val="0"/>
              </a:spcBef>
              <a:buNone/>
              <a:defRPr/>
            </a:pPr>
            <a:endParaRPr lang="en-US" sz="1600" dirty="0"/>
          </a:p>
          <a:p>
            <a:pPr marL="0" indent="0" eaLnBrk="1" hangingPunct="1">
              <a:spcBef>
                <a:spcPts val="0"/>
              </a:spcBef>
              <a:buNone/>
              <a:defRPr/>
            </a:pPr>
            <a:endParaRPr lang="en-US" sz="1600" dirty="0"/>
          </a:p>
          <a:p>
            <a:pPr marL="0" indent="0" eaLnBrk="1" hangingPunct="1">
              <a:spcBef>
                <a:spcPts val="0"/>
              </a:spcBef>
              <a:buNone/>
              <a:defRPr/>
            </a:pPr>
            <a:r>
              <a:rPr lang="en-US" sz="2000" dirty="0"/>
              <a:t>We learn the models from the sample data.  For each feature, we estimate the best coefficients (smallest RSS) based on a certain amount of samples. RSS will always go down or stay the same as we add more features, but as we have seen, we might only be modeling noise.</a:t>
            </a:r>
          </a:p>
          <a:p>
            <a:pPr marL="0" indent="0" eaLnBrk="1" hangingPunct="1">
              <a:spcBef>
                <a:spcPts val="0"/>
              </a:spcBef>
              <a:buNone/>
              <a:defRPr/>
            </a:pPr>
            <a:endParaRPr lang="en-US" dirty="0"/>
          </a:p>
          <a:p>
            <a:pPr marL="0" indent="0" eaLnBrk="1" hangingPunct="1">
              <a:spcBef>
                <a:spcPts val="0"/>
              </a:spcBef>
              <a:buNone/>
              <a:defRPr/>
            </a:pPr>
            <a:r>
              <a:rPr lang="en-US" u="sng" dirty="0"/>
              <a:t>Consider: </a:t>
            </a:r>
            <a:r>
              <a:rPr lang="en-US" sz="2000" dirty="0"/>
              <a:t>The more samples we use for training, the better estimate for each coefficient. But if p is large, we essentially have less data to estimate each </a:t>
            </a:r>
            <a:r>
              <a:rPr lang="en-US" sz="2000" dirty="0">
                <a:latin typeface="Symbol" panose="05050102010706020507" pitchFamily="18" charset="2"/>
              </a:rPr>
              <a:t>b</a:t>
            </a:r>
            <a:r>
              <a:rPr lang="en-US" sz="2000" dirty="0"/>
              <a:t>. In </a:t>
            </a:r>
            <a:r>
              <a:rPr lang="en-US" dirty="0"/>
              <a:t>the limit where p = n, we would have very little information on which to base an estimate for a particular </a:t>
            </a:r>
            <a:r>
              <a:rPr lang="en-US" dirty="0">
                <a:latin typeface="Symbol" panose="05050102010706020507" pitchFamily="18" charset="2"/>
              </a:rPr>
              <a:t>b</a:t>
            </a:r>
            <a:r>
              <a:rPr lang="en-US" dirty="0"/>
              <a:t>. </a:t>
            </a:r>
          </a:p>
          <a:p>
            <a:pPr marL="0" indent="0" eaLnBrk="1" hangingPunct="1">
              <a:spcBef>
                <a:spcPts val="0"/>
              </a:spcBef>
              <a:buNone/>
              <a:defRPr/>
            </a:pPr>
            <a:endParaRPr lang="en-US" sz="2000" dirty="0"/>
          </a:p>
          <a:p>
            <a:pPr marL="0" indent="0" eaLnBrk="1" hangingPunct="1">
              <a:spcBef>
                <a:spcPts val="0"/>
              </a:spcBef>
              <a:buNone/>
              <a:defRPr/>
            </a:pPr>
            <a:r>
              <a:rPr lang="en-US" dirty="0"/>
              <a:t>When we add features, we essentially “dilute” the n across the features.  For cases where the number of features is greater than n (for p &gt; n), we no longer have enough samples to estimate the coefficients using least squares.</a:t>
            </a:r>
          </a:p>
          <a:p>
            <a:pPr marL="0" indent="0" eaLnBrk="1" hangingPunct="1">
              <a:spcBef>
                <a:spcPts val="0"/>
              </a:spcBef>
              <a:buNone/>
              <a:defRPr/>
            </a:pPr>
            <a:endParaRPr lang="en-US" sz="2000" dirty="0"/>
          </a:p>
          <a:p>
            <a:pPr marL="0" indent="0" eaLnBrk="1" hangingPunct="1">
              <a:spcBef>
                <a:spcPts val="0"/>
              </a:spcBef>
              <a:buNone/>
              <a:defRPr/>
            </a:pPr>
            <a:endParaRPr lang="en-US" sz="1600"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48</a:t>
            </a:fld>
            <a:endParaRPr lang="en-US" altLang="en-US"/>
          </a:p>
        </p:txBody>
      </p:sp>
    </p:spTree>
    <p:extLst>
      <p:ext uri="{BB962C8B-B14F-4D97-AF65-F5344CB8AC3E}">
        <p14:creationId xmlns:p14="http://schemas.microsoft.com/office/powerpoint/2010/main" val="15487950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0"/>
            <a:ext cx="8229600" cy="1143000"/>
          </a:xfrm>
        </p:spPr>
        <p:txBody>
          <a:bodyPr/>
          <a:lstStyle/>
          <a:p>
            <a:pPr eaLnBrk="1" hangingPunct="1"/>
            <a:r>
              <a:rPr lang="en-US" altLang="en-US" sz="2800" dirty="0"/>
              <a:t>High Dimensionality</a:t>
            </a:r>
          </a:p>
        </p:txBody>
      </p:sp>
      <p:sp>
        <p:nvSpPr>
          <p:cNvPr id="3" name="Content Placeholder 2"/>
          <p:cNvSpPr>
            <a:spLocks noGrp="1"/>
          </p:cNvSpPr>
          <p:nvPr>
            <p:ph idx="1"/>
          </p:nvPr>
        </p:nvSpPr>
        <p:spPr>
          <a:xfrm>
            <a:off x="381000" y="914400"/>
            <a:ext cx="8534400" cy="5486400"/>
          </a:xfrm>
        </p:spPr>
        <p:txBody>
          <a:bodyPr rtlCol="0">
            <a:noAutofit/>
          </a:bodyPr>
          <a:lstStyle/>
          <a:p>
            <a:pPr marL="0" indent="0" eaLnBrk="1" hangingPunct="1">
              <a:spcBef>
                <a:spcPts val="0"/>
              </a:spcBef>
              <a:buNone/>
              <a:defRPr/>
            </a:pPr>
            <a:endParaRPr lang="en-US" sz="1600" dirty="0"/>
          </a:p>
          <a:p>
            <a:pPr marL="0" indent="0" eaLnBrk="1" hangingPunct="1">
              <a:spcBef>
                <a:spcPts val="0"/>
              </a:spcBef>
              <a:buNone/>
              <a:defRPr/>
            </a:pPr>
            <a:r>
              <a:rPr lang="en-US" sz="2000" dirty="0"/>
              <a:t>Q: So how many features should we pick for our model?</a:t>
            </a:r>
          </a:p>
          <a:p>
            <a:pPr marL="0" indent="0" eaLnBrk="1" hangingPunct="1">
              <a:spcBef>
                <a:spcPts val="0"/>
              </a:spcBef>
              <a:buNone/>
              <a:defRPr/>
            </a:pPr>
            <a:endParaRPr lang="en-US" sz="2000" dirty="0"/>
          </a:p>
          <a:p>
            <a:pPr marL="0" indent="0" eaLnBrk="1" hangingPunct="1">
              <a:spcBef>
                <a:spcPts val="0"/>
              </a:spcBef>
              <a:buNone/>
              <a:defRPr/>
            </a:pPr>
            <a:r>
              <a:rPr lang="en-US" sz="2000" dirty="0"/>
              <a:t>A: K-fold cross validation tells us how flexible the model needs to be.  </a:t>
            </a:r>
            <a:r>
              <a:rPr lang="en-US" dirty="0"/>
              <a:t>Keeping more dimensions is counter-productive.</a:t>
            </a:r>
          </a:p>
          <a:p>
            <a:pPr marL="0" indent="0" eaLnBrk="1" hangingPunct="1">
              <a:spcBef>
                <a:spcPts val="0"/>
              </a:spcBef>
              <a:buNone/>
              <a:defRPr/>
            </a:pPr>
            <a:endParaRPr lang="en-US" sz="2000" dirty="0"/>
          </a:p>
          <a:p>
            <a:pPr marL="0" indent="0" eaLnBrk="1" hangingPunct="1">
              <a:spcBef>
                <a:spcPts val="0"/>
              </a:spcBef>
              <a:buNone/>
              <a:defRPr/>
            </a:pPr>
            <a:r>
              <a:rPr lang="en-US" sz="2000" dirty="0"/>
              <a:t>We need the independent features with a significant effect on the outcome </a:t>
            </a:r>
          </a:p>
          <a:p>
            <a:pPr eaLnBrk="1" hangingPunct="1">
              <a:spcBef>
                <a:spcPts val="0"/>
              </a:spcBef>
              <a:defRPr/>
            </a:pPr>
            <a:endParaRPr lang="en-US" sz="2000" dirty="0"/>
          </a:p>
          <a:p>
            <a:pPr eaLnBrk="1" hangingPunct="1">
              <a:spcBef>
                <a:spcPts val="0"/>
              </a:spcBef>
              <a:defRPr/>
            </a:pPr>
            <a:r>
              <a:rPr lang="en-US" sz="2000" dirty="0"/>
              <a:t>If p ~ n then we need more samples</a:t>
            </a:r>
            <a:endParaRPr lang="en-US" dirty="0"/>
          </a:p>
          <a:p>
            <a:pPr eaLnBrk="1" hangingPunct="1">
              <a:spcBef>
                <a:spcPts val="0"/>
              </a:spcBef>
              <a:defRPr/>
            </a:pPr>
            <a:r>
              <a:rPr lang="en-US" dirty="0"/>
              <a:t>Maybe the primary features that effect the outcome (first few that contribute to RSS the most) are good enough?  </a:t>
            </a:r>
            <a:endParaRPr lang="en-US" sz="2000" dirty="0"/>
          </a:p>
          <a:p>
            <a:pPr eaLnBrk="1" hangingPunct="1">
              <a:spcBef>
                <a:spcPts val="0"/>
              </a:spcBef>
              <a:defRPr/>
            </a:pPr>
            <a:r>
              <a:rPr lang="en-US" sz="2000" dirty="0"/>
              <a:t>If the features are </a:t>
            </a:r>
            <a:r>
              <a:rPr lang="en-US" sz="2000" u="sng" dirty="0"/>
              <a:t>not</a:t>
            </a:r>
            <a:r>
              <a:rPr lang="en-US" sz="2000" dirty="0"/>
              <a:t> independent, maybe there is a way to combine 2 features in to 1?</a:t>
            </a:r>
          </a:p>
          <a:p>
            <a:pPr eaLnBrk="1" hangingPunct="1">
              <a:spcBef>
                <a:spcPts val="0"/>
              </a:spcBef>
              <a:defRPr/>
            </a:pPr>
            <a:endParaRPr lang="en-US" sz="1050" dirty="0"/>
          </a:p>
          <a:p>
            <a:pPr marL="0" indent="0" algn="ctr" eaLnBrk="1" hangingPunct="1">
              <a:spcBef>
                <a:spcPts val="0"/>
              </a:spcBef>
              <a:buNone/>
              <a:defRPr/>
            </a:pPr>
            <a:endParaRPr lang="en-US" sz="2000" u="sng" dirty="0"/>
          </a:p>
          <a:p>
            <a:pPr marL="0" indent="0" algn="ctr" eaLnBrk="1" hangingPunct="1">
              <a:spcBef>
                <a:spcPts val="0"/>
              </a:spcBef>
              <a:buNone/>
              <a:defRPr/>
            </a:pPr>
            <a:r>
              <a:rPr lang="en-US" sz="2000" u="sng" dirty="0"/>
              <a:t>Hold these thoughts for “Feature Selection” lecture </a:t>
            </a:r>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49</a:t>
            </a:fld>
            <a:endParaRPr lang="en-US" altLang="en-US"/>
          </a:p>
        </p:txBody>
      </p:sp>
    </p:spTree>
    <p:extLst>
      <p:ext uri="{BB962C8B-B14F-4D97-AF65-F5344CB8AC3E}">
        <p14:creationId xmlns:p14="http://schemas.microsoft.com/office/powerpoint/2010/main" val="2822330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792162"/>
          </a:xfrm>
        </p:spPr>
        <p:txBody>
          <a:bodyPr/>
          <a:lstStyle/>
          <a:p>
            <a:r>
              <a:rPr lang="en-US" dirty="0"/>
              <a:t>Review from Last Week</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5</a:t>
            </a:fld>
            <a:endParaRPr lang="en-US" altLang="en-US"/>
          </a:p>
        </p:txBody>
      </p:sp>
    </p:spTree>
    <p:extLst>
      <p:ext uri="{BB962C8B-B14F-4D97-AF65-F5344CB8AC3E}">
        <p14:creationId xmlns:p14="http://schemas.microsoft.com/office/powerpoint/2010/main" val="4497610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0"/>
            <a:ext cx="8229600" cy="1143000"/>
          </a:xfrm>
        </p:spPr>
        <p:txBody>
          <a:bodyPr/>
          <a:lstStyle/>
          <a:p>
            <a:pPr eaLnBrk="1" hangingPunct="1"/>
            <a:r>
              <a:rPr lang="en-US" altLang="en-US" sz="2800" dirty="0"/>
              <a:t>The Curse of Dimensionality</a:t>
            </a:r>
          </a:p>
        </p:txBody>
      </p:sp>
      <p:sp>
        <p:nvSpPr>
          <p:cNvPr id="3" name="Content Placeholder 2"/>
          <p:cNvSpPr>
            <a:spLocks noGrp="1"/>
          </p:cNvSpPr>
          <p:nvPr>
            <p:ph idx="1"/>
          </p:nvPr>
        </p:nvSpPr>
        <p:spPr>
          <a:xfrm>
            <a:off x="381000" y="914400"/>
            <a:ext cx="8534400" cy="5486400"/>
          </a:xfrm>
        </p:spPr>
        <p:txBody>
          <a:bodyPr rtlCol="0">
            <a:noAutofit/>
          </a:bodyPr>
          <a:lstStyle/>
          <a:p>
            <a:pPr marL="0" indent="0" eaLnBrk="1" hangingPunct="1">
              <a:spcBef>
                <a:spcPts val="0"/>
              </a:spcBef>
              <a:buNone/>
              <a:defRPr/>
            </a:pPr>
            <a:endParaRPr lang="en-US" sz="2000" dirty="0"/>
          </a:p>
          <a:p>
            <a:pPr marL="406400" indent="-406400" eaLnBrk="1" hangingPunct="1">
              <a:spcBef>
                <a:spcPts val="0"/>
              </a:spcBef>
              <a:buFont typeface="+mj-lt"/>
              <a:buAutoNum type="arabicPeriod"/>
              <a:defRPr/>
            </a:pPr>
            <a:r>
              <a:rPr lang="en-US" sz="2000" dirty="0"/>
              <a:t>More dimensions create more flexible models, leading to fitting the random noise (</a:t>
            </a:r>
            <a:r>
              <a:rPr lang="en-US" sz="2000" dirty="0" err="1"/>
              <a:t>overfitting</a:t>
            </a:r>
            <a:r>
              <a:rPr lang="en-US" sz="2000" dirty="0"/>
              <a:t>)</a:t>
            </a:r>
          </a:p>
          <a:p>
            <a:pPr eaLnBrk="1" hangingPunct="1">
              <a:spcBef>
                <a:spcPts val="0"/>
              </a:spcBef>
              <a:buAutoNum type="arabicPeriod"/>
              <a:defRPr/>
            </a:pPr>
            <a:endParaRPr lang="en-US" sz="2000" dirty="0"/>
          </a:p>
          <a:p>
            <a:pPr eaLnBrk="1" hangingPunct="1">
              <a:spcBef>
                <a:spcPts val="0"/>
              </a:spcBef>
              <a:buAutoNum type="arabicPeriod"/>
              <a:defRPr/>
            </a:pPr>
            <a:r>
              <a:rPr lang="en-US" sz="2000" dirty="0"/>
              <a:t>More dimensions dilute the number of samples available for modeling a particular effect</a:t>
            </a:r>
          </a:p>
          <a:p>
            <a:pPr eaLnBrk="1" hangingPunct="1">
              <a:spcBef>
                <a:spcPts val="0"/>
              </a:spcBef>
              <a:buAutoNum type="arabicPeriod"/>
              <a:defRPr/>
            </a:pPr>
            <a:endParaRPr lang="en-US" sz="2000" dirty="0"/>
          </a:p>
          <a:p>
            <a:pPr eaLnBrk="1" hangingPunct="1">
              <a:spcBef>
                <a:spcPts val="0"/>
              </a:spcBef>
              <a:buAutoNum type="arabicPeriod"/>
              <a:defRPr/>
            </a:pPr>
            <a:r>
              <a:rPr lang="en-US" sz="2000" dirty="0"/>
              <a:t>More dimensions make a model harder to interpret</a:t>
            </a:r>
          </a:p>
          <a:p>
            <a:pPr eaLnBrk="1" hangingPunct="1">
              <a:spcBef>
                <a:spcPts val="0"/>
              </a:spcBef>
              <a:buAutoNum type="arabicPeriod"/>
              <a:defRPr/>
            </a:pPr>
            <a:endParaRPr lang="en-US" dirty="0"/>
          </a:p>
          <a:p>
            <a:pPr eaLnBrk="1" hangingPunct="1">
              <a:spcBef>
                <a:spcPts val="0"/>
              </a:spcBef>
              <a:buAutoNum type="arabicPeriod"/>
              <a:defRPr/>
            </a:pPr>
            <a:r>
              <a:rPr lang="en-US" sz="2000" dirty="0"/>
              <a:t>More dimensions make the input data to the model harder to collect, sometimes significantly</a:t>
            </a:r>
          </a:p>
          <a:p>
            <a:pPr eaLnBrk="1" hangingPunct="1">
              <a:spcBef>
                <a:spcPts val="0"/>
              </a:spcBef>
              <a:buAutoNum type="arabicPeriod"/>
              <a:defRPr/>
            </a:pPr>
            <a:endParaRPr lang="en-US" dirty="0"/>
          </a:p>
          <a:p>
            <a:pPr marL="0" indent="0" eaLnBrk="1" hangingPunct="1">
              <a:spcBef>
                <a:spcPts val="0"/>
              </a:spcBef>
              <a:buNone/>
              <a:defRPr/>
            </a:pPr>
            <a:endParaRPr lang="en-US" sz="1800"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50</a:t>
            </a:fld>
            <a:endParaRPr lang="en-US" altLang="en-US"/>
          </a:p>
        </p:txBody>
      </p:sp>
    </p:spTree>
    <p:extLst>
      <p:ext uri="{BB962C8B-B14F-4D97-AF65-F5344CB8AC3E}">
        <p14:creationId xmlns:p14="http://schemas.microsoft.com/office/powerpoint/2010/main" val="23258002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t>The Curse of Dimensionality</a:t>
            </a:r>
          </a:p>
        </p:txBody>
      </p:sp>
      <p:sp>
        <p:nvSpPr>
          <p:cNvPr id="3" name="Content Placeholder 2"/>
          <p:cNvSpPr>
            <a:spLocks noGrp="1"/>
          </p:cNvSpPr>
          <p:nvPr>
            <p:ph idx="1"/>
          </p:nvPr>
        </p:nvSpPr>
        <p:spPr>
          <a:xfrm>
            <a:off x="381000" y="1066799"/>
            <a:ext cx="8305800" cy="5654675"/>
          </a:xfrm>
        </p:spPr>
        <p:txBody>
          <a:bodyPr rtlCol="0">
            <a:normAutofit/>
          </a:bodyPr>
          <a:lstStyle/>
          <a:p>
            <a:pPr marL="0" indent="0" eaLnBrk="1" fontAlgn="auto" hangingPunct="1">
              <a:spcAft>
                <a:spcPts val="0"/>
              </a:spcAft>
              <a:buNone/>
              <a:defRPr/>
            </a:pPr>
            <a:r>
              <a:rPr lang="en-US" sz="2000" dirty="0"/>
              <a:t>Regression works best when n &gt;&gt; p.  When n ~ p, you don’t have enough data records to adequately sample each feature.  There is no unique solution for all the coefficients using least squares.</a:t>
            </a:r>
          </a:p>
          <a:p>
            <a:pPr marL="0" indent="0" eaLnBrk="1" fontAlgn="auto" hangingPunct="1">
              <a:spcAft>
                <a:spcPts val="0"/>
              </a:spcAft>
              <a:buNone/>
              <a:defRPr/>
            </a:pPr>
            <a:endParaRPr lang="en-US" sz="2000" dirty="0"/>
          </a:p>
          <a:p>
            <a:pPr marL="0" indent="0" eaLnBrk="1" fontAlgn="auto" hangingPunct="1">
              <a:spcAft>
                <a:spcPts val="0"/>
              </a:spcAft>
              <a:buNone/>
              <a:defRPr/>
            </a:pPr>
            <a:r>
              <a:rPr lang="en-US" sz="2000" dirty="0"/>
              <a:t>As p </a:t>
            </a:r>
            <a:r>
              <a:rPr lang="en-US" sz="2000" dirty="0">
                <a:sym typeface="Wingdings" panose="05000000000000000000" pitchFamily="2" charset="2"/>
              </a:rPr>
              <a:t> n, training MSE  0 and test MSE  infinity </a:t>
            </a:r>
            <a:r>
              <a:rPr lang="en-US" sz="2000" dirty="0"/>
              <a:t> </a:t>
            </a:r>
            <a:endParaRPr lang="en-US" sz="2000" dirty="0">
              <a:sym typeface="Wingdings" panose="05000000000000000000" pitchFamily="2" charset="2"/>
            </a:endParaRPr>
          </a:p>
          <a:p>
            <a:pPr eaLnBrk="1" fontAlgn="auto" hangingPunct="1">
              <a:spcAft>
                <a:spcPts val="0"/>
              </a:spcAft>
              <a:defRPr/>
            </a:pPr>
            <a:r>
              <a:rPr lang="en-US" sz="2000" dirty="0"/>
              <a:t>When we add features, we essentially “dilute” the n across the features.  </a:t>
            </a:r>
          </a:p>
          <a:p>
            <a:pPr eaLnBrk="1" fontAlgn="auto" hangingPunct="1">
              <a:spcAft>
                <a:spcPts val="0"/>
              </a:spcAft>
              <a:defRPr/>
            </a:pPr>
            <a:endParaRPr lang="en-US" dirty="0"/>
          </a:p>
          <a:p>
            <a:pPr eaLnBrk="1" fontAlgn="auto" hangingPunct="1">
              <a:spcAft>
                <a:spcPts val="0"/>
              </a:spcAft>
              <a:defRPr/>
            </a:pPr>
            <a:endParaRPr lang="en-US" sz="2000" dirty="0"/>
          </a:p>
          <a:p>
            <a:pPr eaLnBrk="1" fontAlgn="auto" hangingPunct="1">
              <a:spcAft>
                <a:spcPts val="0"/>
              </a:spcAft>
              <a:defRPr/>
            </a:pPr>
            <a:endParaRPr lang="en-US" dirty="0"/>
          </a:p>
          <a:p>
            <a:pPr eaLnBrk="1" fontAlgn="auto" hangingPunct="1">
              <a:spcAft>
                <a:spcPts val="0"/>
              </a:spcAft>
              <a:defRPr/>
            </a:pPr>
            <a:endParaRPr lang="en-US" sz="2000" dirty="0"/>
          </a:p>
          <a:p>
            <a:pPr eaLnBrk="1" fontAlgn="auto" hangingPunct="1">
              <a:spcAft>
                <a:spcPts val="0"/>
              </a:spcAft>
              <a:defRPr/>
            </a:pPr>
            <a:endParaRPr lang="en-US" dirty="0"/>
          </a:p>
          <a:p>
            <a:pPr eaLnBrk="1" fontAlgn="auto" hangingPunct="1">
              <a:spcAft>
                <a:spcPts val="0"/>
              </a:spcAft>
              <a:defRPr/>
            </a:pPr>
            <a:endParaRPr lang="en-US" sz="2000" dirty="0"/>
          </a:p>
          <a:p>
            <a:pPr eaLnBrk="1" fontAlgn="auto" hangingPunct="1">
              <a:spcAft>
                <a:spcPts val="0"/>
              </a:spcAft>
              <a:defRPr/>
            </a:pPr>
            <a:endParaRPr lang="en-US" dirty="0"/>
          </a:p>
          <a:p>
            <a:pPr eaLnBrk="1" fontAlgn="auto" hangingPunct="1">
              <a:spcAft>
                <a:spcPts val="0"/>
              </a:spcAft>
              <a:defRPr/>
            </a:pPr>
            <a:endParaRPr lang="en-US" sz="2000"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51</a:t>
            </a:fld>
            <a:endParaRPr lang="en-US" altLang="en-US"/>
          </a:p>
        </p:txBody>
      </p:sp>
      <p:pic>
        <p:nvPicPr>
          <p:cNvPr id="4" name="Picture 3"/>
          <p:cNvPicPr>
            <a:picLocks noChangeAspect="1"/>
          </p:cNvPicPr>
          <p:nvPr/>
        </p:nvPicPr>
        <p:blipFill>
          <a:blip r:embed="rId2"/>
          <a:stretch>
            <a:fillRect/>
          </a:stretch>
        </p:blipFill>
        <p:spPr>
          <a:xfrm>
            <a:off x="990600" y="3733800"/>
            <a:ext cx="7543800" cy="2438400"/>
          </a:xfrm>
          <a:prstGeom prst="rect">
            <a:avLst/>
          </a:prstGeom>
        </p:spPr>
      </p:pic>
    </p:spTree>
    <p:extLst>
      <p:ext uri="{BB962C8B-B14F-4D97-AF65-F5344CB8AC3E}">
        <p14:creationId xmlns:p14="http://schemas.microsoft.com/office/powerpoint/2010/main" val="37859545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Curse of Dimensionality</a:t>
            </a:r>
          </a:p>
        </p:txBody>
      </p:sp>
      <p:sp>
        <p:nvSpPr>
          <p:cNvPr id="3" name="Content Placeholder 2"/>
          <p:cNvSpPr>
            <a:spLocks noGrp="1"/>
          </p:cNvSpPr>
          <p:nvPr>
            <p:ph idx="1"/>
          </p:nvPr>
        </p:nvSpPr>
        <p:spPr/>
        <p:txBody>
          <a:bodyPr/>
          <a:lstStyle/>
          <a:p>
            <a:pPr marL="0" indent="0">
              <a:buNone/>
            </a:pPr>
            <a:r>
              <a:rPr lang="en-US" dirty="0"/>
              <a:t>For cases where the number of features is greater than n (for p &gt; n), we no longer have enough samples to model the effect of all the features.</a:t>
            </a:r>
          </a:p>
          <a:p>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52</a:t>
            </a:fld>
            <a:endParaRPr lang="en-US" altLang="en-US"/>
          </a:p>
        </p:txBody>
      </p:sp>
      <p:pic>
        <p:nvPicPr>
          <p:cNvPr id="5" name="Picture 4"/>
          <p:cNvPicPr>
            <a:picLocks noChangeAspect="1"/>
          </p:cNvPicPr>
          <p:nvPr/>
        </p:nvPicPr>
        <p:blipFill>
          <a:blip r:embed="rId2"/>
          <a:stretch>
            <a:fillRect/>
          </a:stretch>
        </p:blipFill>
        <p:spPr>
          <a:xfrm>
            <a:off x="609600" y="2590800"/>
            <a:ext cx="7878504" cy="3336150"/>
          </a:xfrm>
          <a:prstGeom prst="rect">
            <a:avLst/>
          </a:prstGeom>
        </p:spPr>
      </p:pic>
    </p:spTree>
    <p:extLst>
      <p:ext uri="{BB962C8B-B14F-4D97-AF65-F5344CB8AC3E}">
        <p14:creationId xmlns:p14="http://schemas.microsoft.com/office/powerpoint/2010/main" val="2854913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16F04-DB53-4F2C-8DA3-25E9E78D41E1}"/>
              </a:ext>
            </a:extLst>
          </p:cNvPr>
          <p:cNvSpPr>
            <a:spLocks noGrp="1"/>
          </p:cNvSpPr>
          <p:nvPr>
            <p:ph type="title"/>
          </p:nvPr>
        </p:nvSpPr>
        <p:spPr/>
        <p:txBody>
          <a:bodyPr/>
          <a:lstStyle/>
          <a:p>
            <a:r>
              <a:rPr lang="en-US" dirty="0"/>
              <a:t>Bootstrap</a:t>
            </a:r>
          </a:p>
        </p:txBody>
      </p:sp>
      <p:sp>
        <p:nvSpPr>
          <p:cNvPr id="3" name="Content Placeholder 2">
            <a:extLst>
              <a:ext uri="{FF2B5EF4-FFF2-40B4-BE49-F238E27FC236}">
                <a16:creationId xmlns:a16="http://schemas.microsoft.com/office/drawing/2014/main" id="{19850A55-0C45-4AB6-A791-98FE561DBBA8}"/>
              </a:ext>
            </a:extLst>
          </p:cNvPr>
          <p:cNvSpPr>
            <a:spLocks noGrp="1"/>
          </p:cNvSpPr>
          <p:nvPr>
            <p:ph idx="1"/>
          </p:nvPr>
        </p:nvSpPr>
        <p:spPr/>
        <p:txBody>
          <a:bodyPr/>
          <a:lstStyle/>
          <a:p>
            <a:pPr marL="0" indent="0">
              <a:buNone/>
            </a:pPr>
            <a:r>
              <a:rPr lang="en-US" dirty="0"/>
              <a:t>Like Cross Validation, The Bootstrap is a method based on resampling the data. In this case, you re trying to </a:t>
            </a:r>
            <a:r>
              <a:rPr lang="en-US" b="1" dirty="0"/>
              <a:t>estimate the accuracy of an estimate.</a:t>
            </a:r>
            <a:endParaRPr lang="en-US" dirty="0"/>
          </a:p>
          <a:p>
            <a:r>
              <a:rPr lang="en-US" dirty="0"/>
              <a:t>This just means you are trying to estimate the variance of an estimate, of the confidence interval associated with an estimate. </a:t>
            </a:r>
          </a:p>
          <a:p>
            <a:pPr marL="0" indent="0">
              <a:buNone/>
            </a:pPr>
            <a:endParaRPr lang="en-US" dirty="0"/>
          </a:p>
          <a:p>
            <a:pPr marL="0" indent="0">
              <a:buNone/>
            </a:pPr>
            <a:r>
              <a:rPr lang="en-US" dirty="0"/>
              <a:t>Did you ever hear the phrase “pull oneself up by the bootstrap”? It doesn’t make any sense… you can’t pull yourself up without securing yourself on some external structure (grabbing onto a table to pull yourself up from the floor, for example).</a:t>
            </a:r>
          </a:p>
          <a:p>
            <a:pPr marL="0" indent="0">
              <a:buNone/>
            </a:pPr>
            <a:endParaRPr lang="en-US" dirty="0"/>
          </a:p>
          <a:p>
            <a:pPr marL="0" indent="0">
              <a:buNone/>
            </a:pPr>
            <a:r>
              <a:rPr lang="en-US" dirty="0"/>
              <a:t>Similarly, to estimate the accuracy of an estimate, you are not collecting more data, but rather using data you already have to determine something new.</a:t>
            </a:r>
          </a:p>
          <a:p>
            <a:pPr marL="0" indent="0">
              <a:buNone/>
            </a:pPr>
            <a:r>
              <a:rPr lang="en-US" dirty="0"/>
              <a:t> </a:t>
            </a:r>
          </a:p>
        </p:txBody>
      </p:sp>
      <p:sp>
        <p:nvSpPr>
          <p:cNvPr id="4" name="Slide Number Placeholder 3">
            <a:extLst>
              <a:ext uri="{FF2B5EF4-FFF2-40B4-BE49-F238E27FC236}">
                <a16:creationId xmlns:a16="http://schemas.microsoft.com/office/drawing/2014/main" id="{A00293F1-5661-4077-97AF-CAC0B64DC3FD}"/>
              </a:ext>
            </a:extLst>
          </p:cNvPr>
          <p:cNvSpPr>
            <a:spLocks noGrp="1"/>
          </p:cNvSpPr>
          <p:nvPr>
            <p:ph type="sldNum" sz="quarter" idx="12"/>
          </p:nvPr>
        </p:nvSpPr>
        <p:spPr/>
        <p:txBody>
          <a:bodyPr/>
          <a:lstStyle/>
          <a:p>
            <a:pPr>
              <a:defRPr/>
            </a:pPr>
            <a:fld id="{9695C8B4-01A2-485F-8B64-4640E234E3BB}" type="slidenum">
              <a:rPr lang="en-US" altLang="en-US" smtClean="0"/>
              <a:pPr>
                <a:defRPr/>
              </a:pPr>
              <a:t>53</a:t>
            </a:fld>
            <a:endParaRPr lang="en-US" altLang="en-US"/>
          </a:p>
        </p:txBody>
      </p:sp>
    </p:spTree>
    <p:extLst>
      <p:ext uri="{BB962C8B-B14F-4D97-AF65-F5344CB8AC3E}">
        <p14:creationId xmlns:p14="http://schemas.microsoft.com/office/powerpoint/2010/main" val="28662276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16F04-DB53-4F2C-8DA3-25E9E78D41E1}"/>
              </a:ext>
            </a:extLst>
          </p:cNvPr>
          <p:cNvSpPr>
            <a:spLocks noGrp="1"/>
          </p:cNvSpPr>
          <p:nvPr>
            <p:ph type="title"/>
          </p:nvPr>
        </p:nvSpPr>
        <p:spPr/>
        <p:txBody>
          <a:bodyPr/>
          <a:lstStyle/>
          <a:p>
            <a:r>
              <a:rPr lang="en-US" dirty="0"/>
              <a:t>The Bootstrap</a:t>
            </a:r>
          </a:p>
        </p:txBody>
      </p:sp>
      <p:sp>
        <p:nvSpPr>
          <p:cNvPr id="3" name="Content Placeholder 2">
            <a:extLst>
              <a:ext uri="{FF2B5EF4-FFF2-40B4-BE49-F238E27FC236}">
                <a16:creationId xmlns:a16="http://schemas.microsoft.com/office/drawing/2014/main" id="{19850A55-0C45-4AB6-A791-98FE561DBBA8}"/>
              </a:ext>
            </a:extLst>
          </p:cNvPr>
          <p:cNvSpPr>
            <a:spLocks noGrp="1"/>
          </p:cNvSpPr>
          <p:nvPr>
            <p:ph idx="1"/>
          </p:nvPr>
        </p:nvSpPr>
        <p:spPr/>
        <p:txBody>
          <a:bodyPr/>
          <a:lstStyle/>
          <a:p>
            <a:pPr marL="0" indent="0">
              <a:buNone/>
            </a:pPr>
            <a:r>
              <a:rPr lang="en-US" dirty="0"/>
              <a:t>The Bootstrap uses random sampling with replacement to create B new data sets. B can be 1000 or 10,000.</a:t>
            </a:r>
          </a:p>
          <a:p>
            <a:pPr marL="0" indent="0">
              <a:buNone/>
            </a:pPr>
            <a:r>
              <a:rPr lang="en-US" dirty="0"/>
              <a:t> </a:t>
            </a:r>
          </a:p>
        </p:txBody>
      </p:sp>
      <p:sp>
        <p:nvSpPr>
          <p:cNvPr id="4" name="Slide Number Placeholder 3">
            <a:extLst>
              <a:ext uri="{FF2B5EF4-FFF2-40B4-BE49-F238E27FC236}">
                <a16:creationId xmlns:a16="http://schemas.microsoft.com/office/drawing/2014/main" id="{A00293F1-5661-4077-97AF-CAC0B64DC3FD}"/>
              </a:ext>
            </a:extLst>
          </p:cNvPr>
          <p:cNvSpPr>
            <a:spLocks noGrp="1"/>
          </p:cNvSpPr>
          <p:nvPr>
            <p:ph type="sldNum" sz="quarter" idx="12"/>
          </p:nvPr>
        </p:nvSpPr>
        <p:spPr/>
        <p:txBody>
          <a:bodyPr/>
          <a:lstStyle/>
          <a:p>
            <a:pPr>
              <a:defRPr/>
            </a:pPr>
            <a:fld id="{9695C8B4-01A2-485F-8B64-4640E234E3BB}" type="slidenum">
              <a:rPr lang="en-US" altLang="en-US" smtClean="0"/>
              <a:pPr>
                <a:defRPr/>
              </a:pPr>
              <a:t>54</a:t>
            </a:fld>
            <a:endParaRPr lang="en-US" altLang="en-US"/>
          </a:p>
        </p:txBody>
      </p:sp>
      <p:pic>
        <p:nvPicPr>
          <p:cNvPr id="5" name="Picture 4">
            <a:extLst>
              <a:ext uri="{FF2B5EF4-FFF2-40B4-BE49-F238E27FC236}">
                <a16:creationId xmlns:a16="http://schemas.microsoft.com/office/drawing/2014/main" id="{99072F79-7B51-49B3-865F-382CD463045E}"/>
              </a:ext>
            </a:extLst>
          </p:cNvPr>
          <p:cNvPicPr>
            <a:picLocks noChangeAspect="1"/>
          </p:cNvPicPr>
          <p:nvPr/>
        </p:nvPicPr>
        <p:blipFill>
          <a:blip r:embed="rId2"/>
          <a:stretch>
            <a:fillRect/>
          </a:stretch>
        </p:blipFill>
        <p:spPr>
          <a:xfrm>
            <a:off x="1371600" y="2170834"/>
            <a:ext cx="6553200" cy="3876834"/>
          </a:xfrm>
          <a:prstGeom prst="rect">
            <a:avLst/>
          </a:prstGeom>
        </p:spPr>
      </p:pic>
    </p:spTree>
    <p:extLst>
      <p:ext uri="{BB962C8B-B14F-4D97-AF65-F5344CB8AC3E}">
        <p14:creationId xmlns:p14="http://schemas.microsoft.com/office/powerpoint/2010/main" val="3964660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16F04-DB53-4F2C-8DA3-25E9E78D41E1}"/>
              </a:ext>
            </a:extLst>
          </p:cNvPr>
          <p:cNvSpPr>
            <a:spLocks noGrp="1"/>
          </p:cNvSpPr>
          <p:nvPr>
            <p:ph type="title"/>
          </p:nvPr>
        </p:nvSpPr>
        <p:spPr/>
        <p:txBody>
          <a:bodyPr/>
          <a:lstStyle/>
          <a:p>
            <a:r>
              <a:rPr lang="en-US" dirty="0"/>
              <a:t>Bootstrap</a:t>
            </a:r>
          </a:p>
        </p:txBody>
      </p:sp>
      <p:sp>
        <p:nvSpPr>
          <p:cNvPr id="3" name="Content Placeholder 2">
            <a:extLst>
              <a:ext uri="{FF2B5EF4-FFF2-40B4-BE49-F238E27FC236}">
                <a16:creationId xmlns:a16="http://schemas.microsoft.com/office/drawing/2014/main" id="{19850A55-0C45-4AB6-A791-98FE561DBBA8}"/>
              </a:ext>
            </a:extLst>
          </p:cNvPr>
          <p:cNvSpPr>
            <a:spLocks noGrp="1"/>
          </p:cNvSpPr>
          <p:nvPr>
            <p:ph idx="1"/>
          </p:nvPr>
        </p:nvSpPr>
        <p:spPr/>
        <p:txBody>
          <a:bodyPr/>
          <a:lstStyle/>
          <a:p>
            <a:pPr marL="0" indent="0">
              <a:buNone/>
            </a:pPr>
            <a:r>
              <a:rPr lang="en-US" dirty="0"/>
              <a:t>After 1000 samples and calculations for </a:t>
            </a:r>
            <a:r>
              <a:rPr lang="en-US" dirty="0">
                <a:latin typeface="Symbol" panose="05050102010706020507" pitchFamily="18" charset="2"/>
              </a:rPr>
              <a:t>a</a:t>
            </a:r>
            <a:r>
              <a:rPr lang="en-US" dirty="0"/>
              <a:t>, calculate the average of </a:t>
            </a:r>
            <a:r>
              <a:rPr lang="en-US" dirty="0">
                <a:latin typeface="Symbol" panose="05050102010706020507" pitchFamily="18" charset="2"/>
              </a:rPr>
              <a:t>a</a:t>
            </a:r>
          </a:p>
          <a:p>
            <a:pPr marL="0" indent="0">
              <a:buNone/>
            </a:pPr>
            <a:endParaRPr lang="en-US" dirty="0"/>
          </a:p>
          <a:p>
            <a:pPr marL="0" indent="0">
              <a:buNone/>
            </a:pPr>
            <a:r>
              <a:rPr lang="en-US" dirty="0"/>
              <a:t>Then estimate the standard error for </a:t>
            </a:r>
            <a:r>
              <a:rPr lang="en-US" dirty="0">
                <a:latin typeface="Symbol" panose="05050102010706020507" pitchFamily="18" charset="2"/>
              </a:rPr>
              <a:t>a</a:t>
            </a:r>
          </a:p>
          <a:p>
            <a:pPr marL="0" indent="0">
              <a:buNone/>
            </a:pPr>
            <a:endParaRPr lang="en-US" dirty="0">
              <a:latin typeface="Symbol" panose="05050102010706020507" pitchFamily="18" charset="2"/>
            </a:endParaRPr>
          </a:p>
          <a:p>
            <a:pPr marL="0" indent="0">
              <a:buNone/>
            </a:pPr>
            <a:endParaRPr lang="en-US" dirty="0">
              <a:latin typeface="Symbol" panose="05050102010706020507" pitchFamily="18" charset="2"/>
            </a:endParaRPr>
          </a:p>
          <a:p>
            <a:pPr marL="0" indent="0">
              <a:buNone/>
            </a:pPr>
            <a:endParaRPr lang="en-US" dirty="0">
              <a:latin typeface="Symbol" panose="05050102010706020507" pitchFamily="18" charset="2"/>
            </a:endParaRPr>
          </a:p>
          <a:p>
            <a:pPr marL="0" indent="0">
              <a:buNone/>
            </a:pPr>
            <a:endParaRPr lang="en-US" dirty="0">
              <a:latin typeface="Symbol" panose="05050102010706020507" pitchFamily="18" charset="2"/>
            </a:endParaRPr>
          </a:p>
          <a:p>
            <a:pPr marL="0" indent="0">
              <a:buNone/>
            </a:pPr>
            <a:endParaRPr lang="en-US" dirty="0">
              <a:latin typeface="Symbol" panose="05050102010706020507" pitchFamily="18" charset="2"/>
            </a:endParaRPr>
          </a:p>
          <a:p>
            <a:pPr marL="0" indent="0">
              <a:buNone/>
            </a:pPr>
            <a:endParaRPr lang="en-US" dirty="0">
              <a:latin typeface="Symbol" panose="05050102010706020507" pitchFamily="18" charset="2"/>
            </a:endParaRPr>
          </a:p>
          <a:p>
            <a:pPr marL="0" indent="0">
              <a:buNone/>
            </a:pPr>
            <a:r>
              <a:rPr lang="en-US" dirty="0">
                <a:latin typeface="+mj-lt"/>
              </a:rPr>
              <a:t>The bootstrap comes up with a value of 0.087 for SE(</a:t>
            </a:r>
            <a:r>
              <a:rPr lang="en-US" dirty="0">
                <a:latin typeface="Symbol" panose="05050102010706020507" pitchFamily="18" charset="2"/>
              </a:rPr>
              <a:t>a</a:t>
            </a:r>
            <a:r>
              <a:rPr lang="en-US" dirty="0">
                <a:latin typeface="+mj-lt"/>
              </a:rPr>
              <a:t>), which is very close to the correct answer (based on 1000 new datasets) of </a:t>
            </a:r>
            <a:r>
              <a:rPr lang="en-US" dirty="0"/>
              <a:t>SE(</a:t>
            </a:r>
            <a:r>
              <a:rPr lang="en-US" dirty="0">
                <a:latin typeface="Symbol" panose="05050102010706020507" pitchFamily="18" charset="2"/>
              </a:rPr>
              <a:t>a</a:t>
            </a:r>
            <a:r>
              <a:rPr lang="en-US" dirty="0"/>
              <a:t>) = 0.083</a:t>
            </a:r>
            <a:endParaRPr lang="en-US" dirty="0">
              <a:latin typeface="+mj-lt"/>
            </a:endParaRPr>
          </a:p>
        </p:txBody>
      </p:sp>
      <p:sp>
        <p:nvSpPr>
          <p:cNvPr id="4" name="Slide Number Placeholder 3">
            <a:extLst>
              <a:ext uri="{FF2B5EF4-FFF2-40B4-BE49-F238E27FC236}">
                <a16:creationId xmlns:a16="http://schemas.microsoft.com/office/drawing/2014/main" id="{A00293F1-5661-4077-97AF-CAC0B64DC3FD}"/>
              </a:ext>
            </a:extLst>
          </p:cNvPr>
          <p:cNvSpPr>
            <a:spLocks noGrp="1"/>
          </p:cNvSpPr>
          <p:nvPr>
            <p:ph type="sldNum" sz="quarter" idx="12"/>
          </p:nvPr>
        </p:nvSpPr>
        <p:spPr/>
        <p:txBody>
          <a:bodyPr/>
          <a:lstStyle/>
          <a:p>
            <a:pPr>
              <a:defRPr/>
            </a:pPr>
            <a:fld id="{9695C8B4-01A2-485F-8B64-4640E234E3BB}" type="slidenum">
              <a:rPr lang="en-US" altLang="en-US" smtClean="0"/>
              <a:pPr>
                <a:defRPr/>
              </a:pPr>
              <a:t>55</a:t>
            </a:fld>
            <a:endParaRPr lang="en-US" altLang="en-US"/>
          </a:p>
        </p:txBody>
      </p:sp>
      <p:pic>
        <p:nvPicPr>
          <p:cNvPr id="5" name="Picture 4">
            <a:extLst>
              <a:ext uri="{FF2B5EF4-FFF2-40B4-BE49-F238E27FC236}">
                <a16:creationId xmlns:a16="http://schemas.microsoft.com/office/drawing/2014/main" id="{EAA13FA1-E19C-4524-9EAB-A3258DB3743E}"/>
              </a:ext>
            </a:extLst>
          </p:cNvPr>
          <p:cNvPicPr>
            <a:picLocks noChangeAspect="1"/>
          </p:cNvPicPr>
          <p:nvPr/>
        </p:nvPicPr>
        <p:blipFill>
          <a:blip r:embed="rId2"/>
          <a:stretch>
            <a:fillRect/>
          </a:stretch>
        </p:blipFill>
        <p:spPr>
          <a:xfrm>
            <a:off x="1447800" y="2743200"/>
            <a:ext cx="6777744" cy="1044700"/>
          </a:xfrm>
          <a:prstGeom prst="rect">
            <a:avLst/>
          </a:prstGeom>
        </p:spPr>
      </p:pic>
      <p:sp>
        <p:nvSpPr>
          <p:cNvPr id="6" name="TextBox 5">
            <a:extLst>
              <a:ext uri="{FF2B5EF4-FFF2-40B4-BE49-F238E27FC236}">
                <a16:creationId xmlns:a16="http://schemas.microsoft.com/office/drawing/2014/main" id="{5FB1C341-ABBC-4B65-9B2D-62863B910A5C}"/>
              </a:ext>
            </a:extLst>
          </p:cNvPr>
          <p:cNvSpPr txBox="1"/>
          <p:nvPr/>
        </p:nvSpPr>
        <p:spPr>
          <a:xfrm>
            <a:off x="4572000" y="1143000"/>
            <a:ext cx="300082" cy="369332"/>
          </a:xfrm>
          <a:prstGeom prst="rect">
            <a:avLst/>
          </a:prstGeom>
          <a:noFill/>
        </p:spPr>
        <p:txBody>
          <a:bodyPr wrap="none" rtlCol="0">
            <a:spAutoFit/>
          </a:bodyPr>
          <a:lstStyle/>
          <a:p>
            <a:r>
              <a:rPr lang="en-US" dirty="0"/>
              <a:t>^</a:t>
            </a:r>
          </a:p>
        </p:txBody>
      </p:sp>
      <p:sp>
        <p:nvSpPr>
          <p:cNvPr id="7" name="TextBox 6">
            <a:extLst>
              <a:ext uri="{FF2B5EF4-FFF2-40B4-BE49-F238E27FC236}">
                <a16:creationId xmlns:a16="http://schemas.microsoft.com/office/drawing/2014/main" id="{5746E987-C324-409F-ABF1-34F736D9E1C9}"/>
              </a:ext>
            </a:extLst>
          </p:cNvPr>
          <p:cNvSpPr txBox="1"/>
          <p:nvPr/>
        </p:nvSpPr>
        <p:spPr>
          <a:xfrm>
            <a:off x="5943600" y="4403033"/>
            <a:ext cx="300082" cy="369332"/>
          </a:xfrm>
          <a:prstGeom prst="rect">
            <a:avLst/>
          </a:prstGeom>
          <a:noFill/>
        </p:spPr>
        <p:txBody>
          <a:bodyPr wrap="none" rtlCol="0">
            <a:spAutoFit/>
          </a:bodyPr>
          <a:lstStyle/>
          <a:p>
            <a:r>
              <a:rPr lang="en-US" dirty="0"/>
              <a:t>^</a:t>
            </a:r>
          </a:p>
        </p:txBody>
      </p:sp>
      <p:sp>
        <p:nvSpPr>
          <p:cNvPr id="8" name="TextBox 7">
            <a:extLst>
              <a:ext uri="{FF2B5EF4-FFF2-40B4-BE49-F238E27FC236}">
                <a16:creationId xmlns:a16="http://schemas.microsoft.com/office/drawing/2014/main" id="{6F8DA738-6DC6-4912-A509-30F7AE986E95}"/>
              </a:ext>
            </a:extLst>
          </p:cNvPr>
          <p:cNvSpPr txBox="1"/>
          <p:nvPr/>
        </p:nvSpPr>
        <p:spPr>
          <a:xfrm>
            <a:off x="7391400" y="1098202"/>
            <a:ext cx="300082" cy="369332"/>
          </a:xfrm>
          <a:prstGeom prst="rect">
            <a:avLst/>
          </a:prstGeom>
          <a:noFill/>
        </p:spPr>
        <p:txBody>
          <a:bodyPr wrap="none" rtlCol="0">
            <a:spAutoFit/>
          </a:bodyPr>
          <a:lstStyle/>
          <a:p>
            <a:r>
              <a:rPr lang="en-US" dirty="0"/>
              <a:t>^</a:t>
            </a:r>
          </a:p>
        </p:txBody>
      </p:sp>
      <p:sp>
        <p:nvSpPr>
          <p:cNvPr id="9" name="TextBox 8">
            <a:extLst>
              <a:ext uri="{FF2B5EF4-FFF2-40B4-BE49-F238E27FC236}">
                <a16:creationId xmlns:a16="http://schemas.microsoft.com/office/drawing/2014/main" id="{2CCD79CE-B902-492A-AEE3-FB0912973EC6}"/>
              </a:ext>
            </a:extLst>
          </p:cNvPr>
          <p:cNvSpPr txBox="1"/>
          <p:nvPr/>
        </p:nvSpPr>
        <p:spPr>
          <a:xfrm>
            <a:off x="4343400" y="1866599"/>
            <a:ext cx="300082" cy="369332"/>
          </a:xfrm>
          <a:prstGeom prst="rect">
            <a:avLst/>
          </a:prstGeom>
          <a:noFill/>
        </p:spPr>
        <p:txBody>
          <a:bodyPr wrap="none" rtlCol="0">
            <a:spAutoFit/>
          </a:bodyPr>
          <a:lstStyle/>
          <a:p>
            <a:r>
              <a:rPr lang="en-US" dirty="0"/>
              <a:t>^</a:t>
            </a:r>
          </a:p>
        </p:txBody>
      </p:sp>
      <p:sp>
        <p:nvSpPr>
          <p:cNvPr id="10" name="TextBox 9">
            <a:extLst>
              <a:ext uri="{FF2B5EF4-FFF2-40B4-BE49-F238E27FC236}">
                <a16:creationId xmlns:a16="http://schemas.microsoft.com/office/drawing/2014/main" id="{B4BB0E4C-A870-4D64-AFA4-03F27DDEB7BD}"/>
              </a:ext>
            </a:extLst>
          </p:cNvPr>
          <p:cNvSpPr txBox="1"/>
          <p:nvPr/>
        </p:nvSpPr>
        <p:spPr>
          <a:xfrm>
            <a:off x="6253118" y="4736068"/>
            <a:ext cx="300082"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12590659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0"/>
            <a:ext cx="8229600" cy="1143000"/>
          </a:xfrm>
        </p:spPr>
        <p:txBody>
          <a:bodyPr/>
          <a:lstStyle/>
          <a:p>
            <a:pPr eaLnBrk="1" hangingPunct="1"/>
            <a:r>
              <a:rPr lang="en-US" altLang="en-US" sz="2800" dirty="0"/>
              <a:t>Homework #3 (Page 1 of 2)</a:t>
            </a:r>
          </a:p>
        </p:txBody>
      </p:sp>
      <p:sp>
        <p:nvSpPr>
          <p:cNvPr id="3" name="Content Placeholder 2"/>
          <p:cNvSpPr>
            <a:spLocks noGrp="1"/>
          </p:cNvSpPr>
          <p:nvPr>
            <p:ph idx="1"/>
          </p:nvPr>
        </p:nvSpPr>
        <p:spPr>
          <a:xfrm>
            <a:off x="381000" y="1066800"/>
            <a:ext cx="8305800" cy="5334000"/>
          </a:xfrm>
        </p:spPr>
        <p:txBody>
          <a:bodyPr rtlCol="0">
            <a:normAutofit/>
          </a:bodyPr>
          <a:lstStyle/>
          <a:p>
            <a:pPr marL="0" indent="0" eaLnBrk="1" fontAlgn="auto" hangingPunct="1">
              <a:spcAft>
                <a:spcPts val="0"/>
              </a:spcAft>
              <a:buFont typeface="Arial" charset="0"/>
              <a:buNone/>
              <a:defRPr/>
            </a:pPr>
            <a:r>
              <a:rPr lang="en-US" sz="2200" dirty="0"/>
              <a:t>Read Chapter 5 of ISLR, Pages 175 through 183 (skip page 184)</a:t>
            </a:r>
          </a:p>
          <a:p>
            <a:pPr marL="0" indent="0" eaLnBrk="1" fontAlgn="auto" hangingPunct="1">
              <a:spcAft>
                <a:spcPts val="0"/>
              </a:spcAft>
              <a:buFont typeface="Arial" charset="0"/>
              <a:buNone/>
              <a:defRPr/>
            </a:pPr>
            <a:r>
              <a:rPr lang="en-US" sz="2200" dirty="0"/>
              <a:t>Work through all of the R-labs in the text, pages 190 through 196 </a:t>
            </a:r>
          </a:p>
          <a:p>
            <a:pPr marL="0" indent="0" eaLnBrk="1" fontAlgn="auto" hangingPunct="1">
              <a:spcAft>
                <a:spcPts val="0"/>
              </a:spcAft>
              <a:buNone/>
              <a:defRPr/>
            </a:pPr>
            <a:endParaRPr lang="en-US" sz="2200" dirty="0"/>
          </a:p>
          <a:p>
            <a:pPr marL="0" indent="0" eaLnBrk="1" fontAlgn="auto" hangingPunct="1">
              <a:spcAft>
                <a:spcPts val="0"/>
              </a:spcAft>
              <a:buNone/>
              <a:defRPr/>
            </a:pPr>
            <a:r>
              <a:rPr lang="en-US" sz="2200" dirty="0"/>
              <a:t>Do Chapter 5 Problem 3</a:t>
            </a:r>
          </a:p>
          <a:p>
            <a:pPr marL="0" indent="0" eaLnBrk="1" fontAlgn="auto" hangingPunct="1">
              <a:spcAft>
                <a:spcPts val="0"/>
              </a:spcAft>
              <a:buNone/>
              <a:defRPr/>
            </a:pPr>
            <a:r>
              <a:rPr lang="en-US" sz="2200" dirty="0"/>
              <a:t>Do Chapter 5 Problem 8</a:t>
            </a:r>
          </a:p>
          <a:p>
            <a:pPr marL="0" indent="0" eaLnBrk="1" fontAlgn="auto" hangingPunct="1">
              <a:spcAft>
                <a:spcPts val="0"/>
              </a:spcAft>
              <a:buNone/>
              <a:defRPr/>
            </a:pPr>
            <a:r>
              <a:rPr lang="en-US" sz="2200" dirty="0"/>
              <a:t>Do Chapter 5 Problem 9</a:t>
            </a:r>
          </a:p>
          <a:p>
            <a:pPr marL="0" indent="0" eaLnBrk="1" fontAlgn="auto" hangingPunct="1">
              <a:spcAft>
                <a:spcPts val="0"/>
              </a:spcAft>
              <a:buNone/>
              <a:defRPr/>
            </a:pPr>
            <a:endParaRPr lang="en-US" sz="2200" dirty="0"/>
          </a:p>
          <a:p>
            <a:pPr marL="0" indent="0" eaLnBrk="1" fontAlgn="auto" hangingPunct="1">
              <a:spcAft>
                <a:spcPts val="0"/>
              </a:spcAft>
              <a:buNone/>
              <a:defRPr/>
            </a:pPr>
            <a:r>
              <a:rPr lang="en-US" sz="2200" dirty="0"/>
              <a:t>				Due Feb 5</a:t>
            </a:r>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56</a:t>
            </a:fld>
            <a:endParaRPr lang="en-US" altLang="en-US"/>
          </a:p>
        </p:txBody>
      </p:sp>
    </p:spTree>
    <p:extLst>
      <p:ext uri="{BB962C8B-B14F-4D97-AF65-F5344CB8AC3E}">
        <p14:creationId xmlns:p14="http://schemas.microsoft.com/office/powerpoint/2010/main" val="32215376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0"/>
            <a:ext cx="8229600" cy="1143000"/>
          </a:xfrm>
        </p:spPr>
        <p:txBody>
          <a:bodyPr/>
          <a:lstStyle/>
          <a:p>
            <a:pPr eaLnBrk="1" hangingPunct="1"/>
            <a:r>
              <a:rPr lang="en-US" altLang="en-US" dirty="0"/>
              <a:t>Homework #2 (Page 2 of 3)</a:t>
            </a:r>
            <a:br>
              <a:rPr lang="en-US" altLang="en-US" dirty="0"/>
            </a:br>
            <a:r>
              <a:rPr lang="en-US" altLang="en-US" dirty="0"/>
              <a:t>Project Planning</a:t>
            </a:r>
            <a:endParaRPr lang="en-US" altLang="en-US" sz="2800" dirty="0"/>
          </a:p>
        </p:txBody>
      </p:sp>
      <p:sp>
        <p:nvSpPr>
          <p:cNvPr id="3" name="Content Placeholder 2"/>
          <p:cNvSpPr>
            <a:spLocks noGrp="1"/>
          </p:cNvSpPr>
          <p:nvPr>
            <p:ph idx="1"/>
          </p:nvPr>
        </p:nvSpPr>
        <p:spPr>
          <a:xfrm>
            <a:off x="381000" y="1143000"/>
            <a:ext cx="8153400" cy="5334000"/>
          </a:xfrm>
        </p:spPr>
        <p:txBody>
          <a:bodyPr rtlCol="0">
            <a:normAutofit/>
          </a:bodyPr>
          <a:lstStyle/>
          <a:p>
            <a:pPr marL="0" indent="0" eaLnBrk="1" fontAlgn="auto" hangingPunct="1">
              <a:spcAft>
                <a:spcPts val="0"/>
              </a:spcAft>
              <a:buFont typeface="Arial" charset="0"/>
              <a:buNone/>
              <a:defRPr/>
            </a:pPr>
            <a:r>
              <a:rPr lang="en-US" sz="2200" dirty="0"/>
              <a:t>For at least 1 candidate data set for your project, </a:t>
            </a:r>
          </a:p>
          <a:p>
            <a:pPr eaLnBrk="1" fontAlgn="auto" hangingPunct="1">
              <a:spcAft>
                <a:spcPts val="0"/>
              </a:spcAft>
              <a:defRPr/>
            </a:pPr>
            <a:r>
              <a:rPr lang="en-US" sz="2200" dirty="0"/>
              <a:t>construct 3 KNN models for your outcome: k=1, k=5, k=10. </a:t>
            </a:r>
          </a:p>
          <a:p>
            <a:pPr eaLnBrk="1" fontAlgn="auto" hangingPunct="1">
              <a:spcAft>
                <a:spcPts val="0"/>
              </a:spcAft>
              <a:defRPr/>
            </a:pPr>
            <a:r>
              <a:rPr lang="en-US" sz="2200" dirty="0"/>
              <a:t>Perform LOOCV and k-fold CV on each model. </a:t>
            </a:r>
          </a:p>
          <a:p>
            <a:pPr eaLnBrk="1" fontAlgn="auto" hangingPunct="1">
              <a:spcAft>
                <a:spcPts val="0"/>
              </a:spcAft>
              <a:defRPr/>
            </a:pPr>
            <a:r>
              <a:rPr lang="en-US" sz="2200" dirty="0"/>
              <a:t>Plot test error vs flexibility and select the level of flexibility you should use with your KNN models. </a:t>
            </a:r>
          </a:p>
          <a:p>
            <a:pPr eaLnBrk="1" fontAlgn="auto" hangingPunct="1">
              <a:spcAft>
                <a:spcPts val="0"/>
              </a:spcAft>
              <a:defRPr/>
            </a:pPr>
            <a:r>
              <a:rPr lang="en-US" sz="2200" dirty="0"/>
              <a:t>construct 3 linear regression models for your outcome: 1 rigid, 1 moderately flexible, and 1 very flexible. </a:t>
            </a:r>
          </a:p>
          <a:p>
            <a:pPr eaLnBrk="1" fontAlgn="auto" hangingPunct="1">
              <a:spcAft>
                <a:spcPts val="0"/>
              </a:spcAft>
              <a:defRPr/>
            </a:pPr>
            <a:r>
              <a:rPr lang="en-US" sz="2200" dirty="0"/>
              <a:t>Perform LOOCV and k-fold CV on each model. </a:t>
            </a:r>
          </a:p>
          <a:p>
            <a:pPr eaLnBrk="1" fontAlgn="auto" hangingPunct="1">
              <a:spcAft>
                <a:spcPts val="0"/>
              </a:spcAft>
              <a:defRPr/>
            </a:pPr>
            <a:r>
              <a:rPr lang="en-US" sz="2200" dirty="0"/>
              <a:t>Plot test error vs flexibility and select the level of flexibility you should use with your linear regression models. </a:t>
            </a:r>
          </a:p>
          <a:p>
            <a:pPr marL="0" indent="0" eaLnBrk="1" fontAlgn="auto" hangingPunct="1">
              <a:spcAft>
                <a:spcPts val="0"/>
              </a:spcAft>
              <a:buNone/>
              <a:defRPr/>
            </a:pPr>
            <a:endParaRPr lang="en-US" sz="2200" dirty="0"/>
          </a:p>
          <a:p>
            <a:pPr marL="0" indent="0" algn="ctr" eaLnBrk="1" fontAlgn="auto" hangingPunct="1">
              <a:spcAft>
                <a:spcPts val="0"/>
              </a:spcAft>
              <a:buNone/>
              <a:defRPr/>
            </a:pPr>
            <a:r>
              <a:rPr lang="en-US" sz="2200" b="1" dirty="0">
                <a:solidFill>
                  <a:srgbClr val="FF0000"/>
                </a:solidFill>
              </a:rPr>
              <a:t>No need to hand anything in </a:t>
            </a:r>
          </a:p>
          <a:p>
            <a:pPr marL="0" indent="0" algn="ctr" eaLnBrk="1" fontAlgn="auto" hangingPunct="1">
              <a:spcAft>
                <a:spcPts val="0"/>
              </a:spcAft>
              <a:buNone/>
              <a:defRPr/>
            </a:pPr>
            <a:r>
              <a:rPr lang="en-US" sz="2200" b="1" dirty="0">
                <a:solidFill>
                  <a:srgbClr val="FF0000"/>
                </a:solidFill>
              </a:rPr>
              <a:t>but include the results in your Project  Plan due Week 5</a:t>
            </a:r>
          </a:p>
          <a:p>
            <a:pPr marL="457200" indent="-457200" eaLnBrk="1" fontAlgn="auto" hangingPunct="1">
              <a:spcAft>
                <a:spcPts val="0"/>
              </a:spcAft>
              <a:buFont typeface="Arial" charset="0"/>
              <a:buAutoNum type="arabicPeriod"/>
              <a:defRPr/>
            </a:pPr>
            <a:endParaRPr lang="en-US" sz="2200"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57</a:t>
            </a:fld>
            <a:endParaRPr lang="en-US" altLang="en-US"/>
          </a:p>
        </p:txBody>
      </p:sp>
    </p:spTree>
    <p:extLst>
      <p:ext uri="{BB962C8B-B14F-4D97-AF65-F5344CB8AC3E}">
        <p14:creationId xmlns:p14="http://schemas.microsoft.com/office/powerpoint/2010/main" val="11063941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Flexibility Optimization</a:t>
            </a:r>
          </a:p>
        </p:txBody>
      </p:sp>
      <p:sp>
        <p:nvSpPr>
          <p:cNvPr id="3" name="Content Placeholder 2"/>
          <p:cNvSpPr>
            <a:spLocks noGrp="1"/>
          </p:cNvSpPr>
          <p:nvPr>
            <p:ph idx="1"/>
          </p:nvPr>
        </p:nvSpPr>
        <p:spPr>
          <a:xfrm>
            <a:off x="457200" y="1219200"/>
            <a:ext cx="8229600" cy="4830763"/>
          </a:xfrm>
        </p:spPr>
        <p:txBody>
          <a:bodyPr/>
          <a:lstStyle/>
          <a:p>
            <a:pPr marL="0" indent="0">
              <a:buNone/>
            </a:pPr>
            <a:r>
              <a:rPr lang="en-US" dirty="0"/>
              <a:t>The best methods of measuring modeling error is to use an independent validation set </a:t>
            </a:r>
          </a:p>
          <a:p>
            <a:pPr lvl="1"/>
            <a:r>
              <a:rPr lang="en-US" dirty="0"/>
              <a:t>Hold Out Set</a:t>
            </a:r>
          </a:p>
          <a:p>
            <a:pPr lvl="1"/>
            <a:r>
              <a:rPr lang="en-US" dirty="0"/>
              <a:t>Leave-One-Out Cross Validation</a:t>
            </a:r>
          </a:p>
          <a:p>
            <a:pPr lvl="1"/>
            <a:r>
              <a:rPr lang="en-US" dirty="0"/>
              <a:t>K-Fold Cross Validation</a:t>
            </a:r>
          </a:p>
          <a:p>
            <a:pPr lvl="1"/>
            <a:endParaRPr lang="en-US" dirty="0"/>
          </a:p>
          <a:p>
            <a:pPr marL="0" indent="0">
              <a:buNone/>
            </a:pPr>
            <a:r>
              <a:rPr lang="en-US" dirty="0"/>
              <a:t>So how do we create a good model in the first place? Are there techniques to minimize overfitting using just the training data?</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58</a:t>
            </a:fld>
            <a:endParaRPr lang="en-US" altLang="en-US"/>
          </a:p>
        </p:txBody>
      </p:sp>
    </p:spTree>
    <p:extLst>
      <p:ext uri="{BB962C8B-B14F-4D97-AF65-F5344CB8AC3E}">
        <p14:creationId xmlns:p14="http://schemas.microsoft.com/office/powerpoint/2010/main" val="26862685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t>Fixes for the Curse of Dimensionality</a:t>
            </a:r>
          </a:p>
        </p:txBody>
      </p:sp>
      <p:sp>
        <p:nvSpPr>
          <p:cNvPr id="3" name="Content Placeholder 2"/>
          <p:cNvSpPr>
            <a:spLocks noGrp="1"/>
          </p:cNvSpPr>
          <p:nvPr>
            <p:ph idx="1"/>
          </p:nvPr>
        </p:nvSpPr>
        <p:spPr>
          <a:xfrm>
            <a:off x="381000" y="1066800"/>
            <a:ext cx="8305800" cy="5334000"/>
          </a:xfrm>
        </p:spPr>
        <p:txBody>
          <a:bodyPr rtlCol="0">
            <a:normAutofit fontScale="92500" lnSpcReduction="10000"/>
          </a:bodyPr>
          <a:lstStyle/>
          <a:p>
            <a:pPr marL="0" indent="0" eaLnBrk="1" fontAlgn="auto" hangingPunct="1">
              <a:spcAft>
                <a:spcPts val="0"/>
              </a:spcAft>
              <a:buNone/>
              <a:defRPr/>
            </a:pPr>
            <a:r>
              <a:rPr lang="en-US" sz="2400" dirty="0"/>
              <a:t>Fixes fall into three general categories:</a:t>
            </a:r>
          </a:p>
          <a:p>
            <a:pPr marL="0" indent="0" eaLnBrk="1" fontAlgn="auto" hangingPunct="1">
              <a:spcAft>
                <a:spcPts val="0"/>
              </a:spcAft>
              <a:buNone/>
              <a:defRPr/>
            </a:pPr>
            <a:endParaRPr lang="en-US" sz="2400" dirty="0">
              <a:sym typeface="Wingdings" panose="05000000000000000000" pitchFamily="2" charset="2"/>
            </a:endParaRPr>
          </a:p>
          <a:p>
            <a:pPr marL="457200" indent="-457200" eaLnBrk="1" fontAlgn="auto" hangingPunct="1">
              <a:spcAft>
                <a:spcPts val="0"/>
              </a:spcAft>
              <a:buFont typeface="+mj-lt"/>
              <a:buAutoNum type="arabicPeriod"/>
              <a:defRPr/>
            </a:pPr>
            <a:r>
              <a:rPr lang="en-US" sz="2400" dirty="0">
                <a:sym typeface="Wingdings" panose="05000000000000000000" pitchFamily="2" charset="2"/>
              </a:rPr>
              <a:t>Pick only the features that contribute to the outcome.  Eliminate some features that do not effect outcome</a:t>
            </a:r>
          </a:p>
          <a:p>
            <a:pPr lvl="1" eaLnBrk="1" fontAlgn="auto" hangingPunct="1">
              <a:spcAft>
                <a:spcPts val="0"/>
              </a:spcAft>
              <a:defRPr/>
            </a:pPr>
            <a:r>
              <a:rPr lang="en-US" sz="2400" dirty="0">
                <a:solidFill>
                  <a:srgbClr val="0070C0"/>
                </a:solidFill>
                <a:sym typeface="Wingdings" panose="05000000000000000000" pitchFamily="2" charset="2"/>
              </a:rPr>
              <a:t>Best Subset</a:t>
            </a:r>
          </a:p>
          <a:p>
            <a:pPr lvl="1" eaLnBrk="1" fontAlgn="auto" hangingPunct="1">
              <a:spcAft>
                <a:spcPts val="0"/>
              </a:spcAft>
              <a:defRPr/>
            </a:pPr>
            <a:r>
              <a:rPr lang="en-US" sz="2400" dirty="0">
                <a:solidFill>
                  <a:srgbClr val="0070C0"/>
                </a:solidFill>
                <a:sym typeface="Wingdings" panose="05000000000000000000" pitchFamily="2" charset="2"/>
              </a:rPr>
              <a:t>Forward and backward stepwise</a:t>
            </a:r>
          </a:p>
          <a:p>
            <a:pPr lvl="1" eaLnBrk="1" fontAlgn="auto" hangingPunct="1">
              <a:spcAft>
                <a:spcPts val="0"/>
              </a:spcAft>
              <a:defRPr/>
            </a:pPr>
            <a:r>
              <a:rPr lang="en-US" sz="2400" dirty="0">
                <a:solidFill>
                  <a:srgbClr val="0070C0"/>
                </a:solidFill>
                <a:sym typeface="Wingdings" panose="05000000000000000000" pitchFamily="2" charset="2"/>
              </a:rPr>
              <a:t>LASSO</a:t>
            </a:r>
          </a:p>
          <a:p>
            <a:pPr marL="457200" indent="-457200" eaLnBrk="1" fontAlgn="auto" hangingPunct="1">
              <a:spcAft>
                <a:spcPts val="0"/>
              </a:spcAft>
              <a:buFont typeface="+mj-lt"/>
              <a:buAutoNum type="arabicPeriod"/>
              <a:defRPr/>
            </a:pPr>
            <a:endParaRPr lang="en-US" sz="2400" dirty="0">
              <a:sym typeface="Wingdings" panose="05000000000000000000" pitchFamily="2" charset="2"/>
            </a:endParaRPr>
          </a:p>
          <a:p>
            <a:pPr marL="457200" indent="-457200" eaLnBrk="1" fontAlgn="auto" hangingPunct="1">
              <a:spcAft>
                <a:spcPts val="0"/>
              </a:spcAft>
              <a:buFont typeface="+mj-lt"/>
              <a:buAutoNum type="arabicPeriod"/>
              <a:defRPr/>
            </a:pPr>
            <a:r>
              <a:rPr lang="en-US" sz="2400" dirty="0">
                <a:sym typeface="Wingdings" panose="05000000000000000000" pitchFamily="2" charset="2"/>
              </a:rPr>
              <a:t>“Shrink” the effect of the features by limiting the magnitude of the coefficients</a:t>
            </a:r>
          </a:p>
          <a:p>
            <a:pPr lvl="1" eaLnBrk="1" fontAlgn="auto" hangingPunct="1">
              <a:spcAft>
                <a:spcPts val="0"/>
              </a:spcAft>
              <a:defRPr/>
            </a:pPr>
            <a:r>
              <a:rPr lang="en-US" sz="2400" dirty="0">
                <a:solidFill>
                  <a:srgbClr val="0070C0"/>
                </a:solidFill>
                <a:sym typeface="Wingdings" panose="05000000000000000000" pitchFamily="2" charset="2"/>
              </a:rPr>
              <a:t>Ridge Regression (also called “Regularization”)</a:t>
            </a:r>
          </a:p>
          <a:p>
            <a:pPr marL="457200" indent="-457200" eaLnBrk="1" fontAlgn="auto" hangingPunct="1">
              <a:spcAft>
                <a:spcPts val="0"/>
              </a:spcAft>
              <a:buFont typeface="+mj-lt"/>
              <a:buAutoNum type="arabicPeriod"/>
              <a:defRPr/>
            </a:pPr>
            <a:endParaRPr lang="en-US" sz="2400" dirty="0">
              <a:sym typeface="Wingdings" panose="05000000000000000000" pitchFamily="2" charset="2"/>
            </a:endParaRPr>
          </a:p>
          <a:p>
            <a:pPr marL="457200" indent="-457200" eaLnBrk="1" fontAlgn="auto" hangingPunct="1">
              <a:spcAft>
                <a:spcPts val="0"/>
              </a:spcAft>
              <a:buFont typeface="+mj-lt"/>
              <a:buAutoNum type="arabicPeriod"/>
              <a:defRPr/>
            </a:pPr>
            <a:r>
              <a:rPr lang="en-US" sz="2400" dirty="0">
                <a:sym typeface="Wingdings" panose="05000000000000000000" pitchFamily="2" charset="2"/>
              </a:rPr>
              <a:t>Combine features into a smaller set of orthogonal basis vectors</a:t>
            </a:r>
          </a:p>
          <a:p>
            <a:pPr lvl="1" eaLnBrk="1" fontAlgn="auto" hangingPunct="1">
              <a:spcAft>
                <a:spcPts val="0"/>
              </a:spcAft>
              <a:defRPr/>
            </a:pPr>
            <a:r>
              <a:rPr lang="en-US" sz="2400" dirty="0">
                <a:solidFill>
                  <a:srgbClr val="0070C0"/>
                </a:solidFill>
                <a:sym typeface="Wingdings" panose="05000000000000000000" pitchFamily="2" charset="2"/>
              </a:rPr>
              <a:t>Principle Components Analysis</a:t>
            </a:r>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59</a:t>
            </a:fld>
            <a:endParaRPr lang="en-US" altLang="en-US"/>
          </a:p>
        </p:txBody>
      </p:sp>
    </p:spTree>
    <p:extLst>
      <p:ext uri="{BB962C8B-B14F-4D97-AF65-F5344CB8AC3E}">
        <p14:creationId xmlns:p14="http://schemas.microsoft.com/office/powerpoint/2010/main" val="1066125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6D72E-096A-4C50-BF6F-9232547170C5}"/>
              </a:ext>
            </a:extLst>
          </p:cNvPr>
          <p:cNvSpPr>
            <a:spLocks noGrp="1"/>
          </p:cNvSpPr>
          <p:nvPr>
            <p:ph type="title"/>
          </p:nvPr>
        </p:nvSpPr>
        <p:spPr>
          <a:xfrm>
            <a:off x="457200" y="224065"/>
            <a:ext cx="8229600" cy="792162"/>
          </a:xfrm>
        </p:spPr>
        <p:txBody>
          <a:bodyPr/>
          <a:lstStyle/>
          <a:p>
            <a:r>
              <a:rPr lang="en-US" dirty="0"/>
              <a:t>Unsupervised Learning</a:t>
            </a:r>
          </a:p>
        </p:txBody>
      </p:sp>
      <p:sp>
        <p:nvSpPr>
          <p:cNvPr id="3" name="Content Placeholder 2">
            <a:extLst>
              <a:ext uri="{FF2B5EF4-FFF2-40B4-BE49-F238E27FC236}">
                <a16:creationId xmlns:a16="http://schemas.microsoft.com/office/drawing/2014/main" id="{FFBE9F75-6DCD-425B-9BCC-6587F1A52B17}"/>
              </a:ext>
            </a:extLst>
          </p:cNvPr>
          <p:cNvSpPr>
            <a:spLocks noGrp="1"/>
          </p:cNvSpPr>
          <p:nvPr>
            <p:ph idx="1"/>
          </p:nvPr>
        </p:nvSpPr>
        <p:spPr/>
        <p:txBody>
          <a:bodyPr/>
          <a:lstStyle/>
          <a:p>
            <a:pPr marL="0" indent="0">
              <a:buNone/>
            </a:pPr>
            <a:r>
              <a:rPr lang="en-US" b="1" dirty="0"/>
              <a:t>Supervised Learning: </a:t>
            </a:r>
            <a:r>
              <a:rPr lang="en-US" dirty="0"/>
              <a:t>Optimizing a model using outcomes. The training data has known outcomes. You try to minimize the error between the known outcomes and the model predictions.</a:t>
            </a:r>
          </a:p>
          <a:p>
            <a:pPr marL="0" indent="0">
              <a:buNone/>
            </a:pPr>
            <a:endParaRPr lang="en-US" dirty="0"/>
          </a:p>
          <a:p>
            <a:pPr marL="0" indent="0">
              <a:buNone/>
            </a:pPr>
            <a:r>
              <a:rPr lang="en-US" b="1" dirty="0"/>
              <a:t>Unsupervised Learning: </a:t>
            </a:r>
            <a:r>
              <a:rPr lang="en-US" dirty="0"/>
              <a:t>Creating or optimizing a model with no outcomes. The training data has NO outcomes, or you don’t know the outcomes. </a:t>
            </a:r>
          </a:p>
          <a:p>
            <a:pPr marL="0" indent="0">
              <a:buNone/>
            </a:pPr>
            <a:endParaRPr lang="en-US" dirty="0"/>
          </a:p>
          <a:p>
            <a:pPr marL="400050" lvl="1" indent="0">
              <a:buNone/>
            </a:pPr>
            <a:r>
              <a:rPr lang="en-US" dirty="0"/>
              <a:t>Often, unsupervised learning means looking for structure or patterns in the data, so that you can develop a modeling approach for insight, predictions, classification, or estimation. Isn’t this how you should start your projects? </a:t>
            </a:r>
          </a:p>
        </p:txBody>
      </p:sp>
      <p:sp>
        <p:nvSpPr>
          <p:cNvPr id="4" name="Slide Number Placeholder 3">
            <a:extLst>
              <a:ext uri="{FF2B5EF4-FFF2-40B4-BE49-F238E27FC236}">
                <a16:creationId xmlns:a16="http://schemas.microsoft.com/office/drawing/2014/main" id="{752CED14-1A5F-4A4D-9A96-F867728EE86A}"/>
              </a:ext>
            </a:extLst>
          </p:cNvPr>
          <p:cNvSpPr>
            <a:spLocks noGrp="1"/>
          </p:cNvSpPr>
          <p:nvPr>
            <p:ph type="sldNum" sz="quarter" idx="12"/>
          </p:nvPr>
        </p:nvSpPr>
        <p:spPr/>
        <p:txBody>
          <a:bodyPr/>
          <a:lstStyle/>
          <a:p>
            <a:pPr>
              <a:defRPr/>
            </a:pPr>
            <a:fld id="{9695C8B4-01A2-485F-8B64-4640E234E3BB}" type="slidenum">
              <a:rPr lang="en-US" altLang="en-US" smtClean="0"/>
              <a:pPr>
                <a:defRPr/>
              </a:pPr>
              <a:t>6</a:t>
            </a:fld>
            <a:endParaRPr lang="en-US" altLang="en-US"/>
          </a:p>
        </p:txBody>
      </p:sp>
    </p:spTree>
    <p:extLst>
      <p:ext uri="{BB962C8B-B14F-4D97-AF65-F5344CB8AC3E}">
        <p14:creationId xmlns:p14="http://schemas.microsoft.com/office/powerpoint/2010/main" val="2648916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0"/>
            <a:ext cx="8229600" cy="1143000"/>
          </a:xfrm>
        </p:spPr>
        <p:txBody>
          <a:bodyPr/>
          <a:lstStyle/>
          <a:p>
            <a:pPr eaLnBrk="1" hangingPunct="1"/>
            <a:r>
              <a:rPr lang="en-US" altLang="en-US" sz="2800" dirty="0"/>
              <a:t>Best Subset Method</a:t>
            </a:r>
          </a:p>
        </p:txBody>
      </p:sp>
      <p:sp>
        <p:nvSpPr>
          <p:cNvPr id="3" name="Content Placeholder 2"/>
          <p:cNvSpPr>
            <a:spLocks noGrp="1"/>
          </p:cNvSpPr>
          <p:nvPr>
            <p:ph idx="1"/>
          </p:nvPr>
        </p:nvSpPr>
        <p:spPr>
          <a:xfrm>
            <a:off x="685800" y="1143000"/>
            <a:ext cx="7772400" cy="5334000"/>
          </a:xfrm>
        </p:spPr>
        <p:txBody>
          <a:bodyPr rtlCol="0">
            <a:noAutofit/>
          </a:bodyPr>
          <a:lstStyle/>
          <a:p>
            <a:pPr marL="228600" indent="-228600" eaLnBrk="1" fontAlgn="auto" hangingPunct="1">
              <a:spcAft>
                <a:spcPts val="0"/>
              </a:spcAft>
              <a:buFont typeface="Arial" charset="0"/>
              <a:buNone/>
              <a:defRPr/>
            </a:pPr>
            <a:r>
              <a:rPr lang="en-US" sz="2000" dirty="0"/>
              <a:t>1. Start with p = 1. Calculate RSS for each of these p=1 models and select the best one based on min(RSS) or max(R</a:t>
            </a:r>
            <a:r>
              <a:rPr lang="en-US" sz="2000" baseline="30000" dirty="0"/>
              <a:t>2</a:t>
            </a:r>
            <a:r>
              <a:rPr lang="en-US" sz="2000" dirty="0"/>
              <a:t>)</a:t>
            </a:r>
            <a:endParaRPr lang="en-US" dirty="0"/>
          </a:p>
          <a:p>
            <a:pPr marL="228600" indent="-228600" eaLnBrk="1" fontAlgn="auto" hangingPunct="1">
              <a:spcAft>
                <a:spcPts val="0"/>
              </a:spcAft>
              <a:buFont typeface="Arial" charset="0"/>
              <a:buNone/>
              <a:defRPr/>
            </a:pPr>
            <a:r>
              <a:rPr lang="en-US" sz="2000" dirty="0"/>
              <a:t>2. Now repeat for p = 2, p = 3, … p = </a:t>
            </a:r>
            <a:r>
              <a:rPr lang="en-US" sz="2000" dirty="0" err="1"/>
              <a:t>p</a:t>
            </a:r>
            <a:r>
              <a:rPr lang="en-US" sz="2000" baseline="-25000" dirty="0" err="1"/>
              <a:t>max</a:t>
            </a:r>
            <a:endParaRPr lang="en-US" dirty="0"/>
          </a:p>
          <a:p>
            <a:pPr marL="228600" indent="-228600" eaLnBrk="1" fontAlgn="auto" hangingPunct="1">
              <a:spcAft>
                <a:spcPts val="0"/>
              </a:spcAft>
              <a:buFont typeface="Arial" charset="0"/>
              <a:buNone/>
              <a:defRPr/>
            </a:pPr>
            <a:r>
              <a:rPr lang="en-US" dirty="0"/>
              <a:t>3. Evaluate the models based on test error and select the best one</a:t>
            </a:r>
          </a:p>
          <a:p>
            <a:pPr marL="0" indent="0" eaLnBrk="1" fontAlgn="auto" hangingPunct="1">
              <a:spcAft>
                <a:spcPts val="0"/>
              </a:spcAft>
              <a:buFont typeface="Arial" charset="0"/>
              <a:buNone/>
              <a:defRPr/>
            </a:pPr>
            <a:endParaRPr lang="en-US" dirty="0"/>
          </a:p>
          <a:p>
            <a:pPr marL="0" indent="0" eaLnBrk="1" fontAlgn="auto" hangingPunct="1">
              <a:spcAft>
                <a:spcPts val="0"/>
              </a:spcAft>
              <a:buNone/>
              <a:defRPr/>
            </a:pPr>
            <a:r>
              <a:rPr lang="en-US" sz="2000" dirty="0"/>
              <a:t>Bottom line</a:t>
            </a:r>
          </a:p>
          <a:p>
            <a:pPr eaLnBrk="1" fontAlgn="auto" hangingPunct="1">
              <a:spcAft>
                <a:spcPts val="0"/>
              </a:spcAft>
              <a:defRPr/>
            </a:pPr>
            <a:r>
              <a:rPr lang="en-US" sz="2000" dirty="0"/>
              <a:t>Can be very computationally expensive.  For p features the number of possible models is 2</a:t>
            </a:r>
            <a:r>
              <a:rPr lang="en-US" sz="2000" baseline="30000" dirty="0"/>
              <a:t>p </a:t>
            </a:r>
            <a:r>
              <a:rPr lang="en-US" sz="2000" dirty="0"/>
              <a:t>(don’t forget the null model)</a:t>
            </a:r>
          </a:p>
          <a:p>
            <a:pPr lvl="1" eaLnBrk="1" fontAlgn="auto" hangingPunct="1">
              <a:spcAft>
                <a:spcPts val="0"/>
              </a:spcAft>
              <a:defRPr/>
            </a:pPr>
            <a:r>
              <a:rPr lang="en-US" dirty="0"/>
              <a:t>For p = 3, this is not so bad: you only have 8 models for which to evaluate training error, and 3 to cross validate</a:t>
            </a:r>
          </a:p>
          <a:p>
            <a:pPr lvl="1" eaLnBrk="1" fontAlgn="auto" hangingPunct="1">
              <a:spcAft>
                <a:spcPts val="0"/>
              </a:spcAft>
              <a:defRPr/>
            </a:pPr>
            <a:r>
              <a:rPr lang="en-US" dirty="0"/>
              <a:t>For p = 20, this is over a million models that need to be calculated and test error measured</a:t>
            </a:r>
          </a:p>
          <a:p>
            <a:pPr lvl="1" eaLnBrk="1" fontAlgn="auto" hangingPunct="1">
              <a:spcAft>
                <a:spcPts val="0"/>
              </a:spcAft>
              <a:defRPr/>
            </a:pPr>
            <a:r>
              <a:rPr lang="en-US" dirty="0"/>
              <a:t>Some image processing tasks and genetic marker tasks have thousands of features</a:t>
            </a:r>
          </a:p>
          <a:p>
            <a:pPr eaLnBrk="1" fontAlgn="auto" hangingPunct="1">
              <a:spcAft>
                <a:spcPts val="0"/>
              </a:spcAft>
              <a:defRPr/>
            </a:pPr>
            <a:endParaRPr lang="en-US" sz="2000"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sz="2000"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60</a:t>
            </a:fld>
            <a:endParaRPr lang="en-US" altLang="en-US"/>
          </a:p>
        </p:txBody>
      </p:sp>
    </p:spTree>
    <p:extLst>
      <p:ext uri="{BB962C8B-B14F-4D97-AF65-F5344CB8AC3E}">
        <p14:creationId xmlns:p14="http://schemas.microsoft.com/office/powerpoint/2010/main" val="28091322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0"/>
            <a:ext cx="8229600" cy="1143000"/>
          </a:xfrm>
        </p:spPr>
        <p:txBody>
          <a:bodyPr/>
          <a:lstStyle/>
          <a:p>
            <a:pPr eaLnBrk="1" hangingPunct="1"/>
            <a:r>
              <a:rPr lang="en-US" altLang="en-US" sz="2800" dirty="0"/>
              <a:t>Forward Stepwise </a:t>
            </a:r>
          </a:p>
        </p:txBody>
      </p:sp>
      <p:sp>
        <p:nvSpPr>
          <p:cNvPr id="3" name="Content Placeholder 2"/>
          <p:cNvSpPr>
            <a:spLocks noGrp="1"/>
          </p:cNvSpPr>
          <p:nvPr>
            <p:ph idx="1"/>
          </p:nvPr>
        </p:nvSpPr>
        <p:spPr>
          <a:xfrm>
            <a:off x="685800" y="1143000"/>
            <a:ext cx="8077200" cy="5334000"/>
          </a:xfrm>
        </p:spPr>
        <p:txBody>
          <a:bodyPr rtlCol="0">
            <a:noAutofit/>
          </a:bodyPr>
          <a:lstStyle/>
          <a:p>
            <a:pPr marL="0" indent="0" eaLnBrk="1" fontAlgn="auto" hangingPunct="1">
              <a:spcBef>
                <a:spcPts val="600"/>
              </a:spcBef>
              <a:spcAft>
                <a:spcPts val="0"/>
              </a:spcAft>
              <a:buFont typeface="Arial" charset="0"/>
              <a:buNone/>
              <a:defRPr/>
            </a:pPr>
            <a:r>
              <a:rPr lang="en-US" sz="2000" dirty="0"/>
              <a:t>Start out with the null model (no features).  </a:t>
            </a:r>
          </a:p>
          <a:p>
            <a:pPr marL="0" indent="0" eaLnBrk="1" fontAlgn="auto" hangingPunct="1">
              <a:spcBef>
                <a:spcPts val="600"/>
              </a:spcBef>
              <a:spcAft>
                <a:spcPts val="0"/>
              </a:spcAft>
              <a:buFont typeface="Arial" charset="0"/>
              <a:buNone/>
              <a:defRPr/>
            </a:pPr>
            <a:endParaRPr lang="en-US" dirty="0"/>
          </a:p>
          <a:p>
            <a:pPr marL="0" indent="0" eaLnBrk="1" fontAlgn="auto" hangingPunct="1">
              <a:spcBef>
                <a:spcPts val="600"/>
              </a:spcBef>
              <a:spcAft>
                <a:spcPts val="0"/>
              </a:spcAft>
              <a:buFont typeface="Arial" charset="0"/>
              <a:buNone/>
              <a:defRPr/>
            </a:pPr>
            <a:r>
              <a:rPr lang="en-US" sz="2000" dirty="0"/>
              <a:t>Test all the features one at a time and select the best feature (smallest RSS, highest R</a:t>
            </a:r>
            <a:r>
              <a:rPr lang="en-US" sz="2000" baseline="30000" dirty="0"/>
              <a:t>2</a:t>
            </a:r>
            <a:r>
              <a:rPr lang="en-US" sz="2000" dirty="0"/>
              <a:t>) to start. That is the p=1 model.</a:t>
            </a:r>
          </a:p>
          <a:p>
            <a:pPr marL="0" indent="0" eaLnBrk="1" fontAlgn="auto" hangingPunct="1">
              <a:spcBef>
                <a:spcPts val="600"/>
              </a:spcBef>
              <a:spcAft>
                <a:spcPts val="0"/>
              </a:spcAft>
              <a:buFont typeface="Arial" charset="0"/>
              <a:buNone/>
              <a:defRPr/>
            </a:pPr>
            <a:endParaRPr lang="en-US" sz="100" dirty="0"/>
          </a:p>
          <a:p>
            <a:pPr marL="0" indent="0" eaLnBrk="1" fontAlgn="auto" hangingPunct="1">
              <a:spcBef>
                <a:spcPts val="600"/>
              </a:spcBef>
              <a:spcAft>
                <a:spcPts val="0"/>
              </a:spcAft>
              <a:buFont typeface="Arial" charset="0"/>
              <a:buNone/>
              <a:defRPr/>
            </a:pPr>
            <a:r>
              <a:rPr lang="en-US" sz="2000" dirty="0"/>
              <a:t>To the p = 1 model, test the remaining features and select the best one based on RSS or R</a:t>
            </a:r>
            <a:r>
              <a:rPr lang="en-US" sz="2000" baseline="30000" dirty="0"/>
              <a:t>2</a:t>
            </a:r>
            <a:r>
              <a:rPr lang="en-US" sz="2000" dirty="0"/>
              <a:t>.  Now you have a p=2 model.</a:t>
            </a:r>
          </a:p>
          <a:p>
            <a:pPr marL="0" indent="0" eaLnBrk="1" fontAlgn="auto" hangingPunct="1">
              <a:spcBef>
                <a:spcPts val="600"/>
              </a:spcBef>
              <a:spcAft>
                <a:spcPts val="0"/>
              </a:spcAft>
              <a:buFont typeface="Arial" charset="0"/>
              <a:buNone/>
              <a:defRPr/>
            </a:pPr>
            <a:endParaRPr lang="en-US" sz="200" dirty="0"/>
          </a:p>
          <a:p>
            <a:pPr marL="0" indent="0" eaLnBrk="1" fontAlgn="auto" hangingPunct="1">
              <a:spcBef>
                <a:spcPts val="600"/>
              </a:spcBef>
              <a:spcAft>
                <a:spcPts val="0"/>
              </a:spcAft>
              <a:buFont typeface="Arial" charset="0"/>
              <a:buNone/>
              <a:defRPr/>
            </a:pPr>
            <a:r>
              <a:rPr lang="en-US" sz="2000" dirty="0"/>
              <a:t>Select the best overall model from p models using CV or metric that accounts for complexity (see next chart).</a:t>
            </a:r>
          </a:p>
          <a:p>
            <a:pPr marL="0" indent="0" eaLnBrk="1" fontAlgn="auto" hangingPunct="1">
              <a:spcBef>
                <a:spcPts val="600"/>
              </a:spcBef>
              <a:spcAft>
                <a:spcPts val="0"/>
              </a:spcAft>
              <a:buNone/>
              <a:defRPr/>
            </a:pPr>
            <a:endParaRPr lang="en-US" sz="200"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61</a:t>
            </a:fld>
            <a:endParaRPr lang="en-US" altLang="en-US"/>
          </a:p>
        </p:txBody>
      </p:sp>
    </p:spTree>
    <p:extLst>
      <p:ext uri="{BB962C8B-B14F-4D97-AF65-F5344CB8AC3E}">
        <p14:creationId xmlns:p14="http://schemas.microsoft.com/office/powerpoint/2010/main" val="28531063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0"/>
            <a:ext cx="8229600" cy="1143000"/>
          </a:xfrm>
        </p:spPr>
        <p:txBody>
          <a:bodyPr/>
          <a:lstStyle/>
          <a:p>
            <a:pPr eaLnBrk="1" hangingPunct="1"/>
            <a:r>
              <a:rPr lang="en-US" altLang="en-US" sz="2800" dirty="0"/>
              <a:t>Forward Stepwise </a:t>
            </a:r>
          </a:p>
        </p:txBody>
      </p:sp>
      <p:sp>
        <p:nvSpPr>
          <p:cNvPr id="3" name="Content Placeholder 2"/>
          <p:cNvSpPr>
            <a:spLocks noGrp="1"/>
          </p:cNvSpPr>
          <p:nvPr>
            <p:ph idx="1"/>
          </p:nvPr>
        </p:nvSpPr>
        <p:spPr>
          <a:xfrm>
            <a:off x="685800" y="1143000"/>
            <a:ext cx="8077200" cy="5334000"/>
          </a:xfrm>
        </p:spPr>
        <p:txBody>
          <a:bodyPr rtlCol="0">
            <a:noAutofit/>
          </a:bodyPr>
          <a:lstStyle/>
          <a:p>
            <a:pPr marL="0" indent="0" eaLnBrk="1" fontAlgn="auto" hangingPunct="1">
              <a:spcBef>
                <a:spcPts val="600"/>
              </a:spcBef>
              <a:spcAft>
                <a:spcPts val="0"/>
              </a:spcAft>
              <a:buNone/>
              <a:defRPr/>
            </a:pPr>
            <a:endParaRPr lang="en-US" sz="200" dirty="0"/>
          </a:p>
          <a:p>
            <a:pPr marL="0" indent="0" eaLnBrk="1" fontAlgn="auto" hangingPunct="1">
              <a:spcBef>
                <a:spcPts val="600"/>
              </a:spcBef>
              <a:spcAft>
                <a:spcPts val="0"/>
              </a:spcAft>
              <a:buNone/>
              <a:defRPr/>
            </a:pPr>
            <a:r>
              <a:rPr lang="en-US" sz="2000" u="sng" dirty="0"/>
              <a:t>Bottom line</a:t>
            </a:r>
          </a:p>
          <a:p>
            <a:pPr eaLnBrk="1" fontAlgn="auto" hangingPunct="1">
              <a:spcBef>
                <a:spcPts val="600"/>
              </a:spcBef>
              <a:spcAft>
                <a:spcPts val="0"/>
              </a:spcAft>
              <a:defRPr/>
            </a:pPr>
            <a:r>
              <a:rPr lang="en-US" sz="2000" dirty="0"/>
              <a:t>Computationally more efficient when p is large (# models= 1 + p(p+1)/2)</a:t>
            </a:r>
          </a:p>
          <a:p>
            <a:pPr lvl="1" eaLnBrk="1" fontAlgn="auto" hangingPunct="1">
              <a:spcBef>
                <a:spcPts val="600"/>
              </a:spcBef>
              <a:spcAft>
                <a:spcPts val="0"/>
              </a:spcAft>
              <a:defRPr/>
            </a:pPr>
            <a:r>
              <a:rPr lang="en-US" dirty="0"/>
              <a:t>For p = 20, # models = 211</a:t>
            </a:r>
          </a:p>
          <a:p>
            <a:pPr eaLnBrk="1" fontAlgn="auto" hangingPunct="1">
              <a:spcBef>
                <a:spcPts val="600"/>
              </a:spcBef>
              <a:spcAft>
                <a:spcPts val="0"/>
              </a:spcAft>
              <a:defRPr/>
            </a:pPr>
            <a:r>
              <a:rPr lang="en-US" sz="2000" dirty="0"/>
              <a:t>Good for the case where p is larger than n (since some features need to be dropped). Better than backward stepwise for p &gt;n.</a:t>
            </a:r>
          </a:p>
          <a:p>
            <a:pPr eaLnBrk="1" fontAlgn="auto" hangingPunct="1">
              <a:spcBef>
                <a:spcPts val="600"/>
              </a:spcBef>
              <a:spcAft>
                <a:spcPts val="0"/>
              </a:spcAft>
              <a:defRPr/>
            </a:pPr>
            <a:r>
              <a:rPr lang="en-US" sz="2000" dirty="0"/>
              <a:t>All kinds of practical variations if you already have a model, or have so many features that you want to add groups rather than one-at-a-time</a:t>
            </a:r>
          </a:p>
          <a:p>
            <a:pPr eaLnBrk="1" fontAlgn="auto" hangingPunct="1">
              <a:spcBef>
                <a:spcPts val="600"/>
              </a:spcBef>
              <a:spcAft>
                <a:spcPts val="0"/>
              </a:spcAft>
              <a:defRPr/>
            </a:pPr>
            <a:r>
              <a:rPr lang="en-US" dirty="0"/>
              <a:t>Greedy – only does what is best considering that step</a:t>
            </a:r>
          </a:p>
          <a:p>
            <a:pPr eaLnBrk="1" fontAlgn="auto" hangingPunct="1">
              <a:spcBef>
                <a:spcPts val="600"/>
              </a:spcBef>
              <a:spcAft>
                <a:spcPts val="0"/>
              </a:spcAft>
              <a:defRPr/>
            </a:pPr>
            <a:r>
              <a:rPr lang="en-US" dirty="0"/>
              <a:t>Possible to miss good models on different “branches”.  </a:t>
            </a:r>
            <a:endParaRPr lang="en-US" sz="2000"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62</a:t>
            </a:fld>
            <a:endParaRPr lang="en-US" altLang="en-US"/>
          </a:p>
        </p:txBody>
      </p:sp>
    </p:spTree>
    <p:extLst>
      <p:ext uri="{BB962C8B-B14F-4D97-AF65-F5344CB8AC3E}">
        <p14:creationId xmlns:p14="http://schemas.microsoft.com/office/powerpoint/2010/main" val="15527009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0"/>
            <a:ext cx="8229600" cy="1143000"/>
          </a:xfrm>
        </p:spPr>
        <p:txBody>
          <a:bodyPr/>
          <a:lstStyle/>
          <a:p>
            <a:pPr eaLnBrk="1" hangingPunct="1"/>
            <a:r>
              <a:rPr lang="en-US" altLang="en-US" sz="2800" dirty="0"/>
              <a:t>Backward Stepwise </a:t>
            </a:r>
          </a:p>
        </p:txBody>
      </p:sp>
      <p:sp>
        <p:nvSpPr>
          <p:cNvPr id="3" name="Content Placeholder 2"/>
          <p:cNvSpPr>
            <a:spLocks noGrp="1"/>
          </p:cNvSpPr>
          <p:nvPr>
            <p:ph idx="1"/>
          </p:nvPr>
        </p:nvSpPr>
        <p:spPr>
          <a:xfrm>
            <a:off x="609600" y="1066800"/>
            <a:ext cx="7772400" cy="5334000"/>
          </a:xfrm>
        </p:spPr>
        <p:txBody>
          <a:bodyPr rtlCol="0">
            <a:noAutofit/>
          </a:bodyPr>
          <a:lstStyle/>
          <a:p>
            <a:pPr marL="0" indent="0" eaLnBrk="1" fontAlgn="auto" hangingPunct="1">
              <a:spcBef>
                <a:spcPts val="0"/>
              </a:spcBef>
              <a:spcAft>
                <a:spcPts val="0"/>
              </a:spcAft>
              <a:buFont typeface="Arial" charset="0"/>
              <a:buNone/>
              <a:defRPr/>
            </a:pPr>
            <a:r>
              <a:rPr lang="en-US" sz="2000" dirty="0"/>
              <a:t>Start with a model that includes all of the features.  Evaluate all of the p-1 models. Select the model with the best test error or best accuracy/complexity rating.</a:t>
            </a:r>
          </a:p>
          <a:p>
            <a:pPr marL="0" indent="0" eaLnBrk="1" fontAlgn="auto" hangingPunct="1">
              <a:spcBef>
                <a:spcPts val="0"/>
              </a:spcBef>
              <a:spcAft>
                <a:spcPts val="0"/>
              </a:spcAft>
              <a:buFont typeface="Arial" charset="0"/>
              <a:buNone/>
              <a:defRPr/>
            </a:pPr>
            <a:endParaRPr lang="en-US" sz="2000" dirty="0"/>
          </a:p>
          <a:p>
            <a:pPr marL="0" indent="0" eaLnBrk="1" fontAlgn="auto" hangingPunct="1">
              <a:spcBef>
                <a:spcPts val="0"/>
              </a:spcBef>
              <a:spcAft>
                <a:spcPts val="0"/>
              </a:spcAft>
              <a:buFont typeface="Arial" charset="0"/>
              <a:buNone/>
              <a:defRPr/>
            </a:pPr>
            <a:r>
              <a:rPr lang="en-US" sz="2000" dirty="0"/>
              <a:t>Repeat until</a:t>
            </a:r>
          </a:p>
          <a:p>
            <a:pPr eaLnBrk="1" fontAlgn="auto" hangingPunct="1">
              <a:spcBef>
                <a:spcPts val="0"/>
              </a:spcBef>
              <a:spcAft>
                <a:spcPts val="0"/>
              </a:spcAft>
              <a:defRPr/>
            </a:pPr>
            <a:r>
              <a:rPr lang="en-US" sz="2000" dirty="0"/>
              <a:t>The cross validation results achieve some pre-determined threshold </a:t>
            </a:r>
          </a:p>
          <a:p>
            <a:pPr eaLnBrk="1" fontAlgn="auto" hangingPunct="1">
              <a:spcBef>
                <a:spcPts val="0"/>
              </a:spcBef>
              <a:spcAft>
                <a:spcPts val="0"/>
              </a:spcAft>
              <a:defRPr/>
            </a:pPr>
            <a:r>
              <a:rPr lang="en-US" sz="2000" dirty="0"/>
              <a:t>The test error increase becomes significant, </a:t>
            </a:r>
            <a:r>
              <a:rPr lang="en-US" sz="2000" dirty="0" err="1"/>
              <a:t>i</a:t>
            </a:r>
            <a:r>
              <a:rPr lang="en-US" sz="2000" dirty="0"/>
              <a:t>. e., increases significantly from the previous test error</a:t>
            </a:r>
          </a:p>
          <a:p>
            <a:pPr eaLnBrk="1" fontAlgn="auto" hangingPunct="1">
              <a:spcBef>
                <a:spcPts val="0"/>
              </a:spcBef>
              <a:spcAft>
                <a:spcPts val="0"/>
              </a:spcAft>
              <a:defRPr/>
            </a:pPr>
            <a:endParaRPr lang="en-US" sz="2000" dirty="0"/>
          </a:p>
          <a:p>
            <a:pPr marL="0" indent="0" eaLnBrk="1" fontAlgn="auto" hangingPunct="1">
              <a:spcBef>
                <a:spcPts val="0"/>
              </a:spcBef>
              <a:spcAft>
                <a:spcPts val="0"/>
              </a:spcAft>
              <a:buNone/>
              <a:defRPr/>
            </a:pPr>
            <a:r>
              <a:rPr lang="en-US" sz="2000" dirty="0"/>
              <a:t>Bottom line</a:t>
            </a:r>
          </a:p>
          <a:p>
            <a:pPr eaLnBrk="1" fontAlgn="auto" hangingPunct="1">
              <a:spcBef>
                <a:spcPts val="0"/>
              </a:spcBef>
              <a:spcAft>
                <a:spcPts val="0"/>
              </a:spcAft>
              <a:defRPr/>
            </a:pPr>
            <a:r>
              <a:rPr lang="en-US" sz="2000" dirty="0"/>
              <a:t>More computationally efficient than best subset</a:t>
            </a:r>
          </a:p>
          <a:p>
            <a:pPr eaLnBrk="1" fontAlgn="auto" hangingPunct="1">
              <a:spcBef>
                <a:spcPts val="0"/>
              </a:spcBef>
              <a:spcAft>
                <a:spcPts val="0"/>
              </a:spcAft>
              <a:defRPr/>
            </a:pPr>
            <a:r>
              <a:rPr lang="en-US" sz="2000" dirty="0"/>
              <a:t>Not advisable when p is very large compared to n </a:t>
            </a:r>
          </a:p>
          <a:p>
            <a:pPr lvl="1" eaLnBrk="1" fontAlgn="auto" hangingPunct="1">
              <a:spcBef>
                <a:spcPts val="0"/>
              </a:spcBef>
              <a:spcAft>
                <a:spcPts val="0"/>
              </a:spcAft>
              <a:defRPr/>
            </a:pPr>
            <a:r>
              <a:rPr lang="en-US" dirty="0"/>
              <a:t>not possible when p &gt; n since there is no unique solution</a:t>
            </a:r>
          </a:p>
          <a:p>
            <a:pPr eaLnBrk="1" fontAlgn="auto" hangingPunct="1">
              <a:spcBef>
                <a:spcPts val="0"/>
              </a:spcBef>
              <a:spcAft>
                <a:spcPts val="0"/>
              </a:spcAft>
              <a:defRPr/>
            </a:pPr>
            <a:r>
              <a:rPr lang="en-US" sz="2000" dirty="0"/>
              <a:t>Variations include subtracting groups of features rather than one-at-a-time</a:t>
            </a:r>
          </a:p>
          <a:p>
            <a:pPr eaLnBrk="1" fontAlgn="auto" hangingPunct="1">
              <a:spcBef>
                <a:spcPts val="0"/>
              </a:spcBef>
              <a:spcAft>
                <a:spcPts val="0"/>
              </a:spcAft>
              <a:defRPr/>
            </a:pPr>
            <a:endParaRPr lang="en-US" sz="2000" dirty="0"/>
          </a:p>
          <a:p>
            <a:pPr eaLnBrk="1" fontAlgn="auto" hangingPunct="1">
              <a:spcBef>
                <a:spcPts val="0"/>
              </a:spcBef>
              <a:spcAft>
                <a:spcPts val="0"/>
              </a:spcAft>
              <a:defRPr/>
            </a:pPr>
            <a:endParaRPr lang="en-US" sz="2000" dirty="0"/>
          </a:p>
          <a:p>
            <a:pPr marL="0" indent="0" eaLnBrk="1" fontAlgn="auto" hangingPunct="1">
              <a:spcBef>
                <a:spcPts val="0"/>
              </a:spcBef>
              <a:spcAft>
                <a:spcPts val="0"/>
              </a:spcAft>
              <a:buFont typeface="Arial" charset="0"/>
              <a:buNone/>
              <a:defRPr/>
            </a:pPr>
            <a:endParaRPr lang="en-US" sz="2000" dirty="0"/>
          </a:p>
          <a:p>
            <a:pPr marL="0" indent="0" eaLnBrk="1" fontAlgn="auto" hangingPunct="1">
              <a:spcBef>
                <a:spcPts val="0"/>
              </a:spcBef>
              <a:spcAft>
                <a:spcPts val="0"/>
              </a:spcAft>
              <a:buFont typeface="Arial" charset="0"/>
              <a:buNone/>
              <a:defRPr/>
            </a:pPr>
            <a:endParaRPr lang="en-US" sz="2000"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63</a:t>
            </a:fld>
            <a:endParaRPr lang="en-US" altLang="en-US"/>
          </a:p>
        </p:txBody>
      </p:sp>
    </p:spTree>
    <p:extLst>
      <p:ext uri="{BB962C8B-B14F-4D97-AF65-F5344CB8AC3E}">
        <p14:creationId xmlns:p14="http://schemas.microsoft.com/office/powerpoint/2010/main" val="17045906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 vs Backward</a:t>
            </a:r>
          </a:p>
        </p:txBody>
      </p:sp>
      <p:sp>
        <p:nvSpPr>
          <p:cNvPr id="3" name="Content Placeholder 2"/>
          <p:cNvSpPr>
            <a:spLocks noGrp="1"/>
          </p:cNvSpPr>
          <p:nvPr>
            <p:ph idx="1"/>
          </p:nvPr>
        </p:nvSpPr>
        <p:spPr>
          <a:xfrm>
            <a:off x="457200" y="1295401"/>
            <a:ext cx="8229600" cy="533400"/>
          </a:xfrm>
        </p:spPr>
        <p:txBody>
          <a:bodyPr/>
          <a:lstStyle/>
          <a:p>
            <a:pPr marL="0" indent="0">
              <a:buNone/>
            </a:pPr>
            <a:r>
              <a:rPr lang="en-US" dirty="0"/>
              <a:t>Interesting that these 2 methods can give different answers even in simple cases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One standard error rule: if the models are within 1 standard error for the test MSE, then choose the simplest model (least features).</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64</a:t>
            </a:fld>
            <a:endParaRPr lang="en-US"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2147888"/>
            <a:ext cx="7048500"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46268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0"/>
            <a:ext cx="8229600" cy="1143000"/>
          </a:xfrm>
        </p:spPr>
        <p:txBody>
          <a:bodyPr/>
          <a:lstStyle/>
          <a:p>
            <a:pPr eaLnBrk="1" hangingPunct="1"/>
            <a:r>
              <a:rPr lang="en-US" altLang="en-US" sz="2800" dirty="0"/>
              <a:t>Metrics that Account for Complexity</a:t>
            </a:r>
          </a:p>
        </p:txBody>
      </p:sp>
      <p:sp>
        <p:nvSpPr>
          <p:cNvPr id="3" name="Content Placeholder 2"/>
          <p:cNvSpPr>
            <a:spLocks noGrp="1"/>
          </p:cNvSpPr>
          <p:nvPr>
            <p:ph idx="1"/>
          </p:nvPr>
        </p:nvSpPr>
        <p:spPr>
          <a:xfrm>
            <a:off x="685800" y="1143000"/>
            <a:ext cx="7772400" cy="5334000"/>
          </a:xfrm>
        </p:spPr>
        <p:txBody>
          <a:bodyPr rtlCol="0">
            <a:noAutofit/>
          </a:bodyPr>
          <a:lstStyle/>
          <a:p>
            <a:pPr marL="0" indent="0" eaLnBrk="1" fontAlgn="auto" hangingPunct="1">
              <a:spcAft>
                <a:spcPts val="0"/>
              </a:spcAft>
              <a:buFont typeface="Arial" charset="0"/>
              <a:buNone/>
              <a:defRPr/>
            </a:pPr>
            <a:r>
              <a:rPr lang="en-US" sz="2000" dirty="0"/>
              <a:t>What measures take into account both bias and variability (flexibility)?</a:t>
            </a:r>
          </a:p>
          <a:p>
            <a:pPr marL="0" indent="0" eaLnBrk="1" fontAlgn="auto" hangingPunct="1">
              <a:spcAft>
                <a:spcPts val="0"/>
              </a:spcAft>
              <a:buFont typeface="Arial" charset="0"/>
              <a:buNone/>
              <a:defRPr/>
            </a:pPr>
            <a:endParaRPr lang="en-US" sz="2000" dirty="0"/>
          </a:p>
          <a:p>
            <a:pPr marL="0" indent="0" eaLnBrk="1" fontAlgn="auto" hangingPunct="1">
              <a:spcAft>
                <a:spcPts val="0"/>
              </a:spcAft>
              <a:buNone/>
              <a:defRPr/>
            </a:pPr>
            <a:r>
              <a:rPr lang="en-US" sz="2000" dirty="0" err="1"/>
              <a:t>C</a:t>
            </a:r>
            <a:r>
              <a:rPr lang="en-US" sz="2000" baseline="-25000" dirty="0" err="1"/>
              <a:t>p</a:t>
            </a:r>
            <a:r>
              <a:rPr lang="en-US" sz="2000" baseline="-25000" dirty="0"/>
              <a:t> </a:t>
            </a:r>
            <a:r>
              <a:rPr lang="en-US" sz="2000" dirty="0"/>
              <a:t>= Unbiased Estimate of Test MSE </a:t>
            </a:r>
          </a:p>
          <a:p>
            <a:pPr marL="0" indent="0" eaLnBrk="1" fontAlgn="auto" hangingPunct="1">
              <a:spcAft>
                <a:spcPts val="0"/>
              </a:spcAft>
              <a:buNone/>
              <a:defRPr/>
            </a:pPr>
            <a:endParaRPr lang="en-US" sz="2000" dirty="0"/>
          </a:p>
          <a:p>
            <a:pPr marL="0" indent="0" eaLnBrk="1" fontAlgn="auto" hangingPunct="1">
              <a:spcAft>
                <a:spcPts val="0"/>
              </a:spcAft>
              <a:buNone/>
              <a:defRPr/>
            </a:pPr>
            <a:endParaRPr lang="en-US" sz="2000" dirty="0"/>
          </a:p>
          <a:p>
            <a:pPr marL="0" indent="0" eaLnBrk="1" fontAlgn="auto" hangingPunct="1">
              <a:spcAft>
                <a:spcPts val="0"/>
              </a:spcAft>
              <a:buNone/>
              <a:defRPr/>
            </a:pPr>
            <a:r>
              <a:rPr lang="en-US" sz="2000" dirty="0"/>
              <a:t>AIC = </a:t>
            </a:r>
            <a:r>
              <a:rPr lang="en-US" sz="2000" dirty="0" err="1"/>
              <a:t>Akaike</a:t>
            </a:r>
            <a:r>
              <a:rPr lang="en-US" sz="2000" dirty="0"/>
              <a:t> Information Criterion</a:t>
            </a:r>
          </a:p>
          <a:p>
            <a:pPr marL="0" indent="0" eaLnBrk="1" fontAlgn="auto" hangingPunct="1">
              <a:spcAft>
                <a:spcPts val="0"/>
              </a:spcAft>
              <a:buNone/>
              <a:defRPr/>
            </a:pPr>
            <a:endParaRPr lang="en-US" sz="2000" baseline="-25000" dirty="0"/>
          </a:p>
          <a:p>
            <a:pPr marL="0" indent="0" eaLnBrk="1" fontAlgn="auto" hangingPunct="1">
              <a:spcAft>
                <a:spcPts val="0"/>
              </a:spcAft>
              <a:buNone/>
              <a:defRPr/>
            </a:pPr>
            <a:endParaRPr lang="en-US" sz="2000" baseline="-25000" dirty="0"/>
          </a:p>
          <a:p>
            <a:pPr marL="0" indent="0" eaLnBrk="1" fontAlgn="auto" hangingPunct="1">
              <a:spcAft>
                <a:spcPts val="0"/>
              </a:spcAft>
              <a:buNone/>
              <a:defRPr/>
            </a:pPr>
            <a:r>
              <a:rPr lang="en-US" sz="2000" dirty="0"/>
              <a:t>BIC = Bayesian Information Criterion</a:t>
            </a:r>
          </a:p>
          <a:p>
            <a:pPr marL="0" indent="0" eaLnBrk="1" fontAlgn="auto" hangingPunct="1">
              <a:spcAft>
                <a:spcPts val="0"/>
              </a:spcAft>
              <a:buNone/>
              <a:defRPr/>
            </a:pPr>
            <a:endParaRPr lang="en-US" sz="2000" baseline="-25000" dirty="0"/>
          </a:p>
          <a:p>
            <a:pPr marL="0" indent="0" eaLnBrk="1" fontAlgn="auto" hangingPunct="1">
              <a:spcAft>
                <a:spcPts val="0"/>
              </a:spcAft>
              <a:buNone/>
              <a:defRPr/>
            </a:pPr>
            <a:endParaRPr lang="en-US" sz="2000" baseline="-25000" dirty="0"/>
          </a:p>
          <a:p>
            <a:pPr marL="0" indent="0" eaLnBrk="1" fontAlgn="auto" hangingPunct="1">
              <a:spcAft>
                <a:spcPts val="0"/>
              </a:spcAft>
              <a:buNone/>
              <a:defRPr/>
            </a:pPr>
            <a:endParaRPr lang="en-US" sz="2000" baseline="-25000" dirty="0"/>
          </a:p>
          <a:p>
            <a:pPr marL="0" indent="0" eaLnBrk="1" fontAlgn="auto" hangingPunct="1">
              <a:spcAft>
                <a:spcPts val="0"/>
              </a:spcAft>
              <a:buNone/>
              <a:defRPr/>
            </a:pPr>
            <a:r>
              <a:rPr lang="en-US" sz="2000" dirty="0"/>
              <a:t>Adjusted R</a:t>
            </a:r>
            <a:r>
              <a:rPr lang="en-US" sz="2000" baseline="30000" dirty="0"/>
              <a:t>2</a:t>
            </a:r>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r>
              <a:rPr lang="en-US" sz="2000" dirty="0"/>
              <a:t>All include a parameter, d = number of dimensions.  All include a penalty for d so that when d gets large, model “goodness” drops off.  </a:t>
            </a:r>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65</a:t>
            </a:fld>
            <a:endParaRPr lang="en-US"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75" y="2362200"/>
            <a:ext cx="4667250"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276600"/>
            <a:ext cx="2771775" cy="61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9788" y="4191000"/>
            <a:ext cx="4924425"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7375" y="5334000"/>
            <a:ext cx="504825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96676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9BE9C-855A-4FB2-B9E9-E0750578F3C5}"/>
              </a:ext>
            </a:extLst>
          </p:cNvPr>
          <p:cNvSpPr>
            <a:spLocks noGrp="1"/>
          </p:cNvSpPr>
          <p:nvPr>
            <p:ph type="title"/>
          </p:nvPr>
        </p:nvSpPr>
        <p:spPr/>
        <p:txBody>
          <a:bodyPr/>
          <a:lstStyle/>
          <a:p>
            <a:r>
              <a:rPr lang="en-US" dirty="0"/>
              <a:t>Project Discussion</a:t>
            </a:r>
          </a:p>
        </p:txBody>
      </p:sp>
      <p:sp>
        <p:nvSpPr>
          <p:cNvPr id="3" name="Content Placeholder 2">
            <a:extLst>
              <a:ext uri="{FF2B5EF4-FFF2-40B4-BE49-F238E27FC236}">
                <a16:creationId xmlns:a16="http://schemas.microsoft.com/office/drawing/2014/main" id="{29495240-E48C-493A-BC0A-06E23F5C64F1}"/>
              </a:ext>
            </a:extLst>
          </p:cNvPr>
          <p:cNvSpPr>
            <a:spLocks noGrp="1"/>
          </p:cNvSpPr>
          <p:nvPr>
            <p:ph idx="1"/>
          </p:nvPr>
        </p:nvSpPr>
        <p:spPr/>
        <p:txBody>
          <a:bodyPr/>
          <a:lstStyle/>
          <a:p>
            <a:r>
              <a:rPr lang="en-US" dirty="0"/>
              <a:t>Finish topic selection for those who missed last class</a:t>
            </a:r>
          </a:p>
          <a:p>
            <a:endParaRPr lang="en-US" dirty="0"/>
          </a:p>
          <a:p>
            <a:r>
              <a:rPr lang="en-US" dirty="0"/>
              <a:t>Start to discuss the objectives of the project</a:t>
            </a:r>
          </a:p>
          <a:p>
            <a:endParaRPr lang="en-US" dirty="0"/>
          </a:p>
          <a:p>
            <a:r>
              <a:rPr lang="en-US" dirty="0"/>
              <a:t>Measure against the typical characteristics of a statistical learning project (see next chart)</a:t>
            </a:r>
          </a:p>
        </p:txBody>
      </p:sp>
      <p:sp>
        <p:nvSpPr>
          <p:cNvPr id="4" name="Slide Number Placeholder 3">
            <a:extLst>
              <a:ext uri="{FF2B5EF4-FFF2-40B4-BE49-F238E27FC236}">
                <a16:creationId xmlns:a16="http://schemas.microsoft.com/office/drawing/2014/main" id="{57625944-A7FC-4EED-A096-992171CE54B8}"/>
              </a:ext>
            </a:extLst>
          </p:cNvPr>
          <p:cNvSpPr>
            <a:spLocks noGrp="1"/>
          </p:cNvSpPr>
          <p:nvPr>
            <p:ph type="sldNum" sz="quarter" idx="12"/>
          </p:nvPr>
        </p:nvSpPr>
        <p:spPr/>
        <p:txBody>
          <a:bodyPr/>
          <a:lstStyle/>
          <a:p>
            <a:pPr>
              <a:defRPr/>
            </a:pPr>
            <a:fld id="{9695C8B4-01A2-485F-8B64-4640E234E3BB}" type="slidenum">
              <a:rPr lang="en-US" altLang="en-US" smtClean="0"/>
              <a:pPr>
                <a:defRPr/>
              </a:pPr>
              <a:t>66</a:t>
            </a:fld>
            <a:endParaRPr lang="en-US" altLang="en-US"/>
          </a:p>
        </p:txBody>
      </p:sp>
    </p:spTree>
    <p:extLst>
      <p:ext uri="{BB962C8B-B14F-4D97-AF65-F5344CB8AC3E}">
        <p14:creationId xmlns:p14="http://schemas.microsoft.com/office/powerpoint/2010/main" val="31544410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C7A12-79FE-4C82-9089-6459A83D473D}"/>
              </a:ext>
            </a:extLst>
          </p:cNvPr>
          <p:cNvSpPr>
            <a:spLocks noGrp="1"/>
          </p:cNvSpPr>
          <p:nvPr>
            <p:ph type="title"/>
          </p:nvPr>
        </p:nvSpPr>
        <p:spPr/>
        <p:txBody>
          <a:bodyPr/>
          <a:lstStyle/>
          <a:p>
            <a:r>
              <a:rPr lang="en-US" dirty="0"/>
              <a:t>How do you know it’s Machine Learning*?</a:t>
            </a:r>
          </a:p>
        </p:txBody>
      </p:sp>
      <p:sp>
        <p:nvSpPr>
          <p:cNvPr id="3" name="Content Placeholder 2">
            <a:extLst>
              <a:ext uri="{FF2B5EF4-FFF2-40B4-BE49-F238E27FC236}">
                <a16:creationId xmlns:a16="http://schemas.microsoft.com/office/drawing/2014/main" id="{463EDC6E-0E43-483D-B1D0-6E75D4BD346F}"/>
              </a:ext>
            </a:extLst>
          </p:cNvPr>
          <p:cNvSpPr>
            <a:spLocks noGrp="1"/>
          </p:cNvSpPr>
          <p:nvPr>
            <p:ph idx="1"/>
          </p:nvPr>
        </p:nvSpPr>
        <p:spPr/>
        <p:txBody>
          <a:bodyPr/>
          <a:lstStyle/>
          <a:p>
            <a:r>
              <a:rPr lang="en-US" sz="2000" dirty="0"/>
              <a:t>Does the outcome vary based on individual preferences?</a:t>
            </a:r>
          </a:p>
          <a:p>
            <a:pPr lvl="1"/>
            <a:r>
              <a:rPr lang="en-US" sz="1600" dirty="0">
                <a:solidFill>
                  <a:schemeClr val="accent1"/>
                </a:solidFill>
              </a:rPr>
              <a:t>Recommender system for music or geospatial search</a:t>
            </a:r>
          </a:p>
          <a:p>
            <a:r>
              <a:rPr lang="en-US" sz="2000" dirty="0"/>
              <a:t>Does the outcome vary with time?</a:t>
            </a:r>
          </a:p>
          <a:p>
            <a:pPr lvl="1"/>
            <a:r>
              <a:rPr lang="en-US" sz="1600" dirty="0">
                <a:solidFill>
                  <a:schemeClr val="accent1"/>
                </a:solidFill>
              </a:rPr>
              <a:t>Stock real-time buy/sell software</a:t>
            </a:r>
          </a:p>
          <a:p>
            <a:r>
              <a:rPr lang="en-US" sz="2000" dirty="0"/>
              <a:t>Does the outcome influence a decision?</a:t>
            </a:r>
          </a:p>
          <a:p>
            <a:pPr lvl="1"/>
            <a:r>
              <a:rPr lang="en-US" sz="1600" dirty="0">
                <a:solidFill>
                  <a:schemeClr val="accent1"/>
                </a:solidFill>
              </a:rPr>
              <a:t>Decision support tool for closing wounds in crash victims</a:t>
            </a:r>
          </a:p>
          <a:p>
            <a:r>
              <a:rPr lang="en-US" sz="2000" dirty="0"/>
              <a:t>Is there a time-sensitive aspect to the outcome &amp; decision?</a:t>
            </a:r>
          </a:p>
          <a:p>
            <a:pPr lvl="1"/>
            <a:r>
              <a:rPr lang="en-US" sz="1600" dirty="0">
                <a:solidFill>
                  <a:schemeClr val="accent1"/>
                </a:solidFill>
              </a:rPr>
              <a:t>Classifying a house as a flipping candidate</a:t>
            </a:r>
          </a:p>
          <a:p>
            <a:r>
              <a:rPr lang="en-US" sz="2000" dirty="0"/>
              <a:t>Does the outcome feed automation?</a:t>
            </a:r>
          </a:p>
          <a:p>
            <a:pPr lvl="1"/>
            <a:r>
              <a:rPr lang="en-US" sz="1600" dirty="0">
                <a:solidFill>
                  <a:schemeClr val="accent1"/>
                </a:solidFill>
              </a:rPr>
              <a:t>Classify a Radar return as a pedestrian</a:t>
            </a:r>
          </a:p>
          <a:p>
            <a:r>
              <a:rPr lang="en-US" sz="2000" dirty="0"/>
              <a:t>Are the features mined from social media?</a:t>
            </a:r>
          </a:p>
          <a:p>
            <a:pPr lvl="1"/>
            <a:r>
              <a:rPr lang="en-US" sz="1600" dirty="0">
                <a:solidFill>
                  <a:schemeClr val="accent1"/>
                </a:solidFill>
              </a:rPr>
              <a:t>Detect bias in news reporting</a:t>
            </a:r>
          </a:p>
          <a:p>
            <a:r>
              <a:rPr lang="en-US" sz="2000" dirty="0"/>
              <a:t>Are the outcomes used to optimize a quickly changing system?</a:t>
            </a:r>
          </a:p>
          <a:p>
            <a:pPr lvl="1"/>
            <a:r>
              <a:rPr lang="en-US" sz="1600" dirty="0">
                <a:solidFill>
                  <a:schemeClr val="accent1"/>
                </a:solidFill>
              </a:rPr>
              <a:t>Adjust traffic signals based on volume</a:t>
            </a:r>
          </a:p>
          <a:p>
            <a:r>
              <a:rPr lang="en-US" sz="2000" dirty="0"/>
              <a:t>Is the outcome to classify aberrant behavior?</a:t>
            </a:r>
          </a:p>
          <a:p>
            <a:pPr lvl="1"/>
            <a:r>
              <a:rPr lang="en-US" sz="1600" dirty="0">
                <a:solidFill>
                  <a:schemeClr val="accent1"/>
                </a:solidFill>
              </a:rPr>
              <a:t>Look for criminal activity in bitcoin transactions</a:t>
            </a:r>
            <a:endParaRPr lang="en-US" sz="1800" dirty="0"/>
          </a:p>
          <a:p>
            <a:pPr marL="457200" lvl="1" indent="0">
              <a:buNone/>
            </a:pPr>
            <a:r>
              <a:rPr lang="en-US" sz="1800" dirty="0"/>
              <a:t>				* Based on most successful projects to date</a:t>
            </a:r>
          </a:p>
          <a:p>
            <a:pPr lvl="1"/>
            <a:endParaRPr lang="en-US" sz="1800" dirty="0"/>
          </a:p>
          <a:p>
            <a:endParaRPr lang="en-US" sz="1800" dirty="0"/>
          </a:p>
          <a:p>
            <a:endParaRPr lang="en-US" dirty="0"/>
          </a:p>
        </p:txBody>
      </p:sp>
      <p:sp>
        <p:nvSpPr>
          <p:cNvPr id="4" name="Slide Number Placeholder 3">
            <a:extLst>
              <a:ext uri="{FF2B5EF4-FFF2-40B4-BE49-F238E27FC236}">
                <a16:creationId xmlns:a16="http://schemas.microsoft.com/office/drawing/2014/main" id="{169898A6-8A83-4F0A-BAD4-75D4AA773D07}"/>
              </a:ext>
            </a:extLst>
          </p:cNvPr>
          <p:cNvSpPr>
            <a:spLocks noGrp="1"/>
          </p:cNvSpPr>
          <p:nvPr>
            <p:ph type="sldNum" sz="quarter" idx="12"/>
          </p:nvPr>
        </p:nvSpPr>
        <p:spPr/>
        <p:txBody>
          <a:bodyPr/>
          <a:lstStyle/>
          <a:p>
            <a:pPr>
              <a:defRPr/>
            </a:pPr>
            <a:fld id="{CC8EFFDF-A50A-44BE-9F7E-90B33EF365A2}" type="slidenum">
              <a:rPr lang="en-US" altLang="en-US" smtClean="0"/>
              <a:pPr>
                <a:defRPr/>
              </a:pPr>
              <a:t>67</a:t>
            </a:fld>
            <a:endParaRPr lang="en-US" altLang="en-US"/>
          </a:p>
        </p:txBody>
      </p:sp>
    </p:spTree>
    <p:extLst>
      <p:ext uri="{BB962C8B-B14F-4D97-AF65-F5344CB8AC3E}">
        <p14:creationId xmlns:p14="http://schemas.microsoft.com/office/powerpoint/2010/main" val="2097091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0"/>
            <a:ext cx="8229600" cy="1143000"/>
          </a:xfrm>
        </p:spPr>
        <p:txBody>
          <a:bodyPr/>
          <a:lstStyle/>
          <a:p>
            <a:pPr eaLnBrk="1" hangingPunct="1"/>
            <a:r>
              <a:rPr lang="en-US" altLang="en-US" sz="2800" dirty="0"/>
              <a:t>Principal Components Analysis</a:t>
            </a:r>
          </a:p>
        </p:txBody>
      </p:sp>
      <p:sp>
        <p:nvSpPr>
          <p:cNvPr id="3" name="Content Placeholder 2"/>
          <p:cNvSpPr>
            <a:spLocks noGrp="1"/>
          </p:cNvSpPr>
          <p:nvPr>
            <p:ph idx="1"/>
          </p:nvPr>
        </p:nvSpPr>
        <p:spPr>
          <a:xfrm>
            <a:off x="685800" y="1143000"/>
            <a:ext cx="7772400" cy="1295400"/>
          </a:xfrm>
        </p:spPr>
        <p:txBody>
          <a:bodyPr rtlCol="0">
            <a:noAutofit/>
          </a:bodyPr>
          <a:lstStyle/>
          <a:p>
            <a:pPr marL="0" indent="0" eaLnBrk="1" fontAlgn="auto" hangingPunct="1">
              <a:spcBef>
                <a:spcPts val="0"/>
              </a:spcBef>
              <a:spcAft>
                <a:spcPts val="0"/>
              </a:spcAft>
              <a:buFont typeface="Arial" charset="0"/>
              <a:buNone/>
              <a:defRPr/>
            </a:pPr>
            <a:r>
              <a:rPr lang="en-US" dirty="0"/>
              <a:t>Where is the information in this data set? </a:t>
            </a:r>
          </a:p>
          <a:p>
            <a:pPr marL="0" indent="0" eaLnBrk="1" fontAlgn="auto" hangingPunct="1">
              <a:spcBef>
                <a:spcPts val="0"/>
              </a:spcBef>
              <a:spcAft>
                <a:spcPts val="0"/>
              </a:spcAft>
              <a:buFont typeface="Arial" charset="0"/>
              <a:buNone/>
              <a:defRPr/>
            </a:pPr>
            <a:r>
              <a:rPr lang="en-US" sz="2000" dirty="0"/>
              <a:t>	</a:t>
            </a:r>
          </a:p>
          <a:p>
            <a:pPr marL="0" indent="0" eaLnBrk="1" fontAlgn="auto" hangingPunct="1">
              <a:spcBef>
                <a:spcPts val="0"/>
              </a:spcBef>
              <a:spcAft>
                <a:spcPts val="0"/>
              </a:spcAft>
              <a:buFont typeface="Arial" charset="0"/>
              <a:buNone/>
              <a:defRPr/>
            </a:pPr>
            <a:endParaRPr lang="en-US" dirty="0"/>
          </a:p>
          <a:p>
            <a:pPr marL="0" indent="0" eaLnBrk="1" fontAlgn="auto" hangingPunct="1">
              <a:spcBef>
                <a:spcPts val="0"/>
              </a:spcBef>
              <a:spcAft>
                <a:spcPts val="0"/>
              </a:spcAft>
              <a:buFont typeface="Arial" charset="0"/>
              <a:buNone/>
              <a:defRPr/>
            </a:pPr>
            <a:endParaRPr lang="en-US" sz="2000" dirty="0"/>
          </a:p>
          <a:p>
            <a:pPr eaLnBrk="1" fontAlgn="auto" hangingPunct="1">
              <a:spcBef>
                <a:spcPts val="0"/>
              </a:spcBef>
              <a:spcAft>
                <a:spcPts val="0"/>
              </a:spcAft>
              <a:defRPr/>
            </a:pPr>
            <a:endParaRPr lang="en-US" dirty="0"/>
          </a:p>
          <a:p>
            <a:pPr eaLnBrk="1" fontAlgn="auto" hangingPunct="1">
              <a:spcBef>
                <a:spcPts val="0"/>
              </a:spcBef>
              <a:spcAft>
                <a:spcPts val="0"/>
              </a:spcAft>
              <a:defRPr/>
            </a:pPr>
            <a:endParaRPr lang="en-US" sz="2000" dirty="0"/>
          </a:p>
          <a:p>
            <a:pPr eaLnBrk="1" fontAlgn="auto" hangingPunct="1">
              <a:spcBef>
                <a:spcPts val="0"/>
              </a:spcBef>
              <a:spcAft>
                <a:spcPts val="0"/>
              </a:spcAft>
              <a:defRPr/>
            </a:pPr>
            <a:endParaRPr lang="en-US" dirty="0"/>
          </a:p>
          <a:p>
            <a:pPr eaLnBrk="1" fontAlgn="auto" hangingPunct="1">
              <a:spcBef>
                <a:spcPts val="0"/>
              </a:spcBef>
              <a:spcAft>
                <a:spcPts val="0"/>
              </a:spcAft>
              <a:defRPr/>
            </a:pPr>
            <a:endParaRPr lang="en-US" sz="2000" dirty="0"/>
          </a:p>
          <a:p>
            <a:pPr eaLnBrk="1" fontAlgn="auto" hangingPunct="1">
              <a:spcBef>
                <a:spcPts val="0"/>
              </a:spcBef>
              <a:spcAft>
                <a:spcPts val="0"/>
              </a:spcAft>
              <a:defRPr/>
            </a:pPr>
            <a:endParaRPr lang="en-US" dirty="0"/>
          </a:p>
          <a:p>
            <a:pPr eaLnBrk="1" fontAlgn="auto" hangingPunct="1">
              <a:spcBef>
                <a:spcPts val="0"/>
              </a:spcBef>
              <a:spcAft>
                <a:spcPts val="0"/>
              </a:spcAft>
              <a:defRPr/>
            </a:pPr>
            <a:endParaRPr lang="en-US" sz="2000" dirty="0"/>
          </a:p>
          <a:p>
            <a:pPr eaLnBrk="1" fontAlgn="auto" hangingPunct="1">
              <a:spcBef>
                <a:spcPts val="0"/>
              </a:spcBef>
              <a:spcAft>
                <a:spcPts val="0"/>
              </a:spcAft>
              <a:defRPr/>
            </a:pPr>
            <a:endParaRPr lang="en-US" dirty="0"/>
          </a:p>
          <a:p>
            <a:pPr eaLnBrk="1" fontAlgn="auto" hangingPunct="1">
              <a:spcBef>
                <a:spcPts val="0"/>
              </a:spcBef>
              <a:spcAft>
                <a:spcPts val="0"/>
              </a:spcAft>
              <a:defRPr/>
            </a:pPr>
            <a:endParaRPr lang="en-US" sz="2000" dirty="0"/>
          </a:p>
          <a:p>
            <a:pPr eaLnBrk="1" fontAlgn="auto" hangingPunct="1">
              <a:spcBef>
                <a:spcPts val="0"/>
              </a:spcBef>
              <a:spcAft>
                <a:spcPts val="0"/>
              </a:spcAft>
              <a:defRPr/>
            </a:pPr>
            <a:endParaRPr lang="en-US" dirty="0"/>
          </a:p>
          <a:p>
            <a:pPr eaLnBrk="1" fontAlgn="auto" hangingPunct="1">
              <a:spcBef>
                <a:spcPts val="0"/>
              </a:spcBef>
              <a:spcAft>
                <a:spcPts val="0"/>
              </a:spcAft>
              <a:defRPr/>
            </a:pPr>
            <a:endParaRPr lang="en-US" sz="2000" dirty="0"/>
          </a:p>
          <a:p>
            <a:pPr marL="0" indent="0" eaLnBrk="1" fontAlgn="auto" hangingPunct="1">
              <a:spcBef>
                <a:spcPts val="0"/>
              </a:spcBef>
              <a:spcAft>
                <a:spcPts val="0"/>
              </a:spcAft>
              <a:buNone/>
              <a:defRPr/>
            </a:pPr>
            <a:r>
              <a:rPr lang="en-US" dirty="0"/>
              <a:t>Note that the information content is highest where there is maximum variability. Typically this is where you may want to focus given a new set of unfamiliar data</a:t>
            </a:r>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7</a:t>
            </a:fld>
            <a:endParaRPr lang="en-US" altLang="en-US"/>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9608"/>
          <a:stretch/>
        </p:blipFill>
        <p:spPr bwMode="auto">
          <a:xfrm>
            <a:off x="990600" y="1790700"/>
            <a:ext cx="676275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0853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PVE </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8</a:t>
            </a:fld>
            <a:endParaRPr lang="en-US" altLang="en-US"/>
          </a:p>
        </p:txBody>
      </p:sp>
      <p:pic>
        <p:nvPicPr>
          <p:cNvPr id="6" name="Picture 5"/>
          <p:cNvPicPr>
            <a:picLocks noChangeAspect="1"/>
          </p:cNvPicPr>
          <p:nvPr/>
        </p:nvPicPr>
        <p:blipFill>
          <a:blip r:embed="rId2"/>
          <a:stretch>
            <a:fillRect/>
          </a:stretch>
        </p:blipFill>
        <p:spPr>
          <a:xfrm>
            <a:off x="76200" y="1552017"/>
            <a:ext cx="9029278" cy="4767263"/>
          </a:xfrm>
          <a:prstGeom prst="rect">
            <a:avLst/>
          </a:prstGeom>
        </p:spPr>
      </p:pic>
    </p:spTree>
    <p:extLst>
      <p:ext uri="{BB962C8B-B14F-4D97-AF65-F5344CB8AC3E}">
        <p14:creationId xmlns:p14="http://schemas.microsoft.com/office/powerpoint/2010/main" val="4014057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9</a:t>
            </a:fld>
            <a:endParaRPr lang="en-US" altLang="en-US"/>
          </a:p>
        </p:txBody>
      </p:sp>
      <p:pic>
        <p:nvPicPr>
          <p:cNvPr id="5" name="Picture 4"/>
          <p:cNvPicPr>
            <a:picLocks noChangeAspect="1"/>
          </p:cNvPicPr>
          <p:nvPr/>
        </p:nvPicPr>
        <p:blipFill>
          <a:blip r:embed="rId2"/>
          <a:stretch>
            <a:fillRect/>
          </a:stretch>
        </p:blipFill>
        <p:spPr>
          <a:xfrm>
            <a:off x="1554957" y="907697"/>
            <a:ext cx="6065043" cy="5448653"/>
          </a:xfrm>
          <a:prstGeom prst="rect">
            <a:avLst/>
          </a:prstGeom>
        </p:spPr>
      </p:pic>
    </p:spTree>
    <p:extLst>
      <p:ext uri="{BB962C8B-B14F-4D97-AF65-F5344CB8AC3E}">
        <p14:creationId xmlns:p14="http://schemas.microsoft.com/office/powerpoint/2010/main" val="3254003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31388</TotalTime>
  <Words>4766</Words>
  <Application>Microsoft Office PowerPoint</Application>
  <PresentationFormat>On-screen Show (4:3)</PresentationFormat>
  <Paragraphs>755</Paragraphs>
  <Slides>67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Arial</vt:lpstr>
      <vt:lpstr>Calibri</vt:lpstr>
      <vt:lpstr>Cambria Math</vt:lpstr>
      <vt:lpstr>Curlz MT</vt:lpstr>
      <vt:lpstr>Symbol</vt:lpstr>
      <vt:lpstr>Office Theme</vt:lpstr>
      <vt:lpstr>Math 642 Introduction to Machine Learning  Lecture 3: KNN, Cross Validation,  Bootstrap</vt:lpstr>
      <vt:lpstr>Class Schedule</vt:lpstr>
      <vt:lpstr>Machine Learning Taxonomy</vt:lpstr>
      <vt:lpstr>ISLR Roadmap</vt:lpstr>
      <vt:lpstr>Review from Last Week</vt:lpstr>
      <vt:lpstr>Unsupervised Learning</vt:lpstr>
      <vt:lpstr>Principal Components Analysis</vt:lpstr>
      <vt:lpstr>PVE </vt:lpstr>
      <vt:lpstr>K-Means Clustering</vt:lpstr>
      <vt:lpstr>Another Hierarchical Clustering Example</vt:lpstr>
      <vt:lpstr>Hierarchical Clustering</vt:lpstr>
      <vt:lpstr>K Nearest Neighbors Regression Chapters 3.3  Local Regression Chapters 7.6 </vt:lpstr>
      <vt:lpstr>K Nearest Neighbors</vt:lpstr>
      <vt:lpstr>KNN</vt:lpstr>
      <vt:lpstr>KNN</vt:lpstr>
      <vt:lpstr>KNN in Multiple Dimensions</vt:lpstr>
      <vt:lpstr>KNN in Multiple Dimensions</vt:lpstr>
      <vt:lpstr>KNN example in 2D</vt:lpstr>
      <vt:lpstr>Perfect fit: k = 1</vt:lpstr>
      <vt:lpstr>KNN Bias vs Variability</vt:lpstr>
      <vt:lpstr>K = 1 versus K = 9</vt:lpstr>
      <vt:lpstr>KNN compared to Linear Regression </vt:lpstr>
      <vt:lpstr>The Curse of Dimensionality</vt:lpstr>
      <vt:lpstr>KNN Pluses and Minuses</vt:lpstr>
      <vt:lpstr>Local Regression</vt:lpstr>
      <vt:lpstr>Local Regression Algorithm</vt:lpstr>
      <vt:lpstr>Weighting Based on Proximity</vt:lpstr>
      <vt:lpstr>Local Regression in R</vt:lpstr>
      <vt:lpstr>Cross Validation Chapter 5  </vt:lpstr>
      <vt:lpstr>Rigid vs Flexible Models</vt:lpstr>
      <vt:lpstr>Model Variability</vt:lpstr>
      <vt:lpstr>Cross Validation</vt:lpstr>
      <vt:lpstr>Training Error vs Test Error</vt:lpstr>
      <vt:lpstr>Bias Versus Variability, Linear Case</vt:lpstr>
      <vt:lpstr>Bias Versus Variability, Non-Linear Case</vt:lpstr>
      <vt:lpstr>Bias Versus Variability, Another Non-Linear Case</vt:lpstr>
      <vt:lpstr>Training Error vs Test Error</vt:lpstr>
      <vt:lpstr>Training Error vs Test Error</vt:lpstr>
      <vt:lpstr>Bias vs Variability R Example</vt:lpstr>
      <vt:lpstr>Validation Set</vt:lpstr>
      <vt:lpstr>Validation Set</vt:lpstr>
      <vt:lpstr>Validation Set</vt:lpstr>
      <vt:lpstr>Leave One Out Cross Validation</vt:lpstr>
      <vt:lpstr>K-Fold Cross Validation</vt:lpstr>
      <vt:lpstr>K-Fold Cross Validation</vt:lpstr>
      <vt:lpstr>LOOCV Compared to K-fold CV</vt:lpstr>
      <vt:lpstr>LOOCV and K-Fold Cross Validation</vt:lpstr>
      <vt:lpstr>High Dimensionality</vt:lpstr>
      <vt:lpstr>High Dimensionality</vt:lpstr>
      <vt:lpstr>The Curse of Dimensionality</vt:lpstr>
      <vt:lpstr>The Curse of Dimensionality</vt:lpstr>
      <vt:lpstr>The Curse of Dimensionality</vt:lpstr>
      <vt:lpstr>Bootstrap</vt:lpstr>
      <vt:lpstr>The Bootstrap</vt:lpstr>
      <vt:lpstr>Bootstrap</vt:lpstr>
      <vt:lpstr>Homework #3 (Page 1 of 2)</vt:lpstr>
      <vt:lpstr>Homework #2 (Page 2 of 3) Project Planning</vt:lpstr>
      <vt:lpstr>Flexibility Optimization</vt:lpstr>
      <vt:lpstr>Fixes for the Curse of Dimensionality</vt:lpstr>
      <vt:lpstr>Best Subset Method</vt:lpstr>
      <vt:lpstr>Forward Stepwise </vt:lpstr>
      <vt:lpstr>Forward Stepwise </vt:lpstr>
      <vt:lpstr>Backward Stepwise </vt:lpstr>
      <vt:lpstr>Forward vs Backward</vt:lpstr>
      <vt:lpstr>Metrics that Account for Complexity</vt:lpstr>
      <vt:lpstr>Project Discussion</vt:lpstr>
      <vt:lpstr>How do you know it’s Machine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subject>Data Mining</dc:subject>
  <dc:creator>George Wilson</dc:creator>
  <cp:lastModifiedBy>Chris Armao</cp:lastModifiedBy>
  <cp:revision>613</cp:revision>
  <dcterms:created xsi:type="dcterms:W3CDTF">2006-08-16T00:00:00Z</dcterms:created>
  <dcterms:modified xsi:type="dcterms:W3CDTF">2020-01-29T03:46:19Z</dcterms:modified>
</cp:coreProperties>
</file>