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472" r:id="rId3"/>
    <p:sldId id="473" r:id="rId4"/>
    <p:sldId id="617" r:id="rId5"/>
    <p:sldId id="590" r:id="rId6"/>
    <p:sldId id="591" r:id="rId7"/>
    <p:sldId id="587" r:id="rId8"/>
    <p:sldId id="496" r:id="rId9"/>
    <p:sldId id="604" r:id="rId10"/>
    <p:sldId id="408" r:id="rId11"/>
    <p:sldId id="606" r:id="rId12"/>
    <p:sldId id="614" r:id="rId13"/>
    <p:sldId id="616" r:id="rId14"/>
    <p:sldId id="432" r:id="rId15"/>
    <p:sldId id="436" r:id="rId16"/>
    <p:sldId id="437" r:id="rId17"/>
    <p:sldId id="438" r:id="rId18"/>
    <p:sldId id="439" r:id="rId19"/>
    <p:sldId id="440" r:id="rId20"/>
    <p:sldId id="441" r:id="rId21"/>
    <p:sldId id="470" r:id="rId22"/>
    <p:sldId id="620" r:id="rId23"/>
    <p:sldId id="468" r:id="rId24"/>
    <p:sldId id="443" r:id="rId25"/>
    <p:sldId id="444" r:id="rId26"/>
    <p:sldId id="445" r:id="rId27"/>
    <p:sldId id="446" r:id="rId28"/>
    <p:sldId id="447" r:id="rId29"/>
    <p:sldId id="618" r:id="rId30"/>
    <p:sldId id="448" r:id="rId31"/>
    <p:sldId id="449" r:id="rId32"/>
    <p:sldId id="451" r:id="rId33"/>
    <p:sldId id="619" r:id="rId34"/>
    <p:sldId id="454" r:id="rId35"/>
    <p:sldId id="455" r:id="rId36"/>
    <p:sldId id="456" r:id="rId37"/>
    <p:sldId id="457" r:id="rId38"/>
    <p:sldId id="461" r:id="rId39"/>
    <p:sldId id="462" r:id="rId40"/>
    <p:sldId id="625" r:id="rId41"/>
    <p:sldId id="626" r:id="rId42"/>
    <p:sldId id="628" r:id="rId43"/>
    <p:sldId id="629" r:id="rId44"/>
    <p:sldId id="630" r:id="rId45"/>
    <p:sldId id="621" r:id="rId46"/>
    <p:sldId id="624" r:id="rId47"/>
    <p:sldId id="622" r:id="rId48"/>
    <p:sldId id="469" r:id="rId49"/>
    <p:sldId id="421" r:id="rId50"/>
    <p:sldId id="634" r:id="rId51"/>
    <p:sldId id="631" r:id="rId52"/>
    <p:sldId id="381" r:id="rId53"/>
    <p:sldId id="632" r:id="rId54"/>
    <p:sldId id="633" r:id="rId55"/>
    <p:sldId id="394"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FF00"/>
    <a:srgbClr val="000000"/>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43" autoAdjust="0"/>
    <p:restoredTop sz="86858" autoAdjust="0"/>
  </p:normalViewPr>
  <p:slideViewPr>
    <p:cSldViewPr>
      <p:cViewPr varScale="1">
        <p:scale>
          <a:sx n="72" d="100"/>
          <a:sy n="72" d="100"/>
        </p:scale>
        <p:origin x="1346" y="3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637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2-02T00:22:15.844"/>
    </inkml:context>
    <inkml:brush xml:id="br0">
      <inkml:brushProperty name="width" value="0.035" units="cm"/>
      <inkml:brushProperty name="height" value="0.035" units="cm"/>
      <inkml:brushProperty name="fitToCurve" value="1"/>
    </inkml:brush>
  </inkml:definitions>
  <inkml:trace contextRef="#ctx0" brushRef="#br0">297 4 12 0,'-38'-4'9'15,"7"4"-5"-15,-3 0-3 0,3 0 3 16,2 0 3-16,5 10 7 16,8 2-9-16,0 1 1 15,4-3-5-15,6 5-1 16,-2-2-2-16,-1 4-3 16,-5 0 4-16,-5-2-9 15,15-10-18-15,-2-5 11 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7-02-02T00:27:33.392"/>
    </inkml:context>
    <inkml:brush xml:id="br0">
      <inkml:brushProperty name="width" value="0.035" units="cm"/>
      <inkml:brushProperty name="height" value="0.035" units="cm"/>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2-02T00:27:41.846"/>
    </inkml:context>
    <inkml:brush xml:id="br0">
      <inkml:brushProperty name="width" value="0.035" units="cm"/>
      <inkml:brushProperty name="height" value="0.035" units="cm"/>
      <inkml:brushProperty name="fitToCurve" value="1"/>
    </inkml:brush>
  </inkml:definitions>
  <inkml:trace contextRef="#ctx0" brushRef="#br0">674-603 47 0,'-132'0'9'16,"76"0"-9"-16,6 0 0 0,9 0-23 16,3 4 9-16,35-4 4 15,-1 4 1-15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2-02T00:30:08.616"/>
    </inkml:context>
    <inkml:brush xml:id="br0">
      <inkml:brushProperty name="width" value="0.035" units="cm"/>
      <inkml:brushProperty name="height" value="0.035" units="cm"/>
      <inkml:brushProperty name="fitToCurve" value="1"/>
    </inkml:brush>
  </inkml:definitions>
  <inkml:trace contextRef="#ctx0" brushRef="#br0">23 64 36 0,'-4'0'0'0,"-3"0"-17"16,5 0 1-16,-4 0 16 15,2 0 22-15,4 0-13 16,0 0-9-16,0 0 1 15,0 0 3-15,0 0 12 16,0 0-5-16,0 0 13 16,0 0 0-16,0 0-8 0,4 0 6 15,-4 0 7-15,0 0 9 16,0 0-7-16,6 0-13 16,8 0-13-16,17-11 12 15,14 0 2-15,10-3-13 16,15 1 2-16,6 5-6 15,-5 1-2-15,-3 7 0 16,-18 0-13-16,-10 0-14 16,-17 0 4-16,-13 0 8 15,-5 0 11-15,-5 0 1 16,0 0 3-16,0 0 24 16,-5 1 1-16,-11-1-25 15,-6 1-2-15,-2 4-15 16,6-5-16-16,9 4-19 15,4-4-46-15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2-02T00:29:43.517"/>
    </inkml:context>
    <inkml:brush xml:id="br0">
      <inkml:brushProperty name="width" value="0.035" units="cm"/>
      <inkml:brushProperty name="height" value="0.035" units="cm"/>
      <inkml:brushProperty name="fitToCurve" value="1"/>
    </inkml:brush>
  </inkml:definitions>
  <inkml:trace contextRef="#ctx0" brushRef="#br0">938 213 29 0,'-13'-4'27'0,"0"2"-12"15,5 1-15-15,0-2-1 16,2 0-3-16,6 0-11 16</inkml:trace>
  <inkml:trace contextRef="#ctx0" brushRef="#br0" timeOffset="3749.4">909-54 15 0,'-3'0'25'0,"1"0"-20"15,-2 0-5-15,0 0 2 16,-2 0 1-16,-1 0-3 16,4 0 2-16,-5 0-2 15,7 0 4-15,-1 0 4 16,2 0-2-16,-1 0-5 15,-3 0-1-15,-2 0-5 16,2 0-7-16,1 0-9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CF8649B2-0CD9-49A6-B0D4-62BF955489EB}" type="datetimeFigureOut">
              <a:rPr lang="en-US" altLang="en-US"/>
              <a:pPr>
                <a:defRPr/>
              </a:pPr>
              <a:t>2/3/2020</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DDFB4407-B4DB-48F3-BCB3-70B2057A1935}" type="slidenum">
              <a:rPr lang="en-US" altLang="en-US"/>
              <a:pPr>
                <a:defRPr/>
              </a:pPr>
              <a:t>‹#›</a:t>
            </a:fld>
            <a:endParaRPr lang="en-US" altLang="en-US"/>
          </a:p>
        </p:txBody>
      </p:sp>
    </p:spTree>
    <p:extLst>
      <p:ext uri="{BB962C8B-B14F-4D97-AF65-F5344CB8AC3E}">
        <p14:creationId xmlns:p14="http://schemas.microsoft.com/office/powerpoint/2010/main" val="875038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C0EE8E6-3246-4DA4-A53A-DF39FEFF3065}" type="datetime1">
              <a:rPr lang="en-US" altLang="en-US" smtClean="0"/>
              <a:t>2/3/2020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E16F26AE-3A03-44C2-ADF3-5C904C8CB187}" type="slidenum">
              <a:rPr lang="en-US" altLang="en-US"/>
              <a:pPr>
                <a:defRPr/>
              </a:pPr>
              <a:t>‹#›</a:t>
            </a:fld>
            <a:endParaRPr lang="en-US" altLang="en-US"/>
          </a:p>
        </p:txBody>
      </p:sp>
    </p:spTree>
    <p:extLst>
      <p:ext uri="{BB962C8B-B14F-4D97-AF65-F5344CB8AC3E}">
        <p14:creationId xmlns:p14="http://schemas.microsoft.com/office/powerpoint/2010/main" val="198563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2DF8E66-32EA-4EC4-925B-358CED2A9FD9}" type="datetime1">
              <a:rPr lang="en-US" altLang="en-US" smtClean="0"/>
              <a:t>2/3/2020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DF16B8C-657C-4696-ABF4-9D5204E46025}" type="slidenum">
              <a:rPr lang="en-US" altLang="en-US"/>
              <a:pPr>
                <a:defRPr/>
              </a:pPr>
              <a:t>‹#›</a:t>
            </a:fld>
            <a:endParaRPr lang="en-US" altLang="en-US"/>
          </a:p>
        </p:txBody>
      </p:sp>
    </p:spTree>
    <p:extLst>
      <p:ext uri="{BB962C8B-B14F-4D97-AF65-F5344CB8AC3E}">
        <p14:creationId xmlns:p14="http://schemas.microsoft.com/office/powerpoint/2010/main" val="336980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7D77D1E-3E63-4AA3-A847-31E7D986CAD7}" type="datetime1">
              <a:rPr lang="en-US" altLang="en-US" smtClean="0"/>
              <a:t>2/3/2020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23E0D44-5885-482B-A951-FB04CB57D819}" type="slidenum">
              <a:rPr lang="en-US" altLang="en-US"/>
              <a:pPr>
                <a:defRPr/>
              </a:pPr>
              <a:t>‹#›</a:t>
            </a:fld>
            <a:endParaRPr lang="en-US" altLang="en-US"/>
          </a:p>
        </p:txBody>
      </p:sp>
    </p:spTree>
    <p:extLst>
      <p:ext uri="{BB962C8B-B14F-4D97-AF65-F5344CB8AC3E}">
        <p14:creationId xmlns:p14="http://schemas.microsoft.com/office/powerpoint/2010/main" val="113831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A339A29-6BC4-4E5E-A7C9-B8D7D534DFFD}" type="datetime1">
              <a:rPr lang="en-US" altLang="en-US" smtClean="0"/>
              <a:t>2/3/2020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z="1600">
                <a:solidFill>
                  <a:schemeClr val="tx1"/>
                </a:solidFill>
              </a:defRPr>
            </a:lvl1pPr>
          </a:lstStyle>
          <a:p>
            <a:pPr>
              <a:defRPr/>
            </a:pPr>
            <a:fld id="{9695C8B4-01A2-485F-8B64-4640E234E3BB}" type="slidenum">
              <a:rPr lang="en-US" altLang="en-US" smtClean="0"/>
              <a:pPr>
                <a:defRPr/>
              </a:pPr>
              <a:t>‹#›</a:t>
            </a:fld>
            <a:endParaRPr lang="en-US" altLang="en-US"/>
          </a:p>
        </p:txBody>
      </p:sp>
    </p:spTree>
    <p:extLst>
      <p:ext uri="{BB962C8B-B14F-4D97-AF65-F5344CB8AC3E}">
        <p14:creationId xmlns:p14="http://schemas.microsoft.com/office/powerpoint/2010/main" val="301908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C82D3BF-4785-4204-BDD9-4974D8128B0C}" type="datetime1">
              <a:rPr lang="en-US" altLang="en-US" smtClean="0"/>
              <a:t>2/3/2020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33CFAE1-7E2D-4B6D-8CD6-8D9E87847327}" type="slidenum">
              <a:rPr lang="en-US" altLang="en-US"/>
              <a:pPr>
                <a:defRPr/>
              </a:pPr>
              <a:t>‹#›</a:t>
            </a:fld>
            <a:endParaRPr lang="en-US" altLang="en-US"/>
          </a:p>
        </p:txBody>
      </p:sp>
    </p:spTree>
    <p:extLst>
      <p:ext uri="{BB962C8B-B14F-4D97-AF65-F5344CB8AC3E}">
        <p14:creationId xmlns:p14="http://schemas.microsoft.com/office/powerpoint/2010/main" val="241624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EFF5575-F27C-411B-961D-E3D8E818BD8A}" type="datetime1">
              <a:rPr lang="en-US" altLang="en-US" smtClean="0"/>
              <a:t>2/3/2020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E9C7810-D49F-43AD-A2F3-362A958DA5BE}" type="slidenum">
              <a:rPr lang="en-US" altLang="en-US"/>
              <a:pPr>
                <a:defRPr/>
              </a:pPr>
              <a:t>‹#›</a:t>
            </a:fld>
            <a:endParaRPr lang="en-US" altLang="en-US"/>
          </a:p>
        </p:txBody>
      </p:sp>
    </p:spTree>
    <p:extLst>
      <p:ext uri="{BB962C8B-B14F-4D97-AF65-F5344CB8AC3E}">
        <p14:creationId xmlns:p14="http://schemas.microsoft.com/office/powerpoint/2010/main" val="288884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DFFF3E7-B98A-4B3E-BBD2-530B8C4971FF}" type="datetime1">
              <a:rPr lang="en-US" altLang="en-US" smtClean="0"/>
              <a:t>2/3/2020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8AFD554-3BF6-40D5-9AF3-EEC856B204F7}" type="slidenum">
              <a:rPr lang="en-US" altLang="en-US"/>
              <a:pPr>
                <a:defRPr/>
              </a:pPr>
              <a:t>‹#›</a:t>
            </a:fld>
            <a:endParaRPr lang="en-US" altLang="en-US"/>
          </a:p>
        </p:txBody>
      </p:sp>
    </p:spTree>
    <p:extLst>
      <p:ext uri="{BB962C8B-B14F-4D97-AF65-F5344CB8AC3E}">
        <p14:creationId xmlns:p14="http://schemas.microsoft.com/office/powerpoint/2010/main" val="311784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5774A6E-1634-4BFC-9919-F9CA1361A91A}" type="datetime1">
              <a:rPr lang="en-US" altLang="en-US" smtClean="0"/>
              <a:t>2/3/2020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6F3015BD-3145-493A-885E-B2BF5637D895}" type="slidenum">
              <a:rPr lang="en-US" altLang="en-US"/>
              <a:pPr>
                <a:defRPr/>
              </a:pPr>
              <a:t>‹#›</a:t>
            </a:fld>
            <a:endParaRPr lang="en-US" altLang="en-US"/>
          </a:p>
        </p:txBody>
      </p:sp>
    </p:spTree>
    <p:extLst>
      <p:ext uri="{BB962C8B-B14F-4D97-AF65-F5344CB8AC3E}">
        <p14:creationId xmlns:p14="http://schemas.microsoft.com/office/powerpoint/2010/main" val="351311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D6FA954-4334-42E4-995B-44C0B9ADB2ED}" type="datetime1">
              <a:rPr lang="en-US" altLang="en-US" smtClean="0"/>
              <a:t>2/3/2020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FC93185D-6A19-4728-8B9E-9B3492F27ED7}" type="slidenum">
              <a:rPr lang="en-US" altLang="en-US"/>
              <a:pPr>
                <a:defRPr/>
              </a:pPr>
              <a:t>‹#›</a:t>
            </a:fld>
            <a:endParaRPr lang="en-US" altLang="en-US"/>
          </a:p>
        </p:txBody>
      </p:sp>
    </p:spTree>
    <p:extLst>
      <p:ext uri="{BB962C8B-B14F-4D97-AF65-F5344CB8AC3E}">
        <p14:creationId xmlns:p14="http://schemas.microsoft.com/office/powerpoint/2010/main" val="2672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E5189FD-7F9C-4569-A99C-A7A7A2AE994F}" type="datetime1">
              <a:rPr lang="en-US" altLang="en-US" smtClean="0"/>
              <a:t>2/3/2020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F4313CD-6C76-430F-8B0B-6AB881CFC0C7}" type="slidenum">
              <a:rPr lang="en-US" altLang="en-US"/>
              <a:pPr>
                <a:defRPr/>
              </a:pPr>
              <a:t>‹#›</a:t>
            </a:fld>
            <a:endParaRPr lang="en-US" altLang="en-US"/>
          </a:p>
        </p:txBody>
      </p:sp>
    </p:spTree>
    <p:extLst>
      <p:ext uri="{BB962C8B-B14F-4D97-AF65-F5344CB8AC3E}">
        <p14:creationId xmlns:p14="http://schemas.microsoft.com/office/powerpoint/2010/main" val="162413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23B8C0F-05DB-4508-A4AA-FB3E0E7A9F28}" type="datetime1">
              <a:rPr lang="en-US" altLang="en-US" smtClean="0"/>
              <a:t>2/3/2020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BD721BBE-FDE2-4DC5-B1CF-785468DBD9EC}" type="slidenum">
              <a:rPr lang="en-US" altLang="en-US"/>
              <a:pPr>
                <a:defRPr/>
              </a:pPr>
              <a:t>‹#›</a:t>
            </a:fld>
            <a:endParaRPr lang="en-US" altLang="en-US"/>
          </a:p>
        </p:txBody>
      </p:sp>
    </p:spTree>
    <p:extLst>
      <p:ext uri="{BB962C8B-B14F-4D97-AF65-F5344CB8AC3E}">
        <p14:creationId xmlns:p14="http://schemas.microsoft.com/office/powerpoint/2010/main" val="206882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2BE24571-8883-456B-A8BA-8EA95CEA4040}" type="datetime1">
              <a:rPr lang="en-US" altLang="en-US" smtClean="0"/>
              <a:t>2/3/2020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44C393DF-8602-425E-B424-DAAF248019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28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2.xml"/><Relationship Id="rId7" Type="http://schemas.openxmlformats.org/officeDocument/2006/relationships/customXml" Target="../ink/ink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6.emf"/><Relationship Id="rId10" Type="http://schemas.openxmlformats.org/officeDocument/2006/relationships/image" Target="../media/image68.emf"/></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7.emf"/><Relationship Id="rId18" Type="http://schemas.openxmlformats.org/officeDocument/2006/relationships/image" Target="../media/image82.emf"/><Relationship Id="rId3" Type="http://schemas.openxmlformats.org/officeDocument/2006/relationships/customXml" Target="../ink/ink4.xml"/><Relationship Id="rId2" Type="http://schemas.openxmlformats.org/officeDocument/2006/relationships/image" Target="../media/image16.png"/><Relationship Id="rId1" Type="http://schemas.openxmlformats.org/officeDocument/2006/relationships/slideLayout" Target="../slideLayouts/slideLayout2.xml"/><Relationship Id="rId9" Type="http://schemas.openxmlformats.org/officeDocument/2006/relationships/customXml" Target="../ink/ink5.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4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1066800"/>
            <a:ext cx="7772400" cy="2362200"/>
          </a:xfrm>
        </p:spPr>
        <p:txBody>
          <a:bodyPr/>
          <a:lstStyle/>
          <a:p>
            <a:pPr eaLnBrk="1" hangingPunct="1"/>
            <a:r>
              <a:rPr lang="en-US" altLang="en-US" sz="4000" b="1" dirty="0"/>
              <a:t>Math 642</a:t>
            </a:r>
            <a:br>
              <a:rPr lang="en-US" altLang="en-US" sz="4000" dirty="0"/>
            </a:br>
            <a:r>
              <a:rPr lang="en-US" altLang="en-US" sz="4000" dirty="0"/>
              <a:t>Introduction to Machine Learning</a:t>
            </a:r>
            <a:br>
              <a:rPr lang="en-US" altLang="en-US" sz="4000" dirty="0"/>
            </a:br>
            <a:br>
              <a:rPr lang="en-US" altLang="en-US" sz="4000" dirty="0"/>
            </a:br>
            <a:r>
              <a:rPr lang="en-US" altLang="en-US" sz="3600" dirty="0"/>
              <a:t>Lecture 4: Feature Selection, </a:t>
            </a:r>
            <a:br>
              <a:rPr lang="en-US" altLang="en-US" sz="3600" dirty="0"/>
            </a:br>
            <a:r>
              <a:rPr lang="en-US" altLang="en-US" sz="3600" dirty="0"/>
              <a:t>Ridge Regression, LASSO, </a:t>
            </a:r>
            <a:br>
              <a:rPr lang="en-US" altLang="en-US" sz="3600" dirty="0"/>
            </a:br>
            <a:r>
              <a:rPr lang="en-US" altLang="en-US" sz="3600" dirty="0"/>
              <a:t>Principle Components</a:t>
            </a:r>
            <a:endParaRPr lang="en-US" altLang="en-US" sz="4000" dirty="0"/>
          </a:p>
        </p:txBody>
      </p:sp>
      <p:sp>
        <p:nvSpPr>
          <p:cNvPr id="2051" name="Subtitle 2"/>
          <p:cNvSpPr>
            <a:spLocks noGrp="1"/>
          </p:cNvSpPr>
          <p:nvPr>
            <p:ph type="subTitle" idx="1"/>
          </p:nvPr>
        </p:nvSpPr>
        <p:spPr>
          <a:xfrm>
            <a:off x="1524000" y="4572000"/>
            <a:ext cx="6400800" cy="1752600"/>
          </a:xfrm>
        </p:spPr>
        <p:txBody>
          <a:bodyPr/>
          <a:lstStyle/>
          <a:p>
            <a:pPr eaLnBrk="1" hangingPunct="1"/>
            <a:r>
              <a:rPr lang="en-US" altLang="en-US" dirty="0">
                <a:solidFill>
                  <a:schemeClr val="tx1"/>
                </a:solidFill>
              </a:rPr>
              <a:t>Spring 2019</a:t>
            </a:r>
          </a:p>
        </p:txBody>
      </p:sp>
      <p:sp>
        <p:nvSpPr>
          <p:cNvPr id="2" name="Slide Number Placeholder 1"/>
          <p:cNvSpPr>
            <a:spLocks noGrp="1"/>
          </p:cNvSpPr>
          <p:nvPr>
            <p:ph type="sldNum" sz="quarter" idx="12"/>
          </p:nvPr>
        </p:nvSpPr>
        <p:spPr/>
        <p:txBody>
          <a:bodyPr/>
          <a:lstStyle/>
          <a:p>
            <a:pPr>
              <a:defRPr/>
            </a:pPr>
            <a:fld id="{E16F26AE-3A03-44C2-ADF3-5C904C8CB187}" type="slidenum">
              <a:rPr lang="en-US" altLang="en-US" smtClean="0"/>
              <a:pPr>
                <a:defRPr/>
              </a:pPr>
              <a:t>1</a:t>
            </a:fld>
            <a:endParaRPr lang="en-US" altLang="en-US"/>
          </a:p>
        </p:txBody>
      </p:sp>
      <p:sp>
        <p:nvSpPr>
          <p:cNvPr id="5" name="TextBox 4"/>
          <p:cNvSpPr txBox="1"/>
          <p:nvPr/>
        </p:nvSpPr>
        <p:spPr>
          <a:xfrm>
            <a:off x="990600" y="5562600"/>
            <a:ext cx="7315200" cy="923330"/>
          </a:xfrm>
          <a:prstGeom prst="rect">
            <a:avLst/>
          </a:prstGeom>
          <a:noFill/>
        </p:spPr>
        <p:txBody>
          <a:bodyPr wrap="square" rtlCol="0">
            <a:spAutoFit/>
          </a:bodyPr>
          <a:lstStyle/>
          <a:p>
            <a:r>
              <a:rPr lang="en-US" dirty="0"/>
              <a:t>Some of the figures in this presentation are taken from "An Introduction to Statistical Learning, with applications in R"  (Springer, 2013) with permission from the authors: G. James, D. Witten,  T. Hastie and R. </a:t>
            </a:r>
            <a:r>
              <a:rPr lang="en-US" dirty="0" err="1"/>
              <a:t>Tibshirani</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dirty="0"/>
              <a:t>K-Fold Cross Validation</a:t>
            </a:r>
            <a:endParaRPr lang="en-US" altLang="en-US" sz="28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10</a:t>
            </a:fld>
            <a:endParaRPr lang="en-US"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37456"/>
            <a:ext cx="7705725"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bwMode="auto">
          <a:xfrm>
            <a:off x="685800" y="4724400"/>
            <a:ext cx="83820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fontAlgn="auto" hangingPunct="1">
              <a:spcAft>
                <a:spcPts val="0"/>
              </a:spcAft>
              <a:buNone/>
              <a:defRPr/>
            </a:pPr>
            <a:r>
              <a:rPr lang="en-US" dirty="0"/>
              <a:t>Model for mpg vs. horsepower for left: LOOCV, and  Right: 10-fold Cross Validation (i.e. m = n/10) repeated 10 times with different splits. </a:t>
            </a:r>
          </a:p>
          <a:p>
            <a:pPr marL="0" indent="0" eaLnBrk="1" fontAlgn="auto" hangingPunct="1">
              <a:spcAft>
                <a:spcPts val="0"/>
              </a:spcAft>
              <a:buNone/>
              <a:defRPr/>
            </a:pPr>
            <a:r>
              <a:rPr lang="en-US" dirty="0"/>
              <a:t>Note the variability for 10-fold different splits is low, and the computational burden is not too bad compared to LOOCV.</a:t>
            </a:r>
          </a:p>
          <a:p>
            <a:pPr marL="457200" lvl="1" indent="0" eaLnBrk="1" fontAlgn="auto" hangingPunct="1">
              <a:spcAft>
                <a:spcPts val="0"/>
              </a:spcAft>
              <a:buFont typeface="Arial" charset="0"/>
              <a:buNone/>
              <a:defRPr/>
            </a:pPr>
            <a:endParaRPr lang="en-US" baseline="30000" dirty="0"/>
          </a:p>
          <a:p>
            <a:pPr marL="457200" lvl="1" indent="0" eaLnBrk="1" fontAlgn="auto" hangingPunct="1">
              <a:spcAft>
                <a:spcPts val="0"/>
              </a:spcAft>
              <a:buFont typeface="Arial" charset="0"/>
              <a:buNone/>
              <a:defRPr/>
            </a:pPr>
            <a:endParaRPr lang="en-US" baseline="30000" dirty="0"/>
          </a:p>
        </p:txBody>
      </p:sp>
    </p:spTree>
    <p:extLst>
      <p:ext uri="{BB962C8B-B14F-4D97-AF65-F5344CB8AC3E}">
        <p14:creationId xmlns:p14="http://schemas.microsoft.com/office/powerpoint/2010/main" val="2276139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1EE3-FE4E-4E70-8216-68A9BD055666}"/>
              </a:ext>
            </a:extLst>
          </p:cNvPr>
          <p:cNvSpPr>
            <a:spLocks noGrp="1"/>
          </p:cNvSpPr>
          <p:nvPr>
            <p:ph type="title"/>
          </p:nvPr>
        </p:nvSpPr>
        <p:spPr/>
        <p:txBody>
          <a:bodyPr/>
          <a:lstStyle/>
          <a:p>
            <a:r>
              <a:rPr lang="en-US" dirty="0"/>
              <a:t>LOOCV Compared to K-fold CV</a:t>
            </a:r>
          </a:p>
        </p:txBody>
      </p:sp>
      <p:sp>
        <p:nvSpPr>
          <p:cNvPr id="3" name="Content Placeholder 2">
            <a:extLst>
              <a:ext uri="{FF2B5EF4-FFF2-40B4-BE49-F238E27FC236}">
                <a16:creationId xmlns:a16="http://schemas.microsoft.com/office/drawing/2014/main" id="{22613F5F-7034-4442-A124-C35BF39546B0}"/>
              </a:ext>
            </a:extLst>
          </p:cNvPr>
          <p:cNvSpPr>
            <a:spLocks noGrp="1"/>
          </p:cNvSpPr>
          <p:nvPr>
            <p:ph idx="1"/>
          </p:nvPr>
        </p:nvSpPr>
        <p:spPr>
          <a:xfrm>
            <a:off x="533400" y="1091648"/>
            <a:ext cx="8229600" cy="4906963"/>
          </a:xfrm>
        </p:spPr>
        <p:txBody>
          <a:bodyPr/>
          <a:lstStyle/>
          <a:p>
            <a:pPr marL="0" indent="0">
              <a:buNone/>
            </a:pPr>
            <a:r>
              <a:rPr lang="en-US" dirty="0"/>
              <a:t>The average of highly correlated groups is more variable that the average of non-correlated groups.</a:t>
            </a:r>
          </a:p>
          <a:p>
            <a:pPr marL="0" indent="0">
              <a:buNone/>
            </a:pPr>
            <a:endParaRPr lang="en-US" dirty="0"/>
          </a:p>
          <a:p>
            <a:pPr marL="0" indent="0">
              <a:buNone/>
            </a:pPr>
            <a:r>
              <a:rPr lang="en-US" dirty="0"/>
              <a:t>LOOCV training sets are highly correlated… almost all of the samples are the same.</a:t>
            </a:r>
          </a:p>
          <a:p>
            <a:pPr marL="0" indent="0">
              <a:buNone/>
            </a:pPr>
            <a:endParaRPr lang="en-US" dirty="0"/>
          </a:p>
          <a:p>
            <a:pPr marL="0" indent="0">
              <a:buNone/>
            </a:pPr>
            <a:r>
              <a:rPr lang="en-US" dirty="0"/>
              <a:t>K-fold cross validation data sets are less correlated than the LOOCV data sets. Therefore their results are less variable.</a:t>
            </a:r>
          </a:p>
          <a:p>
            <a:pPr marL="0" indent="0">
              <a:buNone/>
            </a:pPr>
            <a:endParaRPr lang="en-US" dirty="0"/>
          </a:p>
          <a:p>
            <a:pPr marL="0" indent="0">
              <a:buNone/>
            </a:pPr>
            <a:r>
              <a:rPr lang="en-US" dirty="0"/>
              <a:t>Given the 2 sources of error in modeling, bias and variability, K-fold CV can be optimal if you choose K correctly.</a:t>
            </a:r>
          </a:p>
        </p:txBody>
      </p:sp>
      <p:sp>
        <p:nvSpPr>
          <p:cNvPr id="4" name="Slide Number Placeholder 3">
            <a:extLst>
              <a:ext uri="{FF2B5EF4-FFF2-40B4-BE49-F238E27FC236}">
                <a16:creationId xmlns:a16="http://schemas.microsoft.com/office/drawing/2014/main" id="{F53718F3-9751-45D6-91CC-E7816652F969}"/>
              </a:ext>
            </a:extLst>
          </p:cNvPr>
          <p:cNvSpPr>
            <a:spLocks noGrp="1"/>
          </p:cNvSpPr>
          <p:nvPr>
            <p:ph type="sldNum" sz="quarter" idx="12"/>
          </p:nvPr>
        </p:nvSpPr>
        <p:spPr/>
        <p:txBody>
          <a:bodyPr/>
          <a:lstStyle/>
          <a:p>
            <a:pPr>
              <a:defRPr/>
            </a:pPr>
            <a:fld id="{9695C8B4-01A2-485F-8B64-4640E234E3BB}" type="slidenum">
              <a:rPr lang="en-US" altLang="en-US" smtClean="0"/>
              <a:pPr>
                <a:defRPr/>
              </a:pPr>
              <a:t>11</a:t>
            </a:fld>
            <a:endParaRPr lang="en-US" altLang="en-US" dirty="0"/>
          </a:p>
        </p:txBody>
      </p:sp>
    </p:spTree>
    <p:extLst>
      <p:ext uri="{BB962C8B-B14F-4D97-AF65-F5344CB8AC3E}">
        <p14:creationId xmlns:p14="http://schemas.microsoft.com/office/powerpoint/2010/main" val="4068024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6F04-DB53-4F2C-8DA3-25E9E78D41E1}"/>
              </a:ext>
            </a:extLst>
          </p:cNvPr>
          <p:cNvSpPr>
            <a:spLocks noGrp="1"/>
          </p:cNvSpPr>
          <p:nvPr>
            <p:ph type="title"/>
          </p:nvPr>
        </p:nvSpPr>
        <p:spPr/>
        <p:txBody>
          <a:bodyPr/>
          <a:lstStyle/>
          <a:p>
            <a:r>
              <a:rPr lang="en-US" dirty="0"/>
              <a:t>The Bootstrap</a:t>
            </a:r>
          </a:p>
        </p:txBody>
      </p:sp>
      <p:sp>
        <p:nvSpPr>
          <p:cNvPr id="3" name="Content Placeholder 2">
            <a:extLst>
              <a:ext uri="{FF2B5EF4-FFF2-40B4-BE49-F238E27FC236}">
                <a16:creationId xmlns:a16="http://schemas.microsoft.com/office/drawing/2014/main" id="{19850A55-0C45-4AB6-A791-98FE561DBBA8}"/>
              </a:ext>
            </a:extLst>
          </p:cNvPr>
          <p:cNvSpPr>
            <a:spLocks noGrp="1"/>
          </p:cNvSpPr>
          <p:nvPr>
            <p:ph idx="1"/>
          </p:nvPr>
        </p:nvSpPr>
        <p:spPr/>
        <p:txBody>
          <a:bodyPr/>
          <a:lstStyle/>
          <a:p>
            <a:pPr marL="0" indent="0">
              <a:buNone/>
            </a:pPr>
            <a:r>
              <a:rPr lang="en-US" dirty="0"/>
              <a:t>The Bootstrap uses random sampling with replacement to create B new data sets. B can be 1000 or 10,000.</a:t>
            </a:r>
          </a:p>
          <a:p>
            <a:pPr marL="0" indent="0">
              <a:buNone/>
            </a:pPr>
            <a:r>
              <a:rPr lang="en-US" dirty="0"/>
              <a:t> </a:t>
            </a:r>
          </a:p>
        </p:txBody>
      </p:sp>
      <p:sp>
        <p:nvSpPr>
          <p:cNvPr id="4" name="Slide Number Placeholder 3">
            <a:extLst>
              <a:ext uri="{FF2B5EF4-FFF2-40B4-BE49-F238E27FC236}">
                <a16:creationId xmlns:a16="http://schemas.microsoft.com/office/drawing/2014/main" id="{A00293F1-5661-4077-97AF-CAC0B64DC3FD}"/>
              </a:ext>
            </a:extLst>
          </p:cNvPr>
          <p:cNvSpPr>
            <a:spLocks noGrp="1"/>
          </p:cNvSpPr>
          <p:nvPr>
            <p:ph type="sldNum" sz="quarter" idx="12"/>
          </p:nvPr>
        </p:nvSpPr>
        <p:spPr/>
        <p:txBody>
          <a:bodyPr/>
          <a:lstStyle/>
          <a:p>
            <a:pPr>
              <a:defRPr/>
            </a:pPr>
            <a:fld id="{9695C8B4-01A2-485F-8B64-4640E234E3BB}" type="slidenum">
              <a:rPr lang="en-US" altLang="en-US" smtClean="0"/>
              <a:pPr>
                <a:defRPr/>
              </a:pPr>
              <a:t>12</a:t>
            </a:fld>
            <a:endParaRPr lang="en-US" altLang="en-US"/>
          </a:p>
        </p:txBody>
      </p:sp>
      <p:pic>
        <p:nvPicPr>
          <p:cNvPr id="5" name="Picture 4">
            <a:extLst>
              <a:ext uri="{FF2B5EF4-FFF2-40B4-BE49-F238E27FC236}">
                <a16:creationId xmlns:a16="http://schemas.microsoft.com/office/drawing/2014/main" id="{99072F79-7B51-49B3-865F-382CD463045E}"/>
              </a:ext>
            </a:extLst>
          </p:cNvPr>
          <p:cNvPicPr>
            <a:picLocks noChangeAspect="1"/>
          </p:cNvPicPr>
          <p:nvPr/>
        </p:nvPicPr>
        <p:blipFill>
          <a:blip r:embed="rId2"/>
          <a:stretch>
            <a:fillRect/>
          </a:stretch>
        </p:blipFill>
        <p:spPr>
          <a:xfrm>
            <a:off x="1371600" y="2170834"/>
            <a:ext cx="6553200" cy="3876834"/>
          </a:xfrm>
          <a:prstGeom prst="rect">
            <a:avLst/>
          </a:prstGeom>
        </p:spPr>
      </p:pic>
    </p:spTree>
    <p:extLst>
      <p:ext uri="{BB962C8B-B14F-4D97-AF65-F5344CB8AC3E}">
        <p14:creationId xmlns:p14="http://schemas.microsoft.com/office/powerpoint/2010/main" val="396466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8600" y="1752600"/>
            <a:ext cx="8229600" cy="1143000"/>
          </a:xfrm>
        </p:spPr>
        <p:txBody>
          <a:bodyPr/>
          <a:lstStyle/>
          <a:p>
            <a:pPr eaLnBrk="1" hangingPunct="1"/>
            <a:r>
              <a:rPr lang="en-US" altLang="en-US" dirty="0"/>
              <a:t>Feature Selection</a:t>
            </a:r>
            <a:br>
              <a:rPr lang="en-US" altLang="en-US" dirty="0"/>
            </a:br>
            <a:r>
              <a:rPr lang="en-US" altLang="en-US" sz="1800" dirty="0"/>
              <a:t>Chapter 6.1</a:t>
            </a:r>
            <a:endParaRPr lang="en-US" altLang="en-US" sz="28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13</a:t>
            </a:fld>
            <a:endParaRPr lang="en-US" altLang="en-US"/>
          </a:p>
        </p:txBody>
      </p:sp>
    </p:spTree>
    <p:extLst>
      <p:ext uri="{BB962C8B-B14F-4D97-AF65-F5344CB8AC3E}">
        <p14:creationId xmlns:p14="http://schemas.microsoft.com/office/powerpoint/2010/main" val="189680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1143000"/>
          </a:xfrm>
        </p:spPr>
        <p:txBody>
          <a:bodyPr/>
          <a:lstStyle/>
          <a:p>
            <a:pPr eaLnBrk="1" hangingPunct="1"/>
            <a:r>
              <a:rPr lang="en-US" altLang="en-US" sz="2800" dirty="0"/>
              <a:t>The Curse of Dimensionality</a:t>
            </a:r>
          </a:p>
        </p:txBody>
      </p:sp>
      <p:sp>
        <p:nvSpPr>
          <p:cNvPr id="3" name="Content Placeholder 2"/>
          <p:cNvSpPr>
            <a:spLocks noGrp="1"/>
          </p:cNvSpPr>
          <p:nvPr>
            <p:ph idx="1"/>
          </p:nvPr>
        </p:nvSpPr>
        <p:spPr>
          <a:xfrm>
            <a:off x="381000" y="914400"/>
            <a:ext cx="8534400" cy="5486400"/>
          </a:xfrm>
        </p:spPr>
        <p:txBody>
          <a:bodyPr rtlCol="0">
            <a:noAutofit/>
          </a:bodyPr>
          <a:lstStyle/>
          <a:p>
            <a:pPr marL="0" indent="0" eaLnBrk="1" hangingPunct="1">
              <a:spcBef>
                <a:spcPts val="0"/>
              </a:spcBef>
              <a:buNone/>
              <a:defRPr/>
            </a:pPr>
            <a:r>
              <a:rPr lang="en-US" sz="2000" dirty="0"/>
              <a:t>Q: Does adding more features always improve the model?</a:t>
            </a:r>
          </a:p>
          <a:p>
            <a:pPr marL="0" indent="0" eaLnBrk="1" hangingPunct="1">
              <a:spcBef>
                <a:spcPts val="0"/>
              </a:spcBef>
              <a:buNone/>
              <a:defRPr/>
            </a:pPr>
            <a:endParaRPr lang="en-US" sz="2000" dirty="0"/>
          </a:p>
          <a:p>
            <a:pPr marL="0" indent="0" eaLnBrk="1" hangingPunct="1">
              <a:spcBef>
                <a:spcPts val="0"/>
              </a:spcBef>
              <a:buNone/>
              <a:defRPr/>
            </a:pPr>
            <a:r>
              <a:rPr lang="en-US" sz="2000" dirty="0"/>
              <a:t>A: No. To understand why, think about how we learn the models. There reasons generally fall onto three categories:</a:t>
            </a:r>
          </a:p>
          <a:p>
            <a:pPr marL="0" indent="0" eaLnBrk="1" hangingPunct="1">
              <a:spcBef>
                <a:spcPts val="0"/>
              </a:spcBef>
              <a:buNone/>
              <a:defRPr/>
            </a:pPr>
            <a:endParaRPr lang="en-US" sz="2000" dirty="0"/>
          </a:p>
          <a:p>
            <a:pPr marL="406400" indent="-406400" eaLnBrk="1" hangingPunct="1">
              <a:spcBef>
                <a:spcPts val="0"/>
              </a:spcBef>
              <a:buFont typeface="+mj-lt"/>
              <a:buAutoNum type="arabicPeriod"/>
              <a:defRPr/>
            </a:pPr>
            <a:r>
              <a:rPr lang="en-US" sz="2000" dirty="0"/>
              <a:t>More dimensions create more flexible models, leading to fitting the random noise (</a:t>
            </a:r>
            <a:r>
              <a:rPr lang="en-US" sz="2000" dirty="0" err="1"/>
              <a:t>overfitting</a:t>
            </a:r>
            <a:r>
              <a:rPr lang="en-US" sz="2000" dirty="0"/>
              <a:t>)</a:t>
            </a:r>
          </a:p>
          <a:p>
            <a:pPr eaLnBrk="1" hangingPunct="1">
              <a:spcBef>
                <a:spcPts val="0"/>
              </a:spcBef>
              <a:buAutoNum type="arabicPeriod"/>
              <a:defRPr/>
            </a:pPr>
            <a:endParaRPr lang="en-US" sz="2000" dirty="0"/>
          </a:p>
          <a:p>
            <a:pPr eaLnBrk="1" hangingPunct="1">
              <a:spcBef>
                <a:spcPts val="0"/>
              </a:spcBef>
              <a:buAutoNum type="arabicPeriod"/>
              <a:defRPr/>
            </a:pPr>
            <a:r>
              <a:rPr lang="en-US" sz="2000" dirty="0"/>
              <a:t>More dimensions dilute the number of samples available for modeling a particular effect</a:t>
            </a:r>
          </a:p>
          <a:p>
            <a:pPr eaLnBrk="1" hangingPunct="1">
              <a:spcBef>
                <a:spcPts val="0"/>
              </a:spcBef>
              <a:buAutoNum type="arabicPeriod"/>
              <a:defRPr/>
            </a:pPr>
            <a:endParaRPr lang="en-US" sz="2000" dirty="0"/>
          </a:p>
          <a:p>
            <a:pPr eaLnBrk="1" hangingPunct="1">
              <a:spcBef>
                <a:spcPts val="0"/>
              </a:spcBef>
              <a:buAutoNum type="arabicPeriod"/>
              <a:defRPr/>
            </a:pPr>
            <a:r>
              <a:rPr lang="en-US" sz="2000" dirty="0"/>
              <a:t>More dimensions make a model harder to interpret</a:t>
            </a:r>
          </a:p>
          <a:p>
            <a:pPr eaLnBrk="1" hangingPunct="1">
              <a:spcBef>
                <a:spcPts val="0"/>
              </a:spcBef>
              <a:buAutoNum type="arabicPeriod"/>
              <a:defRPr/>
            </a:pPr>
            <a:endParaRPr lang="en-US" dirty="0"/>
          </a:p>
          <a:p>
            <a:pPr eaLnBrk="1" hangingPunct="1">
              <a:spcBef>
                <a:spcPts val="0"/>
              </a:spcBef>
              <a:buAutoNum type="arabicPeriod"/>
              <a:defRPr/>
            </a:pPr>
            <a:r>
              <a:rPr lang="en-US" sz="2000" dirty="0"/>
              <a:t>More dimensions make the input data to the model harder to collect, sometimes significantly</a:t>
            </a:r>
          </a:p>
          <a:p>
            <a:pPr eaLnBrk="1" hangingPunct="1">
              <a:spcBef>
                <a:spcPts val="0"/>
              </a:spcBef>
              <a:buAutoNum type="arabicPeriod"/>
              <a:defRPr/>
            </a:pPr>
            <a:endParaRPr lang="en-US" dirty="0"/>
          </a:p>
          <a:p>
            <a:pPr marL="0" indent="0" eaLnBrk="1" hangingPunct="1">
              <a:spcBef>
                <a:spcPts val="0"/>
              </a:spcBef>
              <a:buNone/>
              <a:defRPr/>
            </a:pPr>
            <a:endParaRPr lang="en-US" sz="18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14</a:t>
            </a:fld>
            <a:endParaRPr lang="en-US" altLang="en-US"/>
          </a:p>
        </p:txBody>
      </p:sp>
    </p:spTree>
    <p:extLst>
      <p:ext uri="{BB962C8B-B14F-4D97-AF65-F5344CB8AC3E}">
        <p14:creationId xmlns:p14="http://schemas.microsoft.com/office/powerpoint/2010/main" val="2325800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Fixes for the Curse of Dimensionality</a:t>
            </a:r>
          </a:p>
        </p:txBody>
      </p:sp>
      <p:sp>
        <p:nvSpPr>
          <p:cNvPr id="3" name="Content Placeholder 2"/>
          <p:cNvSpPr>
            <a:spLocks noGrp="1"/>
          </p:cNvSpPr>
          <p:nvPr>
            <p:ph idx="1"/>
          </p:nvPr>
        </p:nvSpPr>
        <p:spPr>
          <a:xfrm>
            <a:off x="381000" y="1066800"/>
            <a:ext cx="8305800" cy="5334000"/>
          </a:xfrm>
        </p:spPr>
        <p:txBody>
          <a:bodyPr rtlCol="0">
            <a:normAutofit fontScale="92500" lnSpcReduction="20000"/>
          </a:bodyPr>
          <a:lstStyle/>
          <a:p>
            <a:pPr marL="0" indent="0" eaLnBrk="1" fontAlgn="auto" hangingPunct="1">
              <a:spcAft>
                <a:spcPts val="0"/>
              </a:spcAft>
              <a:buNone/>
              <a:defRPr/>
            </a:pPr>
            <a:r>
              <a:rPr lang="en-US" sz="2400" dirty="0"/>
              <a:t>Fixes fall into three general categories:</a:t>
            </a:r>
          </a:p>
          <a:p>
            <a:pPr marL="0" indent="0" eaLnBrk="1" fontAlgn="auto" hangingPunct="1">
              <a:spcAft>
                <a:spcPts val="0"/>
              </a:spcAft>
              <a:buNone/>
              <a:defRPr/>
            </a:pPr>
            <a:endParaRPr lang="en-US" sz="2400" dirty="0">
              <a:sym typeface="Wingdings" panose="05000000000000000000" pitchFamily="2" charset="2"/>
            </a:endParaRPr>
          </a:p>
          <a:p>
            <a:pPr marL="457200" indent="-457200" eaLnBrk="1" fontAlgn="auto" hangingPunct="1">
              <a:spcAft>
                <a:spcPts val="0"/>
              </a:spcAft>
              <a:buFont typeface="+mj-lt"/>
              <a:buAutoNum type="arabicPeriod"/>
              <a:defRPr/>
            </a:pPr>
            <a:r>
              <a:rPr lang="en-US" sz="2400" dirty="0">
                <a:sym typeface="Wingdings" panose="05000000000000000000" pitchFamily="2" charset="2"/>
              </a:rPr>
              <a:t>Pick only the features that contribute to the outcome.  Eliminate some features that do not effect outcome</a:t>
            </a:r>
          </a:p>
          <a:p>
            <a:pPr lvl="1" eaLnBrk="1" fontAlgn="auto" hangingPunct="1">
              <a:spcAft>
                <a:spcPts val="0"/>
              </a:spcAft>
              <a:defRPr/>
            </a:pPr>
            <a:r>
              <a:rPr lang="en-US" sz="2400" dirty="0">
                <a:solidFill>
                  <a:srgbClr val="0070C0"/>
                </a:solidFill>
                <a:sym typeface="Wingdings" panose="05000000000000000000" pitchFamily="2" charset="2"/>
              </a:rPr>
              <a:t>Best Subset</a:t>
            </a:r>
          </a:p>
          <a:p>
            <a:pPr lvl="1" eaLnBrk="1" fontAlgn="auto" hangingPunct="1">
              <a:spcAft>
                <a:spcPts val="0"/>
              </a:spcAft>
              <a:defRPr/>
            </a:pPr>
            <a:r>
              <a:rPr lang="en-US" sz="2400" dirty="0">
                <a:solidFill>
                  <a:srgbClr val="0070C0"/>
                </a:solidFill>
                <a:sym typeface="Wingdings" panose="05000000000000000000" pitchFamily="2" charset="2"/>
              </a:rPr>
              <a:t>Forward and backward stepwise</a:t>
            </a:r>
          </a:p>
          <a:p>
            <a:pPr lvl="1" eaLnBrk="1" fontAlgn="auto" hangingPunct="1">
              <a:spcAft>
                <a:spcPts val="0"/>
              </a:spcAft>
              <a:defRPr/>
            </a:pPr>
            <a:r>
              <a:rPr lang="en-US" sz="2400" dirty="0">
                <a:solidFill>
                  <a:srgbClr val="0070C0"/>
                </a:solidFill>
                <a:sym typeface="Wingdings" panose="05000000000000000000" pitchFamily="2" charset="2"/>
              </a:rPr>
              <a:t>LASSO</a:t>
            </a:r>
          </a:p>
          <a:p>
            <a:pPr marL="457200" indent="-457200" eaLnBrk="1" fontAlgn="auto" hangingPunct="1">
              <a:spcAft>
                <a:spcPts val="0"/>
              </a:spcAft>
              <a:buFont typeface="+mj-lt"/>
              <a:buAutoNum type="arabicPeriod"/>
              <a:defRPr/>
            </a:pPr>
            <a:endParaRPr lang="en-US" sz="2400" dirty="0">
              <a:sym typeface="Wingdings" panose="05000000000000000000" pitchFamily="2" charset="2"/>
            </a:endParaRPr>
          </a:p>
          <a:p>
            <a:pPr marL="457200" indent="-457200" eaLnBrk="1" fontAlgn="auto" hangingPunct="1">
              <a:spcAft>
                <a:spcPts val="0"/>
              </a:spcAft>
              <a:buFont typeface="+mj-lt"/>
              <a:buAutoNum type="arabicPeriod"/>
              <a:defRPr/>
            </a:pPr>
            <a:r>
              <a:rPr lang="en-US" sz="2400" dirty="0">
                <a:sym typeface="Wingdings" panose="05000000000000000000" pitchFamily="2" charset="2"/>
              </a:rPr>
              <a:t>“Shrink” the effect of the features by limiting the magnitude of the coefficients</a:t>
            </a:r>
          </a:p>
          <a:p>
            <a:pPr lvl="1" eaLnBrk="1" fontAlgn="auto" hangingPunct="1">
              <a:spcAft>
                <a:spcPts val="0"/>
              </a:spcAft>
              <a:defRPr/>
            </a:pPr>
            <a:r>
              <a:rPr lang="en-US" sz="2400" dirty="0">
                <a:solidFill>
                  <a:srgbClr val="0070C0"/>
                </a:solidFill>
                <a:sym typeface="Wingdings" panose="05000000000000000000" pitchFamily="2" charset="2"/>
              </a:rPr>
              <a:t>Ridge Regression (also called “Regularization”)</a:t>
            </a:r>
          </a:p>
          <a:p>
            <a:pPr marL="457200" indent="-457200" eaLnBrk="1" fontAlgn="auto" hangingPunct="1">
              <a:spcAft>
                <a:spcPts val="0"/>
              </a:spcAft>
              <a:buFont typeface="+mj-lt"/>
              <a:buAutoNum type="arabicPeriod"/>
              <a:defRPr/>
            </a:pPr>
            <a:endParaRPr lang="en-US" sz="2400" dirty="0">
              <a:sym typeface="Wingdings" panose="05000000000000000000" pitchFamily="2" charset="2"/>
            </a:endParaRPr>
          </a:p>
          <a:p>
            <a:pPr marL="457200" indent="-457200" eaLnBrk="1" fontAlgn="auto" hangingPunct="1">
              <a:spcAft>
                <a:spcPts val="0"/>
              </a:spcAft>
              <a:buFont typeface="+mj-lt"/>
              <a:buAutoNum type="arabicPeriod"/>
              <a:defRPr/>
            </a:pPr>
            <a:r>
              <a:rPr lang="en-US" sz="2400" dirty="0">
                <a:sym typeface="Wingdings" panose="05000000000000000000" pitchFamily="2" charset="2"/>
              </a:rPr>
              <a:t>Combine features into a smaller set of orthogonal basis vectors and drop the least important basis vectors</a:t>
            </a:r>
          </a:p>
          <a:p>
            <a:pPr lvl="1" eaLnBrk="1" fontAlgn="auto" hangingPunct="1">
              <a:spcAft>
                <a:spcPts val="0"/>
              </a:spcAft>
              <a:defRPr/>
            </a:pPr>
            <a:r>
              <a:rPr lang="en-US" sz="2400" dirty="0">
                <a:solidFill>
                  <a:srgbClr val="0070C0"/>
                </a:solidFill>
                <a:sym typeface="Wingdings" panose="05000000000000000000" pitchFamily="2" charset="2"/>
              </a:rPr>
              <a:t>Principle Components Analysis</a:t>
            </a:r>
          </a:p>
          <a:p>
            <a:pPr lvl="1" eaLnBrk="1" fontAlgn="auto" hangingPunct="1">
              <a:spcAft>
                <a:spcPts val="0"/>
              </a:spcAft>
              <a:defRPr/>
            </a:pPr>
            <a:r>
              <a:rPr lang="en-US" sz="2400" dirty="0">
                <a:solidFill>
                  <a:srgbClr val="0070C0"/>
                </a:solidFill>
                <a:sym typeface="Wingdings" panose="05000000000000000000" pitchFamily="2" charset="2"/>
              </a:rPr>
              <a:t>Partial Least Squares</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15</a:t>
            </a:fld>
            <a:endParaRPr lang="en-US" altLang="en-US"/>
          </a:p>
        </p:txBody>
      </p:sp>
    </p:spTree>
    <p:extLst>
      <p:ext uri="{BB962C8B-B14F-4D97-AF65-F5344CB8AC3E}">
        <p14:creationId xmlns:p14="http://schemas.microsoft.com/office/powerpoint/2010/main" val="106612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Best Subset Method</a:t>
            </a:r>
          </a:p>
        </p:txBody>
      </p:sp>
      <p:sp>
        <p:nvSpPr>
          <p:cNvPr id="3" name="Content Placeholder 2"/>
          <p:cNvSpPr>
            <a:spLocks noGrp="1"/>
          </p:cNvSpPr>
          <p:nvPr>
            <p:ph idx="1"/>
          </p:nvPr>
        </p:nvSpPr>
        <p:spPr>
          <a:xfrm>
            <a:off x="685800" y="1143000"/>
            <a:ext cx="7772400" cy="5334000"/>
          </a:xfrm>
        </p:spPr>
        <p:txBody>
          <a:bodyPr rtlCol="0">
            <a:noAutofit/>
          </a:bodyPr>
          <a:lstStyle/>
          <a:p>
            <a:pPr marL="228600" indent="-228600" eaLnBrk="1" fontAlgn="auto" hangingPunct="1">
              <a:spcAft>
                <a:spcPts val="0"/>
              </a:spcAft>
              <a:buFont typeface="Arial" charset="0"/>
              <a:buNone/>
              <a:defRPr/>
            </a:pPr>
            <a:r>
              <a:rPr lang="en-US" sz="2000" dirty="0"/>
              <a:t>1. Start with p = 1. Calculate RSS for each of these p=1 models and select the best one based on min(RSS) or max(R</a:t>
            </a:r>
            <a:r>
              <a:rPr lang="en-US" sz="2000" baseline="30000" dirty="0"/>
              <a:t>2</a:t>
            </a:r>
            <a:r>
              <a:rPr lang="en-US" sz="2000" dirty="0"/>
              <a:t>)</a:t>
            </a:r>
            <a:endParaRPr lang="en-US" dirty="0"/>
          </a:p>
          <a:p>
            <a:pPr marL="228600" indent="-228600" eaLnBrk="1" fontAlgn="auto" hangingPunct="1">
              <a:spcAft>
                <a:spcPts val="0"/>
              </a:spcAft>
              <a:buFont typeface="Arial" charset="0"/>
              <a:buNone/>
              <a:defRPr/>
            </a:pPr>
            <a:r>
              <a:rPr lang="en-US" sz="2000" dirty="0"/>
              <a:t>2. Now repeat for p = 2, p = 3, … p = </a:t>
            </a:r>
            <a:r>
              <a:rPr lang="en-US" sz="2000" dirty="0" err="1"/>
              <a:t>p</a:t>
            </a:r>
            <a:r>
              <a:rPr lang="en-US" sz="2000" baseline="-25000" dirty="0" err="1"/>
              <a:t>max</a:t>
            </a:r>
            <a:endParaRPr lang="en-US" dirty="0"/>
          </a:p>
          <a:p>
            <a:pPr marL="228600" indent="-228600" eaLnBrk="1" fontAlgn="auto" hangingPunct="1">
              <a:spcAft>
                <a:spcPts val="0"/>
              </a:spcAft>
              <a:buFont typeface="Arial" charset="0"/>
              <a:buNone/>
              <a:defRPr/>
            </a:pPr>
            <a:r>
              <a:rPr lang="en-US" dirty="0"/>
              <a:t>3. Evaluate the models based on CV and select the best one</a:t>
            </a:r>
          </a:p>
          <a:p>
            <a:pPr marL="0" indent="0" eaLnBrk="1" fontAlgn="auto" hangingPunct="1">
              <a:spcAft>
                <a:spcPts val="0"/>
              </a:spcAft>
              <a:buFont typeface="Arial" charset="0"/>
              <a:buNone/>
              <a:defRPr/>
            </a:pPr>
            <a:endParaRPr lang="en-US" dirty="0"/>
          </a:p>
          <a:p>
            <a:pPr marL="0" indent="0" eaLnBrk="1" fontAlgn="auto" hangingPunct="1">
              <a:spcAft>
                <a:spcPts val="0"/>
              </a:spcAft>
              <a:buNone/>
              <a:defRPr/>
            </a:pPr>
            <a:r>
              <a:rPr lang="en-US" sz="2000" dirty="0"/>
              <a:t>Bottom line</a:t>
            </a:r>
          </a:p>
          <a:p>
            <a:pPr eaLnBrk="1" fontAlgn="auto" hangingPunct="1">
              <a:spcAft>
                <a:spcPts val="0"/>
              </a:spcAft>
              <a:defRPr/>
            </a:pPr>
            <a:r>
              <a:rPr lang="en-US" sz="2000" dirty="0"/>
              <a:t>Can be very computationally expensive.  For p features the number of possible models is 2</a:t>
            </a:r>
            <a:r>
              <a:rPr lang="en-US" sz="2000" baseline="30000" dirty="0"/>
              <a:t>p </a:t>
            </a:r>
            <a:r>
              <a:rPr lang="en-US" sz="2000" dirty="0"/>
              <a:t>(don’t forget the null model)</a:t>
            </a:r>
          </a:p>
          <a:p>
            <a:pPr lvl="1" eaLnBrk="1" fontAlgn="auto" hangingPunct="1">
              <a:spcAft>
                <a:spcPts val="0"/>
              </a:spcAft>
              <a:defRPr/>
            </a:pPr>
            <a:r>
              <a:rPr lang="en-US" dirty="0"/>
              <a:t>For p = 3, this is not so bad: you only have 8 models for which to evaluate training error, and 3 to cross validate</a:t>
            </a:r>
          </a:p>
          <a:p>
            <a:pPr lvl="1" eaLnBrk="1" fontAlgn="auto" hangingPunct="1">
              <a:spcAft>
                <a:spcPts val="0"/>
              </a:spcAft>
              <a:defRPr/>
            </a:pPr>
            <a:r>
              <a:rPr lang="en-US" dirty="0"/>
              <a:t>For p = 20, this is over a million models that need to be calculated and test error measured</a:t>
            </a:r>
          </a:p>
          <a:p>
            <a:pPr lvl="1" eaLnBrk="1" fontAlgn="auto" hangingPunct="1">
              <a:spcAft>
                <a:spcPts val="0"/>
              </a:spcAft>
              <a:defRPr/>
            </a:pPr>
            <a:r>
              <a:rPr lang="en-US" dirty="0"/>
              <a:t>Some image processing tasks and genetic marker tasks have thousands of features</a:t>
            </a:r>
          </a:p>
          <a:p>
            <a:pPr eaLnBrk="1" fontAlgn="auto" hangingPunct="1">
              <a:spcAft>
                <a:spcPts val="0"/>
              </a:spcAft>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16</a:t>
            </a:fld>
            <a:endParaRPr lang="en-US" altLang="en-US"/>
          </a:p>
        </p:txBody>
      </p:sp>
    </p:spTree>
    <p:extLst>
      <p:ext uri="{BB962C8B-B14F-4D97-AF65-F5344CB8AC3E}">
        <p14:creationId xmlns:p14="http://schemas.microsoft.com/office/powerpoint/2010/main" val="2809132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Forward Stepwise </a:t>
            </a:r>
          </a:p>
        </p:txBody>
      </p:sp>
      <p:sp>
        <p:nvSpPr>
          <p:cNvPr id="3" name="Content Placeholder 2"/>
          <p:cNvSpPr>
            <a:spLocks noGrp="1"/>
          </p:cNvSpPr>
          <p:nvPr>
            <p:ph idx="1"/>
          </p:nvPr>
        </p:nvSpPr>
        <p:spPr>
          <a:xfrm>
            <a:off x="685800" y="1143000"/>
            <a:ext cx="8077200" cy="5334000"/>
          </a:xfrm>
        </p:spPr>
        <p:txBody>
          <a:bodyPr rtlCol="0">
            <a:noAutofit/>
          </a:bodyPr>
          <a:lstStyle/>
          <a:p>
            <a:pPr marL="0" indent="0" eaLnBrk="1" fontAlgn="auto" hangingPunct="1">
              <a:spcBef>
                <a:spcPts val="600"/>
              </a:spcBef>
              <a:spcAft>
                <a:spcPts val="0"/>
              </a:spcAft>
              <a:buFont typeface="Arial" charset="0"/>
              <a:buNone/>
              <a:defRPr/>
            </a:pPr>
            <a:r>
              <a:rPr lang="en-US" sz="2000" dirty="0"/>
              <a:t>Start out with the null model (no features).  </a:t>
            </a:r>
          </a:p>
          <a:p>
            <a:pPr marL="0" indent="0" eaLnBrk="1" fontAlgn="auto" hangingPunct="1">
              <a:spcBef>
                <a:spcPts val="600"/>
              </a:spcBef>
              <a:spcAft>
                <a:spcPts val="0"/>
              </a:spcAft>
              <a:buFont typeface="Arial" charset="0"/>
              <a:buNone/>
              <a:defRPr/>
            </a:pPr>
            <a:endParaRPr lang="en-US" dirty="0"/>
          </a:p>
          <a:p>
            <a:pPr marL="0" indent="0" eaLnBrk="1" fontAlgn="auto" hangingPunct="1">
              <a:spcBef>
                <a:spcPts val="600"/>
              </a:spcBef>
              <a:spcAft>
                <a:spcPts val="0"/>
              </a:spcAft>
              <a:buFont typeface="Arial" charset="0"/>
              <a:buNone/>
              <a:defRPr/>
            </a:pPr>
            <a:r>
              <a:rPr lang="en-US" sz="2000" dirty="0"/>
              <a:t>Test all the features one at a time and select the best feature (smallest RSS, highest R</a:t>
            </a:r>
            <a:r>
              <a:rPr lang="en-US" sz="2000" baseline="30000" dirty="0"/>
              <a:t>2</a:t>
            </a:r>
            <a:r>
              <a:rPr lang="en-US" sz="2000" dirty="0"/>
              <a:t>) to start. That is the p=1 model.</a:t>
            </a:r>
          </a:p>
          <a:p>
            <a:pPr marL="0" indent="0" eaLnBrk="1" fontAlgn="auto" hangingPunct="1">
              <a:spcBef>
                <a:spcPts val="600"/>
              </a:spcBef>
              <a:spcAft>
                <a:spcPts val="0"/>
              </a:spcAft>
              <a:buFont typeface="Arial" charset="0"/>
              <a:buNone/>
              <a:defRPr/>
            </a:pPr>
            <a:endParaRPr lang="en-US" sz="100" dirty="0"/>
          </a:p>
          <a:p>
            <a:pPr marL="0" indent="0" eaLnBrk="1" fontAlgn="auto" hangingPunct="1">
              <a:spcBef>
                <a:spcPts val="600"/>
              </a:spcBef>
              <a:spcAft>
                <a:spcPts val="0"/>
              </a:spcAft>
              <a:buFont typeface="Arial" charset="0"/>
              <a:buNone/>
              <a:defRPr/>
            </a:pPr>
            <a:r>
              <a:rPr lang="en-US" sz="2000" dirty="0"/>
              <a:t>To the p = 1 model, test the remaining features and select the best one based on RSS or R</a:t>
            </a:r>
            <a:r>
              <a:rPr lang="en-US" sz="2000" baseline="30000" dirty="0"/>
              <a:t>2</a:t>
            </a:r>
            <a:r>
              <a:rPr lang="en-US" sz="2000" dirty="0"/>
              <a:t>.  Now you have a p=2 model.</a:t>
            </a:r>
          </a:p>
          <a:p>
            <a:pPr marL="0" indent="0" eaLnBrk="1" fontAlgn="auto" hangingPunct="1">
              <a:spcBef>
                <a:spcPts val="600"/>
              </a:spcBef>
              <a:spcAft>
                <a:spcPts val="0"/>
              </a:spcAft>
              <a:buFont typeface="Arial" charset="0"/>
              <a:buNone/>
              <a:defRPr/>
            </a:pPr>
            <a:endParaRPr lang="en-US" sz="200" dirty="0"/>
          </a:p>
          <a:p>
            <a:pPr marL="0" indent="0" eaLnBrk="1" fontAlgn="auto" hangingPunct="1">
              <a:spcBef>
                <a:spcPts val="600"/>
              </a:spcBef>
              <a:spcAft>
                <a:spcPts val="0"/>
              </a:spcAft>
              <a:buFont typeface="Arial" charset="0"/>
              <a:buNone/>
              <a:defRPr/>
            </a:pPr>
            <a:r>
              <a:rPr lang="en-US" sz="2000" dirty="0"/>
              <a:t>Select the best overall model from p models using CV or metric that accounts for complexity (see next chart).</a:t>
            </a:r>
          </a:p>
          <a:p>
            <a:pPr marL="0" indent="0" eaLnBrk="1" fontAlgn="auto" hangingPunct="1">
              <a:spcBef>
                <a:spcPts val="600"/>
              </a:spcBef>
              <a:spcAft>
                <a:spcPts val="0"/>
              </a:spcAft>
              <a:buNone/>
              <a:defRPr/>
            </a:pPr>
            <a:endParaRPr lang="en-US" sz="2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17</a:t>
            </a:fld>
            <a:endParaRPr lang="en-US" altLang="en-US"/>
          </a:p>
        </p:txBody>
      </p:sp>
    </p:spTree>
    <p:extLst>
      <p:ext uri="{BB962C8B-B14F-4D97-AF65-F5344CB8AC3E}">
        <p14:creationId xmlns:p14="http://schemas.microsoft.com/office/powerpoint/2010/main" val="2853106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Forward Stepwise </a:t>
            </a:r>
          </a:p>
        </p:txBody>
      </p:sp>
      <p:sp>
        <p:nvSpPr>
          <p:cNvPr id="3" name="Content Placeholder 2"/>
          <p:cNvSpPr>
            <a:spLocks noGrp="1"/>
          </p:cNvSpPr>
          <p:nvPr>
            <p:ph idx="1"/>
          </p:nvPr>
        </p:nvSpPr>
        <p:spPr>
          <a:xfrm>
            <a:off x="685800" y="1143000"/>
            <a:ext cx="8077200" cy="5334000"/>
          </a:xfrm>
        </p:spPr>
        <p:txBody>
          <a:bodyPr rtlCol="0">
            <a:noAutofit/>
          </a:bodyPr>
          <a:lstStyle/>
          <a:p>
            <a:pPr marL="0" indent="0" eaLnBrk="1" fontAlgn="auto" hangingPunct="1">
              <a:spcBef>
                <a:spcPts val="600"/>
              </a:spcBef>
              <a:spcAft>
                <a:spcPts val="0"/>
              </a:spcAft>
              <a:buNone/>
              <a:defRPr/>
            </a:pPr>
            <a:endParaRPr lang="en-US" sz="200" dirty="0"/>
          </a:p>
          <a:p>
            <a:pPr marL="0" indent="0" eaLnBrk="1" fontAlgn="auto" hangingPunct="1">
              <a:spcBef>
                <a:spcPts val="600"/>
              </a:spcBef>
              <a:spcAft>
                <a:spcPts val="0"/>
              </a:spcAft>
              <a:buNone/>
              <a:defRPr/>
            </a:pPr>
            <a:r>
              <a:rPr lang="en-US" sz="2000" u="sng" dirty="0"/>
              <a:t>Bottom line</a:t>
            </a:r>
          </a:p>
          <a:p>
            <a:pPr eaLnBrk="1" fontAlgn="auto" hangingPunct="1">
              <a:spcBef>
                <a:spcPts val="600"/>
              </a:spcBef>
              <a:spcAft>
                <a:spcPts val="0"/>
              </a:spcAft>
              <a:defRPr/>
            </a:pPr>
            <a:r>
              <a:rPr lang="en-US" sz="2000" dirty="0"/>
              <a:t>Computationally more efficient when p is large (# models= 1 + p(p+1)/2)</a:t>
            </a:r>
          </a:p>
          <a:p>
            <a:pPr lvl="1" eaLnBrk="1" fontAlgn="auto" hangingPunct="1">
              <a:spcBef>
                <a:spcPts val="600"/>
              </a:spcBef>
              <a:spcAft>
                <a:spcPts val="0"/>
              </a:spcAft>
              <a:defRPr/>
            </a:pPr>
            <a:r>
              <a:rPr lang="en-US" dirty="0"/>
              <a:t>For p = 20, # models = 211</a:t>
            </a:r>
          </a:p>
          <a:p>
            <a:pPr eaLnBrk="1" fontAlgn="auto" hangingPunct="1">
              <a:spcBef>
                <a:spcPts val="600"/>
              </a:spcBef>
              <a:spcAft>
                <a:spcPts val="0"/>
              </a:spcAft>
              <a:defRPr/>
            </a:pPr>
            <a:r>
              <a:rPr lang="en-US" sz="2000" dirty="0"/>
              <a:t>Good for the case where p is larger than n (since some features need to be dropped). Better than backward stepwise for p &gt;n.</a:t>
            </a:r>
          </a:p>
          <a:p>
            <a:pPr eaLnBrk="1" fontAlgn="auto" hangingPunct="1">
              <a:spcBef>
                <a:spcPts val="600"/>
              </a:spcBef>
              <a:spcAft>
                <a:spcPts val="0"/>
              </a:spcAft>
              <a:defRPr/>
            </a:pPr>
            <a:r>
              <a:rPr lang="en-US" sz="2000" dirty="0"/>
              <a:t>All kinds of practical variations if you already have a model, or have so many features that you want to add groups rather than one-at-a-time</a:t>
            </a:r>
          </a:p>
          <a:p>
            <a:pPr eaLnBrk="1" fontAlgn="auto" hangingPunct="1">
              <a:spcBef>
                <a:spcPts val="600"/>
              </a:spcBef>
              <a:spcAft>
                <a:spcPts val="0"/>
              </a:spcAft>
              <a:defRPr/>
            </a:pPr>
            <a:r>
              <a:rPr lang="en-US" dirty="0"/>
              <a:t>Greedy – only does what is best considering that step</a:t>
            </a:r>
          </a:p>
          <a:p>
            <a:pPr eaLnBrk="1" fontAlgn="auto" hangingPunct="1">
              <a:spcBef>
                <a:spcPts val="600"/>
              </a:spcBef>
              <a:spcAft>
                <a:spcPts val="0"/>
              </a:spcAft>
              <a:defRPr/>
            </a:pPr>
            <a:r>
              <a:rPr lang="en-US" dirty="0"/>
              <a:t>Possible to miss good models on different “branches”.  </a:t>
            </a: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18</a:t>
            </a:fld>
            <a:endParaRPr lang="en-US" altLang="en-US"/>
          </a:p>
        </p:txBody>
      </p:sp>
    </p:spTree>
    <p:extLst>
      <p:ext uri="{BB962C8B-B14F-4D97-AF65-F5344CB8AC3E}">
        <p14:creationId xmlns:p14="http://schemas.microsoft.com/office/powerpoint/2010/main" val="1552700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Backward Stepwise </a:t>
            </a:r>
          </a:p>
        </p:txBody>
      </p:sp>
      <p:sp>
        <p:nvSpPr>
          <p:cNvPr id="3" name="Content Placeholder 2"/>
          <p:cNvSpPr>
            <a:spLocks noGrp="1"/>
          </p:cNvSpPr>
          <p:nvPr>
            <p:ph idx="1"/>
          </p:nvPr>
        </p:nvSpPr>
        <p:spPr>
          <a:xfrm>
            <a:off x="609600" y="1066800"/>
            <a:ext cx="7772400" cy="5334000"/>
          </a:xfrm>
        </p:spPr>
        <p:txBody>
          <a:bodyPr rtlCol="0">
            <a:noAutofit/>
          </a:bodyPr>
          <a:lstStyle/>
          <a:p>
            <a:pPr marL="0" indent="0" eaLnBrk="1" fontAlgn="auto" hangingPunct="1">
              <a:spcBef>
                <a:spcPts val="0"/>
              </a:spcBef>
              <a:spcAft>
                <a:spcPts val="0"/>
              </a:spcAft>
              <a:buFont typeface="Arial" charset="0"/>
              <a:buNone/>
              <a:defRPr/>
            </a:pPr>
            <a:r>
              <a:rPr lang="en-US" sz="2000" dirty="0"/>
              <a:t>Start with a model that includes all of the features.  Evaluate all of the p-1 models. Select the model with the best test error or best accuracy/complexity rating.</a:t>
            </a:r>
          </a:p>
          <a:p>
            <a:pPr marL="0" indent="0" eaLnBrk="1" fontAlgn="auto" hangingPunct="1">
              <a:spcBef>
                <a:spcPts val="0"/>
              </a:spcBef>
              <a:spcAft>
                <a:spcPts val="0"/>
              </a:spcAft>
              <a:buFont typeface="Arial" charset="0"/>
              <a:buNone/>
              <a:defRPr/>
            </a:pPr>
            <a:endParaRPr lang="en-US" sz="2000" dirty="0"/>
          </a:p>
          <a:p>
            <a:pPr marL="0" indent="0" eaLnBrk="1" fontAlgn="auto" hangingPunct="1">
              <a:spcBef>
                <a:spcPts val="0"/>
              </a:spcBef>
              <a:spcAft>
                <a:spcPts val="0"/>
              </a:spcAft>
              <a:buFont typeface="Arial" charset="0"/>
              <a:buNone/>
              <a:defRPr/>
            </a:pPr>
            <a:r>
              <a:rPr lang="en-US" sz="2000" dirty="0"/>
              <a:t>Repeat until</a:t>
            </a:r>
          </a:p>
          <a:p>
            <a:pPr eaLnBrk="1" fontAlgn="auto" hangingPunct="1">
              <a:spcBef>
                <a:spcPts val="0"/>
              </a:spcBef>
              <a:spcAft>
                <a:spcPts val="0"/>
              </a:spcAft>
              <a:defRPr/>
            </a:pPr>
            <a:r>
              <a:rPr lang="en-US" sz="2000" dirty="0"/>
              <a:t>The cross validation results achieve some pre-determined threshold </a:t>
            </a:r>
          </a:p>
          <a:p>
            <a:pPr eaLnBrk="1" fontAlgn="auto" hangingPunct="1">
              <a:spcBef>
                <a:spcPts val="0"/>
              </a:spcBef>
              <a:spcAft>
                <a:spcPts val="0"/>
              </a:spcAft>
              <a:defRPr/>
            </a:pPr>
            <a:r>
              <a:rPr lang="en-US" sz="2000" dirty="0"/>
              <a:t>The test error increase becomes significant, </a:t>
            </a:r>
            <a:r>
              <a:rPr lang="en-US" sz="2000" dirty="0" err="1"/>
              <a:t>i</a:t>
            </a:r>
            <a:r>
              <a:rPr lang="en-US" sz="2000" dirty="0"/>
              <a:t>. e., increases significantly from the previous test error</a:t>
            </a:r>
          </a:p>
          <a:p>
            <a:pPr eaLnBrk="1" fontAlgn="auto" hangingPunct="1">
              <a:spcBef>
                <a:spcPts val="0"/>
              </a:spcBef>
              <a:spcAft>
                <a:spcPts val="0"/>
              </a:spcAft>
              <a:defRPr/>
            </a:pPr>
            <a:endParaRPr lang="en-US" dirty="0"/>
          </a:p>
          <a:p>
            <a:pPr marL="0" indent="0" eaLnBrk="1" fontAlgn="auto" hangingPunct="1">
              <a:spcBef>
                <a:spcPts val="0"/>
              </a:spcBef>
              <a:spcAft>
                <a:spcPts val="0"/>
              </a:spcAft>
              <a:buNone/>
              <a:defRPr/>
            </a:pPr>
            <a:r>
              <a:rPr lang="en-US" dirty="0"/>
              <a:t>Variations include subtracting groups of features rather than one-at-a-time</a:t>
            </a:r>
          </a:p>
          <a:p>
            <a:pPr marL="0" indent="0" eaLnBrk="1" fontAlgn="auto" hangingPunct="1">
              <a:spcBef>
                <a:spcPts val="0"/>
              </a:spcBef>
              <a:spcAft>
                <a:spcPts val="0"/>
              </a:spcAft>
              <a:buNone/>
              <a:defRPr/>
            </a:pPr>
            <a:endParaRPr lang="en-US" sz="2000" dirty="0"/>
          </a:p>
          <a:p>
            <a:pPr marL="0" indent="0" eaLnBrk="1" fontAlgn="auto" hangingPunct="1">
              <a:spcBef>
                <a:spcPts val="0"/>
              </a:spcBef>
              <a:spcAft>
                <a:spcPts val="0"/>
              </a:spcAft>
              <a:buNone/>
              <a:defRPr/>
            </a:pPr>
            <a:r>
              <a:rPr lang="en-US" sz="2000" dirty="0"/>
              <a:t>Bottom line</a:t>
            </a:r>
          </a:p>
          <a:p>
            <a:pPr eaLnBrk="1" fontAlgn="auto" hangingPunct="1">
              <a:spcBef>
                <a:spcPts val="0"/>
              </a:spcBef>
              <a:spcAft>
                <a:spcPts val="0"/>
              </a:spcAft>
              <a:defRPr/>
            </a:pPr>
            <a:r>
              <a:rPr lang="en-US" sz="2000" dirty="0"/>
              <a:t>More computationally efficient than best subset</a:t>
            </a:r>
          </a:p>
          <a:p>
            <a:pPr eaLnBrk="1" fontAlgn="auto" hangingPunct="1">
              <a:spcBef>
                <a:spcPts val="0"/>
              </a:spcBef>
              <a:spcAft>
                <a:spcPts val="0"/>
              </a:spcAft>
              <a:defRPr/>
            </a:pPr>
            <a:r>
              <a:rPr lang="en-US" sz="2000" dirty="0"/>
              <a:t>Not advisable when p is very large compared to n </a:t>
            </a:r>
          </a:p>
          <a:p>
            <a:pPr lvl="1" eaLnBrk="1" fontAlgn="auto" hangingPunct="1">
              <a:spcBef>
                <a:spcPts val="0"/>
              </a:spcBef>
              <a:spcAft>
                <a:spcPts val="0"/>
              </a:spcAft>
              <a:defRPr/>
            </a:pPr>
            <a:r>
              <a:rPr lang="en-US" dirty="0"/>
              <a:t>not possible when p &gt; n since there is no unique solution</a:t>
            </a:r>
          </a:p>
          <a:p>
            <a:pPr marL="0" indent="0" eaLnBrk="1" fontAlgn="auto" hangingPunct="1">
              <a:spcBef>
                <a:spcPts val="0"/>
              </a:spcBef>
              <a:spcAft>
                <a:spcPts val="0"/>
              </a:spcAft>
              <a:buNone/>
              <a:defRPr/>
            </a:pPr>
            <a:endParaRPr lang="en-US" sz="2000" dirty="0"/>
          </a:p>
          <a:p>
            <a:pPr eaLnBrk="1" fontAlgn="auto" hangingPunct="1">
              <a:spcBef>
                <a:spcPts val="0"/>
              </a:spcBef>
              <a:spcAft>
                <a:spcPts val="0"/>
              </a:spcAft>
              <a:defRPr/>
            </a:pPr>
            <a:endParaRPr lang="en-US" sz="2000" dirty="0"/>
          </a:p>
          <a:p>
            <a:pPr marL="0" indent="0" eaLnBrk="1" fontAlgn="auto" hangingPunct="1">
              <a:spcBef>
                <a:spcPts val="0"/>
              </a:spcBef>
              <a:spcAft>
                <a:spcPts val="0"/>
              </a:spcAft>
              <a:buFont typeface="Arial" charset="0"/>
              <a:buNone/>
              <a:defRPr/>
            </a:pPr>
            <a:endParaRPr lang="en-US" sz="2000" dirty="0"/>
          </a:p>
          <a:p>
            <a:pPr marL="0" indent="0" eaLnBrk="1" fontAlgn="auto" hangingPunct="1">
              <a:spcBef>
                <a:spcPts val="0"/>
              </a:spcBef>
              <a:spcAft>
                <a:spcPts val="0"/>
              </a:spcAft>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19</a:t>
            </a:fld>
            <a:endParaRPr lang="en-US" altLang="en-US"/>
          </a:p>
        </p:txBody>
      </p:sp>
    </p:spTree>
    <p:extLst>
      <p:ext uri="{BB962C8B-B14F-4D97-AF65-F5344CB8AC3E}">
        <p14:creationId xmlns:p14="http://schemas.microsoft.com/office/powerpoint/2010/main" val="170459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sz="2800" dirty="0"/>
              <a:t>Class Schedule</a:t>
            </a:r>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2</a:t>
            </a:fld>
            <a:endParaRPr lang="en-US" altLang="en-US"/>
          </a:p>
        </p:txBody>
      </p:sp>
      <p:graphicFrame>
        <p:nvGraphicFramePr>
          <p:cNvPr id="5" name="Table 4">
            <a:extLst>
              <a:ext uri="{FF2B5EF4-FFF2-40B4-BE49-F238E27FC236}">
                <a16:creationId xmlns:a16="http://schemas.microsoft.com/office/drawing/2014/main" id="{78203EF7-83EE-4F63-AFEA-E6021B09D912}"/>
              </a:ext>
            </a:extLst>
          </p:cNvPr>
          <p:cNvGraphicFramePr>
            <a:graphicFrameLocks noGrp="1"/>
          </p:cNvGraphicFramePr>
          <p:nvPr>
            <p:extLst>
              <p:ext uri="{D42A27DB-BD31-4B8C-83A1-F6EECF244321}">
                <p14:modId xmlns:p14="http://schemas.microsoft.com/office/powerpoint/2010/main" val="2597836611"/>
              </p:ext>
            </p:extLst>
          </p:nvPr>
        </p:nvGraphicFramePr>
        <p:xfrm>
          <a:off x="571498" y="808571"/>
          <a:ext cx="8115301" cy="5547468"/>
        </p:xfrm>
        <a:graphic>
          <a:graphicData uri="http://schemas.openxmlformats.org/drawingml/2006/table">
            <a:tbl>
              <a:tblPr firstRow="1" bandRow="1">
                <a:tableStyleId>{5C22544A-7EE6-4342-B048-85BDC9FD1C3A}</a:tableStyleId>
              </a:tblPr>
              <a:tblGrid>
                <a:gridCol w="733831">
                  <a:extLst>
                    <a:ext uri="{9D8B030D-6E8A-4147-A177-3AD203B41FA5}">
                      <a16:colId xmlns:a16="http://schemas.microsoft.com/office/drawing/2014/main" val="20000"/>
                    </a:ext>
                  </a:extLst>
                </a:gridCol>
                <a:gridCol w="752071">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gridCol w="1752599">
                  <a:extLst>
                    <a:ext uri="{9D8B030D-6E8A-4147-A177-3AD203B41FA5}">
                      <a16:colId xmlns:a16="http://schemas.microsoft.com/office/drawing/2014/main" val="2236984056"/>
                    </a:ext>
                  </a:extLst>
                </a:gridCol>
              </a:tblGrid>
              <a:tr h="365766">
                <a:tc>
                  <a:txBody>
                    <a:bodyPr/>
                    <a:lstStyle/>
                    <a:p>
                      <a:pPr algn="ctr"/>
                      <a:r>
                        <a:rPr lang="en-US" sz="1800" dirty="0" err="1"/>
                        <a:t>Lec</a:t>
                      </a:r>
                      <a:r>
                        <a:rPr lang="en-US" sz="1800" dirty="0"/>
                        <a:t> </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Date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Lecture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3463">
                <a:tc>
                  <a:txBody>
                    <a:bodyPr/>
                    <a:lstStyle/>
                    <a:p>
                      <a:pPr algn="ctr"/>
                      <a:r>
                        <a:rPr lang="en-US" sz="1400" dirty="0"/>
                        <a:t>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Jan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Intro, Linear </a:t>
                      </a:r>
                      <a:r>
                        <a:rPr lang="en-US" sz="1400" baseline="0" dirty="0"/>
                        <a:t>Regression, Bias and Variability</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304806">
                <a:tc>
                  <a:txBody>
                    <a:bodyPr/>
                    <a:lstStyle/>
                    <a:p>
                      <a:pPr algn="ctr"/>
                      <a:r>
                        <a:rPr lang="en-US" sz="1400" dirty="0"/>
                        <a:t>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Jan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Unsupervised Learning: Clustering, Principle Comp. Analysis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04806">
                <a:tc>
                  <a:txBody>
                    <a:bodyPr/>
                    <a:lstStyle/>
                    <a:p>
                      <a:pPr algn="ctr"/>
                      <a:r>
                        <a:rPr lang="en-US" sz="1400" dirty="0"/>
                        <a:t>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Jan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KNN Regression, Cross Validation, Bootstrap</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304806">
                <a:tc>
                  <a:txBody>
                    <a:bodyPr/>
                    <a:lstStyle/>
                    <a:p>
                      <a:pPr algn="ctr"/>
                      <a:r>
                        <a:rPr lang="en-US" sz="1400" dirty="0"/>
                        <a:t>4</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400" dirty="0"/>
                        <a:t>Feb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Ridge Regression, LASSO, Principle Components Regression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400" dirty="0">
                          <a:solidFill>
                            <a:schemeClr val="tx1"/>
                          </a:solidFill>
                        </a:rPr>
                        <a:t>Hwk 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4"/>
                  </a:ext>
                </a:extLst>
              </a:tr>
              <a:tr h="304806">
                <a:tc>
                  <a:txBody>
                    <a:bodyPr/>
                    <a:lstStyle/>
                    <a:p>
                      <a:pPr algn="ctr"/>
                      <a:r>
                        <a:rPr lang="en-US" sz="1400" dirty="0"/>
                        <a:t>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Extreme Nonlinear: </a:t>
                      </a:r>
                      <a:r>
                        <a:rPr lang="en-US" sz="1400" dirty="0">
                          <a:solidFill>
                            <a:schemeClr val="tx1"/>
                          </a:solidFill>
                        </a:rPr>
                        <a:t>Step Functions, Splines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4, Project Plan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304806">
                <a:tc>
                  <a:txBody>
                    <a:bodyPr/>
                    <a:lstStyle/>
                    <a:p>
                      <a:pPr algn="ctr"/>
                      <a:r>
                        <a:rPr lang="en-US" sz="1400" dirty="0"/>
                        <a:t>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19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Classification, Logistic Regression</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304806">
                <a:tc>
                  <a:txBody>
                    <a:bodyPr/>
                    <a:lstStyle/>
                    <a:p>
                      <a:pPr algn="ctr"/>
                      <a:r>
                        <a:rPr lang="en-US" sz="1400" dirty="0"/>
                        <a:t>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26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Discriminant Analysis,</a:t>
                      </a:r>
                      <a:r>
                        <a:rPr lang="en-US" sz="1400" baseline="0" dirty="0">
                          <a:solidFill>
                            <a:schemeClr val="tx1"/>
                          </a:solidFill>
                        </a:rPr>
                        <a:t> </a:t>
                      </a:r>
                      <a:r>
                        <a:rPr lang="en-US" sz="1400" dirty="0">
                          <a:solidFill>
                            <a:schemeClr val="tx1"/>
                          </a:solidFill>
                        </a:rPr>
                        <a:t>Support Vector Machines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6, Plan Revision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7"/>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4</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Mid Term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8951094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Mar</a:t>
                      </a:r>
                      <a:r>
                        <a:rPr lang="en-US" sz="1400" baseline="0" dirty="0"/>
                        <a:t> 11</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Spring Break</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43926980"/>
                  </a:ext>
                </a:extLst>
              </a:tr>
              <a:tr h="304806">
                <a:tc>
                  <a:txBody>
                    <a:bodyPr/>
                    <a:lstStyle/>
                    <a:p>
                      <a:pPr algn="ctr"/>
                      <a:r>
                        <a:rPr lang="en-US" sz="1400" dirty="0"/>
                        <a:t>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18</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Tree-Based Methods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9"/>
                  </a:ext>
                </a:extLst>
              </a:tr>
              <a:tr h="304806">
                <a:tc>
                  <a:txBody>
                    <a:bodyPr/>
                    <a:lstStyle/>
                    <a:p>
                      <a:pPr algn="ctr"/>
                      <a:r>
                        <a:rPr lang="en-US" sz="1400" dirty="0"/>
                        <a:t>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Mar 25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Neural</a:t>
                      </a:r>
                      <a:r>
                        <a:rPr lang="en-US" sz="1400" baseline="0" dirty="0">
                          <a:solidFill>
                            <a:schemeClr val="tx1"/>
                          </a:solidFill>
                        </a:rPr>
                        <a:t> Networks, Deep Learning </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0"/>
                  </a:ext>
                </a:extLst>
              </a:tr>
              <a:tr h="304806">
                <a:tc>
                  <a:txBody>
                    <a:bodyPr/>
                    <a:lstStyle/>
                    <a:p>
                      <a:pPr algn="ctr"/>
                      <a:r>
                        <a:rPr lang="en-US" sz="1400" dirty="0"/>
                        <a:t>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Apr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Convolutional Neural</a:t>
                      </a:r>
                      <a:r>
                        <a:rPr lang="en-US" sz="1400" baseline="0" dirty="0">
                          <a:solidFill>
                            <a:schemeClr val="tx1"/>
                          </a:solidFill>
                        </a:rPr>
                        <a:t> Networks</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1"/>
                  </a:ext>
                </a:extLst>
              </a:tr>
              <a:tr h="304806">
                <a:tc>
                  <a:txBody>
                    <a:bodyPr/>
                    <a:lstStyle/>
                    <a:p>
                      <a:pPr algn="ctr"/>
                      <a:r>
                        <a:rPr lang="en-US" sz="1400" dirty="0"/>
                        <a:t>11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Apr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Bayesian Analysis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Final Project 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2"/>
                  </a:ext>
                </a:extLst>
              </a:tr>
              <a:tr h="304806">
                <a:tc>
                  <a:txBody>
                    <a:bodyPr/>
                    <a:lstStyle/>
                    <a:p>
                      <a:pPr algn="ctr"/>
                      <a:r>
                        <a:rPr lang="en-US" sz="1400" dirty="0"/>
                        <a:t>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Apr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Project Presentations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3"/>
                  </a:ext>
                </a:extLst>
              </a:tr>
              <a:tr h="273379">
                <a:tc>
                  <a:txBody>
                    <a:bodyPr/>
                    <a:lstStyle/>
                    <a:p>
                      <a:pPr algn="ctr"/>
                      <a:r>
                        <a:rPr lang="en-US" sz="1400" dirty="0"/>
                        <a:t>13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Apr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Ethics of Machine Learning, Project Presentations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Apr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Study</a:t>
                      </a:r>
                      <a:r>
                        <a:rPr lang="en-US" sz="1400" baseline="0" dirty="0">
                          <a:solidFill>
                            <a:schemeClr val="tx1"/>
                          </a:solidFill>
                        </a:rPr>
                        <a:t> Day</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5"/>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May 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Final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58133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vs Backward</a:t>
            </a:r>
          </a:p>
        </p:txBody>
      </p:sp>
      <p:sp>
        <p:nvSpPr>
          <p:cNvPr id="3" name="Content Placeholder 2"/>
          <p:cNvSpPr>
            <a:spLocks noGrp="1"/>
          </p:cNvSpPr>
          <p:nvPr>
            <p:ph idx="1"/>
          </p:nvPr>
        </p:nvSpPr>
        <p:spPr>
          <a:xfrm>
            <a:off x="457200" y="1295401"/>
            <a:ext cx="8229600" cy="533400"/>
          </a:xfrm>
        </p:spPr>
        <p:txBody>
          <a:bodyPr/>
          <a:lstStyle/>
          <a:p>
            <a:pPr marL="0" indent="0">
              <a:buNone/>
            </a:pPr>
            <a:r>
              <a:rPr lang="en-US" dirty="0"/>
              <a:t>Interesting that these 2 methods can give different answers even in simple cases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One standard error rule: if the models are within 1 standard error for the test MSE, then choose the simplest model (least features).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20</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147888"/>
            <a:ext cx="704850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4626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Metrics that Account for Complexity</a:t>
            </a:r>
          </a:p>
        </p:txBody>
      </p:sp>
      <p:sp>
        <p:nvSpPr>
          <p:cNvPr id="3" name="Content Placeholder 2"/>
          <p:cNvSpPr>
            <a:spLocks noGrp="1"/>
          </p:cNvSpPr>
          <p:nvPr>
            <p:ph idx="1"/>
          </p:nvPr>
        </p:nvSpPr>
        <p:spPr>
          <a:xfrm>
            <a:off x="685800" y="1143000"/>
            <a:ext cx="7772400" cy="5334000"/>
          </a:xfrm>
        </p:spPr>
        <p:txBody>
          <a:bodyPr rtlCol="0">
            <a:noAutofit/>
          </a:bodyPr>
          <a:lstStyle/>
          <a:p>
            <a:pPr marL="0" indent="0" eaLnBrk="1" fontAlgn="auto" hangingPunct="1">
              <a:spcAft>
                <a:spcPts val="0"/>
              </a:spcAft>
              <a:buFont typeface="Arial" charset="0"/>
              <a:buNone/>
              <a:defRPr/>
            </a:pPr>
            <a:r>
              <a:rPr lang="en-US" sz="2000" dirty="0"/>
              <a:t>What measures take into account both bias and variability (flexibility)?</a:t>
            </a:r>
          </a:p>
          <a:p>
            <a:pPr marL="0" indent="0" eaLnBrk="1" fontAlgn="auto" hangingPunct="1">
              <a:spcAft>
                <a:spcPts val="0"/>
              </a:spcAft>
              <a:buFont typeface="Arial" charset="0"/>
              <a:buNone/>
              <a:defRPr/>
            </a:pPr>
            <a:endParaRPr lang="en-US" sz="2000" dirty="0"/>
          </a:p>
          <a:p>
            <a:pPr marL="0" indent="0" eaLnBrk="1" fontAlgn="auto" hangingPunct="1">
              <a:spcAft>
                <a:spcPts val="0"/>
              </a:spcAft>
              <a:buNone/>
              <a:defRPr/>
            </a:pPr>
            <a:r>
              <a:rPr lang="en-US" sz="2000" dirty="0" err="1"/>
              <a:t>C</a:t>
            </a:r>
            <a:r>
              <a:rPr lang="en-US" sz="2000" baseline="-25000" dirty="0" err="1"/>
              <a:t>p</a:t>
            </a:r>
            <a:r>
              <a:rPr lang="en-US" sz="2000" baseline="-25000" dirty="0"/>
              <a:t> </a:t>
            </a:r>
            <a:r>
              <a:rPr lang="en-US" sz="2000" dirty="0"/>
              <a:t>= Unbiased Estimate of Test MSE </a:t>
            </a:r>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AIC = </a:t>
            </a:r>
            <a:r>
              <a:rPr lang="en-US" sz="2000" dirty="0" err="1"/>
              <a:t>Akaike</a:t>
            </a:r>
            <a:r>
              <a:rPr lang="en-US" sz="2000" dirty="0"/>
              <a:t> Information Criterion</a:t>
            </a:r>
          </a:p>
          <a:p>
            <a:pPr marL="0" indent="0" eaLnBrk="1" fontAlgn="auto" hangingPunct="1">
              <a:spcAft>
                <a:spcPts val="0"/>
              </a:spcAft>
              <a:buNone/>
              <a:defRPr/>
            </a:pPr>
            <a:endParaRPr lang="en-US" sz="2000" baseline="-25000" dirty="0"/>
          </a:p>
          <a:p>
            <a:pPr marL="0" indent="0" eaLnBrk="1" fontAlgn="auto" hangingPunct="1">
              <a:spcAft>
                <a:spcPts val="0"/>
              </a:spcAft>
              <a:buNone/>
              <a:defRPr/>
            </a:pPr>
            <a:endParaRPr lang="en-US" sz="2000" baseline="-25000" dirty="0"/>
          </a:p>
          <a:p>
            <a:pPr marL="0" indent="0" eaLnBrk="1" fontAlgn="auto" hangingPunct="1">
              <a:spcAft>
                <a:spcPts val="0"/>
              </a:spcAft>
              <a:buNone/>
              <a:defRPr/>
            </a:pPr>
            <a:r>
              <a:rPr lang="en-US" sz="2000" dirty="0"/>
              <a:t>BIC = Bayesian Information Criterion</a:t>
            </a:r>
          </a:p>
          <a:p>
            <a:pPr marL="0" indent="0" eaLnBrk="1" fontAlgn="auto" hangingPunct="1">
              <a:spcAft>
                <a:spcPts val="0"/>
              </a:spcAft>
              <a:buNone/>
              <a:defRPr/>
            </a:pPr>
            <a:endParaRPr lang="en-US" sz="2000" baseline="-25000" dirty="0"/>
          </a:p>
          <a:p>
            <a:pPr marL="0" indent="0" eaLnBrk="1" fontAlgn="auto" hangingPunct="1">
              <a:spcAft>
                <a:spcPts val="0"/>
              </a:spcAft>
              <a:buNone/>
              <a:defRPr/>
            </a:pPr>
            <a:endParaRPr lang="en-US" sz="2000" baseline="-25000" dirty="0"/>
          </a:p>
          <a:p>
            <a:pPr marL="0" indent="0" eaLnBrk="1" fontAlgn="auto" hangingPunct="1">
              <a:spcAft>
                <a:spcPts val="0"/>
              </a:spcAft>
              <a:buNone/>
              <a:defRPr/>
            </a:pPr>
            <a:endParaRPr lang="en-US" sz="2000" baseline="-25000" dirty="0"/>
          </a:p>
          <a:p>
            <a:pPr marL="0" indent="0" eaLnBrk="1" fontAlgn="auto" hangingPunct="1">
              <a:spcAft>
                <a:spcPts val="0"/>
              </a:spcAft>
              <a:buNone/>
              <a:defRPr/>
            </a:pPr>
            <a:r>
              <a:rPr lang="en-US" sz="2000" dirty="0"/>
              <a:t>Adjusted R</a:t>
            </a:r>
            <a:r>
              <a:rPr lang="en-US" sz="2000" baseline="30000" dirty="0"/>
              <a:t>2</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r>
              <a:rPr lang="en-US" sz="2000" dirty="0"/>
              <a:t>All include a parameter, d = number of dimensions.  All include a penalty for d so that when d gets large, model “goodness” drops off.  </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21</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2362200"/>
            <a:ext cx="466725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276600"/>
            <a:ext cx="277177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788" y="4191000"/>
            <a:ext cx="492442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75" y="5334000"/>
            <a:ext cx="50482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9667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2636-B3E5-4AF6-87FA-F37E7DC317DD}"/>
              </a:ext>
            </a:extLst>
          </p:cNvPr>
          <p:cNvSpPr>
            <a:spLocks noGrp="1"/>
          </p:cNvSpPr>
          <p:nvPr>
            <p:ph type="title"/>
          </p:nvPr>
        </p:nvSpPr>
        <p:spPr/>
        <p:txBody>
          <a:bodyPr/>
          <a:lstStyle/>
          <a:p>
            <a:r>
              <a:rPr lang="en-US" dirty="0"/>
              <a:t>Other Methods of Feature Selection</a:t>
            </a:r>
          </a:p>
        </p:txBody>
      </p:sp>
      <p:sp>
        <p:nvSpPr>
          <p:cNvPr id="3" name="Content Placeholder 2">
            <a:extLst>
              <a:ext uri="{FF2B5EF4-FFF2-40B4-BE49-F238E27FC236}">
                <a16:creationId xmlns:a16="http://schemas.microsoft.com/office/drawing/2014/main" id="{3AA6AACB-052D-46C2-AE2D-BEEF7BACDA8B}"/>
              </a:ext>
            </a:extLst>
          </p:cNvPr>
          <p:cNvSpPr>
            <a:spLocks noGrp="1"/>
          </p:cNvSpPr>
          <p:nvPr>
            <p:ph idx="1"/>
          </p:nvPr>
        </p:nvSpPr>
        <p:spPr/>
        <p:txBody>
          <a:bodyPr/>
          <a:lstStyle/>
          <a:p>
            <a:pPr marL="0" indent="0">
              <a:buNone/>
            </a:pPr>
            <a:r>
              <a:rPr lang="en-US" sz="2400" dirty="0"/>
              <a:t>step function in R</a:t>
            </a:r>
          </a:p>
          <a:p>
            <a:r>
              <a:rPr lang="en-US" dirty="0"/>
              <a:t>At each step consider forward and backward options</a:t>
            </a:r>
          </a:p>
          <a:p>
            <a:r>
              <a:rPr lang="en-US" dirty="0"/>
              <a:t>Select best options using AIC score</a:t>
            </a:r>
          </a:p>
          <a:p>
            <a:r>
              <a:rPr lang="en-US" dirty="0"/>
              <a:t>step will add or drop groups of features at one time </a:t>
            </a:r>
          </a:p>
          <a:p>
            <a:pPr lvl="1"/>
            <a:r>
              <a:rPr lang="en-US" dirty="0"/>
              <a:t>such as multi-categorical features</a:t>
            </a:r>
          </a:p>
          <a:p>
            <a:endParaRPr lang="en-US" dirty="0"/>
          </a:p>
          <a:p>
            <a:pPr marL="0" indent="0">
              <a:buNone/>
            </a:pPr>
            <a:r>
              <a:rPr lang="en-US" dirty="0"/>
              <a:t>Forward stagewise Regression</a:t>
            </a:r>
          </a:p>
          <a:p>
            <a:r>
              <a:rPr lang="en-US" dirty="0"/>
              <a:t>Starts out like forward stepwise</a:t>
            </a:r>
          </a:p>
          <a:p>
            <a:r>
              <a:rPr lang="en-US" dirty="0"/>
              <a:t>First feature: calculate coefficient based on RSS</a:t>
            </a:r>
          </a:p>
          <a:p>
            <a:pPr marL="0" indent="0">
              <a:buNone/>
            </a:pPr>
            <a:r>
              <a:rPr lang="en-US" dirty="0"/>
              <a:t>	              calculate residuals with this model</a:t>
            </a:r>
          </a:p>
          <a:p>
            <a:pPr marL="0" indent="0">
              <a:buNone/>
            </a:pPr>
            <a:r>
              <a:rPr lang="en-US" dirty="0"/>
              <a:t>	              find next feature that minimizes error based on residuals</a:t>
            </a:r>
          </a:p>
          <a:p>
            <a:pPr marL="0" indent="0">
              <a:buNone/>
            </a:pPr>
            <a:r>
              <a:rPr lang="en-US" dirty="0"/>
              <a:t>                              find coefficient that minimizes error (without modifying</a:t>
            </a:r>
          </a:p>
          <a:p>
            <a:pPr marL="0" indent="0">
              <a:buNone/>
            </a:pPr>
            <a:r>
              <a:rPr lang="en-US" dirty="0"/>
              <a:t>                              previous coefficients</a:t>
            </a:r>
          </a:p>
          <a:p>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05A974CC-797A-46E3-B8EB-07BC0FFFE430}"/>
              </a:ext>
            </a:extLst>
          </p:cNvPr>
          <p:cNvSpPr>
            <a:spLocks noGrp="1"/>
          </p:cNvSpPr>
          <p:nvPr>
            <p:ph type="sldNum" sz="quarter" idx="12"/>
          </p:nvPr>
        </p:nvSpPr>
        <p:spPr/>
        <p:txBody>
          <a:bodyPr/>
          <a:lstStyle/>
          <a:p>
            <a:pPr>
              <a:defRPr/>
            </a:pPr>
            <a:fld id="{9695C8B4-01A2-485F-8B64-4640E234E3BB}" type="slidenum">
              <a:rPr lang="en-US" altLang="en-US" smtClean="0"/>
              <a:pPr>
                <a:defRPr/>
              </a:pPr>
              <a:t>22</a:t>
            </a:fld>
            <a:endParaRPr lang="en-US" altLang="en-US"/>
          </a:p>
        </p:txBody>
      </p:sp>
    </p:spTree>
    <p:extLst>
      <p:ext uri="{BB962C8B-B14F-4D97-AF65-F5344CB8AC3E}">
        <p14:creationId xmlns:p14="http://schemas.microsoft.com/office/powerpoint/2010/main" val="281824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7CA6A-29A8-4F16-A696-7E49DAB07EE1}"/>
              </a:ext>
            </a:extLst>
          </p:cNvPr>
          <p:cNvSpPr>
            <a:spLocks noGrp="1"/>
          </p:cNvSpPr>
          <p:nvPr>
            <p:ph idx="1"/>
          </p:nvPr>
        </p:nvSpPr>
        <p:spPr>
          <a:xfrm>
            <a:off x="457200" y="1981200"/>
            <a:ext cx="8229600" cy="4144963"/>
          </a:xfrm>
        </p:spPr>
        <p:txBody>
          <a:bodyPr/>
          <a:lstStyle/>
          <a:p>
            <a:pPr marL="0" indent="0" algn="ctr">
              <a:buNone/>
            </a:pPr>
            <a:endParaRPr lang="en-US" sz="2800" dirty="0"/>
          </a:p>
          <a:p>
            <a:pPr marL="0" indent="0" algn="ctr">
              <a:buNone/>
            </a:pPr>
            <a:r>
              <a:rPr lang="en-US" sz="2800" dirty="0"/>
              <a:t>Ridge Regression – Chapter 6.2.1</a:t>
            </a:r>
          </a:p>
          <a:p>
            <a:pPr marL="0" indent="0" algn="ctr">
              <a:buNone/>
            </a:pPr>
            <a:endParaRPr lang="en-US" sz="2800" dirty="0"/>
          </a:p>
        </p:txBody>
      </p:sp>
      <p:sp>
        <p:nvSpPr>
          <p:cNvPr id="4" name="Slide Number Placeholder 3">
            <a:extLst>
              <a:ext uri="{FF2B5EF4-FFF2-40B4-BE49-F238E27FC236}">
                <a16:creationId xmlns:a16="http://schemas.microsoft.com/office/drawing/2014/main" id="{E5399E3F-4BDD-4B8F-AF2F-6BA2D7097B68}"/>
              </a:ext>
            </a:extLst>
          </p:cNvPr>
          <p:cNvSpPr>
            <a:spLocks noGrp="1"/>
          </p:cNvSpPr>
          <p:nvPr>
            <p:ph type="sldNum" sz="quarter" idx="12"/>
          </p:nvPr>
        </p:nvSpPr>
        <p:spPr/>
        <p:txBody>
          <a:bodyPr/>
          <a:lstStyle/>
          <a:p>
            <a:pPr>
              <a:defRPr/>
            </a:pPr>
            <a:fld id="{9695C8B4-01A2-485F-8B64-4640E234E3BB}" type="slidenum">
              <a:rPr lang="en-US" altLang="en-US" smtClean="0"/>
              <a:pPr>
                <a:defRPr/>
              </a:pPr>
              <a:t>23</a:t>
            </a:fld>
            <a:endParaRPr lang="en-US" altLang="en-US"/>
          </a:p>
        </p:txBody>
      </p:sp>
    </p:spTree>
    <p:extLst>
      <p:ext uri="{BB962C8B-B14F-4D97-AF65-F5344CB8AC3E}">
        <p14:creationId xmlns:p14="http://schemas.microsoft.com/office/powerpoint/2010/main" val="3928589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Shrinkage Methods</a:t>
            </a:r>
          </a:p>
        </p:txBody>
      </p:sp>
      <p:sp>
        <p:nvSpPr>
          <p:cNvPr id="3" name="Content Placeholder 2"/>
          <p:cNvSpPr>
            <a:spLocks noGrp="1"/>
          </p:cNvSpPr>
          <p:nvPr>
            <p:ph idx="1"/>
          </p:nvPr>
        </p:nvSpPr>
        <p:spPr/>
        <p:txBody>
          <a:bodyPr/>
          <a:lstStyle/>
          <a:p>
            <a:pPr marL="0" indent="0">
              <a:buNone/>
            </a:pPr>
            <a:r>
              <a:rPr lang="en-US" dirty="0"/>
              <a:t>The previous solutions to the “Curse of Dimensionality” involve dropping one of more features.</a:t>
            </a:r>
          </a:p>
          <a:p>
            <a:pPr marL="0" indent="0">
              <a:buNone/>
            </a:pPr>
            <a:endParaRPr lang="en-US" dirty="0"/>
          </a:p>
          <a:p>
            <a:pPr marL="0" indent="0">
              <a:buNone/>
            </a:pPr>
            <a:r>
              <a:rPr lang="en-US" dirty="0"/>
              <a:t>What other way might there be to limit the flexibility of your model?</a:t>
            </a:r>
          </a:p>
          <a:p>
            <a:pPr marL="0" indent="0">
              <a:buNone/>
            </a:pPr>
            <a:endParaRPr lang="en-US" dirty="0"/>
          </a:p>
          <a:p>
            <a:pPr marL="0" indent="0">
              <a:buNone/>
            </a:pPr>
            <a:r>
              <a:rPr lang="en-US" dirty="0"/>
              <a:t>Since the coefficients represent the influence of a particular feature, what if you constrained the magnitude of certain coefficients?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24</a:t>
            </a:fld>
            <a:endParaRPr lang="en-US" altLang="en-US"/>
          </a:p>
        </p:txBody>
      </p:sp>
    </p:spTree>
    <p:extLst>
      <p:ext uri="{BB962C8B-B14F-4D97-AF65-F5344CB8AC3E}">
        <p14:creationId xmlns:p14="http://schemas.microsoft.com/office/powerpoint/2010/main" val="1219707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382000" cy="1143000"/>
          </a:xfrm>
        </p:spPr>
        <p:txBody>
          <a:bodyPr/>
          <a:lstStyle/>
          <a:p>
            <a:pPr eaLnBrk="1" hangingPunct="1"/>
            <a:r>
              <a:rPr lang="en-US" altLang="en-US" sz="2800" dirty="0"/>
              <a:t>Ridge Regression</a:t>
            </a:r>
          </a:p>
        </p:txBody>
      </p:sp>
      <p:sp>
        <p:nvSpPr>
          <p:cNvPr id="3" name="Content Placeholder 2"/>
          <p:cNvSpPr>
            <a:spLocks noGrp="1"/>
          </p:cNvSpPr>
          <p:nvPr>
            <p:ph idx="1"/>
          </p:nvPr>
        </p:nvSpPr>
        <p:spPr>
          <a:xfrm>
            <a:off x="685800" y="1143000"/>
            <a:ext cx="7772400" cy="5334000"/>
          </a:xfrm>
        </p:spPr>
        <p:txBody>
          <a:bodyPr rtlCol="0">
            <a:noAutofit/>
          </a:bodyPr>
          <a:lstStyle/>
          <a:p>
            <a:pPr marL="0" indent="0" eaLnBrk="1" fontAlgn="auto" hangingPunct="1">
              <a:spcAft>
                <a:spcPts val="0"/>
              </a:spcAft>
              <a:buNone/>
              <a:defRPr/>
            </a:pPr>
            <a:endParaRPr lang="en-US" sz="2000"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a:p>
            <a:pPr marL="0" indent="0" eaLnBrk="1" fontAlgn="auto" hangingPunct="1">
              <a:spcAft>
                <a:spcPts val="0"/>
              </a:spcAft>
              <a:buNone/>
              <a:defRPr/>
            </a:pPr>
            <a:endParaRPr lang="en-US" dirty="0"/>
          </a:p>
          <a:p>
            <a:pPr marL="0" indent="0" eaLnBrk="1" fontAlgn="auto" hangingPunct="1">
              <a:spcAft>
                <a:spcPts val="0"/>
              </a:spcAft>
              <a:buNone/>
              <a:defRPr/>
            </a:pPr>
            <a:r>
              <a:rPr lang="en-US" sz="2000" dirty="0"/>
              <a:t>Limits the sum of the </a:t>
            </a:r>
            <a:r>
              <a:rPr lang="en-US" sz="2000" dirty="0">
                <a:latin typeface="Symbol" panose="05050102010706020507" pitchFamily="18" charset="2"/>
              </a:rPr>
              <a:t>b</a:t>
            </a:r>
            <a:r>
              <a:rPr lang="en-US" sz="2000" baseline="30000" dirty="0"/>
              <a:t>2</a:t>
            </a:r>
            <a:r>
              <a:rPr lang="en-US" sz="2000" dirty="0"/>
              <a:t> to a constant (not including </a:t>
            </a:r>
            <a:r>
              <a:rPr lang="en-US" sz="2000" dirty="0">
                <a:latin typeface="Symbol" panose="05050102010706020507" pitchFamily="18" charset="2"/>
              </a:rPr>
              <a:t>b</a:t>
            </a:r>
            <a:r>
              <a:rPr lang="en-US" sz="2000" baseline="-25000" dirty="0">
                <a:latin typeface="Symbol" panose="05050102010706020507" pitchFamily="18" charset="2"/>
              </a:rPr>
              <a:t>0</a:t>
            </a:r>
            <a:r>
              <a:rPr lang="en-US" sz="2000" dirty="0">
                <a:latin typeface="Symbol" panose="05050102010706020507" pitchFamily="18" charset="2"/>
              </a:rPr>
              <a:t>)</a:t>
            </a:r>
            <a:r>
              <a:rPr lang="en-US" sz="2000" dirty="0"/>
              <a:t>.  This has the effect of “reducing variability” of the fit.  </a:t>
            </a:r>
          </a:p>
          <a:p>
            <a:pPr eaLnBrk="1" fontAlgn="auto" hangingPunct="1">
              <a:spcAft>
                <a:spcPts val="0"/>
              </a:spcAft>
              <a:defRPr/>
            </a:pPr>
            <a:r>
              <a:rPr lang="en-US" sz="2000" dirty="0"/>
              <a:t>Maintains all the same features</a:t>
            </a:r>
          </a:p>
          <a:p>
            <a:pPr eaLnBrk="1" fontAlgn="auto" hangingPunct="1">
              <a:spcAft>
                <a:spcPts val="0"/>
              </a:spcAft>
              <a:defRPr/>
            </a:pPr>
            <a:r>
              <a:rPr lang="en-US" sz="2000" dirty="0"/>
              <a:t>Maintains their relative importance</a:t>
            </a:r>
          </a:p>
          <a:p>
            <a:pPr eaLnBrk="1" fontAlgn="auto" hangingPunct="1">
              <a:spcAft>
                <a:spcPts val="0"/>
              </a:spcAft>
              <a:defRPr/>
            </a:pPr>
            <a:r>
              <a:rPr lang="en-US" sz="2000" dirty="0"/>
              <a:t>Reduces their influence</a:t>
            </a:r>
          </a:p>
          <a:p>
            <a:pPr eaLnBrk="1" fontAlgn="auto" hangingPunct="1">
              <a:spcAft>
                <a:spcPts val="0"/>
              </a:spcAft>
              <a:defRPr/>
            </a:pPr>
            <a:endParaRPr lang="en-US" sz="2000" dirty="0"/>
          </a:p>
          <a:p>
            <a:pPr marL="0" indent="0" eaLnBrk="1" fontAlgn="auto" hangingPunct="1">
              <a:spcAft>
                <a:spcPts val="0"/>
              </a:spcAft>
              <a:buNone/>
              <a:defRPr/>
            </a:pPr>
            <a:r>
              <a:rPr lang="en-US" sz="2000" dirty="0"/>
              <a:t>Results: Like a low-pass filter in Electrical Engineering.  “Smooths out” the fit to reduce overfitting (controlled by </a:t>
            </a:r>
            <a:r>
              <a:rPr lang="en-US" sz="2000" dirty="0">
                <a:latin typeface="Symbol" panose="05050102010706020507" pitchFamily="18" charset="2"/>
              </a:rPr>
              <a:t>l)</a:t>
            </a:r>
          </a:p>
          <a:p>
            <a:pPr marL="0" indent="0" eaLnBrk="1" fontAlgn="auto" hangingPunct="1">
              <a:spcAft>
                <a:spcPts val="0"/>
              </a:spcAft>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25</a:t>
            </a:fld>
            <a:endParaRPr lang="en-US"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639127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931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Ridge Regression</a:t>
            </a:r>
          </a:p>
        </p:txBody>
      </p:sp>
      <p:sp>
        <p:nvSpPr>
          <p:cNvPr id="3" name="Content Placeholder 2"/>
          <p:cNvSpPr>
            <a:spLocks noGrp="1"/>
          </p:cNvSpPr>
          <p:nvPr>
            <p:ph idx="1"/>
          </p:nvPr>
        </p:nvSpPr>
        <p:spPr>
          <a:xfrm>
            <a:off x="685800" y="1143000"/>
            <a:ext cx="7772400" cy="5334000"/>
          </a:xfrm>
        </p:spPr>
        <p:txBody>
          <a:bodyPr rtlCol="0">
            <a:noAutofit/>
          </a:bodyPr>
          <a:lstStyle/>
          <a:p>
            <a:pPr marL="0" indent="0" eaLnBrk="1" fontAlgn="auto" hangingPunct="1">
              <a:spcBef>
                <a:spcPts val="0"/>
              </a:spcBef>
              <a:spcAft>
                <a:spcPts val="0"/>
              </a:spcAft>
              <a:buNone/>
              <a:defRPr/>
            </a:pPr>
            <a:r>
              <a:rPr lang="en-US" sz="2000" dirty="0"/>
              <a:t>Regression coefficients from least squares are scale invariant.  Thus you can change the scal</a:t>
            </a:r>
            <a:r>
              <a:rPr lang="en-US" dirty="0"/>
              <a:t>e of </a:t>
            </a:r>
            <a:r>
              <a:rPr lang="en-US" dirty="0" err="1"/>
              <a:t>X</a:t>
            </a:r>
            <a:r>
              <a:rPr lang="en-US" baseline="-25000" dirty="0" err="1"/>
              <a:t>j</a:t>
            </a:r>
            <a:r>
              <a:rPr lang="en-US" dirty="0"/>
              <a:t> but </a:t>
            </a:r>
            <a:r>
              <a:rPr lang="en-US" dirty="0" err="1">
                <a:latin typeface="Symbol" panose="05050102010706020507" pitchFamily="18" charset="2"/>
              </a:rPr>
              <a:t>b</a:t>
            </a:r>
            <a:r>
              <a:rPr lang="en-US" dirty="0" err="1"/>
              <a:t>j</a:t>
            </a:r>
            <a:r>
              <a:rPr lang="en-US" dirty="0"/>
              <a:t> * </a:t>
            </a:r>
            <a:r>
              <a:rPr lang="en-US" dirty="0" err="1"/>
              <a:t>X</a:t>
            </a:r>
            <a:r>
              <a:rPr lang="en-US" baseline="-25000" dirty="0" err="1"/>
              <a:t>j</a:t>
            </a:r>
            <a:r>
              <a:rPr lang="en-US" dirty="0"/>
              <a:t> will not change.  </a:t>
            </a:r>
            <a:r>
              <a:rPr lang="en-US" dirty="0">
                <a:solidFill>
                  <a:srgbClr val="FF0000"/>
                </a:solidFill>
              </a:rPr>
              <a:t>NOT SO WITH RIDGE REGRESSION.</a:t>
            </a:r>
            <a:r>
              <a:rPr lang="en-US" dirty="0"/>
              <a:t>  </a:t>
            </a:r>
            <a:endParaRPr lang="en-US" sz="2000" dirty="0"/>
          </a:p>
          <a:p>
            <a:pPr marL="0" indent="0" eaLnBrk="1" fontAlgn="auto" hangingPunct="1">
              <a:spcBef>
                <a:spcPts val="0"/>
              </a:spcBef>
              <a:spcAft>
                <a:spcPts val="0"/>
              </a:spcAft>
              <a:buNone/>
              <a:defRPr/>
            </a:pPr>
            <a:endParaRPr lang="en-US" sz="2000" dirty="0"/>
          </a:p>
          <a:p>
            <a:pPr marL="0" indent="0" eaLnBrk="1" fontAlgn="auto" hangingPunct="1">
              <a:spcBef>
                <a:spcPts val="0"/>
              </a:spcBef>
              <a:spcAft>
                <a:spcPts val="0"/>
              </a:spcAft>
              <a:buNone/>
              <a:defRPr/>
            </a:pPr>
            <a:r>
              <a:rPr lang="en-US" sz="2000" dirty="0"/>
              <a:t>You need to “standardize” the data first.</a:t>
            </a:r>
          </a:p>
          <a:p>
            <a:pPr eaLnBrk="1" fontAlgn="auto" hangingPunct="1">
              <a:spcBef>
                <a:spcPts val="0"/>
              </a:spcBef>
              <a:spcAft>
                <a:spcPts val="0"/>
              </a:spcAft>
              <a:defRPr/>
            </a:pPr>
            <a:r>
              <a:rPr lang="en-US" sz="2000" dirty="0"/>
              <a:t>No large swings in amplitude</a:t>
            </a:r>
          </a:p>
          <a:p>
            <a:pPr eaLnBrk="1" fontAlgn="auto" hangingPunct="1">
              <a:spcBef>
                <a:spcPts val="0"/>
              </a:spcBef>
              <a:spcAft>
                <a:spcPts val="0"/>
              </a:spcAft>
              <a:defRPr/>
            </a:pPr>
            <a:r>
              <a:rPr lang="en-US" sz="2000" dirty="0"/>
              <a:t>No big outliers</a:t>
            </a:r>
          </a:p>
          <a:p>
            <a:pPr eaLnBrk="1" fontAlgn="auto" hangingPunct="1">
              <a:spcBef>
                <a:spcPts val="0"/>
              </a:spcBef>
              <a:spcAft>
                <a:spcPts val="0"/>
              </a:spcAft>
              <a:defRPr/>
            </a:pPr>
            <a:r>
              <a:rPr lang="en-US" sz="2000" dirty="0"/>
              <a:t>Note that Least squares is scale invariant, but Ridge Reduction is not</a:t>
            </a:r>
          </a:p>
          <a:p>
            <a:pPr lvl="1" eaLnBrk="1" fontAlgn="auto" hangingPunct="1">
              <a:spcBef>
                <a:spcPts val="0"/>
              </a:spcBef>
              <a:spcAft>
                <a:spcPts val="0"/>
              </a:spcAft>
              <a:defRPr/>
            </a:pPr>
            <a:r>
              <a:rPr lang="en-US" sz="1800" dirty="0"/>
              <a:t>Consider how </a:t>
            </a:r>
            <a:r>
              <a:rPr lang="en-US" sz="1800" dirty="0">
                <a:latin typeface="Symbol" panose="05050102010706020507" pitchFamily="18" charset="2"/>
              </a:rPr>
              <a:t>b</a:t>
            </a:r>
            <a:r>
              <a:rPr lang="en-US" sz="1800" dirty="0"/>
              <a:t>’s change with the amplitude of the feature in SS, but reducing amplitude of </a:t>
            </a:r>
            <a:r>
              <a:rPr lang="en-US" sz="1800" dirty="0">
                <a:latin typeface="Symbol" panose="05050102010706020507" pitchFamily="18" charset="2"/>
              </a:rPr>
              <a:t>b</a:t>
            </a:r>
            <a:r>
              <a:rPr lang="en-US" sz="1800" dirty="0"/>
              <a:t>’s changes all of them proportionally to each other (not to the feature size)</a:t>
            </a:r>
          </a:p>
          <a:p>
            <a:pPr lvl="1" eaLnBrk="1" fontAlgn="auto" hangingPunct="1">
              <a:spcBef>
                <a:spcPts val="0"/>
              </a:spcBef>
              <a:spcAft>
                <a:spcPts val="0"/>
              </a:spcAft>
              <a:defRPr/>
            </a:pPr>
            <a:endParaRPr lang="en-US" sz="1800" dirty="0"/>
          </a:p>
          <a:p>
            <a:pPr marL="0" indent="0" eaLnBrk="1" fontAlgn="auto" hangingPunct="1">
              <a:spcBef>
                <a:spcPts val="0"/>
              </a:spcBef>
              <a:spcAft>
                <a:spcPts val="0"/>
              </a:spcAft>
              <a:buNone/>
              <a:defRPr/>
            </a:pPr>
            <a:r>
              <a:rPr lang="en-US" sz="1800" dirty="0"/>
              <a:t>Note </a:t>
            </a:r>
            <a:r>
              <a:rPr lang="en-US" sz="1800" dirty="0">
                <a:latin typeface="Symbol" panose="05050102010706020507" pitchFamily="18" charset="2"/>
              </a:rPr>
              <a:t>b</a:t>
            </a:r>
            <a:r>
              <a:rPr lang="en-US" sz="1800" baseline="-25000" dirty="0"/>
              <a:t>0</a:t>
            </a:r>
            <a:r>
              <a:rPr lang="en-US" sz="1800" dirty="0"/>
              <a:t> is not included in the shrinkage, since it is the intercept for the model.  We don’t want to change this value when limiting flexibility for the model.</a:t>
            </a:r>
          </a:p>
          <a:p>
            <a:pPr marL="0" indent="0" eaLnBrk="1" fontAlgn="auto" hangingPunct="1">
              <a:spcBef>
                <a:spcPts val="0"/>
              </a:spcBef>
              <a:spcAft>
                <a:spcPts val="0"/>
              </a:spcAft>
              <a:buFont typeface="Arial" charset="0"/>
              <a:buNone/>
              <a:defRPr/>
            </a:pPr>
            <a:endParaRPr lang="en-US" sz="2000" dirty="0"/>
          </a:p>
          <a:p>
            <a:pPr marL="0" indent="0" eaLnBrk="1" fontAlgn="auto" hangingPunct="1">
              <a:spcBef>
                <a:spcPts val="0"/>
              </a:spcBef>
              <a:spcAft>
                <a:spcPts val="0"/>
              </a:spcAft>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26</a:t>
            </a:fld>
            <a:endParaRPr lang="en-US" alt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5293995"/>
            <a:ext cx="767715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6" name="Ink 15"/>
              <p14:cNvContentPartPr/>
              <p14:nvPr/>
            </p14:nvContentPartPr>
            <p14:xfrm>
              <a:off x="2093940" y="2643400"/>
              <a:ext cx="107280" cy="46080"/>
            </p14:xfrm>
          </p:contentPart>
        </mc:Choice>
        <mc:Fallback xmlns="">
          <p:pic>
            <p:nvPicPr>
              <p:cNvPr id="16" name="Ink 15"/>
              <p:cNvPicPr/>
              <p:nvPr/>
            </p:nvPicPr>
            <p:blipFill>
              <a:blip r:embed="rId8"/>
              <a:stretch>
                <a:fillRect/>
              </a:stretch>
            </p:blipFill>
            <p:spPr>
              <a:xfrm>
                <a:off x="2092500" y="2641600"/>
                <a:ext cx="110520" cy="49320"/>
              </a:xfrm>
              <a:prstGeom prst="rect">
                <a:avLst/>
              </a:prstGeom>
            </p:spPr>
          </p:pic>
        </mc:Fallback>
      </mc:AlternateContent>
    </p:spTree>
    <p:extLst>
      <p:ext uri="{BB962C8B-B14F-4D97-AF65-F5344CB8AC3E}">
        <p14:creationId xmlns:p14="http://schemas.microsoft.com/office/powerpoint/2010/main" val="2868258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Ridge Regression</a:t>
            </a:r>
          </a:p>
        </p:txBody>
      </p:sp>
      <p:sp>
        <p:nvSpPr>
          <p:cNvPr id="3" name="Content Placeholder 2"/>
          <p:cNvSpPr>
            <a:spLocks noGrp="1"/>
          </p:cNvSpPr>
          <p:nvPr>
            <p:ph idx="1"/>
          </p:nvPr>
        </p:nvSpPr>
        <p:spPr>
          <a:xfrm>
            <a:off x="685800" y="1143000"/>
            <a:ext cx="7772400" cy="5334000"/>
          </a:xfrm>
        </p:spPr>
        <p:txBody>
          <a:bodyPr rtlCol="0">
            <a:noAutofit/>
          </a:bodyPr>
          <a:lstStyle/>
          <a:p>
            <a:pPr marL="0" indent="0" eaLnBrk="1" fontAlgn="auto" hangingPunct="1">
              <a:spcBef>
                <a:spcPts val="0"/>
              </a:spcBef>
              <a:spcAft>
                <a:spcPts val="0"/>
              </a:spcAft>
              <a:buNone/>
              <a:defRPr/>
            </a:pPr>
            <a:r>
              <a:rPr lang="en-US" sz="2000" dirty="0"/>
              <a:t>When </a:t>
            </a:r>
            <a:r>
              <a:rPr lang="en-US" dirty="0">
                <a:latin typeface="Symbol" panose="05050102010706020507" pitchFamily="18" charset="2"/>
              </a:rPr>
              <a:t>l </a:t>
            </a:r>
            <a:r>
              <a:rPr lang="en-US" sz="2000" dirty="0"/>
              <a:t>= 0, there is no penalty for flexibility and the model reverts to the original solution.</a:t>
            </a:r>
          </a:p>
          <a:p>
            <a:pPr marL="0" indent="0" eaLnBrk="1" fontAlgn="auto" hangingPunct="1">
              <a:spcBef>
                <a:spcPts val="0"/>
              </a:spcBef>
              <a:spcAft>
                <a:spcPts val="0"/>
              </a:spcAft>
              <a:buNone/>
              <a:defRPr/>
            </a:pPr>
            <a:endParaRPr lang="en-US" dirty="0"/>
          </a:p>
          <a:p>
            <a:pPr marL="0" indent="0" eaLnBrk="1" fontAlgn="auto" hangingPunct="1">
              <a:spcBef>
                <a:spcPts val="0"/>
              </a:spcBef>
              <a:spcAft>
                <a:spcPts val="0"/>
              </a:spcAft>
              <a:buNone/>
              <a:defRPr/>
            </a:pPr>
            <a:r>
              <a:rPr lang="en-US" dirty="0"/>
              <a:t>When </a:t>
            </a:r>
            <a:r>
              <a:rPr lang="en-US" dirty="0">
                <a:latin typeface="Symbol" panose="05050102010706020507" pitchFamily="18" charset="2"/>
              </a:rPr>
              <a:t>l</a:t>
            </a:r>
            <a:r>
              <a:rPr lang="en-US" dirty="0"/>
              <a:t> = infinity, the coefficients go to zero and you approach the null model.</a:t>
            </a:r>
          </a:p>
          <a:p>
            <a:pPr marL="0" indent="0" eaLnBrk="1" fontAlgn="auto" hangingPunct="1">
              <a:spcBef>
                <a:spcPts val="0"/>
              </a:spcBef>
              <a:spcAft>
                <a:spcPts val="0"/>
              </a:spcAft>
              <a:buFont typeface="Arial" charset="0"/>
              <a:buNone/>
              <a:defRPr/>
            </a:pPr>
            <a:endParaRPr lang="en-US" dirty="0"/>
          </a:p>
          <a:p>
            <a:pPr marL="0" indent="0" eaLnBrk="1" fontAlgn="auto" hangingPunct="1">
              <a:spcBef>
                <a:spcPts val="0"/>
              </a:spcBef>
              <a:spcAft>
                <a:spcPts val="0"/>
              </a:spcAft>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27</a:t>
            </a:fld>
            <a:endParaRPr lang="en-US"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33354"/>
            <a:ext cx="6705600" cy="3405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11214180" y="5676760"/>
              <a:ext cx="360" cy="360"/>
            </p14:xfrm>
          </p:contentPart>
        </mc:Choice>
        <mc:Fallback xmlns="">
          <p:pic>
            <p:nvPicPr>
              <p:cNvPr id="8" name="Ink 7"/>
              <p:cNvPicPr/>
              <p:nvPr/>
            </p:nvPicPr>
            <p:blipFill>
              <a:blip r:embed="rId6"/>
              <a:stretch>
                <a:fillRect/>
              </a:stretch>
            </p:blipFill>
            <p:spPr>
              <a:xfrm>
                <a:off x="11208060" y="567064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p14:cNvContentPartPr/>
              <p14:nvPr/>
            </p14:nvContentPartPr>
            <p14:xfrm>
              <a:off x="3041685" y="5014650"/>
              <a:ext cx="117000" cy="3330"/>
            </p14:xfrm>
          </p:contentPart>
        </mc:Choice>
        <mc:Fallback xmlns="">
          <p:pic>
            <p:nvPicPr>
              <p:cNvPr id="27" name="Ink 26"/>
              <p:cNvPicPr/>
              <p:nvPr/>
            </p:nvPicPr>
            <p:blipFill>
              <a:blip r:embed="rId10"/>
              <a:stretch>
                <a:fillRect/>
              </a:stretch>
            </p:blipFill>
            <p:spPr>
              <a:xfrm>
                <a:off x="3040245" y="5010580"/>
                <a:ext cx="120600" cy="8880"/>
              </a:xfrm>
              <a:prstGeom prst="rect">
                <a:avLst/>
              </a:prstGeom>
            </p:spPr>
          </p:pic>
        </mc:Fallback>
      </mc:AlternateContent>
    </p:spTree>
    <p:extLst>
      <p:ext uri="{BB962C8B-B14F-4D97-AF65-F5344CB8AC3E}">
        <p14:creationId xmlns:p14="http://schemas.microsoft.com/office/powerpoint/2010/main" val="1371147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Ridge Regression</a:t>
            </a:r>
          </a:p>
        </p:txBody>
      </p:sp>
      <p:sp>
        <p:nvSpPr>
          <p:cNvPr id="3" name="Content Placeholder 2"/>
          <p:cNvSpPr>
            <a:spLocks noGrp="1"/>
          </p:cNvSpPr>
          <p:nvPr>
            <p:ph idx="1"/>
          </p:nvPr>
        </p:nvSpPr>
        <p:spPr>
          <a:xfrm>
            <a:off x="685800" y="1143000"/>
            <a:ext cx="7772400" cy="5334000"/>
          </a:xfrm>
        </p:spPr>
        <p:txBody>
          <a:bodyPr rtlCol="0">
            <a:noAutofit/>
          </a:bodyPr>
          <a:lstStyle/>
          <a:p>
            <a:pPr marL="0" indent="0" eaLnBrk="1" fontAlgn="auto" hangingPunct="1">
              <a:spcBef>
                <a:spcPts val="0"/>
              </a:spcBef>
              <a:spcAft>
                <a:spcPts val="0"/>
              </a:spcAft>
              <a:buNone/>
              <a:defRPr/>
            </a:pPr>
            <a:r>
              <a:rPr lang="en-US" sz="2000" dirty="0"/>
              <a:t>Effects of shrinkage on bias, variability, and test error </a:t>
            </a:r>
            <a:endParaRPr lang="en-US" dirty="0"/>
          </a:p>
          <a:p>
            <a:pPr marL="0" indent="0" eaLnBrk="1" fontAlgn="auto" hangingPunct="1">
              <a:spcBef>
                <a:spcPts val="0"/>
              </a:spcBef>
              <a:spcAft>
                <a:spcPts val="0"/>
              </a:spcAft>
              <a:buFont typeface="Arial" charset="0"/>
              <a:buNone/>
              <a:defRPr/>
            </a:pPr>
            <a:endParaRPr lang="en-US" dirty="0"/>
          </a:p>
          <a:p>
            <a:pPr marL="0" indent="0" eaLnBrk="1" fontAlgn="auto" hangingPunct="1">
              <a:spcBef>
                <a:spcPts val="0"/>
              </a:spcBef>
              <a:spcAft>
                <a:spcPts val="0"/>
              </a:spcAft>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28</a:t>
            </a:fld>
            <a:endParaRPr lang="en-US"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8255726"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9733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7CA6A-29A8-4F16-A696-7E49DAB07EE1}"/>
              </a:ext>
            </a:extLst>
          </p:cNvPr>
          <p:cNvSpPr>
            <a:spLocks noGrp="1"/>
          </p:cNvSpPr>
          <p:nvPr>
            <p:ph idx="1"/>
          </p:nvPr>
        </p:nvSpPr>
        <p:spPr>
          <a:xfrm>
            <a:off x="457200" y="2514600"/>
            <a:ext cx="8229600" cy="3611563"/>
          </a:xfrm>
        </p:spPr>
        <p:txBody>
          <a:bodyPr/>
          <a:lstStyle/>
          <a:p>
            <a:pPr marL="0" indent="0" algn="ctr">
              <a:buNone/>
            </a:pPr>
            <a:r>
              <a:rPr lang="en-US" sz="2800" dirty="0"/>
              <a:t>LASSO – Chapter 6.2.3</a:t>
            </a:r>
          </a:p>
          <a:p>
            <a:pPr marL="0" indent="0" algn="ctr">
              <a:buNone/>
            </a:pPr>
            <a:endParaRPr lang="en-US" sz="2800" dirty="0"/>
          </a:p>
        </p:txBody>
      </p:sp>
      <p:sp>
        <p:nvSpPr>
          <p:cNvPr id="4" name="Slide Number Placeholder 3">
            <a:extLst>
              <a:ext uri="{FF2B5EF4-FFF2-40B4-BE49-F238E27FC236}">
                <a16:creationId xmlns:a16="http://schemas.microsoft.com/office/drawing/2014/main" id="{E5399E3F-4BDD-4B8F-AF2F-6BA2D7097B68}"/>
              </a:ext>
            </a:extLst>
          </p:cNvPr>
          <p:cNvSpPr>
            <a:spLocks noGrp="1"/>
          </p:cNvSpPr>
          <p:nvPr>
            <p:ph type="sldNum" sz="quarter" idx="12"/>
          </p:nvPr>
        </p:nvSpPr>
        <p:spPr/>
        <p:txBody>
          <a:bodyPr/>
          <a:lstStyle/>
          <a:p>
            <a:pPr>
              <a:defRPr/>
            </a:pPr>
            <a:fld id="{9695C8B4-01A2-485F-8B64-4640E234E3BB}" type="slidenum">
              <a:rPr lang="en-US" altLang="en-US" smtClean="0"/>
              <a:pPr>
                <a:defRPr/>
              </a:pPr>
              <a:t>29</a:t>
            </a:fld>
            <a:endParaRPr lang="en-US" altLang="en-US"/>
          </a:p>
        </p:txBody>
      </p:sp>
    </p:spTree>
    <p:extLst>
      <p:ext uri="{BB962C8B-B14F-4D97-AF65-F5344CB8AC3E}">
        <p14:creationId xmlns:p14="http://schemas.microsoft.com/office/powerpoint/2010/main" val="357443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flipH="1">
            <a:off x="2514600" y="4114800"/>
            <a:ext cx="31376" cy="174079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solidFill>
                  <a:schemeClr val="tx2"/>
                </a:solidFill>
              </a:rPr>
              <a:t>Machine Learning Taxonomy</a:t>
            </a:r>
          </a:p>
        </p:txBody>
      </p:sp>
      <p:sp>
        <p:nvSpPr>
          <p:cNvPr id="4" name="Slide Number Placeholder 3"/>
          <p:cNvSpPr>
            <a:spLocks noGrp="1"/>
          </p:cNvSpPr>
          <p:nvPr>
            <p:ph type="sldNum" sz="quarter" idx="12"/>
          </p:nvPr>
        </p:nvSpPr>
        <p:spPr>
          <a:xfrm>
            <a:off x="6553200" y="6492875"/>
            <a:ext cx="2133600" cy="365125"/>
          </a:xfrm>
        </p:spPr>
        <p:txBody>
          <a:bodyPr/>
          <a:lstStyle/>
          <a:p>
            <a:pPr>
              <a:defRPr/>
            </a:pPr>
            <a:fld id="{CC8EFFDF-A50A-44BE-9F7E-90B33EF365A2}" type="slidenum">
              <a:rPr lang="en-US" altLang="en-US" smtClean="0"/>
              <a:pPr>
                <a:defRPr/>
              </a:pPr>
              <a:t>3</a:t>
            </a:fld>
            <a:endParaRPr lang="en-US" altLang="en-US" dirty="0"/>
          </a:p>
        </p:txBody>
      </p:sp>
      <p:sp>
        <p:nvSpPr>
          <p:cNvPr id="5" name="TextBox 4"/>
          <p:cNvSpPr txBox="1"/>
          <p:nvPr/>
        </p:nvSpPr>
        <p:spPr>
          <a:xfrm>
            <a:off x="3200400" y="990600"/>
            <a:ext cx="1941750" cy="369332"/>
          </a:xfrm>
          <a:prstGeom prst="rect">
            <a:avLst/>
          </a:prstGeom>
          <a:solidFill>
            <a:schemeClr val="accent1">
              <a:lumMod val="20000"/>
              <a:lumOff val="80000"/>
            </a:schemeClr>
          </a:solidFill>
          <a:ln w="38100">
            <a:solidFill>
              <a:schemeClr val="accent1"/>
            </a:solidFill>
          </a:ln>
        </p:spPr>
        <p:txBody>
          <a:bodyPr wrap="none" rtlCol="0">
            <a:spAutoFit/>
          </a:bodyPr>
          <a:lstStyle/>
          <a:p>
            <a:r>
              <a:rPr lang="en-US" dirty="0"/>
              <a:t>Statistical Learning</a:t>
            </a:r>
          </a:p>
        </p:txBody>
      </p:sp>
      <p:cxnSp>
        <p:nvCxnSpPr>
          <p:cNvPr id="7" name="Straight Connector 6"/>
          <p:cNvCxnSpPr/>
          <p:nvPr/>
        </p:nvCxnSpPr>
        <p:spPr>
          <a:xfrm>
            <a:off x="4191000" y="1359932"/>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217556" y="1588532"/>
            <a:ext cx="647864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9600" y="1969532"/>
            <a:ext cx="1215910"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Supervised</a:t>
            </a:r>
          </a:p>
        </p:txBody>
      </p:sp>
      <p:cxnSp>
        <p:nvCxnSpPr>
          <p:cNvPr id="13" name="Straight Connector 12"/>
          <p:cNvCxnSpPr/>
          <p:nvPr/>
        </p:nvCxnSpPr>
        <p:spPr>
          <a:xfrm>
            <a:off x="1219200" y="1588532"/>
            <a:ext cx="0" cy="3693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52600" y="1588532"/>
            <a:ext cx="1140120" cy="369332"/>
          </a:xfrm>
          <a:prstGeom prst="rect">
            <a:avLst/>
          </a:prstGeom>
          <a:noFill/>
        </p:spPr>
        <p:txBody>
          <a:bodyPr wrap="none" rtlCol="0">
            <a:spAutoFit/>
          </a:bodyPr>
          <a:lstStyle/>
          <a:p>
            <a:r>
              <a:rPr lang="en-US" dirty="0"/>
              <a:t>Outcomes</a:t>
            </a:r>
          </a:p>
        </p:txBody>
      </p:sp>
      <p:sp>
        <p:nvSpPr>
          <p:cNvPr id="17" name="TextBox 16"/>
          <p:cNvSpPr txBox="1"/>
          <p:nvPr/>
        </p:nvSpPr>
        <p:spPr>
          <a:xfrm>
            <a:off x="5867400" y="1588532"/>
            <a:ext cx="1463927" cy="369332"/>
          </a:xfrm>
          <a:prstGeom prst="rect">
            <a:avLst/>
          </a:prstGeom>
          <a:noFill/>
        </p:spPr>
        <p:txBody>
          <a:bodyPr wrap="none" rtlCol="0">
            <a:spAutoFit/>
          </a:bodyPr>
          <a:lstStyle/>
          <a:p>
            <a:r>
              <a:rPr lang="en-US" dirty="0"/>
              <a:t>No Outcomes</a:t>
            </a:r>
          </a:p>
        </p:txBody>
      </p:sp>
      <p:sp>
        <p:nvSpPr>
          <p:cNvPr id="19" name="TextBox 18"/>
          <p:cNvSpPr txBox="1"/>
          <p:nvPr/>
        </p:nvSpPr>
        <p:spPr>
          <a:xfrm>
            <a:off x="6934200" y="1981200"/>
            <a:ext cx="1469185"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Unsupervised</a:t>
            </a:r>
          </a:p>
        </p:txBody>
      </p:sp>
      <p:cxnSp>
        <p:nvCxnSpPr>
          <p:cNvPr id="20" name="Straight Connector 19"/>
          <p:cNvCxnSpPr/>
          <p:nvPr/>
        </p:nvCxnSpPr>
        <p:spPr>
          <a:xfrm flipH="1">
            <a:off x="7696200" y="1600200"/>
            <a:ext cx="1645" cy="3576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62000" y="2350532"/>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9600" y="3505200"/>
            <a:ext cx="1201291"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Parametric</a:t>
            </a:r>
          </a:p>
          <a:p>
            <a:r>
              <a:rPr lang="en-US" dirty="0"/>
              <a:t>Estimation</a:t>
            </a:r>
          </a:p>
        </p:txBody>
      </p:sp>
      <p:sp>
        <p:nvSpPr>
          <p:cNvPr id="23" name="TextBox 22"/>
          <p:cNvSpPr txBox="1"/>
          <p:nvPr/>
        </p:nvSpPr>
        <p:spPr>
          <a:xfrm>
            <a:off x="2424453" y="3505200"/>
            <a:ext cx="1664558"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Non-Parametric</a:t>
            </a:r>
          </a:p>
          <a:p>
            <a:r>
              <a:rPr lang="en-US" dirty="0"/>
              <a:t>Estimation</a:t>
            </a:r>
          </a:p>
        </p:txBody>
      </p:sp>
      <p:sp>
        <p:nvSpPr>
          <p:cNvPr id="24" name="TextBox 23"/>
          <p:cNvSpPr txBox="1"/>
          <p:nvPr/>
        </p:nvSpPr>
        <p:spPr>
          <a:xfrm>
            <a:off x="4410310" y="2677636"/>
            <a:ext cx="1405321"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Classification</a:t>
            </a:r>
          </a:p>
        </p:txBody>
      </p:sp>
      <p:cxnSp>
        <p:nvCxnSpPr>
          <p:cNvPr id="25" name="Straight Connector 24"/>
          <p:cNvCxnSpPr/>
          <p:nvPr/>
        </p:nvCxnSpPr>
        <p:spPr>
          <a:xfrm>
            <a:off x="7162800" y="2350532"/>
            <a:ext cx="0" cy="14425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49300" y="4151531"/>
            <a:ext cx="12700" cy="224926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38200" y="4103132"/>
            <a:ext cx="821059" cy="369332"/>
          </a:xfrm>
          <a:prstGeom prst="rect">
            <a:avLst/>
          </a:prstGeom>
          <a:noFill/>
        </p:spPr>
        <p:txBody>
          <a:bodyPr wrap="none" rtlCol="0">
            <a:spAutoFit/>
          </a:bodyPr>
          <a:lstStyle/>
          <a:p>
            <a:r>
              <a:rPr lang="en-US" dirty="0"/>
              <a:t>y = f(x)</a:t>
            </a:r>
          </a:p>
        </p:txBody>
      </p:sp>
      <p:sp>
        <p:nvSpPr>
          <p:cNvPr id="31" name="TextBox 30"/>
          <p:cNvSpPr txBox="1"/>
          <p:nvPr/>
        </p:nvSpPr>
        <p:spPr>
          <a:xfrm>
            <a:off x="2653053" y="4103132"/>
            <a:ext cx="1461747" cy="646331"/>
          </a:xfrm>
          <a:prstGeom prst="rect">
            <a:avLst/>
          </a:prstGeom>
          <a:noFill/>
        </p:spPr>
        <p:txBody>
          <a:bodyPr wrap="none" rtlCol="0">
            <a:spAutoFit/>
          </a:bodyPr>
          <a:lstStyle/>
          <a:p>
            <a:r>
              <a:rPr lang="en-US" dirty="0"/>
              <a:t>non-equation</a:t>
            </a:r>
          </a:p>
          <a:p>
            <a:r>
              <a:rPr lang="en-US" dirty="0"/>
              <a:t>based</a:t>
            </a:r>
          </a:p>
        </p:txBody>
      </p:sp>
      <p:cxnSp>
        <p:nvCxnSpPr>
          <p:cNvPr id="26" name="Straight Connector 25"/>
          <p:cNvCxnSpPr/>
          <p:nvPr/>
        </p:nvCxnSpPr>
        <p:spPr>
          <a:xfrm>
            <a:off x="4648200" y="3048000"/>
            <a:ext cx="0" cy="3276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9227" y="2618601"/>
            <a:ext cx="1351973"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Quantitative</a:t>
            </a:r>
          </a:p>
          <a:p>
            <a:r>
              <a:rPr lang="en-US" dirty="0"/>
              <a:t>Estimation</a:t>
            </a:r>
          </a:p>
        </p:txBody>
      </p:sp>
      <p:cxnSp>
        <p:nvCxnSpPr>
          <p:cNvPr id="33" name="Straight Connector 32"/>
          <p:cNvCxnSpPr/>
          <p:nvPr/>
        </p:nvCxnSpPr>
        <p:spPr>
          <a:xfrm flipH="1">
            <a:off x="1981200" y="2655332"/>
            <a:ext cx="240371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2000" y="3232666"/>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8200" y="4572000"/>
            <a:ext cx="1191352" cy="261610"/>
          </a:xfrm>
          <a:prstGeom prst="rect">
            <a:avLst/>
          </a:prstGeom>
          <a:solidFill>
            <a:srgbClr val="00B050">
              <a:alpha val="76863"/>
            </a:srgbClr>
          </a:solidFill>
          <a:ln>
            <a:solidFill>
              <a:schemeClr val="accent1"/>
            </a:solidFill>
          </a:ln>
        </p:spPr>
        <p:txBody>
          <a:bodyPr wrap="none" rtlCol="0">
            <a:spAutoFit/>
          </a:bodyPr>
          <a:lstStyle/>
          <a:p>
            <a:r>
              <a:rPr lang="en-US" sz="1100" dirty="0"/>
              <a:t>Linear Regression</a:t>
            </a:r>
          </a:p>
        </p:txBody>
      </p:sp>
      <p:sp>
        <p:nvSpPr>
          <p:cNvPr id="42" name="TextBox 41"/>
          <p:cNvSpPr txBox="1"/>
          <p:nvPr/>
        </p:nvSpPr>
        <p:spPr>
          <a:xfrm>
            <a:off x="838200" y="4953000"/>
            <a:ext cx="1157689" cy="261610"/>
          </a:xfrm>
          <a:prstGeom prst="rect">
            <a:avLst/>
          </a:prstGeom>
          <a:solidFill>
            <a:srgbClr val="FFFF00"/>
          </a:solidFill>
          <a:ln>
            <a:solidFill>
              <a:schemeClr val="accent1"/>
            </a:solidFill>
          </a:ln>
        </p:spPr>
        <p:txBody>
          <a:bodyPr wrap="none" rtlCol="0">
            <a:spAutoFit/>
          </a:bodyPr>
          <a:lstStyle/>
          <a:p>
            <a:r>
              <a:rPr lang="en-US" sz="1100" dirty="0"/>
              <a:t>Ridge Regression</a:t>
            </a:r>
          </a:p>
        </p:txBody>
      </p:sp>
      <p:sp>
        <p:nvSpPr>
          <p:cNvPr id="44" name="TextBox 43"/>
          <p:cNvSpPr txBox="1"/>
          <p:nvPr/>
        </p:nvSpPr>
        <p:spPr>
          <a:xfrm>
            <a:off x="838200" y="5365522"/>
            <a:ext cx="546945" cy="261610"/>
          </a:xfrm>
          <a:prstGeom prst="rect">
            <a:avLst/>
          </a:prstGeom>
          <a:solidFill>
            <a:srgbClr val="FFFF00"/>
          </a:solidFill>
          <a:ln>
            <a:solidFill>
              <a:schemeClr val="accent1"/>
            </a:solidFill>
          </a:ln>
        </p:spPr>
        <p:txBody>
          <a:bodyPr wrap="none" rtlCol="0">
            <a:spAutoFit/>
          </a:bodyPr>
          <a:lstStyle/>
          <a:p>
            <a:r>
              <a:rPr lang="en-US" sz="1100" dirty="0"/>
              <a:t>LASSO</a:t>
            </a:r>
          </a:p>
        </p:txBody>
      </p:sp>
      <p:sp>
        <p:nvSpPr>
          <p:cNvPr id="45" name="TextBox 44"/>
          <p:cNvSpPr txBox="1"/>
          <p:nvPr/>
        </p:nvSpPr>
        <p:spPr>
          <a:xfrm>
            <a:off x="838200" y="5746522"/>
            <a:ext cx="585417"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Splines</a:t>
            </a:r>
          </a:p>
        </p:txBody>
      </p:sp>
      <p:sp>
        <p:nvSpPr>
          <p:cNvPr id="48" name="TextBox 47"/>
          <p:cNvSpPr txBox="1"/>
          <p:nvPr/>
        </p:nvSpPr>
        <p:spPr>
          <a:xfrm>
            <a:off x="2705175" y="4773424"/>
            <a:ext cx="1095172" cy="261610"/>
          </a:xfrm>
          <a:prstGeom prst="rect">
            <a:avLst/>
          </a:prstGeom>
          <a:solidFill>
            <a:srgbClr val="00B050">
              <a:alpha val="76863"/>
            </a:srgbClr>
          </a:solidFill>
          <a:ln>
            <a:solidFill>
              <a:schemeClr val="accent1"/>
            </a:solidFill>
          </a:ln>
        </p:spPr>
        <p:txBody>
          <a:bodyPr wrap="none" rtlCol="0">
            <a:spAutoFit/>
          </a:bodyPr>
          <a:lstStyle/>
          <a:p>
            <a:r>
              <a:rPr lang="en-US" sz="1100" dirty="0"/>
              <a:t>KNN Regression</a:t>
            </a:r>
          </a:p>
        </p:txBody>
      </p:sp>
      <p:sp>
        <p:nvSpPr>
          <p:cNvPr id="49" name="TextBox 48"/>
          <p:cNvSpPr txBox="1"/>
          <p:nvPr/>
        </p:nvSpPr>
        <p:spPr>
          <a:xfrm>
            <a:off x="2705175" y="5176391"/>
            <a:ext cx="758541" cy="261610"/>
          </a:xfrm>
          <a:prstGeom prst="rect">
            <a:avLst/>
          </a:prstGeom>
          <a:solidFill>
            <a:srgbClr val="00B050">
              <a:alpha val="76863"/>
            </a:srgbClr>
          </a:solidFill>
          <a:ln>
            <a:solidFill>
              <a:schemeClr val="accent1"/>
            </a:solidFill>
          </a:ln>
        </p:spPr>
        <p:txBody>
          <a:bodyPr wrap="none" rtlCol="0">
            <a:spAutoFit/>
          </a:bodyPr>
          <a:lstStyle/>
          <a:p>
            <a:r>
              <a:rPr lang="en-US" sz="1100" dirty="0"/>
              <a:t>Clustering</a:t>
            </a:r>
          </a:p>
        </p:txBody>
      </p:sp>
      <p:sp>
        <p:nvSpPr>
          <p:cNvPr id="50" name="TextBox 49"/>
          <p:cNvSpPr txBox="1"/>
          <p:nvPr/>
        </p:nvSpPr>
        <p:spPr>
          <a:xfrm>
            <a:off x="2705175" y="5529590"/>
            <a:ext cx="1013419"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Decision Trees</a:t>
            </a:r>
          </a:p>
        </p:txBody>
      </p:sp>
      <p:sp>
        <p:nvSpPr>
          <p:cNvPr id="53" name="TextBox 52"/>
          <p:cNvSpPr txBox="1"/>
          <p:nvPr/>
        </p:nvSpPr>
        <p:spPr>
          <a:xfrm>
            <a:off x="4813906" y="3188732"/>
            <a:ext cx="1261884"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Logistic Regression</a:t>
            </a:r>
          </a:p>
        </p:txBody>
      </p:sp>
      <p:sp>
        <p:nvSpPr>
          <p:cNvPr id="54" name="TextBox 53"/>
          <p:cNvSpPr txBox="1"/>
          <p:nvPr/>
        </p:nvSpPr>
        <p:spPr>
          <a:xfrm>
            <a:off x="4800600" y="3657600"/>
            <a:ext cx="729687"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LDA/QDA</a:t>
            </a:r>
          </a:p>
        </p:txBody>
      </p:sp>
      <p:sp>
        <p:nvSpPr>
          <p:cNvPr id="59" name="TextBox 58"/>
          <p:cNvSpPr txBox="1"/>
          <p:nvPr/>
        </p:nvSpPr>
        <p:spPr>
          <a:xfrm>
            <a:off x="7272516" y="2579132"/>
            <a:ext cx="758541" cy="261610"/>
          </a:xfrm>
          <a:prstGeom prst="rect">
            <a:avLst/>
          </a:prstGeom>
          <a:solidFill>
            <a:srgbClr val="00B050">
              <a:alpha val="76863"/>
            </a:srgbClr>
          </a:solidFill>
          <a:ln>
            <a:solidFill>
              <a:schemeClr val="accent1"/>
            </a:solidFill>
          </a:ln>
        </p:spPr>
        <p:txBody>
          <a:bodyPr wrap="none" rtlCol="0">
            <a:spAutoFit/>
          </a:bodyPr>
          <a:lstStyle/>
          <a:p>
            <a:r>
              <a:rPr lang="en-US" sz="1100" dirty="0"/>
              <a:t>Clustering</a:t>
            </a:r>
          </a:p>
        </p:txBody>
      </p:sp>
      <p:sp>
        <p:nvSpPr>
          <p:cNvPr id="60" name="TextBox 59"/>
          <p:cNvSpPr txBox="1"/>
          <p:nvPr/>
        </p:nvSpPr>
        <p:spPr>
          <a:xfrm>
            <a:off x="7272516" y="2982099"/>
            <a:ext cx="912429" cy="430887"/>
          </a:xfrm>
          <a:prstGeom prst="rect">
            <a:avLst/>
          </a:prstGeom>
          <a:solidFill>
            <a:srgbClr val="00B050">
              <a:alpha val="76863"/>
            </a:srgbClr>
          </a:solidFill>
          <a:ln>
            <a:solidFill>
              <a:schemeClr val="accent1"/>
            </a:solidFill>
          </a:ln>
        </p:spPr>
        <p:txBody>
          <a:bodyPr wrap="none" rtlCol="0">
            <a:spAutoFit/>
          </a:bodyPr>
          <a:lstStyle/>
          <a:p>
            <a:r>
              <a:rPr lang="en-US" sz="1100" dirty="0"/>
              <a:t>Principal </a:t>
            </a:r>
          </a:p>
          <a:p>
            <a:r>
              <a:rPr lang="en-US" sz="1100" dirty="0"/>
              <a:t>Components</a:t>
            </a:r>
          </a:p>
        </p:txBody>
      </p:sp>
      <p:cxnSp>
        <p:nvCxnSpPr>
          <p:cNvPr id="51" name="Straight Connector 50"/>
          <p:cNvCxnSpPr>
            <a:stCxn id="23" idx="1"/>
            <a:endCxn id="22" idx="3"/>
          </p:cNvCxnSpPr>
          <p:nvPr/>
        </p:nvCxnSpPr>
        <p:spPr>
          <a:xfrm flipH="1">
            <a:off x="1810891" y="3828366"/>
            <a:ext cx="613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53239" y="4876800"/>
            <a:ext cx="1961884" cy="1600438"/>
          </a:xfrm>
          <a:prstGeom prst="rect">
            <a:avLst/>
          </a:prstGeom>
          <a:solidFill>
            <a:schemeClr val="accent1">
              <a:lumMod val="20000"/>
              <a:lumOff val="80000"/>
            </a:schemeClr>
          </a:solidFill>
          <a:ln w="38100">
            <a:solidFill>
              <a:srgbClr val="0070C0"/>
            </a:solidFill>
          </a:ln>
        </p:spPr>
        <p:txBody>
          <a:bodyPr wrap="none" rtlCol="0">
            <a:spAutoFit/>
          </a:bodyPr>
          <a:lstStyle/>
          <a:p>
            <a:r>
              <a:rPr lang="en-US" u="sng" dirty="0"/>
              <a:t>Common Elements</a:t>
            </a:r>
          </a:p>
          <a:p>
            <a:pPr marL="285750" indent="-285750">
              <a:buFont typeface="Arial" panose="020B0604020202020204" pitchFamily="34" charset="0"/>
              <a:buChar char="•"/>
            </a:pPr>
            <a:r>
              <a:rPr lang="en-US" sz="1600" dirty="0"/>
              <a:t>Cross Validation</a:t>
            </a:r>
          </a:p>
          <a:p>
            <a:pPr marL="285750" indent="-285750">
              <a:buFont typeface="Arial" panose="020B0604020202020204" pitchFamily="34" charset="0"/>
              <a:buChar char="•"/>
            </a:pPr>
            <a:r>
              <a:rPr lang="en-US" sz="1600" dirty="0"/>
              <a:t>Feature Selection</a:t>
            </a:r>
          </a:p>
          <a:p>
            <a:pPr marL="285750" indent="-285750">
              <a:buFont typeface="Arial" panose="020B0604020202020204" pitchFamily="34" charset="0"/>
              <a:buChar char="•"/>
            </a:pPr>
            <a:r>
              <a:rPr lang="en-US" sz="1600" dirty="0"/>
              <a:t>Gradient Descent</a:t>
            </a:r>
          </a:p>
          <a:p>
            <a:pPr marL="285750" indent="-285750">
              <a:buFont typeface="Arial" panose="020B0604020202020204" pitchFamily="34" charset="0"/>
              <a:buChar char="•"/>
            </a:pPr>
            <a:r>
              <a:rPr lang="en-US" sz="1600" dirty="0"/>
              <a:t>Bootstrap</a:t>
            </a:r>
          </a:p>
          <a:p>
            <a:pPr marL="285750" indent="-285750">
              <a:buFont typeface="Arial" panose="020B0604020202020204" pitchFamily="34" charset="0"/>
              <a:buChar char="•"/>
            </a:pPr>
            <a:r>
              <a:rPr lang="en-US" sz="1600" dirty="0"/>
              <a:t>Boosting</a:t>
            </a:r>
          </a:p>
        </p:txBody>
      </p:sp>
      <p:sp>
        <p:nvSpPr>
          <p:cNvPr id="61" name="TextBox 60"/>
          <p:cNvSpPr txBox="1"/>
          <p:nvPr/>
        </p:nvSpPr>
        <p:spPr>
          <a:xfrm>
            <a:off x="1905000" y="2579132"/>
            <a:ext cx="1316386" cy="646331"/>
          </a:xfrm>
          <a:prstGeom prst="rect">
            <a:avLst/>
          </a:prstGeom>
          <a:noFill/>
        </p:spPr>
        <p:txBody>
          <a:bodyPr wrap="none" rtlCol="0">
            <a:spAutoFit/>
          </a:bodyPr>
          <a:lstStyle/>
          <a:p>
            <a:r>
              <a:rPr lang="en-US" dirty="0"/>
              <a:t>Outcome</a:t>
            </a:r>
          </a:p>
          <a:p>
            <a:r>
              <a:rPr lang="en-US" dirty="0"/>
              <a:t>is a Number</a:t>
            </a:r>
          </a:p>
        </p:txBody>
      </p:sp>
      <p:sp>
        <p:nvSpPr>
          <p:cNvPr id="65" name="TextBox 64"/>
          <p:cNvSpPr txBox="1"/>
          <p:nvPr/>
        </p:nvSpPr>
        <p:spPr>
          <a:xfrm>
            <a:off x="3403204" y="2579132"/>
            <a:ext cx="1050352" cy="646331"/>
          </a:xfrm>
          <a:prstGeom prst="rect">
            <a:avLst/>
          </a:prstGeom>
          <a:noFill/>
        </p:spPr>
        <p:txBody>
          <a:bodyPr wrap="none" rtlCol="0">
            <a:spAutoFit/>
          </a:bodyPr>
          <a:lstStyle/>
          <a:p>
            <a:r>
              <a:rPr lang="en-US" dirty="0"/>
              <a:t>Outcome</a:t>
            </a:r>
          </a:p>
          <a:p>
            <a:r>
              <a:rPr lang="en-US" dirty="0"/>
              <a:t>is a Class</a:t>
            </a:r>
          </a:p>
        </p:txBody>
      </p:sp>
      <p:sp>
        <p:nvSpPr>
          <p:cNvPr id="62" name="TextBox 61"/>
          <p:cNvSpPr txBox="1"/>
          <p:nvPr/>
        </p:nvSpPr>
        <p:spPr>
          <a:xfrm>
            <a:off x="852626" y="6139190"/>
            <a:ext cx="841897"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Time Series</a:t>
            </a:r>
          </a:p>
        </p:txBody>
      </p:sp>
      <p:sp>
        <p:nvSpPr>
          <p:cNvPr id="69" name="TextBox 68"/>
          <p:cNvSpPr txBox="1"/>
          <p:nvPr/>
        </p:nvSpPr>
        <p:spPr>
          <a:xfrm>
            <a:off x="4839053" y="5148590"/>
            <a:ext cx="1013419"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Decision Trees</a:t>
            </a:r>
          </a:p>
        </p:txBody>
      </p:sp>
      <p:sp>
        <p:nvSpPr>
          <p:cNvPr id="70" name="TextBox 69"/>
          <p:cNvSpPr txBox="1"/>
          <p:nvPr/>
        </p:nvSpPr>
        <p:spPr>
          <a:xfrm>
            <a:off x="4800600" y="6062990"/>
            <a:ext cx="864339"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Neural Nets</a:t>
            </a:r>
          </a:p>
        </p:txBody>
      </p:sp>
      <p:sp>
        <p:nvSpPr>
          <p:cNvPr id="71" name="TextBox 70"/>
          <p:cNvSpPr txBox="1"/>
          <p:nvPr/>
        </p:nvSpPr>
        <p:spPr>
          <a:xfrm>
            <a:off x="4818500" y="5605790"/>
            <a:ext cx="1183337"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Bayesian Analysis</a:t>
            </a:r>
          </a:p>
        </p:txBody>
      </p:sp>
      <p:sp>
        <p:nvSpPr>
          <p:cNvPr id="72" name="TextBox 71"/>
          <p:cNvSpPr txBox="1"/>
          <p:nvPr/>
        </p:nvSpPr>
        <p:spPr>
          <a:xfrm>
            <a:off x="4843080" y="4114800"/>
            <a:ext cx="1217000"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KNN Classification</a:t>
            </a:r>
          </a:p>
        </p:txBody>
      </p:sp>
      <p:sp>
        <p:nvSpPr>
          <p:cNvPr id="73" name="TextBox 72"/>
          <p:cNvSpPr txBox="1"/>
          <p:nvPr/>
        </p:nvSpPr>
        <p:spPr>
          <a:xfrm>
            <a:off x="4835064" y="4648200"/>
            <a:ext cx="449162"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SVM</a:t>
            </a:r>
          </a:p>
        </p:txBody>
      </p:sp>
      <p:sp>
        <p:nvSpPr>
          <p:cNvPr id="47" name="TextBox 46"/>
          <p:cNvSpPr txBox="1"/>
          <p:nvPr/>
        </p:nvSpPr>
        <p:spPr>
          <a:xfrm>
            <a:off x="7284481" y="3531513"/>
            <a:ext cx="1577676"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Bayesian Belief Network</a:t>
            </a:r>
          </a:p>
        </p:txBody>
      </p:sp>
      <p:sp>
        <p:nvSpPr>
          <p:cNvPr id="3" name="Rectangle 2">
            <a:extLst>
              <a:ext uri="{FF2B5EF4-FFF2-40B4-BE49-F238E27FC236}">
                <a16:creationId xmlns:a16="http://schemas.microsoft.com/office/drawing/2014/main" id="{615A0CF8-3157-4184-A578-668AB02B20B4}"/>
              </a:ext>
            </a:extLst>
          </p:cNvPr>
          <p:cNvSpPr/>
          <p:nvPr/>
        </p:nvSpPr>
        <p:spPr>
          <a:xfrm>
            <a:off x="6506921" y="5214610"/>
            <a:ext cx="1798879" cy="212590"/>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55ED8F2-DAF8-4BEB-8ADA-26C6274FC5E2}"/>
              </a:ext>
            </a:extLst>
          </p:cNvPr>
          <p:cNvSpPr/>
          <p:nvPr/>
        </p:nvSpPr>
        <p:spPr>
          <a:xfrm>
            <a:off x="6487912" y="5959610"/>
            <a:ext cx="1798879" cy="212590"/>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33F7911-B88F-4593-BF5F-F81961C2D4F3}"/>
              </a:ext>
            </a:extLst>
          </p:cNvPr>
          <p:cNvSpPr/>
          <p:nvPr/>
        </p:nvSpPr>
        <p:spPr>
          <a:xfrm>
            <a:off x="6485142" y="5449044"/>
            <a:ext cx="1798879" cy="259873"/>
          </a:xfrm>
          <a:prstGeom prst="rect">
            <a:avLst/>
          </a:prstGeom>
          <a:solidFill>
            <a:srgbClr val="FFFF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634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LASSO</a:t>
            </a:r>
          </a:p>
        </p:txBody>
      </p:sp>
      <p:sp>
        <p:nvSpPr>
          <p:cNvPr id="3" name="Content Placeholder 2"/>
          <p:cNvSpPr>
            <a:spLocks noGrp="1"/>
          </p:cNvSpPr>
          <p:nvPr>
            <p:ph idx="1"/>
          </p:nvPr>
        </p:nvSpPr>
        <p:spPr>
          <a:xfrm>
            <a:off x="685800" y="1143000"/>
            <a:ext cx="7772400" cy="2971800"/>
          </a:xfrm>
        </p:spPr>
        <p:txBody>
          <a:bodyPr rtlCol="0">
            <a:noAutofit/>
          </a:bodyPr>
          <a:lstStyle/>
          <a:p>
            <a:pPr marL="0" indent="0" eaLnBrk="1" fontAlgn="auto" hangingPunct="1">
              <a:spcAft>
                <a:spcPts val="0"/>
              </a:spcAft>
              <a:buNone/>
              <a:defRPr/>
            </a:pPr>
            <a:r>
              <a:rPr lang="en-US" sz="2000" dirty="0"/>
              <a:t>Limits the sum of the abs(</a:t>
            </a:r>
            <a:r>
              <a:rPr lang="en-US" sz="2000" dirty="0">
                <a:latin typeface="Symbol" panose="05050102010706020507" pitchFamily="18" charset="2"/>
              </a:rPr>
              <a:t>b)</a:t>
            </a:r>
            <a:r>
              <a:rPr lang="en-US" sz="2000" dirty="0"/>
              <a:t> to a constant (not including </a:t>
            </a:r>
            <a:r>
              <a:rPr lang="en-US" sz="2000" dirty="0">
                <a:latin typeface="Symbol" panose="05050102010706020507" pitchFamily="18" charset="2"/>
              </a:rPr>
              <a:t>b</a:t>
            </a:r>
            <a:r>
              <a:rPr lang="en-US" sz="2000" baseline="-25000" dirty="0">
                <a:latin typeface="Symbol" panose="05050102010706020507" pitchFamily="18" charset="2"/>
              </a:rPr>
              <a:t>0</a:t>
            </a:r>
            <a:r>
              <a:rPr lang="en-US" sz="2000" dirty="0">
                <a:latin typeface="Symbol" panose="05050102010706020507" pitchFamily="18" charset="2"/>
              </a:rPr>
              <a:t>)</a:t>
            </a:r>
            <a:r>
              <a:rPr lang="en-US" sz="2000" dirty="0"/>
              <a:t>.  This has the effect of “reducing variability” of the fit by eliminating some features.  </a:t>
            </a:r>
          </a:p>
          <a:p>
            <a:pPr eaLnBrk="1" fontAlgn="auto" hangingPunct="1">
              <a:spcAft>
                <a:spcPts val="0"/>
              </a:spcAft>
              <a:defRPr/>
            </a:pPr>
            <a:r>
              <a:rPr lang="en-US" sz="2000" dirty="0"/>
              <a:t>Can reduce the number of features</a:t>
            </a:r>
          </a:p>
          <a:p>
            <a:pPr eaLnBrk="1" fontAlgn="auto" hangingPunct="1">
              <a:spcAft>
                <a:spcPts val="0"/>
              </a:spcAft>
              <a:defRPr/>
            </a:pPr>
            <a:r>
              <a:rPr lang="en-US" sz="2000" dirty="0"/>
              <a:t>Can change the relative importance of features</a:t>
            </a:r>
          </a:p>
          <a:p>
            <a:pPr eaLnBrk="1" fontAlgn="auto" hangingPunct="1">
              <a:spcAft>
                <a:spcPts val="0"/>
              </a:spcAft>
              <a:defRPr/>
            </a:pPr>
            <a:r>
              <a:rPr lang="en-US" sz="2000" dirty="0"/>
              <a:t>Can change influence of features</a:t>
            </a:r>
          </a:p>
          <a:p>
            <a:pPr eaLnBrk="1" fontAlgn="auto" hangingPunct="1">
              <a:spcAft>
                <a:spcPts val="0"/>
              </a:spcAft>
              <a:defRPr/>
            </a:pPr>
            <a:endParaRPr lang="en-US" sz="2000" dirty="0"/>
          </a:p>
          <a:p>
            <a:pPr marL="0" indent="0" eaLnBrk="1" fontAlgn="auto" hangingPunct="1">
              <a:spcAft>
                <a:spcPts val="0"/>
              </a:spcAft>
              <a:buNone/>
              <a:defRPr/>
            </a:pPr>
            <a:r>
              <a:rPr lang="en-US" sz="2000" dirty="0"/>
              <a:t>Results: Best way to smooth out the fit and reduce </a:t>
            </a:r>
            <a:r>
              <a:rPr lang="en-US" sz="2000" dirty="0" err="1"/>
              <a:t>overfitting</a:t>
            </a:r>
            <a:r>
              <a:rPr lang="en-US" sz="2000" dirty="0"/>
              <a:t>… but of course can increase bias if taken too far (controlled by </a:t>
            </a:r>
            <a:r>
              <a:rPr lang="en-US" sz="2000" dirty="0">
                <a:latin typeface="Symbol" panose="05050102010706020507" pitchFamily="18" charset="2"/>
              </a:rPr>
              <a:t>l)</a:t>
            </a:r>
          </a:p>
          <a:p>
            <a:pPr marL="0" indent="0" eaLnBrk="1" fontAlgn="auto" hangingPunct="1">
              <a:spcAft>
                <a:spcPts val="0"/>
              </a:spcAft>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30</a:t>
            </a:fld>
            <a:endParaRPr lang="en-US"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800600"/>
            <a:ext cx="64770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5" name="Ink 34"/>
              <p14:cNvContentPartPr/>
              <p14:nvPr/>
            </p14:nvContentPartPr>
            <p14:xfrm>
              <a:off x="2705265" y="5392380"/>
              <a:ext cx="204840" cy="23400"/>
            </p14:xfrm>
          </p:contentPart>
        </mc:Choice>
        <mc:Fallback xmlns="">
          <p:pic>
            <p:nvPicPr>
              <p:cNvPr id="35" name="Ink 34"/>
              <p:cNvPicPr/>
              <p:nvPr/>
            </p:nvPicPr>
            <p:blipFill>
              <a:blip r:embed="rId8"/>
              <a:stretch>
                <a:fillRect/>
              </a:stretch>
            </p:blipFill>
            <p:spPr>
              <a:xfrm>
                <a:off x="2702385" y="5387700"/>
                <a:ext cx="21168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1" name="Ink 50"/>
              <p14:cNvContentPartPr/>
              <p14:nvPr/>
            </p14:nvContentPartPr>
            <p14:xfrm>
              <a:off x="2390625" y="4361340"/>
              <a:ext cx="31680" cy="96480"/>
            </p14:xfrm>
          </p:contentPart>
        </mc:Choice>
        <mc:Fallback xmlns="">
          <p:pic>
            <p:nvPicPr>
              <p:cNvPr id="51" name="Ink 50"/>
              <p:cNvPicPr/>
              <p:nvPr/>
            </p:nvPicPr>
            <p:blipFill>
              <a:blip r:embed="rId18"/>
              <a:stretch>
                <a:fillRect/>
              </a:stretch>
            </p:blipFill>
            <p:spPr>
              <a:xfrm>
                <a:off x="2388825" y="4359180"/>
                <a:ext cx="35280" cy="100440"/>
              </a:xfrm>
              <a:prstGeom prst="rect">
                <a:avLst/>
              </a:prstGeom>
            </p:spPr>
          </p:pic>
        </mc:Fallback>
      </mc:AlternateContent>
    </p:spTree>
    <p:extLst>
      <p:ext uri="{BB962C8B-B14F-4D97-AF65-F5344CB8AC3E}">
        <p14:creationId xmlns:p14="http://schemas.microsoft.com/office/powerpoint/2010/main" val="2239771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LASSO results</a:t>
            </a:r>
            <a:br>
              <a:rPr lang="en-US" dirty="0"/>
            </a:b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31</a:t>
            </a:fld>
            <a:endParaRPr lang="en-US"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72365"/>
            <a:ext cx="6096000" cy="3200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7778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latin typeface="Symbol" panose="05050102010706020507" pitchFamily="18" charset="2"/>
              </a:rPr>
              <a:t>l</a:t>
            </a:r>
            <a:r>
              <a:rPr lang="en-US" altLang="en-US" sz="2800" dirty="0"/>
              <a:t> for RR and LASSO</a:t>
            </a:r>
          </a:p>
        </p:txBody>
      </p:sp>
      <p:sp>
        <p:nvSpPr>
          <p:cNvPr id="3" name="Content Placeholder 2"/>
          <p:cNvSpPr>
            <a:spLocks noGrp="1"/>
          </p:cNvSpPr>
          <p:nvPr>
            <p:ph idx="1"/>
          </p:nvPr>
        </p:nvSpPr>
        <p:spPr>
          <a:xfrm>
            <a:off x="685800" y="1066800"/>
            <a:ext cx="7772400" cy="5334000"/>
          </a:xfrm>
        </p:spPr>
        <p:txBody>
          <a:bodyPr rtlCol="0">
            <a:noAutofit/>
          </a:bodyPr>
          <a:lstStyle/>
          <a:p>
            <a:pPr marL="0" indent="0" eaLnBrk="1" fontAlgn="auto" hangingPunct="1">
              <a:spcAft>
                <a:spcPts val="0"/>
              </a:spcAft>
              <a:buFont typeface="Arial" charset="0"/>
              <a:buNone/>
              <a:defRPr/>
            </a:pPr>
            <a:r>
              <a:rPr lang="en-US" sz="2000" dirty="0"/>
              <a:t>The amount of smoothing or reduction in features is controlled by </a:t>
            </a:r>
            <a:r>
              <a:rPr lang="en-US" sz="2000" dirty="0">
                <a:latin typeface="Symbol" panose="05050102010706020507" pitchFamily="18" charset="2"/>
              </a:rPr>
              <a:t>l</a:t>
            </a:r>
          </a:p>
          <a:p>
            <a:pPr eaLnBrk="1" fontAlgn="auto" hangingPunct="1">
              <a:spcAft>
                <a:spcPts val="0"/>
              </a:spcAft>
              <a:defRPr/>
            </a:pPr>
            <a:r>
              <a:rPr lang="en-US" sz="2000" dirty="0"/>
              <a:t>If </a:t>
            </a:r>
            <a:r>
              <a:rPr lang="en-US" sz="2000" dirty="0">
                <a:latin typeface="Symbol" panose="05050102010706020507" pitchFamily="18" charset="2"/>
              </a:rPr>
              <a:t>l</a:t>
            </a:r>
            <a:r>
              <a:rPr lang="en-US" sz="2000" dirty="0"/>
              <a:t> = 0, you just get the same solution as sum or squares</a:t>
            </a:r>
          </a:p>
          <a:p>
            <a:pPr eaLnBrk="1" fontAlgn="auto" hangingPunct="1">
              <a:spcAft>
                <a:spcPts val="0"/>
              </a:spcAft>
              <a:defRPr/>
            </a:pPr>
            <a:r>
              <a:rPr lang="en-US" sz="2000" dirty="0"/>
              <a:t>If </a:t>
            </a:r>
            <a:r>
              <a:rPr lang="en-US" sz="2000" dirty="0">
                <a:latin typeface="Symbol" panose="05050102010706020507" pitchFamily="18" charset="2"/>
              </a:rPr>
              <a:t>l</a:t>
            </a:r>
            <a:r>
              <a:rPr lang="en-US" sz="2000" dirty="0"/>
              <a:t> = infinity, you get all </a:t>
            </a:r>
            <a:r>
              <a:rPr lang="en-US" sz="2000" dirty="0">
                <a:latin typeface="Symbol" panose="05050102010706020507" pitchFamily="18" charset="2"/>
              </a:rPr>
              <a:t>b</a:t>
            </a:r>
            <a:r>
              <a:rPr lang="en-US" sz="2000" dirty="0"/>
              <a:t>’s = 0 (null model)</a:t>
            </a:r>
          </a:p>
          <a:p>
            <a:pPr eaLnBrk="1" fontAlgn="auto" hangingPunct="1">
              <a:spcAft>
                <a:spcPts val="0"/>
              </a:spcAft>
              <a:defRPr/>
            </a:pPr>
            <a:endParaRPr lang="en-US" sz="2000" dirty="0"/>
          </a:p>
          <a:p>
            <a:pPr marL="0" indent="0" eaLnBrk="1" fontAlgn="auto" hangingPunct="1">
              <a:spcAft>
                <a:spcPts val="0"/>
              </a:spcAft>
              <a:buNone/>
              <a:defRPr/>
            </a:pPr>
            <a:r>
              <a:rPr lang="en-US" sz="2000" dirty="0"/>
              <a:t>Q: How can you select </a:t>
            </a:r>
            <a:r>
              <a:rPr lang="en-US" sz="2000" dirty="0">
                <a:latin typeface="Symbol" panose="05050102010706020507" pitchFamily="18" charset="2"/>
              </a:rPr>
              <a:t>l</a:t>
            </a:r>
            <a:r>
              <a:rPr lang="en-US" sz="2000" dirty="0"/>
              <a:t>?</a:t>
            </a:r>
          </a:p>
          <a:p>
            <a:pPr marL="0" indent="0" eaLnBrk="1" fontAlgn="auto" hangingPunct="1">
              <a:spcAft>
                <a:spcPts val="0"/>
              </a:spcAft>
              <a:buNone/>
              <a:defRPr/>
            </a:pPr>
            <a:r>
              <a:rPr lang="en-US" dirty="0"/>
              <a:t>A: Calculate over a grid of </a:t>
            </a:r>
            <a:r>
              <a:rPr lang="en-US" dirty="0">
                <a:latin typeface="Symbol" panose="05050102010706020507" pitchFamily="18" charset="2"/>
              </a:rPr>
              <a:t>l</a:t>
            </a:r>
            <a:r>
              <a:rPr lang="en-US" dirty="0"/>
              <a:t>’s and select the best model based on CV</a:t>
            </a: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32</a:t>
            </a:fld>
            <a:endParaRPr lang="en-US"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352800"/>
            <a:ext cx="5059925" cy="3062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9107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7CA6A-29A8-4F16-A696-7E49DAB07EE1}"/>
              </a:ext>
            </a:extLst>
          </p:cNvPr>
          <p:cNvSpPr>
            <a:spLocks noGrp="1"/>
          </p:cNvSpPr>
          <p:nvPr>
            <p:ph idx="1"/>
          </p:nvPr>
        </p:nvSpPr>
        <p:spPr>
          <a:xfrm>
            <a:off x="457200" y="1828800"/>
            <a:ext cx="8229600" cy="4297363"/>
          </a:xfrm>
        </p:spPr>
        <p:txBody>
          <a:bodyPr/>
          <a:lstStyle/>
          <a:p>
            <a:pPr marL="0" indent="0" algn="ctr">
              <a:buNone/>
            </a:pPr>
            <a:endParaRPr lang="en-US" sz="2800" dirty="0"/>
          </a:p>
          <a:p>
            <a:pPr marL="0" indent="0" algn="ctr">
              <a:buNone/>
            </a:pPr>
            <a:r>
              <a:rPr lang="en-US" sz="2800" dirty="0"/>
              <a:t>Principle Component Regression – 6.3.1</a:t>
            </a:r>
          </a:p>
        </p:txBody>
      </p:sp>
      <p:sp>
        <p:nvSpPr>
          <p:cNvPr id="4" name="Slide Number Placeholder 3">
            <a:extLst>
              <a:ext uri="{FF2B5EF4-FFF2-40B4-BE49-F238E27FC236}">
                <a16:creationId xmlns:a16="http://schemas.microsoft.com/office/drawing/2014/main" id="{E5399E3F-4BDD-4B8F-AF2F-6BA2D7097B68}"/>
              </a:ext>
            </a:extLst>
          </p:cNvPr>
          <p:cNvSpPr>
            <a:spLocks noGrp="1"/>
          </p:cNvSpPr>
          <p:nvPr>
            <p:ph type="sldNum" sz="quarter" idx="12"/>
          </p:nvPr>
        </p:nvSpPr>
        <p:spPr/>
        <p:txBody>
          <a:bodyPr/>
          <a:lstStyle/>
          <a:p>
            <a:pPr>
              <a:defRPr/>
            </a:pPr>
            <a:fld id="{9695C8B4-01A2-485F-8B64-4640E234E3BB}" type="slidenum">
              <a:rPr lang="en-US" altLang="en-US" smtClean="0"/>
              <a:pPr>
                <a:defRPr/>
              </a:pPr>
              <a:t>33</a:t>
            </a:fld>
            <a:endParaRPr lang="en-US" altLang="en-US"/>
          </a:p>
        </p:txBody>
      </p:sp>
    </p:spTree>
    <p:extLst>
      <p:ext uri="{BB962C8B-B14F-4D97-AF65-F5344CB8AC3E}">
        <p14:creationId xmlns:p14="http://schemas.microsoft.com/office/powerpoint/2010/main" val="57142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Principal Components Analysis</a:t>
            </a:r>
          </a:p>
        </p:txBody>
      </p:sp>
      <p:sp>
        <p:nvSpPr>
          <p:cNvPr id="3" name="Content Placeholder 2"/>
          <p:cNvSpPr>
            <a:spLocks noGrp="1"/>
          </p:cNvSpPr>
          <p:nvPr>
            <p:ph idx="1"/>
          </p:nvPr>
        </p:nvSpPr>
        <p:spPr>
          <a:xfrm>
            <a:off x="685800" y="1143000"/>
            <a:ext cx="7772400" cy="1295400"/>
          </a:xfrm>
        </p:spPr>
        <p:txBody>
          <a:bodyPr rtlCol="0">
            <a:noAutofit/>
          </a:bodyPr>
          <a:lstStyle/>
          <a:p>
            <a:pPr marL="0" indent="0" eaLnBrk="1" fontAlgn="auto" hangingPunct="1">
              <a:spcBef>
                <a:spcPts val="0"/>
              </a:spcBef>
              <a:spcAft>
                <a:spcPts val="0"/>
              </a:spcAft>
              <a:buFont typeface="Arial" charset="0"/>
              <a:buNone/>
              <a:defRPr/>
            </a:pPr>
            <a:r>
              <a:rPr lang="en-US" sz="2000" dirty="0"/>
              <a:t>What is the best choice for a coordinate system based on the data?</a:t>
            </a:r>
          </a:p>
          <a:p>
            <a:pPr eaLnBrk="1" fontAlgn="auto" hangingPunct="1">
              <a:spcBef>
                <a:spcPts val="0"/>
              </a:spcBef>
              <a:spcAft>
                <a:spcPts val="0"/>
              </a:spcAft>
              <a:defRPr/>
            </a:pPr>
            <a:r>
              <a:rPr lang="en-US" dirty="0"/>
              <a:t>One choice is “Ad Spending” versus “Population”</a:t>
            </a:r>
          </a:p>
          <a:p>
            <a:pPr eaLnBrk="1" fontAlgn="auto" hangingPunct="1">
              <a:spcBef>
                <a:spcPts val="0"/>
              </a:spcBef>
              <a:spcAft>
                <a:spcPts val="0"/>
              </a:spcAft>
              <a:defRPr/>
            </a:pPr>
            <a:r>
              <a:rPr lang="en-US" sz="2000" dirty="0"/>
              <a:t>Another might be the green line versus the blue line</a:t>
            </a:r>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sz="2000" dirty="0"/>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sz="2000" dirty="0"/>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sz="2000" dirty="0"/>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sz="2000" dirty="0"/>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sz="2000" dirty="0"/>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sz="2000" dirty="0"/>
          </a:p>
          <a:p>
            <a:pPr marL="0" indent="0" eaLnBrk="1" fontAlgn="auto" hangingPunct="1">
              <a:spcBef>
                <a:spcPts val="0"/>
              </a:spcBef>
              <a:spcAft>
                <a:spcPts val="0"/>
              </a:spcAft>
              <a:buNone/>
              <a:defRPr/>
            </a:pPr>
            <a:r>
              <a:rPr lang="en-US" dirty="0"/>
              <a:t>Note that in both cases, the coordinates (or basis vectors) are </a:t>
            </a:r>
            <a:r>
              <a:rPr lang="en-US" b="1" dirty="0"/>
              <a:t>orthogonal, </a:t>
            </a:r>
            <a:r>
              <a:rPr lang="en-US" dirty="0"/>
              <a:t>meaning they are independent. Then why pick one over the other?  </a:t>
            </a:r>
            <a:endParaRPr lang="en-US" sz="2000" dirty="0"/>
          </a:p>
          <a:p>
            <a:pPr marL="0" indent="0" eaLnBrk="1" fontAlgn="auto" hangingPunct="1">
              <a:spcBef>
                <a:spcPts val="0"/>
              </a:spcBef>
              <a:spcAft>
                <a:spcPts val="0"/>
              </a:spcAft>
              <a:buFont typeface="Arial" charset="0"/>
              <a:buNone/>
              <a:defRPr/>
            </a:pPr>
            <a:endParaRPr lang="en-US"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34</a:t>
            </a:fld>
            <a:endParaRPr lang="en-US" altLang="en-US"/>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9608"/>
          <a:stretch/>
        </p:blipFill>
        <p:spPr bwMode="auto">
          <a:xfrm>
            <a:off x="870697" y="2286000"/>
            <a:ext cx="676275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9467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Components Analysis</a:t>
            </a:r>
          </a:p>
        </p:txBody>
      </p:sp>
      <p:sp>
        <p:nvSpPr>
          <p:cNvPr id="3" name="Content Placeholder 2"/>
          <p:cNvSpPr>
            <a:spLocks noGrp="1"/>
          </p:cNvSpPr>
          <p:nvPr>
            <p:ph idx="1"/>
          </p:nvPr>
        </p:nvSpPr>
        <p:spPr/>
        <p:txBody>
          <a:bodyPr/>
          <a:lstStyle/>
          <a:p>
            <a:pPr marL="0" indent="0">
              <a:buNone/>
            </a:pPr>
            <a:r>
              <a:rPr lang="en-US" dirty="0"/>
              <a:t>The first choice requires both variables to be included in any “good” model</a:t>
            </a:r>
          </a:p>
          <a:p>
            <a:pPr marL="0" indent="0">
              <a:buNone/>
            </a:pPr>
            <a:endParaRPr lang="en-US" dirty="0"/>
          </a:p>
          <a:p>
            <a:pPr marL="0" indent="0">
              <a:buNone/>
            </a:pPr>
            <a:r>
              <a:rPr lang="en-US" dirty="0"/>
              <a:t>The second choice allows you to drop the second variable and still have a good model.  Thus you can end up with a simpler model (fewer dimensions)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35</a:t>
            </a:fld>
            <a:endParaRPr lang="en-US" alt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99" b="19608"/>
          <a:stretch/>
        </p:blipFill>
        <p:spPr bwMode="auto">
          <a:xfrm>
            <a:off x="425824" y="3710781"/>
            <a:ext cx="4540690" cy="210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529" t="5032" r="17649" b="36677"/>
          <a:stretch/>
        </p:blipFill>
        <p:spPr bwMode="auto">
          <a:xfrm rot="1860000">
            <a:off x="5638800" y="3810000"/>
            <a:ext cx="26670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638800" y="3710781"/>
            <a:ext cx="3048000" cy="17756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07962" y="5514516"/>
            <a:ext cx="383438" cy="369332"/>
          </a:xfrm>
          <a:prstGeom prst="rect">
            <a:avLst/>
          </a:prstGeom>
          <a:noFill/>
        </p:spPr>
        <p:txBody>
          <a:bodyPr wrap="none" rtlCol="0">
            <a:spAutoFit/>
          </a:bodyPr>
          <a:lstStyle/>
          <a:p>
            <a:r>
              <a:rPr lang="en-US" dirty="0"/>
              <a:t>X</a:t>
            </a:r>
            <a:r>
              <a:rPr lang="en-US" baseline="-25000" dirty="0"/>
              <a:t>1</a:t>
            </a:r>
          </a:p>
        </p:txBody>
      </p:sp>
      <p:sp>
        <p:nvSpPr>
          <p:cNvPr id="9" name="TextBox 8"/>
          <p:cNvSpPr txBox="1"/>
          <p:nvPr/>
        </p:nvSpPr>
        <p:spPr>
          <a:xfrm>
            <a:off x="5255362" y="4366927"/>
            <a:ext cx="383438" cy="369332"/>
          </a:xfrm>
          <a:prstGeom prst="rect">
            <a:avLst/>
          </a:prstGeom>
          <a:noFill/>
        </p:spPr>
        <p:txBody>
          <a:bodyPr wrap="none" rtlCol="0">
            <a:spAutoFit/>
          </a:bodyPr>
          <a:lstStyle/>
          <a:p>
            <a:r>
              <a:rPr lang="en-US" dirty="0"/>
              <a:t>X</a:t>
            </a:r>
            <a:r>
              <a:rPr lang="en-US" baseline="-25000" dirty="0"/>
              <a:t>2</a:t>
            </a:r>
          </a:p>
        </p:txBody>
      </p:sp>
    </p:spTree>
    <p:extLst>
      <p:ext uri="{BB962C8B-B14F-4D97-AF65-F5344CB8AC3E}">
        <p14:creationId xmlns:p14="http://schemas.microsoft.com/office/powerpoint/2010/main" val="3735857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 Analysis</a:t>
            </a:r>
          </a:p>
        </p:txBody>
      </p:sp>
      <p:sp>
        <p:nvSpPr>
          <p:cNvPr id="3" name="Content Placeholder 2"/>
          <p:cNvSpPr>
            <a:spLocks noGrp="1"/>
          </p:cNvSpPr>
          <p:nvPr>
            <p:ph idx="1"/>
          </p:nvPr>
        </p:nvSpPr>
        <p:spPr/>
        <p:txBody>
          <a:bodyPr/>
          <a:lstStyle/>
          <a:p>
            <a:pPr marL="0" indent="0">
              <a:buNone/>
            </a:pPr>
            <a:r>
              <a:rPr lang="en-US" dirty="0"/>
              <a:t>The new axes are combinations of the original axes</a:t>
            </a:r>
          </a:p>
          <a:p>
            <a:r>
              <a:rPr lang="en-US" dirty="0"/>
              <a:t>Linear combination means you multiply one or more of the original axes by a constant and add the result</a:t>
            </a:r>
          </a:p>
          <a:p>
            <a:r>
              <a:rPr lang="en-US" dirty="0"/>
              <a:t>Normal means the sum of squares for the constants is 1 </a:t>
            </a:r>
          </a:p>
          <a:p>
            <a:r>
              <a:rPr lang="en-US" dirty="0"/>
              <a:t>Orthogonal means that the axes are independent ( mathematically it means they intersect at 90 degrees)</a:t>
            </a:r>
          </a:p>
          <a:p>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36</a:t>
            </a:fld>
            <a:endParaRPr lang="en-US" altLang="en-US"/>
          </a:p>
        </p:txBody>
      </p:sp>
      <p:pic>
        <p:nvPicPr>
          <p:cNvPr id="5" name="Picture 4">
            <a:extLst>
              <a:ext uri="{FF2B5EF4-FFF2-40B4-BE49-F238E27FC236}">
                <a16:creationId xmlns:a16="http://schemas.microsoft.com/office/drawing/2014/main" id="{6EBE4462-A7D5-46F7-9B32-F609EAE2F678}"/>
              </a:ext>
            </a:extLst>
          </p:cNvPr>
          <p:cNvPicPr>
            <a:picLocks noChangeAspect="1"/>
          </p:cNvPicPr>
          <p:nvPr/>
        </p:nvPicPr>
        <p:blipFill rotWithShape="1">
          <a:blip r:embed="rId2"/>
          <a:srcRect r="1291"/>
          <a:stretch/>
        </p:blipFill>
        <p:spPr>
          <a:xfrm>
            <a:off x="494414" y="3962400"/>
            <a:ext cx="7924800" cy="1425367"/>
          </a:xfrm>
          <a:prstGeom prst="rect">
            <a:avLst/>
          </a:prstGeom>
        </p:spPr>
      </p:pic>
    </p:spTree>
    <p:extLst>
      <p:ext uri="{BB962C8B-B14F-4D97-AF65-F5344CB8AC3E}">
        <p14:creationId xmlns:p14="http://schemas.microsoft.com/office/powerpoint/2010/main" val="3989888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Principle Components Regression</a:t>
            </a:r>
          </a:p>
        </p:txBody>
      </p:sp>
      <p:sp>
        <p:nvSpPr>
          <p:cNvPr id="3" name="Content Placeholder 2"/>
          <p:cNvSpPr>
            <a:spLocks noGrp="1"/>
          </p:cNvSpPr>
          <p:nvPr>
            <p:ph idx="1"/>
          </p:nvPr>
        </p:nvSpPr>
        <p:spPr>
          <a:xfrm>
            <a:off x="685800" y="1143000"/>
            <a:ext cx="7772400" cy="5334000"/>
          </a:xfrm>
        </p:spPr>
        <p:txBody>
          <a:bodyPr rtlCol="0">
            <a:noAutofit/>
          </a:bodyPr>
          <a:lstStyle/>
          <a:p>
            <a:pPr marL="0" indent="0" eaLnBrk="1" fontAlgn="auto" hangingPunct="1">
              <a:spcAft>
                <a:spcPts val="0"/>
              </a:spcAft>
              <a:buFont typeface="Arial" charset="0"/>
              <a:buNone/>
              <a:defRPr/>
            </a:pPr>
            <a:r>
              <a:rPr lang="en-US" sz="2000" dirty="0"/>
              <a:t>Just like we did for linear regression, use the Z features to create a least squares model. Use K of these principle components.</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r>
              <a:rPr lang="en-US" sz="2000" dirty="0"/>
              <a:t>The net effect is a reduction from p features to p-k features, where p-k is the number of basis vectors.  </a:t>
            </a:r>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r>
              <a:rPr lang="en-US" sz="2000" dirty="0"/>
              <a:t>Since each basis vector accounts for a different amount of variability, you can choose when to cutoff the features based on this criteria.</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37</a:t>
            </a:fld>
            <a:endParaRPr lang="en-US" altLang="en-US"/>
          </a:p>
        </p:txBody>
      </p:sp>
    </p:spTree>
    <p:extLst>
      <p:ext uri="{BB962C8B-B14F-4D97-AF65-F5344CB8AC3E}">
        <p14:creationId xmlns:p14="http://schemas.microsoft.com/office/powerpoint/2010/main" val="2029641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of Variance Explained</a:t>
            </a:r>
          </a:p>
        </p:txBody>
      </p:sp>
      <p:sp>
        <p:nvSpPr>
          <p:cNvPr id="3" name="Content Placeholder 2"/>
          <p:cNvSpPr>
            <a:spLocks noGrp="1"/>
          </p:cNvSpPr>
          <p:nvPr>
            <p:ph idx="1"/>
          </p:nvPr>
        </p:nvSpPr>
        <p:spPr/>
        <p:txBody>
          <a:bodyPr/>
          <a:lstStyle/>
          <a:p>
            <a:pPr marL="0" indent="0">
              <a:buNone/>
            </a:pPr>
            <a:r>
              <a:rPr lang="en-US" dirty="0"/>
              <a:t>Principal Component Analysis is a method of reducing dimensionality and simplifying the problem.  But how do you know when to stop?</a:t>
            </a:r>
          </a:p>
          <a:p>
            <a:pPr marL="0" indent="0">
              <a:buNone/>
            </a:pPr>
            <a:r>
              <a:rPr lang="en-US" dirty="0"/>
              <a:t>The total variance in a dataset is</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38</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590800"/>
            <a:ext cx="5638800" cy="1306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10000"/>
            <a:ext cx="7200900" cy="2593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5608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PVE </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39</a:t>
            </a:fld>
            <a:endParaRPr lang="en-US" altLang="en-US"/>
          </a:p>
        </p:txBody>
      </p:sp>
      <p:pic>
        <p:nvPicPr>
          <p:cNvPr id="6" name="Picture 5"/>
          <p:cNvPicPr>
            <a:picLocks noChangeAspect="1"/>
          </p:cNvPicPr>
          <p:nvPr/>
        </p:nvPicPr>
        <p:blipFill>
          <a:blip r:embed="rId2"/>
          <a:stretch>
            <a:fillRect/>
          </a:stretch>
        </p:blipFill>
        <p:spPr>
          <a:xfrm>
            <a:off x="76200" y="1552017"/>
            <a:ext cx="9029278" cy="4767263"/>
          </a:xfrm>
          <a:prstGeom prst="rect">
            <a:avLst/>
          </a:prstGeom>
        </p:spPr>
      </p:pic>
    </p:spTree>
    <p:extLst>
      <p:ext uri="{BB962C8B-B14F-4D97-AF65-F5344CB8AC3E}">
        <p14:creationId xmlns:p14="http://schemas.microsoft.com/office/powerpoint/2010/main" val="357882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CF42-D4F6-4D36-93FB-7B334D5C5210}"/>
              </a:ext>
            </a:extLst>
          </p:cNvPr>
          <p:cNvSpPr>
            <a:spLocks noGrp="1"/>
          </p:cNvSpPr>
          <p:nvPr>
            <p:ph type="title"/>
          </p:nvPr>
        </p:nvSpPr>
        <p:spPr>
          <a:xfrm>
            <a:off x="304800" y="1981200"/>
            <a:ext cx="8229600" cy="792162"/>
          </a:xfrm>
        </p:spPr>
        <p:txBody>
          <a:bodyPr/>
          <a:lstStyle/>
          <a:p>
            <a:r>
              <a:rPr lang="en-US" dirty="0"/>
              <a:t>Review from Last Week</a:t>
            </a:r>
          </a:p>
        </p:txBody>
      </p:sp>
      <p:sp>
        <p:nvSpPr>
          <p:cNvPr id="4" name="Slide Number Placeholder 3">
            <a:extLst>
              <a:ext uri="{FF2B5EF4-FFF2-40B4-BE49-F238E27FC236}">
                <a16:creationId xmlns:a16="http://schemas.microsoft.com/office/drawing/2014/main" id="{F72D0600-1A79-4E9F-B34B-B0D4B0E263FC}"/>
              </a:ext>
            </a:extLst>
          </p:cNvPr>
          <p:cNvSpPr>
            <a:spLocks noGrp="1"/>
          </p:cNvSpPr>
          <p:nvPr>
            <p:ph type="sldNum" sz="quarter" idx="12"/>
          </p:nvPr>
        </p:nvSpPr>
        <p:spPr/>
        <p:txBody>
          <a:bodyPr/>
          <a:lstStyle/>
          <a:p>
            <a:pPr>
              <a:defRPr/>
            </a:pPr>
            <a:fld id="{9695C8B4-01A2-485F-8B64-4640E234E3BB}" type="slidenum">
              <a:rPr lang="en-US" altLang="en-US" smtClean="0"/>
              <a:pPr>
                <a:defRPr/>
              </a:pPr>
              <a:t>4</a:t>
            </a:fld>
            <a:endParaRPr lang="en-US" altLang="en-US"/>
          </a:p>
        </p:txBody>
      </p:sp>
    </p:spTree>
    <p:extLst>
      <p:ext uri="{BB962C8B-B14F-4D97-AF65-F5344CB8AC3E}">
        <p14:creationId xmlns:p14="http://schemas.microsoft.com/office/powerpoint/2010/main" val="50357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BD52-7CF0-4D41-8BAE-4BC232267612}"/>
              </a:ext>
            </a:extLst>
          </p:cNvPr>
          <p:cNvSpPr>
            <a:spLocks noGrp="1"/>
          </p:cNvSpPr>
          <p:nvPr>
            <p:ph type="title"/>
          </p:nvPr>
        </p:nvSpPr>
        <p:spPr/>
        <p:txBody>
          <a:bodyPr/>
          <a:lstStyle/>
          <a:p>
            <a:r>
              <a:rPr lang="en-US" dirty="0"/>
              <a:t>Principle Components vs LASSO and RR</a:t>
            </a:r>
          </a:p>
        </p:txBody>
      </p:sp>
      <p:sp>
        <p:nvSpPr>
          <p:cNvPr id="4" name="Slide Number Placeholder 3">
            <a:extLst>
              <a:ext uri="{FF2B5EF4-FFF2-40B4-BE49-F238E27FC236}">
                <a16:creationId xmlns:a16="http://schemas.microsoft.com/office/drawing/2014/main" id="{0E5B9E0B-89B8-40E3-AAE7-889A2C767CD9}"/>
              </a:ext>
            </a:extLst>
          </p:cNvPr>
          <p:cNvSpPr>
            <a:spLocks noGrp="1"/>
          </p:cNvSpPr>
          <p:nvPr>
            <p:ph type="sldNum" sz="quarter" idx="12"/>
          </p:nvPr>
        </p:nvSpPr>
        <p:spPr/>
        <p:txBody>
          <a:bodyPr/>
          <a:lstStyle/>
          <a:p>
            <a:pPr>
              <a:defRPr/>
            </a:pPr>
            <a:fld id="{9695C8B4-01A2-485F-8B64-4640E234E3BB}" type="slidenum">
              <a:rPr lang="en-US" altLang="en-US" smtClean="0"/>
              <a:pPr>
                <a:defRPr/>
              </a:pPr>
              <a:t>40</a:t>
            </a:fld>
            <a:endParaRPr lang="en-US" altLang="en-US"/>
          </a:p>
        </p:txBody>
      </p:sp>
      <p:pic>
        <p:nvPicPr>
          <p:cNvPr id="5" name="Picture 4">
            <a:extLst>
              <a:ext uri="{FF2B5EF4-FFF2-40B4-BE49-F238E27FC236}">
                <a16:creationId xmlns:a16="http://schemas.microsoft.com/office/drawing/2014/main" id="{F94C423A-06CE-4D57-A9CF-65F1CED9103D}"/>
              </a:ext>
            </a:extLst>
          </p:cNvPr>
          <p:cNvPicPr>
            <a:picLocks noChangeAspect="1"/>
          </p:cNvPicPr>
          <p:nvPr/>
        </p:nvPicPr>
        <p:blipFill rotWithShape="1">
          <a:blip r:embed="rId2"/>
          <a:srcRect r="50965"/>
          <a:stretch/>
        </p:blipFill>
        <p:spPr>
          <a:xfrm>
            <a:off x="2667000" y="4414221"/>
            <a:ext cx="3276600" cy="2450867"/>
          </a:xfrm>
          <a:prstGeom prst="rect">
            <a:avLst/>
          </a:prstGeom>
        </p:spPr>
      </p:pic>
      <p:pic>
        <p:nvPicPr>
          <p:cNvPr id="6" name="Picture 5">
            <a:extLst>
              <a:ext uri="{FF2B5EF4-FFF2-40B4-BE49-F238E27FC236}">
                <a16:creationId xmlns:a16="http://schemas.microsoft.com/office/drawing/2014/main" id="{CF2C9669-F22C-47CA-8EAE-BB273F9907B2}"/>
              </a:ext>
            </a:extLst>
          </p:cNvPr>
          <p:cNvPicPr>
            <a:picLocks noChangeAspect="1"/>
          </p:cNvPicPr>
          <p:nvPr/>
        </p:nvPicPr>
        <p:blipFill>
          <a:blip r:embed="rId3"/>
          <a:stretch>
            <a:fillRect/>
          </a:stretch>
        </p:blipFill>
        <p:spPr>
          <a:xfrm>
            <a:off x="1382706" y="1221330"/>
            <a:ext cx="6217801" cy="2366800"/>
          </a:xfrm>
          <a:prstGeom prst="rect">
            <a:avLst/>
          </a:prstGeom>
        </p:spPr>
      </p:pic>
      <p:pic>
        <p:nvPicPr>
          <p:cNvPr id="7" name="Picture 6">
            <a:extLst>
              <a:ext uri="{FF2B5EF4-FFF2-40B4-BE49-F238E27FC236}">
                <a16:creationId xmlns:a16="http://schemas.microsoft.com/office/drawing/2014/main" id="{9ED7BAD0-A141-4951-9077-3EE09B422636}"/>
              </a:ext>
            </a:extLst>
          </p:cNvPr>
          <p:cNvPicPr>
            <a:picLocks noChangeAspect="1"/>
          </p:cNvPicPr>
          <p:nvPr/>
        </p:nvPicPr>
        <p:blipFill>
          <a:blip r:embed="rId4"/>
          <a:stretch>
            <a:fillRect/>
          </a:stretch>
        </p:blipFill>
        <p:spPr>
          <a:xfrm>
            <a:off x="1511706" y="3447499"/>
            <a:ext cx="6088801" cy="1089634"/>
          </a:xfrm>
          <a:prstGeom prst="rect">
            <a:avLst/>
          </a:prstGeom>
        </p:spPr>
      </p:pic>
    </p:spTree>
    <p:extLst>
      <p:ext uri="{BB962C8B-B14F-4D97-AF65-F5344CB8AC3E}">
        <p14:creationId xmlns:p14="http://schemas.microsoft.com/office/powerpoint/2010/main" val="3516869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7012-D0CA-47FD-B226-73C44E8AA25C}"/>
              </a:ext>
            </a:extLst>
          </p:cNvPr>
          <p:cNvSpPr>
            <a:spLocks noGrp="1"/>
          </p:cNvSpPr>
          <p:nvPr>
            <p:ph type="title"/>
          </p:nvPr>
        </p:nvSpPr>
        <p:spPr/>
        <p:txBody>
          <a:bodyPr/>
          <a:lstStyle/>
          <a:p>
            <a:r>
              <a:rPr lang="en-US" dirty="0"/>
              <a:t>Principle Components vs LASSO and RR</a:t>
            </a:r>
          </a:p>
        </p:txBody>
      </p:sp>
      <p:sp>
        <p:nvSpPr>
          <p:cNvPr id="4" name="Slide Number Placeholder 3">
            <a:extLst>
              <a:ext uri="{FF2B5EF4-FFF2-40B4-BE49-F238E27FC236}">
                <a16:creationId xmlns:a16="http://schemas.microsoft.com/office/drawing/2014/main" id="{7C7C01E3-2E16-4F30-BF83-6711860766AC}"/>
              </a:ext>
            </a:extLst>
          </p:cNvPr>
          <p:cNvSpPr>
            <a:spLocks noGrp="1"/>
          </p:cNvSpPr>
          <p:nvPr>
            <p:ph type="sldNum" sz="quarter" idx="12"/>
          </p:nvPr>
        </p:nvSpPr>
        <p:spPr/>
        <p:txBody>
          <a:bodyPr/>
          <a:lstStyle/>
          <a:p>
            <a:pPr>
              <a:defRPr/>
            </a:pPr>
            <a:fld id="{9695C8B4-01A2-485F-8B64-4640E234E3BB}" type="slidenum">
              <a:rPr lang="en-US" altLang="en-US" smtClean="0"/>
              <a:pPr>
                <a:defRPr/>
              </a:pPr>
              <a:t>41</a:t>
            </a:fld>
            <a:endParaRPr lang="en-US" altLang="en-US"/>
          </a:p>
        </p:txBody>
      </p:sp>
      <p:pic>
        <p:nvPicPr>
          <p:cNvPr id="5" name="Picture 4">
            <a:extLst>
              <a:ext uri="{FF2B5EF4-FFF2-40B4-BE49-F238E27FC236}">
                <a16:creationId xmlns:a16="http://schemas.microsoft.com/office/drawing/2014/main" id="{20F37231-2223-4142-AA5A-9932ABEDB01B}"/>
              </a:ext>
            </a:extLst>
          </p:cNvPr>
          <p:cNvPicPr>
            <a:picLocks noChangeAspect="1"/>
          </p:cNvPicPr>
          <p:nvPr/>
        </p:nvPicPr>
        <p:blipFill>
          <a:blip r:embed="rId2"/>
          <a:stretch>
            <a:fillRect/>
          </a:stretch>
        </p:blipFill>
        <p:spPr>
          <a:xfrm>
            <a:off x="1371600" y="1219200"/>
            <a:ext cx="5946000" cy="3212831"/>
          </a:xfrm>
          <a:prstGeom prst="rect">
            <a:avLst/>
          </a:prstGeom>
        </p:spPr>
      </p:pic>
      <p:pic>
        <p:nvPicPr>
          <p:cNvPr id="6" name="Picture 5">
            <a:extLst>
              <a:ext uri="{FF2B5EF4-FFF2-40B4-BE49-F238E27FC236}">
                <a16:creationId xmlns:a16="http://schemas.microsoft.com/office/drawing/2014/main" id="{515C7A07-87C8-4F57-BD77-6C4DCBE4202A}"/>
              </a:ext>
            </a:extLst>
          </p:cNvPr>
          <p:cNvPicPr>
            <a:picLocks noChangeAspect="1"/>
          </p:cNvPicPr>
          <p:nvPr/>
        </p:nvPicPr>
        <p:blipFill>
          <a:blip r:embed="rId3"/>
          <a:stretch>
            <a:fillRect/>
          </a:stretch>
        </p:blipFill>
        <p:spPr>
          <a:xfrm>
            <a:off x="2743200" y="4397165"/>
            <a:ext cx="2750775" cy="2308361"/>
          </a:xfrm>
          <a:prstGeom prst="rect">
            <a:avLst/>
          </a:prstGeom>
        </p:spPr>
      </p:pic>
    </p:spTree>
    <p:extLst>
      <p:ext uri="{BB962C8B-B14F-4D97-AF65-F5344CB8AC3E}">
        <p14:creationId xmlns:p14="http://schemas.microsoft.com/office/powerpoint/2010/main" val="23200988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7012-D0CA-47FD-B226-73C44E8AA25C}"/>
              </a:ext>
            </a:extLst>
          </p:cNvPr>
          <p:cNvSpPr>
            <a:spLocks noGrp="1"/>
          </p:cNvSpPr>
          <p:nvPr>
            <p:ph type="title"/>
          </p:nvPr>
        </p:nvSpPr>
        <p:spPr/>
        <p:txBody>
          <a:bodyPr/>
          <a:lstStyle/>
          <a:p>
            <a:r>
              <a:rPr lang="en-US" dirty="0"/>
              <a:t>Principle Components vs LASSO and RR</a:t>
            </a:r>
          </a:p>
        </p:txBody>
      </p:sp>
      <p:sp>
        <p:nvSpPr>
          <p:cNvPr id="4" name="Slide Number Placeholder 3">
            <a:extLst>
              <a:ext uri="{FF2B5EF4-FFF2-40B4-BE49-F238E27FC236}">
                <a16:creationId xmlns:a16="http://schemas.microsoft.com/office/drawing/2014/main" id="{7C7C01E3-2E16-4F30-BF83-6711860766AC}"/>
              </a:ext>
            </a:extLst>
          </p:cNvPr>
          <p:cNvSpPr>
            <a:spLocks noGrp="1"/>
          </p:cNvSpPr>
          <p:nvPr>
            <p:ph type="sldNum" sz="quarter" idx="12"/>
          </p:nvPr>
        </p:nvSpPr>
        <p:spPr/>
        <p:txBody>
          <a:bodyPr/>
          <a:lstStyle/>
          <a:p>
            <a:pPr>
              <a:defRPr/>
            </a:pPr>
            <a:fld id="{9695C8B4-01A2-485F-8B64-4640E234E3BB}" type="slidenum">
              <a:rPr lang="en-US" altLang="en-US" smtClean="0"/>
              <a:pPr>
                <a:defRPr/>
              </a:pPr>
              <a:t>42</a:t>
            </a:fld>
            <a:endParaRPr lang="en-US" altLang="en-US"/>
          </a:p>
        </p:txBody>
      </p:sp>
      <p:pic>
        <p:nvPicPr>
          <p:cNvPr id="5" name="Picture 4">
            <a:extLst>
              <a:ext uri="{FF2B5EF4-FFF2-40B4-BE49-F238E27FC236}">
                <a16:creationId xmlns:a16="http://schemas.microsoft.com/office/drawing/2014/main" id="{20F37231-2223-4142-AA5A-9932ABEDB01B}"/>
              </a:ext>
            </a:extLst>
          </p:cNvPr>
          <p:cNvPicPr>
            <a:picLocks noChangeAspect="1"/>
          </p:cNvPicPr>
          <p:nvPr/>
        </p:nvPicPr>
        <p:blipFill>
          <a:blip r:embed="rId2"/>
          <a:stretch>
            <a:fillRect/>
          </a:stretch>
        </p:blipFill>
        <p:spPr>
          <a:xfrm>
            <a:off x="1371600" y="1219200"/>
            <a:ext cx="5946000" cy="3212831"/>
          </a:xfrm>
          <a:prstGeom prst="rect">
            <a:avLst/>
          </a:prstGeom>
        </p:spPr>
      </p:pic>
      <p:pic>
        <p:nvPicPr>
          <p:cNvPr id="6" name="Picture 5">
            <a:extLst>
              <a:ext uri="{FF2B5EF4-FFF2-40B4-BE49-F238E27FC236}">
                <a16:creationId xmlns:a16="http://schemas.microsoft.com/office/drawing/2014/main" id="{515C7A07-87C8-4F57-BD77-6C4DCBE4202A}"/>
              </a:ext>
            </a:extLst>
          </p:cNvPr>
          <p:cNvPicPr>
            <a:picLocks noChangeAspect="1"/>
          </p:cNvPicPr>
          <p:nvPr/>
        </p:nvPicPr>
        <p:blipFill>
          <a:blip r:embed="rId3"/>
          <a:stretch>
            <a:fillRect/>
          </a:stretch>
        </p:blipFill>
        <p:spPr>
          <a:xfrm>
            <a:off x="2743200" y="4397165"/>
            <a:ext cx="2750775" cy="2308361"/>
          </a:xfrm>
          <a:prstGeom prst="rect">
            <a:avLst/>
          </a:prstGeom>
        </p:spPr>
      </p:pic>
    </p:spTree>
    <p:extLst>
      <p:ext uri="{BB962C8B-B14F-4D97-AF65-F5344CB8AC3E}">
        <p14:creationId xmlns:p14="http://schemas.microsoft.com/office/powerpoint/2010/main" val="4247689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7CA6A-29A8-4F16-A696-7E49DAB07EE1}"/>
              </a:ext>
            </a:extLst>
          </p:cNvPr>
          <p:cNvSpPr>
            <a:spLocks noGrp="1"/>
          </p:cNvSpPr>
          <p:nvPr>
            <p:ph idx="1"/>
          </p:nvPr>
        </p:nvSpPr>
        <p:spPr>
          <a:xfrm>
            <a:off x="457200" y="2514600"/>
            <a:ext cx="8229600" cy="3611563"/>
          </a:xfrm>
        </p:spPr>
        <p:txBody>
          <a:bodyPr/>
          <a:lstStyle/>
          <a:p>
            <a:pPr marL="0" indent="0" algn="ctr">
              <a:buNone/>
            </a:pPr>
            <a:r>
              <a:rPr lang="en-US" sz="2800" dirty="0"/>
              <a:t>Partial Least Squares – Chapter 6.3.2</a:t>
            </a:r>
          </a:p>
          <a:p>
            <a:pPr marL="0" indent="0" algn="ctr">
              <a:buNone/>
            </a:pPr>
            <a:endParaRPr lang="en-US" sz="2800" dirty="0"/>
          </a:p>
        </p:txBody>
      </p:sp>
      <p:sp>
        <p:nvSpPr>
          <p:cNvPr id="4" name="Slide Number Placeholder 3">
            <a:extLst>
              <a:ext uri="{FF2B5EF4-FFF2-40B4-BE49-F238E27FC236}">
                <a16:creationId xmlns:a16="http://schemas.microsoft.com/office/drawing/2014/main" id="{E5399E3F-4BDD-4B8F-AF2F-6BA2D7097B68}"/>
              </a:ext>
            </a:extLst>
          </p:cNvPr>
          <p:cNvSpPr>
            <a:spLocks noGrp="1"/>
          </p:cNvSpPr>
          <p:nvPr>
            <p:ph type="sldNum" sz="quarter" idx="12"/>
          </p:nvPr>
        </p:nvSpPr>
        <p:spPr/>
        <p:txBody>
          <a:bodyPr/>
          <a:lstStyle/>
          <a:p>
            <a:pPr>
              <a:defRPr/>
            </a:pPr>
            <a:fld id="{9695C8B4-01A2-485F-8B64-4640E234E3BB}" type="slidenum">
              <a:rPr lang="en-US" altLang="en-US" smtClean="0"/>
              <a:pPr>
                <a:defRPr/>
              </a:pPr>
              <a:t>43</a:t>
            </a:fld>
            <a:endParaRPr lang="en-US" altLang="en-US"/>
          </a:p>
        </p:txBody>
      </p:sp>
    </p:spTree>
    <p:extLst>
      <p:ext uri="{BB962C8B-B14F-4D97-AF65-F5344CB8AC3E}">
        <p14:creationId xmlns:p14="http://schemas.microsoft.com/office/powerpoint/2010/main" val="1987726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11B3-D52C-4001-866C-631FF7A41907}"/>
              </a:ext>
            </a:extLst>
          </p:cNvPr>
          <p:cNvSpPr>
            <a:spLocks noGrp="1"/>
          </p:cNvSpPr>
          <p:nvPr>
            <p:ph type="title"/>
          </p:nvPr>
        </p:nvSpPr>
        <p:spPr/>
        <p:txBody>
          <a:bodyPr/>
          <a:lstStyle/>
          <a:p>
            <a:r>
              <a:rPr lang="en-US" dirty="0"/>
              <a:t>Partial Least Squares</a:t>
            </a:r>
          </a:p>
        </p:txBody>
      </p:sp>
      <p:sp>
        <p:nvSpPr>
          <p:cNvPr id="3" name="Content Placeholder 2">
            <a:extLst>
              <a:ext uri="{FF2B5EF4-FFF2-40B4-BE49-F238E27FC236}">
                <a16:creationId xmlns:a16="http://schemas.microsoft.com/office/drawing/2014/main" id="{E66D8532-5DF9-41AF-8560-3D1C7152076B}"/>
              </a:ext>
            </a:extLst>
          </p:cNvPr>
          <p:cNvSpPr>
            <a:spLocks noGrp="1"/>
          </p:cNvSpPr>
          <p:nvPr>
            <p:ph idx="1"/>
          </p:nvPr>
        </p:nvSpPr>
        <p:spPr/>
        <p:txBody>
          <a:bodyPr/>
          <a:lstStyle/>
          <a:p>
            <a:pPr marL="0" indent="0">
              <a:buNone/>
            </a:pPr>
            <a:r>
              <a:rPr lang="en-US" dirty="0"/>
              <a:t>Principle Components Regression guarantees you will find the direction of greatest variance in the input data. This does not always guarantee that the principle components explain the outcome. Since PCR is unsupervised, outcomes are not considered.</a:t>
            </a:r>
          </a:p>
          <a:p>
            <a:pPr marL="0" indent="0">
              <a:buNone/>
            </a:pPr>
            <a:endParaRPr lang="en-US" dirty="0"/>
          </a:p>
          <a:p>
            <a:pPr marL="0" indent="0">
              <a:buNone/>
            </a:pPr>
            <a:r>
              <a:rPr lang="en-US" dirty="0"/>
              <a:t>For PLS:</a:t>
            </a:r>
          </a:p>
          <a:p>
            <a:pPr marL="0" indent="0">
              <a:buNone/>
            </a:pPr>
            <a:endParaRPr lang="en-US" dirty="0"/>
          </a:p>
          <a:p>
            <a:pPr marL="400050" lvl="1" indent="0">
              <a:buNone/>
            </a:pPr>
            <a:r>
              <a:rPr lang="en-US" dirty="0"/>
              <a:t>Define linear combinations of the original features. Each coefficient is its feature’s correlation to the outcome.  </a:t>
            </a:r>
          </a:p>
          <a:p>
            <a:pPr marL="400050" lvl="1" indent="0">
              <a:buNone/>
            </a:pPr>
            <a:endParaRPr lang="en-US" dirty="0"/>
          </a:p>
          <a:p>
            <a:pPr marL="400050" lvl="1" indent="0">
              <a:buNone/>
            </a:pPr>
            <a:r>
              <a:rPr lang="en-US" dirty="0"/>
              <a:t>Apply the model to the outcomes and create a dataset of residuals</a:t>
            </a:r>
          </a:p>
          <a:p>
            <a:pPr marL="400050" lvl="1" indent="0">
              <a:buNone/>
            </a:pPr>
            <a:endParaRPr lang="en-US" dirty="0"/>
          </a:p>
          <a:p>
            <a:pPr marL="400050" lvl="1" indent="0">
              <a:buNone/>
            </a:pPr>
            <a:r>
              <a:rPr lang="en-US" dirty="0"/>
              <a:t>Repeat to create the remaining </a:t>
            </a:r>
          </a:p>
          <a:p>
            <a:pPr marL="400050"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D62BEE2-4CAC-4993-9635-392D52BCA777}"/>
              </a:ext>
            </a:extLst>
          </p:cNvPr>
          <p:cNvSpPr>
            <a:spLocks noGrp="1"/>
          </p:cNvSpPr>
          <p:nvPr>
            <p:ph type="sldNum" sz="quarter" idx="12"/>
          </p:nvPr>
        </p:nvSpPr>
        <p:spPr/>
        <p:txBody>
          <a:bodyPr/>
          <a:lstStyle/>
          <a:p>
            <a:pPr>
              <a:defRPr/>
            </a:pPr>
            <a:fld id="{9695C8B4-01A2-485F-8B64-4640E234E3BB}" type="slidenum">
              <a:rPr lang="en-US" altLang="en-US" smtClean="0"/>
              <a:pPr>
                <a:defRPr/>
              </a:pPr>
              <a:t>44</a:t>
            </a:fld>
            <a:endParaRPr lang="en-US" altLang="en-US"/>
          </a:p>
        </p:txBody>
      </p:sp>
    </p:spTree>
    <p:extLst>
      <p:ext uri="{BB962C8B-B14F-4D97-AF65-F5344CB8AC3E}">
        <p14:creationId xmlns:p14="http://schemas.microsoft.com/office/powerpoint/2010/main" val="994143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0835-316C-4159-93DF-DCAA772E718F}"/>
              </a:ext>
            </a:extLst>
          </p:cNvPr>
          <p:cNvSpPr>
            <a:spLocks noGrp="1"/>
          </p:cNvSpPr>
          <p:nvPr>
            <p:ph type="title"/>
          </p:nvPr>
        </p:nvSpPr>
        <p:spPr/>
        <p:txBody>
          <a:bodyPr/>
          <a:lstStyle/>
          <a:p>
            <a:r>
              <a:rPr lang="en-US" dirty="0"/>
              <a:t>Which Method is Best?</a:t>
            </a:r>
          </a:p>
        </p:txBody>
      </p:sp>
      <p:sp>
        <p:nvSpPr>
          <p:cNvPr id="3" name="Content Placeholder 2">
            <a:extLst>
              <a:ext uri="{FF2B5EF4-FFF2-40B4-BE49-F238E27FC236}">
                <a16:creationId xmlns:a16="http://schemas.microsoft.com/office/drawing/2014/main" id="{C3E74A1B-6959-4C6C-98AF-EF52AD1E5AA3}"/>
              </a:ext>
            </a:extLst>
          </p:cNvPr>
          <p:cNvSpPr>
            <a:spLocks noGrp="1"/>
          </p:cNvSpPr>
          <p:nvPr>
            <p:ph idx="1"/>
          </p:nvPr>
        </p:nvSpPr>
        <p:spPr/>
        <p:txBody>
          <a:bodyPr/>
          <a:lstStyle/>
          <a:p>
            <a:pPr marL="0" indent="0">
              <a:buNone/>
            </a:pPr>
            <a:r>
              <a:rPr lang="en-US" dirty="0"/>
              <a:t>It depends</a:t>
            </a:r>
          </a:p>
        </p:txBody>
      </p:sp>
      <p:sp>
        <p:nvSpPr>
          <p:cNvPr id="4" name="Slide Number Placeholder 3">
            <a:extLst>
              <a:ext uri="{FF2B5EF4-FFF2-40B4-BE49-F238E27FC236}">
                <a16:creationId xmlns:a16="http://schemas.microsoft.com/office/drawing/2014/main" id="{F2B37AF8-3418-4B59-A4B8-824A33CE3711}"/>
              </a:ext>
            </a:extLst>
          </p:cNvPr>
          <p:cNvSpPr>
            <a:spLocks noGrp="1"/>
          </p:cNvSpPr>
          <p:nvPr>
            <p:ph type="sldNum" sz="quarter" idx="12"/>
          </p:nvPr>
        </p:nvSpPr>
        <p:spPr/>
        <p:txBody>
          <a:bodyPr/>
          <a:lstStyle/>
          <a:p>
            <a:pPr>
              <a:defRPr/>
            </a:pPr>
            <a:fld id="{9695C8B4-01A2-485F-8B64-4640E234E3BB}" type="slidenum">
              <a:rPr lang="en-US" altLang="en-US" smtClean="0"/>
              <a:pPr>
                <a:defRPr/>
              </a:pPr>
              <a:t>45</a:t>
            </a:fld>
            <a:endParaRPr lang="en-US" altLang="en-US"/>
          </a:p>
        </p:txBody>
      </p:sp>
      <p:pic>
        <p:nvPicPr>
          <p:cNvPr id="5" name="Picture 4">
            <a:extLst>
              <a:ext uri="{FF2B5EF4-FFF2-40B4-BE49-F238E27FC236}">
                <a16:creationId xmlns:a16="http://schemas.microsoft.com/office/drawing/2014/main" id="{D6AB7D96-FB26-454A-A941-A829F6066883}"/>
              </a:ext>
            </a:extLst>
          </p:cNvPr>
          <p:cNvPicPr>
            <a:picLocks noChangeAspect="1"/>
          </p:cNvPicPr>
          <p:nvPr/>
        </p:nvPicPr>
        <p:blipFill>
          <a:blip r:embed="rId2"/>
          <a:stretch>
            <a:fillRect/>
          </a:stretch>
        </p:blipFill>
        <p:spPr>
          <a:xfrm>
            <a:off x="1066800" y="2055475"/>
            <a:ext cx="7247152" cy="3779143"/>
          </a:xfrm>
          <a:prstGeom prst="rect">
            <a:avLst/>
          </a:prstGeom>
        </p:spPr>
      </p:pic>
      <p:sp>
        <p:nvSpPr>
          <p:cNvPr id="6" name="TextBox 5">
            <a:extLst>
              <a:ext uri="{FF2B5EF4-FFF2-40B4-BE49-F238E27FC236}">
                <a16:creationId xmlns:a16="http://schemas.microsoft.com/office/drawing/2014/main" id="{CCE4AFF8-6712-4577-BFF3-50808A9D77D9}"/>
              </a:ext>
            </a:extLst>
          </p:cNvPr>
          <p:cNvSpPr txBox="1"/>
          <p:nvPr/>
        </p:nvSpPr>
        <p:spPr>
          <a:xfrm>
            <a:off x="2514600" y="2133600"/>
            <a:ext cx="300082" cy="369332"/>
          </a:xfrm>
          <a:prstGeom prst="rect">
            <a:avLst/>
          </a:prstGeom>
          <a:noFill/>
        </p:spPr>
        <p:txBody>
          <a:bodyPr wrap="none" rtlCol="0">
            <a:spAutoFit/>
          </a:bodyPr>
          <a:lstStyle/>
          <a:p>
            <a:r>
              <a:rPr lang="en-US" dirty="0"/>
              <a:t>*</a:t>
            </a:r>
          </a:p>
        </p:txBody>
      </p:sp>
      <p:sp>
        <p:nvSpPr>
          <p:cNvPr id="7" name="TextBox 6">
            <a:extLst>
              <a:ext uri="{FF2B5EF4-FFF2-40B4-BE49-F238E27FC236}">
                <a16:creationId xmlns:a16="http://schemas.microsoft.com/office/drawing/2014/main" id="{61D89A21-943A-4513-9DC7-46B17E3926C7}"/>
              </a:ext>
            </a:extLst>
          </p:cNvPr>
          <p:cNvSpPr txBox="1"/>
          <p:nvPr/>
        </p:nvSpPr>
        <p:spPr>
          <a:xfrm>
            <a:off x="3733800" y="5987018"/>
            <a:ext cx="3367076" cy="369332"/>
          </a:xfrm>
          <a:prstGeom prst="rect">
            <a:avLst/>
          </a:prstGeom>
          <a:noFill/>
        </p:spPr>
        <p:txBody>
          <a:bodyPr wrap="none" rtlCol="0">
            <a:spAutoFit/>
          </a:bodyPr>
          <a:lstStyle/>
          <a:p>
            <a:r>
              <a:rPr lang="en-US" dirty="0"/>
              <a:t>*from Elements of Stat Learning II</a:t>
            </a:r>
          </a:p>
        </p:txBody>
      </p:sp>
    </p:spTree>
    <p:extLst>
      <p:ext uri="{BB962C8B-B14F-4D97-AF65-F5344CB8AC3E}">
        <p14:creationId xmlns:p14="http://schemas.microsoft.com/office/powerpoint/2010/main" val="30814968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19D4-E52D-43AC-8F4B-83EAFE585E32}"/>
              </a:ext>
            </a:extLst>
          </p:cNvPr>
          <p:cNvSpPr>
            <a:spLocks noGrp="1"/>
          </p:cNvSpPr>
          <p:nvPr>
            <p:ph type="title"/>
          </p:nvPr>
        </p:nvSpPr>
        <p:spPr/>
        <p:txBody>
          <a:bodyPr/>
          <a:lstStyle/>
          <a:p>
            <a:r>
              <a:rPr lang="en-US" dirty="0"/>
              <a:t>Which Method is Best?</a:t>
            </a:r>
          </a:p>
        </p:txBody>
      </p:sp>
      <p:sp>
        <p:nvSpPr>
          <p:cNvPr id="4" name="Slide Number Placeholder 3">
            <a:extLst>
              <a:ext uri="{FF2B5EF4-FFF2-40B4-BE49-F238E27FC236}">
                <a16:creationId xmlns:a16="http://schemas.microsoft.com/office/drawing/2014/main" id="{CB8A627D-C473-45C8-A50D-B792FDE67B54}"/>
              </a:ext>
            </a:extLst>
          </p:cNvPr>
          <p:cNvSpPr>
            <a:spLocks noGrp="1"/>
          </p:cNvSpPr>
          <p:nvPr>
            <p:ph type="sldNum" sz="quarter" idx="12"/>
          </p:nvPr>
        </p:nvSpPr>
        <p:spPr/>
        <p:txBody>
          <a:bodyPr/>
          <a:lstStyle/>
          <a:p>
            <a:pPr>
              <a:defRPr/>
            </a:pPr>
            <a:fld id="{9695C8B4-01A2-485F-8B64-4640E234E3BB}" type="slidenum">
              <a:rPr lang="en-US" altLang="en-US" smtClean="0"/>
              <a:pPr>
                <a:defRPr/>
              </a:pPr>
              <a:t>46</a:t>
            </a:fld>
            <a:endParaRPr lang="en-US" altLang="en-US"/>
          </a:p>
        </p:txBody>
      </p:sp>
      <p:pic>
        <p:nvPicPr>
          <p:cNvPr id="5" name="Picture 4">
            <a:extLst>
              <a:ext uri="{FF2B5EF4-FFF2-40B4-BE49-F238E27FC236}">
                <a16:creationId xmlns:a16="http://schemas.microsoft.com/office/drawing/2014/main" id="{FF44D380-F63B-4B95-A0B5-ED6E22E8D658}"/>
              </a:ext>
            </a:extLst>
          </p:cNvPr>
          <p:cNvPicPr>
            <a:picLocks noChangeAspect="1"/>
          </p:cNvPicPr>
          <p:nvPr/>
        </p:nvPicPr>
        <p:blipFill rotWithShape="1">
          <a:blip r:embed="rId2"/>
          <a:srcRect b="43333"/>
          <a:stretch/>
        </p:blipFill>
        <p:spPr>
          <a:xfrm>
            <a:off x="1647511" y="951246"/>
            <a:ext cx="4805703" cy="3886200"/>
          </a:xfrm>
          <a:prstGeom prst="rect">
            <a:avLst/>
          </a:prstGeom>
        </p:spPr>
      </p:pic>
      <p:pic>
        <p:nvPicPr>
          <p:cNvPr id="6" name="Picture 5">
            <a:extLst>
              <a:ext uri="{FF2B5EF4-FFF2-40B4-BE49-F238E27FC236}">
                <a16:creationId xmlns:a16="http://schemas.microsoft.com/office/drawing/2014/main" id="{123214C6-3326-4D98-9996-70D3F4D7402D}"/>
              </a:ext>
            </a:extLst>
          </p:cNvPr>
          <p:cNvPicPr>
            <a:picLocks noChangeAspect="1"/>
          </p:cNvPicPr>
          <p:nvPr/>
        </p:nvPicPr>
        <p:blipFill rotWithShape="1">
          <a:blip r:embed="rId2"/>
          <a:srcRect t="81111"/>
          <a:stretch/>
        </p:blipFill>
        <p:spPr>
          <a:xfrm>
            <a:off x="2743200" y="4876800"/>
            <a:ext cx="4805703" cy="1295400"/>
          </a:xfrm>
          <a:prstGeom prst="rect">
            <a:avLst/>
          </a:prstGeom>
        </p:spPr>
      </p:pic>
      <p:sp>
        <p:nvSpPr>
          <p:cNvPr id="7" name="TextBox 6">
            <a:extLst>
              <a:ext uri="{FF2B5EF4-FFF2-40B4-BE49-F238E27FC236}">
                <a16:creationId xmlns:a16="http://schemas.microsoft.com/office/drawing/2014/main" id="{453DFF93-9A8E-4243-9F8A-0CDAD6534F2A}"/>
              </a:ext>
            </a:extLst>
          </p:cNvPr>
          <p:cNvSpPr txBox="1"/>
          <p:nvPr/>
        </p:nvSpPr>
        <p:spPr>
          <a:xfrm>
            <a:off x="3276600" y="6150935"/>
            <a:ext cx="3367076" cy="369332"/>
          </a:xfrm>
          <a:prstGeom prst="rect">
            <a:avLst/>
          </a:prstGeom>
          <a:noFill/>
        </p:spPr>
        <p:txBody>
          <a:bodyPr wrap="none" rtlCol="0">
            <a:spAutoFit/>
          </a:bodyPr>
          <a:lstStyle/>
          <a:p>
            <a:r>
              <a:rPr lang="en-US" dirty="0"/>
              <a:t>*from Elements of Stat Learning II</a:t>
            </a:r>
          </a:p>
        </p:txBody>
      </p:sp>
      <p:sp>
        <p:nvSpPr>
          <p:cNvPr id="9" name="TextBox 8">
            <a:extLst>
              <a:ext uri="{FF2B5EF4-FFF2-40B4-BE49-F238E27FC236}">
                <a16:creationId xmlns:a16="http://schemas.microsoft.com/office/drawing/2014/main" id="{2AF776EE-139F-4138-88EE-D24B809340F8}"/>
              </a:ext>
            </a:extLst>
          </p:cNvPr>
          <p:cNvSpPr txBox="1"/>
          <p:nvPr/>
        </p:nvSpPr>
        <p:spPr>
          <a:xfrm>
            <a:off x="3586118" y="4736068"/>
            <a:ext cx="300082" cy="369332"/>
          </a:xfrm>
          <a:prstGeom prst="rect">
            <a:avLst/>
          </a:prstGeom>
          <a:noFill/>
        </p:spPr>
        <p:txBody>
          <a:bodyPr wrap="none" rtlCol="0">
            <a:spAutoFit/>
          </a:bodyPr>
          <a:lstStyle/>
          <a:p>
            <a:r>
              <a:rPr lang="en-US" dirty="0"/>
              <a:t>*</a:t>
            </a:r>
          </a:p>
        </p:txBody>
      </p:sp>
      <p:pic>
        <p:nvPicPr>
          <p:cNvPr id="10" name="Picture 9">
            <a:extLst>
              <a:ext uri="{FF2B5EF4-FFF2-40B4-BE49-F238E27FC236}">
                <a16:creationId xmlns:a16="http://schemas.microsoft.com/office/drawing/2014/main" id="{1D9864FB-D32E-4A8D-947B-B373158E1B02}"/>
              </a:ext>
            </a:extLst>
          </p:cNvPr>
          <p:cNvPicPr>
            <a:picLocks noChangeAspect="1"/>
          </p:cNvPicPr>
          <p:nvPr/>
        </p:nvPicPr>
        <p:blipFill rotWithShape="1">
          <a:blip r:embed="rId2"/>
          <a:srcRect t="55284" r="42119" b="21111"/>
          <a:stretch/>
        </p:blipFill>
        <p:spPr>
          <a:xfrm>
            <a:off x="5905201" y="2974958"/>
            <a:ext cx="2781599" cy="1618807"/>
          </a:xfrm>
          <a:prstGeom prst="rect">
            <a:avLst/>
          </a:prstGeom>
        </p:spPr>
      </p:pic>
    </p:spTree>
    <p:extLst>
      <p:ext uri="{BB962C8B-B14F-4D97-AF65-F5344CB8AC3E}">
        <p14:creationId xmlns:p14="http://schemas.microsoft.com/office/powerpoint/2010/main" val="320503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454E-B71F-4F09-A09F-8934EB6D2B79}"/>
              </a:ext>
            </a:extLst>
          </p:cNvPr>
          <p:cNvSpPr>
            <a:spLocks noGrp="1"/>
          </p:cNvSpPr>
          <p:nvPr>
            <p:ph type="title"/>
          </p:nvPr>
        </p:nvSpPr>
        <p:spPr/>
        <p:txBody>
          <a:bodyPr/>
          <a:lstStyle/>
          <a:p>
            <a:r>
              <a:rPr lang="en-US" dirty="0"/>
              <a:t>Some Ways to Think about Feature Selection</a:t>
            </a:r>
          </a:p>
        </p:txBody>
      </p:sp>
      <p:sp>
        <p:nvSpPr>
          <p:cNvPr id="3" name="Content Placeholder 2">
            <a:extLst>
              <a:ext uri="{FF2B5EF4-FFF2-40B4-BE49-F238E27FC236}">
                <a16:creationId xmlns:a16="http://schemas.microsoft.com/office/drawing/2014/main" id="{E067F285-EFA2-4257-A490-C1797B5E28E7}"/>
              </a:ext>
            </a:extLst>
          </p:cNvPr>
          <p:cNvSpPr>
            <a:spLocks noGrp="1"/>
          </p:cNvSpPr>
          <p:nvPr>
            <p:ph idx="1"/>
          </p:nvPr>
        </p:nvSpPr>
        <p:spPr/>
        <p:txBody>
          <a:bodyPr/>
          <a:lstStyle/>
          <a:p>
            <a:r>
              <a:rPr lang="en-US" dirty="0"/>
              <a:t>LASSO eliminates variables</a:t>
            </a:r>
          </a:p>
          <a:p>
            <a:pPr lvl="1"/>
            <a:r>
              <a:rPr lang="en-US" dirty="0"/>
              <a:t>When some variables are not correlated to the outcome, this is good</a:t>
            </a:r>
          </a:p>
          <a:p>
            <a:pPr lvl="1"/>
            <a:r>
              <a:rPr lang="en-US" dirty="0"/>
              <a:t>Adjacent models can be vastly divergent, making search difficult</a:t>
            </a:r>
          </a:p>
          <a:p>
            <a:pPr lvl="1"/>
            <a:endParaRPr lang="en-US" dirty="0"/>
          </a:p>
          <a:p>
            <a:r>
              <a:rPr lang="en-US" dirty="0"/>
              <a:t>RR gradually shrinks variables</a:t>
            </a:r>
          </a:p>
          <a:p>
            <a:pPr lvl="1"/>
            <a:r>
              <a:rPr lang="en-US" dirty="0"/>
              <a:t>When all the variables are correlated to the outcome, this is good</a:t>
            </a:r>
          </a:p>
          <a:p>
            <a:pPr lvl="1"/>
            <a:r>
              <a:rPr lang="en-US" dirty="0"/>
              <a:t>Adjacent models are closely related making search easier</a:t>
            </a:r>
          </a:p>
          <a:p>
            <a:pPr lvl="1"/>
            <a:endParaRPr lang="en-US" dirty="0"/>
          </a:p>
          <a:p>
            <a:r>
              <a:rPr lang="en-US" dirty="0"/>
              <a:t>PCR is somewhere between LASSO and RR</a:t>
            </a:r>
          </a:p>
          <a:p>
            <a:pPr lvl="1"/>
            <a:endParaRPr lang="en-US" dirty="0"/>
          </a:p>
          <a:p>
            <a:r>
              <a:rPr lang="en-US" dirty="0"/>
              <a:t>You can always check using full Cross Validation of all the methods</a:t>
            </a:r>
          </a:p>
          <a:p>
            <a:pPr lvl="1"/>
            <a:r>
              <a:rPr lang="en-US" dirty="0"/>
              <a:t>But that is best done after you have whittled the solution down to a few</a:t>
            </a:r>
          </a:p>
          <a:p>
            <a:pPr lvl="1"/>
            <a:endParaRPr lang="en-US" dirty="0"/>
          </a:p>
          <a:p>
            <a:pPr lvl="1"/>
            <a:endParaRPr lang="en-US" dirty="0"/>
          </a:p>
          <a:p>
            <a:pPr lvl="1"/>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F45D971-5FEA-4515-818F-60C658B2C97D}"/>
              </a:ext>
            </a:extLst>
          </p:cNvPr>
          <p:cNvSpPr>
            <a:spLocks noGrp="1"/>
          </p:cNvSpPr>
          <p:nvPr>
            <p:ph type="sldNum" sz="quarter" idx="12"/>
          </p:nvPr>
        </p:nvSpPr>
        <p:spPr/>
        <p:txBody>
          <a:bodyPr/>
          <a:lstStyle/>
          <a:p>
            <a:pPr>
              <a:defRPr/>
            </a:pPr>
            <a:fld id="{9695C8B4-01A2-485F-8B64-4640E234E3BB}" type="slidenum">
              <a:rPr lang="en-US" altLang="en-US" smtClean="0"/>
              <a:pPr>
                <a:defRPr/>
              </a:pPr>
              <a:t>47</a:t>
            </a:fld>
            <a:endParaRPr lang="en-US" altLang="en-US"/>
          </a:p>
        </p:txBody>
      </p:sp>
    </p:spTree>
    <p:extLst>
      <p:ext uri="{BB962C8B-B14F-4D97-AF65-F5344CB8AC3E}">
        <p14:creationId xmlns:p14="http://schemas.microsoft.com/office/powerpoint/2010/main" val="633373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eaLnBrk="1" hangingPunct="1"/>
            <a:r>
              <a:rPr lang="en-US" altLang="en-US" sz="2800" dirty="0"/>
              <a:t>Homework #2 (Page 2 of 3)</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Font typeface="Arial" charset="0"/>
              <a:buNone/>
              <a:defRPr/>
            </a:pPr>
            <a:r>
              <a:rPr lang="en-US" sz="2200" dirty="0"/>
              <a:t>Read Chapter 6 of ISLR, Pages 203 - 244</a:t>
            </a:r>
          </a:p>
          <a:p>
            <a:pPr marL="0" indent="0" eaLnBrk="1" fontAlgn="auto" hangingPunct="1">
              <a:spcAft>
                <a:spcPts val="0"/>
              </a:spcAft>
              <a:buFont typeface="Arial" charset="0"/>
              <a:buNone/>
              <a:defRPr/>
            </a:pPr>
            <a:r>
              <a:rPr lang="en-US" sz="2200" dirty="0"/>
              <a:t>Work through all of the R-labs in the text, pages 244-258</a:t>
            </a:r>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r>
              <a:rPr lang="en-US" sz="2200" dirty="0"/>
              <a:t>Do the following problems:</a:t>
            </a:r>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r>
              <a:rPr lang="en-US" sz="2200" dirty="0"/>
              <a:t>	</a:t>
            </a:r>
            <a:r>
              <a:rPr lang="en-US" sz="2200" dirty="0" err="1"/>
              <a:t>Chpt</a:t>
            </a:r>
            <a:r>
              <a:rPr lang="en-US" sz="2200" dirty="0"/>
              <a:t> 6 Problem 1</a:t>
            </a:r>
          </a:p>
          <a:p>
            <a:pPr marL="0" indent="0" eaLnBrk="1" fontAlgn="auto" hangingPunct="1">
              <a:spcAft>
                <a:spcPts val="0"/>
              </a:spcAft>
              <a:buFont typeface="Arial" charset="0"/>
              <a:buNone/>
              <a:defRPr/>
            </a:pPr>
            <a:r>
              <a:rPr lang="en-US" sz="2200" dirty="0"/>
              <a:t>	</a:t>
            </a:r>
            <a:r>
              <a:rPr lang="en-US" sz="2200" dirty="0" err="1"/>
              <a:t>Chpt</a:t>
            </a:r>
            <a:r>
              <a:rPr lang="en-US" sz="2200" dirty="0"/>
              <a:t> 6 Problem 2</a:t>
            </a:r>
          </a:p>
          <a:p>
            <a:pPr marL="0" indent="0" eaLnBrk="1" fontAlgn="auto" hangingPunct="1">
              <a:spcAft>
                <a:spcPts val="0"/>
              </a:spcAft>
              <a:buFont typeface="Arial" charset="0"/>
              <a:buNone/>
              <a:defRPr/>
            </a:pPr>
            <a:r>
              <a:rPr lang="en-US" sz="2200" dirty="0"/>
              <a:t>	</a:t>
            </a:r>
            <a:r>
              <a:rPr lang="en-US" sz="2200" dirty="0" err="1"/>
              <a:t>Chpt</a:t>
            </a:r>
            <a:r>
              <a:rPr lang="en-US" sz="2200" dirty="0"/>
              <a:t> 6 Problem 3</a:t>
            </a:r>
          </a:p>
          <a:p>
            <a:pPr marL="0" indent="0" eaLnBrk="1" fontAlgn="auto" hangingPunct="1">
              <a:spcAft>
                <a:spcPts val="0"/>
              </a:spcAft>
              <a:buFont typeface="Arial" charset="0"/>
              <a:buNone/>
              <a:defRPr/>
            </a:pPr>
            <a:r>
              <a:rPr lang="en-US" sz="2200" dirty="0"/>
              <a:t>	Chpt 6 Prob 8 (please do all the plots as described in the lab)</a:t>
            </a:r>
          </a:p>
          <a:p>
            <a:pPr marL="0" indent="0" eaLnBrk="1" fontAlgn="auto" hangingPunct="1">
              <a:spcAft>
                <a:spcPts val="0"/>
              </a:spcAft>
              <a:buFont typeface="Arial" charset="0"/>
              <a:buNone/>
              <a:defRPr/>
            </a:pPr>
            <a:r>
              <a:rPr lang="en-US" sz="2200" dirty="0"/>
              <a:t>		</a:t>
            </a:r>
          </a:p>
          <a:p>
            <a:pPr marL="0" indent="0" algn="ctr" eaLnBrk="1" fontAlgn="auto" hangingPunct="1">
              <a:spcAft>
                <a:spcPts val="0"/>
              </a:spcAft>
              <a:buFont typeface="Arial" charset="0"/>
              <a:buNone/>
              <a:defRPr/>
            </a:pPr>
            <a:r>
              <a:rPr lang="en-US" sz="2200" dirty="0"/>
              <a:t>Due Feb 12</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48</a:t>
            </a:fld>
            <a:endParaRPr lang="en-US" altLang="en-US"/>
          </a:p>
        </p:txBody>
      </p:sp>
    </p:spTree>
    <p:extLst>
      <p:ext uri="{BB962C8B-B14F-4D97-AF65-F5344CB8AC3E}">
        <p14:creationId xmlns:p14="http://schemas.microsoft.com/office/powerpoint/2010/main" val="1963175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eaLnBrk="1" hangingPunct="1"/>
            <a:r>
              <a:rPr lang="en-US" altLang="en-US" dirty="0"/>
              <a:t>Homework #2 (Page 3 of 3)</a:t>
            </a:r>
            <a:br>
              <a:rPr lang="en-US" altLang="en-US" dirty="0"/>
            </a:br>
            <a:r>
              <a:rPr lang="en-US" altLang="en-US" dirty="0"/>
              <a:t>Project</a:t>
            </a:r>
            <a:endParaRPr lang="en-US" altLang="en-US" sz="2800" dirty="0"/>
          </a:p>
        </p:txBody>
      </p:sp>
      <p:sp>
        <p:nvSpPr>
          <p:cNvPr id="3" name="Content Placeholder 2"/>
          <p:cNvSpPr>
            <a:spLocks noGrp="1"/>
          </p:cNvSpPr>
          <p:nvPr>
            <p:ph idx="1"/>
          </p:nvPr>
        </p:nvSpPr>
        <p:spPr>
          <a:xfrm>
            <a:off x="381000" y="1143000"/>
            <a:ext cx="8153400" cy="5334000"/>
          </a:xfrm>
        </p:spPr>
        <p:txBody>
          <a:bodyPr rtlCol="0">
            <a:normAutofit lnSpcReduction="10000"/>
          </a:bodyPr>
          <a:lstStyle/>
          <a:p>
            <a:pPr marL="0" indent="0" eaLnBrk="1" fontAlgn="auto" hangingPunct="1">
              <a:spcAft>
                <a:spcPts val="0"/>
              </a:spcAft>
              <a:buFont typeface="Arial" charset="0"/>
              <a:buNone/>
              <a:defRPr/>
            </a:pPr>
            <a:r>
              <a:rPr lang="en-US" sz="2200" dirty="0"/>
              <a:t>Hand in your Project Plan. Include</a:t>
            </a:r>
            <a:endParaRPr lang="en-US" sz="2200" b="1" dirty="0"/>
          </a:p>
          <a:p>
            <a:pPr eaLnBrk="1" fontAlgn="auto" hangingPunct="1">
              <a:spcAft>
                <a:spcPts val="0"/>
              </a:spcAft>
              <a:buFontTx/>
              <a:buChar char="-"/>
              <a:defRPr/>
            </a:pPr>
            <a:r>
              <a:rPr lang="en-US" sz="2200" dirty="0"/>
              <a:t>Topic Area</a:t>
            </a:r>
          </a:p>
          <a:p>
            <a:pPr eaLnBrk="1" fontAlgn="auto" hangingPunct="1">
              <a:spcAft>
                <a:spcPts val="0"/>
              </a:spcAft>
              <a:buFontTx/>
              <a:buChar char="-"/>
              <a:defRPr/>
            </a:pPr>
            <a:r>
              <a:rPr lang="en-US" sz="2200" dirty="0"/>
              <a:t>Objective</a:t>
            </a:r>
          </a:p>
          <a:p>
            <a:pPr eaLnBrk="1" fontAlgn="auto" hangingPunct="1">
              <a:spcAft>
                <a:spcPts val="0"/>
              </a:spcAft>
              <a:buFontTx/>
              <a:buChar char="-"/>
              <a:defRPr/>
            </a:pPr>
            <a:r>
              <a:rPr lang="en-US" sz="2200" dirty="0"/>
              <a:t>Outcome</a:t>
            </a:r>
          </a:p>
          <a:p>
            <a:pPr eaLnBrk="1" fontAlgn="auto" hangingPunct="1">
              <a:spcAft>
                <a:spcPts val="0"/>
              </a:spcAft>
              <a:buFontTx/>
              <a:buChar char="-"/>
              <a:defRPr/>
            </a:pPr>
            <a:r>
              <a:rPr lang="en-US" sz="2200" dirty="0"/>
              <a:t>Features</a:t>
            </a:r>
          </a:p>
          <a:p>
            <a:pPr eaLnBrk="1" fontAlgn="auto" hangingPunct="1">
              <a:spcAft>
                <a:spcPts val="0"/>
              </a:spcAft>
              <a:buFontTx/>
              <a:buChar char="-"/>
              <a:defRPr/>
            </a:pPr>
            <a:r>
              <a:rPr lang="en-US" sz="2200" dirty="0"/>
              <a:t>Describe Remaining Work</a:t>
            </a:r>
          </a:p>
          <a:p>
            <a:pPr eaLnBrk="1" fontAlgn="auto" hangingPunct="1">
              <a:spcAft>
                <a:spcPts val="0"/>
              </a:spcAft>
              <a:buFontTx/>
              <a:buChar char="-"/>
              <a:defRPr/>
            </a:pPr>
            <a:r>
              <a:rPr lang="en-US" sz="2200" dirty="0"/>
              <a:t>Appendices</a:t>
            </a:r>
          </a:p>
          <a:p>
            <a:pPr lvl="1" eaLnBrk="1" fontAlgn="auto" hangingPunct="1">
              <a:spcAft>
                <a:spcPts val="0"/>
              </a:spcAft>
              <a:buFontTx/>
              <a:buChar char="-"/>
              <a:defRPr/>
            </a:pPr>
            <a:r>
              <a:rPr lang="en-US" sz="2200" dirty="0"/>
              <a:t>Unsupervised Analysis</a:t>
            </a:r>
          </a:p>
          <a:p>
            <a:pPr lvl="1" eaLnBrk="1" fontAlgn="auto" hangingPunct="1">
              <a:spcAft>
                <a:spcPts val="0"/>
              </a:spcAft>
              <a:buFontTx/>
              <a:buChar char="-"/>
              <a:defRPr/>
            </a:pPr>
            <a:r>
              <a:rPr lang="en-US" sz="2200" dirty="0"/>
              <a:t>Supervised Analysis (if any)</a:t>
            </a:r>
          </a:p>
          <a:p>
            <a:pPr lvl="1" eaLnBrk="1" fontAlgn="auto" hangingPunct="1">
              <a:spcAft>
                <a:spcPts val="0"/>
              </a:spcAft>
              <a:buFontTx/>
              <a:buChar char="-"/>
              <a:defRPr/>
            </a:pPr>
            <a:r>
              <a:rPr lang="en-US" sz="2200" dirty="0"/>
              <a:t>Linear Regression</a:t>
            </a:r>
          </a:p>
          <a:p>
            <a:pPr lvl="1" eaLnBrk="1" fontAlgn="auto" hangingPunct="1">
              <a:spcAft>
                <a:spcPts val="0"/>
              </a:spcAft>
              <a:buFontTx/>
              <a:buChar char="-"/>
              <a:defRPr/>
            </a:pPr>
            <a:r>
              <a:rPr lang="en-US" sz="2200" dirty="0"/>
              <a:t>KNN</a:t>
            </a:r>
          </a:p>
          <a:p>
            <a:pPr lvl="1" eaLnBrk="1" fontAlgn="auto" hangingPunct="1">
              <a:spcAft>
                <a:spcPts val="0"/>
              </a:spcAft>
              <a:buFontTx/>
              <a:buChar char="-"/>
              <a:defRPr/>
            </a:pPr>
            <a:r>
              <a:rPr lang="en-US" sz="2200" dirty="0"/>
              <a:t>LASSO</a:t>
            </a:r>
          </a:p>
          <a:p>
            <a:pPr lvl="1" eaLnBrk="1" fontAlgn="auto" hangingPunct="1">
              <a:spcAft>
                <a:spcPts val="0"/>
              </a:spcAft>
              <a:buFontTx/>
              <a:buChar char="-"/>
              <a:defRPr/>
            </a:pPr>
            <a:r>
              <a:rPr lang="en-US" sz="2200" dirty="0"/>
              <a:t>RR</a:t>
            </a:r>
          </a:p>
          <a:p>
            <a:pPr lvl="1" eaLnBrk="1" fontAlgn="auto" hangingPunct="1">
              <a:spcAft>
                <a:spcPts val="0"/>
              </a:spcAft>
              <a:buFontTx/>
              <a:buChar char="-"/>
              <a:defRPr/>
            </a:pPr>
            <a:r>
              <a:rPr lang="en-US" sz="2200" dirty="0"/>
              <a:t>PCR</a:t>
            </a:r>
          </a:p>
          <a:p>
            <a:pPr marL="457200" indent="-457200" eaLnBrk="1" fontAlgn="auto" hangingPunct="1">
              <a:spcAft>
                <a:spcPts val="0"/>
              </a:spcAft>
              <a:buFont typeface="Arial" charset="0"/>
              <a:buAutoNum type="arabicPeriod"/>
              <a:defRPr/>
            </a:pPr>
            <a:endParaRPr lang="en-US" sz="22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49</a:t>
            </a:fld>
            <a:endParaRPr lang="en-US" altLang="en-US"/>
          </a:p>
        </p:txBody>
      </p:sp>
    </p:spTree>
    <p:extLst>
      <p:ext uri="{BB962C8B-B14F-4D97-AF65-F5344CB8AC3E}">
        <p14:creationId xmlns:p14="http://schemas.microsoft.com/office/powerpoint/2010/main" val="347966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1FE8D-FD7E-4B4C-8534-ABEDA9F3E113}"/>
              </a:ext>
            </a:extLst>
          </p:cNvPr>
          <p:cNvSpPr>
            <a:spLocks noGrp="1"/>
          </p:cNvSpPr>
          <p:nvPr>
            <p:ph type="title"/>
          </p:nvPr>
        </p:nvSpPr>
        <p:spPr/>
        <p:txBody>
          <a:bodyPr/>
          <a:lstStyle/>
          <a:p>
            <a:r>
              <a:rPr lang="en-US" dirty="0"/>
              <a:t>KNN</a:t>
            </a:r>
          </a:p>
        </p:txBody>
      </p:sp>
      <p:sp>
        <p:nvSpPr>
          <p:cNvPr id="88" name="TextBox 87">
            <a:extLst>
              <a:ext uri="{FF2B5EF4-FFF2-40B4-BE49-F238E27FC236}">
                <a16:creationId xmlns:a16="http://schemas.microsoft.com/office/drawing/2014/main" id="{1867431A-1EF4-49B7-B30A-34292350B0DF}"/>
              </a:ext>
            </a:extLst>
          </p:cNvPr>
          <p:cNvSpPr txBox="1"/>
          <p:nvPr/>
        </p:nvSpPr>
        <p:spPr>
          <a:xfrm>
            <a:off x="1545420" y="3461282"/>
            <a:ext cx="792205" cy="461665"/>
          </a:xfrm>
          <a:prstGeom prst="rect">
            <a:avLst/>
          </a:prstGeom>
          <a:noFill/>
        </p:spPr>
        <p:txBody>
          <a:bodyPr wrap="none" rtlCol="0">
            <a:spAutoFit/>
          </a:bodyPr>
          <a:lstStyle/>
          <a:p>
            <a:r>
              <a:rPr lang="en-US" sz="2400" dirty="0">
                <a:solidFill>
                  <a:srgbClr val="0070C0"/>
                </a:solidFill>
              </a:rPr>
              <a:t>K = 8</a:t>
            </a:r>
          </a:p>
        </p:txBody>
      </p:sp>
      <p:cxnSp>
        <p:nvCxnSpPr>
          <p:cNvPr id="129" name="Straight Connector 128">
            <a:extLst>
              <a:ext uri="{FF2B5EF4-FFF2-40B4-BE49-F238E27FC236}">
                <a16:creationId xmlns:a16="http://schemas.microsoft.com/office/drawing/2014/main" id="{D2428DE4-81DE-42A1-BA32-5E6430FC1E1A}"/>
              </a:ext>
            </a:extLst>
          </p:cNvPr>
          <p:cNvCxnSpPr/>
          <p:nvPr/>
        </p:nvCxnSpPr>
        <p:spPr>
          <a:xfrm flipV="1">
            <a:off x="133169" y="3266005"/>
            <a:ext cx="8686800" cy="5272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AFAF89FA-A7E6-45A2-A027-3521D80D41EF}"/>
              </a:ext>
            </a:extLst>
          </p:cNvPr>
          <p:cNvSpPr txBox="1"/>
          <p:nvPr/>
        </p:nvSpPr>
        <p:spPr>
          <a:xfrm>
            <a:off x="5620779" y="3492926"/>
            <a:ext cx="792205" cy="461665"/>
          </a:xfrm>
          <a:prstGeom prst="rect">
            <a:avLst/>
          </a:prstGeom>
          <a:noFill/>
          <a:ln>
            <a:noFill/>
          </a:ln>
        </p:spPr>
        <p:txBody>
          <a:bodyPr wrap="none" rtlCol="0">
            <a:spAutoFit/>
          </a:bodyPr>
          <a:lstStyle/>
          <a:p>
            <a:r>
              <a:rPr lang="en-US" sz="2400" dirty="0">
                <a:solidFill>
                  <a:srgbClr val="00B050"/>
                </a:solidFill>
              </a:rPr>
              <a:t>K = 3</a:t>
            </a:r>
          </a:p>
        </p:txBody>
      </p:sp>
      <p:grpSp>
        <p:nvGrpSpPr>
          <p:cNvPr id="186" name="Group 185">
            <a:extLst>
              <a:ext uri="{FF2B5EF4-FFF2-40B4-BE49-F238E27FC236}">
                <a16:creationId xmlns:a16="http://schemas.microsoft.com/office/drawing/2014/main" id="{0E46260A-6B0A-43C3-A9BC-805B22304958}"/>
              </a:ext>
            </a:extLst>
          </p:cNvPr>
          <p:cNvGrpSpPr/>
          <p:nvPr/>
        </p:nvGrpSpPr>
        <p:grpSpPr>
          <a:xfrm>
            <a:off x="791015" y="5791307"/>
            <a:ext cx="1947380" cy="984885"/>
            <a:chOff x="6974939" y="1381731"/>
            <a:chExt cx="1947380" cy="984885"/>
          </a:xfrm>
        </p:grpSpPr>
        <p:sp>
          <p:nvSpPr>
            <p:cNvPr id="118" name="TextBox 117">
              <a:extLst>
                <a:ext uri="{FF2B5EF4-FFF2-40B4-BE49-F238E27FC236}">
                  <a16:creationId xmlns:a16="http://schemas.microsoft.com/office/drawing/2014/main" id="{4FECC131-CA2B-4382-A462-10A1E20EBB7A}"/>
                </a:ext>
              </a:extLst>
            </p:cNvPr>
            <p:cNvSpPr txBox="1"/>
            <p:nvPr/>
          </p:nvSpPr>
          <p:spPr>
            <a:xfrm>
              <a:off x="6975952" y="1707103"/>
              <a:ext cx="1946367" cy="461665"/>
            </a:xfrm>
            <a:prstGeom prst="rect">
              <a:avLst/>
            </a:prstGeom>
            <a:noFill/>
          </p:spPr>
          <p:txBody>
            <a:bodyPr wrap="none" rtlCol="0">
              <a:spAutoFit/>
            </a:bodyPr>
            <a:lstStyle/>
            <a:p>
              <a:r>
                <a:rPr lang="en-US" sz="2400" dirty="0">
                  <a:solidFill>
                    <a:srgbClr val="0070C0"/>
                  </a:solidFill>
                </a:rPr>
                <a:t>y</a:t>
              </a:r>
              <a:r>
                <a:rPr lang="en-US" sz="2400" baseline="-25000" dirty="0">
                  <a:solidFill>
                    <a:srgbClr val="0070C0"/>
                  </a:solidFill>
                </a:rPr>
                <a:t>0</a:t>
              </a:r>
              <a:r>
                <a:rPr lang="en-US" sz="2400" dirty="0">
                  <a:solidFill>
                    <a:srgbClr val="0070C0"/>
                  </a:solidFill>
                </a:rPr>
                <a:t> =  ( ∑  </a:t>
              </a:r>
              <a:r>
                <a:rPr lang="en-US" sz="2400" dirty="0" err="1">
                  <a:solidFill>
                    <a:srgbClr val="0070C0"/>
                  </a:solidFill>
                </a:rPr>
                <a:t>y</a:t>
              </a:r>
              <a:r>
                <a:rPr lang="en-US" sz="2400" baseline="-25000" dirty="0" err="1">
                  <a:solidFill>
                    <a:srgbClr val="0070C0"/>
                  </a:solidFill>
                </a:rPr>
                <a:t>i</a:t>
              </a:r>
              <a:r>
                <a:rPr lang="en-US" sz="2400" dirty="0">
                  <a:solidFill>
                    <a:srgbClr val="0070C0"/>
                  </a:solidFill>
                </a:rPr>
                <a:t> )/ 8</a:t>
              </a:r>
            </a:p>
          </p:txBody>
        </p:sp>
        <p:sp>
          <p:nvSpPr>
            <p:cNvPr id="119" name="TextBox 118">
              <a:extLst>
                <a:ext uri="{FF2B5EF4-FFF2-40B4-BE49-F238E27FC236}">
                  <a16:creationId xmlns:a16="http://schemas.microsoft.com/office/drawing/2014/main" id="{FF75FE59-5DF3-435E-834B-C4B4CE6F8DC6}"/>
                </a:ext>
              </a:extLst>
            </p:cNvPr>
            <p:cNvSpPr txBox="1"/>
            <p:nvPr/>
          </p:nvSpPr>
          <p:spPr>
            <a:xfrm>
              <a:off x="7083886" y="1381731"/>
              <a:ext cx="1048685" cy="984885"/>
            </a:xfrm>
            <a:prstGeom prst="rect">
              <a:avLst/>
            </a:prstGeom>
            <a:noFill/>
          </p:spPr>
          <p:txBody>
            <a:bodyPr wrap="none" rtlCol="0">
              <a:spAutoFit/>
            </a:bodyPr>
            <a:lstStyle/>
            <a:p>
              <a:r>
                <a:rPr lang="en-US" sz="2400" dirty="0">
                  <a:solidFill>
                    <a:srgbClr val="0070C0"/>
                  </a:solidFill>
                </a:rPr>
                <a:t>          </a:t>
              </a:r>
              <a:r>
                <a:rPr lang="en-US" sz="1600" dirty="0">
                  <a:solidFill>
                    <a:srgbClr val="0070C0"/>
                  </a:solidFill>
                </a:rPr>
                <a:t>8</a:t>
              </a:r>
            </a:p>
            <a:p>
              <a:endParaRPr lang="en-US" sz="2000" dirty="0">
                <a:solidFill>
                  <a:srgbClr val="0070C0"/>
                </a:solidFill>
              </a:endParaRPr>
            </a:p>
            <a:p>
              <a:r>
                <a:rPr lang="en-US" sz="1400" dirty="0">
                  <a:solidFill>
                    <a:srgbClr val="0070C0"/>
                  </a:solidFill>
                </a:rPr>
                <a:t>                </a:t>
              </a:r>
              <a:r>
                <a:rPr lang="en-US" sz="1400" dirty="0" err="1">
                  <a:solidFill>
                    <a:srgbClr val="0070C0"/>
                  </a:solidFill>
                </a:rPr>
                <a:t>i</a:t>
              </a:r>
              <a:r>
                <a:rPr lang="en-US" sz="1400" dirty="0">
                  <a:solidFill>
                    <a:srgbClr val="0070C0"/>
                  </a:solidFill>
                </a:rPr>
                <a:t>=1</a:t>
              </a:r>
              <a:endParaRPr lang="en-US" sz="2400" dirty="0">
                <a:solidFill>
                  <a:srgbClr val="0070C0"/>
                </a:solidFill>
              </a:endParaRPr>
            </a:p>
          </p:txBody>
        </p:sp>
        <p:sp>
          <p:nvSpPr>
            <p:cNvPr id="180" name="TextBox 179">
              <a:extLst>
                <a:ext uri="{FF2B5EF4-FFF2-40B4-BE49-F238E27FC236}">
                  <a16:creationId xmlns:a16="http://schemas.microsoft.com/office/drawing/2014/main" id="{E31C13F5-C3FA-4675-9B79-CE6A6242057B}"/>
                </a:ext>
              </a:extLst>
            </p:cNvPr>
            <p:cNvSpPr txBox="1"/>
            <p:nvPr/>
          </p:nvSpPr>
          <p:spPr>
            <a:xfrm>
              <a:off x="6974939" y="1616125"/>
              <a:ext cx="300082" cy="369332"/>
            </a:xfrm>
            <a:prstGeom prst="rect">
              <a:avLst/>
            </a:prstGeom>
            <a:noFill/>
          </p:spPr>
          <p:txBody>
            <a:bodyPr wrap="none" rtlCol="0">
              <a:spAutoFit/>
            </a:bodyPr>
            <a:lstStyle/>
            <a:p>
              <a:r>
                <a:rPr lang="en-US" dirty="0">
                  <a:solidFill>
                    <a:schemeClr val="accent1"/>
                  </a:solidFill>
                </a:rPr>
                <a:t>^</a:t>
              </a:r>
            </a:p>
          </p:txBody>
        </p:sp>
      </p:grpSp>
      <p:grpSp>
        <p:nvGrpSpPr>
          <p:cNvPr id="185" name="Group 184">
            <a:extLst>
              <a:ext uri="{FF2B5EF4-FFF2-40B4-BE49-F238E27FC236}">
                <a16:creationId xmlns:a16="http://schemas.microsoft.com/office/drawing/2014/main" id="{4E15131C-46E7-4CC1-9E8B-52E522C30836}"/>
              </a:ext>
            </a:extLst>
          </p:cNvPr>
          <p:cNvGrpSpPr/>
          <p:nvPr/>
        </p:nvGrpSpPr>
        <p:grpSpPr>
          <a:xfrm>
            <a:off x="5283236" y="5797932"/>
            <a:ext cx="1946367" cy="984885"/>
            <a:chOff x="7037203" y="4313080"/>
            <a:chExt cx="1946367" cy="984885"/>
          </a:xfrm>
        </p:grpSpPr>
        <p:sp>
          <p:nvSpPr>
            <p:cNvPr id="175" name="TextBox 174">
              <a:extLst>
                <a:ext uri="{FF2B5EF4-FFF2-40B4-BE49-F238E27FC236}">
                  <a16:creationId xmlns:a16="http://schemas.microsoft.com/office/drawing/2014/main" id="{EAFB6274-AF5E-4590-9C0A-3CFF84A21359}"/>
                </a:ext>
              </a:extLst>
            </p:cNvPr>
            <p:cNvSpPr txBox="1"/>
            <p:nvPr/>
          </p:nvSpPr>
          <p:spPr>
            <a:xfrm>
              <a:off x="7037203" y="4638452"/>
              <a:ext cx="1946367" cy="461665"/>
            </a:xfrm>
            <a:prstGeom prst="rect">
              <a:avLst/>
            </a:prstGeom>
            <a:noFill/>
            <a:ln>
              <a:noFill/>
            </a:ln>
          </p:spPr>
          <p:txBody>
            <a:bodyPr wrap="none" rtlCol="0">
              <a:spAutoFit/>
            </a:bodyPr>
            <a:lstStyle/>
            <a:p>
              <a:r>
                <a:rPr lang="en-US" sz="2400" dirty="0">
                  <a:solidFill>
                    <a:srgbClr val="00B050"/>
                  </a:solidFill>
                </a:rPr>
                <a:t>y</a:t>
              </a:r>
              <a:r>
                <a:rPr lang="en-US" sz="2400" baseline="-25000" dirty="0">
                  <a:solidFill>
                    <a:srgbClr val="00B050"/>
                  </a:solidFill>
                </a:rPr>
                <a:t>0</a:t>
              </a:r>
              <a:r>
                <a:rPr lang="en-US" sz="2400" dirty="0">
                  <a:solidFill>
                    <a:srgbClr val="00B050"/>
                  </a:solidFill>
                </a:rPr>
                <a:t> =  ( ∑  </a:t>
              </a:r>
              <a:r>
                <a:rPr lang="en-US" sz="2400" dirty="0" err="1">
                  <a:solidFill>
                    <a:srgbClr val="00B050"/>
                  </a:solidFill>
                </a:rPr>
                <a:t>y</a:t>
              </a:r>
              <a:r>
                <a:rPr lang="en-US" sz="2400" baseline="-25000" dirty="0" err="1">
                  <a:solidFill>
                    <a:srgbClr val="00B050"/>
                  </a:solidFill>
                </a:rPr>
                <a:t>i</a:t>
              </a:r>
              <a:r>
                <a:rPr lang="en-US" sz="2400" dirty="0">
                  <a:solidFill>
                    <a:srgbClr val="00B050"/>
                  </a:solidFill>
                </a:rPr>
                <a:t> )/ 3</a:t>
              </a:r>
            </a:p>
          </p:txBody>
        </p:sp>
        <p:sp>
          <p:nvSpPr>
            <p:cNvPr id="176" name="TextBox 175">
              <a:extLst>
                <a:ext uri="{FF2B5EF4-FFF2-40B4-BE49-F238E27FC236}">
                  <a16:creationId xmlns:a16="http://schemas.microsoft.com/office/drawing/2014/main" id="{E2F33A4A-28AF-4171-9CFD-6ED60A1A071A}"/>
                </a:ext>
              </a:extLst>
            </p:cNvPr>
            <p:cNvSpPr txBox="1"/>
            <p:nvPr/>
          </p:nvSpPr>
          <p:spPr>
            <a:xfrm>
              <a:off x="7145137" y="4313080"/>
              <a:ext cx="1048685" cy="984885"/>
            </a:xfrm>
            <a:prstGeom prst="rect">
              <a:avLst/>
            </a:prstGeom>
            <a:noFill/>
            <a:ln>
              <a:noFill/>
            </a:ln>
          </p:spPr>
          <p:txBody>
            <a:bodyPr wrap="none" rtlCol="0">
              <a:spAutoFit/>
            </a:bodyPr>
            <a:lstStyle/>
            <a:p>
              <a:r>
                <a:rPr lang="en-US" sz="2400" dirty="0">
                  <a:solidFill>
                    <a:srgbClr val="00B050"/>
                  </a:solidFill>
                </a:rPr>
                <a:t>          </a:t>
              </a:r>
              <a:r>
                <a:rPr lang="en-US" sz="1600" dirty="0">
                  <a:solidFill>
                    <a:srgbClr val="00B050"/>
                  </a:solidFill>
                </a:rPr>
                <a:t>3</a:t>
              </a:r>
            </a:p>
            <a:p>
              <a:endParaRPr lang="en-US" sz="2000" dirty="0">
                <a:solidFill>
                  <a:srgbClr val="00B050"/>
                </a:solidFill>
              </a:endParaRPr>
            </a:p>
            <a:p>
              <a:r>
                <a:rPr lang="en-US" sz="1400" dirty="0">
                  <a:solidFill>
                    <a:srgbClr val="00B050"/>
                  </a:solidFill>
                </a:rPr>
                <a:t>                </a:t>
              </a:r>
              <a:r>
                <a:rPr lang="en-US" sz="1400" dirty="0" err="1">
                  <a:solidFill>
                    <a:srgbClr val="00B050"/>
                  </a:solidFill>
                </a:rPr>
                <a:t>i</a:t>
              </a:r>
              <a:r>
                <a:rPr lang="en-US" sz="1400" dirty="0">
                  <a:solidFill>
                    <a:srgbClr val="00B050"/>
                  </a:solidFill>
                </a:rPr>
                <a:t>=1</a:t>
              </a:r>
              <a:endParaRPr lang="en-US" sz="2400" dirty="0">
                <a:solidFill>
                  <a:srgbClr val="00B050"/>
                </a:solidFill>
              </a:endParaRPr>
            </a:p>
          </p:txBody>
        </p:sp>
        <p:sp>
          <p:nvSpPr>
            <p:cNvPr id="181" name="TextBox 180">
              <a:extLst>
                <a:ext uri="{FF2B5EF4-FFF2-40B4-BE49-F238E27FC236}">
                  <a16:creationId xmlns:a16="http://schemas.microsoft.com/office/drawing/2014/main" id="{DD182C44-2EFF-4781-B584-E7C13172171A}"/>
                </a:ext>
              </a:extLst>
            </p:cNvPr>
            <p:cNvSpPr txBox="1"/>
            <p:nvPr/>
          </p:nvSpPr>
          <p:spPr>
            <a:xfrm>
              <a:off x="7037203" y="4526441"/>
              <a:ext cx="300082" cy="369332"/>
            </a:xfrm>
            <a:prstGeom prst="rect">
              <a:avLst/>
            </a:prstGeom>
            <a:noFill/>
          </p:spPr>
          <p:txBody>
            <a:bodyPr wrap="none" rtlCol="0">
              <a:spAutoFit/>
            </a:bodyPr>
            <a:lstStyle/>
            <a:p>
              <a:r>
                <a:rPr lang="en-US" dirty="0">
                  <a:solidFill>
                    <a:srgbClr val="00B050"/>
                  </a:solidFill>
                </a:rPr>
                <a:t>^</a:t>
              </a:r>
            </a:p>
          </p:txBody>
        </p:sp>
      </p:grpSp>
      <p:grpSp>
        <p:nvGrpSpPr>
          <p:cNvPr id="187" name="Group 186">
            <a:extLst>
              <a:ext uri="{FF2B5EF4-FFF2-40B4-BE49-F238E27FC236}">
                <a16:creationId xmlns:a16="http://schemas.microsoft.com/office/drawing/2014/main" id="{32CD740A-0BB6-4A86-BE8C-728483184C43}"/>
              </a:ext>
            </a:extLst>
          </p:cNvPr>
          <p:cNvGrpSpPr/>
          <p:nvPr/>
        </p:nvGrpSpPr>
        <p:grpSpPr>
          <a:xfrm>
            <a:off x="290225" y="3777411"/>
            <a:ext cx="3616301" cy="2222280"/>
            <a:chOff x="4287822" y="1457216"/>
            <a:chExt cx="3616301" cy="2222280"/>
          </a:xfrm>
        </p:grpSpPr>
        <p:sp>
          <p:nvSpPr>
            <p:cNvPr id="35" name="Oval 34">
              <a:extLst>
                <a:ext uri="{FF2B5EF4-FFF2-40B4-BE49-F238E27FC236}">
                  <a16:creationId xmlns:a16="http://schemas.microsoft.com/office/drawing/2014/main" id="{31C80F01-3016-40AF-9337-3186898F18F7}"/>
                </a:ext>
              </a:extLst>
            </p:cNvPr>
            <p:cNvSpPr/>
            <p:nvPr/>
          </p:nvSpPr>
          <p:spPr>
            <a:xfrm>
              <a:off x="5293282" y="2077912"/>
              <a:ext cx="1715162" cy="893330"/>
            </a:xfrm>
            <a:prstGeom prst="ellipse">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2B2AEA65-EF45-487D-B530-9BE9D682561A}"/>
                </a:ext>
              </a:extLst>
            </p:cNvPr>
            <p:cNvCxnSpPr>
              <a:cxnSpLocks/>
            </p:cNvCxnSpPr>
            <p:nvPr/>
          </p:nvCxnSpPr>
          <p:spPr>
            <a:xfrm flipV="1">
              <a:off x="4596098" y="3352401"/>
              <a:ext cx="2831545" cy="25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4E397CB-E96E-46EC-A149-813675DD1723}"/>
                </a:ext>
              </a:extLst>
            </p:cNvPr>
            <p:cNvCxnSpPr>
              <a:cxnSpLocks/>
            </p:cNvCxnSpPr>
            <p:nvPr/>
          </p:nvCxnSpPr>
          <p:spPr>
            <a:xfrm flipH="1" flipV="1">
              <a:off x="4622933" y="1918523"/>
              <a:ext cx="1617" cy="1469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5B72F95C-E1D0-486B-88E3-9FB93F55E209}"/>
                </a:ext>
              </a:extLst>
            </p:cNvPr>
            <p:cNvSpPr/>
            <p:nvPr/>
          </p:nvSpPr>
          <p:spPr>
            <a:xfrm rot="2279447">
              <a:off x="5165848" y="255858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6F2561D-C711-4D8E-89BA-4745A0D57E13}"/>
                </a:ext>
              </a:extLst>
            </p:cNvPr>
            <p:cNvSpPr/>
            <p:nvPr/>
          </p:nvSpPr>
          <p:spPr>
            <a:xfrm rot="2279447">
              <a:off x="5756396" y="2335461"/>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D562CB5F-248B-4297-9CAE-6BAB09FD4398}"/>
                </a:ext>
              </a:extLst>
            </p:cNvPr>
            <p:cNvSpPr/>
            <p:nvPr/>
          </p:nvSpPr>
          <p:spPr>
            <a:xfrm rot="2279447">
              <a:off x="7124619" y="251607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9AC3FE7A-7CBA-413B-A922-6D71D94AD9F0}"/>
                </a:ext>
              </a:extLst>
            </p:cNvPr>
            <p:cNvSpPr/>
            <p:nvPr/>
          </p:nvSpPr>
          <p:spPr>
            <a:xfrm rot="2279447">
              <a:off x="5413496" y="263320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581AA5E7-5561-4BF6-B3D3-56AA46FB4ED2}"/>
                </a:ext>
              </a:extLst>
            </p:cNvPr>
            <p:cNvSpPr/>
            <p:nvPr/>
          </p:nvSpPr>
          <p:spPr>
            <a:xfrm rot="2279447">
              <a:off x="5934518" y="247875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C1BF199-AAD7-42BC-83A8-4F5454FD0FC2}"/>
                </a:ext>
              </a:extLst>
            </p:cNvPr>
            <p:cNvSpPr/>
            <p:nvPr/>
          </p:nvSpPr>
          <p:spPr>
            <a:xfrm rot="2279447">
              <a:off x="4918196" y="26878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6A44ECDE-2EB8-4DCA-96FA-FDD8220B8EC2}"/>
                </a:ext>
              </a:extLst>
            </p:cNvPr>
            <p:cNvSpPr/>
            <p:nvPr/>
          </p:nvSpPr>
          <p:spPr>
            <a:xfrm rot="2279447">
              <a:off x="6613049" y="2183337"/>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54B6944-755A-4700-8630-2025D46579AE}"/>
                </a:ext>
              </a:extLst>
            </p:cNvPr>
            <p:cNvSpPr/>
            <p:nvPr/>
          </p:nvSpPr>
          <p:spPr>
            <a:xfrm rot="2279447">
              <a:off x="6765449" y="2335737"/>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C7B2A0D4-F6A0-4FAD-8736-6B8018E74958}"/>
                </a:ext>
              </a:extLst>
            </p:cNvPr>
            <p:cNvSpPr/>
            <p:nvPr/>
          </p:nvSpPr>
          <p:spPr>
            <a:xfrm rot="2279447">
              <a:off x="6884373" y="2589589"/>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91AFBBB-4460-4EE3-A7E4-481D9EB7D0E3}"/>
                </a:ext>
              </a:extLst>
            </p:cNvPr>
            <p:cNvSpPr/>
            <p:nvPr/>
          </p:nvSpPr>
          <p:spPr>
            <a:xfrm rot="2279447">
              <a:off x="6137396" y="228351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AA0CEE5A-7675-426E-868D-21539AA2E459}"/>
                </a:ext>
              </a:extLst>
            </p:cNvPr>
            <p:cNvSpPr/>
            <p:nvPr/>
          </p:nvSpPr>
          <p:spPr>
            <a:xfrm rot="2279447">
              <a:off x="7290400" y="303536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2E6A26C-DAA4-40C6-9F67-0EA3CC0F94C4}"/>
                </a:ext>
              </a:extLst>
            </p:cNvPr>
            <p:cNvSpPr/>
            <p:nvPr/>
          </p:nvSpPr>
          <p:spPr>
            <a:xfrm rot="2279447">
              <a:off x="6490452" y="239764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Slide Number Placeholder 3">
              <a:extLst>
                <a:ext uri="{FF2B5EF4-FFF2-40B4-BE49-F238E27FC236}">
                  <a16:creationId xmlns:a16="http://schemas.microsoft.com/office/drawing/2014/main" id="{7F91A222-D06C-4D89-A742-345A2956376C}"/>
                </a:ext>
              </a:extLst>
            </p:cNvPr>
            <p:cNvSpPr txBox="1">
              <a:spLocks/>
            </p:cNvSpPr>
            <p:nvPr/>
          </p:nvSpPr>
          <p:spPr>
            <a:xfrm>
              <a:off x="7488894" y="3129705"/>
              <a:ext cx="4152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X</a:t>
              </a:r>
            </a:p>
          </p:txBody>
        </p:sp>
        <p:sp>
          <p:nvSpPr>
            <p:cNvPr id="105" name="Slide Number Placeholder 3">
              <a:extLst>
                <a:ext uri="{FF2B5EF4-FFF2-40B4-BE49-F238E27FC236}">
                  <a16:creationId xmlns:a16="http://schemas.microsoft.com/office/drawing/2014/main" id="{3A3DFFEF-B37E-468C-A247-AC820842B4DA}"/>
                </a:ext>
              </a:extLst>
            </p:cNvPr>
            <p:cNvSpPr txBox="1">
              <a:spLocks/>
            </p:cNvSpPr>
            <p:nvPr/>
          </p:nvSpPr>
          <p:spPr>
            <a:xfrm>
              <a:off x="4415318" y="1457216"/>
              <a:ext cx="4152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Y</a:t>
              </a:r>
            </a:p>
          </p:txBody>
        </p:sp>
        <p:sp>
          <p:nvSpPr>
            <p:cNvPr id="106" name="TextBox 105">
              <a:extLst>
                <a:ext uri="{FF2B5EF4-FFF2-40B4-BE49-F238E27FC236}">
                  <a16:creationId xmlns:a16="http://schemas.microsoft.com/office/drawing/2014/main" id="{DD8F8CB3-31D5-4511-9CD0-B6CBC4ABFA85}"/>
                </a:ext>
              </a:extLst>
            </p:cNvPr>
            <p:cNvSpPr txBox="1"/>
            <p:nvPr/>
          </p:nvSpPr>
          <p:spPr>
            <a:xfrm>
              <a:off x="6133815" y="3310164"/>
              <a:ext cx="369012" cy="369332"/>
            </a:xfrm>
            <a:prstGeom prst="rect">
              <a:avLst/>
            </a:prstGeom>
            <a:noFill/>
          </p:spPr>
          <p:txBody>
            <a:bodyPr wrap="none" rtlCol="0">
              <a:spAutoFit/>
            </a:bodyPr>
            <a:lstStyle/>
            <a:p>
              <a:r>
                <a:rPr lang="en-US" b="1" dirty="0">
                  <a:solidFill>
                    <a:srgbClr val="0070C0"/>
                  </a:solidFill>
                </a:rPr>
                <a:t>x</a:t>
              </a:r>
              <a:r>
                <a:rPr lang="en-US" b="1" baseline="-25000" dirty="0">
                  <a:solidFill>
                    <a:srgbClr val="0070C0"/>
                  </a:solidFill>
                </a:rPr>
                <a:t>0</a:t>
              </a:r>
            </a:p>
          </p:txBody>
        </p:sp>
        <p:cxnSp>
          <p:nvCxnSpPr>
            <p:cNvPr id="108" name="Straight Connector 107">
              <a:extLst>
                <a:ext uri="{FF2B5EF4-FFF2-40B4-BE49-F238E27FC236}">
                  <a16:creationId xmlns:a16="http://schemas.microsoft.com/office/drawing/2014/main" id="{3DC5B09F-3E1E-426F-BE59-40E5DCEF63C0}"/>
                </a:ext>
              </a:extLst>
            </p:cNvPr>
            <p:cNvCxnSpPr>
              <a:cxnSpLocks/>
            </p:cNvCxnSpPr>
            <p:nvPr/>
          </p:nvCxnSpPr>
          <p:spPr>
            <a:xfrm flipH="1" flipV="1">
              <a:off x="6294952" y="2525145"/>
              <a:ext cx="1" cy="820487"/>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16DCF70A-FC82-4A10-8B91-222E74111CB1}"/>
                </a:ext>
              </a:extLst>
            </p:cNvPr>
            <p:cNvSpPr txBox="1"/>
            <p:nvPr/>
          </p:nvSpPr>
          <p:spPr>
            <a:xfrm>
              <a:off x="4296709" y="2297668"/>
              <a:ext cx="372218" cy="369332"/>
            </a:xfrm>
            <a:prstGeom prst="rect">
              <a:avLst/>
            </a:prstGeom>
            <a:noFill/>
          </p:spPr>
          <p:txBody>
            <a:bodyPr wrap="none" rtlCol="0">
              <a:spAutoFit/>
            </a:bodyPr>
            <a:lstStyle/>
            <a:p>
              <a:r>
                <a:rPr lang="en-US" b="1" dirty="0">
                  <a:solidFill>
                    <a:srgbClr val="0070C0"/>
                  </a:solidFill>
                </a:rPr>
                <a:t>y</a:t>
              </a:r>
              <a:r>
                <a:rPr lang="en-US" b="1" baseline="-25000" dirty="0">
                  <a:solidFill>
                    <a:srgbClr val="0070C0"/>
                  </a:solidFill>
                </a:rPr>
                <a:t>0</a:t>
              </a:r>
            </a:p>
          </p:txBody>
        </p:sp>
        <p:cxnSp>
          <p:nvCxnSpPr>
            <p:cNvPr id="122" name="Straight Connector 121">
              <a:extLst>
                <a:ext uri="{FF2B5EF4-FFF2-40B4-BE49-F238E27FC236}">
                  <a16:creationId xmlns:a16="http://schemas.microsoft.com/office/drawing/2014/main" id="{B38D2870-4199-447F-A9F9-E82FE6ADE19E}"/>
                </a:ext>
              </a:extLst>
            </p:cNvPr>
            <p:cNvCxnSpPr>
              <a:cxnSpLocks/>
            </p:cNvCxnSpPr>
            <p:nvPr/>
          </p:nvCxnSpPr>
          <p:spPr>
            <a:xfrm flipV="1">
              <a:off x="4668927" y="2563212"/>
              <a:ext cx="1626025" cy="10553"/>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8FADBA46-E6B3-4A8F-B86D-02EB82CA3FF6}"/>
                </a:ext>
              </a:extLst>
            </p:cNvPr>
            <p:cNvSpPr txBox="1"/>
            <p:nvPr/>
          </p:nvSpPr>
          <p:spPr>
            <a:xfrm>
              <a:off x="4287822" y="2221468"/>
              <a:ext cx="300082" cy="369332"/>
            </a:xfrm>
            <a:prstGeom prst="rect">
              <a:avLst/>
            </a:prstGeom>
            <a:noFill/>
          </p:spPr>
          <p:txBody>
            <a:bodyPr wrap="none" rtlCol="0">
              <a:spAutoFit/>
            </a:bodyPr>
            <a:lstStyle/>
            <a:p>
              <a:r>
                <a:rPr lang="en-US" dirty="0">
                  <a:solidFill>
                    <a:schemeClr val="accent1"/>
                  </a:solidFill>
                </a:rPr>
                <a:t>^</a:t>
              </a:r>
            </a:p>
          </p:txBody>
        </p:sp>
      </p:grpSp>
      <p:grpSp>
        <p:nvGrpSpPr>
          <p:cNvPr id="189" name="Group 188">
            <a:extLst>
              <a:ext uri="{FF2B5EF4-FFF2-40B4-BE49-F238E27FC236}">
                <a16:creationId xmlns:a16="http://schemas.microsoft.com/office/drawing/2014/main" id="{102D2849-42C5-42CB-B22E-F176A19563FE}"/>
              </a:ext>
            </a:extLst>
          </p:cNvPr>
          <p:cNvGrpSpPr/>
          <p:nvPr/>
        </p:nvGrpSpPr>
        <p:grpSpPr>
          <a:xfrm>
            <a:off x="4580540" y="3813333"/>
            <a:ext cx="3635239" cy="2222280"/>
            <a:chOff x="4330135" y="4388565"/>
            <a:chExt cx="3635239" cy="2222280"/>
          </a:xfrm>
        </p:grpSpPr>
        <p:sp>
          <p:nvSpPr>
            <p:cNvPr id="155" name="Oval 154">
              <a:extLst>
                <a:ext uri="{FF2B5EF4-FFF2-40B4-BE49-F238E27FC236}">
                  <a16:creationId xmlns:a16="http://schemas.microsoft.com/office/drawing/2014/main" id="{F4036620-77B3-4BEA-95DE-50BD1C794BEF}"/>
                </a:ext>
              </a:extLst>
            </p:cNvPr>
            <p:cNvSpPr/>
            <p:nvPr/>
          </p:nvSpPr>
          <p:spPr>
            <a:xfrm>
              <a:off x="5954512" y="5120707"/>
              <a:ext cx="769001" cy="518152"/>
            </a:xfrm>
            <a:prstGeom prst="ellipse">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Arrow Connector 156">
              <a:extLst>
                <a:ext uri="{FF2B5EF4-FFF2-40B4-BE49-F238E27FC236}">
                  <a16:creationId xmlns:a16="http://schemas.microsoft.com/office/drawing/2014/main" id="{9ED2FECF-3EE2-487A-8D24-FACC6DF8AE8E}"/>
                </a:ext>
              </a:extLst>
            </p:cNvPr>
            <p:cNvCxnSpPr>
              <a:cxnSpLocks/>
            </p:cNvCxnSpPr>
            <p:nvPr/>
          </p:nvCxnSpPr>
          <p:spPr>
            <a:xfrm flipV="1">
              <a:off x="4657349" y="6283750"/>
              <a:ext cx="2831545" cy="25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8D354612-57D6-4650-B99E-707172979D18}"/>
                </a:ext>
              </a:extLst>
            </p:cNvPr>
            <p:cNvCxnSpPr>
              <a:cxnSpLocks/>
            </p:cNvCxnSpPr>
            <p:nvPr/>
          </p:nvCxnSpPr>
          <p:spPr>
            <a:xfrm flipH="1" flipV="1">
              <a:off x="4684184" y="4849872"/>
              <a:ext cx="1617" cy="1469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Oval 158">
              <a:extLst>
                <a:ext uri="{FF2B5EF4-FFF2-40B4-BE49-F238E27FC236}">
                  <a16:creationId xmlns:a16="http://schemas.microsoft.com/office/drawing/2014/main" id="{F2F038CB-C1D7-437F-826B-3042C88AA5CC}"/>
                </a:ext>
              </a:extLst>
            </p:cNvPr>
            <p:cNvSpPr/>
            <p:nvPr/>
          </p:nvSpPr>
          <p:spPr>
            <a:xfrm rot="2279447">
              <a:off x="5227099" y="548993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686E59A-982C-4B43-8706-E62DB6096F4E}"/>
                </a:ext>
              </a:extLst>
            </p:cNvPr>
            <p:cNvSpPr/>
            <p:nvPr/>
          </p:nvSpPr>
          <p:spPr>
            <a:xfrm rot="2279447">
              <a:off x="5817647" y="526681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7A8FCCEC-347E-4152-8650-C254F3E89C21}"/>
                </a:ext>
              </a:extLst>
            </p:cNvPr>
            <p:cNvSpPr/>
            <p:nvPr/>
          </p:nvSpPr>
          <p:spPr>
            <a:xfrm rot="2279447">
              <a:off x="7185870" y="5447427"/>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0DB0E282-DE8F-4066-B749-C6BFFE9151CB}"/>
                </a:ext>
              </a:extLst>
            </p:cNvPr>
            <p:cNvSpPr/>
            <p:nvPr/>
          </p:nvSpPr>
          <p:spPr>
            <a:xfrm rot="2279447">
              <a:off x="5474747" y="556455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56456A34-C54B-44B3-8A39-0DFE2406DCEC}"/>
                </a:ext>
              </a:extLst>
            </p:cNvPr>
            <p:cNvSpPr/>
            <p:nvPr/>
          </p:nvSpPr>
          <p:spPr>
            <a:xfrm rot="2279447">
              <a:off x="5995769" y="541010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F32865F4-167B-4080-B8D3-E08C83EEFC96}"/>
                </a:ext>
              </a:extLst>
            </p:cNvPr>
            <p:cNvSpPr/>
            <p:nvPr/>
          </p:nvSpPr>
          <p:spPr>
            <a:xfrm rot="2279447">
              <a:off x="4979447" y="5619229"/>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B89395B1-6AC8-4A55-ADC1-7353A0F7046D}"/>
                </a:ext>
              </a:extLst>
            </p:cNvPr>
            <p:cNvSpPr/>
            <p:nvPr/>
          </p:nvSpPr>
          <p:spPr>
            <a:xfrm rot="2279447">
              <a:off x="6674300" y="511468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45EB4D1-146F-403D-95B6-F443DDB72864}"/>
                </a:ext>
              </a:extLst>
            </p:cNvPr>
            <p:cNvSpPr/>
            <p:nvPr/>
          </p:nvSpPr>
          <p:spPr>
            <a:xfrm rot="2279447">
              <a:off x="6826700" y="526708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AB8ECC6E-00F7-4A1B-B9E3-324DDC07732C}"/>
                </a:ext>
              </a:extLst>
            </p:cNvPr>
            <p:cNvSpPr/>
            <p:nvPr/>
          </p:nvSpPr>
          <p:spPr>
            <a:xfrm rot="2279447">
              <a:off x="6945624" y="552093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E5D2F825-EC53-4136-8DF8-E0421EC8CB64}"/>
                </a:ext>
              </a:extLst>
            </p:cNvPr>
            <p:cNvSpPr/>
            <p:nvPr/>
          </p:nvSpPr>
          <p:spPr>
            <a:xfrm rot="2279447">
              <a:off x="6198647" y="521486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E97B73FA-6895-42F9-9F6C-1B860CBB50C8}"/>
                </a:ext>
              </a:extLst>
            </p:cNvPr>
            <p:cNvSpPr/>
            <p:nvPr/>
          </p:nvSpPr>
          <p:spPr>
            <a:xfrm rot="2279447">
              <a:off x="7351651" y="5966709"/>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570480B-6EAF-4F5C-BC07-8F542EAC000A}"/>
                </a:ext>
              </a:extLst>
            </p:cNvPr>
            <p:cNvSpPr/>
            <p:nvPr/>
          </p:nvSpPr>
          <p:spPr>
            <a:xfrm rot="2279447">
              <a:off x="6551703" y="532899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Slide Number Placeholder 3">
              <a:extLst>
                <a:ext uri="{FF2B5EF4-FFF2-40B4-BE49-F238E27FC236}">
                  <a16:creationId xmlns:a16="http://schemas.microsoft.com/office/drawing/2014/main" id="{0FCBB08D-87D3-400A-A3C3-3CD29B2E4163}"/>
                </a:ext>
              </a:extLst>
            </p:cNvPr>
            <p:cNvSpPr txBox="1">
              <a:spLocks/>
            </p:cNvSpPr>
            <p:nvPr/>
          </p:nvSpPr>
          <p:spPr>
            <a:xfrm>
              <a:off x="7550145" y="6061054"/>
              <a:ext cx="4152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X</a:t>
              </a:r>
            </a:p>
          </p:txBody>
        </p:sp>
        <p:sp>
          <p:nvSpPr>
            <p:cNvPr id="172" name="Slide Number Placeholder 3">
              <a:extLst>
                <a:ext uri="{FF2B5EF4-FFF2-40B4-BE49-F238E27FC236}">
                  <a16:creationId xmlns:a16="http://schemas.microsoft.com/office/drawing/2014/main" id="{B183AF4E-F01E-4547-A76F-84F5308793D8}"/>
                </a:ext>
              </a:extLst>
            </p:cNvPr>
            <p:cNvSpPr txBox="1">
              <a:spLocks/>
            </p:cNvSpPr>
            <p:nvPr/>
          </p:nvSpPr>
          <p:spPr>
            <a:xfrm>
              <a:off x="4476569" y="4388565"/>
              <a:ext cx="4152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Y</a:t>
              </a:r>
            </a:p>
          </p:txBody>
        </p:sp>
        <p:sp>
          <p:nvSpPr>
            <p:cNvPr id="173" name="TextBox 172">
              <a:extLst>
                <a:ext uri="{FF2B5EF4-FFF2-40B4-BE49-F238E27FC236}">
                  <a16:creationId xmlns:a16="http://schemas.microsoft.com/office/drawing/2014/main" id="{E397D15B-0FC8-44EC-AEE8-0A61722B5238}"/>
                </a:ext>
              </a:extLst>
            </p:cNvPr>
            <p:cNvSpPr txBox="1"/>
            <p:nvPr/>
          </p:nvSpPr>
          <p:spPr>
            <a:xfrm>
              <a:off x="6195066" y="6241513"/>
              <a:ext cx="369012" cy="369332"/>
            </a:xfrm>
            <a:prstGeom prst="rect">
              <a:avLst/>
            </a:prstGeom>
            <a:noFill/>
            <a:ln>
              <a:noFill/>
            </a:ln>
          </p:spPr>
          <p:txBody>
            <a:bodyPr wrap="none" rtlCol="0">
              <a:spAutoFit/>
            </a:bodyPr>
            <a:lstStyle/>
            <a:p>
              <a:r>
                <a:rPr lang="en-US" b="1" dirty="0">
                  <a:solidFill>
                    <a:srgbClr val="00B050"/>
                  </a:solidFill>
                </a:rPr>
                <a:t>x</a:t>
              </a:r>
              <a:r>
                <a:rPr lang="en-US" b="1" baseline="-25000" dirty="0">
                  <a:solidFill>
                    <a:srgbClr val="00B050"/>
                  </a:solidFill>
                </a:rPr>
                <a:t>0</a:t>
              </a:r>
            </a:p>
          </p:txBody>
        </p:sp>
        <p:cxnSp>
          <p:nvCxnSpPr>
            <p:cNvPr id="174" name="Straight Connector 173">
              <a:extLst>
                <a:ext uri="{FF2B5EF4-FFF2-40B4-BE49-F238E27FC236}">
                  <a16:creationId xmlns:a16="http://schemas.microsoft.com/office/drawing/2014/main" id="{73D52F15-7D38-49CD-BC14-B6477D543320}"/>
                </a:ext>
              </a:extLst>
            </p:cNvPr>
            <p:cNvCxnSpPr>
              <a:cxnSpLocks/>
            </p:cNvCxnSpPr>
            <p:nvPr/>
          </p:nvCxnSpPr>
          <p:spPr>
            <a:xfrm flipH="1" flipV="1">
              <a:off x="6356203" y="5306441"/>
              <a:ext cx="1" cy="970540"/>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A1F13959-7FE5-4D8F-BAE0-8E1E21698128}"/>
                </a:ext>
              </a:extLst>
            </p:cNvPr>
            <p:cNvSpPr txBox="1"/>
            <p:nvPr/>
          </p:nvSpPr>
          <p:spPr>
            <a:xfrm>
              <a:off x="4357960" y="5089307"/>
              <a:ext cx="372218" cy="369332"/>
            </a:xfrm>
            <a:prstGeom prst="rect">
              <a:avLst/>
            </a:prstGeom>
            <a:noFill/>
            <a:ln>
              <a:noFill/>
            </a:ln>
          </p:spPr>
          <p:txBody>
            <a:bodyPr wrap="none" rtlCol="0">
              <a:spAutoFit/>
            </a:bodyPr>
            <a:lstStyle/>
            <a:p>
              <a:r>
                <a:rPr lang="en-US" b="1" dirty="0">
                  <a:solidFill>
                    <a:srgbClr val="00B050"/>
                  </a:solidFill>
                </a:rPr>
                <a:t>y</a:t>
              </a:r>
              <a:r>
                <a:rPr lang="en-US" b="1" baseline="-25000" dirty="0">
                  <a:solidFill>
                    <a:srgbClr val="00B050"/>
                  </a:solidFill>
                </a:rPr>
                <a:t>0</a:t>
              </a:r>
            </a:p>
          </p:txBody>
        </p:sp>
        <p:cxnSp>
          <p:nvCxnSpPr>
            <p:cNvPr id="178" name="Straight Connector 177">
              <a:extLst>
                <a:ext uri="{FF2B5EF4-FFF2-40B4-BE49-F238E27FC236}">
                  <a16:creationId xmlns:a16="http://schemas.microsoft.com/office/drawing/2014/main" id="{FC242B72-82E5-4383-8FDE-BB401DB0E73C}"/>
                </a:ext>
              </a:extLst>
            </p:cNvPr>
            <p:cNvCxnSpPr>
              <a:cxnSpLocks/>
            </p:cNvCxnSpPr>
            <p:nvPr/>
          </p:nvCxnSpPr>
          <p:spPr>
            <a:xfrm flipV="1">
              <a:off x="4730178" y="5306441"/>
              <a:ext cx="1626025" cy="43617"/>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9AD2207F-82E0-47F3-9B0D-4934DF66575E}"/>
                </a:ext>
              </a:extLst>
            </p:cNvPr>
            <p:cNvSpPr txBox="1"/>
            <p:nvPr/>
          </p:nvSpPr>
          <p:spPr>
            <a:xfrm>
              <a:off x="4330135" y="4990348"/>
              <a:ext cx="300082" cy="369332"/>
            </a:xfrm>
            <a:prstGeom prst="rect">
              <a:avLst/>
            </a:prstGeom>
            <a:noFill/>
          </p:spPr>
          <p:txBody>
            <a:bodyPr wrap="none" rtlCol="0">
              <a:spAutoFit/>
            </a:bodyPr>
            <a:lstStyle/>
            <a:p>
              <a:r>
                <a:rPr lang="en-US" dirty="0">
                  <a:solidFill>
                    <a:srgbClr val="00B050"/>
                  </a:solidFill>
                </a:rPr>
                <a:t>^</a:t>
              </a:r>
            </a:p>
          </p:txBody>
        </p:sp>
      </p:grpSp>
      <p:grpSp>
        <p:nvGrpSpPr>
          <p:cNvPr id="188" name="Group 187">
            <a:extLst>
              <a:ext uri="{FF2B5EF4-FFF2-40B4-BE49-F238E27FC236}">
                <a16:creationId xmlns:a16="http://schemas.microsoft.com/office/drawing/2014/main" id="{00CF6A23-DF88-4564-9EB7-6CAB77482857}"/>
              </a:ext>
            </a:extLst>
          </p:cNvPr>
          <p:cNvGrpSpPr/>
          <p:nvPr/>
        </p:nvGrpSpPr>
        <p:grpSpPr>
          <a:xfrm>
            <a:off x="2650857" y="1170548"/>
            <a:ext cx="3321220" cy="2018292"/>
            <a:chOff x="347200" y="1483448"/>
            <a:chExt cx="3321220" cy="2018292"/>
          </a:xfrm>
        </p:grpSpPr>
        <p:cxnSp>
          <p:nvCxnSpPr>
            <p:cNvPr id="33" name="Straight Arrow Connector 32">
              <a:extLst>
                <a:ext uri="{FF2B5EF4-FFF2-40B4-BE49-F238E27FC236}">
                  <a16:creationId xmlns:a16="http://schemas.microsoft.com/office/drawing/2014/main" id="{2A623923-680C-4B1B-8254-4599786ECE25}"/>
                </a:ext>
              </a:extLst>
            </p:cNvPr>
            <p:cNvCxnSpPr>
              <a:cxnSpLocks/>
            </p:cNvCxnSpPr>
            <p:nvPr/>
          </p:nvCxnSpPr>
          <p:spPr>
            <a:xfrm flipV="1">
              <a:off x="465499" y="3383817"/>
              <a:ext cx="2831545" cy="25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8FC80B5-B6D7-488E-BCA4-2F4A661D0D50}"/>
                </a:ext>
              </a:extLst>
            </p:cNvPr>
            <p:cNvCxnSpPr>
              <a:cxnSpLocks/>
            </p:cNvCxnSpPr>
            <p:nvPr/>
          </p:nvCxnSpPr>
          <p:spPr>
            <a:xfrm flipH="1" flipV="1">
              <a:off x="492334" y="1949939"/>
              <a:ext cx="1617" cy="1469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BF265DCC-5E37-44F7-BAF8-F03F091E0F79}"/>
                </a:ext>
              </a:extLst>
            </p:cNvPr>
            <p:cNvSpPr/>
            <p:nvPr/>
          </p:nvSpPr>
          <p:spPr>
            <a:xfrm rot="2279447">
              <a:off x="1035249" y="2589999"/>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B4DE008-3C27-44CA-A710-78CBFFDABD11}"/>
                </a:ext>
              </a:extLst>
            </p:cNvPr>
            <p:cNvSpPr/>
            <p:nvPr/>
          </p:nvSpPr>
          <p:spPr>
            <a:xfrm rot="2279447">
              <a:off x="1625797" y="2366877"/>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EE56004-2FB8-4095-A1E5-C2BB34CBCD57}"/>
                </a:ext>
              </a:extLst>
            </p:cNvPr>
            <p:cNvSpPr/>
            <p:nvPr/>
          </p:nvSpPr>
          <p:spPr>
            <a:xfrm rot="2279447">
              <a:off x="2994020" y="254749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4E77F3A-4162-4148-8DB8-3D57C3D2C2CF}"/>
                </a:ext>
              </a:extLst>
            </p:cNvPr>
            <p:cNvSpPr/>
            <p:nvPr/>
          </p:nvSpPr>
          <p:spPr>
            <a:xfrm rot="2279447">
              <a:off x="1282897" y="2664619"/>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784A7CC-E20A-4510-80D9-B1DCC01B091E}"/>
                </a:ext>
              </a:extLst>
            </p:cNvPr>
            <p:cNvSpPr/>
            <p:nvPr/>
          </p:nvSpPr>
          <p:spPr>
            <a:xfrm rot="2279447">
              <a:off x="1803919" y="251017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A3F6CA7-7E6E-41EF-BB38-54978067802D}"/>
                </a:ext>
              </a:extLst>
            </p:cNvPr>
            <p:cNvSpPr/>
            <p:nvPr/>
          </p:nvSpPr>
          <p:spPr>
            <a:xfrm rot="2279447">
              <a:off x="787597" y="27192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lide Number Placeholder 3">
              <a:extLst>
                <a:ext uri="{FF2B5EF4-FFF2-40B4-BE49-F238E27FC236}">
                  <a16:creationId xmlns:a16="http://schemas.microsoft.com/office/drawing/2014/main" id="{613B45A5-0A97-419F-A483-1A209E7058DC}"/>
                </a:ext>
              </a:extLst>
            </p:cNvPr>
            <p:cNvSpPr txBox="1">
              <a:spLocks/>
            </p:cNvSpPr>
            <p:nvPr/>
          </p:nvSpPr>
          <p:spPr>
            <a:xfrm>
              <a:off x="347200" y="1483448"/>
              <a:ext cx="4152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Y</a:t>
              </a:r>
            </a:p>
          </p:txBody>
        </p:sp>
        <p:sp>
          <p:nvSpPr>
            <p:cNvPr id="55" name="Oval 54">
              <a:extLst>
                <a:ext uri="{FF2B5EF4-FFF2-40B4-BE49-F238E27FC236}">
                  <a16:creationId xmlns:a16="http://schemas.microsoft.com/office/drawing/2014/main" id="{36B63352-86B6-47FC-AFE1-9535E0F075D6}"/>
                </a:ext>
              </a:extLst>
            </p:cNvPr>
            <p:cNvSpPr/>
            <p:nvPr/>
          </p:nvSpPr>
          <p:spPr>
            <a:xfrm rot="2279447">
              <a:off x="2482450" y="221475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7CAA47B-FA91-4412-994D-AD475BD65EEF}"/>
                </a:ext>
              </a:extLst>
            </p:cNvPr>
            <p:cNvSpPr/>
            <p:nvPr/>
          </p:nvSpPr>
          <p:spPr>
            <a:xfrm rot="2279447">
              <a:off x="2634850" y="236715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737CBB-ED50-47DC-93EB-2CB689DBB2F0}"/>
                </a:ext>
              </a:extLst>
            </p:cNvPr>
            <p:cNvSpPr/>
            <p:nvPr/>
          </p:nvSpPr>
          <p:spPr>
            <a:xfrm rot="2279447">
              <a:off x="2753774" y="2621005"/>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B465EE0-CC49-4F0F-AC9D-36D14BB81782}"/>
                </a:ext>
              </a:extLst>
            </p:cNvPr>
            <p:cNvSpPr/>
            <p:nvPr/>
          </p:nvSpPr>
          <p:spPr>
            <a:xfrm rot="2279447">
              <a:off x="2006797" y="2314929"/>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DA944D7-D287-41FE-9649-A28E256E1C35}"/>
                </a:ext>
              </a:extLst>
            </p:cNvPr>
            <p:cNvSpPr/>
            <p:nvPr/>
          </p:nvSpPr>
          <p:spPr>
            <a:xfrm rot="2279447">
              <a:off x="3159801" y="306677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DBED3ED-3C90-409E-B7D8-B7FE34AA89B4}"/>
                </a:ext>
              </a:extLst>
            </p:cNvPr>
            <p:cNvSpPr/>
            <p:nvPr/>
          </p:nvSpPr>
          <p:spPr>
            <a:xfrm rot="2279447">
              <a:off x="2359853" y="242906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lide Number Placeholder 3">
              <a:extLst>
                <a:ext uri="{FF2B5EF4-FFF2-40B4-BE49-F238E27FC236}">
                  <a16:creationId xmlns:a16="http://schemas.microsoft.com/office/drawing/2014/main" id="{BC4DECAD-739D-447F-8859-F89D8FCD5C36}"/>
                </a:ext>
              </a:extLst>
            </p:cNvPr>
            <p:cNvSpPr txBox="1">
              <a:spLocks/>
            </p:cNvSpPr>
            <p:nvPr/>
          </p:nvSpPr>
          <p:spPr>
            <a:xfrm>
              <a:off x="3253191" y="3136615"/>
              <a:ext cx="4152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X</a:t>
              </a:r>
            </a:p>
          </p:txBody>
        </p:sp>
        <p:sp>
          <p:nvSpPr>
            <p:cNvPr id="184" name="TextBox 183">
              <a:extLst>
                <a:ext uri="{FF2B5EF4-FFF2-40B4-BE49-F238E27FC236}">
                  <a16:creationId xmlns:a16="http://schemas.microsoft.com/office/drawing/2014/main" id="{8234E089-8BC3-4A2F-9DE8-F2C1542A5C78}"/>
                </a:ext>
              </a:extLst>
            </p:cNvPr>
            <p:cNvSpPr txBox="1"/>
            <p:nvPr/>
          </p:nvSpPr>
          <p:spPr>
            <a:xfrm>
              <a:off x="1295315" y="2001858"/>
              <a:ext cx="732893" cy="369332"/>
            </a:xfrm>
            <a:prstGeom prst="rect">
              <a:avLst/>
            </a:prstGeom>
            <a:noFill/>
          </p:spPr>
          <p:txBody>
            <a:bodyPr wrap="none" rtlCol="0">
              <a:spAutoFit/>
            </a:bodyPr>
            <a:lstStyle/>
            <a:p>
              <a:r>
                <a:rPr lang="en-US" b="1" dirty="0">
                  <a:solidFill>
                    <a:srgbClr val="C00000"/>
                  </a:solidFill>
                </a:rPr>
                <a:t>(x</a:t>
              </a:r>
              <a:r>
                <a:rPr lang="en-US" b="1" baseline="-25000" dirty="0">
                  <a:solidFill>
                    <a:srgbClr val="C00000"/>
                  </a:solidFill>
                </a:rPr>
                <a:t>i</a:t>
              </a:r>
              <a:r>
                <a:rPr lang="en-US" b="1" dirty="0">
                  <a:solidFill>
                    <a:srgbClr val="C00000"/>
                  </a:solidFill>
                </a:rPr>
                <a:t>, </a:t>
              </a:r>
              <a:r>
                <a:rPr lang="en-US" b="1" dirty="0" err="1">
                  <a:solidFill>
                    <a:srgbClr val="C00000"/>
                  </a:solidFill>
                </a:rPr>
                <a:t>y</a:t>
              </a:r>
              <a:r>
                <a:rPr lang="en-US" b="1" baseline="-25000" dirty="0" err="1">
                  <a:solidFill>
                    <a:srgbClr val="C00000"/>
                  </a:solidFill>
                </a:rPr>
                <a:t>i</a:t>
              </a:r>
              <a:r>
                <a:rPr lang="en-US" b="1" dirty="0">
                  <a:solidFill>
                    <a:srgbClr val="C00000"/>
                  </a:solidFill>
                </a:rPr>
                <a:t>)</a:t>
              </a:r>
            </a:p>
          </p:txBody>
        </p:sp>
      </p:grpSp>
      <p:sp>
        <p:nvSpPr>
          <p:cNvPr id="190" name="Slide Number Placeholder 3">
            <a:extLst>
              <a:ext uri="{FF2B5EF4-FFF2-40B4-BE49-F238E27FC236}">
                <a16:creationId xmlns:a16="http://schemas.microsoft.com/office/drawing/2014/main" id="{8A041EBF-ACA0-42EF-B37F-213EF3CDE0E2}"/>
              </a:ext>
            </a:extLst>
          </p:cNvPr>
          <p:cNvSpPr>
            <a:spLocks noGrp="1"/>
          </p:cNvSpPr>
          <p:nvPr>
            <p:ph type="sldNum" sz="quarter" idx="12"/>
          </p:nvPr>
        </p:nvSpPr>
        <p:spPr>
          <a:xfrm>
            <a:off x="6553200" y="6356350"/>
            <a:ext cx="2133600" cy="365125"/>
          </a:xfrm>
        </p:spPr>
        <p:txBody>
          <a:bodyPr/>
          <a:lstStyle/>
          <a:p>
            <a:pPr>
              <a:defRPr/>
            </a:pPr>
            <a:fld id="{9695C8B4-01A2-485F-8B64-4640E234E3BB}" type="slidenum">
              <a:rPr lang="en-US" altLang="en-US" smtClean="0"/>
              <a:pPr>
                <a:defRPr/>
              </a:pPr>
              <a:t>5</a:t>
            </a:fld>
            <a:endParaRPr lang="en-US" altLang="en-US" dirty="0"/>
          </a:p>
        </p:txBody>
      </p:sp>
    </p:spTree>
    <p:extLst>
      <p:ext uri="{BB962C8B-B14F-4D97-AF65-F5344CB8AC3E}">
        <p14:creationId xmlns:p14="http://schemas.microsoft.com/office/powerpoint/2010/main" val="27542766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1143000"/>
          </a:xfrm>
        </p:spPr>
        <p:txBody>
          <a:bodyPr/>
          <a:lstStyle/>
          <a:p>
            <a:pPr eaLnBrk="1" hangingPunct="1"/>
            <a:r>
              <a:rPr lang="en-US" altLang="en-US" dirty="0"/>
              <a:t>Homework #2 (Page 3 of 3)</a:t>
            </a:r>
            <a:br>
              <a:rPr lang="en-US" altLang="en-US" dirty="0"/>
            </a:br>
            <a:r>
              <a:rPr lang="en-US" altLang="en-US" dirty="0"/>
              <a:t>Hand in Project Plan</a:t>
            </a:r>
            <a:endParaRPr lang="en-US" altLang="en-US" sz="2800" dirty="0"/>
          </a:p>
        </p:txBody>
      </p:sp>
      <p:sp>
        <p:nvSpPr>
          <p:cNvPr id="3" name="Content Placeholder 2"/>
          <p:cNvSpPr>
            <a:spLocks noGrp="1"/>
          </p:cNvSpPr>
          <p:nvPr>
            <p:ph idx="1"/>
          </p:nvPr>
        </p:nvSpPr>
        <p:spPr>
          <a:xfrm>
            <a:off x="381000" y="1066800"/>
            <a:ext cx="8458200" cy="5334000"/>
          </a:xfrm>
        </p:spPr>
        <p:txBody>
          <a:bodyPr rtlCol="0">
            <a:noAutofit/>
          </a:bodyPr>
          <a:lstStyle/>
          <a:p>
            <a:pPr marL="0" indent="0" eaLnBrk="1" fontAlgn="auto" hangingPunct="1">
              <a:spcBef>
                <a:spcPts val="0"/>
              </a:spcBef>
              <a:spcAft>
                <a:spcPts val="0"/>
              </a:spcAft>
              <a:buNone/>
              <a:defRPr/>
            </a:pPr>
            <a:r>
              <a:rPr lang="en-US" dirty="0"/>
              <a:t>Please Include</a:t>
            </a:r>
          </a:p>
          <a:p>
            <a:pPr marL="0" indent="0" eaLnBrk="1" fontAlgn="auto" hangingPunct="1">
              <a:spcBef>
                <a:spcPts val="0"/>
              </a:spcBef>
              <a:spcAft>
                <a:spcPts val="0"/>
              </a:spcAft>
              <a:buNone/>
              <a:defRPr/>
            </a:pPr>
            <a:endParaRPr lang="en-US" dirty="0"/>
          </a:p>
          <a:p>
            <a:pPr eaLnBrk="1" fontAlgn="auto" hangingPunct="1">
              <a:spcBef>
                <a:spcPts val="0"/>
              </a:spcBef>
              <a:spcAft>
                <a:spcPts val="0"/>
              </a:spcAft>
              <a:defRPr/>
            </a:pPr>
            <a:r>
              <a:rPr lang="en-US" dirty="0"/>
              <a:t>Topic</a:t>
            </a:r>
          </a:p>
          <a:p>
            <a:pPr eaLnBrk="1" fontAlgn="auto" hangingPunct="1">
              <a:spcBef>
                <a:spcPts val="0"/>
              </a:spcBef>
              <a:spcAft>
                <a:spcPts val="0"/>
              </a:spcAft>
              <a:defRPr/>
            </a:pPr>
            <a:r>
              <a:rPr lang="en-US" dirty="0"/>
              <a:t>Problem Description / Need</a:t>
            </a:r>
          </a:p>
          <a:p>
            <a:pPr eaLnBrk="1" fontAlgn="auto" hangingPunct="1">
              <a:spcBef>
                <a:spcPts val="0"/>
              </a:spcBef>
              <a:spcAft>
                <a:spcPts val="0"/>
              </a:spcAft>
              <a:defRPr/>
            </a:pPr>
            <a:r>
              <a:rPr lang="en-US" dirty="0"/>
              <a:t>Objective</a:t>
            </a:r>
          </a:p>
          <a:p>
            <a:pPr eaLnBrk="1" fontAlgn="auto" hangingPunct="1">
              <a:spcBef>
                <a:spcPts val="0"/>
              </a:spcBef>
              <a:spcAft>
                <a:spcPts val="0"/>
              </a:spcAft>
              <a:defRPr/>
            </a:pPr>
            <a:r>
              <a:rPr lang="en-US" dirty="0"/>
              <a:t>Dataset Description</a:t>
            </a:r>
          </a:p>
          <a:p>
            <a:pPr eaLnBrk="1" fontAlgn="auto" hangingPunct="1">
              <a:spcBef>
                <a:spcPts val="0"/>
              </a:spcBef>
              <a:spcAft>
                <a:spcPts val="0"/>
              </a:spcAft>
              <a:defRPr/>
            </a:pPr>
            <a:r>
              <a:rPr lang="en-US" dirty="0"/>
              <a:t>Unsupervised Learning Results</a:t>
            </a:r>
          </a:p>
          <a:p>
            <a:pPr eaLnBrk="1" fontAlgn="auto" hangingPunct="1">
              <a:spcBef>
                <a:spcPts val="0"/>
              </a:spcBef>
              <a:spcAft>
                <a:spcPts val="0"/>
              </a:spcAft>
              <a:defRPr/>
            </a:pPr>
            <a:r>
              <a:rPr lang="en-US" dirty="0"/>
              <a:t>Data Selection</a:t>
            </a:r>
          </a:p>
          <a:p>
            <a:pPr eaLnBrk="1" fontAlgn="auto" hangingPunct="1">
              <a:spcBef>
                <a:spcPts val="0"/>
              </a:spcBef>
              <a:spcAft>
                <a:spcPts val="0"/>
              </a:spcAft>
              <a:defRPr/>
            </a:pPr>
            <a:r>
              <a:rPr lang="en-US" dirty="0"/>
              <a:t>Analysis Plan</a:t>
            </a:r>
          </a:p>
          <a:p>
            <a:pPr eaLnBrk="1" fontAlgn="auto" hangingPunct="1">
              <a:spcBef>
                <a:spcPts val="0"/>
              </a:spcBef>
              <a:spcAft>
                <a:spcPts val="0"/>
              </a:spcAft>
              <a:defRPr/>
            </a:pPr>
            <a:r>
              <a:rPr lang="en-US" dirty="0"/>
              <a:t>Appendices</a:t>
            </a:r>
          </a:p>
          <a:p>
            <a:pPr lvl="1" eaLnBrk="1" fontAlgn="auto" hangingPunct="1">
              <a:spcBef>
                <a:spcPts val="0"/>
              </a:spcBef>
              <a:spcAft>
                <a:spcPts val="0"/>
              </a:spcAft>
              <a:defRPr/>
            </a:pPr>
            <a:r>
              <a:rPr lang="en-US" dirty="0"/>
              <a:t>Linear Regression</a:t>
            </a:r>
          </a:p>
          <a:p>
            <a:pPr lvl="1" eaLnBrk="1" fontAlgn="auto" hangingPunct="1">
              <a:spcBef>
                <a:spcPts val="0"/>
              </a:spcBef>
              <a:spcAft>
                <a:spcPts val="0"/>
              </a:spcAft>
              <a:defRPr/>
            </a:pPr>
            <a:r>
              <a:rPr lang="en-US" dirty="0"/>
              <a:t>KNN</a:t>
            </a:r>
          </a:p>
          <a:p>
            <a:pPr lvl="1" eaLnBrk="1" fontAlgn="auto" hangingPunct="1">
              <a:spcBef>
                <a:spcPts val="0"/>
              </a:spcBef>
              <a:spcAft>
                <a:spcPts val="0"/>
              </a:spcAft>
              <a:defRPr/>
            </a:pPr>
            <a:r>
              <a:rPr lang="en-US" dirty="0"/>
              <a:t>LASSO</a:t>
            </a:r>
          </a:p>
          <a:p>
            <a:pPr lvl="1" eaLnBrk="1" fontAlgn="auto" hangingPunct="1">
              <a:spcBef>
                <a:spcPts val="0"/>
              </a:spcBef>
              <a:spcAft>
                <a:spcPts val="0"/>
              </a:spcAft>
              <a:defRPr/>
            </a:pPr>
            <a:r>
              <a:rPr lang="en-US" dirty="0"/>
              <a:t>RR</a:t>
            </a:r>
          </a:p>
          <a:p>
            <a:pPr lvl="1" eaLnBrk="1" fontAlgn="auto" hangingPunct="1">
              <a:spcBef>
                <a:spcPts val="0"/>
              </a:spcBef>
              <a:spcAft>
                <a:spcPts val="0"/>
              </a:spcAft>
              <a:defRPr/>
            </a:pPr>
            <a:r>
              <a:rPr lang="en-US" dirty="0"/>
              <a:t>PCR</a:t>
            </a:r>
          </a:p>
          <a:p>
            <a:pPr lvl="1" eaLnBrk="1" fontAlgn="auto" hangingPunct="1">
              <a:spcBef>
                <a:spcPts val="0"/>
              </a:spcBef>
              <a:spcAft>
                <a:spcPts val="0"/>
              </a:spcAft>
              <a:defRPr/>
            </a:pPr>
            <a:r>
              <a:rPr lang="en-US" dirty="0"/>
              <a:t>PLS</a:t>
            </a:r>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u="sng" dirty="0"/>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50</a:t>
            </a:fld>
            <a:endParaRPr lang="en-US" altLang="en-US"/>
          </a:p>
        </p:txBody>
      </p:sp>
    </p:spTree>
    <p:extLst>
      <p:ext uri="{BB962C8B-B14F-4D97-AF65-F5344CB8AC3E}">
        <p14:creationId xmlns:p14="http://schemas.microsoft.com/office/powerpoint/2010/main" val="26375233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7CA6A-29A8-4F16-A696-7E49DAB07EE1}"/>
              </a:ext>
            </a:extLst>
          </p:cNvPr>
          <p:cNvSpPr>
            <a:spLocks noGrp="1"/>
          </p:cNvSpPr>
          <p:nvPr>
            <p:ph idx="1"/>
          </p:nvPr>
        </p:nvSpPr>
        <p:spPr>
          <a:xfrm>
            <a:off x="457200" y="1828800"/>
            <a:ext cx="8229600" cy="4297363"/>
          </a:xfrm>
        </p:spPr>
        <p:txBody>
          <a:bodyPr/>
          <a:lstStyle/>
          <a:p>
            <a:pPr marL="0" indent="0" algn="ctr">
              <a:buNone/>
            </a:pPr>
            <a:endParaRPr lang="en-US" sz="2800" dirty="0"/>
          </a:p>
          <a:p>
            <a:pPr marL="0" indent="0" algn="ctr">
              <a:buNone/>
            </a:pPr>
            <a:r>
              <a:rPr lang="en-US" sz="2800" dirty="0"/>
              <a:t>Project Discussion</a:t>
            </a:r>
          </a:p>
        </p:txBody>
      </p:sp>
      <p:sp>
        <p:nvSpPr>
          <p:cNvPr id="4" name="Slide Number Placeholder 3">
            <a:extLst>
              <a:ext uri="{FF2B5EF4-FFF2-40B4-BE49-F238E27FC236}">
                <a16:creationId xmlns:a16="http://schemas.microsoft.com/office/drawing/2014/main" id="{E5399E3F-4BDD-4B8F-AF2F-6BA2D7097B68}"/>
              </a:ext>
            </a:extLst>
          </p:cNvPr>
          <p:cNvSpPr>
            <a:spLocks noGrp="1"/>
          </p:cNvSpPr>
          <p:nvPr>
            <p:ph type="sldNum" sz="quarter" idx="12"/>
          </p:nvPr>
        </p:nvSpPr>
        <p:spPr/>
        <p:txBody>
          <a:bodyPr/>
          <a:lstStyle/>
          <a:p>
            <a:pPr>
              <a:defRPr/>
            </a:pPr>
            <a:fld id="{9695C8B4-01A2-485F-8B64-4640E234E3BB}" type="slidenum">
              <a:rPr lang="en-US" altLang="en-US" smtClean="0"/>
              <a:pPr>
                <a:defRPr/>
              </a:pPr>
              <a:t>51</a:t>
            </a:fld>
            <a:endParaRPr lang="en-US" altLang="en-US"/>
          </a:p>
        </p:txBody>
      </p:sp>
    </p:spTree>
    <p:extLst>
      <p:ext uri="{BB962C8B-B14F-4D97-AF65-F5344CB8AC3E}">
        <p14:creationId xmlns:p14="http://schemas.microsoft.com/office/powerpoint/2010/main" val="485392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1143000"/>
          </a:xfrm>
        </p:spPr>
        <p:txBody>
          <a:bodyPr/>
          <a:lstStyle/>
          <a:p>
            <a:pPr eaLnBrk="1" hangingPunct="1"/>
            <a:r>
              <a:rPr lang="en-US" altLang="en-US" dirty="0"/>
              <a:t>Machine Learning Project Goal</a:t>
            </a:r>
            <a:endParaRPr lang="en-US" altLang="en-US" sz="2800" dirty="0"/>
          </a:p>
        </p:txBody>
      </p:sp>
      <p:sp>
        <p:nvSpPr>
          <p:cNvPr id="3" name="Content Placeholder 2"/>
          <p:cNvSpPr>
            <a:spLocks noGrp="1"/>
          </p:cNvSpPr>
          <p:nvPr>
            <p:ph idx="1"/>
          </p:nvPr>
        </p:nvSpPr>
        <p:spPr>
          <a:xfrm>
            <a:off x="381000" y="1066800"/>
            <a:ext cx="8458200" cy="5334000"/>
          </a:xfrm>
        </p:spPr>
        <p:txBody>
          <a:bodyPr rtlCol="0">
            <a:noAutofit/>
          </a:bodyPr>
          <a:lstStyle/>
          <a:p>
            <a:pPr marL="0" indent="0" eaLnBrk="1" fontAlgn="auto" hangingPunct="1">
              <a:spcBef>
                <a:spcPts val="0"/>
              </a:spcBef>
              <a:spcAft>
                <a:spcPts val="0"/>
              </a:spcAft>
              <a:buFont typeface="Arial" charset="0"/>
              <a:buNone/>
              <a:defRPr/>
            </a:pPr>
            <a:r>
              <a:rPr lang="en-US" dirty="0"/>
              <a:t>The </a:t>
            </a:r>
            <a:r>
              <a:rPr lang="en-US" u="sng" dirty="0"/>
              <a:t>goal of the project </a:t>
            </a:r>
            <a:r>
              <a:rPr lang="en-US" dirty="0"/>
              <a:t>is to apply the concepts you are learning to real-world problems.</a:t>
            </a:r>
          </a:p>
          <a:p>
            <a:pPr marL="0" indent="0" eaLnBrk="1" fontAlgn="auto" hangingPunct="1">
              <a:spcBef>
                <a:spcPts val="0"/>
              </a:spcBef>
              <a:spcAft>
                <a:spcPts val="0"/>
              </a:spcAft>
              <a:buFont typeface="Arial" charset="0"/>
              <a:buNone/>
              <a:defRPr/>
            </a:pPr>
            <a:endParaRPr lang="en-US" dirty="0"/>
          </a:p>
          <a:p>
            <a:pPr marL="0" indent="0" eaLnBrk="1" fontAlgn="auto" hangingPunct="1">
              <a:spcBef>
                <a:spcPts val="0"/>
              </a:spcBef>
              <a:spcAft>
                <a:spcPts val="0"/>
              </a:spcAft>
              <a:buFont typeface="Arial" charset="0"/>
              <a:buNone/>
              <a:defRPr/>
            </a:pPr>
            <a:r>
              <a:rPr lang="en-US" dirty="0"/>
              <a:t>Some of the necessary skills include:</a:t>
            </a:r>
          </a:p>
          <a:p>
            <a:pPr marL="0" indent="0" eaLnBrk="1" fontAlgn="auto" hangingPunct="1">
              <a:spcBef>
                <a:spcPts val="0"/>
              </a:spcBef>
              <a:spcAft>
                <a:spcPts val="0"/>
              </a:spcAft>
              <a:buFont typeface="Arial" charset="0"/>
              <a:buNone/>
              <a:defRPr/>
            </a:pPr>
            <a:endParaRPr lang="en-US" dirty="0"/>
          </a:p>
          <a:p>
            <a:pPr eaLnBrk="1" fontAlgn="auto" hangingPunct="1">
              <a:spcBef>
                <a:spcPts val="0"/>
              </a:spcBef>
              <a:spcAft>
                <a:spcPts val="0"/>
              </a:spcAft>
              <a:buFontTx/>
              <a:buChar char="-"/>
              <a:defRPr/>
            </a:pPr>
            <a:r>
              <a:rPr lang="en-US" dirty="0"/>
              <a:t>Listening to the Customer needs (for future reference)</a:t>
            </a:r>
          </a:p>
          <a:p>
            <a:pPr eaLnBrk="1" fontAlgn="auto" hangingPunct="1">
              <a:spcBef>
                <a:spcPts val="0"/>
              </a:spcBef>
              <a:spcAft>
                <a:spcPts val="0"/>
              </a:spcAft>
              <a:buFontTx/>
              <a:buChar char="-"/>
              <a:defRPr/>
            </a:pPr>
            <a:r>
              <a:rPr lang="en-US" dirty="0"/>
              <a:t>Articulating project goals</a:t>
            </a:r>
          </a:p>
          <a:p>
            <a:pPr eaLnBrk="1" fontAlgn="auto" hangingPunct="1">
              <a:spcBef>
                <a:spcPts val="0"/>
              </a:spcBef>
              <a:spcAft>
                <a:spcPts val="0"/>
              </a:spcAft>
              <a:buFontTx/>
              <a:buChar char="-"/>
              <a:defRPr/>
            </a:pPr>
            <a:r>
              <a:rPr lang="en-US" dirty="0"/>
              <a:t>Understanding the data</a:t>
            </a:r>
          </a:p>
          <a:p>
            <a:pPr eaLnBrk="1" fontAlgn="auto" hangingPunct="1">
              <a:spcBef>
                <a:spcPts val="0"/>
              </a:spcBef>
              <a:spcAft>
                <a:spcPts val="0"/>
              </a:spcAft>
              <a:buFontTx/>
              <a:buChar char="-"/>
              <a:defRPr/>
            </a:pPr>
            <a:r>
              <a:rPr lang="en-US" dirty="0"/>
              <a:t>Selecting the appropriate analytic technique(s)</a:t>
            </a:r>
          </a:p>
          <a:p>
            <a:pPr eaLnBrk="1" fontAlgn="auto" hangingPunct="1">
              <a:spcBef>
                <a:spcPts val="0"/>
              </a:spcBef>
              <a:spcAft>
                <a:spcPts val="0"/>
              </a:spcAft>
              <a:buFontTx/>
              <a:buChar char="-"/>
              <a:defRPr/>
            </a:pPr>
            <a:r>
              <a:rPr lang="en-US" dirty="0"/>
              <a:t>Performing quality control and error estimation</a:t>
            </a:r>
          </a:p>
          <a:p>
            <a:pPr eaLnBrk="1" fontAlgn="auto" hangingPunct="1">
              <a:spcBef>
                <a:spcPts val="0"/>
              </a:spcBef>
              <a:spcAft>
                <a:spcPts val="0"/>
              </a:spcAft>
              <a:buFontTx/>
              <a:buChar char="-"/>
              <a:defRPr/>
            </a:pPr>
            <a:r>
              <a:rPr lang="en-US" dirty="0"/>
              <a:t>Communicating your results</a:t>
            </a:r>
          </a:p>
          <a:p>
            <a:pPr marL="0" indent="0" eaLnBrk="1" fontAlgn="auto" hangingPunct="1">
              <a:spcBef>
                <a:spcPts val="0"/>
              </a:spcBef>
              <a:spcAft>
                <a:spcPts val="0"/>
              </a:spcAft>
              <a:buFont typeface="Arial" charset="0"/>
              <a:buNone/>
              <a:defRPr/>
            </a:pPr>
            <a:endParaRPr lang="en-US" u="sng"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800" dirty="0"/>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52</a:t>
            </a:fld>
            <a:endParaRPr lang="en-US" altLang="en-US"/>
          </a:p>
        </p:txBody>
      </p:sp>
    </p:spTree>
    <p:extLst>
      <p:ext uri="{BB962C8B-B14F-4D97-AF65-F5344CB8AC3E}">
        <p14:creationId xmlns:p14="http://schemas.microsoft.com/office/powerpoint/2010/main" val="2091405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A4D3-6D8F-4F4C-AFE5-E4A42372E5C5}"/>
              </a:ext>
            </a:extLst>
          </p:cNvPr>
          <p:cNvSpPr>
            <a:spLocks noGrp="1"/>
          </p:cNvSpPr>
          <p:nvPr>
            <p:ph type="title"/>
          </p:nvPr>
        </p:nvSpPr>
        <p:spPr/>
        <p:txBody>
          <a:bodyPr/>
          <a:lstStyle/>
          <a:p>
            <a:r>
              <a:rPr lang="en-US" dirty="0"/>
              <a:t>Leading Questions </a:t>
            </a:r>
          </a:p>
        </p:txBody>
      </p:sp>
      <p:sp>
        <p:nvSpPr>
          <p:cNvPr id="3" name="Content Placeholder 2">
            <a:extLst>
              <a:ext uri="{FF2B5EF4-FFF2-40B4-BE49-F238E27FC236}">
                <a16:creationId xmlns:a16="http://schemas.microsoft.com/office/drawing/2014/main" id="{E5F0CFBF-4745-4A9B-B571-FB9E0E4BA6BB}"/>
              </a:ext>
            </a:extLst>
          </p:cNvPr>
          <p:cNvSpPr>
            <a:spLocks noGrp="1"/>
          </p:cNvSpPr>
          <p:nvPr>
            <p:ph idx="1"/>
          </p:nvPr>
        </p:nvSpPr>
        <p:spPr/>
        <p:txBody>
          <a:bodyPr/>
          <a:lstStyle/>
          <a:p>
            <a:r>
              <a:rPr lang="en-US" dirty="0"/>
              <a:t>Am I happy with the topic area I have selected?</a:t>
            </a:r>
          </a:p>
          <a:p>
            <a:endParaRPr lang="en-US" dirty="0"/>
          </a:p>
          <a:p>
            <a:r>
              <a:rPr lang="en-US" dirty="0"/>
              <a:t>Have I found a good dataset?</a:t>
            </a:r>
          </a:p>
          <a:p>
            <a:endParaRPr lang="en-US" dirty="0"/>
          </a:p>
          <a:p>
            <a:r>
              <a:rPr lang="en-US" dirty="0"/>
              <a:t>Have I determined an outcome in my data?</a:t>
            </a:r>
          </a:p>
          <a:p>
            <a:endParaRPr lang="en-US" dirty="0"/>
          </a:p>
          <a:p>
            <a:r>
              <a:rPr lang="en-US" dirty="0"/>
              <a:t>Who is my Customer?</a:t>
            </a:r>
          </a:p>
          <a:p>
            <a:endParaRPr lang="en-US" dirty="0"/>
          </a:p>
          <a:p>
            <a:r>
              <a:rPr lang="en-US" dirty="0"/>
              <a:t>What s my objective?</a:t>
            </a:r>
          </a:p>
        </p:txBody>
      </p:sp>
      <p:sp>
        <p:nvSpPr>
          <p:cNvPr id="4" name="Slide Number Placeholder 3">
            <a:extLst>
              <a:ext uri="{FF2B5EF4-FFF2-40B4-BE49-F238E27FC236}">
                <a16:creationId xmlns:a16="http://schemas.microsoft.com/office/drawing/2014/main" id="{E6931DD1-937F-4804-B5AA-B284FDBFDE85}"/>
              </a:ext>
            </a:extLst>
          </p:cNvPr>
          <p:cNvSpPr>
            <a:spLocks noGrp="1"/>
          </p:cNvSpPr>
          <p:nvPr>
            <p:ph type="sldNum" sz="quarter" idx="12"/>
          </p:nvPr>
        </p:nvSpPr>
        <p:spPr/>
        <p:txBody>
          <a:bodyPr/>
          <a:lstStyle/>
          <a:p>
            <a:pPr>
              <a:defRPr/>
            </a:pPr>
            <a:fld id="{9695C8B4-01A2-485F-8B64-4640E234E3BB}" type="slidenum">
              <a:rPr lang="en-US" altLang="en-US" smtClean="0"/>
              <a:pPr>
                <a:defRPr/>
              </a:pPr>
              <a:t>53</a:t>
            </a:fld>
            <a:endParaRPr lang="en-US" altLang="en-US"/>
          </a:p>
        </p:txBody>
      </p:sp>
    </p:spTree>
    <p:extLst>
      <p:ext uri="{BB962C8B-B14F-4D97-AF65-F5344CB8AC3E}">
        <p14:creationId xmlns:p14="http://schemas.microsoft.com/office/powerpoint/2010/main" val="8312918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7A12-79FE-4C82-9089-6459A83D473D}"/>
              </a:ext>
            </a:extLst>
          </p:cNvPr>
          <p:cNvSpPr>
            <a:spLocks noGrp="1"/>
          </p:cNvSpPr>
          <p:nvPr>
            <p:ph type="title"/>
          </p:nvPr>
        </p:nvSpPr>
        <p:spPr/>
        <p:txBody>
          <a:bodyPr/>
          <a:lstStyle/>
          <a:p>
            <a:r>
              <a:rPr lang="en-US" dirty="0"/>
              <a:t>How do you know it’s Machine Learning*?</a:t>
            </a:r>
          </a:p>
        </p:txBody>
      </p:sp>
      <p:sp>
        <p:nvSpPr>
          <p:cNvPr id="3" name="Content Placeholder 2">
            <a:extLst>
              <a:ext uri="{FF2B5EF4-FFF2-40B4-BE49-F238E27FC236}">
                <a16:creationId xmlns:a16="http://schemas.microsoft.com/office/drawing/2014/main" id="{463EDC6E-0E43-483D-B1D0-6E75D4BD346F}"/>
              </a:ext>
            </a:extLst>
          </p:cNvPr>
          <p:cNvSpPr>
            <a:spLocks noGrp="1"/>
          </p:cNvSpPr>
          <p:nvPr>
            <p:ph idx="1"/>
          </p:nvPr>
        </p:nvSpPr>
        <p:spPr/>
        <p:txBody>
          <a:bodyPr/>
          <a:lstStyle/>
          <a:p>
            <a:r>
              <a:rPr lang="en-US" sz="2000" dirty="0"/>
              <a:t>Does the outcome vary based on individual preferences?</a:t>
            </a:r>
          </a:p>
          <a:p>
            <a:pPr lvl="1"/>
            <a:r>
              <a:rPr lang="en-US" sz="1600" dirty="0">
                <a:solidFill>
                  <a:schemeClr val="accent1"/>
                </a:solidFill>
              </a:rPr>
              <a:t>Recommender system for music or geospatial search</a:t>
            </a:r>
          </a:p>
          <a:p>
            <a:r>
              <a:rPr lang="en-US" sz="2000" dirty="0"/>
              <a:t>Does the outcome vary with time?</a:t>
            </a:r>
          </a:p>
          <a:p>
            <a:pPr lvl="1"/>
            <a:r>
              <a:rPr lang="en-US" sz="1600" dirty="0">
                <a:solidFill>
                  <a:schemeClr val="accent1"/>
                </a:solidFill>
              </a:rPr>
              <a:t>Stock real-time buy/sell software</a:t>
            </a:r>
          </a:p>
          <a:p>
            <a:r>
              <a:rPr lang="en-US" sz="2000" dirty="0"/>
              <a:t>Does the outcome influence a decision?</a:t>
            </a:r>
          </a:p>
          <a:p>
            <a:pPr lvl="1"/>
            <a:r>
              <a:rPr lang="en-US" sz="1600" dirty="0">
                <a:solidFill>
                  <a:schemeClr val="accent1"/>
                </a:solidFill>
              </a:rPr>
              <a:t>Decision support tool for closing wounds in crash victims</a:t>
            </a:r>
          </a:p>
          <a:p>
            <a:r>
              <a:rPr lang="en-US" sz="2000" dirty="0"/>
              <a:t>Is there a time-sensitive aspect to the outcome &amp; decision?</a:t>
            </a:r>
          </a:p>
          <a:p>
            <a:pPr lvl="1"/>
            <a:r>
              <a:rPr lang="en-US" sz="1600" dirty="0">
                <a:solidFill>
                  <a:schemeClr val="accent1"/>
                </a:solidFill>
              </a:rPr>
              <a:t>Classifying a house as a flipping candidate</a:t>
            </a:r>
          </a:p>
          <a:p>
            <a:r>
              <a:rPr lang="en-US" sz="2000" dirty="0"/>
              <a:t>Does the outcome feed automation?</a:t>
            </a:r>
          </a:p>
          <a:p>
            <a:pPr lvl="1"/>
            <a:r>
              <a:rPr lang="en-US" sz="1600" dirty="0">
                <a:solidFill>
                  <a:schemeClr val="accent1"/>
                </a:solidFill>
              </a:rPr>
              <a:t>Classify a Radar return as a pedestrian</a:t>
            </a:r>
          </a:p>
          <a:p>
            <a:r>
              <a:rPr lang="en-US" sz="2000" dirty="0"/>
              <a:t>Are the features mined from social media?</a:t>
            </a:r>
          </a:p>
          <a:p>
            <a:pPr lvl="1"/>
            <a:r>
              <a:rPr lang="en-US" sz="1600" dirty="0">
                <a:solidFill>
                  <a:schemeClr val="accent1"/>
                </a:solidFill>
              </a:rPr>
              <a:t>Detect bias in news reporting</a:t>
            </a:r>
          </a:p>
          <a:p>
            <a:r>
              <a:rPr lang="en-US" sz="2000" dirty="0"/>
              <a:t>Are the outcomes used to optimize a quickly changing system?</a:t>
            </a:r>
          </a:p>
          <a:p>
            <a:pPr lvl="1"/>
            <a:r>
              <a:rPr lang="en-US" sz="1600" dirty="0">
                <a:solidFill>
                  <a:schemeClr val="accent1"/>
                </a:solidFill>
              </a:rPr>
              <a:t>Adjust traffic signals based on volume</a:t>
            </a:r>
          </a:p>
          <a:p>
            <a:r>
              <a:rPr lang="en-US" sz="2000" dirty="0"/>
              <a:t>Is the outcome to classify aberrant behavior?</a:t>
            </a:r>
          </a:p>
          <a:p>
            <a:pPr lvl="1"/>
            <a:r>
              <a:rPr lang="en-US" sz="1600" dirty="0">
                <a:solidFill>
                  <a:schemeClr val="accent1"/>
                </a:solidFill>
              </a:rPr>
              <a:t>Look for criminal activity in bitcoin transactions</a:t>
            </a:r>
            <a:endParaRPr lang="en-US" sz="1800" dirty="0"/>
          </a:p>
          <a:p>
            <a:pPr marL="457200" lvl="1" indent="0">
              <a:buNone/>
            </a:pPr>
            <a:r>
              <a:rPr lang="en-US" sz="1800" dirty="0"/>
              <a:t>				* Based on most successful projects to date</a:t>
            </a:r>
          </a:p>
          <a:p>
            <a:pPr lvl="1"/>
            <a:endParaRPr lang="en-US" sz="1800" dirty="0"/>
          </a:p>
          <a:p>
            <a:endParaRPr lang="en-US" sz="1800" dirty="0"/>
          </a:p>
          <a:p>
            <a:endParaRPr lang="en-US" dirty="0"/>
          </a:p>
        </p:txBody>
      </p:sp>
      <p:sp>
        <p:nvSpPr>
          <p:cNvPr id="4" name="Slide Number Placeholder 3">
            <a:extLst>
              <a:ext uri="{FF2B5EF4-FFF2-40B4-BE49-F238E27FC236}">
                <a16:creationId xmlns:a16="http://schemas.microsoft.com/office/drawing/2014/main" id="{169898A6-8A83-4F0A-BAD4-75D4AA773D07}"/>
              </a:ext>
            </a:extLst>
          </p:cNvPr>
          <p:cNvSpPr>
            <a:spLocks noGrp="1"/>
          </p:cNvSpPr>
          <p:nvPr>
            <p:ph type="sldNum" sz="quarter" idx="12"/>
          </p:nvPr>
        </p:nvSpPr>
        <p:spPr/>
        <p:txBody>
          <a:bodyPr/>
          <a:lstStyle/>
          <a:p>
            <a:pPr>
              <a:defRPr/>
            </a:pPr>
            <a:fld id="{CC8EFFDF-A50A-44BE-9F7E-90B33EF365A2}" type="slidenum">
              <a:rPr lang="en-US" altLang="en-US" smtClean="0"/>
              <a:pPr>
                <a:defRPr/>
              </a:pPr>
              <a:t>54</a:t>
            </a:fld>
            <a:endParaRPr lang="en-US" altLang="en-US"/>
          </a:p>
        </p:txBody>
      </p:sp>
    </p:spTree>
    <p:extLst>
      <p:ext uri="{BB962C8B-B14F-4D97-AF65-F5344CB8AC3E}">
        <p14:creationId xmlns:p14="http://schemas.microsoft.com/office/powerpoint/2010/main" val="2097091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1143000"/>
          </a:xfrm>
        </p:spPr>
        <p:txBody>
          <a:bodyPr/>
          <a:lstStyle/>
          <a:p>
            <a:pPr eaLnBrk="1" hangingPunct="1"/>
            <a:r>
              <a:rPr lang="en-US" sz="2400" dirty="0"/>
              <a:t>Analysis Plan Specifications</a:t>
            </a:r>
            <a:br>
              <a:rPr lang="en-US" sz="2400" dirty="0"/>
            </a:br>
            <a:r>
              <a:rPr lang="en-US" sz="2000" dirty="0"/>
              <a:t>Topic, Problem Description, Unsupervised Learning Results, Data Selection, Analysis Plan, Supervised Learning Results, Preliminary Conclusions </a:t>
            </a:r>
            <a:endParaRPr lang="en-US" altLang="en-US" sz="2400" dirty="0"/>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55</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134900414"/>
              </p:ext>
            </p:extLst>
          </p:nvPr>
        </p:nvGraphicFramePr>
        <p:xfrm>
          <a:off x="228600" y="1204285"/>
          <a:ext cx="8534401" cy="5130800"/>
        </p:xfrm>
        <a:graphic>
          <a:graphicData uri="http://schemas.openxmlformats.org/drawingml/2006/table">
            <a:tbl>
              <a:tblPr firstRow="1" bandRow="1">
                <a:tableStyleId>{5C22544A-7EE6-4342-B048-85BDC9FD1C3A}</a:tableStyleId>
              </a:tblPr>
              <a:tblGrid>
                <a:gridCol w="1474124">
                  <a:extLst>
                    <a:ext uri="{9D8B030D-6E8A-4147-A177-3AD203B41FA5}">
                      <a16:colId xmlns:a16="http://schemas.microsoft.com/office/drawing/2014/main" val="3456550840"/>
                    </a:ext>
                  </a:extLst>
                </a:gridCol>
                <a:gridCol w="5430982">
                  <a:extLst>
                    <a:ext uri="{9D8B030D-6E8A-4147-A177-3AD203B41FA5}">
                      <a16:colId xmlns:a16="http://schemas.microsoft.com/office/drawing/2014/main" val="2060742245"/>
                    </a:ext>
                  </a:extLst>
                </a:gridCol>
                <a:gridCol w="1629295">
                  <a:extLst>
                    <a:ext uri="{9D8B030D-6E8A-4147-A177-3AD203B41FA5}">
                      <a16:colId xmlns:a16="http://schemas.microsoft.com/office/drawing/2014/main" val="1139408227"/>
                    </a:ext>
                  </a:extLst>
                </a:gridCol>
              </a:tblGrid>
              <a:tr h="370840">
                <a:tc>
                  <a:txBody>
                    <a:bodyPr/>
                    <a:lstStyle/>
                    <a:p>
                      <a:r>
                        <a:rPr lang="en-US" dirty="0"/>
                        <a:t>Section</a:t>
                      </a:r>
                    </a:p>
                  </a:txBody>
                  <a:tcPr/>
                </a:tc>
                <a:tc>
                  <a:txBody>
                    <a:bodyPr/>
                    <a:lstStyle/>
                    <a:p>
                      <a:r>
                        <a:rPr lang="en-US" dirty="0"/>
                        <a:t>Description</a:t>
                      </a:r>
                    </a:p>
                  </a:txBody>
                  <a:tcPr/>
                </a:tc>
                <a:tc>
                  <a:txBody>
                    <a:bodyPr/>
                    <a:lstStyle/>
                    <a:p>
                      <a:r>
                        <a:rPr lang="en-US" dirty="0"/>
                        <a:t>Pages</a:t>
                      </a:r>
                    </a:p>
                  </a:txBody>
                  <a:tcPr/>
                </a:tc>
                <a:extLst>
                  <a:ext uri="{0D108BD9-81ED-4DB2-BD59-A6C34878D82A}">
                    <a16:rowId xmlns:a16="http://schemas.microsoft.com/office/drawing/2014/main" val="4287440196"/>
                  </a:ext>
                </a:extLst>
              </a:tr>
              <a:tr h="370840">
                <a:tc>
                  <a:txBody>
                    <a:bodyPr/>
                    <a:lstStyle/>
                    <a:p>
                      <a:r>
                        <a:rPr lang="en-US" dirty="0"/>
                        <a:t>Introduction</a:t>
                      </a:r>
                    </a:p>
                  </a:txBody>
                  <a:tcPr/>
                </a:tc>
                <a:tc>
                  <a:txBody>
                    <a:bodyPr/>
                    <a:lstStyle/>
                    <a:p>
                      <a:r>
                        <a:rPr lang="en-US" dirty="0"/>
                        <a:t>Why you  are interested in the subject area that you selected for your project</a:t>
                      </a:r>
                    </a:p>
                  </a:txBody>
                  <a:tcPr/>
                </a:tc>
                <a:tc>
                  <a:txBody>
                    <a:bodyPr/>
                    <a:lstStyle/>
                    <a:p>
                      <a:r>
                        <a:rPr lang="en-US" dirty="0"/>
                        <a:t>1 paragraph</a:t>
                      </a:r>
                    </a:p>
                  </a:txBody>
                  <a:tcPr/>
                </a:tc>
                <a:extLst>
                  <a:ext uri="{0D108BD9-81ED-4DB2-BD59-A6C34878D82A}">
                    <a16:rowId xmlns:a16="http://schemas.microsoft.com/office/drawing/2014/main" val="1200632889"/>
                  </a:ext>
                </a:extLst>
              </a:tr>
              <a:tr h="370840">
                <a:tc>
                  <a:txBody>
                    <a:bodyPr/>
                    <a:lstStyle/>
                    <a:p>
                      <a:r>
                        <a:rPr lang="en-US" dirty="0"/>
                        <a:t>Problem Description </a:t>
                      </a:r>
                    </a:p>
                  </a:txBody>
                  <a:tcPr/>
                </a:tc>
                <a:tc>
                  <a:txBody>
                    <a:bodyPr/>
                    <a:lstStyle/>
                    <a:p>
                      <a:r>
                        <a:rPr lang="en-US" dirty="0"/>
                        <a:t>What problem are you trying to solve?  Who is the Customer? What will be the effect on the Customer?</a:t>
                      </a:r>
                    </a:p>
                  </a:txBody>
                  <a:tcPr/>
                </a:tc>
                <a:tc>
                  <a:txBody>
                    <a:bodyPr/>
                    <a:lstStyle/>
                    <a:p>
                      <a:r>
                        <a:rPr lang="en-US" dirty="0"/>
                        <a:t>½ page</a:t>
                      </a:r>
                    </a:p>
                  </a:txBody>
                  <a:tcPr/>
                </a:tc>
                <a:extLst>
                  <a:ext uri="{0D108BD9-81ED-4DB2-BD59-A6C34878D82A}">
                    <a16:rowId xmlns:a16="http://schemas.microsoft.com/office/drawing/2014/main" val="1525037758"/>
                  </a:ext>
                </a:extLst>
              </a:tr>
              <a:tr h="370840">
                <a:tc>
                  <a:txBody>
                    <a:bodyPr/>
                    <a:lstStyle/>
                    <a:p>
                      <a:r>
                        <a:rPr lang="en-US" dirty="0"/>
                        <a:t>Data Description</a:t>
                      </a:r>
                    </a:p>
                  </a:txBody>
                  <a:tcPr/>
                </a:tc>
                <a:tc>
                  <a:txBody>
                    <a:bodyPr/>
                    <a:lstStyle/>
                    <a:p>
                      <a:r>
                        <a:rPr lang="en-US" dirty="0"/>
                        <a:t>Discuss your dataset(s): where did it come from, is data missing/ambiguous? What are the challenges</a:t>
                      </a:r>
                    </a:p>
                  </a:txBody>
                  <a:tcPr/>
                </a:tc>
                <a:tc>
                  <a:txBody>
                    <a:bodyPr/>
                    <a:lstStyle/>
                    <a:p>
                      <a:r>
                        <a:rPr lang="en-US" dirty="0"/>
                        <a:t>1 or 2 paragraphs</a:t>
                      </a:r>
                    </a:p>
                  </a:txBody>
                  <a:tcPr/>
                </a:tc>
                <a:extLst>
                  <a:ext uri="{0D108BD9-81ED-4DB2-BD59-A6C34878D82A}">
                    <a16:rowId xmlns:a16="http://schemas.microsoft.com/office/drawing/2014/main" val="3067470084"/>
                  </a:ext>
                </a:extLst>
              </a:tr>
              <a:tr h="370840">
                <a:tc>
                  <a:txBody>
                    <a:bodyPr/>
                    <a:lstStyle/>
                    <a:p>
                      <a:r>
                        <a:rPr lang="en-US" dirty="0"/>
                        <a:t>Unsupervised Learning Results </a:t>
                      </a:r>
                    </a:p>
                  </a:txBody>
                  <a:tcPr/>
                </a:tc>
                <a:tc>
                  <a:txBody>
                    <a:bodyPr/>
                    <a:lstStyle/>
                    <a:p>
                      <a:r>
                        <a:rPr lang="en-US" dirty="0"/>
                        <a:t>Look at some candidate datasets. Plot data, perform PCA, clustering, and other techniques. Do you have sufficient data? What is the quality? </a:t>
                      </a:r>
                    </a:p>
                  </a:txBody>
                  <a:tcPr/>
                </a:tc>
                <a:tc>
                  <a:txBody>
                    <a:bodyPr/>
                    <a:lstStyle/>
                    <a:p>
                      <a:r>
                        <a:rPr lang="en-US" dirty="0"/>
                        <a:t>A few pages</a:t>
                      </a:r>
                    </a:p>
                  </a:txBody>
                  <a:tcPr/>
                </a:tc>
                <a:extLst>
                  <a:ext uri="{0D108BD9-81ED-4DB2-BD59-A6C34878D82A}">
                    <a16:rowId xmlns:a16="http://schemas.microsoft.com/office/drawing/2014/main" val="3822649206"/>
                  </a:ext>
                </a:extLst>
              </a:tr>
              <a:tr h="370840">
                <a:tc>
                  <a:txBody>
                    <a:bodyPr/>
                    <a:lstStyle/>
                    <a:p>
                      <a:r>
                        <a:rPr lang="en-US" dirty="0"/>
                        <a:t>Analysis Plan </a:t>
                      </a:r>
                    </a:p>
                  </a:txBody>
                  <a:tcPr/>
                </a:tc>
                <a:tc>
                  <a:txBody>
                    <a:bodyPr/>
                    <a:lstStyle/>
                    <a:p>
                      <a:r>
                        <a:rPr lang="en-US" dirty="0"/>
                        <a:t>What results will you need to solve the problem or answer the question? How do you plan to get them? What data conditioning will you need to do?</a:t>
                      </a:r>
                    </a:p>
                  </a:txBody>
                  <a:tcPr/>
                </a:tc>
                <a:tc>
                  <a:txBody>
                    <a:bodyPr/>
                    <a:lstStyle/>
                    <a:p>
                      <a:r>
                        <a:rPr lang="en-US" dirty="0"/>
                        <a:t>½ page</a:t>
                      </a:r>
                    </a:p>
                  </a:txBody>
                  <a:tcPr/>
                </a:tc>
                <a:extLst>
                  <a:ext uri="{0D108BD9-81ED-4DB2-BD59-A6C34878D82A}">
                    <a16:rowId xmlns:a16="http://schemas.microsoft.com/office/drawing/2014/main" val="2197456143"/>
                  </a:ext>
                </a:extLst>
              </a:tr>
              <a:tr h="370840">
                <a:tc>
                  <a:txBody>
                    <a:bodyPr/>
                    <a:lstStyle/>
                    <a:p>
                      <a:r>
                        <a:rPr lang="en-US" dirty="0"/>
                        <a:t>Preliminary Results</a:t>
                      </a:r>
                    </a:p>
                  </a:txBody>
                  <a:tcPr/>
                </a:tc>
                <a:tc>
                  <a:txBody>
                    <a:bodyPr/>
                    <a:lstStyle/>
                    <a:p>
                      <a:r>
                        <a:rPr lang="en-US" dirty="0"/>
                        <a:t>Include any Supervised Learning Analysis you have done. What conclusions can you make form this work?</a:t>
                      </a:r>
                    </a:p>
                  </a:txBody>
                  <a:tcPr/>
                </a:tc>
                <a:tc>
                  <a:txBody>
                    <a:bodyPr/>
                    <a:lstStyle/>
                    <a:p>
                      <a:r>
                        <a:rPr lang="en-US" dirty="0"/>
                        <a:t>1 to a few pages</a:t>
                      </a:r>
                    </a:p>
                  </a:txBody>
                  <a:tcPr/>
                </a:tc>
                <a:extLst>
                  <a:ext uri="{0D108BD9-81ED-4DB2-BD59-A6C34878D82A}">
                    <a16:rowId xmlns:a16="http://schemas.microsoft.com/office/drawing/2014/main" val="358082650"/>
                  </a:ext>
                </a:extLst>
              </a:tr>
              <a:tr h="370840">
                <a:tc>
                  <a:txBody>
                    <a:bodyPr/>
                    <a:lstStyle/>
                    <a:p>
                      <a:r>
                        <a:rPr lang="en-US" dirty="0"/>
                        <a:t>Appendices</a:t>
                      </a:r>
                    </a:p>
                  </a:txBody>
                  <a:tcPr/>
                </a:tc>
                <a:tc>
                  <a:txBody>
                    <a:bodyPr/>
                    <a:lstStyle/>
                    <a:p>
                      <a:r>
                        <a:rPr lang="en-US" dirty="0"/>
                        <a:t>All your supervised analysis to date</a:t>
                      </a:r>
                    </a:p>
                  </a:txBody>
                  <a:tcPr/>
                </a:tc>
                <a:tc>
                  <a:txBody>
                    <a:bodyPr/>
                    <a:lstStyle/>
                    <a:p>
                      <a:r>
                        <a:rPr lang="en-US" dirty="0"/>
                        <a:t>unlimited</a:t>
                      </a:r>
                    </a:p>
                  </a:txBody>
                  <a:tcPr/>
                </a:tc>
                <a:extLst>
                  <a:ext uri="{0D108BD9-81ED-4DB2-BD59-A6C34878D82A}">
                    <a16:rowId xmlns:a16="http://schemas.microsoft.com/office/drawing/2014/main" val="2809098494"/>
                  </a:ext>
                </a:extLst>
              </a:tr>
            </a:tbl>
          </a:graphicData>
        </a:graphic>
      </p:graphicFrame>
    </p:spTree>
    <p:extLst>
      <p:ext uri="{BB962C8B-B14F-4D97-AF65-F5344CB8AC3E}">
        <p14:creationId xmlns:p14="http://schemas.microsoft.com/office/powerpoint/2010/main" val="2906026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16BC-A187-4826-9BEB-2EF5E9CA3893}"/>
              </a:ext>
            </a:extLst>
          </p:cNvPr>
          <p:cNvSpPr>
            <a:spLocks noGrp="1"/>
          </p:cNvSpPr>
          <p:nvPr>
            <p:ph type="title"/>
          </p:nvPr>
        </p:nvSpPr>
        <p:spPr/>
        <p:txBody>
          <a:bodyPr/>
          <a:lstStyle/>
          <a:p>
            <a:r>
              <a:rPr lang="en-US" dirty="0"/>
              <a:t>KNN example in 2D</a:t>
            </a:r>
          </a:p>
        </p:txBody>
      </p:sp>
      <p:sp>
        <p:nvSpPr>
          <p:cNvPr id="4" name="Slide Number Placeholder 3">
            <a:extLst>
              <a:ext uri="{FF2B5EF4-FFF2-40B4-BE49-F238E27FC236}">
                <a16:creationId xmlns:a16="http://schemas.microsoft.com/office/drawing/2014/main" id="{0E2FB25C-47A9-4039-A444-EB8E82E95E6E}"/>
              </a:ext>
            </a:extLst>
          </p:cNvPr>
          <p:cNvSpPr>
            <a:spLocks noGrp="1"/>
          </p:cNvSpPr>
          <p:nvPr>
            <p:ph type="sldNum" sz="quarter" idx="12"/>
          </p:nvPr>
        </p:nvSpPr>
        <p:spPr/>
        <p:txBody>
          <a:bodyPr/>
          <a:lstStyle/>
          <a:p>
            <a:pPr>
              <a:defRPr/>
            </a:pPr>
            <a:fld id="{9695C8B4-01A2-485F-8B64-4640E234E3BB}" type="slidenum">
              <a:rPr lang="en-US" altLang="en-US" smtClean="0"/>
              <a:pPr>
                <a:defRPr/>
              </a:pPr>
              <a:t>6</a:t>
            </a:fld>
            <a:endParaRPr lang="en-US" altLang="en-US"/>
          </a:p>
        </p:txBody>
      </p:sp>
      <p:pic>
        <p:nvPicPr>
          <p:cNvPr id="5" name="Picture 4">
            <a:extLst>
              <a:ext uri="{FF2B5EF4-FFF2-40B4-BE49-F238E27FC236}">
                <a16:creationId xmlns:a16="http://schemas.microsoft.com/office/drawing/2014/main" id="{3F445678-CA1A-4F2C-B8EF-3A772C75CCB4}"/>
              </a:ext>
            </a:extLst>
          </p:cNvPr>
          <p:cNvPicPr>
            <a:picLocks noChangeAspect="1"/>
          </p:cNvPicPr>
          <p:nvPr/>
        </p:nvPicPr>
        <p:blipFill>
          <a:blip r:embed="rId2"/>
          <a:stretch>
            <a:fillRect/>
          </a:stretch>
        </p:blipFill>
        <p:spPr>
          <a:xfrm>
            <a:off x="669758" y="2022424"/>
            <a:ext cx="8001000" cy="4560938"/>
          </a:xfrm>
          <a:prstGeom prst="rect">
            <a:avLst/>
          </a:prstGeom>
        </p:spPr>
      </p:pic>
      <p:sp>
        <p:nvSpPr>
          <p:cNvPr id="6" name="Content Placeholder 2">
            <a:extLst>
              <a:ext uri="{FF2B5EF4-FFF2-40B4-BE49-F238E27FC236}">
                <a16:creationId xmlns:a16="http://schemas.microsoft.com/office/drawing/2014/main" id="{9B386B09-24F9-4B33-86A4-13BB636A4882}"/>
              </a:ext>
            </a:extLst>
          </p:cNvPr>
          <p:cNvSpPr>
            <a:spLocks noGrp="1"/>
          </p:cNvSpPr>
          <p:nvPr>
            <p:ph idx="1"/>
          </p:nvPr>
        </p:nvSpPr>
        <p:spPr>
          <a:xfrm>
            <a:off x="457200" y="1219200"/>
            <a:ext cx="8229600" cy="4906963"/>
          </a:xfrm>
        </p:spPr>
        <p:txBody>
          <a:bodyPr/>
          <a:lstStyle/>
          <a:p>
            <a:pPr marL="0" indent="0">
              <a:buNone/>
            </a:pPr>
            <a:r>
              <a:rPr lang="en-US" dirty="0"/>
              <a:t>Which model is more biased? Which is more flexible? </a:t>
            </a:r>
          </a:p>
        </p:txBody>
      </p:sp>
    </p:spTree>
    <p:extLst>
      <p:ext uri="{BB962C8B-B14F-4D97-AF65-F5344CB8AC3E}">
        <p14:creationId xmlns:p14="http://schemas.microsoft.com/office/powerpoint/2010/main" val="3028179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Bias vs Variability</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7</a:t>
            </a:fld>
            <a:endParaRPr lang="en-US" alt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6097543"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12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C826-AC54-4E44-BA54-7C826C7DBED1}"/>
              </a:ext>
            </a:extLst>
          </p:cNvPr>
          <p:cNvSpPr>
            <a:spLocks noGrp="1"/>
          </p:cNvSpPr>
          <p:nvPr>
            <p:ph type="title"/>
          </p:nvPr>
        </p:nvSpPr>
        <p:spPr/>
        <p:txBody>
          <a:bodyPr/>
          <a:lstStyle/>
          <a:p>
            <a:r>
              <a:rPr lang="en-US" dirty="0"/>
              <a:t>Weighting Based on Proximity</a:t>
            </a:r>
          </a:p>
        </p:txBody>
      </p:sp>
      <p:sp>
        <p:nvSpPr>
          <p:cNvPr id="4" name="Slide Number Placeholder 3">
            <a:extLst>
              <a:ext uri="{FF2B5EF4-FFF2-40B4-BE49-F238E27FC236}">
                <a16:creationId xmlns:a16="http://schemas.microsoft.com/office/drawing/2014/main" id="{E249567A-F9FD-4DC9-BD51-7AFB338EB5FC}"/>
              </a:ext>
            </a:extLst>
          </p:cNvPr>
          <p:cNvSpPr>
            <a:spLocks noGrp="1"/>
          </p:cNvSpPr>
          <p:nvPr>
            <p:ph type="sldNum" sz="quarter" idx="12"/>
          </p:nvPr>
        </p:nvSpPr>
        <p:spPr/>
        <p:txBody>
          <a:bodyPr/>
          <a:lstStyle/>
          <a:p>
            <a:pPr>
              <a:defRPr/>
            </a:pPr>
            <a:fld id="{9695C8B4-01A2-485F-8B64-4640E234E3BB}" type="slidenum">
              <a:rPr lang="en-US" altLang="en-US" smtClean="0"/>
              <a:pPr>
                <a:defRPr/>
              </a:pPr>
              <a:t>8</a:t>
            </a:fld>
            <a:endParaRPr lang="en-US" altLang="en-US"/>
          </a:p>
        </p:txBody>
      </p:sp>
      <p:pic>
        <p:nvPicPr>
          <p:cNvPr id="5" name="Picture 4">
            <a:extLst>
              <a:ext uri="{FF2B5EF4-FFF2-40B4-BE49-F238E27FC236}">
                <a16:creationId xmlns:a16="http://schemas.microsoft.com/office/drawing/2014/main" id="{437E4504-AFFE-4950-9F6A-9CB621178FE6}"/>
              </a:ext>
            </a:extLst>
          </p:cNvPr>
          <p:cNvPicPr>
            <a:picLocks noChangeAspect="1"/>
          </p:cNvPicPr>
          <p:nvPr/>
        </p:nvPicPr>
        <p:blipFill>
          <a:blip r:embed="rId2"/>
          <a:stretch>
            <a:fillRect/>
          </a:stretch>
        </p:blipFill>
        <p:spPr>
          <a:xfrm>
            <a:off x="914400" y="1548946"/>
            <a:ext cx="7572845" cy="4807404"/>
          </a:xfrm>
          <a:prstGeom prst="rect">
            <a:avLst/>
          </a:prstGeom>
        </p:spPr>
      </p:pic>
    </p:spTree>
    <p:extLst>
      <p:ext uri="{BB962C8B-B14F-4D97-AF65-F5344CB8AC3E}">
        <p14:creationId xmlns:p14="http://schemas.microsoft.com/office/powerpoint/2010/main" val="151796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sz="2800" dirty="0"/>
              <a:t>Validation Set</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9</a:t>
            </a:fld>
            <a:endParaRPr lang="en-US"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477250"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bwMode="auto">
          <a:xfrm>
            <a:off x="457200" y="4314825"/>
            <a:ext cx="7848600" cy="1476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fontAlgn="auto" hangingPunct="1">
              <a:spcBef>
                <a:spcPts val="0"/>
              </a:spcBef>
              <a:spcAft>
                <a:spcPts val="0"/>
              </a:spcAft>
              <a:buNone/>
              <a:defRPr/>
            </a:pPr>
            <a:r>
              <a:rPr lang="en-US" sz="1800" dirty="0"/>
              <a:t>Model for mpg vs. horsepower  </a:t>
            </a:r>
          </a:p>
          <a:p>
            <a:pPr marL="0" indent="0" algn="ctr" eaLnBrk="1" fontAlgn="auto" hangingPunct="1">
              <a:spcBef>
                <a:spcPts val="0"/>
              </a:spcBef>
              <a:spcAft>
                <a:spcPts val="0"/>
              </a:spcAft>
              <a:buNone/>
              <a:defRPr/>
            </a:pPr>
            <a:r>
              <a:rPr lang="en-US" sz="1800" dirty="0"/>
              <a:t>Left: 1 validation set </a:t>
            </a:r>
          </a:p>
          <a:p>
            <a:pPr marL="0" indent="0" algn="ctr" eaLnBrk="1" fontAlgn="auto" hangingPunct="1">
              <a:spcAft>
                <a:spcPts val="0"/>
              </a:spcAft>
              <a:buNone/>
              <a:defRPr/>
            </a:pPr>
            <a:r>
              <a:rPr lang="en-US" sz="1800" dirty="0"/>
              <a:t>Right: 10 different validation sets</a:t>
            </a:r>
          </a:p>
          <a:p>
            <a:pPr marL="0" indent="0" algn="ctr" eaLnBrk="1" fontAlgn="auto" hangingPunct="1">
              <a:spcAft>
                <a:spcPts val="0"/>
              </a:spcAft>
              <a:buNone/>
              <a:defRPr/>
            </a:pPr>
            <a:r>
              <a:rPr lang="en-US" sz="1800" dirty="0"/>
              <a:t>Both m = n/2</a:t>
            </a:r>
          </a:p>
          <a:p>
            <a:pPr marL="0" indent="0" algn="ctr" eaLnBrk="1" fontAlgn="auto" hangingPunct="1">
              <a:spcAft>
                <a:spcPts val="0"/>
              </a:spcAft>
              <a:buNone/>
              <a:defRPr/>
            </a:pPr>
            <a:r>
              <a:rPr lang="en-US" sz="1800" dirty="0"/>
              <a:t>Note: There is lots of variability on the MSE, but all conclude that the quadratic fit is better than the linear fit, and third order isn’t a clear advantage</a:t>
            </a:r>
          </a:p>
          <a:p>
            <a:pPr marL="457200" lvl="1" indent="0" algn="ctr" eaLnBrk="1" fontAlgn="auto" hangingPunct="1">
              <a:spcAft>
                <a:spcPts val="0"/>
              </a:spcAft>
              <a:buFont typeface="Arial" charset="0"/>
              <a:buNone/>
              <a:defRPr/>
            </a:pPr>
            <a:endParaRPr lang="en-US" sz="1800" baseline="30000" dirty="0"/>
          </a:p>
          <a:p>
            <a:pPr marL="457200" lvl="1" indent="0" algn="ctr" eaLnBrk="1" fontAlgn="auto" hangingPunct="1">
              <a:spcAft>
                <a:spcPts val="0"/>
              </a:spcAft>
              <a:buFont typeface="Arial" charset="0"/>
              <a:buNone/>
              <a:defRPr/>
            </a:pPr>
            <a:endParaRPr lang="en-US" sz="1800" baseline="30000" dirty="0"/>
          </a:p>
        </p:txBody>
      </p:sp>
    </p:spTree>
    <p:extLst>
      <p:ext uri="{BB962C8B-B14F-4D97-AF65-F5344CB8AC3E}">
        <p14:creationId xmlns:p14="http://schemas.microsoft.com/office/powerpoint/2010/main" val="1854512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29689</TotalTime>
  <Words>3078</Words>
  <Application>Microsoft Office PowerPoint</Application>
  <PresentationFormat>On-screen Show (4:3)</PresentationFormat>
  <Paragraphs>591</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Symbol</vt:lpstr>
      <vt:lpstr>Office Theme</vt:lpstr>
      <vt:lpstr>Math 642 Introduction to Machine Learning  Lecture 4: Feature Selection,  Ridge Regression, LASSO,  Principle Components</vt:lpstr>
      <vt:lpstr>Class Schedule</vt:lpstr>
      <vt:lpstr>Machine Learning Taxonomy</vt:lpstr>
      <vt:lpstr>Review from Last Week</vt:lpstr>
      <vt:lpstr>KNN</vt:lpstr>
      <vt:lpstr>KNN example in 2D</vt:lpstr>
      <vt:lpstr>KNN Bias vs Variability</vt:lpstr>
      <vt:lpstr>Weighting Based on Proximity</vt:lpstr>
      <vt:lpstr>Validation Set</vt:lpstr>
      <vt:lpstr>K-Fold Cross Validation</vt:lpstr>
      <vt:lpstr>LOOCV Compared to K-fold CV</vt:lpstr>
      <vt:lpstr>The Bootstrap</vt:lpstr>
      <vt:lpstr>Feature Selection Chapter 6.1</vt:lpstr>
      <vt:lpstr>The Curse of Dimensionality</vt:lpstr>
      <vt:lpstr>Fixes for the Curse of Dimensionality</vt:lpstr>
      <vt:lpstr>Best Subset Method</vt:lpstr>
      <vt:lpstr>Forward Stepwise </vt:lpstr>
      <vt:lpstr>Forward Stepwise </vt:lpstr>
      <vt:lpstr>Backward Stepwise </vt:lpstr>
      <vt:lpstr>Forward vs Backward</vt:lpstr>
      <vt:lpstr>Metrics that Account for Complexity</vt:lpstr>
      <vt:lpstr>Other Methods of Feature Selection</vt:lpstr>
      <vt:lpstr>PowerPoint Presentation</vt:lpstr>
      <vt:lpstr>Shrinkage Methods</vt:lpstr>
      <vt:lpstr>Ridge Regression</vt:lpstr>
      <vt:lpstr>Ridge Regression</vt:lpstr>
      <vt:lpstr>Ridge Regression</vt:lpstr>
      <vt:lpstr>Ridge Regression</vt:lpstr>
      <vt:lpstr>PowerPoint Presentation</vt:lpstr>
      <vt:lpstr>LASSO</vt:lpstr>
      <vt:lpstr>Typical LASSO results </vt:lpstr>
      <vt:lpstr>l for RR and LASSO</vt:lpstr>
      <vt:lpstr>PowerPoint Presentation</vt:lpstr>
      <vt:lpstr>Principal Components Analysis</vt:lpstr>
      <vt:lpstr>Principal Components Analysis</vt:lpstr>
      <vt:lpstr>Principal Component Analysis</vt:lpstr>
      <vt:lpstr>Principle Components Regression</vt:lpstr>
      <vt:lpstr>Percent of Variance Explained</vt:lpstr>
      <vt:lpstr>PVE </vt:lpstr>
      <vt:lpstr>Principle Components vs LASSO and RR</vt:lpstr>
      <vt:lpstr>Principle Components vs LASSO and RR</vt:lpstr>
      <vt:lpstr>Principle Components vs LASSO and RR</vt:lpstr>
      <vt:lpstr>PowerPoint Presentation</vt:lpstr>
      <vt:lpstr>Partial Least Squares</vt:lpstr>
      <vt:lpstr>Which Method is Best?</vt:lpstr>
      <vt:lpstr>Which Method is Best?</vt:lpstr>
      <vt:lpstr>Some Ways to Think about Feature Selection</vt:lpstr>
      <vt:lpstr>Homework #2 (Page 2 of 3)</vt:lpstr>
      <vt:lpstr>Homework #2 (Page 3 of 3) Project</vt:lpstr>
      <vt:lpstr>Homework #2 (Page 3 of 3) Hand in Project Plan</vt:lpstr>
      <vt:lpstr>PowerPoint Presentation</vt:lpstr>
      <vt:lpstr>Machine Learning Project Goal</vt:lpstr>
      <vt:lpstr>Leading Questions </vt:lpstr>
      <vt:lpstr>How do you know it’s Machine Learning*?</vt:lpstr>
      <vt:lpstr>Analysis Plan Specifications Topic, Problem Description, Unsupervised Learning Results, Data Selection, Analysis Plan, Supervised Learning Results, Preliminary 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Data Mining</dc:subject>
  <dc:creator>George Wilson</dc:creator>
  <cp:lastModifiedBy>Chris Armao</cp:lastModifiedBy>
  <cp:revision>581</cp:revision>
  <dcterms:created xsi:type="dcterms:W3CDTF">2006-08-16T00:00:00Z</dcterms:created>
  <dcterms:modified xsi:type="dcterms:W3CDTF">2020-02-04T14:15:09Z</dcterms:modified>
</cp:coreProperties>
</file>