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472" r:id="rId3"/>
    <p:sldId id="473" r:id="rId4"/>
    <p:sldId id="480" r:id="rId5"/>
    <p:sldId id="351" r:id="rId6"/>
    <p:sldId id="417" r:id="rId7"/>
    <p:sldId id="418" r:id="rId8"/>
    <p:sldId id="438" r:id="rId9"/>
    <p:sldId id="440" r:id="rId10"/>
    <p:sldId id="481" r:id="rId11"/>
    <p:sldId id="482" r:id="rId12"/>
    <p:sldId id="451" r:id="rId13"/>
    <p:sldId id="453" r:id="rId14"/>
    <p:sldId id="494" r:id="rId15"/>
    <p:sldId id="484" r:id="rId16"/>
    <p:sldId id="487" r:id="rId17"/>
    <p:sldId id="532" r:id="rId18"/>
    <p:sldId id="492" r:id="rId19"/>
    <p:sldId id="479" r:id="rId20"/>
    <p:sldId id="538" r:id="rId21"/>
    <p:sldId id="543" r:id="rId22"/>
    <p:sldId id="540" r:id="rId23"/>
    <p:sldId id="539" r:id="rId24"/>
    <p:sldId id="541" r:id="rId25"/>
    <p:sldId id="544" r:id="rId26"/>
    <p:sldId id="419" r:id="rId27"/>
    <p:sldId id="474" r:id="rId28"/>
    <p:sldId id="475" r:id="rId29"/>
    <p:sldId id="403" r:id="rId30"/>
    <p:sldId id="404" r:id="rId31"/>
    <p:sldId id="542" r:id="rId32"/>
    <p:sldId id="405" r:id="rId33"/>
    <p:sldId id="455" r:id="rId34"/>
    <p:sldId id="423" r:id="rId35"/>
    <p:sldId id="457" r:id="rId36"/>
    <p:sldId id="406" r:id="rId37"/>
    <p:sldId id="370" r:id="rId38"/>
    <p:sldId id="458" r:id="rId39"/>
    <p:sldId id="407" r:id="rId40"/>
    <p:sldId id="408" r:id="rId41"/>
    <p:sldId id="376" r:id="rId42"/>
    <p:sldId id="459" r:id="rId43"/>
    <p:sldId id="460" r:id="rId44"/>
    <p:sldId id="499" r:id="rId45"/>
    <p:sldId id="498" r:id="rId46"/>
    <p:sldId id="545" r:id="rId47"/>
    <p:sldId id="377" r:id="rId48"/>
    <p:sldId id="461" r:id="rId49"/>
    <p:sldId id="380" r:id="rId50"/>
    <p:sldId id="425" r:id="rId51"/>
    <p:sldId id="546" r:id="rId52"/>
    <p:sldId id="424" r:id="rId53"/>
    <p:sldId id="427" r:id="rId54"/>
    <p:sldId id="462" r:id="rId55"/>
    <p:sldId id="426" r:id="rId56"/>
    <p:sldId id="476" r:id="rId57"/>
    <p:sldId id="496" r:id="rId58"/>
    <p:sldId id="385" r:id="rId59"/>
    <p:sldId id="454" r:id="rId60"/>
    <p:sldId id="501" r:id="rId61"/>
    <p:sldId id="536" r:id="rId62"/>
    <p:sldId id="537" r:id="rId63"/>
    <p:sldId id="531" r:id="rId64"/>
    <p:sldId id="533" r:id="rId65"/>
    <p:sldId id="535"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8F4"/>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59" autoAdjust="0"/>
    <p:restoredTop sz="86858" autoAdjust="0"/>
  </p:normalViewPr>
  <p:slideViewPr>
    <p:cSldViewPr>
      <p:cViewPr varScale="1">
        <p:scale>
          <a:sx n="76" d="100"/>
          <a:sy n="76" d="100"/>
        </p:scale>
        <p:origin x="68" y="12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88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F8649B2-0CD9-49A6-B0D4-62BF955489EB}" type="datetimeFigureOut">
              <a:rPr lang="en-US" altLang="en-US"/>
              <a:pPr>
                <a:defRPr/>
              </a:pPr>
              <a:t>2/26/2020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DFB4407-B4DB-48F3-BCB3-70B2057A1935}" type="slidenum">
              <a:rPr lang="en-US" altLang="en-US"/>
              <a:pPr>
                <a:defRPr/>
              </a:pPr>
              <a:t>‹#›</a:t>
            </a:fld>
            <a:endParaRPr lang="en-US" altLang="en-US"/>
          </a:p>
        </p:txBody>
      </p:sp>
    </p:spTree>
    <p:extLst>
      <p:ext uri="{BB962C8B-B14F-4D97-AF65-F5344CB8AC3E}">
        <p14:creationId xmlns:p14="http://schemas.microsoft.com/office/powerpoint/2010/main" val="875038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F9CF82F-D3B1-4022-BACE-D5641932DEDA}" type="datetime1">
              <a:rPr lang="en-US" altLang="en-US" smtClean="0"/>
              <a:t>2/26/2020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16F26AE-3A03-44C2-ADF3-5C904C8CB187}" type="slidenum">
              <a:rPr lang="en-US" altLang="en-US"/>
              <a:pPr>
                <a:defRPr/>
              </a:pPr>
              <a:t>‹#›</a:t>
            </a:fld>
            <a:endParaRPr lang="en-US" altLang="en-US"/>
          </a:p>
        </p:txBody>
      </p:sp>
    </p:spTree>
    <p:extLst>
      <p:ext uri="{BB962C8B-B14F-4D97-AF65-F5344CB8AC3E}">
        <p14:creationId xmlns:p14="http://schemas.microsoft.com/office/powerpoint/2010/main" val="198563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2FF2FD-9FC1-4AB0-87E0-43A08E9D10CD}" type="datetime1">
              <a:rPr lang="en-US" altLang="en-US" smtClean="0"/>
              <a:t>2/26/2020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DF16B8C-657C-4696-ABF4-9D5204E46025}" type="slidenum">
              <a:rPr lang="en-US" altLang="en-US"/>
              <a:pPr>
                <a:defRPr/>
              </a:pPr>
              <a:t>‹#›</a:t>
            </a:fld>
            <a:endParaRPr lang="en-US" altLang="en-US"/>
          </a:p>
        </p:txBody>
      </p:sp>
    </p:spTree>
    <p:extLst>
      <p:ext uri="{BB962C8B-B14F-4D97-AF65-F5344CB8AC3E}">
        <p14:creationId xmlns:p14="http://schemas.microsoft.com/office/powerpoint/2010/main" val="33698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F47EA74-2B2A-4B5C-A810-C3BEEB8E4EB3}" type="datetime1">
              <a:rPr lang="en-US" altLang="en-US" smtClean="0"/>
              <a:t>2/26/2020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23E0D44-5885-482B-A951-FB04CB57D819}" type="slidenum">
              <a:rPr lang="en-US" altLang="en-US"/>
              <a:pPr>
                <a:defRPr/>
              </a:pPr>
              <a:t>‹#›</a:t>
            </a:fld>
            <a:endParaRPr lang="en-US" altLang="en-US"/>
          </a:p>
        </p:txBody>
      </p:sp>
    </p:spTree>
    <p:extLst>
      <p:ext uri="{BB962C8B-B14F-4D97-AF65-F5344CB8AC3E}">
        <p14:creationId xmlns:p14="http://schemas.microsoft.com/office/powerpoint/2010/main" val="11383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63562"/>
          </a:xfrm>
        </p:spPr>
        <p:txBody>
          <a:bodyPr/>
          <a:lstStyle>
            <a:lvl1pPr>
              <a:defRPr sz="2800"/>
            </a:lvl1pPr>
          </a:lstStyle>
          <a:p>
            <a:r>
              <a:rPr lang="en-US" dirty="0"/>
              <a:t>Click to edit Master title style</a:t>
            </a:r>
          </a:p>
        </p:txBody>
      </p:sp>
      <p:sp>
        <p:nvSpPr>
          <p:cNvPr id="3" name="Content Placeholder 2"/>
          <p:cNvSpPr>
            <a:spLocks noGrp="1"/>
          </p:cNvSpPr>
          <p:nvPr>
            <p:ph idx="1"/>
          </p:nvPr>
        </p:nvSpPr>
        <p:spPr>
          <a:xfrm>
            <a:off x="457200" y="1219200"/>
            <a:ext cx="8229600" cy="4906963"/>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6EDF7D5-86C1-445C-A03A-AF5E54D1FEF8}" type="datetime1">
              <a:rPr lang="en-US" altLang="en-US" smtClean="0"/>
              <a:t>2/26/2020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695C8B4-01A2-485F-8B64-4640E234E3BB}" type="slidenum">
              <a:rPr lang="en-US" altLang="en-US"/>
              <a:pPr>
                <a:defRPr/>
              </a:pPr>
              <a:t>‹#›</a:t>
            </a:fld>
            <a:endParaRPr lang="en-US" altLang="en-US"/>
          </a:p>
        </p:txBody>
      </p:sp>
    </p:spTree>
    <p:extLst>
      <p:ext uri="{BB962C8B-B14F-4D97-AF65-F5344CB8AC3E}">
        <p14:creationId xmlns:p14="http://schemas.microsoft.com/office/powerpoint/2010/main" val="30190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A1DFC04-25CF-4DA3-B32B-A4F18EFCE514}" type="datetime1">
              <a:rPr lang="en-US" altLang="en-US" smtClean="0"/>
              <a:t>2/26/2020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33CFAE1-7E2D-4B6D-8CD6-8D9E87847327}" type="slidenum">
              <a:rPr lang="en-US" altLang="en-US"/>
              <a:pPr>
                <a:defRPr/>
              </a:pPr>
              <a:t>‹#›</a:t>
            </a:fld>
            <a:endParaRPr lang="en-US" altLang="en-US"/>
          </a:p>
        </p:txBody>
      </p:sp>
    </p:spTree>
    <p:extLst>
      <p:ext uri="{BB962C8B-B14F-4D97-AF65-F5344CB8AC3E}">
        <p14:creationId xmlns:p14="http://schemas.microsoft.com/office/powerpoint/2010/main" val="24162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9BC77AC-8A40-4B91-8007-DF011A5809E6}" type="datetime1">
              <a:rPr lang="en-US" altLang="en-US" smtClean="0"/>
              <a:t>2/26/2020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E9C7810-D49F-43AD-A2F3-362A958DA5BE}" type="slidenum">
              <a:rPr lang="en-US" altLang="en-US"/>
              <a:pPr>
                <a:defRPr/>
              </a:pPr>
              <a:t>‹#›</a:t>
            </a:fld>
            <a:endParaRPr lang="en-US" altLang="en-US"/>
          </a:p>
        </p:txBody>
      </p:sp>
    </p:spTree>
    <p:extLst>
      <p:ext uri="{BB962C8B-B14F-4D97-AF65-F5344CB8AC3E}">
        <p14:creationId xmlns:p14="http://schemas.microsoft.com/office/powerpoint/2010/main" val="288884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F2F7782-D358-4D4D-9C0D-B6A1877FF79A}" type="datetime1">
              <a:rPr lang="en-US" altLang="en-US" smtClean="0"/>
              <a:t>2/26/2020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8AFD554-3BF6-40D5-9AF3-EEC856B204F7}" type="slidenum">
              <a:rPr lang="en-US" altLang="en-US"/>
              <a:pPr>
                <a:defRPr/>
              </a:pPr>
              <a:t>‹#›</a:t>
            </a:fld>
            <a:endParaRPr lang="en-US" altLang="en-US"/>
          </a:p>
        </p:txBody>
      </p:sp>
    </p:spTree>
    <p:extLst>
      <p:ext uri="{BB962C8B-B14F-4D97-AF65-F5344CB8AC3E}">
        <p14:creationId xmlns:p14="http://schemas.microsoft.com/office/powerpoint/2010/main" val="31178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4FF8640-2E1D-4141-AD3F-E5623F1D646D}" type="datetime1">
              <a:rPr lang="en-US" altLang="en-US" smtClean="0"/>
              <a:t>2/26/2020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F3015BD-3145-493A-885E-B2BF5637D895}" type="slidenum">
              <a:rPr lang="en-US" altLang="en-US"/>
              <a:pPr>
                <a:defRPr/>
              </a:pPr>
              <a:t>‹#›</a:t>
            </a:fld>
            <a:endParaRPr lang="en-US" altLang="en-US"/>
          </a:p>
        </p:txBody>
      </p:sp>
    </p:spTree>
    <p:extLst>
      <p:ext uri="{BB962C8B-B14F-4D97-AF65-F5344CB8AC3E}">
        <p14:creationId xmlns:p14="http://schemas.microsoft.com/office/powerpoint/2010/main" val="35131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549DDB1-7148-4B1A-B7EF-58D23E99B47A}" type="datetime1">
              <a:rPr lang="en-US" altLang="en-US" smtClean="0"/>
              <a:t>2/26/2020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FC93185D-6A19-4728-8B9E-9B3492F27ED7}" type="slidenum">
              <a:rPr lang="en-US" altLang="en-US"/>
              <a:pPr>
                <a:defRPr/>
              </a:pPr>
              <a:t>‹#›</a:t>
            </a:fld>
            <a:endParaRPr lang="en-US" altLang="en-US"/>
          </a:p>
        </p:txBody>
      </p:sp>
    </p:spTree>
    <p:extLst>
      <p:ext uri="{BB962C8B-B14F-4D97-AF65-F5344CB8AC3E}">
        <p14:creationId xmlns:p14="http://schemas.microsoft.com/office/powerpoint/2010/main" val="2672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ED47CD3-32BE-489B-B1BC-DD8A39A4D180}" type="datetime1">
              <a:rPr lang="en-US" altLang="en-US" smtClean="0"/>
              <a:t>2/26/2020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F4313CD-6C76-430F-8B0B-6AB881CFC0C7}" type="slidenum">
              <a:rPr lang="en-US" altLang="en-US"/>
              <a:pPr>
                <a:defRPr/>
              </a:pPr>
              <a:t>‹#›</a:t>
            </a:fld>
            <a:endParaRPr lang="en-US" altLang="en-US"/>
          </a:p>
        </p:txBody>
      </p:sp>
    </p:spTree>
    <p:extLst>
      <p:ext uri="{BB962C8B-B14F-4D97-AF65-F5344CB8AC3E}">
        <p14:creationId xmlns:p14="http://schemas.microsoft.com/office/powerpoint/2010/main" val="162413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57DD44-4575-42AD-9421-1609BFB22E62}" type="datetime1">
              <a:rPr lang="en-US" altLang="en-US" smtClean="0"/>
              <a:t>2/26/2020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D721BBE-FDE2-4DC5-B1CF-785468DBD9EC}" type="slidenum">
              <a:rPr lang="en-US" altLang="en-US"/>
              <a:pPr>
                <a:defRPr/>
              </a:pPr>
              <a:t>‹#›</a:t>
            </a:fld>
            <a:endParaRPr lang="en-US" altLang="en-US"/>
          </a:p>
        </p:txBody>
      </p:sp>
    </p:spTree>
    <p:extLst>
      <p:ext uri="{BB962C8B-B14F-4D97-AF65-F5344CB8AC3E}">
        <p14:creationId xmlns:p14="http://schemas.microsoft.com/office/powerpoint/2010/main" val="20688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4C20897B-B984-4DBA-BD7B-562784B7A09A}" type="datetime1">
              <a:rPr lang="en-US" altLang="en-US" smtClean="0"/>
              <a:t>2/26/2020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chemeClr val="tx1"/>
                </a:solidFill>
              </a:defRPr>
            </a:lvl1pPr>
          </a:lstStyle>
          <a:p>
            <a:pPr>
              <a:defRPr/>
            </a:pPr>
            <a:fld id="{44C393DF-8602-425E-B424-DAAF24801952}"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8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4800" y="1295400"/>
            <a:ext cx="8458200" cy="2362200"/>
          </a:xfrm>
        </p:spPr>
        <p:txBody>
          <a:bodyPr/>
          <a:lstStyle/>
          <a:p>
            <a:pPr eaLnBrk="1" hangingPunct="1"/>
            <a:br>
              <a:rPr lang="en-US" altLang="en-US" sz="3600" b="1" dirty="0"/>
            </a:br>
            <a:r>
              <a:rPr lang="en-US" altLang="en-US" sz="3600" b="1" dirty="0"/>
              <a:t>Math 642</a:t>
            </a:r>
            <a:br>
              <a:rPr lang="en-US" altLang="en-US" sz="3600" dirty="0"/>
            </a:br>
            <a:r>
              <a:rPr lang="en-US" altLang="en-US" sz="3600" dirty="0"/>
              <a:t>Introduction to Machine Learning</a:t>
            </a:r>
            <a:br>
              <a:rPr lang="en-US" altLang="en-US" sz="3600" dirty="0"/>
            </a:br>
            <a:r>
              <a:rPr lang="en-US" altLang="en-US" sz="3200" dirty="0"/>
              <a:t>Spring 2020</a:t>
            </a:r>
            <a:br>
              <a:rPr lang="en-US" altLang="en-US" sz="3600" dirty="0"/>
            </a:br>
            <a:br>
              <a:rPr lang="en-US" altLang="en-US" sz="4000" dirty="0"/>
            </a:br>
            <a:r>
              <a:rPr lang="en-US" altLang="en-US" sz="4000" dirty="0"/>
              <a:t>Lecture 7: Support Vector Machines </a:t>
            </a:r>
            <a:br>
              <a:rPr lang="en-US" altLang="en-US" sz="4000" dirty="0"/>
            </a:br>
            <a:endParaRPr lang="en-US" altLang="en-US" sz="4000" dirty="0"/>
          </a:p>
        </p:txBody>
      </p:sp>
      <p:sp>
        <p:nvSpPr>
          <p:cNvPr id="2" name="Slide Number Placeholder 1"/>
          <p:cNvSpPr>
            <a:spLocks noGrp="1"/>
          </p:cNvSpPr>
          <p:nvPr>
            <p:ph type="sldNum" sz="quarter" idx="12"/>
          </p:nvPr>
        </p:nvSpPr>
        <p:spPr/>
        <p:txBody>
          <a:bodyPr/>
          <a:lstStyle/>
          <a:p>
            <a:pPr>
              <a:defRPr/>
            </a:pPr>
            <a:fld id="{E16F26AE-3A03-44C2-ADF3-5C904C8CB187}" type="slidenum">
              <a:rPr lang="en-US" altLang="en-US" smtClean="0"/>
              <a:pPr>
                <a:defRPr/>
              </a:pPr>
              <a:t>1</a:t>
            </a:fld>
            <a:endParaRPr lang="en-US" altLang="en-US"/>
          </a:p>
        </p:txBody>
      </p:sp>
      <p:sp>
        <p:nvSpPr>
          <p:cNvPr id="3" name="TextBox 2"/>
          <p:cNvSpPr txBox="1"/>
          <p:nvPr/>
        </p:nvSpPr>
        <p:spPr>
          <a:xfrm>
            <a:off x="990600" y="5562600"/>
            <a:ext cx="7315200" cy="923330"/>
          </a:xfrm>
          <a:prstGeom prst="rect">
            <a:avLst/>
          </a:prstGeom>
          <a:noFill/>
        </p:spPr>
        <p:txBody>
          <a:bodyPr wrap="square" rtlCol="0">
            <a:spAutoFit/>
          </a:bodyPr>
          <a:lstStyle/>
          <a:p>
            <a:r>
              <a:rPr lang="en-US" dirty="0"/>
              <a:t>Some of the figures in this presentation are taken from "An Introduction to Statistical Learning, with applications in R"  (Springer, 2013) with permission from the authors: G. James, D. Witten,  T. Hastie and R. </a:t>
            </a:r>
            <a:r>
              <a:rPr lang="en-US" dirty="0" err="1"/>
              <a:t>Tibshirani</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Assessing Classification Models</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We can do Cross Validation for Classification Models</a:t>
            </a:r>
          </a:p>
          <a:p>
            <a:pPr marL="0" indent="0" eaLnBrk="1" fontAlgn="auto" hangingPunct="1">
              <a:spcAft>
                <a:spcPts val="0"/>
              </a:spcAft>
              <a:buFont typeface="Arial" charset="0"/>
              <a:buNone/>
              <a:defRPr/>
            </a:pPr>
            <a:endParaRPr lang="en-US" sz="2000" dirty="0"/>
          </a:p>
          <a:p>
            <a:pPr eaLnBrk="1" fontAlgn="auto" hangingPunct="1">
              <a:spcAft>
                <a:spcPts val="0"/>
              </a:spcAft>
              <a:defRPr/>
            </a:pPr>
            <a:r>
              <a:rPr lang="en-US" dirty="0"/>
              <a:t>D</a:t>
            </a:r>
            <a:r>
              <a:rPr lang="en-US" sz="2000" dirty="0"/>
              <a:t>ivide our samples into training samples and test samples</a:t>
            </a:r>
          </a:p>
          <a:p>
            <a:pPr eaLnBrk="1" fontAlgn="auto" hangingPunct="1">
              <a:spcAft>
                <a:spcPts val="0"/>
              </a:spcAft>
              <a:defRPr/>
            </a:pPr>
            <a:r>
              <a:rPr lang="en-US" dirty="0"/>
              <a:t>D</a:t>
            </a:r>
            <a:r>
              <a:rPr lang="en-US" sz="2000" dirty="0"/>
              <a:t>o k-fold cross validation if necessary</a:t>
            </a:r>
          </a:p>
          <a:p>
            <a:pPr eaLnBrk="1" fontAlgn="auto" hangingPunct="1">
              <a:spcAft>
                <a:spcPts val="0"/>
              </a:spcAft>
              <a:defRPr/>
            </a:pPr>
            <a:r>
              <a:rPr lang="en-US" sz="2000" dirty="0"/>
              <a:t>When we run the test samples through our models, we get the following “confusion matrix”</a:t>
            </a:r>
          </a:p>
          <a:p>
            <a:pPr eaLnBrk="1" fontAlgn="auto" hangingPunct="1">
              <a:spcAft>
                <a:spcPts val="0"/>
              </a:spcAft>
              <a:defRPr/>
            </a:pPr>
            <a:endParaRPr lang="en-US" sz="2000" dirty="0"/>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10</a:t>
            </a:fld>
            <a:endParaRPr lang="en-US" altLang="en-US"/>
          </a:p>
        </p:txBody>
      </p:sp>
      <p:graphicFrame>
        <p:nvGraphicFramePr>
          <p:cNvPr id="6" name="Table 5">
            <a:extLst>
              <a:ext uri="{FF2B5EF4-FFF2-40B4-BE49-F238E27FC236}">
                <a16:creationId xmlns:a16="http://schemas.microsoft.com/office/drawing/2014/main" id="{E46F88FF-C1E5-431E-8A60-1075DE108D74}"/>
              </a:ext>
            </a:extLst>
          </p:cNvPr>
          <p:cNvGraphicFramePr>
            <a:graphicFrameLocks noGrp="1"/>
          </p:cNvGraphicFramePr>
          <p:nvPr>
            <p:extLst>
              <p:ext uri="{D42A27DB-BD31-4B8C-83A1-F6EECF244321}">
                <p14:modId xmlns:p14="http://schemas.microsoft.com/office/powerpoint/2010/main" val="2820050532"/>
              </p:ext>
            </p:extLst>
          </p:nvPr>
        </p:nvGraphicFramePr>
        <p:xfrm>
          <a:off x="990600" y="41148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gridSpan="2">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en-US" dirty="0"/>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endParaRPr lang="en-US" dirty="0"/>
                    </a:p>
                    <a:p>
                      <a:r>
                        <a:rPr lang="en-US" b="1" dirty="0">
                          <a:solidFill>
                            <a:schemeClr val="bg1"/>
                          </a:solidFill>
                        </a:rPr>
                        <a:t>Predicted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dirty="0"/>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9644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537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Operating Characteristic</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11</a:t>
            </a:fld>
            <a:endParaRPr lang="en-US"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003300"/>
            <a:ext cx="6000750" cy="547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69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a:t>
            </a:r>
            <a:endParaRPr lang="en-US" baseline="-25000" dirty="0"/>
          </a:p>
        </p:txBody>
      </p:sp>
      <p:sp>
        <p:nvSpPr>
          <p:cNvPr id="3" name="Content Placeholder 2"/>
          <p:cNvSpPr>
            <a:spLocks noGrp="1"/>
          </p:cNvSpPr>
          <p:nvPr>
            <p:ph idx="1"/>
          </p:nvPr>
        </p:nvSpPr>
        <p:spPr>
          <a:xfrm>
            <a:off x="457200" y="990600"/>
            <a:ext cx="8534400" cy="5135563"/>
          </a:xfrm>
        </p:spPr>
        <p:txBody>
          <a:bodyPr/>
          <a:lstStyle/>
          <a:p>
            <a:pPr marL="457200" lvl="1" indent="0">
              <a:buNone/>
            </a:pPr>
            <a:endParaRPr lang="en-US" dirty="0"/>
          </a:p>
          <a:p>
            <a:pPr marL="57150" indent="0">
              <a:buNone/>
            </a:pPr>
            <a:r>
              <a:rPr lang="en-US" dirty="0"/>
              <a:t>If a horse is running a race, and it has a 0.25 probability of winning, what are the odds it will win?</a:t>
            </a:r>
          </a:p>
          <a:p>
            <a:pPr marL="457200" lvl="1" indent="0">
              <a:buNone/>
            </a:pPr>
            <a:endParaRPr lang="en-US" dirty="0"/>
          </a:p>
          <a:p>
            <a:pPr marL="457200" lvl="1" indent="0">
              <a:buNone/>
            </a:pPr>
            <a:r>
              <a:rPr lang="en-US" dirty="0"/>
              <a:t>Odds = p / (1-p) = 0.25 / 0.75 = 1 /3 = “1 win to 3 losses” or </a:t>
            </a:r>
          </a:p>
          <a:p>
            <a:pPr marL="457200" lvl="1" indent="0">
              <a:buNone/>
            </a:pPr>
            <a:r>
              <a:rPr lang="en-US" dirty="0"/>
              <a:t>				            “1 win out of 4 tries”</a:t>
            </a:r>
          </a:p>
          <a:p>
            <a:pPr marL="457200" lvl="1" indent="0">
              <a:buNone/>
            </a:pPr>
            <a:endParaRPr lang="en-US" dirty="0"/>
          </a:p>
          <a:p>
            <a:pPr marL="57150" indent="0">
              <a:buNone/>
            </a:pPr>
            <a:r>
              <a:rPr lang="en-US" dirty="0"/>
              <a:t>What about if the horse has a 0.9 probability of winning?</a:t>
            </a:r>
          </a:p>
          <a:p>
            <a:pPr marL="457200" lvl="1" indent="0">
              <a:buNone/>
            </a:pPr>
            <a:endParaRPr lang="en-US" dirty="0"/>
          </a:p>
          <a:p>
            <a:pPr marL="457200" lvl="1" indent="0">
              <a:buNone/>
            </a:pPr>
            <a:r>
              <a:rPr lang="en-US" dirty="0"/>
              <a:t>Odds = p / (1-p) = 0.9 / 0.1 = 9 /1 = “9 wins to 1 loss” or </a:t>
            </a:r>
          </a:p>
          <a:p>
            <a:pPr marL="457200" lvl="1" indent="0">
              <a:buNone/>
            </a:pPr>
            <a:r>
              <a:rPr lang="en-US" dirty="0"/>
              <a:t>				        “9 wins out of 10 tries”</a:t>
            </a:r>
          </a:p>
          <a:p>
            <a:pPr marL="457200" lvl="1"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12</a:t>
            </a:fld>
            <a:endParaRPr lang="en-US" altLang="en-US"/>
          </a:p>
        </p:txBody>
      </p:sp>
    </p:spTree>
    <p:extLst>
      <p:ext uri="{BB962C8B-B14F-4D97-AF65-F5344CB8AC3E}">
        <p14:creationId xmlns:p14="http://schemas.microsoft.com/office/powerpoint/2010/main" val="304727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Logistic Regression</a:t>
            </a:r>
          </a:p>
        </p:txBody>
      </p:sp>
      <p:sp>
        <p:nvSpPr>
          <p:cNvPr id="3" name="Content Placeholder 2"/>
          <p:cNvSpPr>
            <a:spLocks noGrp="1"/>
          </p:cNvSpPr>
          <p:nvPr>
            <p:ph idx="1"/>
          </p:nvPr>
        </p:nvSpPr>
        <p:spPr/>
        <p:txBody>
          <a:bodyPr/>
          <a:lstStyle/>
          <a:p>
            <a:pPr marL="457200" indent="-457200">
              <a:buAutoNum type="arabicPeriod"/>
            </a:pPr>
            <a:r>
              <a:rPr lang="en-US" dirty="0"/>
              <a:t>When the distributions are well separated, logistic regression is not sufficiently stable</a:t>
            </a:r>
          </a:p>
          <a:p>
            <a:pPr marL="457200" indent="-457200">
              <a:buAutoNum type="arabicPeriod"/>
            </a:pPr>
            <a:endParaRPr lang="en-US" dirty="0"/>
          </a:p>
          <a:p>
            <a:pPr marL="457200" indent="-457200">
              <a:buAutoNum type="arabicPeriod"/>
            </a:pPr>
            <a:r>
              <a:rPr lang="en-US" dirty="0"/>
              <a:t>When n is small and the x’s are normally distributed, logistic regression is not sufficiently stable</a:t>
            </a:r>
          </a:p>
          <a:p>
            <a:pPr marL="457200" indent="-457200">
              <a:buAutoNum type="arabicPeriod"/>
            </a:pPr>
            <a:endParaRPr lang="en-US" dirty="0"/>
          </a:p>
          <a:p>
            <a:pPr marL="457200" indent="-457200">
              <a:buAutoNum type="arabicPeriod"/>
            </a:pPr>
            <a:r>
              <a:rPr lang="en-US" dirty="0"/>
              <a:t>Logistic regression does not handle multiple classes well</a:t>
            </a:r>
          </a:p>
          <a:p>
            <a:pPr marL="457200" indent="-457200">
              <a:buAutoNum type="arabicPeriod"/>
            </a:pPr>
            <a:endParaRPr lang="en-US" dirty="0"/>
          </a:p>
          <a:p>
            <a:pPr marL="457200" indent="-457200">
              <a:buAutoNum type="arabicPeriod"/>
            </a:pPr>
            <a:endParaRPr lang="en-US" dirty="0"/>
          </a:p>
          <a:p>
            <a:pPr marL="0" indent="0">
              <a:buNone/>
            </a:pPr>
            <a:r>
              <a:rPr lang="en-US" dirty="0"/>
              <a:t>What is an alternative to Logistic Regression that is more stable and handles multiple (more than 2) classes easily?</a:t>
            </a:r>
          </a:p>
          <a:p>
            <a:pPr marL="0" indent="0">
              <a:buNone/>
            </a:pPr>
            <a:endParaRPr lang="en-US" dirty="0"/>
          </a:p>
          <a:p>
            <a:pPr marL="0" indent="0">
              <a:buNone/>
            </a:pPr>
            <a:r>
              <a:rPr lang="en-US" dirty="0"/>
              <a:t>Answer: Discrimminant Analysis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13</a:t>
            </a:fld>
            <a:endParaRPr lang="en-US" altLang="en-US"/>
          </a:p>
        </p:txBody>
      </p:sp>
    </p:spTree>
    <p:extLst>
      <p:ext uri="{BB962C8B-B14F-4D97-AF65-F5344CB8AC3E}">
        <p14:creationId xmlns:p14="http://schemas.microsoft.com/office/powerpoint/2010/main" val="357318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with KNN</a:t>
            </a:r>
          </a:p>
        </p:txBody>
      </p:sp>
      <p:sp>
        <p:nvSpPr>
          <p:cNvPr id="4" name="Slide Number Placeholder 3"/>
          <p:cNvSpPr>
            <a:spLocks noGrp="1"/>
          </p:cNvSpPr>
          <p:nvPr>
            <p:ph type="sldNum" sz="quarter" idx="12"/>
          </p:nvPr>
        </p:nvSpPr>
        <p:spPr>
          <a:xfrm>
            <a:off x="6783764" y="6356351"/>
            <a:ext cx="1903036" cy="323756"/>
          </a:xfrm>
        </p:spPr>
        <p:txBody>
          <a:bodyPr/>
          <a:lstStyle/>
          <a:p>
            <a:pPr>
              <a:defRPr/>
            </a:pPr>
            <a:fld id="{9695C8B4-01A2-485F-8B64-4640E234E3BB}" type="slidenum">
              <a:rPr lang="en-US" altLang="en-US" smtClean="0"/>
              <a:pPr>
                <a:defRPr/>
              </a:pPr>
              <a:t>14</a:t>
            </a:fld>
            <a:endParaRPr lang="en-US"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29300"/>
            <a:ext cx="6813550" cy="3449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Simple method that we discussed last week when we were doing estimation works just as well for classification.  Class is</a:t>
            </a:r>
          </a:p>
          <a:p>
            <a:pPr eaLnBrk="1" fontAlgn="auto" hangingPunct="1">
              <a:spcAft>
                <a:spcPts val="0"/>
              </a:spcAft>
              <a:defRPr/>
            </a:pPr>
            <a:r>
              <a:rPr lang="en-US" dirty="0"/>
              <a:t>Most commonly occurring class in training data in K group</a:t>
            </a:r>
          </a:p>
          <a:p>
            <a:pPr eaLnBrk="1" fontAlgn="auto" hangingPunct="1">
              <a:spcAft>
                <a:spcPts val="0"/>
              </a:spcAft>
              <a:defRPr/>
            </a:pPr>
            <a:r>
              <a:rPr lang="en-US" dirty="0"/>
              <a:t>K should be the number of classes + 1 to avoid ties</a:t>
            </a:r>
          </a:p>
          <a:p>
            <a:pPr eaLnBrk="1" fontAlgn="auto" hangingPunct="1">
              <a:spcAft>
                <a:spcPts val="0"/>
              </a:spcAft>
              <a:defRPr/>
            </a:pPr>
            <a:endParaRPr lang="en-US" sz="2000" dirty="0"/>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Tree>
    <p:extLst>
      <p:ext uri="{BB962C8B-B14F-4D97-AF65-F5344CB8AC3E}">
        <p14:creationId xmlns:p14="http://schemas.microsoft.com/office/powerpoint/2010/main" val="136284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 for Gaussian Distribution</a:t>
            </a:r>
          </a:p>
        </p:txBody>
      </p:sp>
      <p:sp>
        <p:nvSpPr>
          <p:cNvPr id="3" name="Content Placeholder 2"/>
          <p:cNvSpPr>
            <a:spLocks noGrp="1"/>
          </p:cNvSpPr>
          <p:nvPr>
            <p:ph idx="1"/>
          </p:nvPr>
        </p:nvSpPr>
        <p:spPr>
          <a:xfrm>
            <a:off x="457200" y="1112837"/>
            <a:ext cx="8229600" cy="5135563"/>
          </a:xfrm>
        </p:spPr>
        <p:txBody>
          <a:bodyPr/>
          <a:lstStyle/>
          <a:p>
            <a:pPr marL="0" indent="0">
              <a:buNone/>
            </a:pPr>
            <a:r>
              <a:rPr lang="en-US" dirty="0"/>
              <a:t>With the aforementioned assumptions, the posterior is:</a:t>
            </a:r>
          </a:p>
          <a:p>
            <a:pPr marL="0" indent="0">
              <a:buNone/>
            </a:pPr>
            <a:endParaRPr lang="en-US" dirty="0"/>
          </a:p>
          <a:p>
            <a:pPr marL="0" indent="0">
              <a:buNone/>
            </a:pPr>
            <a:endParaRPr lang="en-US" dirty="0"/>
          </a:p>
          <a:p>
            <a:pPr marL="0" indent="0">
              <a:buNone/>
            </a:pPr>
            <a:endParaRPr lang="en-US" sz="900" dirty="0"/>
          </a:p>
          <a:p>
            <a:pPr marL="0" indent="0">
              <a:buNone/>
            </a:pPr>
            <a:r>
              <a:rPr lang="en-US" dirty="0"/>
              <a:t>Bayes is the ideal classifier if the prior distribution is normal (or Gaussian) and the likelihood is normal. In this case the Decision Boundary is: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15</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5962650" cy="795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3727574"/>
            <a:ext cx="4924425" cy="844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90" y="4572000"/>
            <a:ext cx="388811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995" y="3124200"/>
            <a:ext cx="6080205" cy="68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200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Case: LDA for p &gt; 1</a:t>
            </a:r>
          </a:p>
        </p:txBody>
      </p:sp>
      <p:sp>
        <p:nvSpPr>
          <p:cNvPr id="3" name="Content Placeholder 2"/>
          <p:cNvSpPr>
            <a:spLocks noGrp="1"/>
          </p:cNvSpPr>
          <p:nvPr>
            <p:ph idx="1"/>
          </p:nvPr>
        </p:nvSpPr>
        <p:spPr/>
        <p:txBody>
          <a:bodyPr/>
          <a:lstStyle/>
          <a:p>
            <a:pPr marL="0" indent="0">
              <a:buNone/>
            </a:pPr>
            <a:r>
              <a:rPr lang="en-US" dirty="0"/>
              <a:t>A Gaussian function for 2 features is like a 3-D normal distribution.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16</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819400"/>
            <a:ext cx="4419600" cy="3227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1866900"/>
            <a:ext cx="63722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2666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Discriminant Analysis</a:t>
            </a:r>
          </a:p>
        </p:txBody>
      </p:sp>
      <p:sp>
        <p:nvSpPr>
          <p:cNvPr id="3" name="Content Placeholder 2"/>
          <p:cNvSpPr>
            <a:spLocks noGrp="1"/>
          </p:cNvSpPr>
          <p:nvPr>
            <p:ph idx="1"/>
          </p:nvPr>
        </p:nvSpPr>
        <p:spPr/>
        <p:txBody>
          <a:bodyPr/>
          <a:lstStyle/>
          <a:p>
            <a:pPr marL="0" indent="0">
              <a:buNone/>
            </a:pPr>
            <a:r>
              <a:rPr lang="en-US" dirty="0"/>
              <a:t>Unlike LDA, QDA assumes each Gaussian-distributed class has a distinct covariance matrix. Then Bayes becomes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17</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8001000" cy="1606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600"/>
            <a:ext cx="761487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311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Discriminant Analysis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18</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7112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084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a:xfrm>
            <a:off x="457200" y="1447800"/>
            <a:ext cx="8229600" cy="4678363"/>
          </a:xfrm>
        </p:spPr>
        <p:txBody>
          <a:bodyPr/>
          <a:lstStyle/>
          <a:p>
            <a:pPr marL="0" indent="0">
              <a:buNone/>
            </a:pPr>
            <a:r>
              <a:rPr lang="en-US" sz="2800" dirty="0"/>
              <a:t>Cross Validation with Classifiers – Chapter 5.1.5</a:t>
            </a:r>
          </a:p>
          <a:p>
            <a:pPr marL="0" indent="0">
              <a:buNone/>
            </a:pPr>
            <a:endParaRPr lang="en-US" sz="2800" dirty="0"/>
          </a:p>
          <a:p>
            <a:pPr marL="0" indent="0">
              <a:buNone/>
            </a:pPr>
            <a:r>
              <a:rPr lang="en-US" sz="2800" dirty="0"/>
              <a:t>Maximum Margin Classifier – Chapter 9.1</a:t>
            </a:r>
          </a:p>
          <a:p>
            <a:pPr marL="0" indent="0">
              <a:buNone/>
            </a:pPr>
            <a:endParaRPr lang="en-US" sz="2800" dirty="0"/>
          </a:p>
          <a:p>
            <a:pPr marL="0" indent="0">
              <a:buNone/>
            </a:pPr>
            <a:r>
              <a:rPr lang="en-US" sz="2800" dirty="0"/>
              <a:t>Support Vector Classifier – Chapter 9.2</a:t>
            </a:r>
          </a:p>
          <a:p>
            <a:pPr marL="0" indent="0">
              <a:buNone/>
            </a:pPr>
            <a:endParaRPr lang="en-US" sz="2800" dirty="0"/>
          </a:p>
          <a:p>
            <a:pPr marL="0" indent="0">
              <a:buNone/>
            </a:pPr>
            <a:r>
              <a:rPr lang="en-US" sz="2800" dirty="0"/>
              <a:t>Support Vector Machines – Chapter 9.3</a:t>
            </a:r>
          </a:p>
          <a:p>
            <a:pPr marL="0" indent="0">
              <a:buNone/>
            </a:pPr>
            <a:endParaRPr lang="en-US" sz="2800" dirty="0"/>
          </a:p>
          <a:p>
            <a:pPr marL="0" indent="0">
              <a:buNone/>
            </a:pPr>
            <a:endParaRPr lang="en-US" sz="2800" dirty="0"/>
          </a:p>
          <a:p>
            <a:pPr marL="0" indent="0">
              <a:buNone/>
            </a:pPr>
            <a:endParaRPr lang="en-US" sz="2800" dirty="0"/>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19</a:t>
            </a:fld>
            <a:endParaRPr lang="en-US" altLang="en-US" dirty="0"/>
          </a:p>
        </p:txBody>
      </p:sp>
    </p:spTree>
    <p:extLst>
      <p:ext uri="{BB962C8B-B14F-4D97-AF65-F5344CB8AC3E}">
        <p14:creationId xmlns:p14="http://schemas.microsoft.com/office/powerpoint/2010/main" val="325228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Class Schedule</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a:t>
            </a:fld>
            <a:endParaRPr lang="en-US" altLang="en-US"/>
          </a:p>
        </p:txBody>
      </p:sp>
      <p:graphicFrame>
        <p:nvGraphicFramePr>
          <p:cNvPr id="5" name="Table 4">
            <a:extLst>
              <a:ext uri="{FF2B5EF4-FFF2-40B4-BE49-F238E27FC236}">
                <a16:creationId xmlns:a16="http://schemas.microsoft.com/office/drawing/2014/main" id="{78203EF7-83EE-4F63-AFEA-E6021B09D912}"/>
              </a:ext>
            </a:extLst>
          </p:cNvPr>
          <p:cNvGraphicFramePr>
            <a:graphicFrameLocks noGrp="1"/>
          </p:cNvGraphicFramePr>
          <p:nvPr>
            <p:extLst>
              <p:ext uri="{D42A27DB-BD31-4B8C-83A1-F6EECF244321}">
                <p14:modId xmlns:p14="http://schemas.microsoft.com/office/powerpoint/2010/main" val="4155978504"/>
              </p:ext>
            </p:extLst>
          </p:nvPr>
        </p:nvGraphicFramePr>
        <p:xfrm>
          <a:off x="571498" y="808571"/>
          <a:ext cx="8115301" cy="5547468"/>
        </p:xfrm>
        <a:graphic>
          <a:graphicData uri="http://schemas.openxmlformats.org/drawingml/2006/table">
            <a:tbl>
              <a:tblPr firstRow="1" bandRow="1">
                <a:tableStyleId>{5C22544A-7EE6-4342-B048-85BDC9FD1C3A}</a:tableStyleId>
              </a:tblPr>
              <a:tblGrid>
                <a:gridCol w="733831">
                  <a:extLst>
                    <a:ext uri="{9D8B030D-6E8A-4147-A177-3AD203B41FA5}">
                      <a16:colId xmlns:a16="http://schemas.microsoft.com/office/drawing/2014/main" val="20000"/>
                    </a:ext>
                  </a:extLst>
                </a:gridCol>
                <a:gridCol w="752071">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gridCol w="1752599">
                  <a:extLst>
                    <a:ext uri="{9D8B030D-6E8A-4147-A177-3AD203B41FA5}">
                      <a16:colId xmlns:a16="http://schemas.microsoft.com/office/drawing/2014/main" val="2236984056"/>
                    </a:ext>
                  </a:extLst>
                </a:gridCol>
              </a:tblGrid>
              <a:tr h="365766">
                <a:tc>
                  <a:txBody>
                    <a:bodyPr/>
                    <a:lstStyle/>
                    <a:p>
                      <a:pPr algn="ctr"/>
                      <a:r>
                        <a:rPr lang="en-US" sz="1800" dirty="0" err="1"/>
                        <a:t>Lec</a:t>
                      </a:r>
                      <a:r>
                        <a:rPr lang="en-US" sz="1800" dirty="0"/>
                        <a:t>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Lecture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3463">
                <a:tc>
                  <a:txBody>
                    <a:bodyPr/>
                    <a:lstStyle/>
                    <a:p>
                      <a:pPr algn="ctr"/>
                      <a:r>
                        <a:rPr lang="en-US" sz="1400" dirty="0"/>
                        <a:t>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Intro, Linear </a:t>
                      </a:r>
                      <a:r>
                        <a:rPr lang="en-US" sz="1400" baseline="0" dirty="0"/>
                        <a:t>Regression, Bias and Variability</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04806">
                <a:tc>
                  <a:txBody>
                    <a:bodyPr/>
                    <a:lstStyle/>
                    <a:p>
                      <a:pPr algn="ctr"/>
                      <a:r>
                        <a:rPr lang="en-US" sz="1400" dirty="0"/>
                        <a:t>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Jan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Unsupervised Learning: Clustering, Principle Comp.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04806">
                <a:tc>
                  <a:txBody>
                    <a:bodyPr/>
                    <a:lstStyle/>
                    <a:p>
                      <a:pPr algn="ctr"/>
                      <a:r>
                        <a:rPr lang="en-US" sz="1400" dirty="0"/>
                        <a:t>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KNN Regression, Cross Validation, Bootstrap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04806">
                <a:tc>
                  <a:txBody>
                    <a:bodyPr/>
                    <a:lstStyle/>
                    <a:p>
                      <a:pPr algn="ctr"/>
                      <a:r>
                        <a:rPr lang="en-US" sz="1400" dirty="0"/>
                        <a:t>4</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Ridge Regression, LASSO, Principle Components Regression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04806">
                <a:tc>
                  <a:txBody>
                    <a:bodyPr/>
                    <a:lstStyle/>
                    <a:p>
                      <a:pPr algn="ctr"/>
                      <a:r>
                        <a:rPr lang="en-US" sz="1400" dirty="0"/>
                        <a:t>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Extreme Nonlinear: </a:t>
                      </a:r>
                      <a:r>
                        <a:rPr lang="en-US" sz="1400" dirty="0">
                          <a:solidFill>
                            <a:schemeClr val="tx1"/>
                          </a:solidFill>
                        </a:rPr>
                        <a:t>Step Functions, Splines, Gradient Descent</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4, Project Plan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04806">
                <a:tc>
                  <a:txBody>
                    <a:bodyPr/>
                    <a:lstStyle/>
                    <a:p>
                      <a:pPr algn="ctr"/>
                      <a:r>
                        <a:rPr lang="en-US" sz="1400" dirty="0"/>
                        <a:t>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19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Classification, Logistic Regression, Discriminant Analysis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04806">
                <a:tc>
                  <a:txBody>
                    <a:bodyPr/>
                    <a:lstStyle/>
                    <a:p>
                      <a:pPr algn="ctr"/>
                      <a:r>
                        <a:rPr lang="en-US" sz="1400" dirty="0"/>
                        <a:t>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400" dirty="0"/>
                        <a:t>Feb 26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 Margin Classifiers, Support Vector Machines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6, Plan Revision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7"/>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4</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Mid Term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951094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Mar</a:t>
                      </a:r>
                      <a:r>
                        <a:rPr lang="en-US" sz="1400" baseline="0" dirty="0"/>
                        <a:t> 11</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Spring Break</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3926980"/>
                  </a:ext>
                </a:extLst>
              </a:tr>
              <a:tr h="304806">
                <a:tc>
                  <a:txBody>
                    <a:bodyPr/>
                    <a:lstStyle/>
                    <a:p>
                      <a:pPr algn="ctr"/>
                      <a:r>
                        <a:rPr lang="en-US" sz="1400" dirty="0"/>
                        <a:t>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18</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Tree-Based Methods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304806">
                <a:tc>
                  <a:txBody>
                    <a:bodyPr/>
                    <a:lstStyle/>
                    <a:p>
                      <a:pPr algn="ctr"/>
                      <a:r>
                        <a:rPr lang="en-US" sz="1400" dirty="0"/>
                        <a:t>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Mar 25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Neural</a:t>
                      </a:r>
                      <a:r>
                        <a:rPr lang="en-US" sz="1400" baseline="0" dirty="0">
                          <a:solidFill>
                            <a:schemeClr val="tx1"/>
                          </a:solidFill>
                        </a:rPr>
                        <a:t> Networks, Deep Learning </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0"/>
                  </a:ext>
                </a:extLst>
              </a:tr>
              <a:tr h="304806">
                <a:tc>
                  <a:txBody>
                    <a:bodyPr/>
                    <a:lstStyle/>
                    <a:p>
                      <a:pPr algn="ctr"/>
                      <a:r>
                        <a:rPr lang="en-US" sz="1400" dirty="0"/>
                        <a:t>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Convolutional 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304806">
                <a:tc>
                  <a:txBody>
                    <a:bodyPr/>
                    <a:lstStyle/>
                    <a:p>
                      <a:pPr algn="ctr"/>
                      <a:r>
                        <a:rPr lang="en-US" sz="1400" dirty="0"/>
                        <a:t>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Bayesian Analysis, Project Presentations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12"/>
                  </a:ext>
                </a:extLst>
              </a:tr>
              <a:tr h="304806">
                <a:tc>
                  <a:txBody>
                    <a:bodyPr/>
                    <a:lstStyle/>
                    <a:p>
                      <a:pPr algn="ctr"/>
                      <a:r>
                        <a:rPr lang="en-US" sz="1400" dirty="0"/>
                        <a:t>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Time Series,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Project 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13"/>
                  </a:ext>
                </a:extLst>
              </a:tr>
              <a:tr h="273379">
                <a:tc>
                  <a:txBody>
                    <a:bodyPr/>
                    <a:lstStyle/>
                    <a:p>
                      <a:pPr algn="ctr"/>
                      <a:r>
                        <a:rPr lang="en-US" sz="1400" dirty="0"/>
                        <a:t>13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Ethics of Machine Learning,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Apr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Study</a:t>
                      </a:r>
                      <a:r>
                        <a:rPr lang="en-US" sz="1400" baseline="0" dirty="0">
                          <a:solidFill>
                            <a:schemeClr val="tx1"/>
                          </a:solidFill>
                        </a:rPr>
                        <a:t> Day</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May 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Final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8133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59ED-EC06-440E-9F00-623FF519E6F7}"/>
              </a:ext>
            </a:extLst>
          </p:cNvPr>
          <p:cNvSpPr>
            <a:spLocks noGrp="1"/>
          </p:cNvSpPr>
          <p:nvPr>
            <p:ph type="title"/>
          </p:nvPr>
        </p:nvSpPr>
        <p:spPr/>
        <p:txBody>
          <a:bodyPr/>
          <a:lstStyle/>
          <a:p>
            <a:r>
              <a:rPr lang="en-US" dirty="0"/>
              <a:t>Classification vs Numerical Estimation</a:t>
            </a:r>
          </a:p>
        </p:txBody>
      </p:sp>
      <p:sp>
        <p:nvSpPr>
          <p:cNvPr id="3" name="Content Placeholder 2">
            <a:extLst>
              <a:ext uri="{FF2B5EF4-FFF2-40B4-BE49-F238E27FC236}">
                <a16:creationId xmlns:a16="http://schemas.microsoft.com/office/drawing/2014/main" id="{9ECD4AB7-8240-4A27-BAFC-F335CD8FE19D}"/>
              </a:ext>
            </a:extLst>
          </p:cNvPr>
          <p:cNvSpPr>
            <a:spLocks noGrp="1"/>
          </p:cNvSpPr>
          <p:nvPr>
            <p:ph idx="1"/>
          </p:nvPr>
        </p:nvSpPr>
        <p:spPr>
          <a:xfrm>
            <a:off x="435334" y="1196974"/>
            <a:ext cx="8229600" cy="4906963"/>
          </a:xfrm>
        </p:spPr>
        <p:txBody>
          <a:bodyPr/>
          <a:lstStyle/>
          <a:p>
            <a:pPr marL="0" indent="0">
              <a:buNone/>
            </a:pPr>
            <a:r>
              <a:rPr lang="en-US" dirty="0"/>
              <a:t>Many of the concepts we have studied so far apply to classification</a:t>
            </a:r>
          </a:p>
          <a:p>
            <a:endParaRPr lang="en-US" dirty="0"/>
          </a:p>
          <a:p>
            <a:r>
              <a:rPr lang="en-US" dirty="0"/>
              <a:t>Classifiers have 2 general types of modeling error: bias and variability</a:t>
            </a:r>
          </a:p>
          <a:p>
            <a:r>
              <a:rPr lang="en-US" dirty="0"/>
              <a:t>Classifiers suffer from the “Curse of Dimensionality”</a:t>
            </a:r>
          </a:p>
          <a:p>
            <a:r>
              <a:rPr lang="en-US" dirty="0"/>
              <a:t>Cross validation should be used to find the right balance between training error and test error</a:t>
            </a:r>
          </a:p>
          <a:p>
            <a:pPr lvl="1"/>
            <a:r>
              <a:rPr lang="en-US" dirty="0"/>
              <a:t>K-fold cross validation being the preferred technique</a:t>
            </a:r>
          </a:p>
          <a:p>
            <a:pPr lvl="1"/>
            <a:r>
              <a:rPr lang="en-US" dirty="0"/>
              <a:t>Create a hold-out set, train your classifier, note the training error</a:t>
            </a:r>
          </a:p>
          <a:p>
            <a:pPr lvl="1"/>
            <a:r>
              <a:rPr lang="en-US" dirty="0"/>
              <a:t>Measure your test error with your hold-out set</a:t>
            </a:r>
          </a:p>
          <a:p>
            <a:pPr lvl="1"/>
            <a:r>
              <a:rPr lang="en-US" dirty="0"/>
              <a:t>Repeat for all hold-out sets </a:t>
            </a:r>
          </a:p>
          <a:p>
            <a:pPr lvl="1"/>
            <a:r>
              <a:rPr lang="en-US" dirty="0"/>
              <a:t>Plot training and test errors and assess your desired level of flexibility </a:t>
            </a:r>
          </a:p>
          <a:p>
            <a:r>
              <a:rPr lang="en-US" dirty="0"/>
              <a:t>You can use best subset, forward, and/or backward selection to determine your features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2DBE5CA-3199-4D92-B01E-7BD01D232845}"/>
              </a:ext>
            </a:extLst>
          </p:cNvPr>
          <p:cNvSpPr>
            <a:spLocks noGrp="1"/>
          </p:cNvSpPr>
          <p:nvPr>
            <p:ph type="sldNum" sz="quarter" idx="12"/>
          </p:nvPr>
        </p:nvSpPr>
        <p:spPr/>
        <p:txBody>
          <a:bodyPr/>
          <a:lstStyle/>
          <a:p>
            <a:pPr>
              <a:defRPr/>
            </a:pPr>
            <a:fld id="{9695C8B4-01A2-485F-8B64-4640E234E3BB}" type="slidenum">
              <a:rPr lang="en-US" altLang="en-US" smtClean="0"/>
              <a:pPr>
                <a:defRPr/>
              </a:pPr>
              <a:t>20</a:t>
            </a:fld>
            <a:endParaRPr lang="en-US" altLang="en-US"/>
          </a:p>
        </p:txBody>
      </p:sp>
      <p:sp>
        <p:nvSpPr>
          <p:cNvPr id="7" name="TextBox 6">
            <a:extLst>
              <a:ext uri="{FF2B5EF4-FFF2-40B4-BE49-F238E27FC236}">
                <a16:creationId xmlns:a16="http://schemas.microsoft.com/office/drawing/2014/main" id="{47FF0EE6-8F1C-411F-97F5-CB00C2BFE44E}"/>
              </a:ext>
            </a:extLst>
          </p:cNvPr>
          <p:cNvSpPr txBox="1"/>
          <p:nvPr/>
        </p:nvSpPr>
        <p:spPr>
          <a:xfrm>
            <a:off x="1639709" y="6045478"/>
            <a:ext cx="5980291" cy="369332"/>
          </a:xfrm>
          <a:prstGeom prst="rect">
            <a:avLst/>
          </a:prstGeom>
          <a:noFill/>
          <a:ln>
            <a:solidFill>
              <a:schemeClr val="tx1"/>
            </a:solidFill>
          </a:ln>
        </p:spPr>
        <p:txBody>
          <a:bodyPr wrap="none" rtlCol="0">
            <a:spAutoFit/>
          </a:bodyPr>
          <a:lstStyle/>
          <a:p>
            <a:r>
              <a:rPr lang="en-US" dirty="0"/>
              <a:t>We are estimating a Probability instead of the actual outcome</a:t>
            </a:r>
          </a:p>
        </p:txBody>
      </p:sp>
    </p:spTree>
    <p:extLst>
      <p:ext uri="{BB962C8B-B14F-4D97-AF65-F5344CB8AC3E}">
        <p14:creationId xmlns:p14="http://schemas.microsoft.com/office/powerpoint/2010/main" val="3705127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Logistic Function</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21</a:t>
            </a:fld>
            <a:endParaRPr lang="en-US" altLang="en-US" dirty="0"/>
          </a:p>
        </p:txBody>
      </p:sp>
      <p:pic>
        <p:nvPicPr>
          <p:cNvPr id="5" name="Picture 4">
            <a:extLst>
              <a:ext uri="{FF2B5EF4-FFF2-40B4-BE49-F238E27FC236}">
                <a16:creationId xmlns:a16="http://schemas.microsoft.com/office/drawing/2014/main" id="{1634391C-8508-4B50-9821-9E78CD6C485E}"/>
              </a:ext>
            </a:extLst>
          </p:cNvPr>
          <p:cNvPicPr>
            <a:picLocks noChangeAspect="1"/>
          </p:cNvPicPr>
          <p:nvPr/>
        </p:nvPicPr>
        <p:blipFill>
          <a:blip r:embed="rId2"/>
          <a:stretch>
            <a:fillRect/>
          </a:stretch>
        </p:blipFill>
        <p:spPr>
          <a:xfrm>
            <a:off x="379652" y="2891250"/>
            <a:ext cx="5944948" cy="820325"/>
          </a:xfrm>
          <a:prstGeom prst="rect">
            <a:avLst/>
          </a:prstGeom>
        </p:spPr>
      </p:pic>
      <p:pic>
        <p:nvPicPr>
          <p:cNvPr id="9" name="Picture 8">
            <a:extLst>
              <a:ext uri="{FF2B5EF4-FFF2-40B4-BE49-F238E27FC236}">
                <a16:creationId xmlns:a16="http://schemas.microsoft.com/office/drawing/2014/main" id="{2140DCB0-E930-458A-93CA-44BE08829C3E}"/>
              </a:ext>
            </a:extLst>
          </p:cNvPr>
          <p:cNvPicPr>
            <a:picLocks noChangeAspect="1"/>
          </p:cNvPicPr>
          <p:nvPr/>
        </p:nvPicPr>
        <p:blipFill>
          <a:blip r:embed="rId3"/>
          <a:stretch>
            <a:fillRect/>
          </a:stretch>
        </p:blipFill>
        <p:spPr>
          <a:xfrm>
            <a:off x="1174694" y="1414164"/>
            <a:ext cx="5390644" cy="668982"/>
          </a:xfrm>
          <a:prstGeom prst="rect">
            <a:avLst/>
          </a:prstGeom>
        </p:spPr>
      </p:pic>
      <p:sp>
        <p:nvSpPr>
          <p:cNvPr id="11" name="Content Placeholder 2">
            <a:extLst>
              <a:ext uri="{FF2B5EF4-FFF2-40B4-BE49-F238E27FC236}">
                <a16:creationId xmlns:a16="http://schemas.microsoft.com/office/drawing/2014/main" id="{A179E222-7F56-4285-A62D-628CDE301309}"/>
              </a:ext>
            </a:extLst>
          </p:cNvPr>
          <p:cNvSpPr txBox="1">
            <a:spLocks/>
          </p:cNvSpPr>
          <p:nvPr/>
        </p:nvSpPr>
        <p:spPr bwMode="auto">
          <a:xfrm>
            <a:off x="381000" y="1066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Aft>
                <a:spcPts val="0"/>
              </a:spcAft>
              <a:buFont typeface="Arial" charset="0"/>
              <a:buNone/>
              <a:defRPr/>
            </a:pPr>
            <a:r>
              <a:rPr lang="en-US" dirty="0"/>
              <a:t>The most basic classification model is a linear one</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dirty="0"/>
              <a:t>With the standard representation as a Sigmoid Function</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dirty="0"/>
              <a:t>But the decision boundary may not always be linear. You can also use a more flexible model for nonlinear cases</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p:txBody>
      </p:sp>
      <p:pic>
        <p:nvPicPr>
          <p:cNvPr id="3" name="Picture 2">
            <a:extLst>
              <a:ext uri="{FF2B5EF4-FFF2-40B4-BE49-F238E27FC236}">
                <a16:creationId xmlns:a16="http://schemas.microsoft.com/office/drawing/2014/main" id="{28D1858D-E049-4526-914A-5202311FB07B}"/>
              </a:ext>
            </a:extLst>
          </p:cNvPr>
          <p:cNvPicPr>
            <a:picLocks noChangeAspect="1"/>
          </p:cNvPicPr>
          <p:nvPr/>
        </p:nvPicPr>
        <p:blipFill>
          <a:blip r:embed="rId4"/>
          <a:stretch>
            <a:fillRect/>
          </a:stretch>
        </p:blipFill>
        <p:spPr>
          <a:xfrm>
            <a:off x="914400" y="5215350"/>
            <a:ext cx="6706834" cy="820325"/>
          </a:xfrm>
          <a:prstGeom prst="rect">
            <a:avLst/>
          </a:prstGeom>
        </p:spPr>
      </p:pic>
    </p:spTree>
    <p:extLst>
      <p:ext uri="{BB962C8B-B14F-4D97-AF65-F5344CB8AC3E}">
        <p14:creationId xmlns:p14="http://schemas.microsoft.com/office/powerpoint/2010/main" val="509357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8A98-4AD1-4C19-8DF8-16155DF5303C}"/>
              </a:ext>
            </a:extLst>
          </p:cNvPr>
          <p:cNvSpPr>
            <a:spLocks noGrp="1"/>
          </p:cNvSpPr>
          <p:nvPr>
            <p:ph type="title"/>
          </p:nvPr>
        </p:nvSpPr>
        <p:spPr/>
        <p:txBody>
          <a:bodyPr/>
          <a:lstStyle/>
          <a:p>
            <a:r>
              <a:rPr lang="en-US" dirty="0"/>
              <a:t>Classifier Bias versus Flexibility</a:t>
            </a:r>
          </a:p>
        </p:txBody>
      </p:sp>
      <p:sp>
        <p:nvSpPr>
          <p:cNvPr id="4" name="Slide Number Placeholder 3">
            <a:extLst>
              <a:ext uri="{FF2B5EF4-FFF2-40B4-BE49-F238E27FC236}">
                <a16:creationId xmlns:a16="http://schemas.microsoft.com/office/drawing/2014/main" id="{AAFE7275-75FB-44F0-90CB-13882CD8CA5D}"/>
              </a:ext>
            </a:extLst>
          </p:cNvPr>
          <p:cNvSpPr>
            <a:spLocks noGrp="1"/>
          </p:cNvSpPr>
          <p:nvPr>
            <p:ph type="sldNum" sz="quarter" idx="12"/>
          </p:nvPr>
        </p:nvSpPr>
        <p:spPr/>
        <p:txBody>
          <a:bodyPr/>
          <a:lstStyle/>
          <a:p>
            <a:pPr>
              <a:defRPr/>
            </a:pPr>
            <a:fld id="{9695C8B4-01A2-485F-8B64-4640E234E3BB}" type="slidenum">
              <a:rPr lang="en-US" altLang="en-US" smtClean="0"/>
              <a:pPr>
                <a:defRPr/>
              </a:pPr>
              <a:t>22</a:t>
            </a:fld>
            <a:endParaRPr lang="en-US" altLang="en-US"/>
          </a:p>
        </p:txBody>
      </p:sp>
      <p:pic>
        <p:nvPicPr>
          <p:cNvPr id="5" name="Picture 4">
            <a:extLst>
              <a:ext uri="{FF2B5EF4-FFF2-40B4-BE49-F238E27FC236}">
                <a16:creationId xmlns:a16="http://schemas.microsoft.com/office/drawing/2014/main" id="{FD557612-EA45-4BBC-AAE4-F22E763BF3E9}"/>
              </a:ext>
            </a:extLst>
          </p:cNvPr>
          <p:cNvPicPr>
            <a:picLocks noChangeAspect="1"/>
          </p:cNvPicPr>
          <p:nvPr/>
        </p:nvPicPr>
        <p:blipFill>
          <a:blip r:embed="rId2"/>
          <a:stretch>
            <a:fillRect/>
          </a:stretch>
        </p:blipFill>
        <p:spPr>
          <a:xfrm>
            <a:off x="2209800" y="1035498"/>
            <a:ext cx="4648200" cy="5674537"/>
          </a:xfrm>
          <a:prstGeom prst="rect">
            <a:avLst/>
          </a:prstGeom>
        </p:spPr>
      </p:pic>
    </p:spTree>
    <p:extLst>
      <p:ext uri="{BB962C8B-B14F-4D97-AF65-F5344CB8AC3E}">
        <p14:creationId xmlns:p14="http://schemas.microsoft.com/office/powerpoint/2010/main" val="527760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59ED-EC06-440E-9F00-623FF519E6F7}"/>
              </a:ext>
            </a:extLst>
          </p:cNvPr>
          <p:cNvSpPr>
            <a:spLocks noGrp="1"/>
          </p:cNvSpPr>
          <p:nvPr>
            <p:ph type="title"/>
          </p:nvPr>
        </p:nvSpPr>
        <p:spPr/>
        <p:txBody>
          <a:bodyPr/>
          <a:lstStyle/>
          <a:p>
            <a:r>
              <a:rPr lang="en-US" dirty="0"/>
              <a:t>Classification Error</a:t>
            </a:r>
          </a:p>
        </p:txBody>
      </p:sp>
      <p:sp>
        <p:nvSpPr>
          <p:cNvPr id="3" name="Content Placeholder 2">
            <a:extLst>
              <a:ext uri="{FF2B5EF4-FFF2-40B4-BE49-F238E27FC236}">
                <a16:creationId xmlns:a16="http://schemas.microsoft.com/office/drawing/2014/main" id="{9ECD4AB7-8240-4A27-BAFC-F335CD8FE19D}"/>
              </a:ext>
            </a:extLst>
          </p:cNvPr>
          <p:cNvSpPr>
            <a:spLocks noGrp="1"/>
          </p:cNvSpPr>
          <p:nvPr>
            <p:ph idx="1"/>
          </p:nvPr>
        </p:nvSpPr>
        <p:spPr>
          <a:xfrm>
            <a:off x="435334" y="1196974"/>
            <a:ext cx="8229600" cy="4906963"/>
          </a:xfrm>
        </p:spPr>
        <p:txBody>
          <a:bodyPr/>
          <a:lstStyle/>
          <a:p>
            <a:pPr marL="0" indent="0">
              <a:buNone/>
            </a:pPr>
            <a:r>
              <a:rPr lang="en-US" dirty="0"/>
              <a:t>Classification error can be expressed as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And Cross Validation can be implemented by looking at training errors and test errors </a:t>
            </a:r>
          </a:p>
        </p:txBody>
      </p:sp>
      <p:sp>
        <p:nvSpPr>
          <p:cNvPr id="4" name="Slide Number Placeholder 3">
            <a:extLst>
              <a:ext uri="{FF2B5EF4-FFF2-40B4-BE49-F238E27FC236}">
                <a16:creationId xmlns:a16="http://schemas.microsoft.com/office/drawing/2014/main" id="{C2DBE5CA-3199-4D92-B01E-7BD01D232845}"/>
              </a:ext>
            </a:extLst>
          </p:cNvPr>
          <p:cNvSpPr>
            <a:spLocks noGrp="1"/>
          </p:cNvSpPr>
          <p:nvPr>
            <p:ph type="sldNum" sz="quarter" idx="12"/>
          </p:nvPr>
        </p:nvSpPr>
        <p:spPr/>
        <p:txBody>
          <a:bodyPr/>
          <a:lstStyle/>
          <a:p>
            <a:pPr>
              <a:defRPr/>
            </a:pPr>
            <a:fld id="{9695C8B4-01A2-485F-8B64-4640E234E3BB}" type="slidenum">
              <a:rPr lang="en-US" altLang="en-US" smtClean="0"/>
              <a:pPr>
                <a:defRPr/>
              </a:pPr>
              <a:t>23</a:t>
            </a:fld>
            <a:endParaRPr lang="en-US" altLang="en-US"/>
          </a:p>
        </p:txBody>
      </p:sp>
      <p:pic>
        <p:nvPicPr>
          <p:cNvPr id="5" name="Picture 4">
            <a:extLst>
              <a:ext uri="{FF2B5EF4-FFF2-40B4-BE49-F238E27FC236}">
                <a16:creationId xmlns:a16="http://schemas.microsoft.com/office/drawing/2014/main" id="{64AD31CB-80C8-410C-B110-AE9370B2E424}"/>
              </a:ext>
            </a:extLst>
          </p:cNvPr>
          <p:cNvPicPr>
            <a:picLocks noChangeAspect="1"/>
          </p:cNvPicPr>
          <p:nvPr/>
        </p:nvPicPr>
        <p:blipFill>
          <a:blip r:embed="rId2"/>
          <a:stretch>
            <a:fillRect/>
          </a:stretch>
        </p:blipFill>
        <p:spPr>
          <a:xfrm>
            <a:off x="1146213" y="4267200"/>
            <a:ext cx="6342077" cy="939567"/>
          </a:xfrm>
          <a:prstGeom prst="rect">
            <a:avLst/>
          </a:prstGeom>
        </p:spPr>
      </p:pic>
      <p:pic>
        <p:nvPicPr>
          <p:cNvPr id="6" name="Picture 5">
            <a:extLst>
              <a:ext uri="{FF2B5EF4-FFF2-40B4-BE49-F238E27FC236}">
                <a16:creationId xmlns:a16="http://schemas.microsoft.com/office/drawing/2014/main" id="{9AD0A753-3154-460E-A987-4E1F44223F8C}"/>
              </a:ext>
            </a:extLst>
          </p:cNvPr>
          <p:cNvPicPr>
            <a:picLocks noChangeAspect="1"/>
          </p:cNvPicPr>
          <p:nvPr/>
        </p:nvPicPr>
        <p:blipFill>
          <a:blip r:embed="rId3"/>
          <a:stretch>
            <a:fillRect/>
          </a:stretch>
        </p:blipFill>
        <p:spPr>
          <a:xfrm>
            <a:off x="1367888" y="1905000"/>
            <a:ext cx="6111788" cy="1066800"/>
          </a:xfrm>
          <a:prstGeom prst="rect">
            <a:avLst/>
          </a:prstGeom>
        </p:spPr>
      </p:pic>
    </p:spTree>
    <p:extLst>
      <p:ext uri="{BB962C8B-B14F-4D97-AF65-F5344CB8AC3E}">
        <p14:creationId xmlns:p14="http://schemas.microsoft.com/office/powerpoint/2010/main" val="3469878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2BD6-800E-46F4-B669-E780217ACCE3}"/>
              </a:ext>
            </a:extLst>
          </p:cNvPr>
          <p:cNvSpPr>
            <a:spLocks noGrp="1"/>
          </p:cNvSpPr>
          <p:nvPr>
            <p:ph type="title"/>
          </p:nvPr>
        </p:nvSpPr>
        <p:spPr/>
        <p:txBody>
          <a:bodyPr/>
          <a:lstStyle/>
          <a:p>
            <a:r>
              <a:rPr lang="en-US" dirty="0"/>
              <a:t>Classifier Training versus Test Error</a:t>
            </a:r>
          </a:p>
        </p:txBody>
      </p:sp>
      <p:sp>
        <p:nvSpPr>
          <p:cNvPr id="4" name="Slide Number Placeholder 3">
            <a:extLst>
              <a:ext uri="{FF2B5EF4-FFF2-40B4-BE49-F238E27FC236}">
                <a16:creationId xmlns:a16="http://schemas.microsoft.com/office/drawing/2014/main" id="{91FEB305-BB67-4D52-B28A-0206706711DC}"/>
              </a:ext>
            </a:extLst>
          </p:cNvPr>
          <p:cNvSpPr>
            <a:spLocks noGrp="1"/>
          </p:cNvSpPr>
          <p:nvPr>
            <p:ph type="sldNum" sz="quarter" idx="12"/>
          </p:nvPr>
        </p:nvSpPr>
        <p:spPr/>
        <p:txBody>
          <a:bodyPr/>
          <a:lstStyle/>
          <a:p>
            <a:pPr>
              <a:defRPr/>
            </a:pPr>
            <a:fld id="{9695C8B4-01A2-485F-8B64-4640E234E3BB}" type="slidenum">
              <a:rPr lang="en-US" altLang="en-US" smtClean="0"/>
              <a:pPr>
                <a:defRPr/>
              </a:pPr>
              <a:t>24</a:t>
            </a:fld>
            <a:endParaRPr lang="en-US" altLang="en-US"/>
          </a:p>
        </p:txBody>
      </p:sp>
      <p:pic>
        <p:nvPicPr>
          <p:cNvPr id="5" name="Picture 4">
            <a:extLst>
              <a:ext uri="{FF2B5EF4-FFF2-40B4-BE49-F238E27FC236}">
                <a16:creationId xmlns:a16="http://schemas.microsoft.com/office/drawing/2014/main" id="{AE4B0686-69E7-4198-9069-DE13759EA5E1}"/>
              </a:ext>
            </a:extLst>
          </p:cNvPr>
          <p:cNvPicPr>
            <a:picLocks noChangeAspect="1"/>
          </p:cNvPicPr>
          <p:nvPr/>
        </p:nvPicPr>
        <p:blipFill>
          <a:blip r:embed="rId2"/>
          <a:stretch>
            <a:fillRect/>
          </a:stretch>
        </p:blipFill>
        <p:spPr>
          <a:xfrm>
            <a:off x="953721" y="1566465"/>
            <a:ext cx="7236558" cy="3725069"/>
          </a:xfrm>
          <a:prstGeom prst="rect">
            <a:avLst/>
          </a:prstGeom>
        </p:spPr>
      </p:pic>
      <p:pic>
        <p:nvPicPr>
          <p:cNvPr id="6" name="Picture 5">
            <a:extLst>
              <a:ext uri="{FF2B5EF4-FFF2-40B4-BE49-F238E27FC236}">
                <a16:creationId xmlns:a16="http://schemas.microsoft.com/office/drawing/2014/main" id="{1C2E5736-BF9F-4C31-B17C-7CA43B3E0C3F}"/>
              </a:ext>
            </a:extLst>
          </p:cNvPr>
          <p:cNvPicPr>
            <a:picLocks noChangeAspect="1"/>
          </p:cNvPicPr>
          <p:nvPr/>
        </p:nvPicPr>
        <p:blipFill>
          <a:blip r:embed="rId3"/>
          <a:stretch>
            <a:fillRect/>
          </a:stretch>
        </p:blipFill>
        <p:spPr>
          <a:xfrm>
            <a:off x="1447800" y="5614308"/>
            <a:ext cx="6838425" cy="742042"/>
          </a:xfrm>
          <a:prstGeom prst="rect">
            <a:avLst/>
          </a:prstGeom>
        </p:spPr>
      </p:pic>
    </p:spTree>
    <p:extLst>
      <p:ext uri="{BB962C8B-B14F-4D97-AF65-F5344CB8AC3E}">
        <p14:creationId xmlns:p14="http://schemas.microsoft.com/office/powerpoint/2010/main" val="4137417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9156-3296-476F-808B-7288329CCDFC}"/>
              </a:ext>
            </a:extLst>
          </p:cNvPr>
          <p:cNvSpPr>
            <a:spLocks noGrp="1"/>
          </p:cNvSpPr>
          <p:nvPr>
            <p:ph type="title"/>
          </p:nvPr>
        </p:nvSpPr>
        <p:spPr>
          <a:xfrm>
            <a:off x="457200" y="2865438"/>
            <a:ext cx="8229600" cy="563562"/>
          </a:xfrm>
        </p:spPr>
        <p:txBody>
          <a:bodyPr/>
          <a:lstStyle/>
          <a:p>
            <a:r>
              <a:rPr lang="en-US" dirty="0"/>
              <a:t>Max Margin Classifiers</a:t>
            </a:r>
          </a:p>
        </p:txBody>
      </p:sp>
      <p:sp>
        <p:nvSpPr>
          <p:cNvPr id="4" name="Slide Number Placeholder 3">
            <a:extLst>
              <a:ext uri="{FF2B5EF4-FFF2-40B4-BE49-F238E27FC236}">
                <a16:creationId xmlns:a16="http://schemas.microsoft.com/office/drawing/2014/main" id="{2ABBF4E4-F6A7-46E4-89DE-0B46B0FCBB79}"/>
              </a:ext>
            </a:extLst>
          </p:cNvPr>
          <p:cNvSpPr>
            <a:spLocks noGrp="1"/>
          </p:cNvSpPr>
          <p:nvPr>
            <p:ph type="sldNum" sz="quarter" idx="12"/>
          </p:nvPr>
        </p:nvSpPr>
        <p:spPr/>
        <p:txBody>
          <a:bodyPr/>
          <a:lstStyle/>
          <a:p>
            <a:pPr>
              <a:defRPr/>
            </a:pPr>
            <a:fld id="{9695C8B4-01A2-485F-8B64-4640E234E3BB}" type="slidenum">
              <a:rPr lang="en-US" altLang="en-US" smtClean="0"/>
              <a:pPr>
                <a:defRPr/>
              </a:pPr>
              <a:t>25</a:t>
            </a:fld>
            <a:endParaRPr lang="en-US" altLang="en-US"/>
          </a:p>
        </p:txBody>
      </p:sp>
    </p:spTree>
    <p:extLst>
      <p:ext uri="{BB962C8B-B14F-4D97-AF65-F5344CB8AC3E}">
        <p14:creationId xmlns:p14="http://schemas.microsoft.com/office/powerpoint/2010/main" val="709417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Boundary</a:t>
            </a:r>
          </a:p>
        </p:txBody>
      </p:sp>
      <p:sp>
        <p:nvSpPr>
          <p:cNvPr id="3" name="Content Placeholder 2"/>
          <p:cNvSpPr>
            <a:spLocks noGrp="1"/>
          </p:cNvSpPr>
          <p:nvPr>
            <p:ph idx="1"/>
          </p:nvPr>
        </p:nvSpPr>
        <p:spPr>
          <a:xfrm>
            <a:off x="505746" y="998180"/>
            <a:ext cx="8229600" cy="5135563"/>
          </a:xfrm>
        </p:spPr>
        <p:txBody>
          <a:bodyPr/>
          <a:lstStyle/>
          <a:p>
            <a:pPr marL="0" indent="0">
              <a:buNone/>
            </a:pPr>
            <a:r>
              <a:rPr lang="en-US" dirty="0"/>
              <a:t>To find the decision boundary, let’s find the line where y = 0</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          The equation for this line is  X</a:t>
            </a:r>
            <a:r>
              <a:rPr lang="en-US" baseline="-25000" dirty="0"/>
              <a:t>1</a:t>
            </a:r>
            <a:r>
              <a:rPr lang="en-US" dirty="0"/>
              <a:t> + X</a:t>
            </a:r>
            <a:r>
              <a:rPr lang="en-US" baseline="-25000" dirty="0"/>
              <a:t>2</a:t>
            </a:r>
            <a:r>
              <a:rPr lang="en-US" dirty="0"/>
              <a:t> = 4 </a:t>
            </a:r>
          </a:p>
          <a:p>
            <a:pPr marL="0" indent="0">
              <a:buNone/>
            </a:pPr>
            <a:endParaRPr lang="en-US" dirty="0"/>
          </a:p>
          <a:p>
            <a:pPr marL="0" indent="0">
              <a:buNone/>
            </a:pPr>
            <a:r>
              <a:rPr lang="en-US" dirty="0"/>
              <a:t>	thus X</a:t>
            </a:r>
            <a:r>
              <a:rPr lang="en-US" baseline="-25000" dirty="0"/>
              <a:t>1</a:t>
            </a:r>
            <a:r>
              <a:rPr lang="en-US" dirty="0"/>
              <a:t> + X</a:t>
            </a:r>
            <a:r>
              <a:rPr lang="en-US" baseline="-25000" dirty="0"/>
              <a:t>2</a:t>
            </a:r>
            <a:r>
              <a:rPr lang="en-US" dirty="0"/>
              <a:t> – 4 = 0 is the decision boundary</a:t>
            </a:r>
          </a:p>
          <a:p>
            <a:pPr marL="0" indent="0">
              <a:buNone/>
            </a:pPr>
            <a:r>
              <a:rPr lang="en-US" dirty="0"/>
              <a:t>	so    y = 1 for X</a:t>
            </a:r>
            <a:r>
              <a:rPr lang="en-US" baseline="-25000" dirty="0"/>
              <a:t>1</a:t>
            </a:r>
            <a:r>
              <a:rPr lang="en-US" dirty="0"/>
              <a:t> + X</a:t>
            </a:r>
            <a:r>
              <a:rPr lang="en-US" baseline="-25000" dirty="0"/>
              <a:t>2</a:t>
            </a:r>
            <a:r>
              <a:rPr lang="en-US" dirty="0"/>
              <a:t> – 4 &gt; 0 </a:t>
            </a:r>
          </a:p>
          <a:p>
            <a:pPr marL="0" indent="0">
              <a:buNone/>
            </a:pPr>
            <a:r>
              <a:rPr lang="en-US" dirty="0"/>
              <a:t>	and y = -1 for X</a:t>
            </a:r>
            <a:r>
              <a:rPr lang="en-US" baseline="-25000" dirty="0"/>
              <a:t>1</a:t>
            </a:r>
            <a:r>
              <a:rPr lang="en-US" dirty="0"/>
              <a:t> + X</a:t>
            </a:r>
            <a:r>
              <a:rPr lang="en-US" baseline="-25000" dirty="0"/>
              <a:t>2</a:t>
            </a:r>
            <a:r>
              <a:rPr lang="en-US" dirty="0"/>
              <a:t> – 4 &lt; 0</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26</a:t>
            </a:fld>
            <a:endParaRPr lang="en-US" altLang="en-US" dirty="0"/>
          </a:p>
        </p:txBody>
      </p:sp>
      <p:sp>
        <p:nvSpPr>
          <p:cNvPr id="5" name="TextBox 4"/>
          <p:cNvSpPr txBox="1"/>
          <p:nvPr/>
        </p:nvSpPr>
        <p:spPr>
          <a:xfrm>
            <a:off x="6172200" y="926068"/>
            <a:ext cx="300082" cy="369332"/>
          </a:xfrm>
          <a:prstGeom prst="rect">
            <a:avLst/>
          </a:prstGeom>
          <a:noFill/>
        </p:spPr>
        <p:txBody>
          <a:bodyPr wrap="none" rtlCol="0">
            <a:spAutoFit/>
          </a:bodyPr>
          <a:lstStyle/>
          <a:p>
            <a:r>
              <a:rPr lang="en-US" dirty="0"/>
              <a:t>^</a:t>
            </a:r>
          </a:p>
        </p:txBody>
      </p:sp>
      <p:grpSp>
        <p:nvGrpSpPr>
          <p:cNvPr id="6" name="Group 5"/>
          <p:cNvGrpSpPr/>
          <p:nvPr/>
        </p:nvGrpSpPr>
        <p:grpSpPr>
          <a:xfrm>
            <a:off x="2133600" y="1752600"/>
            <a:ext cx="2864155" cy="2438400"/>
            <a:chOff x="2133600" y="1996996"/>
            <a:chExt cx="2864155" cy="2438400"/>
          </a:xfrm>
        </p:grpSpPr>
        <p:sp>
          <p:nvSpPr>
            <p:cNvPr id="40" name="TextBox 39"/>
            <p:cNvSpPr txBox="1"/>
            <p:nvPr/>
          </p:nvSpPr>
          <p:spPr>
            <a:xfrm>
              <a:off x="2133600" y="2707164"/>
              <a:ext cx="383438" cy="369332"/>
            </a:xfrm>
            <a:prstGeom prst="rect">
              <a:avLst/>
            </a:prstGeom>
            <a:noFill/>
          </p:spPr>
          <p:txBody>
            <a:bodyPr wrap="none" rtlCol="0">
              <a:spAutoFit/>
            </a:bodyPr>
            <a:lstStyle/>
            <a:p>
              <a:r>
                <a:rPr lang="en-US" dirty="0"/>
                <a:t>X</a:t>
              </a:r>
              <a:r>
                <a:rPr lang="en-US" baseline="-25000" dirty="0"/>
                <a:t>2</a:t>
              </a:r>
            </a:p>
          </p:txBody>
        </p:sp>
        <p:sp>
          <p:nvSpPr>
            <p:cNvPr id="41" name="TextBox 40"/>
            <p:cNvSpPr txBox="1"/>
            <p:nvPr/>
          </p:nvSpPr>
          <p:spPr>
            <a:xfrm>
              <a:off x="3137303" y="2200196"/>
              <a:ext cx="356188" cy="297517"/>
            </a:xfrm>
            <a:prstGeom prst="rect">
              <a:avLst/>
            </a:prstGeom>
            <a:noFill/>
          </p:spPr>
          <p:txBody>
            <a:bodyPr wrap="none" rtlCol="0">
              <a:spAutoFit/>
            </a:bodyPr>
            <a:lstStyle/>
            <a:p>
              <a:r>
                <a:rPr lang="en-US" sz="2000" baseline="-25000" dirty="0"/>
                <a:t>+1</a:t>
              </a:r>
            </a:p>
          </p:txBody>
        </p:sp>
        <p:sp>
          <p:nvSpPr>
            <p:cNvPr id="42" name="TextBox 41"/>
            <p:cNvSpPr txBox="1"/>
            <p:nvPr/>
          </p:nvSpPr>
          <p:spPr>
            <a:xfrm>
              <a:off x="3291817" y="3048000"/>
              <a:ext cx="309700" cy="276999"/>
            </a:xfrm>
            <a:prstGeom prst="rect">
              <a:avLst/>
            </a:prstGeom>
            <a:noFill/>
          </p:spPr>
          <p:txBody>
            <a:bodyPr wrap="none" rtlCol="0">
              <a:spAutoFit/>
            </a:bodyPr>
            <a:lstStyle/>
            <a:p>
              <a:r>
                <a:rPr lang="en-US" baseline="-25000" dirty="0"/>
                <a:t>-1</a:t>
              </a:r>
            </a:p>
          </p:txBody>
        </p:sp>
        <p:sp>
          <p:nvSpPr>
            <p:cNvPr id="44" name="TextBox 43"/>
            <p:cNvSpPr txBox="1"/>
            <p:nvPr/>
          </p:nvSpPr>
          <p:spPr>
            <a:xfrm>
              <a:off x="2996643" y="3196630"/>
              <a:ext cx="309700" cy="276999"/>
            </a:xfrm>
            <a:prstGeom prst="rect">
              <a:avLst/>
            </a:prstGeom>
            <a:noFill/>
          </p:spPr>
          <p:txBody>
            <a:bodyPr wrap="none" rtlCol="0">
              <a:spAutoFit/>
            </a:bodyPr>
            <a:lstStyle/>
            <a:p>
              <a:r>
                <a:rPr lang="en-US" baseline="-25000" dirty="0"/>
                <a:t>-1</a:t>
              </a:r>
            </a:p>
          </p:txBody>
        </p:sp>
        <p:sp>
          <p:nvSpPr>
            <p:cNvPr id="45" name="TextBox 44"/>
            <p:cNvSpPr txBox="1"/>
            <p:nvPr/>
          </p:nvSpPr>
          <p:spPr>
            <a:xfrm>
              <a:off x="3573058" y="3248462"/>
              <a:ext cx="309700" cy="276999"/>
            </a:xfrm>
            <a:prstGeom prst="rect">
              <a:avLst/>
            </a:prstGeom>
            <a:noFill/>
          </p:spPr>
          <p:txBody>
            <a:bodyPr wrap="none" rtlCol="0">
              <a:spAutoFit/>
            </a:bodyPr>
            <a:lstStyle/>
            <a:p>
              <a:r>
                <a:rPr lang="en-US" baseline="-25000" dirty="0"/>
                <a:t>-1</a:t>
              </a:r>
            </a:p>
          </p:txBody>
        </p:sp>
        <p:sp>
          <p:nvSpPr>
            <p:cNvPr id="46" name="TextBox 45"/>
            <p:cNvSpPr txBox="1"/>
            <p:nvPr/>
          </p:nvSpPr>
          <p:spPr>
            <a:xfrm>
              <a:off x="2986460" y="2827298"/>
              <a:ext cx="309700" cy="276999"/>
            </a:xfrm>
            <a:prstGeom prst="rect">
              <a:avLst/>
            </a:prstGeom>
            <a:noFill/>
          </p:spPr>
          <p:txBody>
            <a:bodyPr wrap="none" rtlCol="0">
              <a:spAutoFit/>
            </a:bodyPr>
            <a:lstStyle/>
            <a:p>
              <a:r>
                <a:rPr lang="en-US" baseline="-25000" dirty="0"/>
                <a:t>-1</a:t>
              </a:r>
            </a:p>
          </p:txBody>
        </p:sp>
        <p:sp>
          <p:nvSpPr>
            <p:cNvPr id="47" name="TextBox 46"/>
            <p:cNvSpPr txBox="1"/>
            <p:nvPr/>
          </p:nvSpPr>
          <p:spPr>
            <a:xfrm>
              <a:off x="3749459" y="2265760"/>
              <a:ext cx="356188" cy="297517"/>
            </a:xfrm>
            <a:prstGeom prst="rect">
              <a:avLst/>
            </a:prstGeom>
            <a:noFill/>
          </p:spPr>
          <p:txBody>
            <a:bodyPr wrap="none" rtlCol="0">
              <a:spAutoFit/>
            </a:bodyPr>
            <a:lstStyle/>
            <a:p>
              <a:r>
                <a:rPr lang="en-US" sz="2000" baseline="-25000" dirty="0"/>
                <a:t>+1</a:t>
              </a:r>
            </a:p>
          </p:txBody>
        </p:sp>
        <p:sp>
          <p:nvSpPr>
            <p:cNvPr id="48" name="TextBox 47"/>
            <p:cNvSpPr txBox="1"/>
            <p:nvPr/>
          </p:nvSpPr>
          <p:spPr>
            <a:xfrm>
              <a:off x="3692439" y="2707164"/>
              <a:ext cx="356188" cy="297517"/>
            </a:xfrm>
            <a:prstGeom prst="rect">
              <a:avLst/>
            </a:prstGeom>
            <a:noFill/>
          </p:spPr>
          <p:txBody>
            <a:bodyPr wrap="none" rtlCol="0">
              <a:spAutoFit/>
            </a:bodyPr>
            <a:lstStyle/>
            <a:p>
              <a:r>
                <a:rPr lang="en-US" sz="2000" baseline="-25000" dirty="0"/>
                <a:t>+1</a:t>
              </a:r>
            </a:p>
          </p:txBody>
        </p:sp>
        <p:sp>
          <p:nvSpPr>
            <p:cNvPr id="49" name="TextBox 48"/>
            <p:cNvSpPr txBox="1"/>
            <p:nvPr/>
          </p:nvSpPr>
          <p:spPr>
            <a:xfrm>
              <a:off x="4021561" y="2630290"/>
              <a:ext cx="356188" cy="297517"/>
            </a:xfrm>
            <a:prstGeom prst="rect">
              <a:avLst/>
            </a:prstGeom>
            <a:noFill/>
          </p:spPr>
          <p:txBody>
            <a:bodyPr wrap="none" rtlCol="0">
              <a:spAutoFit/>
            </a:bodyPr>
            <a:lstStyle/>
            <a:p>
              <a:r>
                <a:rPr lang="en-US" sz="2000" baseline="-25000" dirty="0"/>
                <a:t>+1</a:t>
              </a:r>
            </a:p>
          </p:txBody>
        </p:sp>
        <p:sp>
          <p:nvSpPr>
            <p:cNvPr id="50" name="TextBox 49"/>
            <p:cNvSpPr txBox="1"/>
            <p:nvPr/>
          </p:nvSpPr>
          <p:spPr>
            <a:xfrm>
              <a:off x="4181785" y="3032562"/>
              <a:ext cx="356188" cy="297517"/>
            </a:xfrm>
            <a:prstGeom prst="rect">
              <a:avLst/>
            </a:prstGeom>
            <a:noFill/>
          </p:spPr>
          <p:txBody>
            <a:bodyPr wrap="none" rtlCol="0">
              <a:spAutoFit/>
            </a:bodyPr>
            <a:lstStyle/>
            <a:p>
              <a:r>
                <a:rPr lang="en-US" sz="2000" baseline="-25000" dirty="0"/>
                <a:t>+1</a:t>
              </a:r>
            </a:p>
          </p:txBody>
        </p:sp>
        <p:sp>
          <p:nvSpPr>
            <p:cNvPr id="51" name="TextBox 50"/>
            <p:cNvSpPr txBox="1"/>
            <p:nvPr/>
          </p:nvSpPr>
          <p:spPr>
            <a:xfrm>
              <a:off x="3905383" y="3026728"/>
              <a:ext cx="340158" cy="276999"/>
            </a:xfrm>
            <a:prstGeom prst="rect">
              <a:avLst/>
            </a:prstGeom>
            <a:noFill/>
          </p:spPr>
          <p:txBody>
            <a:bodyPr wrap="none" rtlCol="0">
              <a:spAutoFit/>
            </a:bodyPr>
            <a:lstStyle/>
            <a:p>
              <a:r>
                <a:rPr lang="en-US" baseline="-25000" dirty="0"/>
                <a:t>+1</a:t>
              </a:r>
            </a:p>
          </p:txBody>
        </p:sp>
        <p:cxnSp>
          <p:nvCxnSpPr>
            <p:cNvPr id="52" name="Straight Connector 51"/>
            <p:cNvCxnSpPr/>
            <p:nvPr/>
          </p:nvCxnSpPr>
          <p:spPr>
            <a:xfrm>
              <a:off x="2788733" y="2536230"/>
              <a:ext cx="1581829" cy="12133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787176" y="1996996"/>
              <a:ext cx="779" cy="1828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406955" y="2366328"/>
              <a:ext cx="301686" cy="1477328"/>
            </a:xfrm>
            <a:prstGeom prst="rect">
              <a:avLst/>
            </a:prstGeom>
            <a:noFill/>
          </p:spPr>
          <p:txBody>
            <a:bodyPr wrap="none" rtlCol="0">
              <a:spAutoFit/>
            </a:bodyPr>
            <a:lstStyle/>
            <a:p>
              <a:r>
                <a:rPr lang="en-US" dirty="0"/>
                <a:t>4</a:t>
              </a:r>
            </a:p>
            <a:p>
              <a:r>
                <a:rPr lang="en-US" dirty="0"/>
                <a:t>3</a:t>
              </a:r>
            </a:p>
            <a:p>
              <a:r>
                <a:rPr lang="en-US" dirty="0"/>
                <a:t>2</a:t>
              </a:r>
            </a:p>
            <a:p>
              <a:r>
                <a:rPr lang="en-US" dirty="0"/>
                <a:t>1</a:t>
              </a:r>
            </a:p>
            <a:p>
              <a:r>
                <a:rPr lang="en-US" dirty="0"/>
                <a:t>0</a:t>
              </a:r>
            </a:p>
          </p:txBody>
        </p:sp>
        <p:cxnSp>
          <p:nvCxnSpPr>
            <p:cNvPr id="63" name="Straight Connector 62"/>
            <p:cNvCxnSpPr/>
            <p:nvPr/>
          </p:nvCxnSpPr>
          <p:spPr>
            <a:xfrm>
              <a:off x="2711755" y="2514600"/>
              <a:ext cx="1508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13312" y="2792294"/>
              <a:ext cx="1508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312" y="3097094"/>
              <a:ext cx="1508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312" y="3401894"/>
              <a:ext cx="1508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787176" y="3792498"/>
              <a:ext cx="221057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584531" y="4066064"/>
              <a:ext cx="383438" cy="369332"/>
            </a:xfrm>
            <a:prstGeom prst="rect">
              <a:avLst/>
            </a:prstGeom>
            <a:noFill/>
          </p:spPr>
          <p:txBody>
            <a:bodyPr wrap="none" rtlCol="0">
              <a:spAutoFit/>
            </a:bodyPr>
            <a:lstStyle/>
            <a:p>
              <a:r>
                <a:rPr lang="en-US" dirty="0"/>
                <a:t>X</a:t>
              </a:r>
              <a:r>
                <a:rPr lang="en-US" baseline="-25000" dirty="0"/>
                <a:t>1</a:t>
              </a:r>
            </a:p>
          </p:txBody>
        </p:sp>
        <p:sp>
          <p:nvSpPr>
            <p:cNvPr id="70" name="TextBox 69"/>
            <p:cNvSpPr txBox="1"/>
            <p:nvPr/>
          </p:nvSpPr>
          <p:spPr>
            <a:xfrm>
              <a:off x="2670131" y="3749596"/>
              <a:ext cx="1827744" cy="369332"/>
            </a:xfrm>
            <a:prstGeom prst="rect">
              <a:avLst/>
            </a:prstGeom>
            <a:noFill/>
          </p:spPr>
          <p:txBody>
            <a:bodyPr wrap="none" rtlCol="0">
              <a:spAutoFit/>
            </a:bodyPr>
            <a:lstStyle/>
            <a:p>
              <a:r>
                <a:rPr lang="en-US" dirty="0"/>
                <a:t>0    1     2     3      4</a:t>
              </a:r>
            </a:p>
          </p:txBody>
        </p:sp>
        <p:cxnSp>
          <p:nvCxnSpPr>
            <p:cNvPr id="71" name="Straight Connector 70"/>
            <p:cNvCxnSpPr/>
            <p:nvPr/>
          </p:nvCxnSpPr>
          <p:spPr>
            <a:xfrm flipV="1">
              <a:off x="3163720" y="3673396"/>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508331" y="3673396"/>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89331" y="3673396"/>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346531" y="3673396"/>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438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Hyperplanes</a:t>
            </a:r>
          </a:p>
        </p:txBody>
      </p:sp>
      <p:sp>
        <p:nvSpPr>
          <p:cNvPr id="3" name="Content Placeholder 2"/>
          <p:cNvSpPr>
            <a:spLocks noGrp="1"/>
          </p:cNvSpPr>
          <p:nvPr>
            <p:ph idx="1"/>
          </p:nvPr>
        </p:nvSpPr>
        <p:spPr/>
        <p:txBody>
          <a:bodyPr/>
          <a:lstStyle/>
          <a:p>
            <a:pPr marL="0" indent="0">
              <a:buNone/>
            </a:pPr>
            <a:r>
              <a:rPr lang="en-US" dirty="0"/>
              <a:t>In 2 dimensions, the decision boundary is a line </a:t>
            </a:r>
            <a:endParaRPr lang="en-US" sz="1000" dirty="0"/>
          </a:p>
          <a:p>
            <a:pPr marL="0" indent="0">
              <a:buNone/>
            </a:pPr>
            <a:r>
              <a:rPr lang="en-US" dirty="0"/>
              <a:t>In 3 dimensions, the decision boundary is a plane defined by 2 lines</a:t>
            </a:r>
          </a:p>
          <a:p>
            <a:r>
              <a:rPr lang="en-US" dirty="0"/>
              <a:t>Remember 2 vectors define a plane (</a:t>
            </a:r>
            <a:r>
              <a:rPr lang="en-US" b="1" dirty="0"/>
              <a:t>a</a:t>
            </a:r>
            <a:r>
              <a:rPr lang="en-US" dirty="0"/>
              <a:t> x </a:t>
            </a:r>
            <a:r>
              <a:rPr lang="en-US" b="1" dirty="0"/>
              <a:t>b</a:t>
            </a:r>
            <a:r>
              <a:rPr lang="en-US" dirty="0"/>
              <a:t> = normal to plane)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27</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669" y="2895601"/>
            <a:ext cx="3576731" cy="3505200"/>
          </a:xfrm>
          <a:prstGeom prst="rect">
            <a:avLst/>
          </a:prstGeom>
        </p:spPr>
      </p:pic>
      <p:sp>
        <p:nvSpPr>
          <p:cNvPr id="6" name="Rectangle 5"/>
          <p:cNvSpPr/>
          <p:nvPr/>
        </p:nvSpPr>
        <p:spPr>
          <a:xfrm>
            <a:off x="2209800" y="4859338"/>
            <a:ext cx="1905000" cy="1119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5867401"/>
            <a:ext cx="914400" cy="45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rot="1135753">
            <a:off x="2752197" y="3595395"/>
            <a:ext cx="4728085" cy="2119397"/>
          </a:xfrm>
          <a:prstGeom prst="parallelogram">
            <a:avLst>
              <a:gd name="adj" fmla="val 134547"/>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1613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Hyperplanes*</a:t>
            </a:r>
          </a:p>
        </p:txBody>
      </p:sp>
      <p:sp>
        <p:nvSpPr>
          <p:cNvPr id="3" name="Content Placeholder 2"/>
          <p:cNvSpPr>
            <a:spLocks noGrp="1"/>
          </p:cNvSpPr>
          <p:nvPr>
            <p:ph idx="1"/>
          </p:nvPr>
        </p:nvSpPr>
        <p:spPr/>
        <p:txBody>
          <a:bodyPr/>
          <a:lstStyle/>
          <a:p>
            <a:pPr marL="0" indent="0">
              <a:buNone/>
            </a:pPr>
            <a:r>
              <a:rPr lang="en-US" dirty="0"/>
              <a:t>In general, the decision boundary is a </a:t>
            </a:r>
            <a:r>
              <a:rPr lang="en-US" b="1" dirty="0"/>
              <a:t>hyperplane. </a:t>
            </a:r>
            <a:r>
              <a:rPr lang="en-US" dirty="0"/>
              <a:t>In D-dimensional space, a </a:t>
            </a:r>
            <a:r>
              <a:rPr lang="en-US" b="1" dirty="0"/>
              <a:t>hyperplane </a:t>
            </a:r>
            <a:r>
              <a:rPr lang="en-US" dirty="0"/>
              <a:t>is a flat affine subspace of dimension D-1</a:t>
            </a:r>
            <a:r>
              <a:rPr lang="en-US" b="1" dirty="0"/>
              <a:t>.</a:t>
            </a:r>
          </a:p>
          <a:p>
            <a:pPr marL="0" indent="0">
              <a:buNone/>
            </a:pPr>
            <a:endParaRPr lang="en-US" dirty="0"/>
          </a:p>
          <a:p>
            <a:pPr marL="0" indent="0">
              <a:buNone/>
            </a:pPr>
            <a:r>
              <a:rPr lang="en-US" dirty="0"/>
              <a:t>In general, equation for a hyperplane is</a:t>
            </a:r>
            <a:endParaRPr lang="en-US" b="1" dirty="0"/>
          </a:p>
          <a:p>
            <a:pPr marL="796925" indent="0">
              <a:buNone/>
            </a:pPr>
            <a:endParaRPr lang="en-US" sz="1050" b="1" dirty="0"/>
          </a:p>
          <a:p>
            <a:pPr marL="796925" indent="0">
              <a:buNone/>
            </a:pPr>
            <a:endParaRPr lang="en-US" b="1" dirty="0"/>
          </a:p>
          <a:p>
            <a:pPr marL="796925" indent="0">
              <a:buNone/>
            </a:pPr>
            <a:endParaRPr lang="en-US" b="1" dirty="0"/>
          </a:p>
          <a:p>
            <a:pPr marL="796925" indent="0">
              <a:buNone/>
            </a:pPr>
            <a:endParaRPr lang="en-US" b="1"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dirty="0"/>
          </a:p>
          <a:p>
            <a:pPr marL="0" indent="0">
              <a:buNone/>
            </a:pPr>
            <a:endParaRPr lang="en-US" dirty="0"/>
          </a:p>
          <a:p>
            <a:pPr marL="0" indent="0">
              <a:buNone/>
            </a:pPr>
            <a:r>
              <a:rPr lang="en-US" dirty="0"/>
              <a:t>* Read “flatland” by Edwin Abbott to get an interesting perspective on reduced dimensionality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28</a:t>
            </a:fld>
            <a:endParaRPr lang="en-US" altLang="en-US"/>
          </a:p>
        </p:txBody>
      </p:sp>
      <p:pic>
        <p:nvPicPr>
          <p:cNvPr id="5" name="Picture 4"/>
          <p:cNvPicPr>
            <a:picLocks noChangeAspect="1"/>
          </p:cNvPicPr>
          <p:nvPr/>
        </p:nvPicPr>
        <p:blipFill>
          <a:blip r:embed="rId2"/>
          <a:stretch>
            <a:fillRect/>
          </a:stretch>
        </p:blipFill>
        <p:spPr>
          <a:xfrm>
            <a:off x="1800225" y="2918241"/>
            <a:ext cx="4752975" cy="754440"/>
          </a:xfrm>
          <a:prstGeom prst="rect">
            <a:avLst/>
          </a:prstGeom>
        </p:spPr>
      </p:pic>
    </p:spTree>
    <p:extLst>
      <p:ext uri="{BB962C8B-B14F-4D97-AF65-F5344CB8AC3E}">
        <p14:creationId xmlns:p14="http://schemas.microsoft.com/office/powerpoint/2010/main" val="997050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Margin Classifier</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29</a:t>
            </a:fld>
            <a:endParaRPr lang="en-US" altLang="en-US"/>
          </a:p>
        </p:txBody>
      </p:sp>
      <p:sp>
        <p:nvSpPr>
          <p:cNvPr id="6" name="Content Placeholder 2"/>
          <p:cNvSpPr>
            <a:spLocks noGrp="1"/>
          </p:cNvSpPr>
          <p:nvPr>
            <p:ph idx="1"/>
          </p:nvPr>
        </p:nvSpPr>
        <p:spPr>
          <a:xfrm>
            <a:off x="505746" y="998180"/>
            <a:ext cx="8229600" cy="5135563"/>
          </a:xfrm>
        </p:spPr>
        <p:txBody>
          <a:bodyPr/>
          <a:lstStyle/>
          <a:p>
            <a:pPr marL="0" indent="0">
              <a:buNone/>
            </a:pPr>
            <a:r>
              <a:rPr lang="en-US" dirty="0"/>
              <a:t>Margin is the minimum distance of the samples from the decision boundary. (This only works if the samples are completely separated by a line)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Which Decision Boundary has the largest margin? That one is the Maximum Margin Classifier</a:t>
            </a:r>
          </a:p>
          <a:p>
            <a:pPr marL="0" indent="0">
              <a:buNone/>
            </a:pPr>
            <a:endParaRPr lang="en-US" dirty="0"/>
          </a:p>
          <a:p>
            <a:pPr marL="0" indent="0">
              <a:buNone/>
            </a:pP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746" y="1828801"/>
            <a:ext cx="3634853"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644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2514600" y="4114800"/>
            <a:ext cx="31376" cy="174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2"/>
                </a:solidFill>
              </a:rPr>
              <a:t>Machine Learning Taxonomy</a:t>
            </a:r>
          </a:p>
        </p:txBody>
      </p:sp>
      <p:sp>
        <p:nvSpPr>
          <p:cNvPr id="4" name="Slide Number Placeholder 3"/>
          <p:cNvSpPr>
            <a:spLocks noGrp="1"/>
          </p:cNvSpPr>
          <p:nvPr>
            <p:ph type="sldNum" sz="quarter" idx="12"/>
          </p:nvPr>
        </p:nvSpPr>
        <p:spPr>
          <a:xfrm>
            <a:off x="6553200" y="6492875"/>
            <a:ext cx="2133600" cy="365125"/>
          </a:xfrm>
        </p:spPr>
        <p:txBody>
          <a:bodyPr/>
          <a:lstStyle/>
          <a:p>
            <a:pPr>
              <a:defRPr/>
            </a:pPr>
            <a:fld id="{CC8EFFDF-A50A-44BE-9F7E-90B33EF365A2}" type="slidenum">
              <a:rPr lang="en-US" altLang="en-US" smtClean="0"/>
              <a:pPr>
                <a:defRPr/>
              </a:pPr>
              <a:t>3</a:t>
            </a:fld>
            <a:endParaRPr lang="en-US" altLang="en-US" dirty="0"/>
          </a:p>
        </p:txBody>
      </p:sp>
      <p:sp>
        <p:nvSpPr>
          <p:cNvPr id="5" name="TextBox 4"/>
          <p:cNvSpPr txBox="1"/>
          <p:nvPr/>
        </p:nvSpPr>
        <p:spPr>
          <a:xfrm>
            <a:off x="3200400" y="990600"/>
            <a:ext cx="1941750" cy="369332"/>
          </a:xfrm>
          <a:prstGeom prst="rect">
            <a:avLst/>
          </a:prstGeom>
          <a:solidFill>
            <a:schemeClr val="accent1">
              <a:lumMod val="20000"/>
              <a:lumOff val="80000"/>
            </a:schemeClr>
          </a:solidFill>
          <a:ln w="38100">
            <a:solidFill>
              <a:schemeClr val="accent1"/>
            </a:solidFill>
          </a:ln>
        </p:spPr>
        <p:txBody>
          <a:bodyPr wrap="none" rtlCol="0">
            <a:spAutoFit/>
          </a:bodyPr>
          <a:lstStyle/>
          <a:p>
            <a:r>
              <a:rPr lang="en-US" dirty="0"/>
              <a:t>Statistical Learning</a:t>
            </a:r>
          </a:p>
        </p:txBody>
      </p:sp>
      <p:cxnSp>
        <p:nvCxnSpPr>
          <p:cNvPr id="7" name="Straight Connector 6"/>
          <p:cNvCxnSpPr/>
          <p:nvPr/>
        </p:nvCxnSpPr>
        <p:spPr>
          <a:xfrm>
            <a:off x="4191000" y="1359932"/>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17556" y="1588532"/>
            <a:ext cx="6478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969532"/>
            <a:ext cx="1215910"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Supervised</a:t>
            </a:r>
          </a:p>
        </p:txBody>
      </p:sp>
      <p:cxnSp>
        <p:nvCxnSpPr>
          <p:cNvPr id="13" name="Straight Connector 12"/>
          <p:cNvCxnSpPr/>
          <p:nvPr/>
        </p:nvCxnSpPr>
        <p:spPr>
          <a:xfrm>
            <a:off x="1219200" y="1588532"/>
            <a:ext cx="0" cy="3693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588532"/>
            <a:ext cx="1140120" cy="369332"/>
          </a:xfrm>
          <a:prstGeom prst="rect">
            <a:avLst/>
          </a:prstGeom>
          <a:noFill/>
        </p:spPr>
        <p:txBody>
          <a:bodyPr wrap="none" rtlCol="0">
            <a:spAutoFit/>
          </a:bodyPr>
          <a:lstStyle/>
          <a:p>
            <a:r>
              <a:rPr lang="en-US" dirty="0"/>
              <a:t>Outcomes</a:t>
            </a:r>
          </a:p>
        </p:txBody>
      </p:sp>
      <p:sp>
        <p:nvSpPr>
          <p:cNvPr id="17" name="TextBox 16"/>
          <p:cNvSpPr txBox="1"/>
          <p:nvPr/>
        </p:nvSpPr>
        <p:spPr>
          <a:xfrm>
            <a:off x="5867400" y="1588532"/>
            <a:ext cx="1463927" cy="369332"/>
          </a:xfrm>
          <a:prstGeom prst="rect">
            <a:avLst/>
          </a:prstGeom>
          <a:noFill/>
        </p:spPr>
        <p:txBody>
          <a:bodyPr wrap="none" rtlCol="0">
            <a:spAutoFit/>
          </a:bodyPr>
          <a:lstStyle/>
          <a:p>
            <a:r>
              <a:rPr lang="en-US" dirty="0"/>
              <a:t>No Outcomes</a:t>
            </a:r>
          </a:p>
        </p:txBody>
      </p:sp>
      <p:sp>
        <p:nvSpPr>
          <p:cNvPr id="19" name="TextBox 18"/>
          <p:cNvSpPr txBox="1"/>
          <p:nvPr/>
        </p:nvSpPr>
        <p:spPr>
          <a:xfrm>
            <a:off x="6934200" y="1981200"/>
            <a:ext cx="1469185"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Unsupervised</a:t>
            </a:r>
          </a:p>
        </p:txBody>
      </p:sp>
      <p:cxnSp>
        <p:nvCxnSpPr>
          <p:cNvPr id="20" name="Straight Connector 19"/>
          <p:cNvCxnSpPr/>
          <p:nvPr/>
        </p:nvCxnSpPr>
        <p:spPr>
          <a:xfrm flipH="1">
            <a:off x="7696200" y="1600200"/>
            <a:ext cx="1645" cy="3576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 y="2350532"/>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3505200"/>
            <a:ext cx="1201291"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Parametric</a:t>
            </a:r>
          </a:p>
          <a:p>
            <a:r>
              <a:rPr lang="en-US" dirty="0"/>
              <a:t>Estimation</a:t>
            </a:r>
          </a:p>
        </p:txBody>
      </p:sp>
      <p:sp>
        <p:nvSpPr>
          <p:cNvPr id="23" name="TextBox 22"/>
          <p:cNvSpPr txBox="1"/>
          <p:nvPr/>
        </p:nvSpPr>
        <p:spPr>
          <a:xfrm>
            <a:off x="2424453" y="3505200"/>
            <a:ext cx="1664558"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Non-Parametric</a:t>
            </a:r>
          </a:p>
          <a:p>
            <a:r>
              <a:rPr lang="en-US" dirty="0"/>
              <a:t>Estimation</a:t>
            </a:r>
          </a:p>
        </p:txBody>
      </p:sp>
      <p:sp>
        <p:nvSpPr>
          <p:cNvPr id="24" name="TextBox 23"/>
          <p:cNvSpPr txBox="1"/>
          <p:nvPr/>
        </p:nvSpPr>
        <p:spPr>
          <a:xfrm>
            <a:off x="4410310" y="2677636"/>
            <a:ext cx="1405321"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Classification</a:t>
            </a:r>
          </a:p>
        </p:txBody>
      </p:sp>
      <p:cxnSp>
        <p:nvCxnSpPr>
          <p:cNvPr id="25" name="Straight Connector 24"/>
          <p:cNvCxnSpPr/>
          <p:nvPr/>
        </p:nvCxnSpPr>
        <p:spPr>
          <a:xfrm>
            <a:off x="7162800" y="2350532"/>
            <a:ext cx="0" cy="14425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749300" y="4151531"/>
            <a:ext cx="12700" cy="26029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200" y="4103132"/>
            <a:ext cx="821059" cy="369332"/>
          </a:xfrm>
          <a:prstGeom prst="rect">
            <a:avLst/>
          </a:prstGeom>
          <a:noFill/>
        </p:spPr>
        <p:txBody>
          <a:bodyPr wrap="none" rtlCol="0">
            <a:spAutoFit/>
          </a:bodyPr>
          <a:lstStyle/>
          <a:p>
            <a:r>
              <a:rPr lang="en-US" dirty="0"/>
              <a:t>y = f(x)</a:t>
            </a:r>
          </a:p>
        </p:txBody>
      </p:sp>
      <p:sp>
        <p:nvSpPr>
          <p:cNvPr id="31" name="TextBox 30"/>
          <p:cNvSpPr txBox="1"/>
          <p:nvPr/>
        </p:nvSpPr>
        <p:spPr>
          <a:xfrm>
            <a:off x="2653053" y="4103132"/>
            <a:ext cx="1461747" cy="646331"/>
          </a:xfrm>
          <a:prstGeom prst="rect">
            <a:avLst/>
          </a:prstGeom>
          <a:noFill/>
        </p:spPr>
        <p:txBody>
          <a:bodyPr wrap="none" rtlCol="0">
            <a:spAutoFit/>
          </a:bodyPr>
          <a:lstStyle/>
          <a:p>
            <a:r>
              <a:rPr lang="en-US" dirty="0"/>
              <a:t>non-equation</a:t>
            </a:r>
          </a:p>
          <a:p>
            <a:r>
              <a:rPr lang="en-US" dirty="0"/>
              <a:t>based</a:t>
            </a:r>
          </a:p>
        </p:txBody>
      </p:sp>
      <p:cxnSp>
        <p:nvCxnSpPr>
          <p:cNvPr id="26" name="Straight Connector 25"/>
          <p:cNvCxnSpPr/>
          <p:nvPr/>
        </p:nvCxnSpPr>
        <p:spPr>
          <a:xfrm>
            <a:off x="4648200" y="30480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227" y="2618601"/>
            <a:ext cx="1351973"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Quantitative</a:t>
            </a:r>
          </a:p>
          <a:p>
            <a:r>
              <a:rPr lang="en-US" dirty="0"/>
              <a:t>Estimation</a:t>
            </a:r>
          </a:p>
        </p:txBody>
      </p:sp>
      <p:cxnSp>
        <p:nvCxnSpPr>
          <p:cNvPr id="33" name="Straight Connector 32"/>
          <p:cNvCxnSpPr/>
          <p:nvPr/>
        </p:nvCxnSpPr>
        <p:spPr>
          <a:xfrm flipH="1">
            <a:off x="1981200" y="2655332"/>
            <a:ext cx="2403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 y="3232666"/>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4495800"/>
            <a:ext cx="1191352" cy="261610"/>
          </a:xfrm>
          <a:prstGeom prst="rect">
            <a:avLst/>
          </a:prstGeom>
          <a:solidFill>
            <a:srgbClr val="00B050">
              <a:alpha val="76863"/>
            </a:srgbClr>
          </a:solidFill>
          <a:ln>
            <a:solidFill>
              <a:schemeClr val="accent1"/>
            </a:solidFill>
          </a:ln>
        </p:spPr>
        <p:txBody>
          <a:bodyPr wrap="none" rtlCol="0">
            <a:spAutoFit/>
          </a:bodyPr>
          <a:lstStyle/>
          <a:p>
            <a:r>
              <a:rPr lang="en-US" sz="1100" dirty="0"/>
              <a:t>Linear Regression</a:t>
            </a:r>
          </a:p>
        </p:txBody>
      </p:sp>
      <p:sp>
        <p:nvSpPr>
          <p:cNvPr id="42" name="TextBox 41"/>
          <p:cNvSpPr txBox="1"/>
          <p:nvPr/>
        </p:nvSpPr>
        <p:spPr>
          <a:xfrm>
            <a:off x="838200" y="4876800"/>
            <a:ext cx="1157689" cy="261610"/>
          </a:xfrm>
          <a:prstGeom prst="rect">
            <a:avLst/>
          </a:prstGeom>
          <a:solidFill>
            <a:srgbClr val="00B050"/>
          </a:solidFill>
          <a:ln>
            <a:solidFill>
              <a:schemeClr val="accent1"/>
            </a:solidFill>
          </a:ln>
        </p:spPr>
        <p:txBody>
          <a:bodyPr wrap="none" rtlCol="0">
            <a:spAutoFit/>
          </a:bodyPr>
          <a:lstStyle/>
          <a:p>
            <a:r>
              <a:rPr lang="en-US" sz="1100" dirty="0"/>
              <a:t>Ridge Regression</a:t>
            </a:r>
          </a:p>
        </p:txBody>
      </p:sp>
      <p:sp>
        <p:nvSpPr>
          <p:cNvPr id="44" name="TextBox 43"/>
          <p:cNvSpPr txBox="1"/>
          <p:nvPr/>
        </p:nvSpPr>
        <p:spPr>
          <a:xfrm>
            <a:off x="838200" y="5289322"/>
            <a:ext cx="546945" cy="261610"/>
          </a:xfrm>
          <a:prstGeom prst="rect">
            <a:avLst/>
          </a:prstGeom>
          <a:solidFill>
            <a:srgbClr val="00B050"/>
          </a:solidFill>
          <a:ln>
            <a:solidFill>
              <a:schemeClr val="accent1"/>
            </a:solidFill>
          </a:ln>
        </p:spPr>
        <p:txBody>
          <a:bodyPr wrap="none" rtlCol="0">
            <a:spAutoFit/>
          </a:bodyPr>
          <a:lstStyle/>
          <a:p>
            <a:r>
              <a:rPr lang="en-US" sz="1100" dirty="0"/>
              <a:t>LASSO</a:t>
            </a:r>
          </a:p>
        </p:txBody>
      </p:sp>
      <p:sp>
        <p:nvSpPr>
          <p:cNvPr id="45" name="TextBox 44"/>
          <p:cNvSpPr txBox="1"/>
          <p:nvPr/>
        </p:nvSpPr>
        <p:spPr>
          <a:xfrm>
            <a:off x="838200" y="5670322"/>
            <a:ext cx="585417" cy="261610"/>
          </a:xfrm>
          <a:prstGeom prst="rect">
            <a:avLst/>
          </a:prstGeom>
          <a:solidFill>
            <a:srgbClr val="00B050"/>
          </a:solidFill>
          <a:ln>
            <a:solidFill>
              <a:schemeClr val="accent1"/>
            </a:solidFill>
          </a:ln>
        </p:spPr>
        <p:txBody>
          <a:bodyPr wrap="none" rtlCol="0">
            <a:spAutoFit/>
          </a:bodyPr>
          <a:lstStyle/>
          <a:p>
            <a:r>
              <a:rPr lang="en-US" sz="1100" dirty="0"/>
              <a:t>Splines</a:t>
            </a:r>
          </a:p>
        </p:txBody>
      </p:sp>
      <p:sp>
        <p:nvSpPr>
          <p:cNvPr id="48" name="TextBox 47"/>
          <p:cNvSpPr txBox="1"/>
          <p:nvPr/>
        </p:nvSpPr>
        <p:spPr>
          <a:xfrm>
            <a:off x="2705175" y="4773424"/>
            <a:ext cx="1095172" cy="261610"/>
          </a:xfrm>
          <a:prstGeom prst="rect">
            <a:avLst/>
          </a:prstGeom>
          <a:solidFill>
            <a:srgbClr val="00B050">
              <a:alpha val="76863"/>
            </a:srgbClr>
          </a:solidFill>
          <a:ln>
            <a:solidFill>
              <a:schemeClr val="accent1"/>
            </a:solidFill>
          </a:ln>
        </p:spPr>
        <p:txBody>
          <a:bodyPr wrap="none" rtlCol="0">
            <a:spAutoFit/>
          </a:bodyPr>
          <a:lstStyle/>
          <a:p>
            <a:r>
              <a:rPr lang="en-US" sz="1100" dirty="0"/>
              <a:t>KNN Regression</a:t>
            </a:r>
          </a:p>
        </p:txBody>
      </p:sp>
      <p:sp>
        <p:nvSpPr>
          <p:cNvPr id="49" name="TextBox 48"/>
          <p:cNvSpPr txBox="1"/>
          <p:nvPr/>
        </p:nvSpPr>
        <p:spPr>
          <a:xfrm>
            <a:off x="2705175" y="5176391"/>
            <a:ext cx="758541" cy="261610"/>
          </a:xfrm>
          <a:prstGeom prst="rect">
            <a:avLst/>
          </a:prstGeom>
          <a:solidFill>
            <a:srgbClr val="00B050">
              <a:alpha val="76863"/>
            </a:srgbClr>
          </a:solidFill>
          <a:ln>
            <a:solidFill>
              <a:schemeClr val="accent1"/>
            </a:solidFill>
          </a:ln>
        </p:spPr>
        <p:txBody>
          <a:bodyPr wrap="none" rtlCol="0">
            <a:spAutoFit/>
          </a:bodyPr>
          <a:lstStyle/>
          <a:p>
            <a:r>
              <a:rPr lang="en-US" sz="1100" dirty="0"/>
              <a:t>Clustering</a:t>
            </a:r>
          </a:p>
        </p:txBody>
      </p:sp>
      <p:sp>
        <p:nvSpPr>
          <p:cNvPr id="50" name="TextBox 49"/>
          <p:cNvSpPr txBox="1"/>
          <p:nvPr/>
        </p:nvSpPr>
        <p:spPr>
          <a:xfrm>
            <a:off x="2705175" y="5529590"/>
            <a:ext cx="101341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Decision Trees</a:t>
            </a:r>
          </a:p>
        </p:txBody>
      </p:sp>
      <p:sp>
        <p:nvSpPr>
          <p:cNvPr id="53" name="TextBox 52"/>
          <p:cNvSpPr txBox="1"/>
          <p:nvPr/>
        </p:nvSpPr>
        <p:spPr>
          <a:xfrm>
            <a:off x="4800600" y="3188732"/>
            <a:ext cx="1261884" cy="261610"/>
          </a:xfrm>
          <a:prstGeom prst="rect">
            <a:avLst/>
          </a:prstGeom>
          <a:solidFill>
            <a:srgbClr val="00B050"/>
          </a:solidFill>
          <a:ln>
            <a:solidFill>
              <a:schemeClr val="accent1"/>
            </a:solidFill>
          </a:ln>
        </p:spPr>
        <p:txBody>
          <a:bodyPr wrap="none" rtlCol="0">
            <a:spAutoFit/>
          </a:bodyPr>
          <a:lstStyle/>
          <a:p>
            <a:r>
              <a:rPr lang="en-US" sz="1100" dirty="0"/>
              <a:t>Logistic Regression</a:t>
            </a:r>
          </a:p>
        </p:txBody>
      </p:sp>
      <p:sp>
        <p:nvSpPr>
          <p:cNvPr id="54" name="TextBox 53"/>
          <p:cNvSpPr txBox="1"/>
          <p:nvPr/>
        </p:nvSpPr>
        <p:spPr>
          <a:xfrm>
            <a:off x="4800600" y="3657600"/>
            <a:ext cx="729687" cy="261610"/>
          </a:xfrm>
          <a:prstGeom prst="rect">
            <a:avLst/>
          </a:prstGeom>
          <a:solidFill>
            <a:srgbClr val="00B050"/>
          </a:solidFill>
          <a:ln>
            <a:solidFill>
              <a:schemeClr val="accent1"/>
            </a:solidFill>
          </a:ln>
        </p:spPr>
        <p:txBody>
          <a:bodyPr wrap="none" rtlCol="0">
            <a:spAutoFit/>
          </a:bodyPr>
          <a:lstStyle/>
          <a:p>
            <a:r>
              <a:rPr lang="en-US" sz="1100" dirty="0"/>
              <a:t>LDA/QDA</a:t>
            </a:r>
          </a:p>
        </p:txBody>
      </p:sp>
      <p:sp>
        <p:nvSpPr>
          <p:cNvPr id="59" name="TextBox 58"/>
          <p:cNvSpPr txBox="1"/>
          <p:nvPr/>
        </p:nvSpPr>
        <p:spPr>
          <a:xfrm>
            <a:off x="7272516" y="2579132"/>
            <a:ext cx="758541" cy="261610"/>
          </a:xfrm>
          <a:prstGeom prst="rect">
            <a:avLst/>
          </a:prstGeom>
          <a:solidFill>
            <a:srgbClr val="00B050">
              <a:alpha val="76863"/>
            </a:srgbClr>
          </a:solidFill>
          <a:ln>
            <a:solidFill>
              <a:schemeClr val="accent1"/>
            </a:solidFill>
          </a:ln>
        </p:spPr>
        <p:txBody>
          <a:bodyPr wrap="none" rtlCol="0">
            <a:spAutoFit/>
          </a:bodyPr>
          <a:lstStyle/>
          <a:p>
            <a:r>
              <a:rPr lang="en-US" sz="1100" dirty="0"/>
              <a:t>Clustering</a:t>
            </a:r>
          </a:p>
        </p:txBody>
      </p:sp>
      <p:sp>
        <p:nvSpPr>
          <p:cNvPr id="60" name="TextBox 59"/>
          <p:cNvSpPr txBox="1"/>
          <p:nvPr/>
        </p:nvSpPr>
        <p:spPr>
          <a:xfrm>
            <a:off x="7272516" y="2982099"/>
            <a:ext cx="912429" cy="430887"/>
          </a:xfrm>
          <a:prstGeom prst="rect">
            <a:avLst/>
          </a:prstGeom>
          <a:solidFill>
            <a:srgbClr val="00B050">
              <a:alpha val="76863"/>
            </a:srgbClr>
          </a:solidFill>
          <a:ln>
            <a:solidFill>
              <a:schemeClr val="accent1"/>
            </a:solidFill>
          </a:ln>
        </p:spPr>
        <p:txBody>
          <a:bodyPr wrap="none" rtlCol="0">
            <a:spAutoFit/>
          </a:bodyPr>
          <a:lstStyle/>
          <a:p>
            <a:r>
              <a:rPr lang="en-US" sz="1100" dirty="0"/>
              <a:t>Principal </a:t>
            </a:r>
          </a:p>
          <a:p>
            <a:r>
              <a:rPr lang="en-US" sz="1100" dirty="0"/>
              <a:t>Components</a:t>
            </a:r>
          </a:p>
        </p:txBody>
      </p:sp>
      <p:cxnSp>
        <p:nvCxnSpPr>
          <p:cNvPr id="51" name="Straight Connector 50"/>
          <p:cNvCxnSpPr>
            <a:stCxn id="23" idx="1"/>
            <a:endCxn id="22" idx="3"/>
          </p:cNvCxnSpPr>
          <p:nvPr/>
        </p:nvCxnSpPr>
        <p:spPr>
          <a:xfrm flipH="1">
            <a:off x="1810891" y="3828366"/>
            <a:ext cx="613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06921" y="4379552"/>
            <a:ext cx="1961884" cy="1600438"/>
          </a:xfrm>
          <a:prstGeom prst="rect">
            <a:avLst/>
          </a:prstGeom>
          <a:solidFill>
            <a:schemeClr val="accent1">
              <a:lumMod val="20000"/>
              <a:lumOff val="80000"/>
            </a:schemeClr>
          </a:solidFill>
          <a:ln w="38100">
            <a:solidFill>
              <a:srgbClr val="0070C0"/>
            </a:solidFill>
          </a:ln>
        </p:spPr>
        <p:txBody>
          <a:bodyPr wrap="none" rtlCol="0">
            <a:spAutoFit/>
          </a:bodyPr>
          <a:lstStyle/>
          <a:p>
            <a:r>
              <a:rPr lang="en-US" u="sng" dirty="0"/>
              <a:t>Common Elements</a:t>
            </a:r>
          </a:p>
          <a:p>
            <a:pPr marL="285750" indent="-285750">
              <a:buFont typeface="Arial" panose="020B0604020202020204" pitchFamily="34" charset="0"/>
              <a:buChar char="•"/>
            </a:pPr>
            <a:r>
              <a:rPr lang="en-US" sz="1600" dirty="0"/>
              <a:t>Cross Validation</a:t>
            </a:r>
          </a:p>
          <a:p>
            <a:pPr marL="285750" indent="-285750">
              <a:buFont typeface="Arial" panose="020B0604020202020204" pitchFamily="34" charset="0"/>
              <a:buChar char="•"/>
            </a:pPr>
            <a:r>
              <a:rPr lang="en-US" sz="1600" dirty="0"/>
              <a:t>Feature Selection</a:t>
            </a:r>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r>
              <a:rPr lang="en-US" sz="1600" dirty="0"/>
              <a:t>Bootstrap</a:t>
            </a:r>
          </a:p>
          <a:p>
            <a:pPr marL="285750" indent="-285750">
              <a:buFont typeface="Arial" panose="020B0604020202020204" pitchFamily="34" charset="0"/>
              <a:buChar char="•"/>
            </a:pPr>
            <a:r>
              <a:rPr lang="en-US" sz="1600" dirty="0"/>
              <a:t>Boosting</a:t>
            </a:r>
          </a:p>
        </p:txBody>
      </p:sp>
      <p:sp>
        <p:nvSpPr>
          <p:cNvPr id="61" name="TextBox 60"/>
          <p:cNvSpPr txBox="1"/>
          <p:nvPr/>
        </p:nvSpPr>
        <p:spPr>
          <a:xfrm>
            <a:off x="1905000" y="2579132"/>
            <a:ext cx="1316386" cy="646331"/>
          </a:xfrm>
          <a:prstGeom prst="rect">
            <a:avLst/>
          </a:prstGeom>
          <a:noFill/>
        </p:spPr>
        <p:txBody>
          <a:bodyPr wrap="none" rtlCol="0">
            <a:spAutoFit/>
          </a:bodyPr>
          <a:lstStyle/>
          <a:p>
            <a:r>
              <a:rPr lang="en-US" dirty="0"/>
              <a:t>Outcome</a:t>
            </a:r>
          </a:p>
          <a:p>
            <a:r>
              <a:rPr lang="en-US" dirty="0"/>
              <a:t>is a Number</a:t>
            </a:r>
          </a:p>
        </p:txBody>
      </p:sp>
      <p:sp>
        <p:nvSpPr>
          <p:cNvPr id="65" name="TextBox 64"/>
          <p:cNvSpPr txBox="1"/>
          <p:nvPr/>
        </p:nvSpPr>
        <p:spPr>
          <a:xfrm>
            <a:off x="3403204" y="2579132"/>
            <a:ext cx="1050352" cy="646331"/>
          </a:xfrm>
          <a:prstGeom prst="rect">
            <a:avLst/>
          </a:prstGeom>
          <a:noFill/>
        </p:spPr>
        <p:txBody>
          <a:bodyPr wrap="none" rtlCol="0">
            <a:spAutoFit/>
          </a:bodyPr>
          <a:lstStyle/>
          <a:p>
            <a:r>
              <a:rPr lang="en-US" dirty="0"/>
              <a:t>Outcome</a:t>
            </a:r>
          </a:p>
          <a:p>
            <a:r>
              <a:rPr lang="en-US" dirty="0"/>
              <a:t>is a Class</a:t>
            </a:r>
          </a:p>
        </p:txBody>
      </p:sp>
      <p:sp>
        <p:nvSpPr>
          <p:cNvPr id="62" name="TextBox 61"/>
          <p:cNvSpPr txBox="1"/>
          <p:nvPr/>
        </p:nvSpPr>
        <p:spPr>
          <a:xfrm>
            <a:off x="838200" y="6062990"/>
            <a:ext cx="84189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Time Series</a:t>
            </a:r>
          </a:p>
        </p:txBody>
      </p:sp>
      <p:sp>
        <p:nvSpPr>
          <p:cNvPr id="69" name="TextBox 68"/>
          <p:cNvSpPr txBox="1"/>
          <p:nvPr/>
        </p:nvSpPr>
        <p:spPr>
          <a:xfrm>
            <a:off x="4800600" y="5148590"/>
            <a:ext cx="101341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Decision Trees</a:t>
            </a:r>
          </a:p>
        </p:txBody>
      </p:sp>
      <p:sp>
        <p:nvSpPr>
          <p:cNvPr id="70" name="TextBox 69"/>
          <p:cNvSpPr txBox="1"/>
          <p:nvPr/>
        </p:nvSpPr>
        <p:spPr>
          <a:xfrm>
            <a:off x="4799746" y="5627132"/>
            <a:ext cx="86433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Neural Nets</a:t>
            </a:r>
          </a:p>
        </p:txBody>
      </p:sp>
      <p:sp>
        <p:nvSpPr>
          <p:cNvPr id="71" name="TextBox 70"/>
          <p:cNvSpPr txBox="1"/>
          <p:nvPr/>
        </p:nvSpPr>
        <p:spPr>
          <a:xfrm>
            <a:off x="4797394" y="6062990"/>
            <a:ext cx="1265090"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Modeling</a:t>
            </a:r>
          </a:p>
        </p:txBody>
      </p:sp>
      <p:sp>
        <p:nvSpPr>
          <p:cNvPr id="72" name="TextBox 71"/>
          <p:cNvSpPr txBox="1"/>
          <p:nvPr/>
        </p:nvSpPr>
        <p:spPr>
          <a:xfrm>
            <a:off x="4800600" y="4114800"/>
            <a:ext cx="1217000" cy="261610"/>
          </a:xfrm>
          <a:prstGeom prst="rect">
            <a:avLst/>
          </a:prstGeom>
          <a:solidFill>
            <a:srgbClr val="00B050"/>
          </a:solidFill>
          <a:ln>
            <a:solidFill>
              <a:schemeClr val="accent1"/>
            </a:solidFill>
          </a:ln>
        </p:spPr>
        <p:txBody>
          <a:bodyPr wrap="none" rtlCol="0">
            <a:spAutoFit/>
          </a:bodyPr>
          <a:lstStyle/>
          <a:p>
            <a:r>
              <a:rPr lang="en-US" sz="1100" dirty="0"/>
              <a:t>KNN Classification</a:t>
            </a:r>
          </a:p>
        </p:txBody>
      </p:sp>
      <p:sp>
        <p:nvSpPr>
          <p:cNvPr id="73" name="TextBox 72"/>
          <p:cNvSpPr txBox="1"/>
          <p:nvPr/>
        </p:nvSpPr>
        <p:spPr>
          <a:xfrm>
            <a:off x="4800600" y="4648200"/>
            <a:ext cx="449162" cy="261610"/>
          </a:xfrm>
          <a:prstGeom prst="rect">
            <a:avLst/>
          </a:prstGeom>
          <a:solidFill>
            <a:srgbClr val="FFFF00"/>
          </a:solidFill>
          <a:ln>
            <a:solidFill>
              <a:schemeClr val="accent1"/>
            </a:solidFill>
          </a:ln>
        </p:spPr>
        <p:txBody>
          <a:bodyPr wrap="none" rtlCol="0">
            <a:spAutoFit/>
          </a:bodyPr>
          <a:lstStyle/>
          <a:p>
            <a:r>
              <a:rPr lang="en-US" sz="1100" dirty="0"/>
              <a:t>SVM</a:t>
            </a:r>
          </a:p>
        </p:txBody>
      </p:sp>
      <p:sp>
        <p:nvSpPr>
          <p:cNvPr id="47" name="TextBox 46"/>
          <p:cNvSpPr txBox="1"/>
          <p:nvPr/>
        </p:nvSpPr>
        <p:spPr>
          <a:xfrm>
            <a:off x="7284481" y="3531513"/>
            <a:ext cx="157767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Belief Network</a:t>
            </a:r>
          </a:p>
        </p:txBody>
      </p:sp>
      <p:sp>
        <p:nvSpPr>
          <p:cNvPr id="52" name="Rectangle 51">
            <a:extLst>
              <a:ext uri="{FF2B5EF4-FFF2-40B4-BE49-F238E27FC236}">
                <a16:creationId xmlns:a16="http://schemas.microsoft.com/office/drawing/2014/main" id="{055ED8F2-DAF8-4BEB-8ADA-26C6274FC5E2}"/>
              </a:ext>
            </a:extLst>
          </p:cNvPr>
          <p:cNvSpPr/>
          <p:nvPr/>
        </p:nvSpPr>
        <p:spPr>
          <a:xfrm>
            <a:off x="6583121" y="4657616"/>
            <a:ext cx="1798879" cy="102729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051A455-9EC4-4753-8FD9-BE26A25CA68B}"/>
              </a:ext>
            </a:extLst>
          </p:cNvPr>
          <p:cNvSpPr txBox="1"/>
          <p:nvPr/>
        </p:nvSpPr>
        <p:spPr>
          <a:xfrm>
            <a:off x="838200" y="6416675"/>
            <a:ext cx="1265090"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Modeling</a:t>
            </a:r>
          </a:p>
        </p:txBody>
      </p:sp>
    </p:spTree>
    <p:extLst>
      <p:ext uri="{BB962C8B-B14F-4D97-AF65-F5344CB8AC3E}">
        <p14:creationId xmlns:p14="http://schemas.microsoft.com/office/powerpoint/2010/main" val="57863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Margin Classifier</a:t>
            </a:r>
          </a:p>
        </p:txBody>
      </p:sp>
      <p:sp>
        <p:nvSpPr>
          <p:cNvPr id="3" name="Content Placeholder 2"/>
          <p:cNvSpPr>
            <a:spLocks noGrp="1"/>
          </p:cNvSpPr>
          <p:nvPr>
            <p:ph idx="1"/>
          </p:nvPr>
        </p:nvSpPr>
        <p:spPr>
          <a:xfrm>
            <a:off x="381000" y="990600"/>
            <a:ext cx="8229600" cy="4906963"/>
          </a:xfrm>
        </p:spPr>
        <p:txBody>
          <a:bodyPr/>
          <a:lstStyle/>
          <a:p>
            <a:pPr marL="0" indent="0">
              <a:buNone/>
            </a:pPr>
            <a:r>
              <a:rPr lang="en-US" dirty="0"/>
              <a:t>To determine the maximum margin, compute the distance of the samples from the decision boundary. </a:t>
            </a:r>
          </a:p>
          <a:p>
            <a:pPr marL="0" indent="0">
              <a:buNone/>
            </a:pPr>
            <a:r>
              <a:rPr lang="en-US" b="1" dirty="0"/>
              <a:t>The distance must be perpendicular to the decision boundary</a:t>
            </a:r>
            <a:r>
              <a:rPr lang="en-US" dirty="0"/>
              <a:t>… this is the smallest distance between the sample and the decision boundary in 360 degree directions.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30</a:t>
            </a:fld>
            <a:endParaRPr lang="en-US"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87" y="2971800"/>
            <a:ext cx="470762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a:extLst>
              <a:ext uri="{FF2B5EF4-FFF2-40B4-BE49-F238E27FC236}">
                <a16:creationId xmlns:a16="http://schemas.microsoft.com/office/drawing/2014/main" id="{241D9810-0674-40F1-878B-4EFA099115CC}"/>
              </a:ext>
            </a:extLst>
          </p:cNvPr>
          <p:cNvCxnSpPr/>
          <p:nvPr/>
        </p:nvCxnSpPr>
        <p:spPr>
          <a:xfrm flipV="1">
            <a:off x="5410200" y="2895600"/>
            <a:ext cx="1905000" cy="289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D4BEB3-E680-4E0F-A6CE-975318AB75F1}"/>
              </a:ext>
            </a:extLst>
          </p:cNvPr>
          <p:cNvCxnSpPr/>
          <p:nvPr/>
        </p:nvCxnSpPr>
        <p:spPr>
          <a:xfrm flipV="1">
            <a:off x="4456044" y="2849562"/>
            <a:ext cx="1905000" cy="2895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DB5BD40-669C-4B11-9A2A-70F735B33EE1}"/>
              </a:ext>
            </a:extLst>
          </p:cNvPr>
          <p:cNvCxnSpPr/>
          <p:nvPr/>
        </p:nvCxnSpPr>
        <p:spPr>
          <a:xfrm flipV="1">
            <a:off x="6390861" y="2971800"/>
            <a:ext cx="1905000" cy="2895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F252312-7525-48B1-821B-656EEDF19628}"/>
              </a:ext>
            </a:extLst>
          </p:cNvPr>
          <p:cNvSpPr/>
          <p:nvPr/>
        </p:nvSpPr>
        <p:spPr>
          <a:xfrm>
            <a:off x="5410201" y="4114800"/>
            <a:ext cx="152399" cy="1524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357E15F-EE36-431E-8E61-D9821D9348DE}"/>
              </a:ext>
            </a:extLst>
          </p:cNvPr>
          <p:cNvSpPr/>
          <p:nvPr/>
        </p:nvSpPr>
        <p:spPr>
          <a:xfrm>
            <a:off x="7563890" y="3879056"/>
            <a:ext cx="152399"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066AE3C-C73F-473B-BB7E-4DD1BB040C1F}"/>
              </a:ext>
            </a:extLst>
          </p:cNvPr>
          <p:cNvCxnSpPr>
            <a:cxnSpLocks/>
            <a:stCxn id="10" idx="5"/>
          </p:cNvCxnSpPr>
          <p:nvPr/>
        </p:nvCxnSpPr>
        <p:spPr>
          <a:xfrm>
            <a:off x="5540282" y="4244882"/>
            <a:ext cx="601889" cy="40331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D51F1EF-CB5B-4FB8-B7E3-D1859B2018A8}"/>
              </a:ext>
            </a:extLst>
          </p:cNvPr>
          <p:cNvSpPr/>
          <p:nvPr/>
        </p:nvSpPr>
        <p:spPr>
          <a:xfrm rot="2014458">
            <a:off x="6013293" y="4299019"/>
            <a:ext cx="252452" cy="304800"/>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09C09CC8-EFB0-475F-817D-F19B83F17203}"/>
              </a:ext>
            </a:extLst>
          </p:cNvPr>
          <p:cNvCxnSpPr>
            <a:cxnSpLocks/>
            <a:stCxn id="11" idx="2"/>
          </p:cNvCxnSpPr>
          <p:nvPr/>
        </p:nvCxnSpPr>
        <p:spPr>
          <a:xfrm flipH="1" flipV="1">
            <a:off x="6868151" y="3531791"/>
            <a:ext cx="695739" cy="4234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733242-1400-40D3-9E8D-2E9D4E6E287F}"/>
              </a:ext>
            </a:extLst>
          </p:cNvPr>
          <p:cNvSpPr/>
          <p:nvPr/>
        </p:nvSpPr>
        <p:spPr>
          <a:xfrm rot="2014458">
            <a:off x="6967449" y="3334661"/>
            <a:ext cx="252452" cy="304800"/>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B0522A8-509D-4BE0-B201-50195DDB76AE}"/>
              </a:ext>
            </a:extLst>
          </p:cNvPr>
          <p:cNvSpPr txBox="1"/>
          <p:nvPr/>
        </p:nvSpPr>
        <p:spPr>
          <a:xfrm>
            <a:off x="6024265" y="3149062"/>
            <a:ext cx="817853" cy="369332"/>
          </a:xfrm>
          <a:prstGeom prst="rect">
            <a:avLst/>
          </a:prstGeom>
          <a:noFill/>
        </p:spPr>
        <p:txBody>
          <a:bodyPr wrap="none" rtlCol="0">
            <a:spAutoFit/>
          </a:bodyPr>
          <a:lstStyle/>
          <a:p>
            <a:r>
              <a:rPr lang="en-US" dirty="0">
                <a:solidFill>
                  <a:srgbClr val="00B050"/>
                </a:solidFill>
              </a:rPr>
              <a:t>90 deg</a:t>
            </a:r>
          </a:p>
        </p:txBody>
      </p:sp>
      <p:cxnSp>
        <p:nvCxnSpPr>
          <p:cNvPr id="31" name="Straight Arrow Connector 30">
            <a:extLst>
              <a:ext uri="{FF2B5EF4-FFF2-40B4-BE49-F238E27FC236}">
                <a16:creationId xmlns:a16="http://schemas.microsoft.com/office/drawing/2014/main" id="{BBD22381-299D-47D2-B7A9-0867D1598F0A}"/>
              </a:ext>
            </a:extLst>
          </p:cNvPr>
          <p:cNvCxnSpPr>
            <a:cxnSpLocks/>
          </p:cNvCxnSpPr>
          <p:nvPr/>
        </p:nvCxnSpPr>
        <p:spPr>
          <a:xfrm>
            <a:off x="5562600" y="4267200"/>
            <a:ext cx="202571" cy="811259"/>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BC39A38-5C04-46C9-93AC-BBFF2013E8E8}"/>
              </a:ext>
            </a:extLst>
          </p:cNvPr>
          <p:cNvCxnSpPr>
            <a:cxnSpLocks/>
          </p:cNvCxnSpPr>
          <p:nvPr/>
        </p:nvCxnSpPr>
        <p:spPr>
          <a:xfrm flipH="1">
            <a:off x="5343727" y="4343400"/>
            <a:ext cx="166738" cy="1470118"/>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540D8DF-B909-45FF-A22A-14683DE83C95}"/>
              </a:ext>
            </a:extLst>
          </p:cNvPr>
          <p:cNvCxnSpPr>
            <a:cxnSpLocks/>
          </p:cNvCxnSpPr>
          <p:nvPr/>
        </p:nvCxnSpPr>
        <p:spPr>
          <a:xfrm flipH="1" flipV="1">
            <a:off x="6680540" y="3925353"/>
            <a:ext cx="883351" cy="105754"/>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8677F61-E31B-40AA-86B8-7C8DDD3D5FA1}"/>
              </a:ext>
            </a:extLst>
          </p:cNvPr>
          <p:cNvCxnSpPr>
            <a:cxnSpLocks/>
          </p:cNvCxnSpPr>
          <p:nvPr/>
        </p:nvCxnSpPr>
        <p:spPr>
          <a:xfrm flipH="1">
            <a:off x="6390861" y="4038600"/>
            <a:ext cx="1173030" cy="304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17F946A-1CF6-4D64-8AC1-84EF1EDF28ED}"/>
              </a:ext>
            </a:extLst>
          </p:cNvPr>
          <p:cNvCxnSpPr>
            <a:cxnSpLocks/>
          </p:cNvCxnSpPr>
          <p:nvPr/>
        </p:nvCxnSpPr>
        <p:spPr>
          <a:xfrm>
            <a:off x="6794698" y="3386229"/>
            <a:ext cx="298977" cy="6971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261656A-05EE-4B77-8326-58293830CF49}"/>
              </a:ext>
            </a:extLst>
          </p:cNvPr>
          <p:cNvCxnSpPr>
            <a:cxnSpLocks/>
            <a:stCxn id="30" idx="2"/>
          </p:cNvCxnSpPr>
          <p:nvPr/>
        </p:nvCxnSpPr>
        <p:spPr>
          <a:xfrm flipH="1">
            <a:off x="6136180" y="3518394"/>
            <a:ext cx="297012" cy="90627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701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Margin Classifier</a:t>
            </a:r>
          </a:p>
        </p:txBody>
      </p:sp>
      <p:sp>
        <p:nvSpPr>
          <p:cNvPr id="3" name="Content Placeholder 2"/>
          <p:cNvSpPr>
            <a:spLocks noGrp="1"/>
          </p:cNvSpPr>
          <p:nvPr>
            <p:ph idx="1"/>
          </p:nvPr>
        </p:nvSpPr>
        <p:spPr>
          <a:xfrm>
            <a:off x="381000" y="990600"/>
            <a:ext cx="8229600" cy="4906963"/>
          </a:xfrm>
        </p:spPr>
        <p:txBody>
          <a:bodyPr/>
          <a:lstStyle/>
          <a:p>
            <a:pPr marL="0" indent="0">
              <a:buNone/>
            </a:pPr>
            <a:r>
              <a:rPr lang="en-US" dirty="0"/>
              <a:t>How many points actually affect the location and orientation of the Maximum Margin Decision Boundary?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31</a:t>
            </a:fld>
            <a:endParaRPr lang="en-US"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614" y="2332735"/>
            <a:ext cx="6096000" cy="414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24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Margin Classifier</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32</a:t>
            </a:fld>
            <a:endParaRPr lang="en-US" altLang="en-US"/>
          </a:p>
        </p:txBody>
      </p:sp>
      <p:sp>
        <p:nvSpPr>
          <p:cNvPr id="6" name="Content Placeholder 2"/>
          <p:cNvSpPr txBox="1">
            <a:spLocks/>
          </p:cNvSpPr>
          <p:nvPr/>
        </p:nvSpPr>
        <p:spPr bwMode="auto">
          <a:xfrm>
            <a:off x="484021" y="1252536"/>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To create the maximum margin boundary for y</a:t>
            </a:r>
            <a:r>
              <a:rPr lang="en-US" baseline="-25000" dirty="0"/>
              <a:t>i</a:t>
            </a:r>
            <a:r>
              <a:rPr lang="en-US" dirty="0"/>
              <a:t> = 1 or -1</a:t>
            </a:r>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r>
              <a:rPr lang="en-US" dirty="0"/>
              <a:t>9.11 is just the equation for the decision boundary set to equal M instead of 0. It provides a “cushion” for the boundary. 9.9 ensures the maximum M.</a:t>
            </a:r>
          </a:p>
          <a:p>
            <a:pPr marL="0" indent="0">
              <a:buFont typeface="Arial" charset="0"/>
              <a:buNone/>
            </a:pPr>
            <a:endParaRPr lang="en-US" sz="1100" dirty="0"/>
          </a:p>
          <a:p>
            <a:pPr marL="0" indent="0">
              <a:buNone/>
            </a:pPr>
            <a:r>
              <a:rPr lang="en-US" dirty="0"/>
              <a:t>Do you see how in 9.11, when</a:t>
            </a:r>
          </a:p>
          <a:p>
            <a:pPr marL="0" indent="0">
              <a:buNone/>
            </a:pPr>
            <a:endParaRPr lang="en-US" dirty="0"/>
          </a:p>
          <a:p>
            <a:pPr marL="0" indent="0">
              <a:buNone/>
            </a:pPr>
            <a:r>
              <a:rPr lang="en-US" dirty="0"/>
              <a:t>	</a:t>
            </a:r>
            <a:r>
              <a:rPr lang="en-US" dirty="0" err="1"/>
              <a:t>y</a:t>
            </a:r>
            <a:r>
              <a:rPr lang="en-US" baseline="-25000" dirty="0" err="1"/>
              <a:t>i</a:t>
            </a:r>
            <a:r>
              <a:rPr lang="en-US" baseline="-25000" dirty="0"/>
              <a:t> </a:t>
            </a:r>
            <a:r>
              <a:rPr lang="en-US" dirty="0"/>
              <a:t>=+1 then                                                                        is positive, </a:t>
            </a:r>
          </a:p>
          <a:p>
            <a:pPr marL="0" indent="0">
              <a:buNone/>
            </a:pPr>
            <a:endParaRPr lang="en-US" dirty="0"/>
          </a:p>
          <a:p>
            <a:pPr marL="0" indent="0">
              <a:buNone/>
            </a:pPr>
            <a:r>
              <a:rPr lang="en-US" dirty="0"/>
              <a:t>	</a:t>
            </a:r>
            <a:r>
              <a:rPr lang="en-US" dirty="0" err="1"/>
              <a:t>y</a:t>
            </a:r>
            <a:r>
              <a:rPr lang="en-US" baseline="-25000" dirty="0" err="1"/>
              <a:t>i</a:t>
            </a:r>
            <a:r>
              <a:rPr lang="en-US" baseline="-25000" dirty="0"/>
              <a:t> </a:t>
            </a:r>
            <a:r>
              <a:rPr lang="en-US" dirty="0"/>
              <a:t>=-1 then                                                                          is negative.</a:t>
            </a:r>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p:txBody>
      </p:sp>
      <p:pic>
        <p:nvPicPr>
          <p:cNvPr id="3" name="Picture 2"/>
          <p:cNvPicPr>
            <a:picLocks noChangeAspect="1"/>
          </p:cNvPicPr>
          <p:nvPr/>
        </p:nvPicPr>
        <p:blipFill>
          <a:blip r:embed="rId2"/>
          <a:stretch>
            <a:fillRect/>
          </a:stretch>
        </p:blipFill>
        <p:spPr>
          <a:xfrm>
            <a:off x="685800" y="1676400"/>
            <a:ext cx="7391400" cy="2198660"/>
          </a:xfrm>
          <a:prstGeom prst="rect">
            <a:avLst/>
          </a:prstGeom>
        </p:spPr>
      </p:pic>
      <p:pic>
        <p:nvPicPr>
          <p:cNvPr id="9" name="Picture 8"/>
          <p:cNvPicPr>
            <a:picLocks noChangeAspect="1"/>
          </p:cNvPicPr>
          <p:nvPr/>
        </p:nvPicPr>
        <p:blipFill rotWithShape="1">
          <a:blip r:embed="rId3"/>
          <a:srcRect t="19197" r="16633" b="30302"/>
          <a:stretch/>
        </p:blipFill>
        <p:spPr>
          <a:xfrm>
            <a:off x="2667000" y="5414964"/>
            <a:ext cx="3962400" cy="381000"/>
          </a:xfrm>
          <a:prstGeom prst="rect">
            <a:avLst/>
          </a:prstGeom>
        </p:spPr>
      </p:pic>
      <p:pic>
        <p:nvPicPr>
          <p:cNvPr id="10" name="Picture 9"/>
          <p:cNvPicPr>
            <a:picLocks noChangeAspect="1"/>
          </p:cNvPicPr>
          <p:nvPr/>
        </p:nvPicPr>
        <p:blipFill rotWithShape="1">
          <a:blip r:embed="rId3"/>
          <a:srcRect t="19197" r="16633" b="30302"/>
          <a:stretch/>
        </p:blipFill>
        <p:spPr>
          <a:xfrm>
            <a:off x="2617621" y="6202363"/>
            <a:ext cx="3962400" cy="381000"/>
          </a:xfrm>
          <a:prstGeom prst="rect">
            <a:avLst/>
          </a:prstGeom>
        </p:spPr>
      </p:pic>
    </p:spTree>
    <p:extLst>
      <p:ext uri="{BB962C8B-B14F-4D97-AF65-F5344CB8AC3E}">
        <p14:creationId xmlns:p14="http://schemas.microsoft.com/office/powerpoint/2010/main" val="1011314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Margin Classifier</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33</a:t>
            </a:fld>
            <a:endParaRPr lang="en-US" altLang="en-US"/>
          </a:p>
        </p:txBody>
      </p:sp>
      <p:sp>
        <p:nvSpPr>
          <p:cNvPr id="6" name="Content Placeholder 2"/>
          <p:cNvSpPr txBox="1">
            <a:spLocks/>
          </p:cNvSpPr>
          <p:nvPr/>
        </p:nvSpPr>
        <p:spPr bwMode="auto">
          <a:xfrm>
            <a:off x="484021" y="1252536"/>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Multiplying by a constant does not change the equation for the decision boundary.  If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 </a:t>
            </a:r>
            <a:r>
              <a:rPr lang="en-US" dirty="0"/>
              <a:t>x</a:t>
            </a:r>
            <a:r>
              <a:rPr lang="en-US" baseline="-25000" dirty="0"/>
              <a:t>1</a:t>
            </a:r>
            <a:r>
              <a:rPr lang="en-US" dirty="0"/>
              <a:t> + </a:t>
            </a:r>
            <a:r>
              <a:rPr lang="en-US" dirty="0">
                <a:latin typeface="Symbol" panose="05050102010706020507" pitchFamily="18" charset="2"/>
              </a:rPr>
              <a:t>b</a:t>
            </a:r>
            <a:r>
              <a:rPr lang="en-US" baseline="-25000" dirty="0"/>
              <a:t>1 </a:t>
            </a:r>
            <a:r>
              <a:rPr lang="en-US" dirty="0"/>
              <a:t>x</a:t>
            </a:r>
            <a:r>
              <a:rPr lang="en-US" baseline="-25000" dirty="0"/>
              <a:t>1</a:t>
            </a:r>
            <a:r>
              <a:rPr lang="en-US" dirty="0"/>
              <a:t> = 0 then k(</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 </a:t>
            </a:r>
            <a:r>
              <a:rPr lang="en-US" dirty="0"/>
              <a:t>x</a:t>
            </a:r>
            <a:r>
              <a:rPr lang="en-US" baseline="-25000" dirty="0"/>
              <a:t>1</a:t>
            </a:r>
            <a:r>
              <a:rPr lang="en-US" dirty="0"/>
              <a:t> + </a:t>
            </a:r>
            <a:r>
              <a:rPr lang="en-US" dirty="0">
                <a:latin typeface="Symbol" panose="05050102010706020507" pitchFamily="18" charset="2"/>
              </a:rPr>
              <a:t>b</a:t>
            </a:r>
            <a:r>
              <a:rPr lang="en-US" baseline="-25000" dirty="0"/>
              <a:t>1 </a:t>
            </a:r>
            <a:r>
              <a:rPr lang="en-US" dirty="0"/>
              <a:t>x</a:t>
            </a:r>
            <a:r>
              <a:rPr lang="en-US" baseline="-25000" dirty="0"/>
              <a:t>1</a:t>
            </a:r>
            <a:r>
              <a:rPr lang="en-US" dirty="0"/>
              <a:t> ) also equals 0. </a:t>
            </a:r>
          </a:p>
          <a:p>
            <a:pPr marL="0" indent="0">
              <a:buNone/>
            </a:pPr>
            <a:endParaRPr lang="en-US" dirty="0"/>
          </a:p>
          <a:p>
            <a:pPr marL="0" indent="0">
              <a:buNone/>
            </a:pPr>
            <a:r>
              <a:rPr lang="en-US" dirty="0"/>
              <a:t>9.11 sets k = 1 and ensures distance is perpendicular.</a:t>
            </a:r>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p:txBody>
      </p:sp>
      <p:pic>
        <p:nvPicPr>
          <p:cNvPr id="7" name="Picture 6"/>
          <p:cNvPicPr>
            <a:picLocks noChangeAspect="1"/>
          </p:cNvPicPr>
          <p:nvPr/>
        </p:nvPicPr>
        <p:blipFill rotWithShape="1">
          <a:blip r:embed="rId2"/>
          <a:srcRect t="38123" b="20288"/>
          <a:stretch/>
        </p:blipFill>
        <p:spPr>
          <a:xfrm>
            <a:off x="762000" y="3124200"/>
            <a:ext cx="7391400" cy="914400"/>
          </a:xfrm>
          <a:prstGeom prst="rect">
            <a:avLst/>
          </a:prstGeom>
        </p:spPr>
      </p:pic>
    </p:spTree>
    <p:extLst>
      <p:ext uri="{BB962C8B-B14F-4D97-AF65-F5344CB8AC3E}">
        <p14:creationId xmlns:p14="http://schemas.microsoft.com/office/powerpoint/2010/main" val="4238226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Maximum Margin Classifier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34</a:t>
            </a:fld>
            <a:endParaRPr lang="en-US" altLang="en-US"/>
          </a:p>
        </p:txBody>
      </p:sp>
      <p:sp>
        <p:nvSpPr>
          <p:cNvPr id="6" name="Content Placeholder 2"/>
          <p:cNvSpPr txBox="1">
            <a:spLocks/>
          </p:cNvSpPr>
          <p:nvPr/>
        </p:nvSpPr>
        <p:spPr bwMode="auto">
          <a:xfrm>
            <a:off x="457200" y="1213172"/>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Let’s apply the maximum margin equations to this example</a:t>
            </a:r>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endParaRPr lang="en-US" dirty="0"/>
          </a:p>
          <a:p>
            <a:pPr marL="0" indent="0">
              <a:buFont typeface="Arial" charset="0"/>
              <a:buNone/>
            </a:pPr>
            <a:r>
              <a:rPr lang="en-US" dirty="0"/>
              <a:t>Where are the possible decision boundaries for this case?</a:t>
            </a:r>
          </a:p>
          <a:p>
            <a:pPr marL="0" indent="0">
              <a:buFont typeface="Arial" charset="0"/>
              <a:buNone/>
            </a:pPr>
            <a:endParaRPr lang="en-US" sz="1100" dirty="0"/>
          </a:p>
          <a:p>
            <a:pPr marL="0" indent="0">
              <a:buFont typeface="Arial" charset="0"/>
              <a:buNone/>
            </a:pPr>
            <a:r>
              <a:rPr lang="en-US" dirty="0"/>
              <a:t>Where is the maximum margin boundary for this case? (You can do this by inspection).</a:t>
            </a:r>
          </a:p>
          <a:p>
            <a:pPr marL="0" indent="0">
              <a:buFont typeface="Arial" charset="0"/>
              <a:buNone/>
            </a:pPr>
            <a:endParaRPr lang="en-US" sz="1050" dirty="0"/>
          </a:p>
          <a:p>
            <a:pPr marL="0" indent="0">
              <a:buFont typeface="Arial" charset="0"/>
              <a:buNone/>
            </a:pPr>
            <a:r>
              <a:rPr lang="en-US" dirty="0"/>
              <a:t>What is M? Remember, </a:t>
            </a:r>
            <a:r>
              <a:rPr lang="en-US" b="1" dirty="0"/>
              <a:t>the margin must be perpendicular to the decision boundary.</a:t>
            </a:r>
          </a:p>
        </p:txBody>
      </p:sp>
      <p:sp>
        <p:nvSpPr>
          <p:cNvPr id="9" name="TextBox 8"/>
          <p:cNvSpPr txBox="1"/>
          <p:nvPr/>
        </p:nvSpPr>
        <p:spPr>
          <a:xfrm>
            <a:off x="2057401" y="2395537"/>
            <a:ext cx="433100" cy="432553"/>
          </a:xfrm>
          <a:prstGeom prst="rect">
            <a:avLst/>
          </a:prstGeom>
          <a:noFill/>
        </p:spPr>
        <p:txBody>
          <a:bodyPr wrap="none" rtlCol="0">
            <a:spAutoFit/>
          </a:bodyPr>
          <a:lstStyle/>
          <a:p>
            <a:r>
              <a:rPr lang="en-US" dirty="0"/>
              <a:t>X</a:t>
            </a:r>
            <a:r>
              <a:rPr lang="en-US" baseline="-25000" dirty="0"/>
              <a:t>2</a:t>
            </a:r>
          </a:p>
        </p:txBody>
      </p:sp>
      <p:sp>
        <p:nvSpPr>
          <p:cNvPr id="10" name="TextBox 9"/>
          <p:cNvSpPr txBox="1"/>
          <p:nvPr/>
        </p:nvSpPr>
        <p:spPr>
          <a:xfrm>
            <a:off x="3429000" y="2691018"/>
            <a:ext cx="290464" cy="369332"/>
          </a:xfrm>
          <a:prstGeom prst="rect">
            <a:avLst/>
          </a:prstGeom>
          <a:noFill/>
        </p:spPr>
        <p:txBody>
          <a:bodyPr wrap="none" rtlCol="0">
            <a:spAutoFit/>
          </a:bodyPr>
          <a:lstStyle/>
          <a:p>
            <a:r>
              <a:rPr lang="en-US" b="1" dirty="0">
                <a:solidFill>
                  <a:srgbClr val="FF0000"/>
                </a:solidFill>
              </a:rPr>
              <a:t>x</a:t>
            </a:r>
            <a:endParaRPr lang="en-US" b="1" baseline="-25000" dirty="0">
              <a:solidFill>
                <a:srgbClr val="FF0000"/>
              </a:solidFill>
            </a:endParaRPr>
          </a:p>
        </p:txBody>
      </p:sp>
      <p:sp>
        <p:nvSpPr>
          <p:cNvPr id="11" name="TextBox 10"/>
          <p:cNvSpPr txBox="1"/>
          <p:nvPr/>
        </p:nvSpPr>
        <p:spPr>
          <a:xfrm>
            <a:off x="3433111" y="3034327"/>
            <a:ext cx="290464" cy="369332"/>
          </a:xfrm>
          <a:prstGeom prst="rect">
            <a:avLst/>
          </a:prstGeom>
          <a:noFill/>
        </p:spPr>
        <p:txBody>
          <a:bodyPr wrap="none" rtlCol="0">
            <a:spAutoFit/>
          </a:bodyPr>
          <a:lstStyle/>
          <a:p>
            <a:r>
              <a:rPr lang="en-US" b="1" dirty="0">
                <a:solidFill>
                  <a:schemeClr val="tx2"/>
                </a:solidFill>
              </a:rPr>
              <a:t>x</a:t>
            </a:r>
            <a:endParaRPr lang="en-US" b="1" baseline="-25000" dirty="0">
              <a:solidFill>
                <a:schemeClr val="tx2"/>
              </a:solidFill>
            </a:endParaRPr>
          </a:p>
        </p:txBody>
      </p:sp>
      <p:sp>
        <p:nvSpPr>
          <p:cNvPr id="12" name="TextBox 11"/>
          <p:cNvSpPr txBox="1"/>
          <p:nvPr/>
        </p:nvSpPr>
        <p:spPr>
          <a:xfrm>
            <a:off x="4403558" y="1905000"/>
            <a:ext cx="290464" cy="369332"/>
          </a:xfrm>
          <a:prstGeom prst="rect">
            <a:avLst/>
          </a:prstGeom>
          <a:noFill/>
        </p:spPr>
        <p:txBody>
          <a:bodyPr wrap="none" rtlCol="0">
            <a:spAutoFit/>
          </a:bodyPr>
          <a:lstStyle/>
          <a:p>
            <a:r>
              <a:rPr lang="en-US" b="1" dirty="0">
                <a:solidFill>
                  <a:srgbClr val="FF0000"/>
                </a:solidFill>
              </a:rPr>
              <a:t>x</a:t>
            </a:r>
            <a:endParaRPr lang="en-US" b="1" baseline="-25000" dirty="0">
              <a:solidFill>
                <a:srgbClr val="FF0000"/>
              </a:solidFill>
            </a:endParaRPr>
          </a:p>
        </p:txBody>
      </p:sp>
      <p:sp>
        <p:nvSpPr>
          <p:cNvPr id="15" name="TextBox 14"/>
          <p:cNvSpPr txBox="1"/>
          <p:nvPr/>
        </p:nvSpPr>
        <p:spPr>
          <a:xfrm>
            <a:off x="3089067" y="1947864"/>
            <a:ext cx="290464" cy="369332"/>
          </a:xfrm>
          <a:prstGeom prst="rect">
            <a:avLst/>
          </a:prstGeom>
          <a:noFill/>
        </p:spPr>
        <p:txBody>
          <a:bodyPr wrap="none" rtlCol="0">
            <a:spAutoFit/>
          </a:bodyPr>
          <a:lstStyle/>
          <a:p>
            <a:r>
              <a:rPr lang="en-US" b="1" dirty="0">
                <a:solidFill>
                  <a:srgbClr val="FF0000"/>
                </a:solidFill>
              </a:rPr>
              <a:t>x</a:t>
            </a:r>
            <a:endParaRPr lang="en-US" b="1" baseline="-25000" dirty="0">
              <a:solidFill>
                <a:srgbClr val="FF0000"/>
              </a:solidFill>
            </a:endParaRPr>
          </a:p>
        </p:txBody>
      </p:sp>
      <p:sp>
        <p:nvSpPr>
          <p:cNvPr id="17" name="TextBox 16"/>
          <p:cNvSpPr txBox="1"/>
          <p:nvPr/>
        </p:nvSpPr>
        <p:spPr>
          <a:xfrm>
            <a:off x="4447166" y="3077173"/>
            <a:ext cx="290464" cy="369332"/>
          </a:xfrm>
          <a:prstGeom prst="rect">
            <a:avLst/>
          </a:prstGeom>
          <a:noFill/>
        </p:spPr>
        <p:txBody>
          <a:bodyPr wrap="none" rtlCol="0">
            <a:spAutoFit/>
          </a:bodyPr>
          <a:lstStyle/>
          <a:p>
            <a:r>
              <a:rPr lang="en-US" b="1" dirty="0">
                <a:solidFill>
                  <a:schemeClr val="tx2"/>
                </a:solidFill>
              </a:rPr>
              <a:t>x</a:t>
            </a:r>
            <a:endParaRPr lang="en-US" b="1" baseline="-25000" dirty="0">
              <a:solidFill>
                <a:schemeClr val="tx2"/>
              </a:solidFill>
            </a:endParaRPr>
          </a:p>
        </p:txBody>
      </p:sp>
      <p:cxnSp>
        <p:nvCxnSpPr>
          <p:cNvPr id="18" name="Straight Arrow Connector 17"/>
          <p:cNvCxnSpPr/>
          <p:nvPr/>
        </p:nvCxnSpPr>
        <p:spPr>
          <a:xfrm flipV="1">
            <a:off x="2795627" y="1563806"/>
            <a:ext cx="880" cy="2141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66161" y="1981200"/>
            <a:ext cx="301686" cy="1900520"/>
          </a:xfrm>
          <a:prstGeom prst="rect">
            <a:avLst/>
          </a:prstGeom>
          <a:noFill/>
        </p:spPr>
        <p:txBody>
          <a:bodyPr wrap="none" rtlCol="0">
            <a:spAutoFit/>
          </a:bodyPr>
          <a:lstStyle/>
          <a:p>
            <a:r>
              <a:rPr lang="en-US" dirty="0"/>
              <a:t>4</a:t>
            </a:r>
          </a:p>
          <a:p>
            <a:endParaRPr lang="en-US" sz="500" dirty="0"/>
          </a:p>
          <a:p>
            <a:r>
              <a:rPr lang="en-US" dirty="0"/>
              <a:t>3</a:t>
            </a:r>
          </a:p>
          <a:p>
            <a:endParaRPr lang="en-US" sz="200" dirty="0"/>
          </a:p>
          <a:p>
            <a:r>
              <a:rPr lang="en-US" dirty="0"/>
              <a:t>2</a:t>
            </a:r>
          </a:p>
          <a:p>
            <a:endParaRPr lang="en-US" sz="1000" dirty="0"/>
          </a:p>
          <a:p>
            <a:r>
              <a:rPr lang="en-US" dirty="0"/>
              <a:t>1</a:t>
            </a:r>
          </a:p>
          <a:p>
            <a:endParaRPr lang="en-US" sz="1050" dirty="0"/>
          </a:p>
          <a:p>
            <a:r>
              <a:rPr lang="en-US" dirty="0"/>
              <a:t>0</a:t>
            </a:r>
          </a:p>
        </p:txBody>
      </p:sp>
      <p:cxnSp>
        <p:nvCxnSpPr>
          <p:cNvPr id="20" name="Straight Connector 19"/>
          <p:cNvCxnSpPr/>
          <p:nvPr/>
        </p:nvCxnSpPr>
        <p:spPr>
          <a:xfrm>
            <a:off x="2710438" y="2133600"/>
            <a:ext cx="170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12197" y="2526985"/>
            <a:ext cx="170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712197" y="2883960"/>
            <a:ext cx="170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2197" y="3276600"/>
            <a:ext cx="170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795627" y="3666654"/>
            <a:ext cx="249689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96255" y="3987047"/>
            <a:ext cx="433100" cy="432553"/>
          </a:xfrm>
          <a:prstGeom prst="rect">
            <a:avLst/>
          </a:prstGeom>
          <a:noFill/>
        </p:spPr>
        <p:txBody>
          <a:bodyPr wrap="none" rtlCol="0">
            <a:spAutoFit/>
          </a:bodyPr>
          <a:lstStyle/>
          <a:p>
            <a:r>
              <a:rPr lang="en-US" dirty="0"/>
              <a:t>X</a:t>
            </a:r>
            <a:r>
              <a:rPr lang="en-US" baseline="-25000" dirty="0"/>
              <a:t>1</a:t>
            </a:r>
          </a:p>
        </p:txBody>
      </p:sp>
      <p:sp>
        <p:nvSpPr>
          <p:cNvPr id="26" name="TextBox 25"/>
          <p:cNvSpPr txBox="1"/>
          <p:nvPr/>
        </p:nvSpPr>
        <p:spPr>
          <a:xfrm>
            <a:off x="2587813" y="3616408"/>
            <a:ext cx="2632452" cy="369332"/>
          </a:xfrm>
          <a:prstGeom prst="rect">
            <a:avLst/>
          </a:prstGeom>
          <a:noFill/>
        </p:spPr>
        <p:txBody>
          <a:bodyPr wrap="none" rtlCol="0">
            <a:spAutoFit/>
          </a:bodyPr>
          <a:lstStyle/>
          <a:p>
            <a:r>
              <a:rPr lang="en-US" dirty="0"/>
              <a:t>0      1      2      3        4       5</a:t>
            </a:r>
          </a:p>
        </p:txBody>
      </p:sp>
      <p:cxnSp>
        <p:nvCxnSpPr>
          <p:cNvPr id="27" name="Straight Connector 26"/>
          <p:cNvCxnSpPr/>
          <p:nvPr/>
        </p:nvCxnSpPr>
        <p:spPr>
          <a:xfrm flipV="1">
            <a:off x="3220941" y="3527164"/>
            <a:ext cx="0" cy="178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610186" y="3527164"/>
            <a:ext cx="0" cy="178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040532" y="3527164"/>
            <a:ext cx="0" cy="178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556948" y="3527164"/>
            <a:ext cx="0" cy="178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78179" y="1907255"/>
            <a:ext cx="320842" cy="432553"/>
          </a:xfrm>
          <a:prstGeom prst="rect">
            <a:avLst/>
          </a:prstGeom>
          <a:noFill/>
        </p:spPr>
        <p:txBody>
          <a:bodyPr wrap="none" rtlCol="0">
            <a:spAutoFit/>
          </a:bodyPr>
          <a:lstStyle/>
          <a:p>
            <a:r>
              <a:rPr lang="en-US" dirty="0">
                <a:solidFill>
                  <a:srgbClr val="FF0000"/>
                </a:solidFill>
              </a:rPr>
              <a:t>x</a:t>
            </a:r>
            <a:endParaRPr lang="en-US" baseline="-25000" dirty="0">
              <a:solidFill>
                <a:srgbClr val="FF0000"/>
              </a:solidFill>
            </a:endParaRPr>
          </a:p>
        </p:txBody>
      </p:sp>
      <p:sp>
        <p:nvSpPr>
          <p:cNvPr id="32" name="TextBox 31"/>
          <p:cNvSpPr txBox="1"/>
          <p:nvPr/>
        </p:nvSpPr>
        <p:spPr>
          <a:xfrm>
            <a:off x="2869896" y="1606229"/>
            <a:ext cx="631904" cy="369332"/>
          </a:xfrm>
          <a:prstGeom prst="rect">
            <a:avLst/>
          </a:prstGeom>
          <a:noFill/>
        </p:spPr>
        <p:txBody>
          <a:bodyPr wrap="none" rtlCol="0">
            <a:spAutoFit/>
          </a:bodyPr>
          <a:lstStyle/>
          <a:p>
            <a:r>
              <a:rPr lang="en-US" b="1" dirty="0">
                <a:solidFill>
                  <a:srgbClr val="FF0000"/>
                </a:solidFill>
              </a:rPr>
              <a:t>y = 1</a:t>
            </a:r>
            <a:endParaRPr lang="en-US" b="1" baseline="-25000" dirty="0">
              <a:solidFill>
                <a:srgbClr val="FF0000"/>
              </a:solidFill>
            </a:endParaRPr>
          </a:p>
        </p:txBody>
      </p:sp>
      <p:sp>
        <p:nvSpPr>
          <p:cNvPr id="33" name="TextBox 32"/>
          <p:cNvSpPr txBox="1"/>
          <p:nvPr/>
        </p:nvSpPr>
        <p:spPr>
          <a:xfrm>
            <a:off x="4379874" y="2334044"/>
            <a:ext cx="290464" cy="369332"/>
          </a:xfrm>
          <a:prstGeom prst="rect">
            <a:avLst/>
          </a:prstGeom>
          <a:noFill/>
        </p:spPr>
        <p:txBody>
          <a:bodyPr wrap="none" rtlCol="0">
            <a:spAutoFit/>
          </a:bodyPr>
          <a:lstStyle/>
          <a:p>
            <a:r>
              <a:rPr lang="en-US" b="1" dirty="0">
                <a:solidFill>
                  <a:schemeClr val="tx2"/>
                </a:solidFill>
              </a:rPr>
              <a:t>x</a:t>
            </a:r>
            <a:endParaRPr lang="en-US" b="1" baseline="-25000" dirty="0">
              <a:solidFill>
                <a:schemeClr val="tx2"/>
              </a:solidFill>
            </a:endParaRPr>
          </a:p>
        </p:txBody>
      </p:sp>
      <p:sp>
        <p:nvSpPr>
          <p:cNvPr id="36" name="TextBox 35"/>
          <p:cNvSpPr txBox="1"/>
          <p:nvPr/>
        </p:nvSpPr>
        <p:spPr>
          <a:xfrm>
            <a:off x="5209808" y="2998701"/>
            <a:ext cx="702436" cy="369332"/>
          </a:xfrm>
          <a:prstGeom prst="rect">
            <a:avLst/>
          </a:prstGeom>
          <a:noFill/>
        </p:spPr>
        <p:txBody>
          <a:bodyPr wrap="none" rtlCol="0">
            <a:spAutoFit/>
          </a:bodyPr>
          <a:lstStyle/>
          <a:p>
            <a:r>
              <a:rPr lang="en-US" b="1" dirty="0">
                <a:solidFill>
                  <a:schemeClr val="tx2"/>
                </a:solidFill>
              </a:rPr>
              <a:t>y = -1</a:t>
            </a:r>
            <a:endParaRPr lang="en-US" b="1" baseline="-25000" dirty="0">
              <a:solidFill>
                <a:schemeClr val="tx2"/>
              </a:solidFill>
            </a:endParaRPr>
          </a:p>
        </p:txBody>
      </p:sp>
      <p:cxnSp>
        <p:nvCxnSpPr>
          <p:cNvPr id="5" name="Straight Connector 4"/>
          <p:cNvCxnSpPr>
            <a:cxnSpLocks/>
          </p:cNvCxnSpPr>
          <p:nvPr/>
        </p:nvCxnSpPr>
        <p:spPr>
          <a:xfrm flipV="1">
            <a:off x="2873820" y="2121295"/>
            <a:ext cx="1910002" cy="206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926809" y="2526985"/>
            <a:ext cx="2026191" cy="59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a:off x="2878638" y="2887201"/>
            <a:ext cx="215789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a:off x="2947728" y="3276375"/>
            <a:ext cx="2187206" cy="11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06384" y="2691018"/>
            <a:ext cx="6034" cy="7855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4556948" y="1955620"/>
            <a:ext cx="0" cy="175003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flipV="1">
            <a:off x="4038600" y="1895583"/>
            <a:ext cx="8021" cy="153085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2AC0D83-2847-4154-899D-5ECE96388EDE}"/>
              </a:ext>
            </a:extLst>
          </p:cNvPr>
          <p:cNvCxnSpPr/>
          <p:nvPr/>
        </p:nvCxnSpPr>
        <p:spPr>
          <a:xfrm flipV="1">
            <a:off x="5003674" y="2000665"/>
            <a:ext cx="0" cy="175003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144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35</a:t>
            </a:fld>
            <a:endParaRPr lang="en-US" altLang="en-US"/>
          </a:p>
        </p:txBody>
      </p:sp>
      <p:pic>
        <p:nvPicPr>
          <p:cNvPr id="3" name="Picture 2"/>
          <p:cNvPicPr>
            <a:picLocks noChangeAspect="1"/>
          </p:cNvPicPr>
          <p:nvPr/>
        </p:nvPicPr>
        <p:blipFill>
          <a:blip r:embed="rId2"/>
          <a:stretch>
            <a:fillRect/>
          </a:stretch>
        </p:blipFill>
        <p:spPr>
          <a:xfrm>
            <a:off x="2148794" y="3205069"/>
            <a:ext cx="4846412" cy="3516406"/>
          </a:xfrm>
          <a:prstGeom prst="rect">
            <a:avLst/>
          </a:prstGeom>
        </p:spPr>
      </p:pic>
      <p:sp>
        <p:nvSpPr>
          <p:cNvPr id="6" name="Content Placeholder 2"/>
          <p:cNvSpPr>
            <a:spLocks noGrp="1"/>
          </p:cNvSpPr>
          <p:nvPr>
            <p:ph idx="1"/>
          </p:nvPr>
        </p:nvSpPr>
        <p:spPr>
          <a:xfrm>
            <a:off x="457200" y="1219201"/>
            <a:ext cx="8229600" cy="1752600"/>
          </a:xfrm>
        </p:spPr>
        <p:txBody>
          <a:bodyPr/>
          <a:lstStyle/>
          <a:p>
            <a:pPr marL="0" indent="0">
              <a:buNone/>
            </a:pPr>
            <a:r>
              <a:rPr lang="en-US" dirty="0"/>
              <a:t>A </a:t>
            </a:r>
            <a:r>
              <a:rPr lang="en-US" b="1" dirty="0"/>
              <a:t>support vector </a:t>
            </a:r>
            <a:r>
              <a:rPr lang="en-US" dirty="0"/>
              <a:t>is the shortest vector(s) between the sample and the maximum margin decision boundary, perpendicular to the decision boundary</a:t>
            </a:r>
          </a:p>
          <a:p>
            <a:pPr marL="0" indent="0">
              <a:buNone/>
            </a:pPr>
            <a:endParaRPr lang="en-US" sz="1050" dirty="0"/>
          </a:p>
          <a:p>
            <a:pPr marL="0" indent="0">
              <a:buNone/>
            </a:pPr>
            <a:r>
              <a:rPr lang="en-US" u="sng" dirty="0"/>
              <a:t>Note: </a:t>
            </a:r>
            <a:r>
              <a:rPr lang="en-US" dirty="0"/>
              <a:t>The decision boundary depends </a:t>
            </a:r>
            <a:r>
              <a:rPr lang="en-US" u="sng" dirty="0"/>
              <a:t>only</a:t>
            </a:r>
            <a:r>
              <a:rPr lang="en-US" dirty="0"/>
              <a:t> on the support vectors.  The other points could move around and not affect the max margin decision boundary. But if there is only one vector, and it moves, the decision boundary will move.</a:t>
            </a:r>
          </a:p>
          <a:p>
            <a:endParaRPr lang="en-US" sz="1000" dirty="0"/>
          </a:p>
        </p:txBody>
      </p:sp>
    </p:spTree>
    <p:extLst>
      <p:ext uri="{BB962C8B-B14F-4D97-AF65-F5344CB8AC3E}">
        <p14:creationId xmlns:p14="http://schemas.microsoft.com/office/powerpoint/2010/main" val="1841976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Max Margin Classifier</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36</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981201"/>
            <a:ext cx="6219825" cy="344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bwMode="auto">
          <a:xfrm>
            <a:off x="457200" y="1219201"/>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Problem 1: The addition of one point can cause a wild fluctuation in the Maximum Margin Decision Boundary.  This is analogous to </a:t>
            </a:r>
            <a:r>
              <a:rPr lang="en-US" b="1" dirty="0"/>
              <a:t>overfitting.</a:t>
            </a:r>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r>
              <a:rPr lang="en-US" dirty="0"/>
              <a:t>Also, if you think of the distance from the decision boundary as a measure of confidence, your confidence just changed radically based on one point.</a:t>
            </a:r>
          </a:p>
          <a:p>
            <a:pPr marL="0" indent="0">
              <a:buFont typeface="Arial" charset="0"/>
              <a:buNone/>
            </a:pPr>
            <a:endParaRPr lang="en-US" dirty="0"/>
          </a:p>
        </p:txBody>
      </p:sp>
    </p:spTree>
    <p:extLst>
      <p:ext uri="{BB962C8B-B14F-4D97-AF65-F5344CB8AC3E}">
        <p14:creationId xmlns:p14="http://schemas.microsoft.com/office/powerpoint/2010/main" val="1224573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Max Margin Classifier</a:t>
            </a:r>
          </a:p>
        </p:txBody>
      </p:sp>
      <p:sp>
        <p:nvSpPr>
          <p:cNvPr id="3" name="Content Placeholder 2"/>
          <p:cNvSpPr>
            <a:spLocks noGrp="1"/>
          </p:cNvSpPr>
          <p:nvPr>
            <p:ph idx="1"/>
          </p:nvPr>
        </p:nvSpPr>
        <p:spPr>
          <a:xfrm>
            <a:off x="505746" y="998180"/>
            <a:ext cx="8229600" cy="5135563"/>
          </a:xfrm>
        </p:spPr>
        <p:txBody>
          <a:bodyPr/>
          <a:lstStyle/>
          <a:p>
            <a:pPr marL="0" indent="0">
              <a:buNone/>
            </a:pPr>
            <a:r>
              <a:rPr lang="en-US" dirty="0"/>
              <a:t>Problem 2: Sometimes the data is mixed and not separable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37</a:t>
            </a:fld>
            <a:endParaRPr lang="en-US" alt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0196" r="720"/>
          <a:stretch/>
        </p:blipFill>
        <p:spPr bwMode="auto">
          <a:xfrm>
            <a:off x="914400" y="1384301"/>
            <a:ext cx="6477000" cy="372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068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Classifier</a:t>
            </a:r>
          </a:p>
        </p:txBody>
      </p:sp>
      <p:sp>
        <p:nvSpPr>
          <p:cNvPr id="3" name="Content Placeholder 2"/>
          <p:cNvSpPr>
            <a:spLocks noGrp="1"/>
          </p:cNvSpPr>
          <p:nvPr>
            <p:ph idx="1"/>
          </p:nvPr>
        </p:nvSpPr>
        <p:spPr/>
        <p:txBody>
          <a:bodyPr/>
          <a:lstStyle/>
          <a:p>
            <a:pPr marL="0" indent="0">
              <a:buNone/>
            </a:pPr>
            <a:r>
              <a:rPr lang="en-US" dirty="0"/>
              <a:t>Why is a Support Vector classifier better than a Maximum Margin Classifier?</a:t>
            </a:r>
          </a:p>
          <a:p>
            <a:r>
              <a:rPr lang="en-US" dirty="0"/>
              <a:t>More robust with respect to individual outliers</a:t>
            </a:r>
          </a:p>
          <a:p>
            <a:r>
              <a:rPr lang="en-US" dirty="0"/>
              <a:t>Better overall performance in classification</a:t>
            </a:r>
          </a:p>
          <a:p>
            <a:r>
              <a:rPr lang="en-US" dirty="0"/>
              <a:t>Allows for “tuning” to prevent overfitting</a:t>
            </a:r>
          </a:p>
          <a:p>
            <a:endParaRPr lang="en-US" dirty="0"/>
          </a:p>
          <a:p>
            <a:pPr marL="0" indent="0">
              <a:buNone/>
            </a:pPr>
            <a:r>
              <a:rPr lang="en-US" dirty="0"/>
              <a:t>A </a:t>
            </a:r>
            <a:r>
              <a:rPr lang="en-US" b="1" dirty="0"/>
              <a:t>Support Vector Classifier </a:t>
            </a:r>
            <a:r>
              <a:rPr lang="en-US" dirty="0"/>
              <a:t>is also called a </a:t>
            </a:r>
            <a:r>
              <a:rPr lang="en-US" b="1" dirty="0"/>
              <a:t>Soft Margin Classifier</a:t>
            </a:r>
          </a:p>
          <a:p>
            <a:pPr marL="0" indent="0">
              <a:buNone/>
            </a:pPr>
            <a:endParaRPr lang="en-US" b="1" dirty="0"/>
          </a:p>
          <a:p>
            <a:pPr marL="0" indent="0">
              <a:buNone/>
            </a:pPr>
            <a:r>
              <a:rPr lang="en-US" dirty="0"/>
              <a:t>(this terminology is confusing so remember the distinctions between Maximum Margin Classifier, Support Vector Classifier, Soft Margin Classifier, and Support Vector Machine)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38</a:t>
            </a:fld>
            <a:endParaRPr lang="en-US" altLang="en-US"/>
          </a:p>
        </p:txBody>
      </p:sp>
    </p:spTree>
    <p:extLst>
      <p:ext uri="{BB962C8B-B14F-4D97-AF65-F5344CB8AC3E}">
        <p14:creationId xmlns:p14="http://schemas.microsoft.com/office/powerpoint/2010/main" val="3554012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Support Vector Classifier</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39</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8067675"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5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947B-F3DF-46D5-BB41-7D35743D25A3}"/>
              </a:ext>
            </a:extLst>
          </p:cNvPr>
          <p:cNvSpPr>
            <a:spLocks noGrp="1"/>
          </p:cNvSpPr>
          <p:nvPr>
            <p:ph type="title"/>
          </p:nvPr>
        </p:nvSpPr>
        <p:spPr/>
        <p:txBody>
          <a:bodyPr/>
          <a:lstStyle/>
          <a:p>
            <a:r>
              <a:rPr lang="en-US" dirty="0"/>
              <a:t>REVIEW</a:t>
            </a:r>
          </a:p>
        </p:txBody>
      </p:sp>
      <p:sp>
        <p:nvSpPr>
          <p:cNvPr id="4" name="Slide Number Placeholder 3">
            <a:extLst>
              <a:ext uri="{FF2B5EF4-FFF2-40B4-BE49-F238E27FC236}">
                <a16:creationId xmlns:a16="http://schemas.microsoft.com/office/drawing/2014/main" id="{46FFC99C-0B3E-4ED3-A343-49CF6B29796A}"/>
              </a:ext>
            </a:extLst>
          </p:cNvPr>
          <p:cNvSpPr>
            <a:spLocks noGrp="1"/>
          </p:cNvSpPr>
          <p:nvPr>
            <p:ph type="sldNum" sz="quarter" idx="12"/>
          </p:nvPr>
        </p:nvSpPr>
        <p:spPr/>
        <p:txBody>
          <a:bodyPr/>
          <a:lstStyle/>
          <a:p>
            <a:pPr>
              <a:defRPr/>
            </a:pPr>
            <a:fld id="{9695C8B4-01A2-485F-8B64-4640E234E3BB}" type="slidenum">
              <a:rPr lang="en-US" altLang="en-US" smtClean="0"/>
              <a:pPr>
                <a:defRPr/>
              </a:pPr>
              <a:t>4</a:t>
            </a:fld>
            <a:endParaRPr lang="en-US" altLang="en-US"/>
          </a:p>
        </p:txBody>
      </p:sp>
    </p:spTree>
    <p:extLst>
      <p:ext uri="{BB962C8B-B14F-4D97-AF65-F5344CB8AC3E}">
        <p14:creationId xmlns:p14="http://schemas.microsoft.com/office/powerpoint/2010/main" val="2150368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Classifier Governing Equations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40</a:t>
            </a:fld>
            <a:endParaRPr lang="en-US"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477008" cy="314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05746" y="998180"/>
            <a:ext cx="8333454" cy="51355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M is still the width of the margin, but it can have violations.  In fact some points can be on the wrong side of the decision boundary.</a:t>
            </a:r>
          </a:p>
          <a:p>
            <a:pPr marL="0" indent="0">
              <a:buNone/>
            </a:pPr>
            <a:endParaRPr lang="en-US" sz="600" dirty="0"/>
          </a:p>
          <a:p>
            <a:pPr marL="0" indent="0">
              <a:buNone/>
            </a:pPr>
            <a:r>
              <a:rPr lang="en-US" dirty="0" err="1">
                <a:latin typeface="Symbol" panose="05050102010706020507" pitchFamily="18" charset="2"/>
              </a:rPr>
              <a:t>e</a:t>
            </a:r>
            <a:r>
              <a:rPr lang="en-US" baseline="-25000" dirty="0" err="1"/>
              <a:t>i</a:t>
            </a:r>
            <a:r>
              <a:rPr lang="en-US" baseline="-25000" dirty="0"/>
              <a:t> </a:t>
            </a:r>
            <a:r>
              <a:rPr lang="en-US" dirty="0"/>
              <a:t>is called the </a:t>
            </a:r>
            <a:r>
              <a:rPr lang="en-US" b="1" dirty="0"/>
              <a:t>“slack” variable</a:t>
            </a:r>
            <a:r>
              <a:rPr lang="en-US" dirty="0"/>
              <a:t>. If </a:t>
            </a:r>
            <a:r>
              <a:rPr lang="en-US" dirty="0" err="1">
                <a:latin typeface="Symbol" panose="05050102010706020507" pitchFamily="18" charset="2"/>
              </a:rPr>
              <a:t>e</a:t>
            </a:r>
            <a:r>
              <a:rPr lang="en-US" baseline="-25000" dirty="0" err="1"/>
              <a:t>i</a:t>
            </a:r>
            <a:r>
              <a:rPr lang="en-US" baseline="-25000" dirty="0"/>
              <a:t>  </a:t>
            </a:r>
            <a:r>
              <a:rPr lang="en-US" dirty="0"/>
              <a:t>&gt; 0 then that point is in the margin area;     If </a:t>
            </a:r>
            <a:r>
              <a:rPr lang="en-US" dirty="0" err="1">
                <a:latin typeface="Symbol" panose="05050102010706020507" pitchFamily="18" charset="2"/>
              </a:rPr>
              <a:t>e</a:t>
            </a:r>
            <a:r>
              <a:rPr lang="en-US" baseline="-25000" dirty="0" err="1"/>
              <a:t>i</a:t>
            </a:r>
            <a:r>
              <a:rPr lang="en-US" baseline="-25000" dirty="0"/>
              <a:t>  </a:t>
            </a:r>
            <a:r>
              <a:rPr lang="en-US" dirty="0"/>
              <a:t>&gt; 1 then that point is on the wrong side of the decision boundary.</a:t>
            </a:r>
          </a:p>
          <a:p>
            <a:pPr marL="0" indent="0">
              <a:buNone/>
            </a:pPr>
            <a:endParaRPr lang="en-US" sz="500" dirty="0"/>
          </a:p>
          <a:p>
            <a:pPr marL="0" indent="0">
              <a:buNone/>
            </a:pPr>
            <a:r>
              <a:rPr lang="en-US" dirty="0"/>
              <a:t>C is the </a:t>
            </a:r>
            <a:r>
              <a:rPr lang="en-US" b="1" dirty="0"/>
              <a:t>tuning parameter</a:t>
            </a:r>
            <a:r>
              <a:rPr lang="en-US" dirty="0"/>
              <a:t>.  If C = 0, then the margin can have no violations; that is, all </a:t>
            </a:r>
            <a:r>
              <a:rPr lang="en-US" dirty="0" err="1">
                <a:latin typeface="Symbol" panose="05050102010706020507" pitchFamily="18" charset="2"/>
              </a:rPr>
              <a:t>e</a:t>
            </a:r>
            <a:r>
              <a:rPr lang="en-US" baseline="-25000" dirty="0" err="1"/>
              <a:t>i</a:t>
            </a:r>
            <a:r>
              <a:rPr lang="en-US" baseline="-25000" dirty="0"/>
              <a:t> </a:t>
            </a:r>
            <a:r>
              <a:rPr lang="en-US" dirty="0"/>
              <a:t>must be 0. Then you have a maximum margin classifier.</a:t>
            </a:r>
          </a:p>
          <a:p>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94653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Tuning Parameter Allocates a “Budget” for Violations</a:t>
            </a:r>
            <a:endParaRPr lang="en-US" sz="2400" baseline="-25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41</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964" y="1246227"/>
            <a:ext cx="5406441" cy="480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15900" y="1981200"/>
            <a:ext cx="1697901" cy="1200329"/>
          </a:xfrm>
          <a:prstGeom prst="rect">
            <a:avLst/>
          </a:prstGeom>
          <a:noFill/>
        </p:spPr>
        <p:txBody>
          <a:bodyPr wrap="none" rtlCol="0">
            <a:spAutoFit/>
          </a:bodyPr>
          <a:lstStyle/>
          <a:p>
            <a:r>
              <a:rPr lang="en-US" b="1" dirty="0"/>
              <a:t>Largest C</a:t>
            </a:r>
          </a:p>
          <a:p>
            <a:r>
              <a:rPr lang="en-US" dirty="0"/>
              <a:t>Many Violations</a:t>
            </a:r>
          </a:p>
          <a:p>
            <a:r>
              <a:rPr lang="en-US" dirty="0"/>
              <a:t>Low variability</a:t>
            </a:r>
          </a:p>
          <a:p>
            <a:r>
              <a:rPr lang="en-US" dirty="0"/>
              <a:t>High bias</a:t>
            </a:r>
          </a:p>
        </p:txBody>
      </p:sp>
      <p:sp>
        <p:nvSpPr>
          <p:cNvPr id="10" name="TextBox 9"/>
          <p:cNvSpPr txBox="1"/>
          <p:nvPr/>
        </p:nvSpPr>
        <p:spPr>
          <a:xfrm>
            <a:off x="7266482" y="4648200"/>
            <a:ext cx="1582293" cy="1477328"/>
          </a:xfrm>
          <a:prstGeom prst="rect">
            <a:avLst/>
          </a:prstGeom>
          <a:noFill/>
        </p:spPr>
        <p:txBody>
          <a:bodyPr wrap="none" rtlCol="0">
            <a:spAutoFit/>
          </a:bodyPr>
          <a:lstStyle/>
          <a:p>
            <a:r>
              <a:rPr lang="en-US" b="1" dirty="0"/>
              <a:t>Smallest C</a:t>
            </a:r>
          </a:p>
          <a:p>
            <a:r>
              <a:rPr lang="en-US" dirty="0"/>
              <a:t>Few Violations</a:t>
            </a:r>
          </a:p>
          <a:p>
            <a:r>
              <a:rPr lang="en-US" dirty="0"/>
              <a:t>High variability</a:t>
            </a:r>
          </a:p>
          <a:p>
            <a:r>
              <a:rPr lang="en-US" dirty="0"/>
              <a:t>Low bias</a:t>
            </a:r>
          </a:p>
          <a:p>
            <a:endParaRPr lang="en-US" b="1" dirty="0"/>
          </a:p>
        </p:txBody>
      </p:sp>
      <p:sp>
        <p:nvSpPr>
          <p:cNvPr id="8" name="Down Arrow 7"/>
          <p:cNvSpPr/>
          <p:nvPr/>
        </p:nvSpPr>
        <p:spPr>
          <a:xfrm rot="18331181">
            <a:off x="6928877" y="5466512"/>
            <a:ext cx="445134" cy="840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020" y="6260068"/>
            <a:ext cx="8623033" cy="369332"/>
          </a:xfrm>
          <a:prstGeom prst="rect">
            <a:avLst/>
          </a:prstGeom>
          <a:noFill/>
        </p:spPr>
        <p:txBody>
          <a:bodyPr wrap="square" rtlCol="0">
            <a:spAutoFit/>
          </a:bodyPr>
          <a:lstStyle/>
          <a:p>
            <a:r>
              <a:rPr lang="en-US" b="1" dirty="0"/>
              <a:t>Note: </a:t>
            </a:r>
            <a:r>
              <a:rPr lang="en-US" dirty="0"/>
              <a:t>Higher C is like a larger </a:t>
            </a:r>
            <a:r>
              <a:rPr lang="en-US" dirty="0">
                <a:latin typeface="Symbol" panose="05050102010706020507" pitchFamily="18" charset="2"/>
              </a:rPr>
              <a:t>l</a:t>
            </a:r>
            <a:r>
              <a:rPr lang="en-US" dirty="0"/>
              <a:t> for Ridge Regularization: Lower variability, lower DOF</a:t>
            </a:r>
          </a:p>
        </p:txBody>
      </p:sp>
      <p:sp>
        <p:nvSpPr>
          <p:cNvPr id="11" name="Down Arrow 7"/>
          <p:cNvSpPr/>
          <p:nvPr/>
        </p:nvSpPr>
        <p:spPr>
          <a:xfrm rot="18331181">
            <a:off x="731495" y="949688"/>
            <a:ext cx="445134" cy="840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367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Employing the Support Vector Classifier</a:t>
            </a:r>
          </a:p>
        </p:txBody>
      </p:sp>
      <p:sp>
        <p:nvSpPr>
          <p:cNvPr id="3" name="Content Placeholder 2"/>
          <p:cNvSpPr>
            <a:spLocks noGrp="1"/>
          </p:cNvSpPr>
          <p:nvPr>
            <p:ph idx="1"/>
          </p:nvPr>
        </p:nvSpPr>
        <p:spPr/>
        <p:txBody>
          <a:bodyPr/>
          <a:lstStyle/>
          <a:p>
            <a:pPr marL="0" indent="0">
              <a:buNone/>
            </a:pPr>
            <a:r>
              <a:rPr lang="en-US" dirty="0"/>
              <a:t>Note that choosing C affects many aspects of the Support Vector Classifier model</a:t>
            </a:r>
          </a:p>
          <a:p>
            <a:r>
              <a:rPr lang="en-US" dirty="0"/>
              <a:t>C sets the limit for the number of violations allowed </a:t>
            </a:r>
          </a:p>
          <a:p>
            <a:pPr lvl="1"/>
            <a:r>
              <a:rPr lang="en-US" dirty="0"/>
              <a:t>Depending on C, the closest samples to the boundary can violate the margin or the boundary</a:t>
            </a:r>
          </a:p>
          <a:p>
            <a:r>
              <a:rPr lang="en-US" dirty="0"/>
              <a:t>For a given C, the margin size increases, and then you can set the boundary</a:t>
            </a:r>
          </a:p>
          <a:p>
            <a:pPr marL="0" indent="0">
              <a:buNone/>
            </a:pPr>
            <a:endParaRPr lang="en-US" dirty="0"/>
          </a:p>
          <a:p>
            <a:pPr marL="0" indent="0">
              <a:buNone/>
            </a:pPr>
            <a:r>
              <a:rPr lang="en-US" dirty="0"/>
              <a:t>Choose C by Cross Validation, just like you did for choosing </a:t>
            </a:r>
            <a:r>
              <a:rPr lang="en-US" dirty="0">
                <a:latin typeface="Symbol" panose="05050102010706020507" pitchFamily="18" charset="2"/>
              </a:rPr>
              <a:t>l</a:t>
            </a:r>
            <a:r>
              <a:rPr lang="en-US" dirty="0"/>
              <a:t> in Ridge Regression</a:t>
            </a:r>
          </a:p>
          <a:p>
            <a:pPr marL="0" indent="0">
              <a:buNone/>
            </a:pPr>
            <a:endParaRPr lang="en-US" sz="1200" dirty="0"/>
          </a:p>
          <a:p>
            <a:pPr marL="0" indent="0">
              <a:buNone/>
            </a:pPr>
            <a:endParaRPr lang="en-US" sz="1100" u="sng" dirty="0"/>
          </a:p>
          <a:p>
            <a:pPr marL="0" indent="0">
              <a:buNone/>
            </a:pPr>
            <a:r>
              <a:rPr lang="en-US" dirty="0"/>
              <a:t> </a:t>
            </a:r>
          </a:p>
          <a:p>
            <a:pPr marL="0" indent="0">
              <a:buNone/>
            </a:pPr>
            <a:endParaRPr lang="en-US" sz="1100" u="sng" dirty="0"/>
          </a:p>
          <a:p>
            <a:pPr marL="0" indent="0">
              <a:buNone/>
            </a:pPr>
            <a:endParaRPr lang="en-US" sz="1100" u="sng"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42</a:t>
            </a:fld>
            <a:endParaRPr lang="en-US" altLang="en-US"/>
          </a:p>
        </p:txBody>
      </p:sp>
    </p:spTree>
    <p:extLst>
      <p:ext uri="{BB962C8B-B14F-4D97-AF65-F5344CB8AC3E}">
        <p14:creationId xmlns:p14="http://schemas.microsoft.com/office/powerpoint/2010/main" val="422801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Advantages of Support Vector Classifier</a:t>
            </a:r>
          </a:p>
        </p:txBody>
      </p:sp>
      <p:sp>
        <p:nvSpPr>
          <p:cNvPr id="3" name="Content Placeholder 2"/>
          <p:cNvSpPr>
            <a:spLocks noGrp="1"/>
          </p:cNvSpPr>
          <p:nvPr>
            <p:ph idx="1"/>
          </p:nvPr>
        </p:nvSpPr>
        <p:spPr/>
        <p:txBody>
          <a:bodyPr/>
          <a:lstStyle/>
          <a:p>
            <a:pPr marL="0" indent="0">
              <a:buNone/>
            </a:pPr>
            <a:endParaRPr lang="en-US" sz="1100" u="sng" dirty="0"/>
          </a:p>
          <a:p>
            <a:pPr marL="0" indent="0">
              <a:buNone/>
            </a:pPr>
            <a:r>
              <a:rPr lang="en-US" u="sng" dirty="0"/>
              <a:t>Key Observation: </a:t>
            </a:r>
            <a:r>
              <a:rPr lang="en-US" dirty="0"/>
              <a:t>the samples that violate the margin are the only ones that determine the decision boundary.  The samples that do not violate the margin have nothing to do with the calculation of the boundary! This can have significant implications </a:t>
            </a:r>
          </a:p>
          <a:p>
            <a:pPr marL="0" indent="0">
              <a:buNone/>
            </a:pPr>
            <a:endParaRPr lang="en-US" dirty="0"/>
          </a:p>
          <a:p>
            <a:r>
              <a:rPr lang="en-US" dirty="0"/>
              <a:t>For computational burden</a:t>
            </a:r>
          </a:p>
          <a:p>
            <a:pPr lvl="1"/>
            <a:r>
              <a:rPr lang="en-US" dirty="0"/>
              <a:t>If you only need to consider these samples to make your model, the number of calculations required goes way down</a:t>
            </a:r>
          </a:p>
          <a:p>
            <a:pPr lvl="1"/>
            <a:endParaRPr lang="en-US" dirty="0"/>
          </a:p>
          <a:p>
            <a:r>
              <a:rPr lang="en-US" dirty="0"/>
              <a:t>For robustness when new points are added</a:t>
            </a:r>
          </a:p>
          <a:p>
            <a:pPr lvl="1"/>
            <a:r>
              <a:rPr lang="en-US" dirty="0"/>
              <a:t>Linear Discriminant Analysis can be significantly affected by the addition of samples far from the decision boundary.  Not so with Logistic Regression and Support Vector Classifiers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43</a:t>
            </a:fld>
            <a:endParaRPr lang="en-US" altLang="en-US"/>
          </a:p>
        </p:txBody>
      </p:sp>
    </p:spTree>
    <p:extLst>
      <p:ext uri="{BB962C8B-B14F-4D97-AF65-F5344CB8AC3E}">
        <p14:creationId xmlns:p14="http://schemas.microsoft.com/office/powerpoint/2010/main" val="2369575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Employing the Support Vector Classifier</a:t>
            </a:r>
          </a:p>
        </p:txBody>
      </p:sp>
      <p:sp>
        <p:nvSpPr>
          <p:cNvPr id="3" name="Content Placeholder 2"/>
          <p:cNvSpPr>
            <a:spLocks noGrp="1"/>
          </p:cNvSpPr>
          <p:nvPr>
            <p:ph idx="1"/>
          </p:nvPr>
        </p:nvSpPr>
        <p:spPr/>
        <p:txBody>
          <a:bodyPr/>
          <a:lstStyle/>
          <a:p>
            <a:pPr marL="0" indent="0">
              <a:buNone/>
            </a:pPr>
            <a:endParaRPr lang="en-US" sz="1100" u="sng" dirty="0"/>
          </a:p>
          <a:p>
            <a:pPr marL="0" indent="0">
              <a:buNone/>
            </a:pPr>
            <a:r>
              <a:rPr lang="en-US" dirty="0"/>
              <a:t> </a:t>
            </a:r>
          </a:p>
          <a:p>
            <a:pPr marL="0" indent="0">
              <a:buNone/>
            </a:pPr>
            <a:endParaRPr lang="en-US" sz="1100" u="sng" dirty="0"/>
          </a:p>
          <a:p>
            <a:pPr marL="0" indent="0">
              <a:buNone/>
            </a:pPr>
            <a:r>
              <a:rPr lang="en-US" dirty="0"/>
              <a:t>Important: When classifying new data, use only the decision boundary when making your classification decision.</a:t>
            </a:r>
          </a:p>
          <a:p>
            <a:pPr marL="0" indent="0">
              <a:buNone/>
            </a:pPr>
            <a:endParaRPr lang="en-US" dirty="0"/>
          </a:p>
          <a:p>
            <a:pPr marL="0" indent="0">
              <a:buNone/>
            </a:pPr>
            <a:r>
              <a:rPr lang="en-US" dirty="0"/>
              <a:t>Compare to LDA: you used all the points to calculate the mean of the distribution.</a:t>
            </a:r>
          </a:p>
          <a:p>
            <a:pPr marL="0" indent="0">
              <a:buNone/>
            </a:pPr>
            <a:endParaRPr lang="en-US" dirty="0"/>
          </a:p>
          <a:p>
            <a:pPr marL="0" indent="0">
              <a:buNone/>
            </a:pPr>
            <a:r>
              <a:rPr lang="en-US" dirty="0"/>
              <a:t>Compare to Logistic Regression: Like the Support Vector Classifier, Logistic Regression is relatively independent of points far from the margin. </a:t>
            </a:r>
          </a:p>
          <a:p>
            <a:pPr marL="0" indent="0">
              <a:buNone/>
            </a:pPr>
            <a:endParaRPr lang="en-US" sz="1100" u="sng"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44</a:t>
            </a:fld>
            <a:endParaRPr lang="en-US" altLang="en-US"/>
          </a:p>
        </p:txBody>
      </p:sp>
    </p:spTree>
    <p:extLst>
      <p:ext uri="{BB962C8B-B14F-4D97-AF65-F5344CB8AC3E}">
        <p14:creationId xmlns:p14="http://schemas.microsoft.com/office/powerpoint/2010/main" val="3235461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804-DFDF-4A38-A770-55B94EC9BC30}"/>
              </a:ext>
            </a:extLst>
          </p:cNvPr>
          <p:cNvSpPr>
            <a:spLocks noGrp="1"/>
          </p:cNvSpPr>
          <p:nvPr>
            <p:ph type="title"/>
          </p:nvPr>
        </p:nvSpPr>
        <p:spPr/>
        <p:txBody>
          <a:bodyPr/>
          <a:lstStyle/>
          <a:p>
            <a:r>
              <a:rPr lang="en-US" dirty="0"/>
              <a:t>Handling Leverage Points</a:t>
            </a:r>
          </a:p>
        </p:txBody>
      </p:sp>
      <p:sp>
        <p:nvSpPr>
          <p:cNvPr id="3" name="Content Placeholder 2">
            <a:extLst>
              <a:ext uri="{FF2B5EF4-FFF2-40B4-BE49-F238E27FC236}">
                <a16:creationId xmlns:a16="http://schemas.microsoft.com/office/drawing/2014/main" id="{A85872FA-6C96-4268-A1FB-347E68FECB0D}"/>
              </a:ext>
            </a:extLst>
          </p:cNvPr>
          <p:cNvSpPr>
            <a:spLocks noGrp="1"/>
          </p:cNvSpPr>
          <p:nvPr>
            <p:ph idx="1"/>
          </p:nvPr>
        </p:nvSpPr>
        <p:spPr/>
        <p:txBody>
          <a:bodyPr/>
          <a:lstStyle/>
          <a:p>
            <a:pPr marL="0" indent="0">
              <a:buNone/>
            </a:pPr>
            <a:r>
              <a:rPr lang="en-US" dirty="0"/>
              <a:t>As you add points that affect the decision boundary, how can you prevent “bad” points from dominating your model?</a:t>
            </a:r>
          </a:p>
          <a:p>
            <a:endParaRPr lang="en-US" dirty="0"/>
          </a:p>
          <a:p>
            <a:pPr marL="0" indent="0">
              <a:buNone/>
            </a:pPr>
            <a:r>
              <a:rPr lang="en-US" dirty="0"/>
              <a:t>What are bad points?</a:t>
            </a:r>
          </a:p>
          <a:p>
            <a:r>
              <a:rPr lang="en-US" dirty="0"/>
              <a:t>Dominated by noise</a:t>
            </a:r>
          </a:p>
          <a:p>
            <a:r>
              <a:rPr lang="en-US" dirty="0"/>
              <a:t>Faulty measurements</a:t>
            </a:r>
          </a:p>
          <a:p>
            <a:r>
              <a:rPr lang="en-US" dirty="0"/>
              <a:t>Faulty recording </a:t>
            </a:r>
          </a:p>
          <a:p>
            <a:r>
              <a:rPr lang="en-US" dirty="0" err="1"/>
              <a:t>Misinterpetation</a:t>
            </a:r>
            <a:endParaRPr lang="en-US" dirty="0"/>
          </a:p>
          <a:p>
            <a:endParaRPr lang="en-US" dirty="0"/>
          </a:p>
          <a:p>
            <a:pPr marL="0" indent="0">
              <a:buNone/>
            </a:pPr>
            <a:r>
              <a:rPr lang="en-US" dirty="0"/>
              <a:t>Can you correlate elements of the data vector for leverage points? Say you have height, body fat, and weight.  They should correlate. </a:t>
            </a:r>
          </a:p>
          <a:p>
            <a:pPr marL="0" indent="0">
              <a:buNone/>
            </a:pPr>
            <a:endParaRPr lang="en-US" dirty="0"/>
          </a:p>
          <a:p>
            <a:pPr marL="0" indent="0">
              <a:buNone/>
            </a:pPr>
            <a:r>
              <a:rPr lang="en-US" dirty="0"/>
              <a:t>If you have a strong correlation between features, and you have an outlier you have reason to suspect its veracity, you can throw out the feature value and compute it.  But do this with full knowledge and take responsibility.</a:t>
            </a:r>
          </a:p>
        </p:txBody>
      </p:sp>
      <p:sp>
        <p:nvSpPr>
          <p:cNvPr id="4" name="Slide Number Placeholder 3">
            <a:extLst>
              <a:ext uri="{FF2B5EF4-FFF2-40B4-BE49-F238E27FC236}">
                <a16:creationId xmlns:a16="http://schemas.microsoft.com/office/drawing/2014/main" id="{1D274D63-AF91-40B7-AF64-63217D21D7A3}"/>
              </a:ext>
            </a:extLst>
          </p:cNvPr>
          <p:cNvSpPr>
            <a:spLocks noGrp="1"/>
          </p:cNvSpPr>
          <p:nvPr>
            <p:ph type="sldNum" sz="quarter" idx="12"/>
          </p:nvPr>
        </p:nvSpPr>
        <p:spPr/>
        <p:txBody>
          <a:bodyPr/>
          <a:lstStyle/>
          <a:p>
            <a:pPr>
              <a:defRPr/>
            </a:pPr>
            <a:fld id="{9695C8B4-01A2-485F-8B64-4640E234E3BB}" type="slidenum">
              <a:rPr lang="en-US" altLang="en-US" smtClean="0"/>
              <a:pPr>
                <a:defRPr/>
              </a:pPr>
              <a:t>45</a:t>
            </a:fld>
            <a:endParaRPr lang="en-US" altLang="en-US" dirty="0"/>
          </a:p>
        </p:txBody>
      </p:sp>
    </p:spTree>
    <p:extLst>
      <p:ext uri="{BB962C8B-B14F-4D97-AF65-F5344CB8AC3E}">
        <p14:creationId xmlns:p14="http://schemas.microsoft.com/office/powerpoint/2010/main" val="2445314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FD96-E0C5-489B-A3D7-896408A55A3C}"/>
              </a:ext>
            </a:extLst>
          </p:cNvPr>
          <p:cNvSpPr>
            <a:spLocks noGrp="1"/>
          </p:cNvSpPr>
          <p:nvPr>
            <p:ph type="title"/>
          </p:nvPr>
        </p:nvSpPr>
        <p:spPr>
          <a:xfrm>
            <a:off x="425506" y="3147219"/>
            <a:ext cx="8229600" cy="563562"/>
          </a:xfrm>
        </p:spPr>
        <p:txBody>
          <a:bodyPr/>
          <a:lstStyle/>
          <a:p>
            <a:r>
              <a:rPr lang="en-US" dirty="0"/>
              <a:t>The Support Vector Machine</a:t>
            </a:r>
          </a:p>
        </p:txBody>
      </p:sp>
      <p:sp>
        <p:nvSpPr>
          <p:cNvPr id="4" name="Slide Number Placeholder 3">
            <a:extLst>
              <a:ext uri="{FF2B5EF4-FFF2-40B4-BE49-F238E27FC236}">
                <a16:creationId xmlns:a16="http://schemas.microsoft.com/office/drawing/2014/main" id="{6A954E76-46F1-47C7-AADF-B66BDD391CC9}"/>
              </a:ext>
            </a:extLst>
          </p:cNvPr>
          <p:cNvSpPr>
            <a:spLocks noGrp="1"/>
          </p:cNvSpPr>
          <p:nvPr>
            <p:ph type="sldNum" sz="quarter" idx="12"/>
          </p:nvPr>
        </p:nvSpPr>
        <p:spPr/>
        <p:txBody>
          <a:bodyPr/>
          <a:lstStyle/>
          <a:p>
            <a:pPr>
              <a:defRPr/>
            </a:pPr>
            <a:fld id="{9695C8B4-01A2-485F-8B64-4640E234E3BB}" type="slidenum">
              <a:rPr lang="en-US" altLang="en-US" smtClean="0"/>
              <a:pPr>
                <a:defRPr/>
              </a:pPr>
              <a:t>46</a:t>
            </a:fld>
            <a:endParaRPr lang="en-US" altLang="en-US"/>
          </a:p>
        </p:txBody>
      </p:sp>
    </p:spTree>
    <p:extLst>
      <p:ext uri="{BB962C8B-B14F-4D97-AF65-F5344CB8AC3E}">
        <p14:creationId xmlns:p14="http://schemas.microsoft.com/office/powerpoint/2010/main" val="951999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Non-Linear Decision Boundaries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47</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38" y="2133600"/>
            <a:ext cx="7924362"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05746" y="998180"/>
            <a:ext cx="8333454" cy="5135563"/>
          </a:xfrm>
        </p:spPr>
        <p:txBody>
          <a:bodyPr/>
          <a:lstStyle/>
          <a:p>
            <a:pPr marL="0" indent="0">
              <a:buNone/>
            </a:pPr>
            <a:r>
              <a:rPr lang="en-US" dirty="0"/>
              <a:t>The maximum margin classifier and the support vector classifier both use linear decision boundaries.  How do we handle more complicated data structures?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24501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28600"/>
            <a:ext cx="7315200" cy="1143000"/>
          </a:xfrm>
        </p:spPr>
        <p:txBody>
          <a:bodyPr/>
          <a:lstStyle/>
          <a:p>
            <a:pPr eaLnBrk="1" hangingPunct="1"/>
            <a:r>
              <a:rPr lang="en-US" altLang="en-US" sz="2800" dirty="0"/>
              <a:t>Support Vector Classifiers </a:t>
            </a:r>
            <a:br>
              <a:rPr lang="en-US" altLang="en-US" sz="2800" dirty="0"/>
            </a:br>
            <a:r>
              <a:rPr lang="en-US" altLang="en-US" sz="2800" dirty="0"/>
              <a:t>with Non-Linear Decision Boundaries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48</a:t>
            </a:fld>
            <a:endParaRPr lang="en-US" altLang="en-US"/>
          </a:p>
        </p:txBody>
      </p:sp>
      <p:sp>
        <p:nvSpPr>
          <p:cNvPr id="5" name="Content Placeholder 2"/>
          <p:cNvSpPr>
            <a:spLocks noGrp="1"/>
          </p:cNvSpPr>
          <p:nvPr>
            <p:ph idx="1"/>
          </p:nvPr>
        </p:nvSpPr>
        <p:spPr>
          <a:xfrm>
            <a:off x="353346" y="1585912"/>
            <a:ext cx="8333454" cy="5135563"/>
          </a:xfrm>
        </p:spPr>
        <p:txBody>
          <a:bodyPr/>
          <a:lstStyle/>
          <a:p>
            <a:pPr marL="0" indent="0">
              <a:buNone/>
            </a:pPr>
            <a:r>
              <a:rPr lang="en-US" dirty="0"/>
              <a:t>Just like for the quantitative estimation case, we can think of many polynomial functions and interaction terms involving the features that will result in nonlinear boundaries</a:t>
            </a:r>
          </a:p>
          <a:p>
            <a:pPr marL="0" indent="0">
              <a:buNone/>
            </a:pPr>
            <a:endParaRPr lang="en-US" dirty="0"/>
          </a:p>
          <a:p>
            <a:pPr marL="0" indent="0">
              <a:buNone/>
            </a:pPr>
            <a:r>
              <a:rPr lang="en-US" dirty="0">
                <a:sym typeface="Wingdings" panose="05000000000000000000" pitchFamily="2" charset="2"/>
              </a:rPr>
              <a:t>X</a:t>
            </a:r>
            <a:r>
              <a:rPr lang="en-US" baseline="-25000" dirty="0">
                <a:sym typeface="Wingdings" panose="05000000000000000000" pitchFamily="2" charset="2"/>
              </a:rPr>
              <a:t>1</a:t>
            </a:r>
            <a:r>
              <a:rPr lang="en-US" dirty="0">
                <a:sym typeface="Wingdings" panose="05000000000000000000" pitchFamily="2" charset="2"/>
              </a:rPr>
              <a:t>, X</a:t>
            </a:r>
            <a:r>
              <a:rPr lang="en-US" baseline="-25000" dirty="0">
                <a:sym typeface="Wingdings" panose="05000000000000000000" pitchFamily="2" charset="2"/>
              </a:rPr>
              <a:t>2</a:t>
            </a:r>
            <a:r>
              <a:rPr lang="en-US" dirty="0"/>
              <a:t>  </a:t>
            </a:r>
            <a:r>
              <a:rPr lang="en-US" dirty="0">
                <a:sym typeface="Wingdings" panose="05000000000000000000" pitchFamily="2" charset="2"/>
              </a:rPr>
              <a:t>  X</a:t>
            </a:r>
            <a:r>
              <a:rPr lang="en-US" baseline="-25000" dirty="0">
                <a:sym typeface="Wingdings" panose="05000000000000000000" pitchFamily="2" charset="2"/>
              </a:rPr>
              <a:t>1</a:t>
            </a:r>
            <a:r>
              <a:rPr lang="en-US" dirty="0">
                <a:sym typeface="Wingdings" panose="05000000000000000000" pitchFamily="2" charset="2"/>
              </a:rPr>
              <a:t>, X</a:t>
            </a:r>
            <a:r>
              <a:rPr lang="en-US" baseline="-25000" dirty="0">
                <a:sym typeface="Wingdings" panose="05000000000000000000" pitchFamily="2" charset="2"/>
              </a:rPr>
              <a:t>2</a:t>
            </a:r>
            <a:r>
              <a:rPr lang="en-US" dirty="0">
                <a:sym typeface="Wingdings" panose="05000000000000000000" pitchFamily="2" charset="2"/>
              </a:rPr>
              <a:t>, X</a:t>
            </a:r>
            <a:r>
              <a:rPr lang="en-US" baseline="-25000" dirty="0">
                <a:sym typeface="Wingdings" panose="05000000000000000000" pitchFamily="2" charset="2"/>
              </a:rPr>
              <a:t>1</a:t>
            </a:r>
            <a:r>
              <a:rPr lang="en-US" baseline="30000" dirty="0">
                <a:sym typeface="Wingdings" panose="05000000000000000000" pitchFamily="2" charset="2"/>
              </a:rPr>
              <a:t>2</a:t>
            </a:r>
            <a:r>
              <a:rPr lang="en-US" dirty="0">
                <a:sym typeface="Wingdings" panose="05000000000000000000" pitchFamily="2" charset="2"/>
              </a:rPr>
              <a:t>, X</a:t>
            </a:r>
            <a:r>
              <a:rPr lang="en-US" baseline="-25000" dirty="0">
                <a:sym typeface="Wingdings" panose="05000000000000000000" pitchFamily="2" charset="2"/>
              </a:rPr>
              <a:t>2</a:t>
            </a:r>
            <a:r>
              <a:rPr lang="en-US" baseline="30000" dirty="0">
                <a:sym typeface="Wingdings" panose="05000000000000000000" pitchFamily="2" charset="2"/>
              </a:rPr>
              <a:t>2</a:t>
            </a:r>
            <a:r>
              <a:rPr lang="en-US" dirty="0">
                <a:sym typeface="Wingdings" panose="05000000000000000000" pitchFamily="2" charset="2"/>
              </a:rPr>
              <a:t>, X</a:t>
            </a:r>
            <a:r>
              <a:rPr lang="en-US" baseline="-25000" dirty="0">
                <a:sym typeface="Wingdings" panose="05000000000000000000" pitchFamily="2" charset="2"/>
              </a:rPr>
              <a:t>1</a:t>
            </a:r>
            <a:r>
              <a:rPr lang="en-US" dirty="0">
                <a:sym typeface="Wingdings" panose="05000000000000000000" pitchFamily="2" charset="2"/>
              </a:rPr>
              <a:t>*X</a:t>
            </a:r>
            <a:r>
              <a:rPr lang="en-US" baseline="-25000" dirty="0">
                <a:sym typeface="Wingdings" panose="05000000000000000000" pitchFamily="2" charset="2"/>
              </a:rPr>
              <a:t>2</a:t>
            </a:r>
            <a:r>
              <a:rPr lang="en-US" dirty="0">
                <a:sym typeface="Wingdings" panose="05000000000000000000" pitchFamily="2" charset="2"/>
              </a:rPr>
              <a:t>, </a:t>
            </a:r>
            <a:endParaRPr lang="en-US" dirty="0"/>
          </a:p>
          <a:p>
            <a:pPr marL="0" indent="0">
              <a:buNone/>
            </a:pPr>
            <a:endParaRPr lang="en-US" dirty="0"/>
          </a:p>
          <a:p>
            <a:pPr marL="0" indent="0">
              <a:buNone/>
            </a:pPr>
            <a:r>
              <a:rPr lang="en-US" dirty="0"/>
              <a:t>This “expanded” feature space has the effect of permitting non-linear decision boundaries</a:t>
            </a:r>
          </a:p>
          <a:p>
            <a:pPr marL="0" indent="0">
              <a:buNone/>
            </a:pPr>
            <a:endParaRPr lang="en-US" dirty="0"/>
          </a:p>
          <a:p>
            <a:pPr marL="0" indent="0">
              <a:buNone/>
            </a:pPr>
            <a:r>
              <a:rPr lang="en-US" u="sng" dirty="0"/>
              <a:t>Caution: </a:t>
            </a:r>
            <a:r>
              <a:rPr lang="en-US" dirty="0"/>
              <a:t>With higher dimensions you have more flexibility and </a:t>
            </a:r>
          </a:p>
          <a:p>
            <a:pPr>
              <a:spcBef>
                <a:spcPts val="0"/>
              </a:spcBef>
            </a:pPr>
            <a:r>
              <a:rPr lang="en-US" dirty="0"/>
              <a:t>Risk of </a:t>
            </a:r>
            <a:r>
              <a:rPr lang="en-US" dirty="0" err="1"/>
              <a:t>overfitting</a:t>
            </a:r>
            <a:endParaRPr lang="en-US" dirty="0"/>
          </a:p>
          <a:p>
            <a:pPr>
              <a:spcBef>
                <a:spcPts val="0"/>
              </a:spcBef>
            </a:pPr>
            <a:r>
              <a:rPr lang="en-US" dirty="0"/>
              <a:t>Computational problems</a:t>
            </a:r>
          </a:p>
          <a:p>
            <a:pPr lvl="1">
              <a:spcBef>
                <a:spcPts val="0"/>
              </a:spcBef>
            </a:pPr>
            <a:r>
              <a:rPr lang="en-US" dirty="0"/>
              <a:t>Time and processing capacity</a:t>
            </a:r>
          </a:p>
          <a:p>
            <a:pPr lvl="1">
              <a:spcBef>
                <a:spcPts val="0"/>
              </a:spcBef>
            </a:pPr>
            <a:r>
              <a:rPr lang="en-US" dirty="0"/>
              <a:t>Optimization and Convergence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52609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28600"/>
            <a:ext cx="7315200" cy="1143000"/>
          </a:xfrm>
        </p:spPr>
        <p:txBody>
          <a:bodyPr/>
          <a:lstStyle/>
          <a:p>
            <a:pPr eaLnBrk="1" hangingPunct="1"/>
            <a:r>
              <a:rPr lang="en-US" altLang="en-US" sz="2800" dirty="0"/>
              <a:t>Fitting a Support Vector Classifier </a:t>
            </a:r>
            <a:br>
              <a:rPr lang="en-US" altLang="en-US" sz="2800" dirty="0"/>
            </a:br>
            <a:r>
              <a:rPr lang="en-US" altLang="en-US" sz="2800" dirty="0"/>
              <a:t>with Non-Linear Decision Boundaries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49</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135" y="1828800"/>
            <a:ext cx="8616676"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05746" y="998180"/>
            <a:ext cx="8333454" cy="51355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895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Example: Credit Card Default</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sz="2000" dirty="0"/>
              <a:t>It would be better to find a function that has the following characteristics:</a:t>
            </a:r>
          </a:p>
          <a:p>
            <a:pPr marL="0" indent="0" eaLnBrk="1" fontAlgn="auto" hangingPunct="1">
              <a:spcAft>
                <a:spcPts val="0"/>
              </a:spcAft>
              <a:buNone/>
              <a:defRPr/>
            </a:pPr>
            <a:endParaRPr lang="en-US" dirty="0"/>
          </a:p>
          <a:p>
            <a:pPr eaLnBrk="1" fontAlgn="auto" hangingPunct="1">
              <a:spcAft>
                <a:spcPts val="0"/>
              </a:spcAft>
              <a:defRPr/>
            </a:pPr>
            <a:r>
              <a:rPr lang="en-US" sz="2000" dirty="0"/>
              <a:t>Asymptotic to -1 and +1</a:t>
            </a:r>
          </a:p>
          <a:p>
            <a:pPr eaLnBrk="1" fontAlgn="auto" hangingPunct="1">
              <a:spcAft>
                <a:spcPts val="0"/>
              </a:spcAft>
              <a:defRPr/>
            </a:pPr>
            <a:r>
              <a:rPr lang="en-US" dirty="0"/>
              <a:t>Adaptable slope to reflect changes in probability</a:t>
            </a: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a:t>
            </a:fld>
            <a:endParaRPr lang="en-US"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4267200" cy="3386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10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 Kernels</a:t>
            </a:r>
          </a:p>
        </p:txBody>
      </p:sp>
      <p:sp>
        <p:nvSpPr>
          <p:cNvPr id="3" name="Content Placeholder 2"/>
          <p:cNvSpPr>
            <a:spLocks noGrp="1"/>
          </p:cNvSpPr>
          <p:nvPr>
            <p:ph idx="1"/>
          </p:nvPr>
        </p:nvSpPr>
        <p:spPr/>
        <p:txBody>
          <a:bodyPr/>
          <a:lstStyle/>
          <a:p>
            <a:pPr marL="0" indent="0">
              <a:buNone/>
            </a:pPr>
            <a:r>
              <a:rPr lang="en-US" dirty="0"/>
              <a:t>A </a:t>
            </a:r>
            <a:r>
              <a:rPr lang="en-US" b="1" dirty="0"/>
              <a:t>kernel</a:t>
            </a:r>
            <a:r>
              <a:rPr lang="en-US" dirty="0"/>
              <a:t> is a function that quantifies (measures) the similarity between 2 observations.</a:t>
            </a:r>
          </a:p>
          <a:p>
            <a:pPr marL="0" indent="0">
              <a:buNone/>
            </a:pPr>
            <a:endParaRPr lang="en-US" dirty="0"/>
          </a:p>
          <a:p>
            <a:pPr marL="0" indent="0">
              <a:buNone/>
            </a:pPr>
            <a:r>
              <a:rPr lang="en-US" dirty="0"/>
              <a:t>Kernels are the preferred method of solving a classification problem with a complicated and nonlinear decision boundary. For 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K is a polynomial kernel, were d is a positive integer.</a:t>
            </a:r>
          </a:p>
          <a:p>
            <a:pPr marL="0" indent="0">
              <a:buNone/>
            </a:pPr>
            <a:endParaRPr lang="en-US" dirty="0"/>
          </a:p>
          <a:p>
            <a:pPr marL="0" indent="0">
              <a:buNone/>
            </a:pPr>
            <a:r>
              <a:rPr lang="en-US" dirty="0"/>
              <a:t>When a kernel is used with a Support Vector Classifier, it is called a </a:t>
            </a:r>
            <a:r>
              <a:rPr lang="en-US" b="1" dirty="0"/>
              <a:t>Support Vector Machine</a:t>
            </a:r>
            <a:r>
              <a:rPr lang="en-US" dirty="0"/>
              <a:t>.</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50</a:t>
            </a:fld>
            <a:endParaRPr lang="en-US"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24200"/>
            <a:ext cx="7420147" cy="842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9841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9634-1B35-4342-B8FE-9EA8BF2B43A3}"/>
              </a:ext>
            </a:extLst>
          </p:cNvPr>
          <p:cNvSpPr>
            <a:spLocks noGrp="1"/>
          </p:cNvSpPr>
          <p:nvPr>
            <p:ph type="title"/>
          </p:nvPr>
        </p:nvSpPr>
        <p:spPr/>
        <p:txBody>
          <a:bodyPr/>
          <a:lstStyle/>
          <a:p>
            <a:r>
              <a:rPr lang="en-US" dirty="0"/>
              <a:t>Inner Product</a:t>
            </a:r>
          </a:p>
        </p:txBody>
      </p:sp>
      <p:sp>
        <p:nvSpPr>
          <p:cNvPr id="3" name="Content Placeholder 2">
            <a:extLst>
              <a:ext uri="{FF2B5EF4-FFF2-40B4-BE49-F238E27FC236}">
                <a16:creationId xmlns:a16="http://schemas.microsoft.com/office/drawing/2014/main" id="{4400A5E7-660C-4501-B50E-5FB02297C4B4}"/>
              </a:ext>
            </a:extLst>
          </p:cNvPr>
          <p:cNvSpPr>
            <a:spLocks noGrp="1"/>
          </p:cNvSpPr>
          <p:nvPr>
            <p:ph idx="1"/>
          </p:nvPr>
        </p:nvSpPr>
        <p:spPr/>
        <p:txBody>
          <a:bodyPr/>
          <a:lstStyle/>
          <a:p>
            <a:pPr marL="0" indent="0">
              <a:buNone/>
            </a:pPr>
            <a:r>
              <a:rPr lang="en-US" dirty="0"/>
              <a:t>The Support Vector Machine Classifier is generated by computing inner products for each sample. You might be familiar with the dot product of 2 vectors. This is an inner product in 3D.</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D713857-97DD-48E1-8F23-BF1606C04F6F}"/>
              </a:ext>
            </a:extLst>
          </p:cNvPr>
          <p:cNvSpPr>
            <a:spLocks noGrp="1"/>
          </p:cNvSpPr>
          <p:nvPr>
            <p:ph type="sldNum" sz="quarter" idx="12"/>
          </p:nvPr>
        </p:nvSpPr>
        <p:spPr/>
        <p:txBody>
          <a:bodyPr/>
          <a:lstStyle/>
          <a:p>
            <a:pPr>
              <a:defRPr/>
            </a:pPr>
            <a:fld id="{9695C8B4-01A2-485F-8B64-4640E234E3BB}" type="slidenum">
              <a:rPr lang="en-US" altLang="en-US" smtClean="0"/>
              <a:pPr>
                <a:defRPr/>
              </a:pPr>
              <a:t>51</a:t>
            </a:fld>
            <a:endParaRPr lang="en-US" altLang="en-US"/>
          </a:p>
        </p:txBody>
      </p:sp>
      <p:pic>
        <p:nvPicPr>
          <p:cNvPr id="5" name="Picture 4">
            <a:extLst>
              <a:ext uri="{FF2B5EF4-FFF2-40B4-BE49-F238E27FC236}">
                <a16:creationId xmlns:a16="http://schemas.microsoft.com/office/drawing/2014/main" id="{FABF023C-F936-4BA9-A8AB-9672AF4BE3CF}"/>
              </a:ext>
            </a:extLst>
          </p:cNvPr>
          <p:cNvPicPr>
            <a:picLocks noChangeAspect="1"/>
          </p:cNvPicPr>
          <p:nvPr/>
        </p:nvPicPr>
        <p:blipFill>
          <a:blip r:embed="rId2"/>
          <a:stretch>
            <a:fillRect/>
          </a:stretch>
        </p:blipFill>
        <p:spPr>
          <a:xfrm>
            <a:off x="1676400" y="2514600"/>
            <a:ext cx="5192086" cy="3507824"/>
          </a:xfrm>
          <a:prstGeom prst="rect">
            <a:avLst/>
          </a:prstGeom>
        </p:spPr>
      </p:pic>
    </p:spTree>
    <p:extLst>
      <p:ext uri="{BB962C8B-B14F-4D97-AF65-F5344CB8AC3E}">
        <p14:creationId xmlns:p14="http://schemas.microsoft.com/office/powerpoint/2010/main" val="1041991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Support Vector Machine</a:t>
            </a:r>
          </a:p>
        </p:txBody>
      </p:sp>
      <p:sp>
        <p:nvSpPr>
          <p:cNvPr id="3" name="Content Placeholder 2"/>
          <p:cNvSpPr>
            <a:spLocks noGrp="1"/>
          </p:cNvSpPr>
          <p:nvPr>
            <p:ph idx="1"/>
          </p:nvPr>
        </p:nvSpPr>
        <p:spPr>
          <a:xfrm>
            <a:off x="228600" y="1219200"/>
            <a:ext cx="8458200" cy="4906963"/>
          </a:xfrm>
        </p:spPr>
        <p:txBody>
          <a:bodyPr/>
          <a:lstStyle/>
          <a:p>
            <a:pPr marL="0" indent="0">
              <a:buNone/>
              <a:tabLst>
                <a:tab pos="2690813" algn="l"/>
              </a:tabLst>
            </a:pPr>
            <a:r>
              <a:rPr lang="en-US" dirty="0"/>
              <a:t>Linear Kernel</a:t>
            </a:r>
          </a:p>
          <a:p>
            <a:pPr marL="0" indent="0">
              <a:buNone/>
              <a:tabLst>
                <a:tab pos="2690813" algn="l"/>
              </a:tabLst>
            </a:pPr>
            <a:endParaRPr lang="en-US" dirty="0"/>
          </a:p>
          <a:p>
            <a:pPr marL="0" indent="0">
              <a:buNone/>
              <a:tabLst>
                <a:tab pos="2690813" algn="l"/>
              </a:tabLst>
            </a:pPr>
            <a:endParaRPr lang="en-US" dirty="0"/>
          </a:p>
          <a:p>
            <a:pPr marL="0" indent="0">
              <a:buNone/>
              <a:tabLst>
                <a:tab pos="2690813" algn="l"/>
              </a:tabLst>
            </a:pPr>
            <a:r>
              <a:rPr lang="en-US" dirty="0"/>
              <a:t>Polynomial Kernel</a:t>
            </a:r>
          </a:p>
          <a:p>
            <a:pPr marL="0" indent="0">
              <a:buNone/>
              <a:tabLst>
                <a:tab pos="2690813" algn="l"/>
              </a:tabLst>
            </a:pPr>
            <a:endParaRPr lang="en-US" dirty="0"/>
          </a:p>
          <a:p>
            <a:pPr marL="0" indent="0">
              <a:buNone/>
              <a:tabLst>
                <a:tab pos="2690813" algn="l"/>
              </a:tabLst>
            </a:pPr>
            <a:endParaRPr lang="en-US" dirty="0"/>
          </a:p>
          <a:p>
            <a:pPr marL="0" indent="0">
              <a:buNone/>
              <a:tabLst>
                <a:tab pos="2690813" algn="l"/>
              </a:tabLst>
            </a:pPr>
            <a:r>
              <a:rPr lang="en-US" dirty="0"/>
              <a:t>Radial Kernel</a:t>
            </a:r>
          </a:p>
          <a:p>
            <a:pPr marL="0" indent="0">
              <a:buNone/>
              <a:tabLst>
                <a:tab pos="2690813" algn="l"/>
              </a:tabLst>
            </a:pPr>
            <a:endParaRPr lang="en-US" dirty="0"/>
          </a:p>
          <a:p>
            <a:pPr marL="0" indent="0">
              <a:buNone/>
              <a:tabLst>
                <a:tab pos="2690813" algn="l"/>
              </a:tabLst>
            </a:pPr>
            <a:endParaRPr lang="en-US" dirty="0"/>
          </a:p>
          <a:p>
            <a:pPr marL="0" indent="0">
              <a:buNone/>
              <a:tabLst>
                <a:tab pos="2690813" algn="l"/>
              </a:tabLst>
            </a:pPr>
            <a:endParaRPr lang="en-US" dirty="0"/>
          </a:p>
          <a:p>
            <a:pPr marL="0" indent="0">
              <a:buNone/>
              <a:tabLst>
                <a:tab pos="2690813" algn="l"/>
              </a:tabLst>
            </a:pPr>
            <a:r>
              <a:rPr lang="en-US" dirty="0"/>
              <a:t>The Gaussian Kernel is just the radial kernel with specific constants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52</a:t>
            </a:fld>
            <a:endParaRPr lang="en-US" altLang="en-US"/>
          </a:p>
        </p:txBody>
      </p:sp>
      <p:pic>
        <p:nvPicPr>
          <p:cNvPr id="5" name="Picture 4"/>
          <p:cNvPicPr>
            <a:picLocks noChangeAspect="1"/>
          </p:cNvPicPr>
          <p:nvPr/>
        </p:nvPicPr>
        <p:blipFill>
          <a:blip r:embed="rId2"/>
          <a:stretch>
            <a:fillRect/>
          </a:stretch>
        </p:blipFill>
        <p:spPr>
          <a:xfrm>
            <a:off x="2286000" y="1066800"/>
            <a:ext cx="6677025" cy="819150"/>
          </a:xfrm>
          <a:prstGeom prst="rect">
            <a:avLst/>
          </a:prstGeom>
        </p:spPr>
      </p:pic>
      <p:pic>
        <p:nvPicPr>
          <p:cNvPr id="6" name="Picture 5"/>
          <p:cNvPicPr>
            <a:picLocks noChangeAspect="1"/>
          </p:cNvPicPr>
          <p:nvPr/>
        </p:nvPicPr>
        <p:blipFill>
          <a:blip r:embed="rId3"/>
          <a:stretch>
            <a:fillRect/>
          </a:stretch>
        </p:blipFill>
        <p:spPr>
          <a:xfrm>
            <a:off x="2279469" y="2124075"/>
            <a:ext cx="6457950" cy="923925"/>
          </a:xfrm>
          <a:prstGeom prst="rect">
            <a:avLst/>
          </a:prstGeom>
        </p:spPr>
      </p:pic>
      <p:pic>
        <p:nvPicPr>
          <p:cNvPr id="7" name="Picture 6"/>
          <p:cNvPicPr>
            <a:picLocks noChangeAspect="1"/>
          </p:cNvPicPr>
          <p:nvPr/>
        </p:nvPicPr>
        <p:blipFill>
          <a:blip r:embed="rId4"/>
          <a:stretch>
            <a:fillRect/>
          </a:stretch>
        </p:blipFill>
        <p:spPr>
          <a:xfrm>
            <a:off x="1754233" y="3090023"/>
            <a:ext cx="6915150" cy="1009650"/>
          </a:xfrm>
          <a:prstGeom prst="rect">
            <a:avLst/>
          </a:prstGeom>
        </p:spPr>
      </p:pic>
      <p:pic>
        <p:nvPicPr>
          <p:cNvPr id="8" name="Picture 7"/>
          <p:cNvPicPr>
            <a:picLocks noChangeAspect="1"/>
          </p:cNvPicPr>
          <p:nvPr/>
        </p:nvPicPr>
        <p:blipFill>
          <a:blip r:embed="rId5"/>
          <a:stretch>
            <a:fillRect/>
          </a:stretch>
        </p:blipFill>
        <p:spPr>
          <a:xfrm>
            <a:off x="2042858" y="5589588"/>
            <a:ext cx="6337899" cy="733425"/>
          </a:xfrm>
          <a:prstGeom prst="rect">
            <a:avLst/>
          </a:prstGeom>
        </p:spPr>
      </p:pic>
    </p:spTree>
    <p:extLst>
      <p:ext uri="{BB962C8B-B14F-4D97-AF65-F5344CB8AC3E}">
        <p14:creationId xmlns:p14="http://schemas.microsoft.com/office/powerpoint/2010/main" val="1371523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Support Vector Machines</a:t>
            </a:r>
          </a:p>
        </p:txBody>
      </p:sp>
      <p:sp>
        <p:nvSpPr>
          <p:cNvPr id="3" name="Content Placeholder 2"/>
          <p:cNvSpPr>
            <a:spLocks noGrp="1"/>
          </p:cNvSpPr>
          <p:nvPr>
            <p:ph idx="1"/>
          </p:nvPr>
        </p:nvSpPr>
        <p:spPr/>
        <p:txBody>
          <a:bodyPr/>
          <a:lstStyle/>
          <a:p>
            <a:r>
              <a:rPr lang="en-US" dirty="0"/>
              <a:t>SVM can handle complicated nonlinear decision boundaries</a:t>
            </a:r>
          </a:p>
          <a:p>
            <a:endParaRPr lang="en-US" dirty="0"/>
          </a:p>
          <a:p>
            <a:r>
              <a:rPr lang="en-US" dirty="0"/>
              <a:t>Only support vectors need to be considered in creating boundary which greatly reduces the required computations</a:t>
            </a:r>
          </a:p>
          <a:p>
            <a:endParaRPr lang="en-US" dirty="0"/>
          </a:p>
          <a:p>
            <a:r>
              <a:rPr lang="en-US" dirty="0"/>
              <a:t>Only the inner product between the basic features are required</a:t>
            </a:r>
          </a:p>
          <a:p>
            <a:pPr lvl="1"/>
            <a:r>
              <a:rPr lang="en-US" dirty="0"/>
              <a:t>Not full set of features (all orders, cross terms, </a:t>
            </a:r>
            <a:r>
              <a:rPr lang="en-US" dirty="0" err="1"/>
              <a:t>etc</a:t>
            </a:r>
            <a:r>
              <a:rPr lang="en-US" dirty="0"/>
              <a:t>)</a:t>
            </a:r>
          </a:p>
          <a:p>
            <a:pPr lvl="1"/>
            <a:r>
              <a:rPr lang="en-US" dirty="0"/>
              <a:t>For kernels, feature space is unlimited</a:t>
            </a:r>
          </a:p>
          <a:p>
            <a:endParaRPr lang="en-US" dirty="0"/>
          </a:p>
          <a:p>
            <a:r>
              <a:rPr lang="en-US" dirty="0"/>
              <a:t>Kernels can be designed to be computationally efficient</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53</a:t>
            </a:fld>
            <a:endParaRPr lang="en-US" altLang="en-US"/>
          </a:p>
        </p:txBody>
      </p:sp>
    </p:spTree>
    <p:extLst>
      <p:ext uri="{BB962C8B-B14F-4D97-AF65-F5344CB8AC3E}">
        <p14:creationId xmlns:p14="http://schemas.microsoft.com/office/powerpoint/2010/main" val="3255493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Example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54</a:t>
            </a:fld>
            <a:endParaRPr lang="en-US" altLang="en-US"/>
          </a:p>
        </p:txBody>
      </p:sp>
      <p:pic>
        <p:nvPicPr>
          <p:cNvPr id="5" name="Picture 4"/>
          <p:cNvPicPr>
            <a:picLocks noChangeAspect="1"/>
          </p:cNvPicPr>
          <p:nvPr/>
        </p:nvPicPr>
        <p:blipFill>
          <a:blip r:embed="rId2"/>
          <a:stretch>
            <a:fillRect/>
          </a:stretch>
        </p:blipFill>
        <p:spPr>
          <a:xfrm>
            <a:off x="996667" y="1433580"/>
            <a:ext cx="7690133" cy="4381500"/>
          </a:xfrm>
          <a:prstGeom prst="rect">
            <a:avLst/>
          </a:prstGeom>
        </p:spPr>
      </p:pic>
    </p:spTree>
    <p:extLst>
      <p:ext uri="{BB962C8B-B14F-4D97-AF65-F5344CB8AC3E}">
        <p14:creationId xmlns:p14="http://schemas.microsoft.com/office/powerpoint/2010/main" val="13559287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Classification Performance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55</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290638"/>
            <a:ext cx="77819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84409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Multiple Classes?</a:t>
            </a:r>
          </a:p>
        </p:txBody>
      </p:sp>
      <p:sp>
        <p:nvSpPr>
          <p:cNvPr id="3" name="Content Placeholder 2"/>
          <p:cNvSpPr>
            <a:spLocks noGrp="1"/>
          </p:cNvSpPr>
          <p:nvPr>
            <p:ph idx="1"/>
          </p:nvPr>
        </p:nvSpPr>
        <p:spPr/>
        <p:txBody>
          <a:bodyPr/>
          <a:lstStyle/>
          <a:p>
            <a:pPr marL="0" indent="0">
              <a:buNone/>
            </a:pPr>
            <a:r>
              <a:rPr lang="en-US" dirty="0"/>
              <a:t>Fit K SVMs to the data 2 classes at a time.</a:t>
            </a:r>
          </a:p>
          <a:p>
            <a:pPr marL="0" indent="0">
              <a:buNone/>
            </a:pPr>
            <a:endParaRPr lang="en-US" dirty="0"/>
          </a:p>
          <a:p>
            <a:pPr marL="0" indent="0">
              <a:buNone/>
            </a:pPr>
            <a:r>
              <a:rPr lang="en-US" dirty="0"/>
              <a:t>	Select one class, set these values to k = 1</a:t>
            </a:r>
          </a:p>
          <a:p>
            <a:pPr marL="0" indent="0">
              <a:buNone/>
            </a:pPr>
            <a:r>
              <a:rPr lang="en-US" dirty="0"/>
              <a:t>	Code the rest of the classes to k = -1</a:t>
            </a:r>
          </a:p>
          <a:p>
            <a:pPr marL="0" indent="0">
              <a:buNone/>
            </a:pPr>
            <a:endParaRPr lang="en-US" dirty="0"/>
          </a:p>
          <a:p>
            <a:pPr marL="0" indent="0">
              <a:buNone/>
            </a:pPr>
            <a:r>
              <a:rPr lang="en-US" dirty="0"/>
              <a:t>Create this model.  Repeat with a different starting class for all k classes.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56</a:t>
            </a:fld>
            <a:endParaRPr lang="en-US" altLang="en-US"/>
          </a:p>
        </p:txBody>
      </p:sp>
    </p:spTree>
    <p:extLst>
      <p:ext uri="{BB962C8B-B14F-4D97-AF65-F5344CB8AC3E}">
        <p14:creationId xmlns:p14="http://schemas.microsoft.com/office/powerpoint/2010/main" val="1165082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045C-5DE7-49D6-BE5E-7C1FA1D92B0B}"/>
              </a:ext>
            </a:extLst>
          </p:cNvPr>
          <p:cNvSpPr>
            <a:spLocks noGrp="1"/>
          </p:cNvSpPr>
          <p:nvPr>
            <p:ph type="title"/>
          </p:nvPr>
        </p:nvSpPr>
        <p:spPr/>
        <p:txBody>
          <a:bodyPr/>
          <a:lstStyle/>
          <a:p>
            <a:r>
              <a:rPr lang="en-US" dirty="0"/>
              <a:t>Measures of the Classification Error Rate</a:t>
            </a:r>
          </a:p>
        </p:txBody>
      </p:sp>
      <p:sp>
        <p:nvSpPr>
          <p:cNvPr id="4" name="Slide Number Placeholder 3">
            <a:extLst>
              <a:ext uri="{FF2B5EF4-FFF2-40B4-BE49-F238E27FC236}">
                <a16:creationId xmlns:a16="http://schemas.microsoft.com/office/drawing/2014/main" id="{E529CA91-C4CA-4F00-A35C-46F49FC5CAA7}"/>
              </a:ext>
            </a:extLst>
          </p:cNvPr>
          <p:cNvSpPr>
            <a:spLocks noGrp="1"/>
          </p:cNvSpPr>
          <p:nvPr>
            <p:ph type="sldNum" sz="quarter" idx="12"/>
          </p:nvPr>
        </p:nvSpPr>
        <p:spPr/>
        <p:txBody>
          <a:bodyPr/>
          <a:lstStyle/>
          <a:p>
            <a:pPr>
              <a:defRPr/>
            </a:pPr>
            <a:fld id="{9695C8B4-01A2-485F-8B64-4640E234E3BB}" type="slidenum">
              <a:rPr lang="en-US" altLang="en-US" smtClean="0"/>
              <a:pPr>
                <a:defRPr/>
              </a:pPr>
              <a:t>57</a:t>
            </a:fld>
            <a:endParaRPr lang="en-US" altLang="en-US"/>
          </a:p>
        </p:txBody>
      </p:sp>
      <p:pic>
        <p:nvPicPr>
          <p:cNvPr id="5" name="Picture 4">
            <a:extLst>
              <a:ext uri="{FF2B5EF4-FFF2-40B4-BE49-F238E27FC236}">
                <a16:creationId xmlns:a16="http://schemas.microsoft.com/office/drawing/2014/main" id="{E595E428-D76B-4AC9-A40D-BB37C5C23A71}"/>
              </a:ext>
            </a:extLst>
          </p:cNvPr>
          <p:cNvPicPr>
            <a:picLocks noChangeAspect="1"/>
          </p:cNvPicPr>
          <p:nvPr/>
        </p:nvPicPr>
        <p:blipFill>
          <a:blip r:embed="rId2"/>
          <a:stretch>
            <a:fillRect/>
          </a:stretch>
        </p:blipFill>
        <p:spPr>
          <a:xfrm>
            <a:off x="0" y="3124200"/>
            <a:ext cx="8879340" cy="1394205"/>
          </a:xfrm>
          <a:prstGeom prst="rect">
            <a:avLst/>
          </a:prstGeom>
        </p:spPr>
      </p:pic>
      <p:pic>
        <p:nvPicPr>
          <p:cNvPr id="6" name="Picture 5">
            <a:extLst>
              <a:ext uri="{FF2B5EF4-FFF2-40B4-BE49-F238E27FC236}">
                <a16:creationId xmlns:a16="http://schemas.microsoft.com/office/drawing/2014/main" id="{4376AAB9-A286-4AE7-941D-66FBFC8A96D0}"/>
              </a:ext>
            </a:extLst>
          </p:cNvPr>
          <p:cNvPicPr>
            <a:picLocks noChangeAspect="1"/>
          </p:cNvPicPr>
          <p:nvPr/>
        </p:nvPicPr>
        <p:blipFill>
          <a:blip r:embed="rId3"/>
          <a:stretch>
            <a:fillRect/>
          </a:stretch>
        </p:blipFill>
        <p:spPr>
          <a:xfrm>
            <a:off x="329633" y="5064209"/>
            <a:ext cx="8575107" cy="1412791"/>
          </a:xfrm>
          <a:prstGeom prst="rect">
            <a:avLst/>
          </a:prstGeom>
        </p:spPr>
      </p:pic>
      <p:pic>
        <p:nvPicPr>
          <p:cNvPr id="3" name="Picture 2">
            <a:extLst>
              <a:ext uri="{FF2B5EF4-FFF2-40B4-BE49-F238E27FC236}">
                <a16:creationId xmlns:a16="http://schemas.microsoft.com/office/drawing/2014/main" id="{2018B518-CA28-45A0-88D4-139CEDD8D83F}"/>
              </a:ext>
            </a:extLst>
          </p:cNvPr>
          <p:cNvPicPr>
            <a:picLocks noChangeAspect="1"/>
          </p:cNvPicPr>
          <p:nvPr/>
        </p:nvPicPr>
        <p:blipFill>
          <a:blip r:embed="rId4"/>
          <a:stretch>
            <a:fillRect/>
          </a:stretch>
        </p:blipFill>
        <p:spPr>
          <a:xfrm>
            <a:off x="132329" y="1321858"/>
            <a:ext cx="8879341" cy="1320021"/>
          </a:xfrm>
          <a:prstGeom prst="rect">
            <a:avLst/>
          </a:prstGeom>
        </p:spPr>
      </p:pic>
      <p:sp>
        <p:nvSpPr>
          <p:cNvPr id="7" name="Rectangle 6">
            <a:extLst>
              <a:ext uri="{FF2B5EF4-FFF2-40B4-BE49-F238E27FC236}">
                <a16:creationId xmlns:a16="http://schemas.microsoft.com/office/drawing/2014/main" id="{BC95BAFE-98C9-4D55-A10E-893548A21859}"/>
              </a:ext>
            </a:extLst>
          </p:cNvPr>
          <p:cNvSpPr/>
          <p:nvPr/>
        </p:nvSpPr>
        <p:spPr>
          <a:xfrm>
            <a:off x="4267200" y="2362200"/>
            <a:ext cx="463754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98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#6</a:t>
            </a:r>
          </a:p>
        </p:txBody>
      </p:sp>
      <p:sp>
        <p:nvSpPr>
          <p:cNvPr id="3" name="Content Placeholder 2"/>
          <p:cNvSpPr>
            <a:spLocks noGrp="1"/>
          </p:cNvSpPr>
          <p:nvPr>
            <p:ph idx="1"/>
          </p:nvPr>
        </p:nvSpPr>
        <p:spPr>
          <a:xfrm>
            <a:off x="457200" y="1108587"/>
            <a:ext cx="8305800" cy="5334000"/>
          </a:xfrm>
        </p:spPr>
        <p:txBody>
          <a:bodyPr rtlCol="0">
            <a:normAutofit/>
          </a:bodyPr>
          <a:lstStyle/>
          <a:p>
            <a:pPr marL="0" indent="0" eaLnBrk="1" fontAlgn="auto" hangingPunct="1">
              <a:spcAft>
                <a:spcPts val="0"/>
              </a:spcAft>
              <a:buFont typeface="Arial" charset="0"/>
              <a:buNone/>
              <a:defRPr/>
            </a:pPr>
            <a:r>
              <a:rPr lang="en-US" sz="2200" dirty="0"/>
              <a:t>Read Chapter 9 of ISLR, Pages 337 – 359</a:t>
            </a:r>
          </a:p>
          <a:p>
            <a:pPr marL="0" indent="0" eaLnBrk="1" fontAlgn="auto" hangingPunct="1">
              <a:spcAft>
                <a:spcPts val="0"/>
              </a:spcAft>
              <a:buNone/>
              <a:defRPr/>
            </a:pPr>
            <a:endParaRPr lang="en-US" sz="2200" dirty="0"/>
          </a:p>
          <a:p>
            <a:pPr marL="0" indent="0" eaLnBrk="1" fontAlgn="auto" hangingPunct="1">
              <a:spcAft>
                <a:spcPts val="0"/>
              </a:spcAft>
              <a:buFont typeface="Arial" charset="0"/>
              <a:buNone/>
              <a:defRPr/>
            </a:pPr>
            <a:r>
              <a:rPr lang="en-US" sz="2200" dirty="0"/>
              <a:t>Work through all of the R-labs in the text, pages 359 – 368</a:t>
            </a:r>
          </a:p>
          <a:p>
            <a:pPr marL="0" indent="0" eaLnBrk="1" fontAlgn="auto" hangingPunct="1">
              <a:spcAft>
                <a:spcPts val="0"/>
              </a:spcAft>
              <a:buFont typeface="Arial" charset="0"/>
              <a:buNone/>
              <a:defRPr/>
            </a:pPr>
            <a:endParaRPr lang="en-US" sz="2200" dirty="0"/>
          </a:p>
          <a:p>
            <a:pPr marL="0" indent="0" eaLnBrk="1" fontAlgn="auto" hangingPunct="1">
              <a:spcAft>
                <a:spcPts val="0"/>
              </a:spcAft>
              <a:buNone/>
              <a:defRPr/>
            </a:pPr>
            <a:r>
              <a:rPr lang="en-US" sz="2200" dirty="0"/>
              <a:t>Do Chapter 9 Problem 3</a:t>
            </a:r>
          </a:p>
          <a:p>
            <a:pPr marL="0" indent="0" eaLnBrk="1" fontAlgn="auto" hangingPunct="1">
              <a:spcAft>
                <a:spcPts val="0"/>
              </a:spcAft>
              <a:buNone/>
              <a:defRPr/>
            </a:pPr>
            <a:endParaRPr lang="en-US" sz="2200" dirty="0"/>
          </a:p>
          <a:p>
            <a:pPr marL="0" indent="0" eaLnBrk="1" fontAlgn="auto" hangingPunct="1">
              <a:spcAft>
                <a:spcPts val="0"/>
              </a:spcAft>
              <a:buNone/>
              <a:defRPr/>
            </a:pPr>
            <a:r>
              <a:rPr lang="en-US" sz="2200" dirty="0"/>
              <a:t>Do Chapter 9 Problem 5</a:t>
            </a:r>
          </a:p>
          <a:p>
            <a:pPr marL="0" indent="0" eaLnBrk="1" fontAlgn="auto" hangingPunct="1">
              <a:spcAft>
                <a:spcPts val="0"/>
              </a:spcAft>
              <a:buNone/>
              <a:defRPr/>
            </a:pPr>
            <a:endParaRPr lang="en-US" sz="2200" dirty="0"/>
          </a:p>
          <a:p>
            <a:pPr marL="0" indent="0" eaLnBrk="1" fontAlgn="auto" hangingPunct="1">
              <a:spcAft>
                <a:spcPts val="0"/>
              </a:spcAft>
              <a:buNone/>
              <a:defRPr/>
            </a:pPr>
            <a:endParaRPr lang="en-US" sz="2200" dirty="0"/>
          </a:p>
          <a:p>
            <a:pPr marL="0" indent="0" eaLnBrk="1" fontAlgn="auto" hangingPunct="1">
              <a:spcAft>
                <a:spcPts val="0"/>
              </a:spcAft>
              <a:buNone/>
              <a:defRPr/>
            </a:pPr>
            <a:endParaRPr lang="en-US" sz="2200" dirty="0"/>
          </a:p>
          <a:p>
            <a:pPr marL="0" indent="0" algn="ctr" eaLnBrk="1" fontAlgn="auto" hangingPunct="1">
              <a:spcAft>
                <a:spcPts val="0"/>
              </a:spcAft>
              <a:buNone/>
              <a:defRPr/>
            </a:pPr>
            <a:r>
              <a:rPr lang="en-US" sz="2400" dirty="0"/>
              <a:t>Due March 18</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58</a:t>
            </a:fld>
            <a:endParaRPr lang="en-US" altLang="en-US"/>
          </a:p>
        </p:txBody>
      </p:sp>
    </p:spTree>
    <p:extLst>
      <p:ext uri="{BB962C8B-B14F-4D97-AF65-F5344CB8AC3E}">
        <p14:creationId xmlns:p14="http://schemas.microsoft.com/office/powerpoint/2010/main" val="1433552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#7</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None/>
              <a:defRPr/>
            </a:pPr>
            <a:r>
              <a:rPr lang="en-US" sz="1800" dirty="0"/>
              <a:t>If the outcome for your project is a numerical estimate, create multiple classes from your outcome. For example, if you are estimating wages, break your outcome into class 1 (wage &lt; $50k/year) and class 2 ($50k/year &lt; wage &lt; $100k/year) and class 3 (wage &gt; $100k/year) . </a:t>
            </a:r>
          </a:p>
          <a:p>
            <a:pPr marL="0" indent="0" eaLnBrk="1" fontAlgn="auto" hangingPunct="1">
              <a:spcAft>
                <a:spcPts val="0"/>
              </a:spcAft>
              <a:buFont typeface="Arial" charset="0"/>
              <a:buNone/>
              <a:defRPr/>
            </a:pPr>
            <a:endParaRPr lang="en-US" sz="1800" dirty="0"/>
          </a:p>
          <a:p>
            <a:pPr marL="0" indent="0" eaLnBrk="1" fontAlgn="auto" hangingPunct="1">
              <a:spcAft>
                <a:spcPts val="0"/>
              </a:spcAft>
              <a:buFont typeface="Arial" charset="0"/>
              <a:buNone/>
              <a:defRPr/>
            </a:pPr>
            <a:r>
              <a:rPr lang="en-US" sz="1800" dirty="0"/>
              <a:t>If you are doing a classification project, use the classes you are using for your project.</a:t>
            </a:r>
          </a:p>
          <a:p>
            <a:pPr marL="0" indent="0" eaLnBrk="1" fontAlgn="auto" hangingPunct="1">
              <a:spcAft>
                <a:spcPts val="0"/>
              </a:spcAft>
              <a:buFont typeface="Arial" charset="0"/>
              <a:buNone/>
              <a:defRPr/>
            </a:pPr>
            <a:endParaRPr lang="en-US" sz="1800" dirty="0"/>
          </a:p>
          <a:p>
            <a:pPr marL="457200" indent="-457200" eaLnBrk="1" fontAlgn="auto" hangingPunct="1">
              <a:spcAft>
                <a:spcPts val="0"/>
              </a:spcAft>
              <a:buFont typeface="Arial" charset="0"/>
              <a:buAutoNum type="arabicPeriod"/>
              <a:defRPr/>
            </a:pPr>
            <a:r>
              <a:rPr lang="en-US" sz="1800" dirty="0"/>
              <a:t>Fit a logistic Regression model to your data</a:t>
            </a:r>
          </a:p>
          <a:p>
            <a:pPr marL="457200" indent="-457200" eaLnBrk="1" fontAlgn="auto" hangingPunct="1">
              <a:spcAft>
                <a:spcPts val="0"/>
              </a:spcAft>
              <a:buFont typeface="Arial" charset="0"/>
              <a:buAutoNum type="arabicPeriod"/>
              <a:defRPr/>
            </a:pPr>
            <a:r>
              <a:rPr lang="en-US" sz="1800" dirty="0"/>
              <a:t>Fit an LDA model to your data</a:t>
            </a:r>
          </a:p>
          <a:p>
            <a:pPr marL="457200" indent="-457200" eaLnBrk="1" fontAlgn="auto" hangingPunct="1">
              <a:spcAft>
                <a:spcPts val="0"/>
              </a:spcAft>
              <a:buFont typeface="Arial" charset="0"/>
              <a:buAutoNum type="arabicPeriod"/>
              <a:defRPr/>
            </a:pPr>
            <a:r>
              <a:rPr lang="en-US" sz="1800" dirty="0"/>
              <a:t>Fit a QDA model to your data</a:t>
            </a:r>
          </a:p>
          <a:p>
            <a:pPr marL="457200" indent="-457200" eaLnBrk="1" fontAlgn="auto" hangingPunct="1">
              <a:spcAft>
                <a:spcPts val="0"/>
              </a:spcAft>
              <a:buFont typeface="Arial" charset="0"/>
              <a:buAutoNum type="arabicPeriod"/>
              <a:defRPr/>
            </a:pPr>
            <a:r>
              <a:rPr lang="en-US" sz="1800" dirty="0"/>
              <a:t>Fit an SVM to your data. Try a few different kernels. </a:t>
            </a:r>
          </a:p>
          <a:p>
            <a:pPr marL="457200" indent="-457200" eaLnBrk="1" fontAlgn="auto" hangingPunct="1">
              <a:spcAft>
                <a:spcPts val="0"/>
              </a:spcAft>
              <a:buFont typeface="Arial" charset="0"/>
              <a:buAutoNum type="arabicPeriod"/>
              <a:defRPr/>
            </a:pPr>
            <a:endParaRPr lang="en-US" sz="1800" dirty="0"/>
          </a:p>
          <a:p>
            <a:pPr marL="0" indent="0" eaLnBrk="1" fontAlgn="auto" hangingPunct="1">
              <a:spcAft>
                <a:spcPts val="0"/>
              </a:spcAft>
              <a:buNone/>
              <a:defRPr/>
            </a:pPr>
            <a:r>
              <a:rPr lang="en-US" sz="1800" dirty="0"/>
              <a:t>For all of these models, use Cross Validation to determine the right level of flexibility</a:t>
            </a:r>
          </a:p>
          <a:p>
            <a:pPr marL="457200" indent="-457200" eaLnBrk="1" fontAlgn="auto" hangingPunct="1">
              <a:spcAft>
                <a:spcPts val="0"/>
              </a:spcAft>
              <a:buFont typeface="Arial" charset="0"/>
              <a:buAutoNum type="arabicPeriod"/>
              <a:defRPr/>
            </a:pPr>
            <a:endParaRPr lang="en-US" sz="1800" dirty="0"/>
          </a:p>
          <a:p>
            <a:pPr marL="457200" indent="-457200" eaLnBrk="1" fontAlgn="auto" hangingPunct="1">
              <a:spcAft>
                <a:spcPts val="0"/>
              </a:spcAft>
              <a:buFont typeface="Arial" charset="0"/>
              <a:buAutoNum type="arabicPeriod"/>
              <a:defRPr/>
            </a:pPr>
            <a:endParaRPr lang="en-US" sz="1800" dirty="0"/>
          </a:p>
          <a:p>
            <a:pPr marL="0" indent="0" eaLnBrk="1" fontAlgn="auto" hangingPunct="1">
              <a:spcAft>
                <a:spcPts val="0"/>
              </a:spcAft>
              <a:buNone/>
              <a:defRPr/>
            </a:pPr>
            <a:endParaRPr lang="en-US" sz="1800" dirty="0"/>
          </a:p>
          <a:p>
            <a:pPr marL="0" indent="0" eaLnBrk="1" fontAlgn="auto" hangingPunct="1">
              <a:spcAft>
                <a:spcPts val="0"/>
              </a:spcAft>
              <a:buNone/>
              <a:defRPr/>
            </a:pPr>
            <a:endParaRPr lang="en-US" sz="1800" dirty="0"/>
          </a:p>
          <a:p>
            <a:pPr marL="0" indent="0" eaLnBrk="1" fontAlgn="auto" hangingPunct="1">
              <a:spcAft>
                <a:spcPts val="0"/>
              </a:spcAft>
              <a:buNone/>
              <a:defRPr/>
            </a:pPr>
            <a:endParaRPr lang="en-US" sz="1800" dirty="0"/>
          </a:p>
          <a:p>
            <a:pPr marL="0" indent="0" algn="ctr" eaLnBrk="1" fontAlgn="auto" hangingPunct="1">
              <a:spcAft>
                <a:spcPts val="0"/>
              </a:spcAft>
              <a:buNone/>
              <a:defRPr/>
            </a:pPr>
            <a:endParaRPr lang="en-US" sz="1800" dirty="0"/>
          </a:p>
          <a:p>
            <a:pPr marL="0" indent="0" algn="ctr" eaLnBrk="1" fontAlgn="auto" hangingPunct="1">
              <a:spcAft>
                <a:spcPts val="0"/>
              </a:spcAft>
              <a:buNone/>
              <a:defRPr/>
            </a:pPr>
            <a:endParaRPr lang="en-US" sz="18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59</a:t>
            </a:fld>
            <a:endParaRPr lang="en-US" altLang="en-US"/>
          </a:p>
        </p:txBody>
      </p:sp>
      <p:sp>
        <p:nvSpPr>
          <p:cNvPr id="4" name="Rectangle 3"/>
          <p:cNvSpPr/>
          <p:nvPr/>
        </p:nvSpPr>
        <p:spPr>
          <a:xfrm>
            <a:off x="1295400" y="5835620"/>
            <a:ext cx="6073265" cy="400110"/>
          </a:xfrm>
          <a:prstGeom prst="rect">
            <a:avLst/>
          </a:prstGeom>
        </p:spPr>
        <p:txBody>
          <a:bodyPr wrap="none">
            <a:spAutoFit/>
          </a:bodyPr>
          <a:lstStyle/>
          <a:p>
            <a:pPr marL="0" indent="0" algn="ctr" eaLnBrk="1" fontAlgn="auto" hangingPunct="1">
              <a:spcAft>
                <a:spcPts val="0"/>
              </a:spcAft>
              <a:buNone/>
              <a:defRPr/>
            </a:pPr>
            <a:r>
              <a:rPr lang="en-US" sz="2000" dirty="0">
                <a:solidFill>
                  <a:srgbClr val="FF0000"/>
                </a:solidFill>
              </a:rPr>
              <a:t>No need to hand this in now, save it for your final report</a:t>
            </a:r>
          </a:p>
        </p:txBody>
      </p:sp>
    </p:spTree>
    <p:extLst>
      <p:ext uri="{BB962C8B-B14F-4D97-AF65-F5344CB8AC3E}">
        <p14:creationId xmlns:p14="http://schemas.microsoft.com/office/powerpoint/2010/main" val="173229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Logistic Function</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a:t>
            </a:fld>
            <a:endParaRPr lang="en-US" altLang="en-US" dirty="0"/>
          </a:p>
        </p:txBody>
      </p:sp>
      <p:pic>
        <p:nvPicPr>
          <p:cNvPr id="5" name="Picture 4">
            <a:extLst>
              <a:ext uri="{FF2B5EF4-FFF2-40B4-BE49-F238E27FC236}">
                <a16:creationId xmlns:a16="http://schemas.microsoft.com/office/drawing/2014/main" id="{1634391C-8508-4B50-9821-9E78CD6C485E}"/>
              </a:ext>
            </a:extLst>
          </p:cNvPr>
          <p:cNvPicPr>
            <a:picLocks noChangeAspect="1"/>
          </p:cNvPicPr>
          <p:nvPr/>
        </p:nvPicPr>
        <p:blipFill>
          <a:blip r:embed="rId2"/>
          <a:stretch>
            <a:fillRect/>
          </a:stretch>
        </p:blipFill>
        <p:spPr>
          <a:xfrm>
            <a:off x="685800" y="4355330"/>
            <a:ext cx="6675579" cy="921143"/>
          </a:xfrm>
          <a:prstGeom prst="rect">
            <a:avLst/>
          </a:prstGeom>
        </p:spPr>
      </p:pic>
      <p:pic>
        <p:nvPicPr>
          <p:cNvPr id="9" name="Picture 8">
            <a:extLst>
              <a:ext uri="{FF2B5EF4-FFF2-40B4-BE49-F238E27FC236}">
                <a16:creationId xmlns:a16="http://schemas.microsoft.com/office/drawing/2014/main" id="{2140DCB0-E930-458A-93CA-44BE08829C3E}"/>
              </a:ext>
            </a:extLst>
          </p:cNvPr>
          <p:cNvPicPr>
            <a:picLocks noChangeAspect="1"/>
          </p:cNvPicPr>
          <p:nvPr/>
        </p:nvPicPr>
        <p:blipFill>
          <a:blip r:embed="rId3"/>
          <a:stretch>
            <a:fillRect/>
          </a:stretch>
        </p:blipFill>
        <p:spPr>
          <a:xfrm>
            <a:off x="1619756" y="1752600"/>
            <a:ext cx="6006024" cy="745351"/>
          </a:xfrm>
          <a:prstGeom prst="rect">
            <a:avLst/>
          </a:prstGeom>
        </p:spPr>
      </p:pic>
      <p:sp>
        <p:nvSpPr>
          <p:cNvPr id="11" name="Content Placeholder 2">
            <a:extLst>
              <a:ext uri="{FF2B5EF4-FFF2-40B4-BE49-F238E27FC236}">
                <a16:creationId xmlns:a16="http://schemas.microsoft.com/office/drawing/2014/main" id="{A179E222-7F56-4285-A62D-628CDE301309}"/>
              </a:ext>
            </a:extLst>
          </p:cNvPr>
          <p:cNvSpPr txBox="1">
            <a:spLocks/>
          </p:cNvSpPr>
          <p:nvPr/>
        </p:nvSpPr>
        <p:spPr bwMode="auto">
          <a:xfrm>
            <a:off x="381000" y="1066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Aft>
                <a:spcPts val="0"/>
              </a:spcAft>
              <a:buFont typeface="Arial" charset="0"/>
              <a:buNone/>
              <a:defRPr/>
            </a:pPr>
            <a:r>
              <a:rPr lang="en-US" dirty="0"/>
              <a:t>The most basic classification model is a linear one</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dirty="0"/>
              <a:t>How do you translate a continuous quantitative response into a binary qualitative response? Use the </a:t>
            </a:r>
            <a:r>
              <a:rPr lang="en-US" b="1" dirty="0"/>
              <a:t>Sigmoid Function</a:t>
            </a:r>
          </a:p>
        </p:txBody>
      </p:sp>
    </p:spTree>
    <p:extLst>
      <p:ext uri="{BB962C8B-B14F-4D97-AF65-F5344CB8AC3E}">
        <p14:creationId xmlns:p14="http://schemas.microsoft.com/office/powerpoint/2010/main" val="25141089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704-FED1-4F34-AABD-355E0295096B}"/>
              </a:ext>
            </a:extLst>
          </p:cNvPr>
          <p:cNvSpPr>
            <a:spLocks noGrp="1"/>
          </p:cNvSpPr>
          <p:nvPr>
            <p:ph type="title"/>
          </p:nvPr>
        </p:nvSpPr>
        <p:spPr>
          <a:xfrm>
            <a:off x="304800" y="2880186"/>
            <a:ext cx="8229600" cy="563562"/>
          </a:xfrm>
        </p:spPr>
        <p:txBody>
          <a:bodyPr/>
          <a:lstStyle/>
          <a:p>
            <a:r>
              <a:rPr lang="en-US" dirty="0"/>
              <a:t>Midterm Exam Review</a:t>
            </a:r>
          </a:p>
        </p:txBody>
      </p:sp>
      <p:sp>
        <p:nvSpPr>
          <p:cNvPr id="4" name="Slide Number Placeholder 3">
            <a:extLst>
              <a:ext uri="{FF2B5EF4-FFF2-40B4-BE49-F238E27FC236}">
                <a16:creationId xmlns:a16="http://schemas.microsoft.com/office/drawing/2014/main" id="{0C8F2F6E-617D-436A-8F27-93BACEA10A6D}"/>
              </a:ext>
            </a:extLst>
          </p:cNvPr>
          <p:cNvSpPr>
            <a:spLocks noGrp="1"/>
          </p:cNvSpPr>
          <p:nvPr>
            <p:ph type="sldNum" sz="quarter" idx="12"/>
          </p:nvPr>
        </p:nvSpPr>
        <p:spPr/>
        <p:txBody>
          <a:bodyPr/>
          <a:lstStyle/>
          <a:p>
            <a:pPr>
              <a:defRPr/>
            </a:pPr>
            <a:fld id="{9695C8B4-01A2-485F-8B64-4640E234E3BB}" type="slidenum">
              <a:rPr lang="en-US" altLang="en-US" smtClean="0"/>
              <a:pPr>
                <a:defRPr/>
              </a:pPr>
              <a:t>60</a:t>
            </a:fld>
            <a:endParaRPr lang="en-US" altLang="en-US"/>
          </a:p>
        </p:txBody>
      </p:sp>
    </p:spTree>
    <p:extLst>
      <p:ext uri="{BB962C8B-B14F-4D97-AF65-F5344CB8AC3E}">
        <p14:creationId xmlns:p14="http://schemas.microsoft.com/office/powerpoint/2010/main" val="3766012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4A58-F9DA-4475-BB66-3E5F37D7D0F0}"/>
              </a:ext>
            </a:extLst>
          </p:cNvPr>
          <p:cNvSpPr>
            <a:spLocks noGrp="1"/>
          </p:cNvSpPr>
          <p:nvPr>
            <p:ph type="title"/>
          </p:nvPr>
        </p:nvSpPr>
        <p:spPr/>
        <p:txBody>
          <a:bodyPr/>
          <a:lstStyle/>
          <a:p>
            <a:r>
              <a:rPr lang="en-US" dirty="0"/>
              <a:t>642 Midterm 2019</a:t>
            </a:r>
          </a:p>
        </p:txBody>
      </p:sp>
      <p:sp>
        <p:nvSpPr>
          <p:cNvPr id="3" name="Content Placeholder 2">
            <a:extLst>
              <a:ext uri="{FF2B5EF4-FFF2-40B4-BE49-F238E27FC236}">
                <a16:creationId xmlns:a16="http://schemas.microsoft.com/office/drawing/2014/main" id="{75469D6F-FE53-428F-AED2-505F102048BB}"/>
              </a:ext>
            </a:extLst>
          </p:cNvPr>
          <p:cNvSpPr>
            <a:spLocks noGrp="1"/>
          </p:cNvSpPr>
          <p:nvPr>
            <p:ph idx="1"/>
          </p:nvPr>
        </p:nvSpPr>
        <p:spPr/>
        <p:txBody>
          <a:bodyPr/>
          <a:lstStyle/>
          <a:p>
            <a:pPr marL="0" indent="0">
              <a:buNone/>
            </a:pPr>
            <a:r>
              <a:rPr lang="en-US" dirty="0"/>
              <a:t>The midterm will cover the material in the text</a:t>
            </a:r>
          </a:p>
          <a:p>
            <a:r>
              <a:rPr lang="en-US" dirty="0"/>
              <a:t>Chapter 1 through 7 and 10</a:t>
            </a:r>
          </a:p>
          <a:p>
            <a:r>
              <a:rPr lang="en-US" dirty="0"/>
              <a:t>No Support Vector Machines (Chpt. 9) for this midterm</a:t>
            </a:r>
          </a:p>
          <a:p>
            <a:r>
              <a:rPr lang="en-US" dirty="0"/>
              <a:t>No Decision Tree Analysis (Chpt. 8) for this midterm</a:t>
            </a:r>
          </a:p>
          <a:p>
            <a:pPr marL="0" indent="0">
              <a:buNone/>
            </a:pPr>
            <a:endParaRPr lang="en-US" dirty="0"/>
          </a:p>
          <a:p>
            <a:pPr marL="0" indent="0">
              <a:buNone/>
            </a:pPr>
            <a:r>
              <a:rPr lang="en-US" dirty="0"/>
              <a:t>There will be no programming with R, but you must understand the output that we have created in the </a:t>
            </a:r>
            <a:r>
              <a:rPr lang="en-US" dirty="0" err="1"/>
              <a:t>homeworks</a:t>
            </a:r>
            <a:endParaRPr lang="en-US" dirty="0"/>
          </a:p>
          <a:p>
            <a:pPr marL="0" indent="0">
              <a:buNone/>
            </a:pPr>
            <a:endParaRPr lang="en-US" dirty="0"/>
          </a:p>
          <a:p>
            <a:pPr marL="0" indent="0">
              <a:buNone/>
            </a:pPr>
            <a:r>
              <a:rPr lang="en-US" dirty="0"/>
              <a:t>There won’t be any questions relating to your project on the midterm</a:t>
            </a:r>
          </a:p>
          <a:p>
            <a:pPr marL="0" indent="0">
              <a:buNone/>
            </a:pPr>
            <a:endParaRPr lang="en-US" dirty="0"/>
          </a:p>
          <a:p>
            <a:pPr marL="0" indent="0">
              <a:buNone/>
            </a:pPr>
            <a:r>
              <a:rPr lang="en-US" dirty="0"/>
              <a:t>On the </a:t>
            </a:r>
            <a:r>
              <a:rPr lang="en-US" u="sng" dirty="0"/>
              <a:t>remote</a:t>
            </a:r>
            <a:r>
              <a:rPr lang="en-US" dirty="0"/>
              <a:t> chance that my class notes disagree with the text, the text will be assumed to be correct. Depending on how bad my mistake was, I’ll probably give you credit, but it really is up to you to  find any discrepancies and correct them beforehand. (That’s why you read the text after each lecture, right?)</a:t>
            </a:r>
          </a:p>
        </p:txBody>
      </p:sp>
      <p:sp>
        <p:nvSpPr>
          <p:cNvPr id="4" name="Slide Number Placeholder 3">
            <a:extLst>
              <a:ext uri="{FF2B5EF4-FFF2-40B4-BE49-F238E27FC236}">
                <a16:creationId xmlns:a16="http://schemas.microsoft.com/office/drawing/2014/main" id="{D8B27AAF-E6DF-4C9D-A553-B51C05D69DCB}"/>
              </a:ext>
            </a:extLst>
          </p:cNvPr>
          <p:cNvSpPr>
            <a:spLocks noGrp="1"/>
          </p:cNvSpPr>
          <p:nvPr>
            <p:ph type="sldNum" sz="quarter" idx="12"/>
          </p:nvPr>
        </p:nvSpPr>
        <p:spPr/>
        <p:txBody>
          <a:bodyPr/>
          <a:lstStyle/>
          <a:p>
            <a:pPr>
              <a:defRPr/>
            </a:pPr>
            <a:fld id="{9695C8B4-01A2-485F-8B64-4640E234E3BB}" type="slidenum">
              <a:rPr lang="en-US" altLang="en-US" smtClean="0"/>
              <a:pPr>
                <a:defRPr/>
              </a:pPr>
              <a:t>61</a:t>
            </a:fld>
            <a:endParaRPr lang="en-US" altLang="en-US"/>
          </a:p>
        </p:txBody>
      </p:sp>
    </p:spTree>
    <p:extLst>
      <p:ext uri="{BB962C8B-B14F-4D97-AF65-F5344CB8AC3E}">
        <p14:creationId xmlns:p14="http://schemas.microsoft.com/office/powerpoint/2010/main" val="1907304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20A-4122-4962-AEA3-B61A1EF5F5AC}"/>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CD42B9A9-D66F-4614-8A3E-2367C143CA8B}"/>
              </a:ext>
            </a:extLst>
          </p:cNvPr>
          <p:cNvSpPr>
            <a:spLocks noGrp="1"/>
          </p:cNvSpPr>
          <p:nvPr>
            <p:ph idx="1"/>
          </p:nvPr>
        </p:nvSpPr>
        <p:spPr/>
        <p:txBody>
          <a:bodyPr/>
          <a:lstStyle/>
          <a:p>
            <a:r>
              <a:rPr lang="en-US" sz="1800" dirty="0"/>
              <a:t>Supervised versus unsupervised learning</a:t>
            </a:r>
          </a:p>
          <a:p>
            <a:r>
              <a:rPr lang="en-US" sz="1800" dirty="0"/>
              <a:t>Basic Familiarization using R</a:t>
            </a:r>
          </a:p>
          <a:p>
            <a:pPr lvl="1"/>
            <a:r>
              <a:rPr lang="en-US" sz="1800" dirty="0"/>
              <a:t>Plots</a:t>
            </a:r>
          </a:p>
          <a:p>
            <a:pPr lvl="1"/>
            <a:r>
              <a:rPr lang="en-US" sz="1800" dirty="0"/>
              <a:t>Pairs</a:t>
            </a:r>
          </a:p>
          <a:p>
            <a:pPr lvl="1"/>
            <a:r>
              <a:rPr lang="en-US" sz="1800" dirty="0"/>
              <a:t>Correlations</a:t>
            </a:r>
          </a:p>
          <a:p>
            <a:pPr lvl="1"/>
            <a:r>
              <a:rPr lang="en-US" sz="1800" dirty="0"/>
              <a:t>Common problems with data</a:t>
            </a:r>
          </a:p>
          <a:p>
            <a:r>
              <a:rPr lang="en-US" sz="1800" dirty="0"/>
              <a:t>Principle Components Analysis</a:t>
            </a:r>
          </a:p>
          <a:p>
            <a:pPr lvl="1"/>
            <a:r>
              <a:rPr lang="en-US" sz="1800" dirty="0"/>
              <a:t>Definition</a:t>
            </a:r>
          </a:p>
          <a:p>
            <a:pPr lvl="1"/>
            <a:r>
              <a:rPr lang="en-US" sz="1800" dirty="0"/>
              <a:t>Percent Variance Explained</a:t>
            </a:r>
          </a:p>
          <a:p>
            <a:r>
              <a:rPr lang="en-US" sz="1800" dirty="0"/>
              <a:t>K-Means Clustering</a:t>
            </a:r>
          </a:p>
          <a:p>
            <a:pPr lvl="1"/>
            <a:r>
              <a:rPr lang="en-US" sz="1800" dirty="0"/>
              <a:t>How to calculate it</a:t>
            </a:r>
          </a:p>
          <a:p>
            <a:pPr lvl="1"/>
            <a:r>
              <a:rPr lang="en-US" sz="1800" dirty="0"/>
              <a:t>Advantages/Disadvantages</a:t>
            </a:r>
          </a:p>
          <a:p>
            <a:r>
              <a:rPr lang="en-US" sz="1800" dirty="0"/>
              <a:t>Hierarchical Clustering</a:t>
            </a:r>
          </a:p>
          <a:p>
            <a:pPr lvl="1"/>
            <a:r>
              <a:rPr lang="en-US" sz="1800" dirty="0"/>
              <a:t>How to calculate it</a:t>
            </a:r>
          </a:p>
          <a:p>
            <a:pPr lvl="1"/>
            <a:r>
              <a:rPr lang="en-US" sz="1800" dirty="0"/>
              <a:t>Advantages over K-Means</a:t>
            </a:r>
          </a:p>
          <a:p>
            <a:r>
              <a:rPr lang="en-US" sz="1800" dirty="0"/>
              <a:t>When to use these techniques and how you might apply them to model building</a:t>
            </a:r>
          </a:p>
          <a:p>
            <a:endParaRPr lang="en-US" sz="1800" dirty="0"/>
          </a:p>
          <a:p>
            <a:endParaRPr lang="en-US" sz="1800" dirty="0"/>
          </a:p>
          <a:p>
            <a:endParaRPr lang="en-US" sz="1800" dirty="0"/>
          </a:p>
        </p:txBody>
      </p:sp>
      <p:sp>
        <p:nvSpPr>
          <p:cNvPr id="4" name="Slide Number Placeholder 3">
            <a:extLst>
              <a:ext uri="{FF2B5EF4-FFF2-40B4-BE49-F238E27FC236}">
                <a16:creationId xmlns:a16="http://schemas.microsoft.com/office/drawing/2014/main" id="{92653527-0D58-4D8F-8CD2-831C1381F62F}"/>
              </a:ext>
            </a:extLst>
          </p:cNvPr>
          <p:cNvSpPr>
            <a:spLocks noGrp="1"/>
          </p:cNvSpPr>
          <p:nvPr>
            <p:ph type="sldNum" sz="quarter" idx="12"/>
          </p:nvPr>
        </p:nvSpPr>
        <p:spPr/>
        <p:txBody>
          <a:bodyPr/>
          <a:lstStyle/>
          <a:p>
            <a:pPr>
              <a:defRPr/>
            </a:pPr>
            <a:fld id="{9695C8B4-01A2-485F-8B64-4640E234E3BB}" type="slidenum">
              <a:rPr lang="en-US" altLang="en-US" smtClean="0"/>
              <a:pPr>
                <a:defRPr/>
              </a:pPr>
              <a:t>62</a:t>
            </a:fld>
            <a:endParaRPr lang="en-US" altLang="en-US"/>
          </a:p>
        </p:txBody>
      </p:sp>
    </p:spTree>
    <p:extLst>
      <p:ext uri="{BB962C8B-B14F-4D97-AF65-F5344CB8AC3E}">
        <p14:creationId xmlns:p14="http://schemas.microsoft.com/office/powerpoint/2010/main" val="35026562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20A-4122-4962-AEA3-B61A1EF5F5AC}"/>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CD42B9A9-D66F-4614-8A3E-2367C143CA8B}"/>
              </a:ext>
            </a:extLst>
          </p:cNvPr>
          <p:cNvSpPr>
            <a:spLocks noGrp="1"/>
          </p:cNvSpPr>
          <p:nvPr>
            <p:ph idx="1"/>
          </p:nvPr>
        </p:nvSpPr>
        <p:spPr/>
        <p:txBody>
          <a:bodyPr/>
          <a:lstStyle/>
          <a:p>
            <a:r>
              <a:rPr lang="en-US" sz="1800" dirty="0"/>
              <a:t>Null hypothesis and rules for accepting or rejecting features</a:t>
            </a:r>
          </a:p>
          <a:p>
            <a:r>
              <a:rPr lang="en-US" sz="1800" dirty="0"/>
              <a:t>Error Function for regression and statistical measures of error</a:t>
            </a:r>
          </a:p>
          <a:p>
            <a:pPr lvl="1"/>
            <a:r>
              <a:rPr lang="en-US" sz="1800" dirty="0"/>
              <a:t>Definitions of statistical measures of errors in the text book</a:t>
            </a:r>
          </a:p>
          <a:p>
            <a:r>
              <a:rPr lang="en-US" sz="1800" dirty="0"/>
              <a:t>R printouts for regression models and what they mean</a:t>
            </a:r>
          </a:p>
          <a:p>
            <a:r>
              <a:rPr lang="en-US" sz="1800" dirty="0"/>
              <a:t>Bias and variability</a:t>
            </a:r>
          </a:p>
          <a:p>
            <a:r>
              <a:rPr lang="en-US" sz="1800" dirty="0"/>
              <a:t>Models that are too rigid or too flexible… what are the advantages and drawbacks of each type</a:t>
            </a:r>
          </a:p>
          <a:p>
            <a:r>
              <a:rPr lang="en-US" sz="1800" dirty="0"/>
              <a:t>Cross validation – how it works</a:t>
            </a:r>
          </a:p>
          <a:p>
            <a:pPr lvl="1"/>
            <a:r>
              <a:rPr lang="en-US" sz="1800" dirty="0"/>
              <a:t>Training error and test error</a:t>
            </a:r>
          </a:p>
          <a:p>
            <a:pPr lvl="1"/>
            <a:r>
              <a:rPr lang="en-US" sz="1800" dirty="0"/>
              <a:t>How to decide complexity of model</a:t>
            </a:r>
          </a:p>
          <a:p>
            <a:r>
              <a:rPr lang="en-US" sz="1800" dirty="0"/>
              <a:t>Ridge Regression and LASSO </a:t>
            </a:r>
          </a:p>
          <a:p>
            <a:pPr lvl="1"/>
            <a:r>
              <a:rPr lang="en-US" sz="1800" dirty="0"/>
              <a:t>Definitions</a:t>
            </a:r>
          </a:p>
          <a:p>
            <a:pPr lvl="1"/>
            <a:r>
              <a:rPr lang="en-US" sz="1800" dirty="0"/>
              <a:t>How parameters (such as lambda) affect results</a:t>
            </a:r>
          </a:p>
          <a:p>
            <a:r>
              <a:rPr lang="en-US" sz="1800" dirty="0"/>
              <a:t>When you would use one technique over another / strengths and weaknesses</a:t>
            </a:r>
          </a:p>
          <a:p>
            <a:endParaRPr lang="en-US" sz="1800" dirty="0"/>
          </a:p>
        </p:txBody>
      </p:sp>
      <p:sp>
        <p:nvSpPr>
          <p:cNvPr id="4" name="Slide Number Placeholder 3">
            <a:extLst>
              <a:ext uri="{FF2B5EF4-FFF2-40B4-BE49-F238E27FC236}">
                <a16:creationId xmlns:a16="http://schemas.microsoft.com/office/drawing/2014/main" id="{92653527-0D58-4D8F-8CD2-831C1381F62F}"/>
              </a:ext>
            </a:extLst>
          </p:cNvPr>
          <p:cNvSpPr>
            <a:spLocks noGrp="1"/>
          </p:cNvSpPr>
          <p:nvPr>
            <p:ph type="sldNum" sz="quarter" idx="12"/>
          </p:nvPr>
        </p:nvSpPr>
        <p:spPr/>
        <p:txBody>
          <a:bodyPr/>
          <a:lstStyle/>
          <a:p>
            <a:pPr>
              <a:defRPr/>
            </a:pPr>
            <a:fld id="{9695C8B4-01A2-485F-8B64-4640E234E3BB}" type="slidenum">
              <a:rPr lang="en-US" altLang="en-US" smtClean="0"/>
              <a:pPr>
                <a:defRPr/>
              </a:pPr>
              <a:t>63</a:t>
            </a:fld>
            <a:endParaRPr lang="en-US" altLang="en-US"/>
          </a:p>
        </p:txBody>
      </p:sp>
    </p:spTree>
    <p:extLst>
      <p:ext uri="{BB962C8B-B14F-4D97-AF65-F5344CB8AC3E}">
        <p14:creationId xmlns:p14="http://schemas.microsoft.com/office/powerpoint/2010/main" val="729787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20A-4122-4962-AEA3-B61A1EF5F5AC}"/>
              </a:ext>
            </a:extLst>
          </p:cNvPr>
          <p:cNvSpPr>
            <a:spLocks noGrp="1"/>
          </p:cNvSpPr>
          <p:nvPr>
            <p:ph type="title"/>
          </p:nvPr>
        </p:nvSpPr>
        <p:spPr/>
        <p:txBody>
          <a:bodyPr/>
          <a:lstStyle/>
          <a:p>
            <a:r>
              <a:rPr lang="en-US" dirty="0"/>
              <a:t>Feature Selection and PCR</a:t>
            </a:r>
          </a:p>
        </p:txBody>
      </p:sp>
      <p:sp>
        <p:nvSpPr>
          <p:cNvPr id="3" name="Content Placeholder 2">
            <a:extLst>
              <a:ext uri="{FF2B5EF4-FFF2-40B4-BE49-F238E27FC236}">
                <a16:creationId xmlns:a16="http://schemas.microsoft.com/office/drawing/2014/main" id="{CD42B9A9-D66F-4614-8A3E-2367C143CA8B}"/>
              </a:ext>
            </a:extLst>
          </p:cNvPr>
          <p:cNvSpPr>
            <a:spLocks noGrp="1"/>
          </p:cNvSpPr>
          <p:nvPr>
            <p:ph idx="1"/>
          </p:nvPr>
        </p:nvSpPr>
        <p:spPr/>
        <p:txBody>
          <a:bodyPr/>
          <a:lstStyle/>
          <a:p>
            <a:r>
              <a:rPr lang="en-US" dirty="0"/>
              <a:t>Best Subset, Forward, Backward</a:t>
            </a:r>
          </a:p>
          <a:p>
            <a:pPr lvl="1"/>
            <a:r>
              <a:rPr lang="en-US" dirty="0"/>
              <a:t>Advantages and disadvantages</a:t>
            </a:r>
          </a:p>
          <a:p>
            <a:pPr lvl="1"/>
            <a:r>
              <a:rPr lang="en-US" dirty="0"/>
              <a:t>When you would use one over the other</a:t>
            </a:r>
          </a:p>
          <a:p>
            <a:r>
              <a:rPr lang="en-US" dirty="0"/>
              <a:t>Principle Components Regression</a:t>
            </a:r>
          </a:p>
          <a:p>
            <a:pPr lvl="1"/>
            <a:r>
              <a:rPr lang="en-US" dirty="0"/>
              <a:t>Why use PCR for modeling</a:t>
            </a:r>
          </a:p>
          <a:p>
            <a:pPr lvl="1"/>
            <a:r>
              <a:rPr lang="en-US" dirty="0"/>
              <a:t>Data Preparation</a:t>
            </a:r>
          </a:p>
          <a:p>
            <a:pPr lvl="1"/>
            <a:r>
              <a:rPr lang="en-US" dirty="0"/>
              <a:t>Know the attributes or characteristics of the principle components (you don’t need to know how to find the linear coefficients) </a:t>
            </a:r>
          </a:p>
          <a:p>
            <a:pPr lvl="1"/>
            <a:r>
              <a:rPr lang="en-US" dirty="0"/>
              <a:t>What do the principle components mean</a:t>
            </a:r>
          </a:p>
          <a:p>
            <a:pPr lvl="1"/>
            <a:r>
              <a:rPr lang="en-US" dirty="0"/>
              <a:t>How to decide which principle components to use</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2653527-0D58-4D8F-8CD2-831C1381F62F}"/>
              </a:ext>
            </a:extLst>
          </p:cNvPr>
          <p:cNvSpPr>
            <a:spLocks noGrp="1"/>
          </p:cNvSpPr>
          <p:nvPr>
            <p:ph type="sldNum" sz="quarter" idx="12"/>
          </p:nvPr>
        </p:nvSpPr>
        <p:spPr/>
        <p:txBody>
          <a:bodyPr/>
          <a:lstStyle/>
          <a:p>
            <a:pPr>
              <a:defRPr/>
            </a:pPr>
            <a:fld id="{9695C8B4-01A2-485F-8B64-4640E234E3BB}" type="slidenum">
              <a:rPr lang="en-US" altLang="en-US" smtClean="0"/>
              <a:pPr>
                <a:defRPr/>
              </a:pPr>
              <a:t>64</a:t>
            </a:fld>
            <a:endParaRPr lang="en-US" altLang="en-US"/>
          </a:p>
        </p:txBody>
      </p:sp>
    </p:spTree>
    <p:extLst>
      <p:ext uri="{BB962C8B-B14F-4D97-AF65-F5344CB8AC3E}">
        <p14:creationId xmlns:p14="http://schemas.microsoft.com/office/powerpoint/2010/main" val="23575805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20A-4122-4962-AEA3-B61A1EF5F5AC}"/>
              </a:ext>
            </a:extLst>
          </p:cNvPr>
          <p:cNvSpPr>
            <a:spLocks noGrp="1"/>
          </p:cNvSpPr>
          <p:nvPr>
            <p:ph type="title"/>
          </p:nvPr>
        </p:nvSpPr>
        <p:spPr/>
        <p:txBody>
          <a:bodyPr/>
          <a:lstStyle/>
          <a:p>
            <a:r>
              <a:rPr lang="en-US" dirty="0"/>
              <a:t>Logistical Regression</a:t>
            </a:r>
          </a:p>
        </p:txBody>
      </p:sp>
      <p:sp>
        <p:nvSpPr>
          <p:cNvPr id="3" name="Content Placeholder 2">
            <a:extLst>
              <a:ext uri="{FF2B5EF4-FFF2-40B4-BE49-F238E27FC236}">
                <a16:creationId xmlns:a16="http://schemas.microsoft.com/office/drawing/2014/main" id="{CD42B9A9-D66F-4614-8A3E-2367C143CA8B}"/>
              </a:ext>
            </a:extLst>
          </p:cNvPr>
          <p:cNvSpPr>
            <a:spLocks noGrp="1"/>
          </p:cNvSpPr>
          <p:nvPr>
            <p:ph idx="1"/>
          </p:nvPr>
        </p:nvSpPr>
        <p:spPr/>
        <p:txBody>
          <a:bodyPr/>
          <a:lstStyle/>
          <a:p>
            <a:r>
              <a:rPr lang="en-US" sz="1800" dirty="0"/>
              <a:t>KNN Classifier</a:t>
            </a:r>
          </a:p>
          <a:p>
            <a:r>
              <a:rPr lang="en-US" sz="1800" dirty="0"/>
              <a:t>Bayes Classifier</a:t>
            </a:r>
          </a:p>
          <a:p>
            <a:r>
              <a:rPr lang="en-US" sz="1800" dirty="0"/>
              <a:t>Sigmoid Function</a:t>
            </a:r>
          </a:p>
          <a:p>
            <a:pPr lvl="1"/>
            <a:r>
              <a:rPr lang="en-US" sz="1800" dirty="0"/>
              <a:t>Form</a:t>
            </a:r>
          </a:p>
          <a:p>
            <a:pPr lvl="1"/>
            <a:r>
              <a:rPr lang="en-US" sz="1800" dirty="0"/>
              <a:t>How to evaluate it</a:t>
            </a:r>
          </a:p>
          <a:p>
            <a:pPr lvl="1"/>
            <a:r>
              <a:rPr lang="en-US" sz="1800" dirty="0"/>
              <a:t>How to graph it</a:t>
            </a:r>
          </a:p>
          <a:p>
            <a:pPr lvl="1"/>
            <a:r>
              <a:rPr lang="en-US" sz="1800" dirty="0"/>
              <a:t>What it calculates</a:t>
            </a:r>
          </a:p>
          <a:p>
            <a:r>
              <a:rPr lang="en-US" sz="1800" dirty="0"/>
              <a:t>Confusion Matrix</a:t>
            </a:r>
          </a:p>
          <a:p>
            <a:pPr lvl="1"/>
            <a:r>
              <a:rPr lang="en-US" sz="1800" dirty="0"/>
              <a:t>Types of errors</a:t>
            </a:r>
          </a:p>
          <a:p>
            <a:r>
              <a:rPr lang="en-US" sz="1800" dirty="0"/>
              <a:t>ROC curve</a:t>
            </a:r>
          </a:p>
          <a:p>
            <a:pPr lvl="1"/>
            <a:r>
              <a:rPr lang="en-US" sz="1800" dirty="0"/>
              <a:t>What it means</a:t>
            </a:r>
          </a:p>
          <a:p>
            <a:pPr lvl="1"/>
            <a:r>
              <a:rPr lang="en-US" sz="1800" dirty="0"/>
              <a:t>How to construct one</a:t>
            </a:r>
          </a:p>
          <a:p>
            <a:pPr lvl="1"/>
            <a:r>
              <a:rPr lang="en-US" sz="1800" dirty="0"/>
              <a:t>How to tell a good one</a:t>
            </a:r>
          </a:p>
          <a:p>
            <a:endParaRPr lang="en-US" sz="1800" dirty="0"/>
          </a:p>
        </p:txBody>
      </p:sp>
      <p:sp>
        <p:nvSpPr>
          <p:cNvPr id="4" name="Slide Number Placeholder 3">
            <a:extLst>
              <a:ext uri="{FF2B5EF4-FFF2-40B4-BE49-F238E27FC236}">
                <a16:creationId xmlns:a16="http://schemas.microsoft.com/office/drawing/2014/main" id="{92653527-0D58-4D8F-8CD2-831C1381F62F}"/>
              </a:ext>
            </a:extLst>
          </p:cNvPr>
          <p:cNvSpPr>
            <a:spLocks noGrp="1"/>
          </p:cNvSpPr>
          <p:nvPr>
            <p:ph type="sldNum" sz="quarter" idx="12"/>
          </p:nvPr>
        </p:nvSpPr>
        <p:spPr/>
        <p:txBody>
          <a:bodyPr/>
          <a:lstStyle/>
          <a:p>
            <a:pPr>
              <a:defRPr/>
            </a:pPr>
            <a:fld id="{9695C8B4-01A2-485F-8B64-4640E234E3BB}" type="slidenum">
              <a:rPr lang="en-US" altLang="en-US" smtClean="0"/>
              <a:pPr>
                <a:defRPr/>
              </a:pPr>
              <a:t>65</a:t>
            </a:fld>
            <a:endParaRPr lang="en-US" altLang="en-US"/>
          </a:p>
        </p:txBody>
      </p:sp>
      <p:sp>
        <p:nvSpPr>
          <p:cNvPr id="5" name="Content Placeholder 2">
            <a:extLst>
              <a:ext uri="{FF2B5EF4-FFF2-40B4-BE49-F238E27FC236}">
                <a16:creationId xmlns:a16="http://schemas.microsoft.com/office/drawing/2014/main" id="{CBA91A72-8234-4658-A7DD-118FEE838B05}"/>
              </a:ext>
            </a:extLst>
          </p:cNvPr>
          <p:cNvSpPr txBox="1">
            <a:spLocks/>
          </p:cNvSpPr>
          <p:nvPr/>
        </p:nvSpPr>
        <p:spPr bwMode="auto">
          <a:xfrm>
            <a:off x="4800600" y="1174749"/>
            <a:ext cx="3276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Odds</a:t>
            </a:r>
          </a:p>
          <a:p>
            <a:r>
              <a:rPr lang="en-US" sz="1800" dirty="0"/>
              <a:t>Logit function</a:t>
            </a:r>
          </a:p>
          <a:p>
            <a:r>
              <a:rPr lang="en-US" sz="1800" dirty="0"/>
              <a:t>Bayes Classifier</a:t>
            </a:r>
          </a:p>
          <a:p>
            <a:r>
              <a:rPr lang="en-US" sz="1800" dirty="0"/>
              <a:t>LDA</a:t>
            </a:r>
          </a:p>
          <a:p>
            <a:r>
              <a:rPr lang="en-US" sz="1800" dirty="0"/>
              <a:t>QDA</a:t>
            </a:r>
          </a:p>
          <a:p>
            <a:endParaRPr lang="en-US" sz="1800" dirty="0"/>
          </a:p>
        </p:txBody>
      </p:sp>
    </p:spTree>
    <p:extLst>
      <p:ext uri="{BB962C8B-B14F-4D97-AF65-F5344CB8AC3E}">
        <p14:creationId xmlns:p14="http://schemas.microsoft.com/office/powerpoint/2010/main" val="180119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Boundary</a:t>
            </a:r>
          </a:p>
        </p:txBody>
      </p:sp>
      <p:sp>
        <p:nvSpPr>
          <p:cNvPr id="3" name="Content Placeholder 2"/>
          <p:cNvSpPr>
            <a:spLocks noGrp="1"/>
          </p:cNvSpPr>
          <p:nvPr>
            <p:ph idx="1"/>
          </p:nvPr>
        </p:nvSpPr>
        <p:spPr>
          <a:xfrm>
            <a:off x="457200" y="1066800"/>
            <a:ext cx="8229600" cy="5135563"/>
          </a:xfrm>
        </p:spPr>
        <p:txBody>
          <a:bodyPr/>
          <a:lstStyle/>
          <a:p>
            <a:pPr marL="0" indent="0">
              <a:buNone/>
            </a:pPr>
            <a:r>
              <a:rPr lang="en-US" dirty="0"/>
              <a:t>How does the Logistic function work?</a:t>
            </a:r>
          </a:p>
          <a:p>
            <a:pPr marL="0" indent="0">
              <a:buNone/>
            </a:pPr>
            <a:endParaRPr lang="en-US" dirty="0"/>
          </a:p>
          <a:p>
            <a:r>
              <a:rPr lang="en-US" dirty="0"/>
              <a:t>Let’s say if p(x) &lt; 0.5 we predict 0 and if p(x) ≥ 0.5 we predict 1</a:t>
            </a:r>
          </a:p>
          <a:p>
            <a:endParaRPr lang="en-US" dirty="0"/>
          </a:p>
          <a:p>
            <a:r>
              <a:rPr lang="en-US" dirty="0"/>
              <a:t>Thus when y &lt; 0 we predict 0 and when y &gt; 0 we predict 1</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r>
              <a:rPr lang="en-US" dirty="0"/>
              <a:t>The </a:t>
            </a:r>
            <a:r>
              <a:rPr lang="en-US" u="sng" dirty="0"/>
              <a:t>Decision Boundary</a:t>
            </a:r>
            <a:r>
              <a:rPr lang="en-US" dirty="0"/>
              <a:t> is at p = 0.5</a:t>
            </a:r>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a:t>
            </a:fld>
            <a:endParaRPr lang="en-US" altLang="en-US"/>
          </a:p>
        </p:txBody>
      </p:sp>
      <p:sp>
        <p:nvSpPr>
          <p:cNvPr id="5" name="TextBox 4"/>
          <p:cNvSpPr txBox="1"/>
          <p:nvPr/>
        </p:nvSpPr>
        <p:spPr>
          <a:xfrm>
            <a:off x="1981200" y="2450068"/>
            <a:ext cx="300082" cy="369332"/>
          </a:xfrm>
          <a:prstGeom prst="rect">
            <a:avLst/>
          </a:prstGeom>
          <a:noFill/>
        </p:spPr>
        <p:txBody>
          <a:bodyPr wrap="none" rtlCol="0">
            <a:spAutoFit/>
          </a:bodyPr>
          <a:lstStyle/>
          <a:p>
            <a:r>
              <a:rPr lang="en-US" dirty="0"/>
              <a:t>^</a:t>
            </a:r>
          </a:p>
        </p:txBody>
      </p:sp>
      <p:sp>
        <p:nvSpPr>
          <p:cNvPr id="6" name="TextBox 5"/>
          <p:cNvSpPr txBox="1"/>
          <p:nvPr/>
        </p:nvSpPr>
        <p:spPr>
          <a:xfrm>
            <a:off x="4957718" y="2438400"/>
            <a:ext cx="300082" cy="369332"/>
          </a:xfrm>
          <a:prstGeom prst="rect">
            <a:avLst/>
          </a:prstGeom>
          <a:noFill/>
        </p:spPr>
        <p:txBody>
          <a:bodyPr wrap="none" rtlCol="0">
            <a:spAutoFit/>
          </a:bodyPr>
          <a:lstStyle/>
          <a:p>
            <a:r>
              <a:rPr lang="en-US" dirty="0"/>
              <a:t>^</a:t>
            </a:r>
          </a:p>
        </p:txBody>
      </p:sp>
      <p:sp>
        <p:nvSpPr>
          <p:cNvPr id="53" name="TextBox 52"/>
          <p:cNvSpPr txBox="1"/>
          <p:nvPr/>
        </p:nvSpPr>
        <p:spPr>
          <a:xfrm>
            <a:off x="3697940" y="5694811"/>
            <a:ext cx="300082" cy="369332"/>
          </a:xfrm>
          <a:prstGeom prst="rect">
            <a:avLst/>
          </a:prstGeom>
          <a:noFill/>
        </p:spPr>
        <p:txBody>
          <a:bodyPr wrap="none" rtlCol="0">
            <a:spAutoFit/>
          </a:bodyPr>
          <a:lstStyle/>
          <a:p>
            <a:r>
              <a:rPr lang="en-US" dirty="0"/>
              <a:t>^</a:t>
            </a:r>
          </a:p>
        </p:txBody>
      </p:sp>
      <p:pic>
        <p:nvPicPr>
          <p:cNvPr id="54" name="Picture 53"/>
          <p:cNvPicPr>
            <a:picLocks noChangeAspect="1"/>
          </p:cNvPicPr>
          <p:nvPr/>
        </p:nvPicPr>
        <p:blipFill rotWithShape="1">
          <a:blip r:embed="rId2">
            <a:extLst>
              <a:ext uri="{28A0092B-C50C-407E-A947-70E740481C1C}">
                <a14:useLocalDpi xmlns:a14="http://schemas.microsoft.com/office/drawing/2010/main" val="0"/>
              </a:ext>
            </a:extLst>
          </a:blip>
          <a:srcRect l="49354" t="14943" r="3076" b="2298"/>
          <a:stretch/>
        </p:blipFill>
        <p:spPr>
          <a:xfrm>
            <a:off x="2438400" y="3114040"/>
            <a:ext cx="3017520" cy="2194560"/>
          </a:xfrm>
          <a:prstGeom prst="rect">
            <a:avLst/>
          </a:prstGeom>
        </p:spPr>
      </p:pic>
      <p:cxnSp>
        <p:nvCxnSpPr>
          <p:cNvPr id="8" name="Straight Connector 7"/>
          <p:cNvCxnSpPr/>
          <p:nvPr/>
        </p:nvCxnSpPr>
        <p:spPr>
          <a:xfrm>
            <a:off x="3124200" y="3949700"/>
            <a:ext cx="2514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55920" y="32004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455920" y="4211320"/>
            <a:ext cx="0" cy="5892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09204" y="5260320"/>
            <a:ext cx="1018420" cy="369332"/>
          </a:xfrm>
          <a:prstGeom prst="rect">
            <a:avLst/>
          </a:prstGeom>
          <a:noFill/>
        </p:spPr>
        <p:txBody>
          <a:bodyPr wrap="none" rtlCol="0">
            <a:spAutoFit/>
          </a:bodyPr>
          <a:lstStyle/>
          <a:p>
            <a:r>
              <a:rPr lang="en-US" dirty="0"/>
              <a:t>Predict 0</a:t>
            </a:r>
          </a:p>
        </p:txBody>
      </p:sp>
      <p:sp>
        <p:nvSpPr>
          <p:cNvPr id="57" name="TextBox 56"/>
          <p:cNvSpPr txBox="1"/>
          <p:nvPr/>
        </p:nvSpPr>
        <p:spPr>
          <a:xfrm>
            <a:off x="4132342" y="4953000"/>
            <a:ext cx="287258" cy="338554"/>
          </a:xfrm>
          <a:prstGeom prst="rect">
            <a:avLst/>
          </a:prstGeom>
          <a:noFill/>
        </p:spPr>
        <p:txBody>
          <a:bodyPr wrap="none" rtlCol="0">
            <a:spAutoFit/>
          </a:bodyPr>
          <a:lstStyle/>
          <a:p>
            <a:r>
              <a:rPr lang="en-US" sz="1600" dirty="0"/>
              <a:t>^</a:t>
            </a:r>
          </a:p>
        </p:txBody>
      </p:sp>
      <p:cxnSp>
        <p:nvCxnSpPr>
          <p:cNvPr id="58" name="Straight Connector 57"/>
          <p:cNvCxnSpPr/>
          <p:nvPr/>
        </p:nvCxnSpPr>
        <p:spPr>
          <a:xfrm flipV="1">
            <a:off x="4275971" y="2971800"/>
            <a:ext cx="0" cy="2438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7" idx="1"/>
          </p:cNvCxnSpPr>
          <p:nvPr/>
        </p:nvCxnSpPr>
        <p:spPr>
          <a:xfrm flipH="1">
            <a:off x="3429000" y="5122277"/>
            <a:ext cx="70334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419600" y="5122277"/>
            <a:ext cx="6881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448508" y="5225534"/>
            <a:ext cx="1018420" cy="369332"/>
          </a:xfrm>
          <a:prstGeom prst="rect">
            <a:avLst/>
          </a:prstGeom>
          <a:noFill/>
        </p:spPr>
        <p:txBody>
          <a:bodyPr wrap="none" rtlCol="0">
            <a:spAutoFit/>
          </a:bodyPr>
          <a:lstStyle/>
          <a:p>
            <a:r>
              <a:rPr lang="en-US" dirty="0"/>
              <a:t>Predict 1</a:t>
            </a:r>
          </a:p>
        </p:txBody>
      </p:sp>
      <p:sp>
        <p:nvSpPr>
          <p:cNvPr id="18" name="TextBox 17"/>
          <p:cNvSpPr txBox="1"/>
          <p:nvPr/>
        </p:nvSpPr>
        <p:spPr>
          <a:xfrm>
            <a:off x="5638800" y="3745468"/>
            <a:ext cx="1356181" cy="369332"/>
          </a:xfrm>
          <a:prstGeom prst="rect">
            <a:avLst/>
          </a:prstGeom>
          <a:noFill/>
        </p:spPr>
        <p:txBody>
          <a:bodyPr wrap="square" rtlCol="0">
            <a:spAutoFit/>
          </a:bodyPr>
          <a:lstStyle/>
          <a:p>
            <a:r>
              <a:rPr lang="en-US" dirty="0"/>
              <a:t>p = 0.5</a:t>
            </a:r>
          </a:p>
        </p:txBody>
      </p:sp>
      <p:sp>
        <p:nvSpPr>
          <p:cNvPr id="19" name="TextBox 18"/>
          <p:cNvSpPr txBox="1"/>
          <p:nvPr/>
        </p:nvSpPr>
        <p:spPr>
          <a:xfrm>
            <a:off x="5638800" y="3669268"/>
            <a:ext cx="300082" cy="369332"/>
          </a:xfrm>
          <a:prstGeom prst="rect">
            <a:avLst/>
          </a:prstGeom>
          <a:noFill/>
        </p:spPr>
        <p:txBody>
          <a:bodyPr wrap="none" rtlCol="0">
            <a:spAutoFit/>
          </a:bodyPr>
          <a:lstStyle/>
          <a:p>
            <a:r>
              <a:rPr lang="en-US" dirty="0"/>
              <a:t>^</a:t>
            </a:r>
          </a:p>
        </p:txBody>
      </p:sp>
      <p:sp>
        <p:nvSpPr>
          <p:cNvPr id="20" name="TextBox 19"/>
          <p:cNvSpPr txBox="1"/>
          <p:nvPr/>
        </p:nvSpPr>
        <p:spPr>
          <a:xfrm>
            <a:off x="2491801" y="3809999"/>
            <a:ext cx="399082" cy="369332"/>
          </a:xfrm>
          <a:prstGeom prst="rect">
            <a:avLst/>
          </a:prstGeom>
          <a:solidFill>
            <a:schemeClr val="bg1"/>
          </a:solidFill>
        </p:spPr>
        <p:txBody>
          <a:bodyPr wrap="square" rtlCol="0">
            <a:spAutoFit/>
          </a:bodyPr>
          <a:lstStyle/>
          <a:p>
            <a:r>
              <a:rPr lang="en-US" dirty="0"/>
              <a:t>p </a:t>
            </a:r>
          </a:p>
        </p:txBody>
      </p:sp>
      <p:sp>
        <p:nvSpPr>
          <p:cNvPr id="22" name="TextBox 21"/>
          <p:cNvSpPr txBox="1"/>
          <p:nvPr/>
        </p:nvSpPr>
        <p:spPr>
          <a:xfrm>
            <a:off x="4114800" y="4953000"/>
            <a:ext cx="399082" cy="369332"/>
          </a:xfrm>
          <a:prstGeom prst="rect">
            <a:avLst/>
          </a:prstGeom>
          <a:solidFill>
            <a:schemeClr val="bg1"/>
          </a:solidFill>
        </p:spPr>
        <p:txBody>
          <a:bodyPr wrap="square" rtlCol="0">
            <a:spAutoFit/>
          </a:bodyPr>
          <a:lstStyle/>
          <a:p>
            <a:r>
              <a:rPr lang="en-US" dirty="0"/>
              <a:t>y </a:t>
            </a:r>
          </a:p>
        </p:txBody>
      </p:sp>
      <p:sp>
        <p:nvSpPr>
          <p:cNvPr id="23" name="TextBox 22"/>
          <p:cNvSpPr txBox="1"/>
          <p:nvPr/>
        </p:nvSpPr>
        <p:spPr>
          <a:xfrm>
            <a:off x="4105064" y="4865132"/>
            <a:ext cx="300082" cy="369332"/>
          </a:xfrm>
          <a:prstGeom prst="rect">
            <a:avLst/>
          </a:prstGeom>
          <a:noFill/>
        </p:spPr>
        <p:txBody>
          <a:bodyPr wrap="none" rtlCol="0">
            <a:spAutoFit/>
          </a:bodyPr>
          <a:lstStyle/>
          <a:p>
            <a:r>
              <a:rPr lang="en-US" dirty="0"/>
              <a:t>^</a:t>
            </a:r>
          </a:p>
        </p:txBody>
      </p:sp>
      <p:sp>
        <p:nvSpPr>
          <p:cNvPr id="24" name="TextBox 23"/>
          <p:cNvSpPr txBox="1"/>
          <p:nvPr/>
        </p:nvSpPr>
        <p:spPr>
          <a:xfrm>
            <a:off x="2491800" y="3702327"/>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0221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for </a:t>
            </a:r>
            <a:r>
              <a:rPr lang="en-US" dirty="0">
                <a:latin typeface="Symbol" panose="05050102010706020507" pitchFamily="18" charset="2"/>
              </a:rPr>
              <a:t>b</a:t>
            </a:r>
            <a:r>
              <a:rPr lang="en-US" baseline="-25000" dirty="0"/>
              <a:t>0</a:t>
            </a:r>
            <a:r>
              <a:rPr lang="en-US" dirty="0"/>
              <a:t> and </a:t>
            </a:r>
            <a:r>
              <a:rPr lang="en-US" dirty="0">
                <a:latin typeface="Symbol" panose="05050102010706020507" pitchFamily="18" charset="2"/>
              </a:rPr>
              <a:t>b</a:t>
            </a:r>
            <a:r>
              <a:rPr lang="en-US" baseline="-25000" dirty="0"/>
              <a:t>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For </a:t>
                </a:r>
                <a:r>
                  <a:rPr lang="en-US" u="sng" dirty="0"/>
                  <a:t>Linear Regression</a:t>
                </a:r>
                <a:r>
                  <a:rPr lang="en-US" dirty="0"/>
                  <a:t>, we applied the least squares optimization technique to the error function to find </a:t>
                </a:r>
                <a:r>
                  <a:rPr lang="en-US" dirty="0">
                    <a:latin typeface="Symbol" panose="05050102010706020507" pitchFamily="18" charset="2"/>
                  </a:rPr>
                  <a:t>b</a:t>
                </a:r>
                <a:r>
                  <a:rPr lang="en-US" baseline="-25000" dirty="0"/>
                  <a:t>0</a:t>
                </a:r>
                <a:r>
                  <a:rPr lang="en-US" dirty="0"/>
                  <a:t> and </a:t>
                </a:r>
                <a:r>
                  <a:rPr lang="en-US" dirty="0">
                    <a:latin typeface="Symbol" panose="05050102010706020507" pitchFamily="18" charset="2"/>
                  </a:rPr>
                  <a:t>b</a:t>
                </a:r>
                <a:r>
                  <a:rPr lang="en-US" baseline="-25000" dirty="0"/>
                  <a:t>1</a:t>
                </a:r>
              </a:p>
              <a:p>
                <a:pPr marL="457200" lvl="1" indent="0">
                  <a:buNone/>
                </a:pPr>
                <a:endParaRPr lang="en-US" dirty="0"/>
              </a:p>
              <a:p>
                <a:pPr marL="457200" lvl="1" indent="0">
                  <a:buNone/>
                </a:pPr>
                <a:r>
                  <a:rPr lang="en-US" dirty="0"/>
                  <a:t>Error(</a:t>
                </a:r>
                <a:r>
                  <a:rPr lang="en-US" dirty="0">
                    <a:latin typeface="Symbol" panose="05050102010706020507" pitchFamily="18" charset="2"/>
                  </a:rPr>
                  <a:t>b</a:t>
                </a:r>
                <a:r>
                  <a:rPr lang="en-US" dirty="0"/>
                  <a:t>) = J(</a:t>
                </a:r>
                <a:r>
                  <a:rPr lang="en-US" dirty="0">
                    <a:latin typeface="Symbol" panose="05050102010706020507" pitchFamily="18" charset="2"/>
                  </a:rPr>
                  <a:t>b</a:t>
                </a:r>
                <a:r>
                  <a:rPr lang="en-US" dirty="0"/>
                  <a:t>)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d>
                          <m:dPr>
                            <m:ctrlPr>
                              <a:rPr lang="en-US" i="1">
                                <a:latin typeface="Cambria Math" panose="02040503050406030204" pitchFamily="18" charset="0"/>
                              </a:rPr>
                            </m:ctrlPr>
                          </m:dPr>
                          <m:e>
                            <m:r>
                              <a:rPr lang="en-US" i="1">
                                <a:latin typeface="Cambria Math"/>
                              </a:rPr>
                              <m:t>𝑦</m:t>
                            </m:r>
                            <m:r>
                              <a:rPr lang="en-US" i="1" baseline="-25000">
                                <a:latin typeface="Cambria Math"/>
                              </a:rPr>
                              <m:t>𝑖</m:t>
                            </m:r>
                            <m:r>
                              <a:rPr lang="en-US" i="1">
                                <a:latin typeface="Cambria Math"/>
                              </a:rPr>
                              <m:t> −</m:t>
                            </m:r>
                            <m:r>
                              <a:rPr lang="cy-GB" i="1" smtClean="0">
                                <a:latin typeface="Cambria Math"/>
                              </a:rPr>
                              <m:t>ŷ</m:t>
                            </m:r>
                            <m:r>
                              <a:rPr lang="en-US" i="1" baseline="-25000">
                                <a:latin typeface="Cambria Math"/>
                              </a:rPr>
                              <m:t>𝑖</m:t>
                            </m:r>
                          </m:e>
                        </m:d>
                        <m:r>
                          <a:rPr lang="en-US" i="1" baseline="30000">
                            <a:latin typeface="Cambria Math"/>
                          </a:rPr>
                          <m:t>2</m:t>
                        </m:r>
                      </m:e>
                    </m:nary>
                  </m:oMath>
                </a14:m>
                <a:endParaRPr lang="en-US" dirty="0"/>
              </a:p>
              <a:p>
                <a:pPr marL="457200" lvl="1" indent="0">
                  <a:buNone/>
                </a:pPr>
                <a:r>
                  <a:rPr lang="en-US" dirty="0"/>
                  <a:t>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d>
                          <m:dPr>
                            <m:ctrlPr>
                              <a:rPr lang="en-US" i="1">
                                <a:latin typeface="Cambria Math" panose="02040503050406030204" pitchFamily="18" charset="0"/>
                              </a:rPr>
                            </m:ctrlPr>
                          </m:dPr>
                          <m:e>
                            <m:r>
                              <a:rPr lang="en-US" i="1">
                                <a:latin typeface="Cambria Math"/>
                              </a:rPr>
                              <m:t>𝑦</m:t>
                            </m:r>
                            <m:r>
                              <a:rPr lang="en-US" i="1" baseline="-25000">
                                <a:latin typeface="Cambria Math"/>
                              </a:rPr>
                              <m:t>𝑖</m:t>
                            </m:r>
                            <m:r>
                              <a:rPr lang="en-US" i="1">
                                <a:latin typeface="Cambria Math"/>
                              </a:rPr>
                              <m:t> </m:t>
                            </m:r>
                            <m:r>
                              <m:rPr>
                                <m:nor/>
                              </m:rPr>
                              <a:rPr lang="en-US" b="0" i="0" smtClean="0">
                                <a:latin typeface="Cambria Math"/>
                              </a:rPr>
                              <m:t>− </m:t>
                            </m:r>
                            <m:r>
                              <m:rPr>
                                <m:nor/>
                              </m:rPr>
                              <a:rPr lang="en-US" dirty="0">
                                <a:latin typeface="Symbol" panose="05050102010706020507" pitchFamily="18" charset="2"/>
                              </a:rPr>
                              <m:t>b</m:t>
                            </m:r>
                            <m:r>
                              <m:rPr>
                                <m:nor/>
                              </m:rPr>
                              <a:rPr lang="en-US" baseline="-25000" dirty="0"/>
                              <m:t>0</m:t>
                            </m:r>
                            <m:r>
                              <m:rPr>
                                <m:nor/>
                              </m:rPr>
                              <a:rPr lang="en-US" dirty="0"/>
                              <m:t> </m:t>
                            </m:r>
                            <m:r>
                              <m:rPr>
                                <m:nor/>
                              </m:rPr>
                              <a:rPr lang="en-US" b="0" i="0" dirty="0" smtClean="0"/>
                              <m:t>−</m:t>
                            </m:r>
                            <m:r>
                              <m:rPr>
                                <m:nor/>
                              </m:rPr>
                              <a:rPr lang="en-US" dirty="0"/>
                              <m:t> </m:t>
                            </m:r>
                            <m:r>
                              <m:rPr>
                                <m:nor/>
                              </m:rPr>
                              <a:rPr lang="en-US" dirty="0">
                                <a:latin typeface="Symbol" panose="05050102010706020507" pitchFamily="18" charset="2"/>
                              </a:rPr>
                              <m:t>b</m:t>
                            </m:r>
                            <m:r>
                              <m:rPr>
                                <m:nor/>
                              </m:rPr>
                              <a:rPr lang="en-US" baseline="-25000" dirty="0"/>
                              <m:t>1</m:t>
                            </m:r>
                            <m:r>
                              <m:rPr>
                                <m:nor/>
                              </m:rPr>
                              <a:rPr lang="en-US" baseline="-25000" dirty="0"/>
                              <m:t>jxij</m:t>
                            </m:r>
                            <m:r>
                              <m:rPr>
                                <m:nor/>
                              </m:rPr>
                              <a:rPr lang="en-US" baseline="-25000" dirty="0"/>
                              <m:t> </m:t>
                            </m:r>
                          </m:e>
                        </m:d>
                        <m:r>
                          <a:rPr lang="en-US" i="1" baseline="30000">
                            <a:latin typeface="Cambria Math"/>
                          </a:rPr>
                          <m:t>2</m:t>
                        </m:r>
                      </m:e>
                    </m:nary>
                  </m:oMath>
                </a14:m>
                <a:endParaRPr lang="en-US" dirty="0"/>
              </a:p>
              <a:p>
                <a:pPr marL="457200" lvl="1" indent="0">
                  <a:buNone/>
                </a:pPr>
                <a:endParaRPr lang="en-US" dirty="0"/>
              </a:p>
              <a:p>
                <a:pPr marL="457200" lvl="1" indent="0">
                  <a:buNone/>
                </a:pPr>
                <a:r>
                  <a:rPr lang="en-US" dirty="0"/>
                  <a:t>And we minimized the Error by finding the derivative with respect to </a:t>
                </a:r>
                <a:r>
                  <a:rPr lang="en-US" dirty="0">
                    <a:latin typeface="Symbol" panose="05050102010706020507" pitchFamily="18" charset="2"/>
                  </a:rPr>
                  <a:t>b</a:t>
                </a:r>
                <a:r>
                  <a:rPr lang="en-US" baseline="-25000" dirty="0"/>
                  <a:t>0</a:t>
                </a:r>
                <a:r>
                  <a:rPr lang="en-US" dirty="0"/>
                  <a:t> and </a:t>
                </a:r>
                <a:r>
                  <a:rPr lang="en-US" dirty="0">
                    <a:latin typeface="Symbol" panose="05050102010706020507" pitchFamily="18" charset="2"/>
                  </a:rPr>
                  <a:t>b</a:t>
                </a:r>
                <a:r>
                  <a:rPr lang="en-US" baseline="-25000" dirty="0"/>
                  <a:t>1</a:t>
                </a:r>
                <a:r>
                  <a:rPr lang="en-US" dirty="0"/>
                  <a:t> and setting it to 0.</a:t>
                </a:r>
              </a:p>
              <a:p>
                <a:pPr marL="457200" lvl="1" indent="0">
                  <a:buNone/>
                </a:pPr>
                <a:r>
                  <a:rPr lang="en-US" dirty="0"/>
                  <a:t>__________________________________________________________</a:t>
                </a:r>
              </a:p>
              <a:p>
                <a:pPr marL="457200" lvl="1" indent="0">
                  <a:buNone/>
                </a:pPr>
                <a:r>
                  <a:rPr lang="en-US" dirty="0"/>
                  <a:t>But for this </a:t>
                </a:r>
                <a:r>
                  <a:rPr lang="en-US" u="sng" dirty="0"/>
                  <a:t>Classification</a:t>
                </a:r>
                <a:r>
                  <a:rPr lang="en-US" dirty="0"/>
                  <a:t> problem, this does not lead to a good solution.</a:t>
                </a:r>
              </a:p>
              <a:p>
                <a:pPr marL="457200" lvl="1" indent="0">
                  <a:buNone/>
                </a:pPr>
                <a:endParaRPr lang="en-US" dirty="0"/>
              </a:p>
              <a:p>
                <a:pPr marL="457200" lvl="1" indent="0">
                  <a:buNone/>
                </a:pPr>
                <a:r>
                  <a:rPr lang="en-US" dirty="0"/>
                  <a:t>Error(</a:t>
                </a:r>
                <a:r>
                  <a:rPr lang="en-US" dirty="0">
                    <a:latin typeface="Symbol" panose="05050102010706020507" pitchFamily="18" charset="2"/>
                  </a:rPr>
                  <a:t>b</a:t>
                </a:r>
                <a:r>
                  <a:rPr lang="en-US" dirty="0"/>
                  <a:t>) = J(</a:t>
                </a:r>
                <a:r>
                  <a:rPr lang="en-US" dirty="0">
                    <a:latin typeface="Symbol" panose="05050102010706020507" pitchFamily="18" charset="2"/>
                  </a:rPr>
                  <a:t>b</a:t>
                </a:r>
                <a:r>
                  <a:rPr lang="en-US" dirty="0"/>
                  <a:t>)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d>
                          <m:dPr>
                            <m:ctrlPr>
                              <a:rPr lang="en-US" i="1">
                                <a:latin typeface="Cambria Math" panose="02040503050406030204" pitchFamily="18" charset="0"/>
                              </a:rPr>
                            </m:ctrlPr>
                          </m:dPr>
                          <m:e>
                            <m:r>
                              <a:rPr lang="en-US" i="1">
                                <a:latin typeface="Cambria Math"/>
                              </a:rPr>
                              <m:t>𝑦</m:t>
                            </m:r>
                            <m:r>
                              <a:rPr lang="en-US" i="1" baseline="-25000">
                                <a:latin typeface="Cambria Math"/>
                              </a:rPr>
                              <m:t>𝑖</m:t>
                            </m:r>
                            <m:r>
                              <a:rPr lang="en-US" i="1">
                                <a:latin typeface="Cambria Math"/>
                              </a:rPr>
                              <m:t> −</m:t>
                            </m:r>
                            <m:r>
                              <a:rPr lang="cy-GB" i="1">
                                <a:latin typeface="Cambria Math"/>
                              </a:rPr>
                              <m:t>ŷ</m:t>
                            </m:r>
                            <m:r>
                              <a:rPr lang="en-US" i="1" baseline="-25000">
                                <a:latin typeface="Cambria Math"/>
                              </a:rPr>
                              <m:t>𝑖</m:t>
                            </m:r>
                          </m:e>
                        </m:d>
                        <m:r>
                          <a:rPr lang="en-US" i="1" baseline="30000">
                            <a:latin typeface="Cambria Math"/>
                          </a:rPr>
                          <m:t>2</m:t>
                        </m:r>
                      </m:e>
                    </m:nary>
                  </m:oMath>
                </a14:m>
                <a:endParaRPr lang="en-US" dirty="0"/>
              </a:p>
              <a:p>
                <a:pPr marL="457200" lvl="1" indent="0">
                  <a:buNone/>
                </a:pPr>
                <a:r>
                  <a:rPr lang="en-US" dirty="0"/>
                  <a:t>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d>
                          <m:dPr>
                            <m:ctrlPr>
                              <a:rPr lang="en-US" i="1">
                                <a:latin typeface="Cambria Math" panose="02040503050406030204" pitchFamily="18" charset="0"/>
                              </a:rPr>
                            </m:ctrlPr>
                          </m:dPr>
                          <m:e>
                            <m:r>
                              <a:rPr lang="en-US" i="1">
                                <a:latin typeface="Cambria Math"/>
                              </a:rPr>
                              <m:t>𝑦</m:t>
                            </m:r>
                            <m:r>
                              <a:rPr lang="en-US" i="1" baseline="-25000">
                                <a:latin typeface="Cambria Math"/>
                              </a:rPr>
                              <m:t>𝑖</m:t>
                            </m:r>
                            <m:r>
                              <a:rPr lang="en-US" i="1">
                                <a:latin typeface="Cambria Math"/>
                              </a:rPr>
                              <m:t> </m:t>
                            </m:r>
                            <m:r>
                              <m:rPr>
                                <m:nor/>
                              </m:rPr>
                              <a:rPr lang="en-US">
                                <a:latin typeface="Cambria Math"/>
                              </a:rPr>
                              <m:t>−</m:t>
                            </m:r>
                            <m:r>
                              <m:rPr>
                                <m:nor/>
                              </m:rPr>
                              <a:rPr lang="en-US" b="0" i="0" smtClean="0">
                                <a:latin typeface="Cambria Math"/>
                              </a:rPr>
                              <m:t>{</m:t>
                            </m:r>
                            <m:r>
                              <m:rPr>
                                <m:nor/>
                              </m:rPr>
                              <a:rPr lang="en-US" dirty="0"/>
                              <m:t>e</m:t>
                            </m:r>
                            <m:r>
                              <m:rPr>
                                <m:nor/>
                              </m:rPr>
                              <a:rPr lang="en-US" baseline="30000" dirty="0"/>
                              <m:t>(</m:t>
                            </m:r>
                            <m:r>
                              <m:rPr>
                                <m:nor/>
                              </m:rPr>
                              <a:rPr lang="en-US" baseline="30000" dirty="0">
                                <a:latin typeface="Symbol" panose="05050102010706020507" pitchFamily="18" charset="2"/>
                              </a:rPr>
                              <m:t>b</m:t>
                            </m:r>
                            <m:r>
                              <m:rPr>
                                <m:nor/>
                              </m:rPr>
                              <a:rPr lang="en-US" sz="1200" dirty="0"/>
                              <m:t>0</m:t>
                            </m:r>
                            <m:r>
                              <m:rPr>
                                <m:nor/>
                              </m:rPr>
                              <a:rPr lang="en-US" baseline="30000" dirty="0"/>
                              <m:t> + </m:t>
                            </m:r>
                            <m:r>
                              <m:rPr>
                                <m:nor/>
                              </m:rPr>
                              <a:rPr lang="en-US" baseline="30000" dirty="0">
                                <a:latin typeface="Symbol" panose="05050102010706020507" pitchFamily="18" charset="2"/>
                              </a:rPr>
                              <m:t>b</m:t>
                            </m:r>
                            <m:r>
                              <m:rPr>
                                <m:nor/>
                              </m:rPr>
                              <a:rPr lang="en-US" sz="1100" dirty="0"/>
                              <m:t>1</m:t>
                            </m:r>
                            <m:r>
                              <m:rPr>
                                <m:nor/>
                              </m:rPr>
                              <a:rPr lang="en-US" sz="1100" dirty="0"/>
                              <m:t>j</m:t>
                            </m:r>
                            <m:r>
                              <m:rPr>
                                <m:nor/>
                              </m:rPr>
                              <a:rPr lang="en-US" baseline="30000" dirty="0"/>
                              <m:t>x</m:t>
                            </m:r>
                            <m:r>
                              <m:rPr>
                                <m:nor/>
                              </m:rPr>
                              <a:rPr lang="en-US" sz="1200" dirty="0"/>
                              <m:t>ij</m:t>
                            </m:r>
                            <m:r>
                              <m:rPr>
                                <m:nor/>
                              </m:rPr>
                              <a:rPr lang="en-US" baseline="30000" dirty="0"/>
                              <m:t>) </m:t>
                            </m:r>
                            <m:r>
                              <m:rPr>
                                <m:nor/>
                              </m:rPr>
                              <a:rPr lang="en-US" dirty="0"/>
                              <m:t>/ (1 + </m:t>
                            </m:r>
                            <m:r>
                              <m:rPr>
                                <m:nor/>
                              </m:rPr>
                              <a:rPr lang="en-US" dirty="0"/>
                              <m:t>e</m:t>
                            </m:r>
                            <m:r>
                              <m:rPr>
                                <m:nor/>
                              </m:rPr>
                              <a:rPr lang="en-US" dirty="0"/>
                              <m:t> (</m:t>
                            </m:r>
                            <m:r>
                              <m:rPr>
                                <m:nor/>
                              </m:rPr>
                              <a:rPr lang="en-US" baseline="30000" dirty="0">
                                <a:latin typeface="Symbol" panose="05050102010706020507" pitchFamily="18" charset="2"/>
                              </a:rPr>
                              <m:t>b</m:t>
                            </m:r>
                            <m:r>
                              <m:rPr>
                                <m:nor/>
                              </m:rPr>
                              <a:rPr lang="en-US" sz="1200" dirty="0"/>
                              <m:t>0</m:t>
                            </m:r>
                            <m:r>
                              <m:rPr>
                                <m:nor/>
                              </m:rPr>
                              <a:rPr lang="en-US" baseline="30000" dirty="0"/>
                              <m:t> + </m:t>
                            </m:r>
                            <m:r>
                              <m:rPr>
                                <m:nor/>
                              </m:rPr>
                              <a:rPr lang="en-US" baseline="30000" dirty="0">
                                <a:latin typeface="Symbol" panose="05050102010706020507" pitchFamily="18" charset="2"/>
                              </a:rPr>
                              <m:t>b</m:t>
                            </m:r>
                            <m:r>
                              <m:rPr>
                                <m:nor/>
                              </m:rPr>
                              <a:rPr lang="en-US" sz="1200" dirty="0"/>
                              <m:t>1</m:t>
                            </m:r>
                            <m:r>
                              <m:rPr>
                                <m:nor/>
                              </m:rPr>
                              <a:rPr lang="en-US" sz="1200" dirty="0"/>
                              <m:t>j</m:t>
                            </m:r>
                            <m:r>
                              <m:rPr>
                                <m:nor/>
                              </m:rPr>
                              <a:rPr lang="en-US" baseline="30000" dirty="0"/>
                              <m:t>x</m:t>
                            </m:r>
                            <m:r>
                              <m:rPr>
                                <m:nor/>
                              </m:rPr>
                              <a:rPr lang="en-US" sz="1200" dirty="0"/>
                              <m:t>ij</m:t>
                            </m:r>
                            <m:r>
                              <m:rPr>
                                <m:nor/>
                              </m:rPr>
                              <a:rPr lang="en-US" baseline="30000" dirty="0"/>
                              <m:t>) </m:t>
                            </m:r>
                            <m:r>
                              <m:rPr>
                                <m:nor/>
                              </m:rPr>
                              <a:rPr lang="en-US" dirty="0"/>
                              <m:t>)</m:t>
                            </m:r>
                            <m:r>
                              <m:rPr>
                                <m:nor/>
                              </m:rPr>
                              <a:rPr lang="en-US" b="0" i="0" dirty="0" smtClean="0"/>
                              <m:t>}</m:t>
                            </m:r>
                            <m:r>
                              <m:rPr>
                                <m:nor/>
                              </m:rPr>
                              <a:rPr lang="en-US" dirty="0"/>
                              <m:t> </m:t>
                            </m:r>
                          </m:e>
                        </m:d>
                        <m:r>
                          <a:rPr lang="en-US" i="1" baseline="30000">
                            <a:latin typeface="Cambria Math"/>
                          </a:rPr>
                          <m:t>2</m:t>
                        </m:r>
                      </m:e>
                    </m:nary>
                  </m:oMath>
                </a14:m>
                <a:endParaRPr lang="en-US" dirty="0"/>
              </a:p>
              <a:p>
                <a:pPr marL="457200" lvl="1" indent="0">
                  <a:buNone/>
                </a:pPr>
                <a:endParaRPr lang="en-US" dirty="0"/>
              </a:p>
              <a:p>
                <a:pPr marL="457200" lvl="1" indent="0">
                  <a:buNone/>
                </a:pPr>
                <a:r>
                  <a:rPr lang="en-US" dirty="0"/>
                  <a:t>This result is not always convex, which leads to problems in optimization</a:t>
                </a:r>
              </a:p>
              <a:p>
                <a:pPr marL="457200"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713" r="-741" b="-72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8</a:t>
            </a:fld>
            <a:endParaRPr lang="en-US" altLang="en-US"/>
          </a:p>
        </p:txBody>
      </p:sp>
      <p:sp>
        <p:nvSpPr>
          <p:cNvPr id="5" name="TextBox 4"/>
          <p:cNvSpPr txBox="1"/>
          <p:nvPr/>
        </p:nvSpPr>
        <p:spPr>
          <a:xfrm>
            <a:off x="3733800" y="2526268"/>
            <a:ext cx="300082" cy="369332"/>
          </a:xfrm>
          <a:prstGeom prst="rect">
            <a:avLst/>
          </a:prstGeom>
          <a:noFill/>
        </p:spPr>
        <p:txBody>
          <a:bodyPr wrap="none" rtlCol="0">
            <a:spAutoFit/>
          </a:bodyPr>
          <a:lstStyle/>
          <a:p>
            <a:r>
              <a:rPr lang="en-US" dirty="0"/>
              <a:t>^</a:t>
            </a:r>
          </a:p>
        </p:txBody>
      </p:sp>
      <p:sp>
        <p:nvSpPr>
          <p:cNvPr id="7" name="TextBox 6"/>
          <p:cNvSpPr txBox="1"/>
          <p:nvPr/>
        </p:nvSpPr>
        <p:spPr>
          <a:xfrm>
            <a:off x="4195718" y="2526268"/>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77805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Cost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17051"/>
                <a:ext cx="8229600" cy="5135563"/>
              </a:xfrm>
            </p:spPr>
            <p:txBody>
              <a:bodyPr/>
              <a:lstStyle/>
              <a:p>
                <a:pPr marL="0" indent="0">
                  <a:buNone/>
                </a:pPr>
                <a:r>
                  <a:rPr lang="en-US" dirty="0"/>
                  <a:t>Let’s “maximize the likelihood” by minimizing the cost of being wrong</a:t>
                </a:r>
              </a:p>
              <a:p>
                <a:pPr marL="0" indent="0">
                  <a:buNone/>
                </a:pPr>
                <a:endParaRPr lang="en-US" dirty="0"/>
              </a:p>
              <a:p>
                <a:pPr marL="0" indent="0">
                  <a:buNone/>
                </a:pPr>
                <a:r>
                  <a:rPr lang="en-US" dirty="0"/>
                  <a:t>	J(</a:t>
                </a:r>
                <a:r>
                  <a:rPr lang="en-US" dirty="0">
                    <a:latin typeface="Symbol" panose="05050102010706020507" pitchFamily="18" charset="2"/>
                  </a:rPr>
                  <a:t>b</a:t>
                </a:r>
                <a:r>
                  <a:rPr lang="en-US" baseline="-25000" dirty="0"/>
                  <a:t>0</a:t>
                </a:r>
                <a:r>
                  <a:rPr lang="en-US" dirty="0"/>
                  <a:t>,</a:t>
                </a:r>
                <a:r>
                  <a:rPr lang="en-US" dirty="0">
                    <a:latin typeface="Symbol" panose="05050102010706020507" pitchFamily="18" charset="2"/>
                  </a:rPr>
                  <a:t>b</a:t>
                </a:r>
                <a:r>
                  <a:rPr lang="en-US" baseline="-25000" dirty="0"/>
                  <a:t>1</a:t>
                </a:r>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sub>
                      <m:sup>
                        <m:r>
                          <a:rPr lang="en-US" i="1">
                            <a:latin typeface="Cambria Math"/>
                          </a:rPr>
                          <m:t>𝑛</m:t>
                        </m:r>
                      </m:sup>
                      <m:e>
                        <m:r>
                          <a:rPr lang="en-US" b="0" i="1" smtClean="0">
                            <a:latin typeface="Cambria Math"/>
                          </a:rPr>
                          <m:t> </m:t>
                        </m:r>
                        <m:d>
                          <m:dPr>
                            <m:ctrlPr>
                              <a:rPr lang="en-US" i="1">
                                <a:latin typeface="Cambria Math" panose="02040503050406030204" pitchFamily="18" charset="0"/>
                              </a:rPr>
                            </m:ctrlPr>
                          </m:dPr>
                          <m:e>
                            <m:r>
                              <a:rPr lang="en-US" b="0" i="0" smtClean="0">
                                <a:latin typeface="Cambria Math"/>
                              </a:rPr>
                              <m:t>−</m:t>
                            </m:r>
                            <m:r>
                              <m:rPr>
                                <m:sty m:val="p"/>
                              </m:rPr>
                              <a:rPr lang="en-US">
                                <a:latin typeface="Cambria Math"/>
                              </a:rPr>
                              <m:t>y</m:t>
                            </m:r>
                            <m:r>
                              <m:rPr>
                                <m:sty m:val="p"/>
                              </m:rPr>
                              <a:rPr lang="en-US" baseline="-25000">
                                <a:latin typeface="Cambria Math"/>
                              </a:rPr>
                              <m:t>i</m:t>
                            </m:r>
                          </m:e>
                        </m:d>
                        <m:r>
                          <a:rPr lang="en-US">
                            <a:latin typeface="Cambria Math"/>
                          </a:rPr>
                          <m:t>∗</m:t>
                        </m:r>
                        <m:func>
                          <m:funcPr>
                            <m:ctrlPr>
                              <a:rPr lang="en-US" i="1" baseline="-25000">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m:rPr>
                                    <m:nor/>
                                  </m:rPr>
                                  <a:rPr lang="en-US" b="0" i="0" smtClean="0">
                                    <a:latin typeface="Cambria Math"/>
                                  </a:rPr>
                                  <m:t>p</m:t>
                                </m:r>
                              </m:e>
                            </m:d>
                          </m:e>
                        </m:func>
                        <m:r>
                          <a:rPr lang="en-US" b="0" i="1" smtClean="0">
                            <a:latin typeface="Cambria Math"/>
                          </a:rPr>
                          <m:t>−</m:t>
                        </m:r>
                        <m:r>
                          <a:rPr lang="en-US" i="1">
                            <a:latin typeface="Cambria Math"/>
                          </a:rPr>
                          <m:t> </m:t>
                        </m:r>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sub>
                      <m:sup>
                        <m:r>
                          <a:rPr lang="en-US" i="1">
                            <a:latin typeface="Cambria Math"/>
                          </a:rPr>
                          <m:t>𝑛</m:t>
                        </m:r>
                      </m:sup>
                      <m:e>
                        <m:d>
                          <m:dPr>
                            <m:ctrlPr>
                              <a:rPr lang="en-US" i="1">
                                <a:latin typeface="Cambria Math" panose="02040503050406030204" pitchFamily="18" charset="0"/>
                              </a:rPr>
                            </m:ctrlPr>
                          </m:dPr>
                          <m:e>
                            <m:r>
                              <a:rPr lang="en-US" i="1">
                                <a:latin typeface="Cambria Math"/>
                              </a:rPr>
                              <m:t>1 −</m:t>
                            </m:r>
                            <m:r>
                              <a:rPr lang="en-US" i="1" smtClean="0">
                                <a:latin typeface="Cambria Math"/>
                              </a:rPr>
                              <m:t>𝑦</m:t>
                            </m:r>
                            <m:r>
                              <a:rPr lang="en-US" i="1" baseline="-25000" smtClean="0">
                                <a:latin typeface="Cambria Math"/>
                              </a:rPr>
                              <m:t>𝑖</m:t>
                            </m:r>
                          </m:e>
                        </m:d>
                        <m:r>
                          <a:rPr lang="en-US" i="1">
                            <a:latin typeface="Cambria Math"/>
                          </a:rPr>
                          <m:t>∗</m:t>
                        </m:r>
                        <m:r>
                          <m:rPr>
                            <m:sty m:val="p"/>
                          </m:rPr>
                          <a:rPr lang="en-US" b="0" i="0" smtClean="0">
                            <a:latin typeface="Cambria Math"/>
                          </a:rPr>
                          <m:t>log</m:t>
                        </m:r>
                        <m:r>
                          <a:rPr lang="en-US" i="1">
                            <a:latin typeface="Cambria Math"/>
                          </a:rPr>
                          <m:t>(1 </m:t>
                        </m:r>
                        <m:func>
                          <m:funcPr>
                            <m:ctrlPr>
                              <a:rPr lang="en-US" b="0" i="1" smtClean="0">
                                <a:latin typeface="Cambria Math" panose="02040503050406030204" pitchFamily="18" charset="0"/>
                              </a:rPr>
                            </m:ctrlPr>
                          </m:funcPr>
                          <m:fName>
                            <m:r>
                              <a:rPr lang="en-US" i="1">
                                <a:latin typeface="Cambria Math"/>
                              </a:rPr>
                              <m:t>−</m:t>
                            </m:r>
                          </m:fName>
                          <m:e>
                            <m:r>
                              <a:rPr lang="en-US" b="0" i="1" smtClean="0">
                                <a:latin typeface="Cambria Math"/>
                              </a:rPr>
                              <m:t>𝑝</m:t>
                            </m:r>
                          </m:e>
                        </m:func>
                        <m:r>
                          <a:rPr lang="en-US" b="0" i="1" smtClean="0">
                            <a:latin typeface="Cambria Math"/>
                          </a:rPr>
                          <m:t>)</m:t>
                        </m:r>
                        <m:r>
                          <a:rPr lang="en-US" i="1">
                            <a:latin typeface="Cambria Math"/>
                          </a:rPr>
                          <m:t> </m:t>
                        </m:r>
                      </m:e>
                    </m:nary>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17051"/>
                <a:ext cx="8229600" cy="5135563"/>
              </a:xfrm>
              <a:blipFill>
                <a:blip r:embed="rId2"/>
                <a:stretch>
                  <a:fillRect l="-815" t="-71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9</a:t>
            </a:fld>
            <a:endParaRPr lang="en-US" altLang="en-US"/>
          </a:p>
        </p:txBody>
      </p:sp>
      <p:sp>
        <p:nvSpPr>
          <p:cNvPr id="6" name="TextBox 5"/>
          <p:cNvSpPr txBox="1"/>
          <p:nvPr/>
        </p:nvSpPr>
        <p:spPr>
          <a:xfrm>
            <a:off x="1346225" y="3605770"/>
            <a:ext cx="854721" cy="369332"/>
          </a:xfrm>
          <a:prstGeom prst="rect">
            <a:avLst/>
          </a:prstGeom>
          <a:noFill/>
        </p:spPr>
        <p:txBody>
          <a:bodyPr wrap="none" rtlCol="0">
            <a:spAutoFit/>
          </a:bodyPr>
          <a:lstStyle/>
          <a:p>
            <a:r>
              <a:rPr lang="en-US" dirty="0"/>
              <a:t>- log(p)</a:t>
            </a:r>
          </a:p>
        </p:txBody>
      </p:sp>
      <p:cxnSp>
        <p:nvCxnSpPr>
          <p:cNvPr id="15" name="Straight Arrow Connector 14"/>
          <p:cNvCxnSpPr/>
          <p:nvPr/>
        </p:nvCxnSpPr>
        <p:spPr>
          <a:xfrm flipV="1">
            <a:off x="990600" y="3584833"/>
            <a:ext cx="779" cy="1828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90600" y="5380335"/>
            <a:ext cx="221057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54404" y="5284231"/>
            <a:ext cx="306494" cy="369332"/>
          </a:xfrm>
          <a:prstGeom prst="rect">
            <a:avLst/>
          </a:prstGeom>
          <a:noFill/>
        </p:spPr>
        <p:txBody>
          <a:bodyPr wrap="none" rtlCol="0">
            <a:spAutoFit/>
          </a:bodyPr>
          <a:lstStyle/>
          <a:p>
            <a:r>
              <a:rPr lang="en-US" dirty="0"/>
              <a:t>p</a:t>
            </a:r>
          </a:p>
        </p:txBody>
      </p:sp>
      <p:sp>
        <p:nvSpPr>
          <p:cNvPr id="23" name="TextBox 22"/>
          <p:cNvSpPr txBox="1"/>
          <p:nvPr/>
        </p:nvSpPr>
        <p:spPr>
          <a:xfrm>
            <a:off x="806615" y="5337433"/>
            <a:ext cx="2270173" cy="369332"/>
          </a:xfrm>
          <a:prstGeom prst="rect">
            <a:avLst/>
          </a:prstGeom>
          <a:noFill/>
        </p:spPr>
        <p:txBody>
          <a:bodyPr wrap="none" rtlCol="0">
            <a:spAutoFit/>
          </a:bodyPr>
          <a:lstStyle/>
          <a:p>
            <a:r>
              <a:rPr lang="en-US" dirty="0"/>
              <a:t> 0                            1      </a:t>
            </a:r>
          </a:p>
        </p:txBody>
      </p:sp>
      <p:cxnSp>
        <p:nvCxnSpPr>
          <p:cNvPr id="27" name="Straight Connector 26"/>
          <p:cNvCxnSpPr/>
          <p:nvPr/>
        </p:nvCxnSpPr>
        <p:spPr>
          <a:xfrm flipV="1">
            <a:off x="2549955" y="5261233"/>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18875" y="5035475"/>
            <a:ext cx="731290" cy="369332"/>
          </a:xfrm>
          <a:prstGeom prst="rect">
            <a:avLst/>
          </a:prstGeom>
          <a:noFill/>
        </p:spPr>
        <p:txBody>
          <a:bodyPr wrap="none" rtlCol="0">
            <a:spAutoFit/>
          </a:bodyPr>
          <a:lstStyle/>
          <a:p>
            <a:r>
              <a:rPr lang="en-US" dirty="0"/>
              <a:t>log(p)</a:t>
            </a:r>
          </a:p>
        </p:txBody>
      </p:sp>
      <p:cxnSp>
        <p:nvCxnSpPr>
          <p:cNvPr id="36" name="Straight Connector 35"/>
          <p:cNvCxnSpPr/>
          <p:nvPr/>
        </p:nvCxnSpPr>
        <p:spPr>
          <a:xfrm>
            <a:off x="2214608" y="520537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 y="4572000"/>
            <a:ext cx="594073" cy="369332"/>
          </a:xfrm>
          <a:prstGeom prst="rect">
            <a:avLst/>
          </a:prstGeom>
          <a:noFill/>
        </p:spPr>
        <p:txBody>
          <a:bodyPr wrap="none" rtlCol="0">
            <a:spAutoFit/>
          </a:bodyPr>
          <a:lstStyle/>
          <a:p>
            <a:r>
              <a:rPr lang="en-US" dirty="0"/>
              <a:t>Cost</a:t>
            </a:r>
            <a:endParaRPr lang="en-US" baseline="-25000" dirty="0"/>
          </a:p>
        </p:txBody>
      </p:sp>
      <p:grpSp>
        <p:nvGrpSpPr>
          <p:cNvPr id="43" name="Group 42"/>
          <p:cNvGrpSpPr/>
          <p:nvPr/>
        </p:nvGrpSpPr>
        <p:grpSpPr>
          <a:xfrm flipV="1">
            <a:off x="1346225" y="5225459"/>
            <a:ext cx="4682357" cy="2257166"/>
            <a:chOff x="4343400" y="2438400"/>
            <a:chExt cx="2311359" cy="2716769"/>
          </a:xfrm>
        </p:grpSpPr>
        <p:sp>
          <p:nvSpPr>
            <p:cNvPr id="44" name="Arc 43"/>
            <p:cNvSpPr/>
            <p:nvPr/>
          </p:nvSpPr>
          <p:spPr>
            <a:xfrm rot="5400000" flipV="1">
              <a:off x="4678785" y="3179195"/>
              <a:ext cx="1752599" cy="2199349"/>
            </a:xfrm>
            <a:prstGeom prst="arc">
              <a:avLst>
                <a:gd name="adj1" fmla="val 16860738"/>
                <a:gd name="adj2" fmla="val 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flipH="1" flipV="1">
              <a:off x="4343400" y="2438400"/>
              <a:ext cx="715459" cy="2292866"/>
            </a:xfrm>
            <a:prstGeom prst="arc">
              <a:avLst>
                <a:gd name="adj1" fmla="val 16860571"/>
                <a:gd name="adj2" fmla="val 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6" name="TextBox 45"/>
              <p:cNvSpPr txBox="1"/>
              <p:nvPr/>
            </p:nvSpPr>
            <p:spPr>
              <a:xfrm>
                <a:off x="6601743" y="4484648"/>
                <a:ext cx="1188146" cy="369332"/>
              </a:xfrm>
              <a:prstGeom prst="rect">
                <a:avLst/>
              </a:prstGeom>
              <a:noFill/>
            </p:spPr>
            <p:txBody>
              <a:bodyPr wrap="none" rtlCol="0">
                <a:spAutoFit/>
              </a:bodyPr>
              <a:lstStyle/>
              <a:p>
                <a:r>
                  <a:rPr lang="en-US" dirty="0"/>
                  <a:t>- log(1 - </a:t>
                </a:r>
                <a14:m>
                  <m:oMath xmlns:m="http://schemas.openxmlformats.org/officeDocument/2006/math">
                    <m:r>
                      <m:rPr>
                        <m:sty m:val="p"/>
                      </m:rPr>
                      <a:rPr lang="cy-GB" i="1" dirty="0" smtClean="0">
                        <a:latin typeface="Cambria Math"/>
                      </a:rPr>
                      <m:t>p</m:t>
                    </m:r>
                    <m:r>
                      <a:rPr lang="en-US" i="1" baseline="-25000">
                        <a:latin typeface="Cambria Math"/>
                      </a:rPr>
                      <m:t> </m:t>
                    </m:r>
                  </m:oMath>
                </a14:m>
                <a:r>
                  <a:rPr lang="en-US" dirty="0"/>
                  <a:t>)</a:t>
                </a:r>
              </a:p>
            </p:txBody>
          </p:sp>
        </mc:Choice>
        <mc:Fallback xmlns="">
          <p:sp>
            <p:nvSpPr>
              <p:cNvPr id="46" name="TextBox 45"/>
              <p:cNvSpPr txBox="1">
                <a:spLocks noRot="1" noChangeAspect="1" noMove="1" noResize="1" noEditPoints="1" noAdjustHandles="1" noChangeArrowheads="1" noChangeShapeType="1" noTextEdit="1"/>
              </p:cNvSpPr>
              <p:nvPr/>
            </p:nvSpPr>
            <p:spPr>
              <a:xfrm>
                <a:off x="6601743" y="4484648"/>
                <a:ext cx="1188146" cy="369332"/>
              </a:xfrm>
              <a:prstGeom prst="rect">
                <a:avLst/>
              </a:prstGeom>
              <a:blipFill rotWithShape="1">
                <a:blip r:embed="rId3"/>
                <a:stretch>
                  <a:fillRect l="-4615" t="-8333" r="-3077" b="-26667"/>
                </a:stretch>
              </a:blipFill>
            </p:spPr>
            <p:txBody>
              <a:bodyPr/>
              <a:lstStyle/>
              <a:p>
                <a:r>
                  <a:rPr lang="en-US">
                    <a:noFill/>
                  </a:rPr>
                  <a:t> </a:t>
                </a:r>
              </a:p>
            </p:txBody>
          </p:sp>
        </mc:Fallback>
      </mc:AlternateContent>
      <p:cxnSp>
        <p:nvCxnSpPr>
          <p:cNvPr id="47" name="Straight Arrow Connector 46"/>
          <p:cNvCxnSpPr/>
          <p:nvPr/>
        </p:nvCxnSpPr>
        <p:spPr>
          <a:xfrm flipV="1">
            <a:off x="5517985" y="3472858"/>
            <a:ext cx="779" cy="1828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517985" y="5268360"/>
            <a:ext cx="221057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334000" y="5225458"/>
            <a:ext cx="2270173" cy="369332"/>
          </a:xfrm>
          <a:prstGeom prst="rect">
            <a:avLst/>
          </a:prstGeom>
          <a:noFill/>
        </p:spPr>
        <p:txBody>
          <a:bodyPr wrap="none" rtlCol="0">
            <a:spAutoFit/>
          </a:bodyPr>
          <a:lstStyle/>
          <a:p>
            <a:r>
              <a:rPr lang="en-US" dirty="0"/>
              <a:t> 0                            1      </a:t>
            </a:r>
          </a:p>
        </p:txBody>
      </p:sp>
      <p:cxnSp>
        <p:nvCxnSpPr>
          <p:cNvPr id="51" name="Straight Connector 50"/>
          <p:cNvCxnSpPr/>
          <p:nvPr/>
        </p:nvCxnSpPr>
        <p:spPr>
          <a:xfrm flipV="1">
            <a:off x="7077340" y="5149258"/>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741993" y="509340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755985" y="4460025"/>
            <a:ext cx="594073" cy="369332"/>
          </a:xfrm>
          <a:prstGeom prst="rect">
            <a:avLst/>
          </a:prstGeom>
          <a:noFill/>
        </p:spPr>
        <p:txBody>
          <a:bodyPr wrap="none" rtlCol="0">
            <a:spAutoFit/>
          </a:bodyPr>
          <a:lstStyle/>
          <a:p>
            <a:r>
              <a:rPr lang="en-US" dirty="0"/>
              <a:t>Cost</a:t>
            </a:r>
            <a:endParaRPr lang="en-US" baseline="-25000" dirty="0"/>
          </a:p>
        </p:txBody>
      </p:sp>
      <p:grpSp>
        <p:nvGrpSpPr>
          <p:cNvPr id="55" name="Group 54"/>
          <p:cNvGrpSpPr/>
          <p:nvPr/>
        </p:nvGrpSpPr>
        <p:grpSpPr>
          <a:xfrm flipH="1">
            <a:off x="4317915" y="2544464"/>
            <a:ext cx="2400140" cy="2716769"/>
            <a:chOff x="4343400" y="2438400"/>
            <a:chExt cx="2311359" cy="2716769"/>
          </a:xfrm>
        </p:grpSpPr>
        <p:sp>
          <p:nvSpPr>
            <p:cNvPr id="56" name="Arc 55"/>
            <p:cNvSpPr/>
            <p:nvPr/>
          </p:nvSpPr>
          <p:spPr>
            <a:xfrm rot="5400000" flipV="1">
              <a:off x="4678785" y="3179195"/>
              <a:ext cx="1752599" cy="2199349"/>
            </a:xfrm>
            <a:prstGeom prst="arc">
              <a:avLst>
                <a:gd name="adj1" fmla="val 16860738"/>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flipV="1">
              <a:off x="4343400" y="2438400"/>
              <a:ext cx="715459" cy="2292866"/>
            </a:xfrm>
            <a:prstGeom prst="arc">
              <a:avLst>
                <a:gd name="adj1" fmla="val 16860571"/>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8" name="TextBox 57"/>
          <p:cNvSpPr txBox="1"/>
          <p:nvPr/>
        </p:nvSpPr>
        <p:spPr>
          <a:xfrm>
            <a:off x="1556018" y="2882900"/>
            <a:ext cx="841897" cy="461665"/>
          </a:xfrm>
          <a:prstGeom prst="rect">
            <a:avLst/>
          </a:prstGeom>
          <a:noFill/>
        </p:spPr>
        <p:txBody>
          <a:bodyPr wrap="none" rtlCol="0">
            <a:spAutoFit/>
          </a:bodyPr>
          <a:lstStyle/>
          <a:p>
            <a:r>
              <a:rPr lang="cy-GB" sz="2400" dirty="0"/>
              <a:t>y</a:t>
            </a:r>
            <a:r>
              <a:rPr lang="cy-GB" sz="2400" baseline="-25000" dirty="0"/>
              <a:t>i</a:t>
            </a:r>
            <a:r>
              <a:rPr lang="en-US" sz="2400" dirty="0"/>
              <a:t> = 1</a:t>
            </a:r>
          </a:p>
        </p:txBody>
      </p:sp>
      <p:sp>
        <p:nvSpPr>
          <p:cNvPr id="59" name="TextBox 58"/>
          <p:cNvSpPr txBox="1"/>
          <p:nvPr/>
        </p:nvSpPr>
        <p:spPr>
          <a:xfrm>
            <a:off x="6371985" y="2863166"/>
            <a:ext cx="841897" cy="461665"/>
          </a:xfrm>
          <a:prstGeom prst="rect">
            <a:avLst/>
          </a:prstGeom>
          <a:noFill/>
        </p:spPr>
        <p:txBody>
          <a:bodyPr wrap="none" rtlCol="0">
            <a:spAutoFit/>
          </a:bodyPr>
          <a:lstStyle/>
          <a:p>
            <a:r>
              <a:rPr lang="cy-GB" sz="2400" dirty="0"/>
              <a:t>y</a:t>
            </a:r>
            <a:r>
              <a:rPr lang="cy-GB" sz="2400" baseline="-25000" dirty="0"/>
              <a:t>i</a:t>
            </a:r>
            <a:r>
              <a:rPr lang="en-US" sz="2400" dirty="0"/>
              <a:t> = 0</a:t>
            </a:r>
          </a:p>
        </p:txBody>
      </p:sp>
      <p:sp>
        <p:nvSpPr>
          <p:cNvPr id="60" name="TextBox 59"/>
          <p:cNvSpPr txBox="1"/>
          <p:nvPr/>
        </p:nvSpPr>
        <p:spPr>
          <a:xfrm>
            <a:off x="6486439" y="5210024"/>
            <a:ext cx="306494" cy="369332"/>
          </a:xfrm>
          <a:prstGeom prst="rect">
            <a:avLst/>
          </a:prstGeom>
          <a:noFill/>
        </p:spPr>
        <p:txBody>
          <a:bodyPr wrap="none" rtlCol="0">
            <a:spAutoFit/>
          </a:bodyPr>
          <a:lstStyle/>
          <a:p>
            <a:r>
              <a:rPr lang="en-US" dirty="0"/>
              <a:t>p</a:t>
            </a:r>
          </a:p>
        </p:txBody>
      </p:sp>
      <p:sp>
        <p:nvSpPr>
          <p:cNvPr id="39" name="Arc 38"/>
          <p:cNvSpPr/>
          <p:nvPr/>
        </p:nvSpPr>
        <p:spPr>
          <a:xfrm rot="5400000" flipV="1">
            <a:off x="3106746" y="2508929"/>
            <a:ext cx="1675461" cy="4455447"/>
          </a:xfrm>
          <a:prstGeom prst="arc">
            <a:avLst>
              <a:gd name="adj1" fmla="val 16860738"/>
              <a:gd name="adj2" fmla="val 2"/>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flipH="1" flipV="1">
            <a:off x="1393202" y="2495812"/>
            <a:ext cx="1654798" cy="2685788"/>
          </a:xfrm>
          <a:prstGeom prst="arc">
            <a:avLst>
              <a:gd name="adj1" fmla="val 16860571"/>
              <a:gd name="adj2" fmla="val 0"/>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rot="5400000" flipH="1">
            <a:off x="4652455" y="5018417"/>
            <a:ext cx="1752599" cy="2283828"/>
          </a:xfrm>
          <a:prstGeom prst="arc">
            <a:avLst>
              <a:gd name="adj1" fmla="val 16860738"/>
              <a:gd name="adj2" fmla="val 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6707685" y="5863092"/>
                <a:ext cx="1064715" cy="369332"/>
              </a:xfrm>
              <a:prstGeom prst="rect">
                <a:avLst/>
              </a:prstGeom>
              <a:noFill/>
            </p:spPr>
            <p:txBody>
              <a:bodyPr wrap="none" rtlCol="0">
                <a:spAutoFit/>
              </a:bodyPr>
              <a:lstStyle/>
              <a:p>
                <a:r>
                  <a:rPr lang="en-US" dirty="0"/>
                  <a:t>log(1 - </a:t>
                </a:r>
                <a14:m>
                  <m:oMath xmlns:m="http://schemas.openxmlformats.org/officeDocument/2006/math">
                    <m:r>
                      <m:rPr>
                        <m:sty m:val="p"/>
                      </m:rPr>
                      <a:rPr lang="cy-GB" i="1" dirty="0" smtClean="0">
                        <a:latin typeface="Cambria Math"/>
                      </a:rPr>
                      <m:t>p</m:t>
                    </m:r>
                    <m:r>
                      <a:rPr lang="en-US" i="1" baseline="-25000">
                        <a:latin typeface="Cambria Math"/>
                      </a:rPr>
                      <m:t> </m:t>
                    </m:r>
                  </m:oMath>
                </a14:m>
                <a:r>
                  <a:rPr lang="en-US" dirty="0"/>
                  <a:t>)</a:t>
                </a:r>
              </a:p>
            </p:txBody>
          </p:sp>
        </mc:Choice>
        <mc:Fallback xmlns="">
          <p:sp>
            <p:nvSpPr>
              <p:cNvPr id="61" name="TextBox 60"/>
              <p:cNvSpPr txBox="1">
                <a:spLocks noRot="1" noChangeAspect="1" noMove="1" noResize="1" noEditPoints="1" noAdjustHandles="1" noChangeArrowheads="1" noChangeShapeType="1" noTextEdit="1"/>
              </p:cNvSpPr>
              <p:nvPr/>
            </p:nvSpPr>
            <p:spPr>
              <a:xfrm>
                <a:off x="6707685" y="5863092"/>
                <a:ext cx="1064715" cy="369332"/>
              </a:xfrm>
              <a:prstGeom prst="rect">
                <a:avLst/>
              </a:prstGeom>
              <a:blipFill rotWithShape="0">
                <a:blip r:embed="rId4"/>
                <a:stretch>
                  <a:fillRect l="-4571" t="-10000" r="-4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747887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32869</TotalTime>
  <Words>3554</Words>
  <Application>Microsoft Office PowerPoint</Application>
  <PresentationFormat>On-screen Show (4:3)</PresentationFormat>
  <Paragraphs>828</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Cambria Math</vt:lpstr>
      <vt:lpstr>Symbol</vt:lpstr>
      <vt:lpstr>Office Theme</vt:lpstr>
      <vt:lpstr> Math 642 Introduction to Machine Learning Spring 2020  Lecture 7: Support Vector Machines  </vt:lpstr>
      <vt:lpstr>Class Schedule</vt:lpstr>
      <vt:lpstr>Machine Learning Taxonomy</vt:lpstr>
      <vt:lpstr>REVIEW</vt:lpstr>
      <vt:lpstr>Example: Credit Card Default</vt:lpstr>
      <vt:lpstr>Logistic Function</vt:lpstr>
      <vt:lpstr>Decision Boundary</vt:lpstr>
      <vt:lpstr>Solving for b0 and b1</vt:lpstr>
      <vt:lpstr>A Better Cost Function</vt:lpstr>
      <vt:lpstr>Assessing Classification Models</vt:lpstr>
      <vt:lpstr>Receiving Operating Characteristic</vt:lpstr>
      <vt:lpstr>Odds</vt:lpstr>
      <vt:lpstr>Problems with Logistic Regression</vt:lpstr>
      <vt:lpstr>Classification with KNN</vt:lpstr>
      <vt:lpstr>Naïve Bayes Classifier for Gaussian Distribution</vt:lpstr>
      <vt:lpstr>Multivariate Case: LDA for p &gt; 1</vt:lpstr>
      <vt:lpstr>Quadratic Discriminant Analysis</vt:lpstr>
      <vt:lpstr>Quadratic Discriminant Analysis</vt:lpstr>
      <vt:lpstr>PowerPoint Presentation</vt:lpstr>
      <vt:lpstr>Classification vs Numerical Estimation</vt:lpstr>
      <vt:lpstr>Logistic Function</vt:lpstr>
      <vt:lpstr>Classifier Bias versus Flexibility</vt:lpstr>
      <vt:lpstr>Classification Error</vt:lpstr>
      <vt:lpstr>Classifier Training versus Test Error</vt:lpstr>
      <vt:lpstr>Max Margin Classifiers</vt:lpstr>
      <vt:lpstr>Decision Boundary</vt:lpstr>
      <vt:lpstr>Hyperplanes</vt:lpstr>
      <vt:lpstr>Hyperplanes*</vt:lpstr>
      <vt:lpstr>Maximum Margin Classifier</vt:lpstr>
      <vt:lpstr>Maximum Margin Classifier</vt:lpstr>
      <vt:lpstr>Maximum Margin Classifier</vt:lpstr>
      <vt:lpstr>Maximum Margin Classifier</vt:lpstr>
      <vt:lpstr>Maximum Margin Classifier</vt:lpstr>
      <vt:lpstr>Example of Maximum Margin Classifier </vt:lpstr>
      <vt:lpstr>Support Vectors</vt:lpstr>
      <vt:lpstr>Problem with Max Margin Classifier</vt:lpstr>
      <vt:lpstr>Problem with Max Margin Classifier</vt:lpstr>
      <vt:lpstr>Support Vector Classifier</vt:lpstr>
      <vt:lpstr>Example of a Support Vector Classifier</vt:lpstr>
      <vt:lpstr>Support Vector Classifier Governing Equations</vt:lpstr>
      <vt:lpstr>The Tuning Parameter Allocates a “Budget” for Violations</vt:lpstr>
      <vt:lpstr>Employing the Support Vector Classifier</vt:lpstr>
      <vt:lpstr>Key Advantages of Support Vector Classifier</vt:lpstr>
      <vt:lpstr>Employing the Support Vector Classifier</vt:lpstr>
      <vt:lpstr>Handling Leverage Points</vt:lpstr>
      <vt:lpstr>The Support Vector Machine</vt:lpstr>
      <vt:lpstr>Non-Linear Decision Boundaries</vt:lpstr>
      <vt:lpstr>Support Vector Classifiers  with Non-Linear Decision Boundaries</vt:lpstr>
      <vt:lpstr>Fitting a Support Vector Classifier  with Non-Linear Decision Boundaries</vt:lpstr>
      <vt:lpstr>Support Vector Machine: Kernels</vt:lpstr>
      <vt:lpstr>Inner Product</vt:lpstr>
      <vt:lpstr>Commonly Used Support Vector Machine</vt:lpstr>
      <vt:lpstr>Advantages of Support Vector Machines</vt:lpstr>
      <vt:lpstr>SVM Example</vt:lpstr>
      <vt:lpstr>SVM Classification Performance</vt:lpstr>
      <vt:lpstr>What about Multiple Classes?</vt:lpstr>
      <vt:lpstr>Measures of the Classification Error Rate</vt:lpstr>
      <vt:lpstr>Homework #6</vt:lpstr>
      <vt:lpstr>Homework #7</vt:lpstr>
      <vt:lpstr>Midterm Exam Review</vt:lpstr>
      <vt:lpstr>642 Midterm 2019</vt:lpstr>
      <vt:lpstr>Unsupervised Learning</vt:lpstr>
      <vt:lpstr>Regression</vt:lpstr>
      <vt:lpstr>Feature Selection and PCR</vt:lpstr>
      <vt:lpstr>Logistical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Data Mining</dc:subject>
  <dc:creator>George Wilson</dc:creator>
  <cp:lastModifiedBy>Chris Armao</cp:lastModifiedBy>
  <cp:revision>624</cp:revision>
  <dcterms:created xsi:type="dcterms:W3CDTF">2006-08-16T00:00:00Z</dcterms:created>
  <dcterms:modified xsi:type="dcterms:W3CDTF">2020-02-26T20:10:29Z</dcterms:modified>
</cp:coreProperties>
</file>