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472" r:id="rId3"/>
    <p:sldId id="473" r:id="rId4"/>
    <p:sldId id="484" r:id="rId5"/>
    <p:sldId id="417" r:id="rId6"/>
    <p:sldId id="418" r:id="rId7"/>
    <p:sldId id="440" r:id="rId8"/>
    <p:sldId id="481" r:id="rId9"/>
    <p:sldId id="482" r:id="rId10"/>
    <p:sldId id="453" r:id="rId11"/>
    <p:sldId id="494" r:id="rId12"/>
    <p:sldId id="524" r:id="rId13"/>
    <p:sldId id="492" r:id="rId14"/>
    <p:sldId id="543" r:id="rId15"/>
    <p:sldId id="540" r:id="rId16"/>
    <p:sldId id="539" r:id="rId17"/>
    <p:sldId id="541" r:id="rId18"/>
    <p:sldId id="404" r:id="rId19"/>
    <p:sldId id="406" r:id="rId20"/>
    <p:sldId id="458" r:id="rId21"/>
    <p:sldId id="407" r:id="rId22"/>
    <p:sldId id="408" r:id="rId23"/>
    <p:sldId id="376" r:id="rId24"/>
    <p:sldId id="377" r:id="rId25"/>
    <p:sldId id="424" r:id="rId26"/>
    <p:sldId id="427" r:id="rId27"/>
    <p:sldId id="426" r:id="rId28"/>
    <p:sldId id="549" r:id="rId29"/>
    <p:sldId id="550" r:id="rId30"/>
    <p:sldId id="551" r:id="rId31"/>
    <p:sldId id="552" r:id="rId32"/>
    <p:sldId id="553" r:id="rId33"/>
    <p:sldId id="554" r:id="rId34"/>
    <p:sldId id="555" r:id="rId35"/>
    <p:sldId id="542" r:id="rId36"/>
    <p:sldId id="556" r:id="rId37"/>
    <p:sldId id="506" r:id="rId38"/>
    <p:sldId id="544" r:id="rId39"/>
    <p:sldId id="560" r:id="rId40"/>
    <p:sldId id="561" r:id="rId41"/>
    <p:sldId id="508" r:id="rId42"/>
    <p:sldId id="509" r:id="rId43"/>
    <p:sldId id="562" r:id="rId44"/>
    <p:sldId id="510" r:id="rId45"/>
    <p:sldId id="511" r:id="rId46"/>
    <p:sldId id="512" r:id="rId47"/>
    <p:sldId id="513" r:id="rId48"/>
    <p:sldId id="514" r:id="rId49"/>
    <p:sldId id="515" r:id="rId50"/>
    <p:sldId id="516" r:id="rId51"/>
    <p:sldId id="517" r:id="rId52"/>
    <p:sldId id="518" r:id="rId53"/>
    <p:sldId id="519" r:id="rId54"/>
    <p:sldId id="566" r:id="rId55"/>
    <p:sldId id="563" r:id="rId56"/>
    <p:sldId id="520" r:id="rId57"/>
    <p:sldId id="564" r:id="rId58"/>
    <p:sldId id="565" r:id="rId59"/>
    <p:sldId id="390" r:id="rId60"/>
    <p:sldId id="391" r:id="rId61"/>
    <p:sldId id="393" r:id="rId62"/>
    <p:sldId id="437" r:id="rId63"/>
    <p:sldId id="558" r:id="rId64"/>
    <p:sldId id="446" r:id="rId65"/>
    <p:sldId id="448" r:id="rId66"/>
    <p:sldId id="414" r:id="rId67"/>
    <p:sldId id="368" r:id="rId68"/>
    <p:sldId id="559"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6878" autoAdjust="0"/>
  </p:normalViewPr>
  <p:slideViewPr>
    <p:cSldViewPr>
      <p:cViewPr varScale="1">
        <p:scale>
          <a:sx n="99" d="100"/>
          <a:sy n="99" d="100"/>
        </p:scale>
        <p:origin x="2008"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84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02T00:17:36.377"/>
    </inkml:context>
    <inkml:brush xml:id="br0">
      <inkml:brushProperty name="width" value="0.035" units="cm"/>
      <inkml:brushProperty name="height" value="0.035" units="cm"/>
      <inkml:brushProperty name="fitToCurve" value="1"/>
    </inkml:brush>
  </inkml:definitions>
  <inkml:trace contextRef="#ctx0" brushRef="#br0">0 0 0 0,'0'0'6'0,"0"0"-2"15,0 0 1-15,0 0-5 16,0 0 0-16,0 0 0 16,0 0 0-16,0 0 2 15,0 0 2-15,-3 0-1 16,-3 0 0-16,2 0-1 16,-5 0-2-16,0-1 4 15,5 1-3-15,-6 0-1 16,4 0 0-16,-2 0 0 15,-4 0 0-15,7 0 0 16,-4 0 0-16,1 0 0 0,-7 0 0 16,2 0 0-16,-1 0 0 15,-3 0 0-15,-6 0 1 16,4 0-1-16,2 0 0 16,-1 0 2-16,0 0 1 15,6 0 2-15,-3 0-5 16,15 0-22-16</inkml:trace>
  <inkml:trace contextRef="#ctx0" brushRef="#br0" timeOffset="-575.4">184 26 2 0,'0'0'7'0,"0"0"-7"0,0 0-2 16,-3 0-5-16</inkml:trace>
  <inkml:trace contextRef="#ctx0" brushRef="#br0" timeOffset="-284.03">184 26 0 0,'-122'-4'7'0,"114"4"-5"16,-1 0 2-16,1-5 5 16,-1 1 3-16,-1 3-3 15,6-3-5-15,0 4 0 16,-1 0 3-16,4-4-5 15,-2 4-2-15,2 0 1 16,1 0-1-16,0 0 1 16,0-4-1-16,0 4-1 15,0 0-1-15,0 0-5 16,0 0-5-16,0 0-9 0,0 0 2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02T00:17:38.838"/>
    </inkml:context>
    <inkml:brush xml:id="br0">
      <inkml:brushProperty name="width" value="0.035" units="cm"/>
      <inkml:brushProperty name="height" value="0.035" units="cm"/>
      <inkml:brushProperty name="fitToCurve" value="1"/>
    </inkml:brush>
  </inkml:definitions>
  <inkml:trace contextRef="#ctx0" brushRef="#br0">28 13 0 0,'-13'-3'11'16,"7"-1"-6"-16,2 4 3 15,4-4-3-15,-5 4 11 16,5-2-10-16,0 2-6 16,0 0-2-16,0 0-7 15,0 0 2-15,0 0 3 16,0 0-4-16,0 0-6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5/6/20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565C1B8-C31B-45B1-89A4-3670ABA1EDAC}" type="datetime1">
              <a:rPr lang="en-US" altLang="en-US" smtClean="0"/>
              <a:t>5/6/20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16F26AE-3A03-44C2-ADF3-5C904C8CB187}" type="slidenum">
              <a:rPr lang="en-US" altLang="en-US" smtClean="0"/>
              <a:pPr>
                <a:defRPr/>
              </a:pPr>
              <a:t>‹#›</a:t>
            </a:fld>
            <a:endParaRPr lang="en-US" altLang="en-US"/>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B3C763-9EE0-46DB-B0FC-D7F1B74E2177}" type="datetime1">
              <a:rPr lang="en-US" altLang="en-US" smtClean="0"/>
              <a:t>5/6/20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8E8C1-6A88-4404-9D3A-0D8F8CB2628B}" type="datetime1">
              <a:rPr lang="en-US" altLang="en-US" smtClean="0"/>
              <a:t>5/6/20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a:t>Click to edit Master title style</a:t>
            </a:r>
          </a:p>
        </p:txBody>
      </p:sp>
      <p:sp>
        <p:nvSpPr>
          <p:cNvPr id="3" name="Content Placeholder 2"/>
          <p:cNvSpPr>
            <a:spLocks noGrp="1"/>
          </p:cNvSpPr>
          <p:nvPr>
            <p:ph idx="1"/>
          </p:nvPr>
        </p:nvSpPr>
        <p:spPr>
          <a:xfrm>
            <a:off x="457200" y="1295400"/>
            <a:ext cx="8229600" cy="4830763"/>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37184F63-460C-443B-9FDE-021D6DF1CCCF}" type="datetime1">
              <a:rPr lang="en-US" altLang="en-US" smtClean="0"/>
              <a:t>5/6/20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695C8B4-01A2-485F-8B64-4640E234E3BB}" type="slidenum">
              <a:rPr lang="en-US" altLang="en-US"/>
              <a:pPr>
                <a:defRPr/>
              </a:pPr>
              <a:t>‹#›</a:t>
            </a:fld>
            <a:endParaRPr lang="en-US" altLang="en-US"/>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7E7F818-9AC8-4136-BBFE-69F88C8B19BB}" type="datetime1">
              <a:rPr lang="en-US" altLang="en-US" smtClean="0"/>
              <a:t>5/6/20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B17E53E-C95E-433D-87F0-121987FE0E61}" type="datetime1">
              <a:rPr lang="en-US" altLang="en-US" smtClean="0"/>
              <a:t>5/6/20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E0C563E-C16D-4DE2-A898-CAAEF2065295}" type="datetime1">
              <a:rPr lang="en-US" altLang="en-US" smtClean="0"/>
              <a:t>5/6/20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63BD491-85A2-4BE1-9C7E-FD23D5134593}" type="datetime1">
              <a:rPr lang="en-US" altLang="en-US" smtClean="0"/>
              <a:t>5/6/20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2B6C02-1D37-42F3-8453-66E0A229CDAC}" type="datetime1">
              <a:rPr lang="en-US" altLang="en-US" smtClean="0"/>
              <a:t>5/6/20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95CDEA5-2C34-4FCA-81D4-4B33774DEA39}" type="datetime1">
              <a:rPr lang="en-US" altLang="en-US" smtClean="0"/>
              <a:t>5/6/20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335C8EA-767E-4BB3-8024-9DFF2374A529}" type="datetime1">
              <a:rPr lang="en-US" altLang="en-US" smtClean="0"/>
              <a:t>5/6/20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395E3563-EF25-4413-9ADA-138136F4E068}" type="datetime1">
              <a:rPr lang="en-US" altLang="en-US" smtClean="0"/>
              <a:t>5/6/20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4C393DF-8602-425E-B424-DAAF248019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8" Type="http://schemas.openxmlformats.org/officeDocument/2006/relationships/image" Target="NULL"/><Relationship Id="rId3" Type="http://schemas.openxmlformats.org/officeDocument/2006/relationships/customXml" Target="../ink/ink1.xml"/><Relationship Id="rId17" Type="http://schemas.openxmlformats.org/officeDocument/2006/relationships/customXml" Target="../ink/ink2.xml"/><Relationship Id="rId2" Type="http://schemas.openxmlformats.org/officeDocument/2006/relationships/image" Target="../media/image36.png"/><Relationship Id="rId16"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62000" y="1371600"/>
            <a:ext cx="7772400" cy="2362200"/>
          </a:xfrm>
        </p:spPr>
        <p:txBody>
          <a:bodyPr/>
          <a:lstStyle/>
          <a:p>
            <a:pPr eaLnBrk="1" hangingPunct="1"/>
            <a:r>
              <a:rPr lang="en-US" altLang="en-US" sz="4000" b="1" dirty="0"/>
              <a:t>Math 642:</a:t>
            </a:r>
            <a:br>
              <a:rPr lang="en-US" altLang="en-US" sz="4000" dirty="0"/>
            </a:br>
            <a:r>
              <a:rPr lang="en-US" altLang="en-US" sz="4000" dirty="0"/>
              <a:t>Introduction to Machine Learning</a:t>
            </a:r>
            <a:br>
              <a:rPr lang="en-US" altLang="en-US" sz="4000" dirty="0"/>
            </a:br>
            <a:br>
              <a:rPr lang="en-US" altLang="en-US" sz="2400" dirty="0"/>
            </a:br>
            <a:br>
              <a:rPr lang="en-US" altLang="en-US" sz="4000" dirty="0"/>
            </a:br>
            <a:endParaRPr lang="en-US" altLang="en-US" sz="4000" dirty="0"/>
          </a:p>
        </p:txBody>
      </p:sp>
      <p:sp>
        <p:nvSpPr>
          <p:cNvPr id="2051" name="Subtitle 2"/>
          <p:cNvSpPr>
            <a:spLocks noGrp="1"/>
          </p:cNvSpPr>
          <p:nvPr>
            <p:ph type="subTitle" idx="1"/>
          </p:nvPr>
        </p:nvSpPr>
        <p:spPr>
          <a:xfrm>
            <a:off x="1447800" y="3886200"/>
            <a:ext cx="6400800" cy="1752600"/>
          </a:xfrm>
        </p:spPr>
        <p:txBody>
          <a:bodyPr/>
          <a:lstStyle/>
          <a:p>
            <a:pPr eaLnBrk="1" hangingPunct="1">
              <a:spcBef>
                <a:spcPts val="0"/>
              </a:spcBef>
            </a:pPr>
            <a:r>
              <a:rPr lang="en-US" altLang="en-US" sz="4000" dirty="0">
                <a:solidFill>
                  <a:schemeClr val="tx1"/>
                </a:solidFill>
              </a:rPr>
              <a:t>Lecture 8: Decision Trees</a:t>
            </a:r>
          </a:p>
          <a:p>
            <a:pPr eaLnBrk="1" hangingPunct="1"/>
            <a:r>
              <a:rPr lang="en-US" altLang="en-US" sz="2000" dirty="0">
                <a:solidFill>
                  <a:schemeClr val="tx1"/>
                </a:solidFill>
              </a:rPr>
              <a:t>March 18, 2020</a:t>
            </a:r>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solidFill>
                  <a:schemeClr val="tx1"/>
                </a:solidFill>
              </a:rPr>
              <a:pPr>
                <a:defRPr/>
              </a:pPr>
              <a:t>1</a:t>
            </a:fld>
            <a:endParaRPr lang="en-US" altLang="en-US" dirty="0">
              <a:solidFill>
                <a:schemeClr val="tx1"/>
              </a:solidFill>
            </a:endParaRPr>
          </a:p>
        </p:txBody>
      </p:sp>
      <p:sp>
        <p:nvSpPr>
          <p:cNvPr id="5" name="TextBox 4"/>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a:t>
            </a:r>
            <a:r>
              <a:rPr lang="en-US" dirty="0" err="1"/>
              <a:t>Tibshirani</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Logistic Regression</a:t>
            </a:r>
          </a:p>
        </p:txBody>
      </p:sp>
      <p:sp>
        <p:nvSpPr>
          <p:cNvPr id="3" name="Content Placeholder 2"/>
          <p:cNvSpPr>
            <a:spLocks noGrp="1"/>
          </p:cNvSpPr>
          <p:nvPr>
            <p:ph idx="1"/>
          </p:nvPr>
        </p:nvSpPr>
        <p:spPr/>
        <p:txBody>
          <a:bodyPr/>
          <a:lstStyle/>
          <a:p>
            <a:pPr marL="457200" indent="-457200">
              <a:buAutoNum type="arabicPeriod"/>
            </a:pPr>
            <a:r>
              <a:rPr lang="en-US" dirty="0"/>
              <a:t>When the distributions are well separated, logistic regression is not sufficiently stable</a:t>
            </a:r>
          </a:p>
          <a:p>
            <a:pPr marL="457200" indent="-457200">
              <a:buAutoNum type="arabicPeriod"/>
            </a:pPr>
            <a:endParaRPr lang="en-US" dirty="0"/>
          </a:p>
          <a:p>
            <a:pPr marL="457200" indent="-457200">
              <a:buAutoNum type="arabicPeriod"/>
            </a:pPr>
            <a:r>
              <a:rPr lang="en-US" dirty="0"/>
              <a:t>When n is small and the x’s are normally distributed, logistic regression is not sufficiently stable</a:t>
            </a:r>
          </a:p>
          <a:p>
            <a:pPr marL="457200" indent="-457200">
              <a:buAutoNum type="arabicPeriod"/>
            </a:pPr>
            <a:endParaRPr lang="en-US" dirty="0"/>
          </a:p>
          <a:p>
            <a:pPr marL="457200" indent="-457200">
              <a:buAutoNum type="arabicPeriod"/>
            </a:pPr>
            <a:r>
              <a:rPr lang="en-US" dirty="0"/>
              <a:t>Logistic regression does not handle multiple classes well</a:t>
            </a:r>
          </a:p>
          <a:p>
            <a:pPr marL="457200" indent="-457200">
              <a:buAutoNum type="arabicPeriod"/>
            </a:pPr>
            <a:endParaRPr lang="en-US" dirty="0"/>
          </a:p>
          <a:p>
            <a:pPr marL="457200" indent="-457200">
              <a:buAutoNum type="arabicPeriod"/>
            </a:pPr>
            <a:endParaRPr lang="en-US" dirty="0"/>
          </a:p>
          <a:p>
            <a:pPr marL="0" indent="0">
              <a:buNone/>
            </a:pPr>
            <a:r>
              <a:rPr lang="en-US" dirty="0"/>
              <a:t>What is an alternative to Logistic Regression that is more stable and handles multiple (more than 2) classes easily?</a:t>
            </a:r>
          </a:p>
          <a:p>
            <a:pPr marL="0" indent="0">
              <a:buNone/>
            </a:pPr>
            <a:endParaRPr lang="en-US" dirty="0"/>
          </a:p>
          <a:p>
            <a:pPr marL="0" indent="0">
              <a:buNone/>
            </a:pPr>
            <a:r>
              <a:rPr lang="en-US" dirty="0"/>
              <a:t>Answer: Discrimminant Analysis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a:p>
        </p:txBody>
      </p:sp>
    </p:spTree>
    <p:extLst>
      <p:ext uri="{BB962C8B-B14F-4D97-AF65-F5344CB8AC3E}">
        <p14:creationId xmlns:p14="http://schemas.microsoft.com/office/powerpoint/2010/main" val="357318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with KNN</a:t>
            </a:r>
          </a:p>
        </p:txBody>
      </p:sp>
      <p:sp>
        <p:nvSpPr>
          <p:cNvPr id="4" name="Slide Number Placeholder 3"/>
          <p:cNvSpPr>
            <a:spLocks noGrp="1"/>
          </p:cNvSpPr>
          <p:nvPr>
            <p:ph type="sldNum" sz="quarter" idx="12"/>
          </p:nvPr>
        </p:nvSpPr>
        <p:spPr>
          <a:xfrm>
            <a:off x="6783764" y="6356351"/>
            <a:ext cx="1903036" cy="323756"/>
          </a:xfrm>
        </p:spPr>
        <p:txBody>
          <a:bodyPr/>
          <a:lstStyle/>
          <a:p>
            <a:pPr>
              <a:defRPr/>
            </a:pPr>
            <a:fld id="{9695C8B4-01A2-485F-8B64-4640E234E3BB}" type="slidenum">
              <a:rPr lang="en-US" altLang="en-US" smtClean="0"/>
              <a:pPr>
                <a:defRPr/>
              </a:pPr>
              <a:t>11</a:t>
            </a:fld>
            <a:endParaRPr lang="en-US"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29300"/>
            <a:ext cx="6813550" cy="3449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Simple method that we discussed last week when we were doing estimation works just as well for classification.  Class is</a:t>
            </a:r>
          </a:p>
          <a:p>
            <a:pPr eaLnBrk="1" fontAlgn="auto" hangingPunct="1">
              <a:spcAft>
                <a:spcPts val="0"/>
              </a:spcAft>
              <a:defRPr/>
            </a:pPr>
            <a:r>
              <a:rPr lang="en-US" dirty="0"/>
              <a:t>Most commonly occurring class in training data in K group</a:t>
            </a:r>
          </a:p>
          <a:p>
            <a:pPr eaLnBrk="1" fontAlgn="auto" hangingPunct="1">
              <a:spcAft>
                <a:spcPts val="0"/>
              </a:spcAft>
              <a:defRPr/>
            </a:pPr>
            <a:r>
              <a:rPr lang="en-US" dirty="0"/>
              <a:t>K should be the number of classes + 1 to avoid ties</a:t>
            </a:r>
          </a:p>
          <a:p>
            <a:pPr eaLnBrk="1" fontAlgn="auto" hangingPunct="1">
              <a:spcAft>
                <a:spcPts val="0"/>
              </a:spcAft>
              <a:defRPr/>
            </a:pPr>
            <a:endParaRPr lang="en-US" sz="2000" dirty="0"/>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Tree>
    <p:extLst>
      <p:ext uri="{BB962C8B-B14F-4D97-AF65-F5344CB8AC3E}">
        <p14:creationId xmlns:p14="http://schemas.microsoft.com/office/powerpoint/2010/main" val="136284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Discriminant Analysis vs Bayes Classifier</a:t>
            </a:r>
          </a:p>
        </p:txBody>
      </p:sp>
      <p:sp>
        <p:nvSpPr>
          <p:cNvPr id="3" name="Content Placeholder 2"/>
          <p:cNvSpPr>
            <a:spLocks noGrp="1"/>
          </p:cNvSpPr>
          <p:nvPr>
            <p:ph idx="1"/>
          </p:nvPr>
        </p:nvSpPr>
        <p:spPr>
          <a:xfrm>
            <a:off x="457200" y="1112837"/>
            <a:ext cx="8229600" cy="5135563"/>
          </a:xfrm>
        </p:spPr>
        <p:txBody>
          <a:bodyPr/>
          <a:lstStyle/>
          <a:p>
            <a:pPr marL="0" indent="0">
              <a:buNone/>
            </a:pPr>
            <a:r>
              <a:rPr lang="en-US" dirty="0"/>
              <a:t>With the aforementioned assumptions, the posterior is:</a:t>
            </a:r>
          </a:p>
          <a:p>
            <a:pPr marL="0" indent="0">
              <a:buNone/>
            </a:pPr>
            <a:endParaRPr lang="en-US" dirty="0"/>
          </a:p>
          <a:p>
            <a:pPr marL="0" indent="0">
              <a:buNone/>
            </a:pPr>
            <a:endParaRPr lang="en-US" dirty="0"/>
          </a:p>
          <a:p>
            <a:pPr marL="0" indent="0">
              <a:buNone/>
            </a:pPr>
            <a:endParaRPr lang="en-US" sz="900" dirty="0"/>
          </a:p>
          <a:p>
            <a:pPr marL="0" indent="0">
              <a:buNone/>
            </a:pPr>
            <a:r>
              <a:rPr lang="en-US" dirty="0"/>
              <a:t>Bayes is the ideal classifier if the prior distribution is normal (or Gaussian) and the likelihood is normal. In this case the Decision Boundary is: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5962650" cy="795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3727574"/>
            <a:ext cx="4924425" cy="844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90" y="4572000"/>
            <a:ext cx="388811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995" y="3124200"/>
            <a:ext cx="6080205" cy="68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200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Discriminant Analysis vs Bayes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7112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084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Logistic Function</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14</a:t>
            </a:fld>
            <a:endParaRPr lang="en-US" altLang="en-US" dirty="0"/>
          </a:p>
        </p:txBody>
      </p:sp>
      <p:pic>
        <p:nvPicPr>
          <p:cNvPr id="5" name="Picture 4">
            <a:extLst>
              <a:ext uri="{FF2B5EF4-FFF2-40B4-BE49-F238E27FC236}">
                <a16:creationId xmlns:a16="http://schemas.microsoft.com/office/drawing/2014/main" id="{1634391C-8508-4B50-9821-9E78CD6C485E}"/>
              </a:ext>
            </a:extLst>
          </p:cNvPr>
          <p:cNvPicPr>
            <a:picLocks noChangeAspect="1"/>
          </p:cNvPicPr>
          <p:nvPr/>
        </p:nvPicPr>
        <p:blipFill>
          <a:blip r:embed="rId2"/>
          <a:stretch>
            <a:fillRect/>
          </a:stretch>
        </p:blipFill>
        <p:spPr>
          <a:xfrm>
            <a:off x="379652" y="2891250"/>
            <a:ext cx="5944948" cy="820325"/>
          </a:xfrm>
          <a:prstGeom prst="rect">
            <a:avLst/>
          </a:prstGeom>
        </p:spPr>
      </p:pic>
      <p:pic>
        <p:nvPicPr>
          <p:cNvPr id="9" name="Picture 8">
            <a:extLst>
              <a:ext uri="{FF2B5EF4-FFF2-40B4-BE49-F238E27FC236}">
                <a16:creationId xmlns:a16="http://schemas.microsoft.com/office/drawing/2014/main" id="{2140DCB0-E930-458A-93CA-44BE08829C3E}"/>
              </a:ext>
            </a:extLst>
          </p:cNvPr>
          <p:cNvPicPr>
            <a:picLocks noChangeAspect="1"/>
          </p:cNvPicPr>
          <p:nvPr/>
        </p:nvPicPr>
        <p:blipFill>
          <a:blip r:embed="rId3"/>
          <a:stretch>
            <a:fillRect/>
          </a:stretch>
        </p:blipFill>
        <p:spPr>
          <a:xfrm>
            <a:off x="1174694" y="1414164"/>
            <a:ext cx="5390644" cy="668982"/>
          </a:xfrm>
          <a:prstGeom prst="rect">
            <a:avLst/>
          </a:prstGeom>
        </p:spPr>
      </p:pic>
      <p:sp>
        <p:nvSpPr>
          <p:cNvPr id="11" name="Content Placeholder 2">
            <a:extLst>
              <a:ext uri="{FF2B5EF4-FFF2-40B4-BE49-F238E27FC236}">
                <a16:creationId xmlns:a16="http://schemas.microsoft.com/office/drawing/2014/main" id="{A179E222-7F56-4285-A62D-628CDE301309}"/>
              </a:ext>
            </a:extLst>
          </p:cNvPr>
          <p:cNvSpPr txBox="1">
            <a:spLocks/>
          </p:cNvSpPr>
          <p:nvPr/>
        </p:nvSpPr>
        <p:spPr bwMode="auto">
          <a:xfrm>
            <a:off x="381000" y="1066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Aft>
                <a:spcPts val="0"/>
              </a:spcAft>
              <a:buFont typeface="Arial" charset="0"/>
              <a:buNone/>
              <a:defRPr/>
            </a:pPr>
            <a:r>
              <a:rPr lang="en-US" dirty="0"/>
              <a:t>The most basic classification model is a linear one</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With the standard representation as a Sigmoid Function</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But the decision boundary may not always be linear. You can also use a more flexible model for nonlinear cases</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p:txBody>
      </p:sp>
      <p:pic>
        <p:nvPicPr>
          <p:cNvPr id="3" name="Picture 2">
            <a:extLst>
              <a:ext uri="{FF2B5EF4-FFF2-40B4-BE49-F238E27FC236}">
                <a16:creationId xmlns:a16="http://schemas.microsoft.com/office/drawing/2014/main" id="{28D1858D-E049-4526-914A-5202311FB07B}"/>
              </a:ext>
            </a:extLst>
          </p:cNvPr>
          <p:cNvPicPr>
            <a:picLocks noChangeAspect="1"/>
          </p:cNvPicPr>
          <p:nvPr/>
        </p:nvPicPr>
        <p:blipFill>
          <a:blip r:embed="rId4"/>
          <a:stretch>
            <a:fillRect/>
          </a:stretch>
        </p:blipFill>
        <p:spPr>
          <a:xfrm>
            <a:off x="914400" y="5215350"/>
            <a:ext cx="6706834" cy="820325"/>
          </a:xfrm>
          <a:prstGeom prst="rect">
            <a:avLst/>
          </a:prstGeom>
        </p:spPr>
      </p:pic>
    </p:spTree>
    <p:extLst>
      <p:ext uri="{BB962C8B-B14F-4D97-AF65-F5344CB8AC3E}">
        <p14:creationId xmlns:p14="http://schemas.microsoft.com/office/powerpoint/2010/main" val="50935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A98-4AD1-4C19-8DF8-16155DF5303C}"/>
              </a:ext>
            </a:extLst>
          </p:cNvPr>
          <p:cNvSpPr>
            <a:spLocks noGrp="1"/>
          </p:cNvSpPr>
          <p:nvPr>
            <p:ph type="title"/>
          </p:nvPr>
        </p:nvSpPr>
        <p:spPr/>
        <p:txBody>
          <a:bodyPr/>
          <a:lstStyle/>
          <a:p>
            <a:r>
              <a:rPr lang="en-US" dirty="0"/>
              <a:t>Classifier Bias versus Flexibility</a:t>
            </a:r>
          </a:p>
        </p:txBody>
      </p:sp>
      <p:sp>
        <p:nvSpPr>
          <p:cNvPr id="4" name="Slide Number Placeholder 3">
            <a:extLst>
              <a:ext uri="{FF2B5EF4-FFF2-40B4-BE49-F238E27FC236}">
                <a16:creationId xmlns:a16="http://schemas.microsoft.com/office/drawing/2014/main" id="{AAFE7275-75FB-44F0-90CB-13882CD8CA5D}"/>
              </a:ext>
            </a:extLst>
          </p:cNvPr>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a:p>
        </p:txBody>
      </p:sp>
      <p:pic>
        <p:nvPicPr>
          <p:cNvPr id="5" name="Picture 4">
            <a:extLst>
              <a:ext uri="{FF2B5EF4-FFF2-40B4-BE49-F238E27FC236}">
                <a16:creationId xmlns:a16="http://schemas.microsoft.com/office/drawing/2014/main" id="{FD557612-EA45-4BBC-AAE4-F22E763BF3E9}"/>
              </a:ext>
            </a:extLst>
          </p:cNvPr>
          <p:cNvPicPr>
            <a:picLocks noChangeAspect="1"/>
          </p:cNvPicPr>
          <p:nvPr/>
        </p:nvPicPr>
        <p:blipFill>
          <a:blip r:embed="rId2"/>
          <a:stretch>
            <a:fillRect/>
          </a:stretch>
        </p:blipFill>
        <p:spPr>
          <a:xfrm>
            <a:off x="2209800" y="1035498"/>
            <a:ext cx="4648200" cy="5674537"/>
          </a:xfrm>
          <a:prstGeom prst="rect">
            <a:avLst/>
          </a:prstGeom>
        </p:spPr>
      </p:pic>
    </p:spTree>
    <p:extLst>
      <p:ext uri="{BB962C8B-B14F-4D97-AF65-F5344CB8AC3E}">
        <p14:creationId xmlns:p14="http://schemas.microsoft.com/office/powerpoint/2010/main" val="527760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59ED-EC06-440E-9F00-623FF519E6F7}"/>
              </a:ext>
            </a:extLst>
          </p:cNvPr>
          <p:cNvSpPr>
            <a:spLocks noGrp="1"/>
          </p:cNvSpPr>
          <p:nvPr>
            <p:ph type="title"/>
          </p:nvPr>
        </p:nvSpPr>
        <p:spPr/>
        <p:txBody>
          <a:bodyPr/>
          <a:lstStyle/>
          <a:p>
            <a:r>
              <a:rPr lang="en-US" dirty="0"/>
              <a:t>Classification Error</a:t>
            </a:r>
          </a:p>
        </p:txBody>
      </p:sp>
      <p:sp>
        <p:nvSpPr>
          <p:cNvPr id="3" name="Content Placeholder 2">
            <a:extLst>
              <a:ext uri="{FF2B5EF4-FFF2-40B4-BE49-F238E27FC236}">
                <a16:creationId xmlns:a16="http://schemas.microsoft.com/office/drawing/2014/main" id="{9ECD4AB7-8240-4A27-BAFC-F335CD8FE19D}"/>
              </a:ext>
            </a:extLst>
          </p:cNvPr>
          <p:cNvSpPr>
            <a:spLocks noGrp="1"/>
          </p:cNvSpPr>
          <p:nvPr>
            <p:ph idx="1"/>
          </p:nvPr>
        </p:nvSpPr>
        <p:spPr>
          <a:xfrm>
            <a:off x="435334" y="1196974"/>
            <a:ext cx="8229600" cy="4906963"/>
          </a:xfrm>
        </p:spPr>
        <p:txBody>
          <a:bodyPr/>
          <a:lstStyle/>
          <a:p>
            <a:pPr marL="0" indent="0">
              <a:buNone/>
            </a:pPr>
            <a:r>
              <a:rPr lang="en-US" dirty="0"/>
              <a:t>Classification error can be expressed as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Cross Validation can be implemented by looking at training errors and test errors </a:t>
            </a:r>
          </a:p>
        </p:txBody>
      </p:sp>
      <p:sp>
        <p:nvSpPr>
          <p:cNvPr id="4" name="Slide Number Placeholder 3">
            <a:extLst>
              <a:ext uri="{FF2B5EF4-FFF2-40B4-BE49-F238E27FC236}">
                <a16:creationId xmlns:a16="http://schemas.microsoft.com/office/drawing/2014/main" id="{C2DBE5CA-3199-4D92-B01E-7BD01D232845}"/>
              </a:ext>
            </a:extLst>
          </p:cNvPr>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a:p>
        </p:txBody>
      </p:sp>
      <p:pic>
        <p:nvPicPr>
          <p:cNvPr id="5" name="Picture 4">
            <a:extLst>
              <a:ext uri="{FF2B5EF4-FFF2-40B4-BE49-F238E27FC236}">
                <a16:creationId xmlns:a16="http://schemas.microsoft.com/office/drawing/2014/main" id="{64AD31CB-80C8-410C-B110-AE9370B2E424}"/>
              </a:ext>
            </a:extLst>
          </p:cNvPr>
          <p:cNvPicPr>
            <a:picLocks noChangeAspect="1"/>
          </p:cNvPicPr>
          <p:nvPr/>
        </p:nvPicPr>
        <p:blipFill>
          <a:blip r:embed="rId2"/>
          <a:stretch>
            <a:fillRect/>
          </a:stretch>
        </p:blipFill>
        <p:spPr>
          <a:xfrm>
            <a:off x="1146213" y="4267200"/>
            <a:ext cx="6342077" cy="939567"/>
          </a:xfrm>
          <a:prstGeom prst="rect">
            <a:avLst/>
          </a:prstGeom>
        </p:spPr>
      </p:pic>
      <p:pic>
        <p:nvPicPr>
          <p:cNvPr id="6" name="Picture 5">
            <a:extLst>
              <a:ext uri="{FF2B5EF4-FFF2-40B4-BE49-F238E27FC236}">
                <a16:creationId xmlns:a16="http://schemas.microsoft.com/office/drawing/2014/main" id="{9AD0A753-3154-460E-A987-4E1F44223F8C}"/>
              </a:ext>
            </a:extLst>
          </p:cNvPr>
          <p:cNvPicPr>
            <a:picLocks noChangeAspect="1"/>
          </p:cNvPicPr>
          <p:nvPr/>
        </p:nvPicPr>
        <p:blipFill>
          <a:blip r:embed="rId3"/>
          <a:stretch>
            <a:fillRect/>
          </a:stretch>
        </p:blipFill>
        <p:spPr>
          <a:xfrm>
            <a:off x="1367888" y="1905000"/>
            <a:ext cx="6111788" cy="1066800"/>
          </a:xfrm>
          <a:prstGeom prst="rect">
            <a:avLst/>
          </a:prstGeom>
        </p:spPr>
      </p:pic>
    </p:spTree>
    <p:extLst>
      <p:ext uri="{BB962C8B-B14F-4D97-AF65-F5344CB8AC3E}">
        <p14:creationId xmlns:p14="http://schemas.microsoft.com/office/powerpoint/2010/main" val="346987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2BD6-800E-46F4-B669-E780217ACCE3}"/>
              </a:ext>
            </a:extLst>
          </p:cNvPr>
          <p:cNvSpPr>
            <a:spLocks noGrp="1"/>
          </p:cNvSpPr>
          <p:nvPr>
            <p:ph type="title"/>
          </p:nvPr>
        </p:nvSpPr>
        <p:spPr/>
        <p:txBody>
          <a:bodyPr/>
          <a:lstStyle/>
          <a:p>
            <a:r>
              <a:rPr lang="en-US" dirty="0"/>
              <a:t>Classifier Training versus Test Error</a:t>
            </a:r>
          </a:p>
        </p:txBody>
      </p:sp>
      <p:sp>
        <p:nvSpPr>
          <p:cNvPr id="4" name="Slide Number Placeholder 3">
            <a:extLst>
              <a:ext uri="{FF2B5EF4-FFF2-40B4-BE49-F238E27FC236}">
                <a16:creationId xmlns:a16="http://schemas.microsoft.com/office/drawing/2014/main" id="{91FEB305-BB67-4D52-B28A-0206706711DC}"/>
              </a:ext>
            </a:extLst>
          </p:cNvPr>
          <p:cNvSpPr>
            <a:spLocks noGrp="1"/>
          </p:cNvSpPr>
          <p:nvPr>
            <p:ph type="sldNum" sz="quarter" idx="12"/>
          </p:nvPr>
        </p:nvSpPr>
        <p:spPr/>
        <p:txBody>
          <a:bodyPr/>
          <a:lstStyle/>
          <a:p>
            <a:pPr>
              <a:defRPr/>
            </a:pPr>
            <a:fld id="{9695C8B4-01A2-485F-8B64-4640E234E3BB}" type="slidenum">
              <a:rPr lang="en-US" altLang="en-US" smtClean="0"/>
              <a:pPr>
                <a:defRPr/>
              </a:pPr>
              <a:t>17</a:t>
            </a:fld>
            <a:endParaRPr lang="en-US" altLang="en-US"/>
          </a:p>
        </p:txBody>
      </p:sp>
      <p:pic>
        <p:nvPicPr>
          <p:cNvPr id="5" name="Picture 4">
            <a:extLst>
              <a:ext uri="{FF2B5EF4-FFF2-40B4-BE49-F238E27FC236}">
                <a16:creationId xmlns:a16="http://schemas.microsoft.com/office/drawing/2014/main" id="{AE4B0686-69E7-4198-9069-DE13759EA5E1}"/>
              </a:ext>
            </a:extLst>
          </p:cNvPr>
          <p:cNvPicPr>
            <a:picLocks noChangeAspect="1"/>
          </p:cNvPicPr>
          <p:nvPr/>
        </p:nvPicPr>
        <p:blipFill>
          <a:blip r:embed="rId2"/>
          <a:stretch>
            <a:fillRect/>
          </a:stretch>
        </p:blipFill>
        <p:spPr>
          <a:xfrm>
            <a:off x="953721" y="1566465"/>
            <a:ext cx="7236558" cy="3725069"/>
          </a:xfrm>
          <a:prstGeom prst="rect">
            <a:avLst/>
          </a:prstGeom>
        </p:spPr>
      </p:pic>
      <p:pic>
        <p:nvPicPr>
          <p:cNvPr id="6" name="Picture 5">
            <a:extLst>
              <a:ext uri="{FF2B5EF4-FFF2-40B4-BE49-F238E27FC236}">
                <a16:creationId xmlns:a16="http://schemas.microsoft.com/office/drawing/2014/main" id="{1C2E5736-BF9F-4C31-B17C-7CA43B3E0C3F}"/>
              </a:ext>
            </a:extLst>
          </p:cNvPr>
          <p:cNvPicPr>
            <a:picLocks noChangeAspect="1"/>
          </p:cNvPicPr>
          <p:nvPr/>
        </p:nvPicPr>
        <p:blipFill>
          <a:blip r:embed="rId3"/>
          <a:stretch>
            <a:fillRect/>
          </a:stretch>
        </p:blipFill>
        <p:spPr>
          <a:xfrm>
            <a:off x="1447800" y="5614308"/>
            <a:ext cx="6838425" cy="742042"/>
          </a:xfrm>
          <a:prstGeom prst="rect">
            <a:avLst/>
          </a:prstGeom>
        </p:spPr>
      </p:pic>
    </p:spTree>
    <p:extLst>
      <p:ext uri="{BB962C8B-B14F-4D97-AF65-F5344CB8AC3E}">
        <p14:creationId xmlns:p14="http://schemas.microsoft.com/office/powerpoint/2010/main" val="4137417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Margin Classifier</a:t>
            </a:r>
          </a:p>
        </p:txBody>
      </p:sp>
      <p:sp>
        <p:nvSpPr>
          <p:cNvPr id="3" name="Content Placeholder 2"/>
          <p:cNvSpPr>
            <a:spLocks noGrp="1"/>
          </p:cNvSpPr>
          <p:nvPr>
            <p:ph idx="1"/>
          </p:nvPr>
        </p:nvSpPr>
        <p:spPr>
          <a:xfrm>
            <a:off x="381000" y="990600"/>
            <a:ext cx="8229600" cy="4906963"/>
          </a:xfrm>
        </p:spPr>
        <p:txBody>
          <a:bodyPr/>
          <a:lstStyle/>
          <a:p>
            <a:pPr marL="0" indent="0">
              <a:buNone/>
            </a:pPr>
            <a:r>
              <a:rPr lang="en-US" dirty="0"/>
              <a:t>To determine the maximum margin, compute the distance of the samples from the decision boundary. </a:t>
            </a:r>
          </a:p>
          <a:p>
            <a:pPr marL="0" indent="0">
              <a:buNone/>
            </a:pPr>
            <a:r>
              <a:rPr lang="en-US" b="1" dirty="0"/>
              <a:t>The distance must be perpendicular to the decision boundary</a:t>
            </a:r>
            <a:r>
              <a:rPr lang="en-US" dirty="0"/>
              <a:t>… this is the smallest distance between the sample and the decision boundary in 360 degree directions.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18</a:t>
            </a:fld>
            <a:endParaRPr lang="en-US"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87" y="2971800"/>
            <a:ext cx="470762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a:extLst>
              <a:ext uri="{FF2B5EF4-FFF2-40B4-BE49-F238E27FC236}">
                <a16:creationId xmlns:a16="http://schemas.microsoft.com/office/drawing/2014/main" id="{241D9810-0674-40F1-878B-4EFA099115CC}"/>
              </a:ext>
            </a:extLst>
          </p:cNvPr>
          <p:cNvCxnSpPr/>
          <p:nvPr/>
        </p:nvCxnSpPr>
        <p:spPr>
          <a:xfrm flipV="1">
            <a:off x="5410200" y="2895600"/>
            <a:ext cx="1905000" cy="289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D4BEB3-E680-4E0F-A6CE-975318AB75F1}"/>
              </a:ext>
            </a:extLst>
          </p:cNvPr>
          <p:cNvCxnSpPr/>
          <p:nvPr/>
        </p:nvCxnSpPr>
        <p:spPr>
          <a:xfrm flipV="1">
            <a:off x="4456044" y="2849562"/>
            <a:ext cx="1905000" cy="2895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DB5BD40-669C-4B11-9A2A-70F735B33EE1}"/>
              </a:ext>
            </a:extLst>
          </p:cNvPr>
          <p:cNvCxnSpPr/>
          <p:nvPr/>
        </p:nvCxnSpPr>
        <p:spPr>
          <a:xfrm flipV="1">
            <a:off x="6390861" y="2971800"/>
            <a:ext cx="1905000" cy="2895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F252312-7525-48B1-821B-656EEDF19628}"/>
              </a:ext>
            </a:extLst>
          </p:cNvPr>
          <p:cNvSpPr/>
          <p:nvPr/>
        </p:nvSpPr>
        <p:spPr>
          <a:xfrm>
            <a:off x="5410201" y="4114800"/>
            <a:ext cx="152399" cy="1524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357E15F-EE36-431E-8E61-D9821D9348DE}"/>
              </a:ext>
            </a:extLst>
          </p:cNvPr>
          <p:cNvSpPr/>
          <p:nvPr/>
        </p:nvSpPr>
        <p:spPr>
          <a:xfrm>
            <a:off x="7563890" y="3879056"/>
            <a:ext cx="152399"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066AE3C-C73F-473B-BB7E-4DD1BB040C1F}"/>
              </a:ext>
            </a:extLst>
          </p:cNvPr>
          <p:cNvCxnSpPr>
            <a:cxnSpLocks/>
            <a:stCxn id="10" idx="5"/>
          </p:cNvCxnSpPr>
          <p:nvPr/>
        </p:nvCxnSpPr>
        <p:spPr>
          <a:xfrm>
            <a:off x="5540282" y="4244882"/>
            <a:ext cx="601889" cy="40331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D51F1EF-CB5B-4FB8-B7E3-D1859B2018A8}"/>
              </a:ext>
            </a:extLst>
          </p:cNvPr>
          <p:cNvSpPr/>
          <p:nvPr/>
        </p:nvSpPr>
        <p:spPr>
          <a:xfrm rot="2014458">
            <a:off x="6013293" y="4299019"/>
            <a:ext cx="252452" cy="30480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9C09CC8-EFB0-475F-817D-F19B83F17203}"/>
              </a:ext>
            </a:extLst>
          </p:cNvPr>
          <p:cNvCxnSpPr>
            <a:cxnSpLocks/>
            <a:stCxn id="11" idx="2"/>
          </p:cNvCxnSpPr>
          <p:nvPr/>
        </p:nvCxnSpPr>
        <p:spPr>
          <a:xfrm flipH="1" flipV="1">
            <a:off x="6868151" y="3531791"/>
            <a:ext cx="695739" cy="42346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733242-1400-40D3-9E8D-2E9D4E6E287F}"/>
              </a:ext>
            </a:extLst>
          </p:cNvPr>
          <p:cNvSpPr/>
          <p:nvPr/>
        </p:nvSpPr>
        <p:spPr>
          <a:xfrm rot="2014458">
            <a:off x="6967449" y="3334661"/>
            <a:ext cx="252452" cy="304800"/>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B0522A8-509D-4BE0-B201-50195DDB76AE}"/>
              </a:ext>
            </a:extLst>
          </p:cNvPr>
          <p:cNvSpPr txBox="1"/>
          <p:nvPr/>
        </p:nvSpPr>
        <p:spPr>
          <a:xfrm>
            <a:off x="6024265" y="3149062"/>
            <a:ext cx="817853" cy="369332"/>
          </a:xfrm>
          <a:prstGeom prst="rect">
            <a:avLst/>
          </a:prstGeom>
          <a:noFill/>
        </p:spPr>
        <p:txBody>
          <a:bodyPr wrap="none" rtlCol="0">
            <a:spAutoFit/>
          </a:bodyPr>
          <a:lstStyle/>
          <a:p>
            <a:r>
              <a:rPr lang="en-US" dirty="0">
                <a:solidFill>
                  <a:srgbClr val="00B050"/>
                </a:solidFill>
              </a:rPr>
              <a:t>90 deg</a:t>
            </a:r>
          </a:p>
        </p:txBody>
      </p:sp>
      <p:cxnSp>
        <p:nvCxnSpPr>
          <p:cNvPr id="31" name="Straight Arrow Connector 30">
            <a:extLst>
              <a:ext uri="{FF2B5EF4-FFF2-40B4-BE49-F238E27FC236}">
                <a16:creationId xmlns:a16="http://schemas.microsoft.com/office/drawing/2014/main" id="{BBD22381-299D-47D2-B7A9-0867D1598F0A}"/>
              </a:ext>
            </a:extLst>
          </p:cNvPr>
          <p:cNvCxnSpPr>
            <a:cxnSpLocks/>
          </p:cNvCxnSpPr>
          <p:nvPr/>
        </p:nvCxnSpPr>
        <p:spPr>
          <a:xfrm>
            <a:off x="5562600" y="4267200"/>
            <a:ext cx="202571" cy="811259"/>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BC39A38-5C04-46C9-93AC-BBFF2013E8E8}"/>
              </a:ext>
            </a:extLst>
          </p:cNvPr>
          <p:cNvCxnSpPr>
            <a:cxnSpLocks/>
          </p:cNvCxnSpPr>
          <p:nvPr/>
        </p:nvCxnSpPr>
        <p:spPr>
          <a:xfrm flipH="1">
            <a:off x="5343727" y="4343400"/>
            <a:ext cx="166738" cy="1470118"/>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540D8DF-B909-45FF-A22A-14683DE83C95}"/>
              </a:ext>
            </a:extLst>
          </p:cNvPr>
          <p:cNvCxnSpPr>
            <a:cxnSpLocks/>
          </p:cNvCxnSpPr>
          <p:nvPr/>
        </p:nvCxnSpPr>
        <p:spPr>
          <a:xfrm flipH="1" flipV="1">
            <a:off x="6680540" y="3925353"/>
            <a:ext cx="883351" cy="105754"/>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8677F61-E31B-40AA-86B8-7C8DDD3D5FA1}"/>
              </a:ext>
            </a:extLst>
          </p:cNvPr>
          <p:cNvCxnSpPr>
            <a:cxnSpLocks/>
          </p:cNvCxnSpPr>
          <p:nvPr/>
        </p:nvCxnSpPr>
        <p:spPr>
          <a:xfrm flipH="1">
            <a:off x="6390861" y="4038600"/>
            <a:ext cx="1173030" cy="304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17F946A-1CF6-4D64-8AC1-84EF1EDF28ED}"/>
              </a:ext>
            </a:extLst>
          </p:cNvPr>
          <p:cNvCxnSpPr>
            <a:cxnSpLocks/>
          </p:cNvCxnSpPr>
          <p:nvPr/>
        </p:nvCxnSpPr>
        <p:spPr>
          <a:xfrm>
            <a:off x="6794698" y="3386229"/>
            <a:ext cx="298977" cy="6971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261656A-05EE-4B77-8326-58293830CF49}"/>
              </a:ext>
            </a:extLst>
          </p:cNvPr>
          <p:cNvCxnSpPr>
            <a:cxnSpLocks/>
            <a:stCxn id="30" idx="2"/>
          </p:cNvCxnSpPr>
          <p:nvPr/>
        </p:nvCxnSpPr>
        <p:spPr>
          <a:xfrm flipH="1">
            <a:off x="6136180" y="3518394"/>
            <a:ext cx="297012" cy="90627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70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Max Margin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19</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981201"/>
            <a:ext cx="6219825" cy="344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bwMode="auto">
          <a:xfrm>
            <a:off x="457200" y="1219201"/>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Problem 1: The addition of one point can cause a wild fluctuation in the Maximum Margin Decision Boundary.  This is analogous to </a:t>
            </a:r>
            <a:r>
              <a:rPr lang="en-US" b="1" dirty="0"/>
              <a:t>overfitting.</a:t>
            </a:r>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endParaRPr lang="en-US" b="1" dirty="0"/>
          </a:p>
          <a:p>
            <a:pPr marL="0" indent="0">
              <a:buFont typeface="Arial" charset="0"/>
              <a:buNone/>
            </a:pPr>
            <a:r>
              <a:rPr lang="en-US" dirty="0"/>
              <a:t>Also, if you think of the distance from the decision boundary as a measure of confidence, your confidence just changed radically based on one point.</a:t>
            </a:r>
          </a:p>
          <a:p>
            <a:pPr marL="0" indent="0">
              <a:buFont typeface="Arial" charset="0"/>
              <a:buNone/>
            </a:pPr>
            <a:endParaRPr lang="en-US" dirty="0"/>
          </a:p>
        </p:txBody>
      </p:sp>
    </p:spTree>
    <p:extLst>
      <p:ext uri="{BB962C8B-B14F-4D97-AF65-F5344CB8AC3E}">
        <p14:creationId xmlns:p14="http://schemas.microsoft.com/office/powerpoint/2010/main" val="122457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954380992"/>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 Gradient Descent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 Discriminant Analysis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 Margin Classifiers, 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Neural</a:t>
                      </a:r>
                      <a:r>
                        <a:rPr lang="en-US" sz="1400" baseline="0" dirty="0">
                          <a:solidFill>
                            <a:schemeClr val="tx1"/>
                          </a:solidFill>
                        </a:rPr>
                        <a:t> Networks, Deep Learning </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Convolutional 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Bayesian Analysis, Project Presentations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Time Series,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Classifier</a:t>
            </a:r>
          </a:p>
        </p:txBody>
      </p:sp>
      <p:sp>
        <p:nvSpPr>
          <p:cNvPr id="3" name="Content Placeholder 2"/>
          <p:cNvSpPr>
            <a:spLocks noGrp="1"/>
          </p:cNvSpPr>
          <p:nvPr>
            <p:ph idx="1"/>
          </p:nvPr>
        </p:nvSpPr>
        <p:spPr/>
        <p:txBody>
          <a:bodyPr/>
          <a:lstStyle/>
          <a:p>
            <a:pPr marL="0" indent="0">
              <a:buNone/>
            </a:pPr>
            <a:r>
              <a:rPr lang="en-US" dirty="0"/>
              <a:t>Why is a Support Vector classifier better than a Maximum Margin Classifier?</a:t>
            </a:r>
          </a:p>
          <a:p>
            <a:r>
              <a:rPr lang="en-US" dirty="0"/>
              <a:t>More robust with respect to individual outliers</a:t>
            </a:r>
          </a:p>
          <a:p>
            <a:r>
              <a:rPr lang="en-US" dirty="0"/>
              <a:t>Better overall performance in classification</a:t>
            </a:r>
          </a:p>
          <a:p>
            <a:r>
              <a:rPr lang="en-US" dirty="0"/>
              <a:t>Allows for “tuning” to prevent overfitting</a:t>
            </a:r>
          </a:p>
          <a:p>
            <a:endParaRPr lang="en-US" dirty="0"/>
          </a:p>
          <a:p>
            <a:pPr marL="0" indent="0">
              <a:buNone/>
            </a:pPr>
            <a:r>
              <a:rPr lang="en-US" dirty="0"/>
              <a:t>A </a:t>
            </a:r>
            <a:r>
              <a:rPr lang="en-US" b="1" dirty="0"/>
              <a:t>Support Vector Classifier </a:t>
            </a:r>
            <a:r>
              <a:rPr lang="en-US" dirty="0"/>
              <a:t>is also called a </a:t>
            </a:r>
            <a:r>
              <a:rPr lang="en-US" b="1" dirty="0"/>
              <a:t>Soft Margin Classifier</a:t>
            </a:r>
          </a:p>
          <a:p>
            <a:pPr marL="0" indent="0">
              <a:buNone/>
            </a:pPr>
            <a:endParaRPr lang="en-US" b="1" dirty="0"/>
          </a:p>
          <a:p>
            <a:pPr marL="0" indent="0">
              <a:buNone/>
            </a:pPr>
            <a:r>
              <a:rPr lang="en-US" dirty="0"/>
              <a:t>(this terminology is confusing so remember the distinctions between Maximum Margin Classifier, Support Vector Classifier, Soft Margin Classifier, and Support Vector Machine)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20</a:t>
            </a:fld>
            <a:endParaRPr lang="en-US" altLang="en-US"/>
          </a:p>
        </p:txBody>
      </p:sp>
    </p:spTree>
    <p:extLst>
      <p:ext uri="{BB962C8B-B14F-4D97-AF65-F5344CB8AC3E}">
        <p14:creationId xmlns:p14="http://schemas.microsoft.com/office/powerpoint/2010/main" val="355401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Support Vector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21</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8067675"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5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Classifier Governing Equations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22</a:t>
            </a:fld>
            <a:endParaRPr lang="en-US"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477008" cy="314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05746" y="998180"/>
            <a:ext cx="8333454" cy="51355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 is still the width of the margin, but it can have violations.  In fact some points can be on the wrong side of the decision boundary.</a:t>
            </a:r>
          </a:p>
          <a:p>
            <a:pPr marL="0" indent="0">
              <a:buNone/>
            </a:pPr>
            <a:endParaRPr lang="en-US" sz="600" dirty="0"/>
          </a:p>
          <a:p>
            <a:pPr marL="0" indent="0">
              <a:buNone/>
            </a:pPr>
            <a:r>
              <a:rPr lang="en-US" dirty="0" err="1">
                <a:latin typeface="Symbol" panose="05050102010706020507" pitchFamily="18" charset="2"/>
              </a:rPr>
              <a:t>e</a:t>
            </a:r>
            <a:r>
              <a:rPr lang="en-US" baseline="-25000" dirty="0" err="1"/>
              <a:t>i</a:t>
            </a:r>
            <a:r>
              <a:rPr lang="en-US" baseline="-25000" dirty="0"/>
              <a:t> </a:t>
            </a:r>
            <a:r>
              <a:rPr lang="en-US" dirty="0"/>
              <a:t>is called the </a:t>
            </a:r>
            <a:r>
              <a:rPr lang="en-US" b="1" dirty="0"/>
              <a:t>“slack” variable</a:t>
            </a:r>
            <a:r>
              <a:rPr lang="en-US" dirty="0"/>
              <a:t>. If </a:t>
            </a:r>
            <a:r>
              <a:rPr lang="en-US" dirty="0" err="1">
                <a:latin typeface="Symbol" panose="05050102010706020507" pitchFamily="18" charset="2"/>
              </a:rPr>
              <a:t>e</a:t>
            </a:r>
            <a:r>
              <a:rPr lang="en-US" baseline="-25000" dirty="0" err="1"/>
              <a:t>i</a:t>
            </a:r>
            <a:r>
              <a:rPr lang="en-US" baseline="-25000" dirty="0"/>
              <a:t>  </a:t>
            </a:r>
            <a:r>
              <a:rPr lang="en-US" dirty="0"/>
              <a:t>&gt; 0 then that point is in the margin area;     If </a:t>
            </a:r>
            <a:r>
              <a:rPr lang="en-US" dirty="0" err="1">
                <a:latin typeface="Symbol" panose="05050102010706020507" pitchFamily="18" charset="2"/>
              </a:rPr>
              <a:t>e</a:t>
            </a:r>
            <a:r>
              <a:rPr lang="en-US" baseline="-25000" dirty="0" err="1"/>
              <a:t>i</a:t>
            </a:r>
            <a:r>
              <a:rPr lang="en-US" baseline="-25000" dirty="0"/>
              <a:t>  </a:t>
            </a:r>
            <a:r>
              <a:rPr lang="en-US" dirty="0"/>
              <a:t>&gt; 1 then that point is on the wrong side of the decision boundary.</a:t>
            </a:r>
          </a:p>
          <a:p>
            <a:pPr marL="0" indent="0">
              <a:buNone/>
            </a:pPr>
            <a:endParaRPr lang="en-US" sz="500" dirty="0"/>
          </a:p>
          <a:p>
            <a:pPr marL="0" indent="0">
              <a:buNone/>
            </a:pPr>
            <a:r>
              <a:rPr lang="en-US" dirty="0"/>
              <a:t>C is the </a:t>
            </a:r>
            <a:r>
              <a:rPr lang="en-US" b="1" dirty="0"/>
              <a:t>tuning parameter</a:t>
            </a:r>
            <a:r>
              <a:rPr lang="en-US" dirty="0"/>
              <a:t>.  If C = 0, then the margin can have no violations; that is, all </a:t>
            </a:r>
            <a:r>
              <a:rPr lang="en-US" dirty="0" err="1">
                <a:latin typeface="Symbol" panose="05050102010706020507" pitchFamily="18" charset="2"/>
              </a:rPr>
              <a:t>e</a:t>
            </a:r>
            <a:r>
              <a:rPr lang="en-US" baseline="-25000" dirty="0" err="1"/>
              <a:t>i</a:t>
            </a:r>
            <a:r>
              <a:rPr lang="en-US" baseline="-25000" dirty="0"/>
              <a:t> </a:t>
            </a:r>
            <a:r>
              <a:rPr lang="en-US" dirty="0"/>
              <a:t>must be 0. Then you have a maximum margin classifier.</a:t>
            </a:r>
          </a:p>
          <a:p>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94653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Tuning Parameter Allocates a “Budget” for Violations</a:t>
            </a:r>
            <a:endParaRPr lang="en-US" sz="2400" baseline="-25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23</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64" y="1246227"/>
            <a:ext cx="5406441" cy="480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15900" y="1981200"/>
            <a:ext cx="1697901" cy="1200329"/>
          </a:xfrm>
          <a:prstGeom prst="rect">
            <a:avLst/>
          </a:prstGeom>
          <a:noFill/>
        </p:spPr>
        <p:txBody>
          <a:bodyPr wrap="none" rtlCol="0">
            <a:spAutoFit/>
          </a:bodyPr>
          <a:lstStyle/>
          <a:p>
            <a:r>
              <a:rPr lang="en-US" b="1" dirty="0"/>
              <a:t>Largest C</a:t>
            </a:r>
          </a:p>
          <a:p>
            <a:r>
              <a:rPr lang="en-US" dirty="0"/>
              <a:t>Many Violations</a:t>
            </a:r>
          </a:p>
          <a:p>
            <a:r>
              <a:rPr lang="en-US" dirty="0"/>
              <a:t>Low variability</a:t>
            </a:r>
          </a:p>
          <a:p>
            <a:r>
              <a:rPr lang="en-US" dirty="0"/>
              <a:t>High bias</a:t>
            </a:r>
          </a:p>
        </p:txBody>
      </p:sp>
      <p:sp>
        <p:nvSpPr>
          <p:cNvPr id="10" name="TextBox 9"/>
          <p:cNvSpPr txBox="1"/>
          <p:nvPr/>
        </p:nvSpPr>
        <p:spPr>
          <a:xfrm>
            <a:off x="7266482" y="4648200"/>
            <a:ext cx="1582293" cy="1477328"/>
          </a:xfrm>
          <a:prstGeom prst="rect">
            <a:avLst/>
          </a:prstGeom>
          <a:noFill/>
        </p:spPr>
        <p:txBody>
          <a:bodyPr wrap="none" rtlCol="0">
            <a:spAutoFit/>
          </a:bodyPr>
          <a:lstStyle/>
          <a:p>
            <a:r>
              <a:rPr lang="en-US" b="1" dirty="0"/>
              <a:t>Smallest C</a:t>
            </a:r>
          </a:p>
          <a:p>
            <a:r>
              <a:rPr lang="en-US" dirty="0"/>
              <a:t>Few Violations</a:t>
            </a:r>
          </a:p>
          <a:p>
            <a:r>
              <a:rPr lang="en-US" dirty="0"/>
              <a:t>High variability</a:t>
            </a:r>
          </a:p>
          <a:p>
            <a:r>
              <a:rPr lang="en-US" dirty="0"/>
              <a:t>Low bias</a:t>
            </a:r>
          </a:p>
          <a:p>
            <a:endParaRPr lang="en-US" b="1" dirty="0"/>
          </a:p>
        </p:txBody>
      </p:sp>
      <p:sp>
        <p:nvSpPr>
          <p:cNvPr id="8" name="Down Arrow 7"/>
          <p:cNvSpPr/>
          <p:nvPr/>
        </p:nvSpPr>
        <p:spPr>
          <a:xfrm rot="18331181">
            <a:off x="6928877" y="5466512"/>
            <a:ext cx="445134" cy="840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020" y="6260068"/>
            <a:ext cx="8623033" cy="369332"/>
          </a:xfrm>
          <a:prstGeom prst="rect">
            <a:avLst/>
          </a:prstGeom>
          <a:noFill/>
        </p:spPr>
        <p:txBody>
          <a:bodyPr wrap="square" rtlCol="0">
            <a:spAutoFit/>
          </a:bodyPr>
          <a:lstStyle/>
          <a:p>
            <a:r>
              <a:rPr lang="en-US" b="1" dirty="0"/>
              <a:t>Note: </a:t>
            </a:r>
            <a:r>
              <a:rPr lang="en-US" dirty="0"/>
              <a:t>Higher C is like a larger </a:t>
            </a:r>
            <a:r>
              <a:rPr lang="en-US" dirty="0">
                <a:latin typeface="Symbol" panose="05050102010706020507" pitchFamily="18" charset="2"/>
              </a:rPr>
              <a:t>l</a:t>
            </a:r>
            <a:r>
              <a:rPr lang="en-US" dirty="0"/>
              <a:t> for Ridge Regularization: Lower variability, lower DOF</a:t>
            </a:r>
          </a:p>
        </p:txBody>
      </p:sp>
      <p:sp>
        <p:nvSpPr>
          <p:cNvPr id="11" name="Down Arrow 7"/>
          <p:cNvSpPr/>
          <p:nvPr/>
        </p:nvSpPr>
        <p:spPr>
          <a:xfrm rot="18331181">
            <a:off x="731495" y="949688"/>
            <a:ext cx="445134" cy="840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367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Non-Linear Decision Boundaries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24</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38" y="2133600"/>
            <a:ext cx="7924362"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05746" y="998180"/>
            <a:ext cx="8333454" cy="5135563"/>
          </a:xfrm>
        </p:spPr>
        <p:txBody>
          <a:bodyPr/>
          <a:lstStyle/>
          <a:p>
            <a:pPr marL="0" indent="0">
              <a:buNone/>
            </a:pPr>
            <a:r>
              <a:rPr lang="en-US" dirty="0"/>
              <a:t>The maximum margin classifier and the support vector classifier both use linear decision boundaries.  How do we handle more complicated data structures?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2450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Support Vector Machine</a:t>
            </a:r>
          </a:p>
        </p:txBody>
      </p:sp>
      <p:sp>
        <p:nvSpPr>
          <p:cNvPr id="3" name="Content Placeholder 2"/>
          <p:cNvSpPr>
            <a:spLocks noGrp="1"/>
          </p:cNvSpPr>
          <p:nvPr>
            <p:ph idx="1"/>
          </p:nvPr>
        </p:nvSpPr>
        <p:spPr>
          <a:xfrm>
            <a:off x="228600" y="1219200"/>
            <a:ext cx="8458200" cy="4906963"/>
          </a:xfrm>
        </p:spPr>
        <p:txBody>
          <a:bodyPr/>
          <a:lstStyle/>
          <a:p>
            <a:pPr marL="0" indent="0">
              <a:buNone/>
              <a:tabLst>
                <a:tab pos="2690813" algn="l"/>
              </a:tabLst>
            </a:pPr>
            <a:r>
              <a:rPr lang="en-US" dirty="0"/>
              <a:t>Linear Kernel</a:t>
            </a:r>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r>
              <a:rPr lang="en-US" dirty="0"/>
              <a:t>Polynomial Kernel</a:t>
            </a:r>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r>
              <a:rPr lang="en-US" dirty="0"/>
              <a:t>Radial Kernel</a:t>
            </a:r>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endParaRPr lang="en-US" dirty="0"/>
          </a:p>
          <a:p>
            <a:pPr marL="0" indent="0">
              <a:buNone/>
              <a:tabLst>
                <a:tab pos="2690813" algn="l"/>
              </a:tabLst>
            </a:pPr>
            <a:r>
              <a:rPr lang="en-US" dirty="0"/>
              <a:t>The Gaussian Kernel is just the radial kernel with specific constants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25</a:t>
            </a:fld>
            <a:endParaRPr lang="en-US" altLang="en-US"/>
          </a:p>
        </p:txBody>
      </p:sp>
      <p:pic>
        <p:nvPicPr>
          <p:cNvPr id="5" name="Picture 4"/>
          <p:cNvPicPr>
            <a:picLocks noChangeAspect="1"/>
          </p:cNvPicPr>
          <p:nvPr/>
        </p:nvPicPr>
        <p:blipFill>
          <a:blip r:embed="rId2"/>
          <a:stretch>
            <a:fillRect/>
          </a:stretch>
        </p:blipFill>
        <p:spPr>
          <a:xfrm>
            <a:off x="2286000" y="1066800"/>
            <a:ext cx="6677025" cy="819150"/>
          </a:xfrm>
          <a:prstGeom prst="rect">
            <a:avLst/>
          </a:prstGeom>
        </p:spPr>
      </p:pic>
      <p:pic>
        <p:nvPicPr>
          <p:cNvPr id="6" name="Picture 5"/>
          <p:cNvPicPr>
            <a:picLocks noChangeAspect="1"/>
          </p:cNvPicPr>
          <p:nvPr/>
        </p:nvPicPr>
        <p:blipFill>
          <a:blip r:embed="rId3"/>
          <a:stretch>
            <a:fillRect/>
          </a:stretch>
        </p:blipFill>
        <p:spPr>
          <a:xfrm>
            <a:off x="2279469" y="2124075"/>
            <a:ext cx="6457950" cy="923925"/>
          </a:xfrm>
          <a:prstGeom prst="rect">
            <a:avLst/>
          </a:prstGeom>
        </p:spPr>
      </p:pic>
      <p:pic>
        <p:nvPicPr>
          <p:cNvPr id="7" name="Picture 6"/>
          <p:cNvPicPr>
            <a:picLocks noChangeAspect="1"/>
          </p:cNvPicPr>
          <p:nvPr/>
        </p:nvPicPr>
        <p:blipFill>
          <a:blip r:embed="rId4"/>
          <a:stretch>
            <a:fillRect/>
          </a:stretch>
        </p:blipFill>
        <p:spPr>
          <a:xfrm>
            <a:off x="1754233" y="3090023"/>
            <a:ext cx="6915150" cy="1009650"/>
          </a:xfrm>
          <a:prstGeom prst="rect">
            <a:avLst/>
          </a:prstGeom>
        </p:spPr>
      </p:pic>
      <p:pic>
        <p:nvPicPr>
          <p:cNvPr id="8" name="Picture 7"/>
          <p:cNvPicPr>
            <a:picLocks noChangeAspect="1"/>
          </p:cNvPicPr>
          <p:nvPr/>
        </p:nvPicPr>
        <p:blipFill>
          <a:blip r:embed="rId5"/>
          <a:stretch>
            <a:fillRect/>
          </a:stretch>
        </p:blipFill>
        <p:spPr>
          <a:xfrm>
            <a:off x="2042858" y="5589588"/>
            <a:ext cx="6337899" cy="733425"/>
          </a:xfrm>
          <a:prstGeom prst="rect">
            <a:avLst/>
          </a:prstGeom>
        </p:spPr>
      </p:pic>
    </p:spTree>
    <p:extLst>
      <p:ext uri="{BB962C8B-B14F-4D97-AF65-F5344CB8AC3E}">
        <p14:creationId xmlns:p14="http://schemas.microsoft.com/office/powerpoint/2010/main" val="1371523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Support Vector Machines</a:t>
            </a:r>
          </a:p>
        </p:txBody>
      </p:sp>
      <p:sp>
        <p:nvSpPr>
          <p:cNvPr id="3" name="Content Placeholder 2"/>
          <p:cNvSpPr>
            <a:spLocks noGrp="1"/>
          </p:cNvSpPr>
          <p:nvPr>
            <p:ph idx="1"/>
          </p:nvPr>
        </p:nvSpPr>
        <p:spPr/>
        <p:txBody>
          <a:bodyPr/>
          <a:lstStyle/>
          <a:p>
            <a:r>
              <a:rPr lang="en-US" dirty="0"/>
              <a:t>SVM can handle complicated nonlinear decision boundaries</a:t>
            </a:r>
          </a:p>
          <a:p>
            <a:endParaRPr lang="en-US" dirty="0"/>
          </a:p>
          <a:p>
            <a:r>
              <a:rPr lang="en-US" dirty="0"/>
              <a:t>Only support vectors need to be considered in creating boundary which greatly reduces the required computations</a:t>
            </a:r>
          </a:p>
          <a:p>
            <a:endParaRPr lang="en-US" dirty="0"/>
          </a:p>
          <a:p>
            <a:r>
              <a:rPr lang="en-US" dirty="0"/>
              <a:t>Only the inner product between the basic features are required</a:t>
            </a:r>
          </a:p>
          <a:p>
            <a:pPr lvl="1"/>
            <a:r>
              <a:rPr lang="en-US" dirty="0"/>
              <a:t>Not full set of features (all orders, cross terms, </a:t>
            </a:r>
            <a:r>
              <a:rPr lang="en-US" dirty="0" err="1"/>
              <a:t>etc</a:t>
            </a:r>
            <a:r>
              <a:rPr lang="en-US" dirty="0"/>
              <a:t>)</a:t>
            </a:r>
          </a:p>
          <a:p>
            <a:pPr lvl="1"/>
            <a:r>
              <a:rPr lang="en-US" dirty="0"/>
              <a:t>For kernels, feature space is unlimited</a:t>
            </a:r>
          </a:p>
          <a:p>
            <a:endParaRPr lang="en-US" dirty="0"/>
          </a:p>
          <a:p>
            <a:r>
              <a:rPr lang="en-US" dirty="0"/>
              <a:t>Kernels can be designed to be computationally efficient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26</a:t>
            </a:fld>
            <a:endParaRPr lang="en-US" altLang="en-US"/>
          </a:p>
        </p:txBody>
      </p:sp>
    </p:spTree>
    <p:extLst>
      <p:ext uri="{BB962C8B-B14F-4D97-AF65-F5344CB8AC3E}">
        <p14:creationId xmlns:p14="http://schemas.microsoft.com/office/powerpoint/2010/main" val="3255493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Classification Performance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27</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290638"/>
            <a:ext cx="77819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440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4B03-E86D-498B-A830-41B0B011A9F5}"/>
              </a:ext>
            </a:extLst>
          </p:cNvPr>
          <p:cNvSpPr>
            <a:spLocks noGrp="1"/>
          </p:cNvSpPr>
          <p:nvPr>
            <p:ph type="title"/>
          </p:nvPr>
        </p:nvSpPr>
        <p:spPr>
          <a:xfrm>
            <a:off x="381000" y="2819400"/>
            <a:ext cx="8229600" cy="868362"/>
          </a:xfrm>
        </p:spPr>
        <p:txBody>
          <a:bodyPr/>
          <a:lstStyle/>
          <a:p>
            <a:r>
              <a:rPr lang="en-US" dirty="0"/>
              <a:t>Tree-Based Analysis</a:t>
            </a:r>
          </a:p>
        </p:txBody>
      </p:sp>
      <p:sp>
        <p:nvSpPr>
          <p:cNvPr id="4" name="Slide Number Placeholder 3">
            <a:extLst>
              <a:ext uri="{FF2B5EF4-FFF2-40B4-BE49-F238E27FC236}">
                <a16:creationId xmlns:a16="http://schemas.microsoft.com/office/drawing/2014/main" id="{92F18D87-2F24-4B28-A0D7-19E56F90593C}"/>
              </a:ext>
            </a:extLst>
          </p:cNvPr>
          <p:cNvSpPr>
            <a:spLocks noGrp="1"/>
          </p:cNvSpPr>
          <p:nvPr>
            <p:ph type="sldNum" sz="quarter" idx="12"/>
          </p:nvPr>
        </p:nvSpPr>
        <p:spPr/>
        <p:txBody>
          <a:bodyPr/>
          <a:lstStyle/>
          <a:p>
            <a:pPr>
              <a:defRPr/>
            </a:pPr>
            <a:fld id="{9695C8B4-01A2-485F-8B64-4640E234E3BB}" type="slidenum">
              <a:rPr lang="en-US" altLang="en-US" smtClean="0"/>
              <a:pPr>
                <a:defRPr/>
              </a:pPr>
              <a:t>28</a:t>
            </a:fld>
            <a:endParaRPr lang="en-US" altLang="en-US"/>
          </a:p>
        </p:txBody>
      </p:sp>
    </p:spTree>
    <p:extLst>
      <p:ext uri="{BB962C8B-B14F-4D97-AF65-F5344CB8AC3E}">
        <p14:creationId xmlns:p14="http://schemas.microsoft.com/office/powerpoint/2010/main" val="949810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a:xfrm>
            <a:off x="457200" y="1066800"/>
            <a:ext cx="8458200" cy="5059363"/>
          </a:xfrm>
        </p:spPr>
        <p:txBody>
          <a:bodyPr/>
          <a:lstStyle/>
          <a:p>
            <a:pPr marL="0" indent="0">
              <a:buNone/>
            </a:pPr>
            <a:r>
              <a:rPr lang="en-US" sz="2400" dirty="0"/>
              <a:t>Advantages</a:t>
            </a:r>
          </a:p>
          <a:p>
            <a:r>
              <a:rPr lang="en-US" sz="2400" dirty="0"/>
              <a:t>Easy to understand</a:t>
            </a:r>
          </a:p>
          <a:p>
            <a:r>
              <a:rPr lang="en-US" sz="2400" dirty="0"/>
              <a:t>Mimics how humans think </a:t>
            </a:r>
          </a:p>
          <a:p>
            <a:pPr lvl="1"/>
            <a:r>
              <a:rPr lang="en-US" sz="2400" dirty="0"/>
              <a:t>(at least it mimics how we think we think)</a:t>
            </a:r>
          </a:p>
          <a:p>
            <a:r>
              <a:rPr lang="en-US" sz="2400" dirty="0"/>
              <a:t>Can be used for numerical estimation and classification.  </a:t>
            </a:r>
          </a:p>
          <a:p>
            <a:endParaRPr lang="en-US" sz="2400" dirty="0"/>
          </a:p>
          <a:p>
            <a:endParaRPr lang="en-US" sz="1000" dirty="0"/>
          </a:p>
          <a:p>
            <a:endParaRPr lang="en-US" sz="1000" dirty="0"/>
          </a:p>
          <a:p>
            <a:pPr marL="0" indent="0">
              <a:buNone/>
            </a:pPr>
            <a:r>
              <a:rPr lang="en-US" sz="2400" dirty="0"/>
              <a:t>Disadvantages</a:t>
            </a:r>
          </a:p>
          <a:p>
            <a:r>
              <a:rPr lang="en-US" sz="2400" dirty="0"/>
              <a:t>Typically not as accurate for numerical estimation as some prior methods like linear regression, splines </a:t>
            </a:r>
          </a:p>
          <a:p>
            <a:endParaRPr lang="en-US" sz="1400" dirty="0"/>
          </a:p>
          <a:p>
            <a:pPr marL="0" indent="0">
              <a:buNone/>
            </a:pPr>
            <a:r>
              <a:rPr lang="en-US" sz="2400" dirty="0"/>
              <a:t>We can minimize the disadvantages using some clever techniques</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29</a:t>
            </a:fld>
            <a:endParaRPr lang="en-US" altLang="en-US"/>
          </a:p>
        </p:txBody>
      </p:sp>
    </p:spTree>
    <p:extLst>
      <p:ext uri="{BB962C8B-B14F-4D97-AF65-F5344CB8AC3E}">
        <p14:creationId xmlns:p14="http://schemas.microsoft.com/office/powerpoint/2010/main" val="314849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749300" y="4151531"/>
            <a:ext cx="12700" cy="26029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495800"/>
            <a:ext cx="1191352" cy="261610"/>
          </a:xfrm>
          <a:prstGeom prst="rect">
            <a:avLst/>
          </a:prstGeom>
          <a:solidFill>
            <a:srgbClr val="00B050">
              <a:alpha val="76863"/>
            </a:srgb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876800"/>
            <a:ext cx="1157689" cy="261610"/>
          </a:xfrm>
          <a:prstGeom prst="rect">
            <a:avLst/>
          </a:prstGeom>
          <a:solidFill>
            <a:srgbClr val="00B050"/>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289322"/>
            <a:ext cx="546945" cy="261610"/>
          </a:xfrm>
          <a:prstGeom prst="rect">
            <a:avLst/>
          </a:prstGeom>
          <a:solidFill>
            <a:srgbClr val="00B050"/>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670322"/>
            <a:ext cx="585417" cy="261610"/>
          </a:xfrm>
          <a:prstGeom prst="rect">
            <a:avLst/>
          </a:prstGeom>
          <a:solidFill>
            <a:srgbClr val="00B050"/>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1095172" cy="261610"/>
          </a:xfrm>
          <a:prstGeom prst="rect">
            <a:avLst/>
          </a:prstGeom>
          <a:solidFill>
            <a:srgbClr val="00B050">
              <a:alpha val="76863"/>
            </a:srgbClr>
          </a:solidFill>
          <a:ln>
            <a:solidFill>
              <a:schemeClr val="accent1"/>
            </a:solidFill>
          </a:ln>
        </p:spPr>
        <p:txBody>
          <a:bodyPr wrap="none" rtlCol="0">
            <a:spAutoFit/>
          </a:bodyPr>
          <a:lstStyle/>
          <a:p>
            <a:r>
              <a:rPr lang="en-US" sz="1100" dirty="0"/>
              <a:t>KNN Regression</a:t>
            </a:r>
          </a:p>
        </p:txBody>
      </p:sp>
      <p:sp>
        <p:nvSpPr>
          <p:cNvPr id="49" name="TextBox 48"/>
          <p:cNvSpPr txBox="1"/>
          <p:nvPr/>
        </p:nvSpPr>
        <p:spPr>
          <a:xfrm>
            <a:off x="2705175" y="5176391"/>
            <a:ext cx="758541" cy="261610"/>
          </a:xfrm>
          <a:prstGeom prst="rect">
            <a:avLst/>
          </a:prstGeom>
          <a:solidFill>
            <a:srgbClr val="00B050">
              <a:alpha val="76863"/>
            </a:srgb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rgbClr val="FFFF00"/>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00600" y="3188732"/>
            <a:ext cx="1261884" cy="261610"/>
          </a:xfrm>
          <a:prstGeom prst="rect">
            <a:avLst/>
          </a:prstGeom>
          <a:solidFill>
            <a:srgbClr val="00B050"/>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rgbClr val="00B050"/>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alpha val="76863"/>
            </a:srgb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alpha val="76863"/>
            </a:srgb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06921" y="4379552"/>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38200" y="60629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00600" y="5148590"/>
            <a:ext cx="1013419" cy="261610"/>
          </a:xfrm>
          <a:prstGeom prst="rect">
            <a:avLst/>
          </a:prstGeom>
          <a:solidFill>
            <a:srgbClr val="FFFF00"/>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799746" y="5627132"/>
            <a:ext cx="86433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797394" y="6062990"/>
            <a:ext cx="1265090"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Modeling</a:t>
            </a:r>
          </a:p>
        </p:txBody>
      </p:sp>
      <p:sp>
        <p:nvSpPr>
          <p:cNvPr id="72" name="TextBox 71"/>
          <p:cNvSpPr txBox="1"/>
          <p:nvPr/>
        </p:nvSpPr>
        <p:spPr>
          <a:xfrm>
            <a:off x="4800600" y="4114800"/>
            <a:ext cx="1217000" cy="261610"/>
          </a:xfrm>
          <a:prstGeom prst="rect">
            <a:avLst/>
          </a:prstGeom>
          <a:solidFill>
            <a:srgbClr val="00B050"/>
          </a:solidFill>
          <a:ln>
            <a:solidFill>
              <a:schemeClr val="accent1"/>
            </a:solidFill>
          </a:ln>
        </p:spPr>
        <p:txBody>
          <a:bodyPr wrap="none" rtlCol="0">
            <a:spAutoFit/>
          </a:bodyPr>
          <a:lstStyle/>
          <a:p>
            <a:r>
              <a:rPr lang="en-US" sz="1100" dirty="0"/>
              <a:t>KNN Classification</a:t>
            </a:r>
          </a:p>
        </p:txBody>
      </p:sp>
      <p:sp>
        <p:nvSpPr>
          <p:cNvPr id="73" name="TextBox 72"/>
          <p:cNvSpPr txBox="1"/>
          <p:nvPr/>
        </p:nvSpPr>
        <p:spPr>
          <a:xfrm>
            <a:off x="4800600" y="4648200"/>
            <a:ext cx="449162" cy="261610"/>
          </a:xfrm>
          <a:prstGeom prst="rect">
            <a:avLst/>
          </a:prstGeom>
          <a:solidFill>
            <a:srgbClr val="00B050"/>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Belief Network</a:t>
            </a:r>
          </a:p>
        </p:txBody>
      </p:sp>
      <p:sp>
        <p:nvSpPr>
          <p:cNvPr id="52" name="Rectangle 51">
            <a:extLst>
              <a:ext uri="{FF2B5EF4-FFF2-40B4-BE49-F238E27FC236}">
                <a16:creationId xmlns:a16="http://schemas.microsoft.com/office/drawing/2014/main" id="{055ED8F2-DAF8-4BEB-8ADA-26C6274FC5E2}"/>
              </a:ext>
            </a:extLst>
          </p:cNvPr>
          <p:cNvSpPr/>
          <p:nvPr/>
        </p:nvSpPr>
        <p:spPr>
          <a:xfrm>
            <a:off x="6583121" y="4657616"/>
            <a:ext cx="1798879" cy="102729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051A455-9EC4-4753-8FD9-BE26A25CA68B}"/>
              </a:ext>
            </a:extLst>
          </p:cNvPr>
          <p:cNvSpPr txBox="1"/>
          <p:nvPr/>
        </p:nvSpPr>
        <p:spPr>
          <a:xfrm>
            <a:off x="838200" y="6416675"/>
            <a:ext cx="1265090"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Modeling</a:t>
            </a:r>
          </a:p>
        </p:txBody>
      </p:sp>
      <p:sp>
        <p:nvSpPr>
          <p:cNvPr id="55" name="Rectangle 54">
            <a:extLst>
              <a:ext uri="{FF2B5EF4-FFF2-40B4-BE49-F238E27FC236}">
                <a16:creationId xmlns:a16="http://schemas.microsoft.com/office/drawing/2014/main" id="{5E7DC0B0-91B3-4567-AE03-EF3C8B1AFE6D}"/>
              </a:ext>
            </a:extLst>
          </p:cNvPr>
          <p:cNvSpPr/>
          <p:nvPr/>
        </p:nvSpPr>
        <p:spPr>
          <a:xfrm>
            <a:off x="6583121" y="5627132"/>
            <a:ext cx="1798879" cy="30480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3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How do we estimate things?  Usually we start with the features that have the most variability first.  In the case of hitters</a:t>
            </a:r>
          </a:p>
          <a:p>
            <a:r>
              <a:rPr lang="en-US" sz="2400" dirty="0"/>
              <a:t>What is the age of the player? (Salaries are usually controlled for the first few years a player is in the majors)</a:t>
            </a:r>
          </a:p>
          <a:p>
            <a:r>
              <a:rPr lang="en-US" sz="2400" dirty="0"/>
              <a:t>How many hits does the player average per year? </a:t>
            </a:r>
          </a:p>
          <a:p>
            <a:pPr marL="0" indent="0">
              <a:buNone/>
            </a:pPr>
            <a:endParaRPr lang="en-US" sz="2400" dirty="0"/>
          </a:p>
          <a:p>
            <a:pPr marL="0" indent="0">
              <a:buNone/>
            </a:pPr>
            <a:r>
              <a:rPr lang="en-US" sz="2400" dirty="0"/>
              <a:t>Then we move to less important factors</a:t>
            </a:r>
          </a:p>
          <a:p>
            <a:r>
              <a:rPr lang="en-US" sz="2400" dirty="0"/>
              <a:t>How many walks does the player average per year? </a:t>
            </a:r>
          </a:p>
          <a:p>
            <a:pPr marL="0" indent="0">
              <a:buNone/>
            </a:pPr>
            <a:endParaRPr lang="en-US" sz="2400" dirty="0"/>
          </a:p>
          <a:p>
            <a:pPr marL="0" indent="0">
              <a:buNone/>
            </a:pPr>
            <a:r>
              <a:rPr lang="en-US" sz="2400" dirty="0"/>
              <a:t>Decision tree methodology bins data in an analogous fashion</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30</a:t>
            </a:fld>
            <a:endParaRPr lang="en-US" altLang="en-US" dirty="0"/>
          </a:p>
        </p:txBody>
      </p:sp>
    </p:spTree>
    <p:extLst>
      <p:ext uri="{BB962C8B-B14F-4D97-AF65-F5344CB8AC3E}">
        <p14:creationId xmlns:p14="http://schemas.microsoft.com/office/powerpoint/2010/main" val="3440012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Assume you have multiple features.  </a:t>
            </a:r>
          </a:p>
          <a:p>
            <a:pPr marL="0" indent="0">
              <a:buNone/>
            </a:pPr>
            <a:endParaRPr lang="en-US" sz="2400" dirty="0"/>
          </a:p>
          <a:p>
            <a:pPr marL="400050" lvl="1" indent="0">
              <a:buNone/>
            </a:pPr>
            <a:r>
              <a:rPr lang="en-US" sz="2400" dirty="0"/>
              <a:t>Which feature contributes to the greatest outcome variability (i.e., which feature split results in the greatest reduction in RSS)? </a:t>
            </a:r>
          </a:p>
          <a:p>
            <a:pPr marL="400050" lvl="1" indent="0">
              <a:buNone/>
            </a:pPr>
            <a:endParaRPr lang="en-US" sz="2400" dirty="0"/>
          </a:p>
          <a:p>
            <a:pPr marL="400050" lvl="1" indent="0">
              <a:buNone/>
            </a:pPr>
            <a:r>
              <a:rPr lang="en-US" sz="2400" dirty="0"/>
              <a:t>Start your binning with this feature and work your way down to less impactful factors.</a:t>
            </a:r>
          </a:p>
          <a:p>
            <a:pPr marL="400050" lvl="1" indent="0">
              <a:buNone/>
            </a:pPr>
            <a:endParaRPr lang="en-US" sz="2400" dirty="0"/>
          </a:p>
          <a:p>
            <a:pPr marL="400050" lvl="1" indent="0">
              <a:buNone/>
            </a:pPr>
            <a:r>
              <a:rPr lang="en-US" sz="2400" dirty="0"/>
              <a:t>This is a top-down approach. (Note Hierarchical Clustering was a bottom-up approach.)</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31</a:t>
            </a:fld>
            <a:endParaRPr lang="en-US" altLang="en-US"/>
          </a:p>
        </p:txBody>
      </p:sp>
    </p:spTree>
    <p:extLst>
      <p:ext uri="{BB962C8B-B14F-4D97-AF65-F5344CB8AC3E}">
        <p14:creationId xmlns:p14="http://schemas.microsoft.com/office/powerpoint/2010/main" val="742401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Let’s look at baseball salaries </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32</a:t>
            </a:fld>
            <a:endParaRPr lang="en-US" altLang="en-US"/>
          </a:p>
        </p:txBody>
      </p:sp>
      <p:pic>
        <p:nvPicPr>
          <p:cNvPr id="5" name="Picture 4"/>
          <p:cNvPicPr>
            <a:picLocks noChangeAspect="1"/>
          </p:cNvPicPr>
          <p:nvPr/>
        </p:nvPicPr>
        <p:blipFill>
          <a:blip r:embed="rId2"/>
          <a:stretch>
            <a:fillRect/>
          </a:stretch>
        </p:blipFill>
        <p:spPr>
          <a:xfrm>
            <a:off x="1371601" y="1854016"/>
            <a:ext cx="6896584" cy="4502334"/>
          </a:xfrm>
          <a:prstGeom prst="rect">
            <a:avLst/>
          </a:prstGeom>
        </p:spPr>
      </p:pic>
    </p:spTree>
    <p:extLst>
      <p:ext uri="{BB962C8B-B14F-4D97-AF65-F5344CB8AC3E}">
        <p14:creationId xmlns:p14="http://schemas.microsoft.com/office/powerpoint/2010/main" val="2548755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Another representation is shown below</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bottom number is your estimate for that Region.  It is the mean of the outcomes in that region. </a:t>
            </a:r>
          </a:p>
          <a:p>
            <a:pPr marL="0" indent="0">
              <a:buNone/>
            </a:pPr>
            <a:endParaRPr lang="en-US" sz="1050" dirty="0"/>
          </a:p>
          <a:p>
            <a:pPr marL="0" indent="0">
              <a:buNone/>
            </a:pPr>
            <a:r>
              <a:rPr lang="en-US" sz="2400" dirty="0"/>
              <a:t>In this case, it is the average salaries for the 3 different groups of players.</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33</a:t>
            </a:fld>
            <a:endParaRPr lang="en-US" altLang="en-US"/>
          </a:p>
        </p:txBody>
      </p:sp>
      <p:pic>
        <p:nvPicPr>
          <p:cNvPr id="5" name="Picture 4"/>
          <p:cNvPicPr>
            <a:picLocks noChangeAspect="1"/>
          </p:cNvPicPr>
          <p:nvPr/>
        </p:nvPicPr>
        <p:blipFill>
          <a:blip r:embed="rId2"/>
          <a:stretch>
            <a:fillRect/>
          </a:stretch>
        </p:blipFill>
        <p:spPr>
          <a:xfrm>
            <a:off x="1752600" y="1752600"/>
            <a:ext cx="3866878" cy="3130670"/>
          </a:xfrm>
          <a:prstGeom prst="rect">
            <a:avLst/>
          </a:prstGeom>
        </p:spPr>
      </p:pic>
    </p:spTree>
    <p:extLst>
      <p:ext uri="{BB962C8B-B14F-4D97-AF65-F5344CB8AC3E}">
        <p14:creationId xmlns:p14="http://schemas.microsoft.com/office/powerpoint/2010/main" val="48671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Features</a:t>
            </a:r>
          </a:p>
        </p:txBody>
      </p:sp>
      <p:sp>
        <p:nvSpPr>
          <p:cNvPr id="3" name="Content Placeholder 2"/>
          <p:cNvSpPr>
            <a:spLocks noGrp="1"/>
          </p:cNvSpPr>
          <p:nvPr>
            <p:ph idx="1"/>
          </p:nvPr>
        </p:nvSpPr>
        <p:spPr/>
        <p:txBody>
          <a:bodyPr/>
          <a:lstStyle/>
          <a:p>
            <a:pPr marL="0" indent="0">
              <a:buNone/>
            </a:pPr>
            <a:r>
              <a:rPr lang="en-US" sz="2400" dirty="0"/>
              <a:t>The previous example used 2 features, but Decision Trees can handle many features at once.  Its just harder to draw in the rectangular format.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34</a:t>
            </a:fld>
            <a:endParaRPr lang="en-US" altLang="en-US"/>
          </a:p>
        </p:txBody>
      </p:sp>
      <p:grpSp>
        <p:nvGrpSpPr>
          <p:cNvPr id="7" name="Group 6"/>
          <p:cNvGrpSpPr/>
          <p:nvPr/>
        </p:nvGrpSpPr>
        <p:grpSpPr>
          <a:xfrm>
            <a:off x="914400" y="2667000"/>
            <a:ext cx="7772400" cy="2785514"/>
            <a:chOff x="1066800" y="3493049"/>
            <a:chExt cx="7772400" cy="2785514"/>
          </a:xfrm>
        </p:grpSpPr>
        <p:pic>
          <p:nvPicPr>
            <p:cNvPr id="5" name="Picture 4"/>
            <p:cNvPicPr>
              <a:picLocks noChangeAspect="1"/>
            </p:cNvPicPr>
            <p:nvPr/>
          </p:nvPicPr>
          <p:blipFill rotWithShape="1">
            <a:blip r:embed="rId2"/>
            <a:srcRect l="3572" t="55582" r="5357" b="10671"/>
            <a:stretch/>
          </p:blipFill>
          <p:spPr>
            <a:xfrm>
              <a:off x="1066800" y="3849277"/>
              <a:ext cx="7772400" cy="2429286"/>
            </a:xfrm>
            <a:prstGeom prst="rect">
              <a:avLst/>
            </a:prstGeom>
          </p:spPr>
        </p:pic>
        <p:pic>
          <p:nvPicPr>
            <p:cNvPr id="6" name="Picture 5"/>
            <p:cNvPicPr>
              <a:picLocks noChangeAspect="1"/>
            </p:cNvPicPr>
            <p:nvPr/>
          </p:nvPicPr>
          <p:blipFill rotWithShape="1">
            <a:blip r:embed="rId2"/>
            <a:srcRect l="17439" t="1033" r="24143" b="93798"/>
            <a:stretch/>
          </p:blipFill>
          <p:spPr>
            <a:xfrm>
              <a:off x="2286000" y="3493049"/>
              <a:ext cx="4876801" cy="363940"/>
            </a:xfrm>
            <a:prstGeom prst="rect">
              <a:avLst/>
            </a:prstGeom>
          </p:spPr>
        </p:pic>
      </p:grpSp>
    </p:spTree>
    <p:extLst>
      <p:ext uri="{BB962C8B-B14F-4D97-AF65-F5344CB8AC3E}">
        <p14:creationId xmlns:p14="http://schemas.microsoft.com/office/powerpoint/2010/main" val="2104988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Here is the recursive method you apply to “grow your tree”: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dirty="0"/>
              <a:t>Where </a:t>
            </a:r>
          </a:p>
          <a:p>
            <a:r>
              <a:rPr lang="en-US" dirty="0" err="1"/>
              <a:t>s</a:t>
            </a:r>
            <a:r>
              <a:rPr lang="en-US" baseline="-25000" dirty="0" err="1"/>
              <a:t>j</a:t>
            </a:r>
            <a:r>
              <a:rPr lang="en-US" dirty="0"/>
              <a:t> is the cut point between regions</a:t>
            </a:r>
          </a:p>
          <a:p>
            <a:r>
              <a:rPr lang="en-US" dirty="0"/>
              <a:t>j is the particular feature used for designating the Region</a:t>
            </a:r>
          </a:p>
          <a:p>
            <a:r>
              <a:rPr lang="en-US" dirty="0" err="1"/>
              <a:t>X|X</a:t>
            </a:r>
            <a:r>
              <a:rPr lang="en-US" baseline="-25000" dirty="0" err="1"/>
              <a:t>j</a:t>
            </a:r>
            <a:r>
              <a:rPr lang="en-US" dirty="0"/>
              <a:t> &lt; s is the region where all the </a:t>
            </a:r>
            <a:r>
              <a:rPr lang="en-US" dirty="0" err="1"/>
              <a:t>X</a:t>
            </a:r>
            <a:r>
              <a:rPr lang="en-US" baseline="-25000" dirty="0" err="1"/>
              <a:t>j</a:t>
            </a:r>
            <a:r>
              <a:rPr lang="en-US" dirty="0" err="1"/>
              <a:t>’s</a:t>
            </a:r>
            <a:r>
              <a:rPr lang="en-US" dirty="0"/>
              <a:t> are less than s</a:t>
            </a:r>
          </a:p>
          <a:p>
            <a:pPr marL="0" indent="0">
              <a:buNone/>
            </a:pPr>
            <a:r>
              <a:rPr lang="en-US" dirty="0"/>
              <a:t>      </a:t>
            </a:r>
            <a:r>
              <a:rPr lang="en-US" dirty="0" err="1"/>
              <a:t>X|X</a:t>
            </a:r>
            <a:r>
              <a:rPr lang="en-US" baseline="-25000" dirty="0" err="1"/>
              <a:t>j</a:t>
            </a:r>
            <a:r>
              <a:rPr lang="en-US" dirty="0"/>
              <a:t> &gt;= s is the region where all the </a:t>
            </a:r>
            <a:r>
              <a:rPr lang="en-US" dirty="0" err="1"/>
              <a:t>X</a:t>
            </a:r>
            <a:r>
              <a:rPr lang="en-US" baseline="-25000" dirty="0" err="1"/>
              <a:t>j</a:t>
            </a:r>
            <a:r>
              <a:rPr lang="en-US" dirty="0" err="1"/>
              <a:t>’s</a:t>
            </a:r>
            <a:r>
              <a:rPr lang="en-US" dirty="0"/>
              <a:t> are greater than or equal to s</a:t>
            </a:r>
          </a:p>
          <a:p>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35</a:t>
            </a:fld>
            <a:endParaRPr lang="en-US" alt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1672431"/>
            <a:ext cx="90487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2282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Splitting</a:t>
            </a:r>
          </a:p>
        </p:txBody>
      </p:sp>
      <p:sp>
        <p:nvSpPr>
          <p:cNvPr id="3" name="Content Placeholder 2"/>
          <p:cNvSpPr>
            <a:spLocks noGrp="1"/>
          </p:cNvSpPr>
          <p:nvPr>
            <p:ph idx="1"/>
          </p:nvPr>
        </p:nvSpPr>
        <p:spPr/>
        <p:txBody>
          <a:bodyPr/>
          <a:lstStyle/>
          <a:p>
            <a:pPr marL="0" indent="0">
              <a:buNone/>
            </a:pPr>
            <a:r>
              <a:rPr lang="en-US" sz="2400" dirty="0"/>
              <a:t>Once you pick a feature, split it in 2 so the data separates evenly. </a:t>
            </a:r>
          </a:p>
          <a:p>
            <a:pPr marL="0" indent="0">
              <a:buNone/>
            </a:pPr>
            <a:endParaRPr lang="en-US" sz="2400" dirty="0"/>
          </a:p>
          <a:p>
            <a:pPr marL="0" indent="0">
              <a:buNone/>
            </a:pPr>
            <a:r>
              <a:rPr lang="en-US" sz="2400" dirty="0"/>
              <a:t>Pick the feature that contributes the most to RSS in each subgroup and repeat the splitting process</a:t>
            </a:r>
          </a:p>
          <a:p>
            <a:pPr marL="0" indent="0">
              <a:buNone/>
            </a:pPr>
            <a:endParaRPr lang="en-US" sz="2400" dirty="0"/>
          </a:p>
          <a:p>
            <a:r>
              <a:rPr lang="en-US" dirty="0"/>
              <a:t>This is called </a:t>
            </a:r>
            <a:r>
              <a:rPr lang="en-US" b="1" dirty="0"/>
              <a:t>top down </a:t>
            </a:r>
            <a:r>
              <a:rPr lang="en-US" dirty="0"/>
              <a:t>because you start with all the data and subdivide</a:t>
            </a:r>
          </a:p>
          <a:p>
            <a:pPr marL="0" indent="0">
              <a:buNone/>
            </a:pPr>
            <a:endParaRPr lang="en-US" dirty="0"/>
          </a:p>
          <a:p>
            <a:r>
              <a:rPr lang="en-US" dirty="0"/>
              <a:t>This is called </a:t>
            </a:r>
            <a:r>
              <a:rPr lang="en-US" b="1" dirty="0"/>
              <a:t>greedy</a:t>
            </a:r>
            <a:r>
              <a:rPr lang="en-US" dirty="0"/>
              <a:t> because you only consider what is best for that step, and you don’t look forward to find the best overall solution </a:t>
            </a:r>
          </a:p>
          <a:p>
            <a:pPr lvl="1"/>
            <a:r>
              <a:rPr lang="en-US" dirty="0"/>
              <a:t>What is the problem with greedy algorithms?</a:t>
            </a:r>
          </a:p>
          <a:p>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a:p>
        </p:txBody>
      </p:sp>
    </p:spTree>
    <p:extLst>
      <p:ext uri="{BB962C8B-B14F-4D97-AF65-F5344CB8AC3E}">
        <p14:creationId xmlns:p14="http://schemas.microsoft.com/office/powerpoint/2010/main" val="669749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Recursive Binary Splitting</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sz="2400" dirty="0"/>
              <a:t>Once we have subdivisions, where do we stop? </a:t>
            </a:r>
          </a:p>
          <a:p>
            <a:pPr eaLnBrk="1" fontAlgn="auto" hangingPunct="1">
              <a:spcAft>
                <a:spcPts val="0"/>
              </a:spcAft>
              <a:defRPr/>
            </a:pPr>
            <a:r>
              <a:rPr lang="en-US" sz="2400" dirty="0"/>
              <a:t>Usually we stop at some pre-determined level of variability</a:t>
            </a:r>
          </a:p>
          <a:p>
            <a:pPr eaLnBrk="1" fontAlgn="auto" hangingPunct="1">
              <a:spcAft>
                <a:spcPts val="0"/>
              </a:spcAft>
              <a:defRPr/>
            </a:pPr>
            <a:r>
              <a:rPr lang="en-US" sz="2400" dirty="0"/>
              <a:t>Or when there is some minimum number of samples in a region</a:t>
            </a:r>
          </a:p>
          <a:p>
            <a:pPr eaLnBrk="1" fontAlgn="auto" hangingPunct="1">
              <a:spcAft>
                <a:spcPts val="0"/>
              </a:spcAft>
              <a:defRPr/>
            </a:pPr>
            <a:endParaRPr lang="en-US" sz="2400" dirty="0"/>
          </a:p>
          <a:p>
            <a:pPr marL="0" indent="0" eaLnBrk="1" fontAlgn="auto" hangingPunct="1">
              <a:spcAft>
                <a:spcPts val="0"/>
              </a:spcAft>
              <a:buNone/>
              <a:defRPr/>
            </a:pPr>
            <a:r>
              <a:rPr lang="en-US" sz="2400" dirty="0"/>
              <a:t>Once we stop, what do we use as an numerical estimate?</a:t>
            </a:r>
          </a:p>
          <a:p>
            <a:pPr eaLnBrk="1" fontAlgn="auto" hangingPunct="1">
              <a:spcAft>
                <a:spcPts val="0"/>
              </a:spcAft>
              <a:defRPr/>
            </a:pPr>
            <a:r>
              <a:rPr lang="en-US" sz="2400" dirty="0"/>
              <a:t>Usually we use the average, but you have an infinite amount of flexibility in choosing your estimate, starting with weighted averages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37</a:t>
            </a:fld>
            <a:endParaRPr lang="en-US" altLang="en-US"/>
          </a:p>
        </p:txBody>
      </p:sp>
    </p:spTree>
    <p:extLst>
      <p:ext uri="{BB962C8B-B14F-4D97-AF65-F5344CB8AC3E}">
        <p14:creationId xmlns:p14="http://schemas.microsoft.com/office/powerpoint/2010/main" val="3207057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38</a:t>
            </a:fld>
            <a:endParaRPr lang="en-US" alt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309" t="-49" r="27469" b="49"/>
          <a:stretch/>
        </p:blipFill>
        <p:spPr bwMode="auto">
          <a:xfrm>
            <a:off x="5638800" y="1828800"/>
            <a:ext cx="3352800" cy="3352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381000" y="1066800"/>
            <a:ext cx="5715000" cy="5334000"/>
          </a:xfrm>
        </p:spPr>
        <p:txBody>
          <a:bodyPr rtlCol="0">
            <a:noAutofit/>
          </a:bodyPr>
          <a:lstStyle/>
          <a:p>
            <a:pPr marL="0" indent="0" eaLnBrk="1" fontAlgn="auto" hangingPunct="1">
              <a:spcAft>
                <a:spcPts val="0"/>
              </a:spcAft>
              <a:buNone/>
              <a:defRPr/>
            </a:pPr>
            <a:r>
              <a:rPr lang="en-US" sz="2400" dirty="0"/>
              <a:t>Each division is called a </a:t>
            </a:r>
            <a:r>
              <a:rPr lang="en-US" sz="2400" b="1" dirty="0"/>
              <a:t>Branch</a:t>
            </a:r>
          </a:p>
          <a:p>
            <a:pPr marL="0" indent="0" eaLnBrk="1" fontAlgn="auto" hangingPunct="1">
              <a:spcAft>
                <a:spcPts val="0"/>
              </a:spcAft>
              <a:buNone/>
              <a:defRPr/>
            </a:pPr>
            <a:endParaRPr lang="en-US" sz="2400" b="1" dirty="0"/>
          </a:p>
          <a:p>
            <a:pPr marL="0" indent="0" eaLnBrk="1" fontAlgn="auto" hangingPunct="1">
              <a:spcAft>
                <a:spcPts val="0"/>
              </a:spcAft>
              <a:buNone/>
              <a:defRPr/>
            </a:pPr>
            <a:r>
              <a:rPr lang="en-US" sz="2400" dirty="0"/>
              <a:t>Each branch point is a </a:t>
            </a:r>
            <a:r>
              <a:rPr lang="en-US" sz="2400" b="1" dirty="0"/>
              <a:t>Node</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t>Each branch end is called a </a:t>
            </a:r>
            <a:r>
              <a:rPr lang="en-US" sz="2400" b="1" dirty="0"/>
              <a:t>Terminal Node </a:t>
            </a:r>
            <a:r>
              <a:rPr lang="en-US" sz="2400" dirty="0"/>
              <a:t>or a </a:t>
            </a:r>
            <a:r>
              <a:rPr lang="en-US" sz="2400" b="1" dirty="0"/>
              <a:t>Leaf</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t>T is the </a:t>
            </a:r>
            <a:r>
              <a:rPr lang="en-US" sz="2400" b="1" dirty="0"/>
              <a:t>Number of Terminal Nodes</a:t>
            </a:r>
          </a:p>
        </p:txBody>
      </p:sp>
    </p:spTree>
    <p:extLst>
      <p:ext uri="{BB962C8B-B14F-4D97-AF65-F5344CB8AC3E}">
        <p14:creationId xmlns:p14="http://schemas.microsoft.com/office/powerpoint/2010/main" val="2018977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96C-58C2-4AC3-9B24-3AC57DCCC3BB}"/>
              </a:ext>
            </a:extLst>
          </p:cNvPr>
          <p:cNvSpPr>
            <a:spLocks noGrp="1"/>
          </p:cNvSpPr>
          <p:nvPr>
            <p:ph type="title"/>
          </p:nvPr>
        </p:nvSpPr>
        <p:spPr/>
        <p:txBody>
          <a:bodyPr/>
          <a:lstStyle/>
          <a:p>
            <a:r>
              <a:rPr lang="en-US" dirty="0"/>
              <a:t>The Problem with Greedy Algorithms</a:t>
            </a:r>
          </a:p>
        </p:txBody>
      </p:sp>
      <p:sp>
        <p:nvSpPr>
          <p:cNvPr id="4" name="Slide Number Placeholder 3">
            <a:extLst>
              <a:ext uri="{FF2B5EF4-FFF2-40B4-BE49-F238E27FC236}">
                <a16:creationId xmlns:a16="http://schemas.microsoft.com/office/drawing/2014/main" id="{86E8B170-CE6C-4398-8182-6FFB019589C9}"/>
              </a:ext>
            </a:extLst>
          </p:cNvPr>
          <p:cNvSpPr>
            <a:spLocks noGrp="1"/>
          </p:cNvSpPr>
          <p:nvPr>
            <p:ph type="sldNum" sz="quarter" idx="12"/>
          </p:nvPr>
        </p:nvSpPr>
        <p:spPr/>
        <p:txBody>
          <a:bodyPr/>
          <a:lstStyle/>
          <a:p>
            <a:pPr>
              <a:defRPr/>
            </a:pPr>
            <a:fld id="{9695C8B4-01A2-485F-8B64-4640E234E3BB}" type="slidenum">
              <a:rPr lang="en-US" altLang="en-US" smtClean="0"/>
              <a:pPr>
                <a:defRPr/>
              </a:pPr>
              <a:t>39</a:t>
            </a:fld>
            <a:endParaRPr lang="en-US" altLang="en-US"/>
          </a:p>
        </p:txBody>
      </p:sp>
      <p:pic>
        <p:nvPicPr>
          <p:cNvPr id="5" name="Picture 4" descr="A screenshot of a cell phone&#10;&#10;Description automatically generated">
            <a:extLst>
              <a:ext uri="{FF2B5EF4-FFF2-40B4-BE49-F238E27FC236}">
                <a16:creationId xmlns:a16="http://schemas.microsoft.com/office/drawing/2014/main" id="{2B8EDCE7-5A86-49B7-9436-E94BA7F69886}"/>
              </a:ext>
            </a:extLst>
          </p:cNvPr>
          <p:cNvPicPr/>
          <p:nvPr/>
        </p:nvPicPr>
        <p:blipFill>
          <a:blip r:embed="rId2">
            <a:extLst>
              <a:ext uri="{28A0092B-C50C-407E-A947-70E740481C1C}">
                <a14:useLocalDpi xmlns:a14="http://schemas.microsoft.com/office/drawing/2010/main" val="0"/>
              </a:ext>
            </a:extLst>
          </a:blip>
          <a:stretch>
            <a:fillRect/>
          </a:stretch>
        </p:blipFill>
        <p:spPr>
          <a:xfrm>
            <a:off x="533400" y="990600"/>
            <a:ext cx="8001000" cy="3457575"/>
          </a:xfrm>
          <a:prstGeom prst="rect">
            <a:avLst/>
          </a:prstGeom>
        </p:spPr>
      </p:pic>
      <p:sp>
        <p:nvSpPr>
          <p:cNvPr id="6" name="Content Placeholder 2">
            <a:extLst>
              <a:ext uri="{FF2B5EF4-FFF2-40B4-BE49-F238E27FC236}">
                <a16:creationId xmlns:a16="http://schemas.microsoft.com/office/drawing/2014/main" id="{0F8302EA-DB6A-4EED-AE5F-768F8E413A44}"/>
              </a:ext>
            </a:extLst>
          </p:cNvPr>
          <p:cNvSpPr>
            <a:spLocks noGrp="1"/>
          </p:cNvSpPr>
          <p:nvPr>
            <p:ph idx="1"/>
          </p:nvPr>
        </p:nvSpPr>
        <p:spPr>
          <a:xfrm>
            <a:off x="381000" y="4648200"/>
            <a:ext cx="8458200" cy="1752600"/>
          </a:xfrm>
        </p:spPr>
        <p:txBody>
          <a:bodyPr rtlCol="0">
            <a:noAutofit/>
          </a:bodyPr>
          <a:lstStyle/>
          <a:p>
            <a:pPr marL="0" indent="0" eaLnBrk="1" fontAlgn="auto" hangingPunct="1">
              <a:spcAft>
                <a:spcPts val="0"/>
              </a:spcAft>
              <a:buNone/>
              <a:defRPr/>
            </a:pPr>
            <a:r>
              <a:rPr lang="en-US" dirty="0"/>
              <a:t>Consider the Wage vs Age plot. A greedy algorithm would cut the age data at 45 to minimize the RSS. However, a smarter way to proceed would be to cut the data at 33, then cut the second region at 65.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Greedy algorithms sometimes miss better models that a more intelligent approach might find.</a:t>
            </a:r>
          </a:p>
        </p:txBody>
      </p:sp>
    </p:spTree>
    <p:extLst>
      <p:ext uri="{BB962C8B-B14F-4D97-AF65-F5344CB8AC3E}">
        <p14:creationId xmlns:p14="http://schemas.microsoft.com/office/powerpoint/2010/main" val="90079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947B-F3DF-46D5-BB41-7D35743D25A3}"/>
              </a:ext>
            </a:extLst>
          </p:cNvPr>
          <p:cNvSpPr>
            <a:spLocks noGrp="1"/>
          </p:cNvSpPr>
          <p:nvPr>
            <p:ph type="title"/>
          </p:nvPr>
        </p:nvSpPr>
        <p:spPr/>
        <p:txBody>
          <a:bodyPr/>
          <a:lstStyle/>
          <a:p>
            <a:r>
              <a:rPr lang="en-US" dirty="0"/>
              <a:t>REVIEW</a:t>
            </a:r>
          </a:p>
        </p:txBody>
      </p:sp>
      <p:sp>
        <p:nvSpPr>
          <p:cNvPr id="4" name="Slide Number Placeholder 3">
            <a:extLst>
              <a:ext uri="{FF2B5EF4-FFF2-40B4-BE49-F238E27FC236}">
                <a16:creationId xmlns:a16="http://schemas.microsoft.com/office/drawing/2014/main" id="{46FFC99C-0B3E-4ED3-A343-49CF6B29796A}"/>
              </a:ext>
            </a:extLst>
          </p:cNvPr>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a:p>
        </p:txBody>
      </p:sp>
    </p:spTree>
    <p:extLst>
      <p:ext uri="{BB962C8B-B14F-4D97-AF65-F5344CB8AC3E}">
        <p14:creationId xmlns:p14="http://schemas.microsoft.com/office/powerpoint/2010/main" val="2150368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96C-58C2-4AC3-9B24-3AC57DCCC3BB}"/>
              </a:ext>
            </a:extLst>
          </p:cNvPr>
          <p:cNvSpPr>
            <a:spLocks noGrp="1"/>
          </p:cNvSpPr>
          <p:nvPr>
            <p:ph type="title"/>
          </p:nvPr>
        </p:nvSpPr>
        <p:spPr/>
        <p:txBody>
          <a:bodyPr/>
          <a:lstStyle/>
          <a:p>
            <a:r>
              <a:rPr lang="en-US" dirty="0"/>
              <a:t>Non-Linear Decision Boundaries</a:t>
            </a:r>
          </a:p>
        </p:txBody>
      </p:sp>
      <p:sp>
        <p:nvSpPr>
          <p:cNvPr id="4" name="Slide Number Placeholder 3">
            <a:extLst>
              <a:ext uri="{FF2B5EF4-FFF2-40B4-BE49-F238E27FC236}">
                <a16:creationId xmlns:a16="http://schemas.microsoft.com/office/drawing/2014/main" id="{86E8B170-CE6C-4398-8182-6FFB019589C9}"/>
              </a:ext>
            </a:extLst>
          </p:cNvPr>
          <p:cNvSpPr>
            <a:spLocks noGrp="1"/>
          </p:cNvSpPr>
          <p:nvPr>
            <p:ph type="sldNum" sz="quarter" idx="12"/>
          </p:nvPr>
        </p:nvSpPr>
        <p:spPr/>
        <p:txBody>
          <a:bodyPr/>
          <a:lstStyle/>
          <a:p>
            <a:pPr>
              <a:defRPr/>
            </a:pPr>
            <a:fld id="{9695C8B4-01A2-485F-8B64-4640E234E3BB}" type="slidenum">
              <a:rPr lang="en-US" altLang="en-US" smtClean="0"/>
              <a:pPr>
                <a:defRPr/>
              </a:pPr>
              <a:t>40</a:t>
            </a:fld>
            <a:endParaRPr lang="en-US" altLang="en-US"/>
          </a:p>
        </p:txBody>
      </p:sp>
      <p:sp>
        <p:nvSpPr>
          <p:cNvPr id="6" name="Content Placeholder 2">
            <a:extLst>
              <a:ext uri="{FF2B5EF4-FFF2-40B4-BE49-F238E27FC236}">
                <a16:creationId xmlns:a16="http://schemas.microsoft.com/office/drawing/2014/main" id="{0F8302EA-DB6A-4EED-AE5F-768F8E413A44}"/>
              </a:ext>
            </a:extLst>
          </p:cNvPr>
          <p:cNvSpPr>
            <a:spLocks noGrp="1"/>
          </p:cNvSpPr>
          <p:nvPr>
            <p:ph idx="1"/>
          </p:nvPr>
        </p:nvSpPr>
        <p:spPr>
          <a:xfrm>
            <a:off x="457200" y="5562600"/>
            <a:ext cx="8458200" cy="868362"/>
          </a:xfrm>
        </p:spPr>
        <p:txBody>
          <a:bodyPr rtlCol="0">
            <a:noAutofit/>
          </a:bodyPr>
          <a:lstStyle/>
          <a:p>
            <a:pPr marL="0" indent="0" eaLnBrk="1" fontAlgn="auto" hangingPunct="1">
              <a:spcAft>
                <a:spcPts val="0"/>
              </a:spcAft>
              <a:buNone/>
              <a:defRPr/>
            </a:pPr>
            <a:r>
              <a:rPr lang="en-US" dirty="0"/>
              <a:t>There is no reason you can’t use functions instead of constants. It just complicates the results. But we’ll only consider linear boundaries for Decision Trees.</a:t>
            </a:r>
          </a:p>
        </p:txBody>
      </p:sp>
      <p:pic>
        <p:nvPicPr>
          <p:cNvPr id="7" name="Picture 6">
            <a:extLst>
              <a:ext uri="{FF2B5EF4-FFF2-40B4-BE49-F238E27FC236}">
                <a16:creationId xmlns:a16="http://schemas.microsoft.com/office/drawing/2014/main" id="{06049D59-CBF0-481B-BE65-2134EE1BA5DD}"/>
              </a:ext>
            </a:extLst>
          </p:cNvPr>
          <p:cNvPicPr>
            <a:picLocks noChangeAspect="1"/>
          </p:cNvPicPr>
          <p:nvPr/>
        </p:nvPicPr>
        <p:blipFill>
          <a:blip r:embed="rId2"/>
          <a:stretch>
            <a:fillRect/>
          </a:stretch>
        </p:blipFill>
        <p:spPr>
          <a:xfrm>
            <a:off x="1143000" y="1281783"/>
            <a:ext cx="6134584" cy="4004873"/>
          </a:xfrm>
          <a:prstGeom prst="rect">
            <a:avLst/>
          </a:prstGeom>
        </p:spPr>
      </p:pic>
      <p:sp>
        <p:nvSpPr>
          <p:cNvPr id="3" name="Rectangle 2">
            <a:extLst>
              <a:ext uri="{FF2B5EF4-FFF2-40B4-BE49-F238E27FC236}">
                <a16:creationId xmlns:a16="http://schemas.microsoft.com/office/drawing/2014/main" id="{60B8560F-DFA8-4019-8F1D-5450C5D1BB19}"/>
              </a:ext>
            </a:extLst>
          </p:cNvPr>
          <p:cNvSpPr/>
          <p:nvPr/>
        </p:nvSpPr>
        <p:spPr>
          <a:xfrm>
            <a:off x="2743200" y="1447800"/>
            <a:ext cx="76200" cy="35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B2F678-6DC6-4547-8B21-1263BB17CA59}"/>
              </a:ext>
            </a:extLst>
          </p:cNvPr>
          <p:cNvSpPr/>
          <p:nvPr/>
        </p:nvSpPr>
        <p:spPr>
          <a:xfrm rot="5400000">
            <a:off x="4358641" y="1699260"/>
            <a:ext cx="45719"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74D52691-0C20-4B34-B76D-2A4CBFA36863}"/>
              </a:ext>
            </a:extLst>
          </p:cNvPr>
          <p:cNvSpPr/>
          <p:nvPr/>
        </p:nvSpPr>
        <p:spPr>
          <a:xfrm>
            <a:off x="1143000" y="960120"/>
            <a:ext cx="2590800" cy="4465319"/>
          </a:xfrm>
          <a:prstGeom prst="arc">
            <a:avLst>
              <a:gd name="adj1" fmla="val 17696386"/>
              <a:gd name="adj2" fmla="val 4100217"/>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28EB0A0-C024-4159-8EDA-10F2BE4AE76A}"/>
              </a:ext>
            </a:extLst>
          </p:cNvPr>
          <p:cNvCxnSpPr/>
          <p:nvPr/>
        </p:nvCxnSpPr>
        <p:spPr>
          <a:xfrm>
            <a:off x="3733800" y="3238500"/>
            <a:ext cx="220980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971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Variability</a:t>
            </a:r>
          </a:p>
        </p:txBody>
      </p:sp>
      <p:sp>
        <p:nvSpPr>
          <p:cNvPr id="3" name="Content Placeholder 2"/>
          <p:cNvSpPr>
            <a:spLocks noGrp="1"/>
          </p:cNvSpPr>
          <p:nvPr>
            <p:ph idx="1"/>
          </p:nvPr>
        </p:nvSpPr>
        <p:spPr/>
        <p:txBody>
          <a:bodyPr/>
          <a:lstStyle/>
          <a:p>
            <a:pPr marL="0" indent="0" eaLnBrk="1" fontAlgn="auto" hangingPunct="1">
              <a:spcAft>
                <a:spcPts val="0"/>
              </a:spcAft>
              <a:buNone/>
              <a:defRPr/>
            </a:pPr>
            <a:r>
              <a:rPr lang="en-US" sz="2400" dirty="0"/>
              <a:t>Decision Trees are subject to the same trades as our regression models.  </a:t>
            </a:r>
          </a:p>
          <a:p>
            <a:pPr eaLnBrk="1" fontAlgn="auto" hangingPunct="1">
              <a:spcAft>
                <a:spcPts val="0"/>
              </a:spcAft>
              <a:defRPr/>
            </a:pPr>
            <a:r>
              <a:rPr lang="en-US" dirty="0"/>
              <a:t>Simple models (not enough branches) have a large bias (they are inaccurate, the predictions do not match the test data)</a:t>
            </a:r>
          </a:p>
          <a:p>
            <a:pPr eaLnBrk="1" fontAlgn="auto" hangingPunct="1">
              <a:spcAft>
                <a:spcPts val="0"/>
              </a:spcAft>
              <a:defRPr/>
            </a:pPr>
            <a:r>
              <a:rPr lang="en-US" dirty="0"/>
              <a:t>Complex models (too many branches) have a large variance (they fit the noise, in other words </a:t>
            </a:r>
            <a:r>
              <a:rPr lang="en-US" dirty="0" err="1"/>
              <a:t>overfit</a:t>
            </a:r>
            <a:r>
              <a:rPr lang="en-US" dirty="0"/>
              <a:t> the data, and predictions do not match the test data)</a:t>
            </a:r>
          </a:p>
          <a:p>
            <a:pPr eaLnBrk="1" fontAlgn="auto" hangingPunct="1">
              <a:spcAft>
                <a:spcPts val="0"/>
              </a:spcAft>
              <a:defRPr/>
            </a:pPr>
            <a:endParaRPr lang="en-US" sz="2400" dirty="0"/>
          </a:p>
          <a:p>
            <a:pPr marL="0" indent="0" eaLnBrk="1" fontAlgn="auto" hangingPunct="1">
              <a:spcAft>
                <a:spcPts val="0"/>
              </a:spcAft>
              <a:buNone/>
              <a:defRPr/>
            </a:pPr>
            <a:r>
              <a:rPr lang="en-US" sz="2400" dirty="0"/>
              <a:t>Look at the extremes, for T = terminal nodes (Leaves):</a:t>
            </a:r>
          </a:p>
          <a:p>
            <a:pPr eaLnBrk="1" fontAlgn="auto" hangingPunct="1">
              <a:spcAft>
                <a:spcPts val="0"/>
              </a:spcAft>
              <a:defRPr/>
            </a:pPr>
            <a:r>
              <a:rPr lang="en-US" dirty="0"/>
              <a:t>If T = 0, your estimate is the sample average – not very accurate so the bias is typically too high </a:t>
            </a:r>
          </a:p>
          <a:p>
            <a:pPr eaLnBrk="1" fontAlgn="auto" hangingPunct="1">
              <a:spcAft>
                <a:spcPts val="0"/>
              </a:spcAft>
              <a:defRPr/>
            </a:pPr>
            <a:r>
              <a:rPr lang="en-US" dirty="0"/>
              <a:t>If T = n-1, you model the noise and you equal a KNN model with N = 1 so your variability is typically too high</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41</a:t>
            </a:fld>
            <a:endParaRPr lang="en-US" altLang="en-US"/>
          </a:p>
        </p:txBody>
      </p:sp>
    </p:spTree>
    <p:extLst>
      <p:ext uri="{BB962C8B-B14F-4D97-AF65-F5344CB8AC3E}">
        <p14:creationId xmlns:p14="http://schemas.microsoft.com/office/powerpoint/2010/main" val="995735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Bias versus Variability</a:t>
            </a:r>
          </a:p>
        </p:txBody>
      </p:sp>
      <p:sp>
        <p:nvSpPr>
          <p:cNvPr id="3" name="Content Placeholder 2"/>
          <p:cNvSpPr>
            <a:spLocks noGrp="1"/>
          </p:cNvSpPr>
          <p:nvPr>
            <p:ph idx="1"/>
          </p:nvPr>
        </p:nvSpPr>
        <p:spPr>
          <a:xfrm>
            <a:off x="457200" y="1066800"/>
            <a:ext cx="8229600" cy="5135563"/>
          </a:xfrm>
        </p:spPr>
        <p:txBody>
          <a:bodyPr/>
          <a:lstStyle/>
          <a:p>
            <a:pPr marL="0" indent="0">
              <a:buNone/>
            </a:pPr>
            <a:r>
              <a:rPr lang="en-US" sz="2400" dirty="0"/>
              <a:t>Multivariate Regression</a:t>
            </a:r>
          </a:p>
          <a:p>
            <a:r>
              <a:rPr lang="en-US" dirty="0"/>
              <a:t>Too many features or an overly flexible model can lead to </a:t>
            </a:r>
            <a:r>
              <a:rPr lang="en-US" dirty="0" err="1"/>
              <a:t>overfitting</a:t>
            </a:r>
            <a:r>
              <a:rPr lang="en-US" dirty="0"/>
              <a:t> (fitting the noise in a sample)</a:t>
            </a:r>
          </a:p>
          <a:p>
            <a:r>
              <a:rPr lang="en-US" dirty="0"/>
              <a:t>Control overfitting by</a:t>
            </a:r>
          </a:p>
          <a:p>
            <a:pPr lvl="1"/>
            <a:r>
              <a:rPr lang="en-US" dirty="0"/>
              <a:t>Creating a model using many features </a:t>
            </a:r>
          </a:p>
          <a:p>
            <a:pPr lvl="1"/>
            <a:r>
              <a:rPr lang="en-US" dirty="0"/>
              <a:t>Using Ridge Regression (regularization) or LASSO</a:t>
            </a:r>
          </a:p>
          <a:p>
            <a:pPr marL="0" indent="0">
              <a:buNone/>
            </a:pPr>
            <a:endParaRPr lang="en-US" sz="2400" dirty="0"/>
          </a:p>
          <a:p>
            <a:pPr marL="0" indent="0">
              <a:buNone/>
            </a:pPr>
            <a:r>
              <a:rPr lang="en-US" sz="2400" dirty="0"/>
              <a:t>Trees</a:t>
            </a:r>
          </a:p>
          <a:p>
            <a:r>
              <a:rPr lang="en-US" dirty="0"/>
              <a:t>Too many branches can lead to </a:t>
            </a:r>
            <a:r>
              <a:rPr lang="en-US" dirty="0" err="1"/>
              <a:t>overfitting</a:t>
            </a:r>
            <a:endParaRPr lang="en-US" dirty="0"/>
          </a:p>
          <a:p>
            <a:r>
              <a:rPr lang="en-US" dirty="0"/>
              <a:t>Control overfitting by</a:t>
            </a:r>
          </a:p>
          <a:p>
            <a:pPr lvl="1"/>
            <a:r>
              <a:rPr lang="en-US" dirty="0"/>
              <a:t>Creating a large tree</a:t>
            </a:r>
          </a:p>
          <a:p>
            <a:pPr lvl="1"/>
            <a:r>
              <a:rPr lang="en-US" dirty="0"/>
              <a:t>Cutting it back in a systematic fashion (Pruning)</a:t>
            </a:r>
          </a:p>
          <a:p>
            <a:pPr lvl="1"/>
            <a:r>
              <a:rPr lang="en-US" dirty="0"/>
              <a:t>Bagging</a:t>
            </a:r>
          </a:p>
          <a:p>
            <a:pPr lvl="1"/>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42</a:t>
            </a:fld>
            <a:endParaRPr lang="en-US" altLang="en-US"/>
          </a:p>
        </p:txBody>
      </p:sp>
    </p:spTree>
    <p:extLst>
      <p:ext uri="{BB962C8B-B14F-4D97-AF65-F5344CB8AC3E}">
        <p14:creationId xmlns:p14="http://schemas.microsoft.com/office/powerpoint/2010/main" val="1592124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for Decision Trees</a:t>
            </a:r>
          </a:p>
        </p:txBody>
      </p:sp>
      <p:sp>
        <p:nvSpPr>
          <p:cNvPr id="4" name="Slide Number Placeholder 3"/>
          <p:cNvSpPr>
            <a:spLocks noGrp="1"/>
          </p:cNvSpPr>
          <p:nvPr>
            <p:ph type="sldNum" sz="quarter" idx="12"/>
          </p:nvPr>
        </p:nvSpPr>
        <p:spPr>
          <a:xfrm>
            <a:off x="6987320" y="6356350"/>
            <a:ext cx="1699480" cy="284585"/>
          </a:xfrm>
        </p:spPr>
        <p:txBody>
          <a:bodyPr/>
          <a:lstStyle/>
          <a:p>
            <a:pPr>
              <a:defRPr/>
            </a:pPr>
            <a:fld id="{9695C8B4-01A2-485F-8B64-4640E234E3BB}" type="slidenum">
              <a:rPr lang="en-US" altLang="en-US" smtClean="0"/>
              <a:pPr>
                <a:defRPr/>
              </a:pPr>
              <a:t>43</a:t>
            </a:fld>
            <a:endParaRPr lang="en-US"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335" y="3581400"/>
            <a:ext cx="6562725" cy="3209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685800" y="1295400"/>
            <a:ext cx="7772400" cy="4876800"/>
          </a:xfrm>
        </p:spPr>
        <p:txBody>
          <a:bodyPr rtlCol="0">
            <a:noAutofit/>
          </a:bodyPr>
          <a:lstStyle/>
          <a:p>
            <a:pPr marL="0" indent="0" eaLnBrk="1" fontAlgn="auto" hangingPunct="1">
              <a:spcAft>
                <a:spcPts val="0"/>
              </a:spcAft>
              <a:buFont typeface="Arial" charset="0"/>
              <a:buNone/>
              <a:defRPr/>
            </a:pPr>
            <a:r>
              <a:rPr lang="en-US" sz="2000" dirty="0"/>
              <a:t>You can do Cross Validation with Decision Trees, just like you can for regression models. Notice </a:t>
            </a:r>
            <a:endParaRPr lang="en-US" dirty="0"/>
          </a:p>
          <a:p>
            <a:pPr eaLnBrk="1" fontAlgn="auto" hangingPunct="1">
              <a:spcAft>
                <a:spcPts val="0"/>
              </a:spcAft>
              <a:defRPr/>
            </a:pPr>
            <a:r>
              <a:rPr lang="en-US" sz="1800" dirty="0"/>
              <a:t>Training Error (black) continually goes down as you add leaves</a:t>
            </a:r>
          </a:p>
          <a:p>
            <a:pPr eaLnBrk="1" fontAlgn="auto" hangingPunct="1">
              <a:spcAft>
                <a:spcPts val="0"/>
              </a:spcAft>
              <a:defRPr/>
            </a:pPr>
            <a:r>
              <a:rPr lang="en-US" sz="1800" dirty="0"/>
              <a:t>Test error (orange) has a U-shape. </a:t>
            </a:r>
          </a:p>
          <a:p>
            <a:pPr eaLnBrk="1" fontAlgn="auto" hangingPunct="1">
              <a:spcAft>
                <a:spcPts val="0"/>
              </a:spcAft>
              <a:defRPr/>
            </a:pPr>
            <a:r>
              <a:rPr lang="en-US" sz="1800" dirty="0"/>
              <a:t>Cross validation error (black) overestimates the test error</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p:txBody>
      </p:sp>
    </p:spTree>
    <p:extLst>
      <p:ext uri="{BB962C8B-B14F-4D97-AF65-F5344CB8AC3E}">
        <p14:creationId xmlns:p14="http://schemas.microsoft.com/office/powerpoint/2010/main" val="3231747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Cost Complexity Pruning</a:t>
            </a:r>
          </a:p>
        </p:txBody>
      </p:sp>
      <p:sp>
        <p:nvSpPr>
          <p:cNvPr id="3" name="Content Placeholder 2"/>
          <p:cNvSpPr>
            <a:spLocks noGrp="1"/>
          </p:cNvSpPr>
          <p:nvPr>
            <p:ph idx="1"/>
          </p:nvPr>
        </p:nvSpPr>
        <p:spPr>
          <a:xfrm>
            <a:off x="685800" y="838200"/>
            <a:ext cx="7772400" cy="5334000"/>
          </a:xfrm>
        </p:spPr>
        <p:txBody>
          <a:bodyPr rtlCol="0">
            <a:noAutofit/>
          </a:bodyPr>
          <a:lstStyle/>
          <a:p>
            <a:pPr marL="0" indent="0" eaLnBrk="1" fontAlgn="auto" hangingPunct="1">
              <a:spcAft>
                <a:spcPts val="0"/>
              </a:spcAft>
              <a:buFont typeface="Arial" charset="0"/>
              <a:buNone/>
              <a:defRPr/>
            </a:pPr>
            <a:r>
              <a:rPr lang="en-US" sz="2000" b="1" dirty="0"/>
              <a:t>So</a:t>
            </a:r>
            <a:r>
              <a:rPr lang="en-US" sz="2000" dirty="0"/>
              <a:t> how do you strike a balance between bias and variability with Decision Trees?</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sz="2000" dirty="0"/>
              <a:t>Starting from a large tree, eliminate branches using a penalty term in the Error Function proportional to the number of branches, T.</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1257300" lvl="3" indent="0" eaLnBrk="1" fontAlgn="auto" hangingPunct="1">
              <a:spcAft>
                <a:spcPts val="0"/>
              </a:spcAft>
              <a:buNone/>
              <a:defRPr/>
            </a:pPr>
            <a:r>
              <a:rPr lang="en-US" sz="1800" dirty="0"/>
              <a:t>m is the region (or class) </a:t>
            </a:r>
          </a:p>
          <a:p>
            <a:pPr marL="1257300" lvl="3" indent="0" eaLnBrk="1" fontAlgn="auto" hangingPunct="1">
              <a:spcAft>
                <a:spcPts val="0"/>
              </a:spcAft>
              <a:buNone/>
              <a:defRPr/>
            </a:pPr>
            <a:r>
              <a:rPr lang="en-US" sz="1800" dirty="0"/>
              <a:t>R</a:t>
            </a:r>
            <a:r>
              <a:rPr lang="en-US" sz="1800" baseline="-25000" dirty="0"/>
              <a:t>m</a:t>
            </a:r>
            <a:r>
              <a:rPr lang="en-US" sz="1800" dirty="0"/>
              <a:t> is the rectangle bounding that region </a:t>
            </a:r>
          </a:p>
          <a:p>
            <a:pPr marL="1257300" lvl="3" indent="0" eaLnBrk="1" fontAlgn="auto" hangingPunct="1">
              <a:spcAft>
                <a:spcPts val="0"/>
              </a:spcAft>
              <a:buNone/>
              <a:defRPr/>
            </a:pPr>
            <a:r>
              <a:rPr lang="en-US" sz="1800" dirty="0"/>
              <a:t>T is the number of terminal nodes in the Tree</a:t>
            </a:r>
          </a:p>
          <a:p>
            <a:pPr marL="1257300" lvl="3" indent="0" eaLnBrk="1" fontAlgn="auto" hangingPunct="1">
              <a:spcAft>
                <a:spcPts val="0"/>
              </a:spcAft>
              <a:buNone/>
              <a:defRPr/>
            </a:pPr>
            <a:r>
              <a:rPr lang="en-US" sz="1800" dirty="0">
                <a:latin typeface="Symbol" panose="05050102010706020507" pitchFamily="18" charset="2"/>
              </a:rPr>
              <a:t>a</a:t>
            </a:r>
            <a:r>
              <a:rPr lang="en-US" sz="1800" dirty="0"/>
              <a:t> is the penalty weight parameter</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sz="2000" dirty="0"/>
              <a:t>As T increases, the training error will go down but the second term will increase. Note the penalty term looks like LASSO, so it will </a:t>
            </a:r>
            <a:r>
              <a:rPr lang="en-US" sz="2000" u="sng" dirty="0"/>
              <a:t>cut branches.  </a:t>
            </a:r>
          </a:p>
          <a:p>
            <a:pPr marL="0" indent="0" eaLnBrk="1" fontAlgn="auto" hangingPunct="1">
              <a:spcAft>
                <a:spcPts val="0"/>
              </a:spcAft>
              <a:buFont typeface="Arial" charset="0"/>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44</a:t>
            </a:fld>
            <a:endParaRPr lang="en-US"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66675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57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Cost Complexity Pruning</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45</a:t>
            </a:fld>
            <a:endParaRPr lang="en-US" altLang="en-US"/>
          </a:p>
        </p:txBody>
      </p:sp>
      <p:pic>
        <p:nvPicPr>
          <p:cNvPr id="6" name="Picture 5"/>
          <p:cNvPicPr>
            <a:picLocks noChangeAspect="1"/>
          </p:cNvPicPr>
          <p:nvPr/>
        </p:nvPicPr>
        <p:blipFill>
          <a:blip r:embed="rId2"/>
          <a:stretch>
            <a:fillRect/>
          </a:stretch>
        </p:blipFill>
        <p:spPr>
          <a:xfrm>
            <a:off x="381000" y="1412875"/>
            <a:ext cx="7806775" cy="4943475"/>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p14:cNvContentPartPr/>
              <p14:nvPr/>
            </p14:nvContentPartPr>
            <p14:xfrm>
              <a:off x="5082840" y="4876132"/>
              <a:ext cx="165240" cy="10080"/>
            </p14:xfrm>
          </p:contentPart>
        </mc:Choice>
        <mc:Fallback xmlns="">
          <p:pic>
            <p:nvPicPr>
              <p:cNvPr id="20" name="Ink 19"/>
              <p:cNvPicPr/>
              <p:nvPr/>
            </p:nvPicPr>
            <p:blipFill>
              <a:blip r:embed="rId16"/>
              <a:stretch>
                <a:fillRect/>
              </a:stretch>
            </p:blipFill>
            <p:spPr>
              <a:xfrm>
                <a:off x="5080680" y="4873972"/>
                <a:ext cx="1692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p14:cNvContentPartPr/>
              <p14:nvPr/>
            </p14:nvContentPartPr>
            <p14:xfrm>
              <a:off x="3477600" y="5382652"/>
              <a:ext cx="10440" cy="5040"/>
            </p14:xfrm>
          </p:contentPart>
        </mc:Choice>
        <mc:Fallback xmlns="">
          <p:pic>
            <p:nvPicPr>
              <p:cNvPr id="22" name="Ink 21"/>
              <p:cNvPicPr/>
              <p:nvPr/>
            </p:nvPicPr>
            <p:blipFill>
              <a:blip r:embed="rId18"/>
              <a:stretch>
                <a:fillRect/>
              </a:stretch>
            </p:blipFill>
            <p:spPr>
              <a:xfrm>
                <a:off x="3475440" y="5380492"/>
                <a:ext cx="14040" cy="8640"/>
              </a:xfrm>
              <a:prstGeom prst="rect">
                <a:avLst/>
              </a:prstGeom>
            </p:spPr>
          </p:pic>
        </mc:Fallback>
      </mc:AlternateContent>
    </p:spTree>
    <p:extLst>
      <p:ext uri="{BB962C8B-B14F-4D97-AF65-F5344CB8AC3E}">
        <p14:creationId xmlns:p14="http://schemas.microsoft.com/office/powerpoint/2010/main" val="1130274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Pruning Example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46</a:t>
            </a:fld>
            <a:endParaRPr lang="en-US"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414463"/>
            <a:ext cx="82391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685800" y="838200"/>
            <a:ext cx="7772400" cy="5334000"/>
          </a:xfrm>
        </p:spPr>
        <p:txBody>
          <a:bodyPr rtlCol="0">
            <a:noAutofit/>
          </a:bodyPr>
          <a:lstStyle/>
          <a:p>
            <a:pPr marL="0" indent="0" eaLnBrk="1" fontAlgn="auto" hangingPunct="1">
              <a:spcAft>
                <a:spcPts val="0"/>
              </a:spcAft>
              <a:buFont typeface="Arial" charset="0"/>
              <a:buNone/>
              <a:defRPr/>
            </a:pPr>
            <a:r>
              <a:rPr lang="en-US" sz="2000" dirty="0"/>
              <a:t>Here are the trainin</a:t>
            </a:r>
            <a:r>
              <a:rPr lang="en-US" dirty="0"/>
              <a:t>g, cross validation, and test mean squared errors compared. </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Using 6-fold </a:t>
            </a:r>
            <a:r>
              <a:rPr lang="en-US" dirty="0"/>
              <a:t>Cross Validation, </a:t>
            </a:r>
            <a:r>
              <a:rPr lang="en-US" sz="2000" dirty="0"/>
              <a:t>we held out 1 fold each time and used it for testing.  At the end we went back and grew 1 tree with all the samples and calculated the test error between predictions and actuals.  </a:t>
            </a:r>
          </a:p>
          <a:p>
            <a:pPr marL="0" indent="0" eaLnBrk="1" fontAlgn="auto" hangingPunct="1">
              <a:spcAft>
                <a:spcPts val="0"/>
              </a:spcAft>
              <a:buFont typeface="Arial" charset="0"/>
              <a:buNone/>
              <a:defRPr/>
            </a:pPr>
            <a:endParaRPr lang="en-US" sz="2000" dirty="0"/>
          </a:p>
        </p:txBody>
      </p:sp>
    </p:spTree>
    <p:extLst>
      <p:ext uri="{BB962C8B-B14F-4D97-AF65-F5344CB8AC3E}">
        <p14:creationId xmlns:p14="http://schemas.microsoft.com/office/powerpoint/2010/main" val="3363249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pPr marL="0" indent="0">
              <a:buNone/>
            </a:pPr>
            <a:r>
              <a:rPr lang="en-US" sz="2400" dirty="0"/>
              <a:t>Advantages</a:t>
            </a:r>
          </a:p>
          <a:p>
            <a:pPr marL="457200" indent="-457200">
              <a:buFont typeface="+mj-lt"/>
              <a:buAutoNum type="arabicPeriod"/>
            </a:pPr>
            <a:r>
              <a:rPr lang="en-US" dirty="0"/>
              <a:t>Trees are very intuitive.  They mimic how the human mind works</a:t>
            </a:r>
          </a:p>
          <a:p>
            <a:pPr marL="457200" indent="-457200">
              <a:buFont typeface="+mj-lt"/>
              <a:buAutoNum type="arabicPeriod"/>
            </a:pPr>
            <a:r>
              <a:rPr lang="en-US" dirty="0"/>
              <a:t>Trees models can handle numerical data and class data (to be discussed)</a:t>
            </a:r>
          </a:p>
          <a:p>
            <a:pPr marL="457200" indent="-457200">
              <a:buFont typeface="+mj-lt"/>
              <a:buAutoNum type="arabicPeriod"/>
            </a:pPr>
            <a:r>
              <a:rPr lang="en-US" dirty="0"/>
              <a:t>Trees may be graphed and thus can be easily be visualized</a:t>
            </a:r>
          </a:p>
          <a:p>
            <a:pPr marL="457200" indent="-457200">
              <a:buFont typeface="+mj-lt"/>
              <a:buAutoNum type="arabicPeriod"/>
            </a:pPr>
            <a:endParaRPr lang="en-US" sz="2400" dirty="0"/>
          </a:p>
          <a:p>
            <a:pPr marL="0" indent="0">
              <a:buNone/>
            </a:pPr>
            <a:r>
              <a:rPr lang="en-US" sz="2400" dirty="0"/>
              <a:t>Disadvantages</a:t>
            </a:r>
          </a:p>
          <a:p>
            <a:pPr marL="457200" indent="-457200">
              <a:buFont typeface="+mj-lt"/>
              <a:buAutoNum type="arabicPeriod"/>
            </a:pPr>
            <a:r>
              <a:rPr lang="en-US" dirty="0"/>
              <a:t>Tree models are highly variable if they are big (change a lot based on training data)</a:t>
            </a:r>
          </a:p>
          <a:p>
            <a:pPr marL="457200" indent="-457200">
              <a:buFont typeface="+mj-lt"/>
              <a:buAutoNum type="arabicPeriod"/>
            </a:pPr>
            <a:r>
              <a:rPr lang="en-US" dirty="0"/>
              <a:t>Tree models are not very accurate if they are kept small (compared to regression and other techniques) </a:t>
            </a:r>
          </a:p>
          <a:p>
            <a:pPr marL="457200" indent="-457200">
              <a:buFont typeface="+mj-lt"/>
              <a:buAutoNum type="arabicPeriod"/>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47</a:t>
            </a:fld>
            <a:endParaRPr lang="en-US" altLang="en-US"/>
          </a:p>
        </p:txBody>
      </p:sp>
    </p:spTree>
    <p:extLst>
      <p:ext uri="{BB962C8B-B14F-4D97-AF65-F5344CB8AC3E}">
        <p14:creationId xmlns:p14="http://schemas.microsoft.com/office/powerpoint/2010/main" val="4166685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Bagging</a:t>
            </a:r>
          </a:p>
        </p:txBody>
      </p:sp>
      <p:sp>
        <p:nvSpPr>
          <p:cNvPr id="3" name="Content Placeholder 2"/>
          <p:cNvSpPr>
            <a:spLocks noGrp="1"/>
          </p:cNvSpPr>
          <p:nvPr>
            <p:ph idx="1"/>
          </p:nvPr>
        </p:nvSpPr>
        <p:spPr>
          <a:xfrm>
            <a:off x="914400" y="1127760"/>
            <a:ext cx="7772400" cy="5334000"/>
          </a:xfrm>
        </p:spPr>
        <p:txBody>
          <a:bodyPr rtlCol="0">
            <a:noAutofit/>
          </a:bodyPr>
          <a:lstStyle/>
          <a:p>
            <a:pPr marL="0" indent="0" eaLnBrk="1" fontAlgn="auto" hangingPunct="1">
              <a:spcAft>
                <a:spcPts val="0"/>
              </a:spcAft>
              <a:buNone/>
              <a:defRPr/>
            </a:pPr>
            <a:r>
              <a:rPr lang="en-US" sz="2000" dirty="0"/>
              <a:t>Bagging </a:t>
            </a:r>
            <a:r>
              <a:rPr lang="en-US" dirty="0"/>
              <a:t>addresses </a:t>
            </a:r>
            <a:r>
              <a:rPr lang="en-US" sz="2000" dirty="0"/>
              <a:t>the variability between the tree models we referred to earlier.  It is based on </a:t>
            </a:r>
            <a:r>
              <a:rPr lang="en-US" dirty="0"/>
              <a:t>the general statistical property that each time you make an independent observation of a parameter you reduce the variability of the estimate.</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You generate multiple training sets using bootstrapping </a:t>
            </a:r>
            <a:r>
              <a:rPr lang="en-US" sz="2000" dirty="0"/>
              <a:t>(Chapter 4) </a:t>
            </a:r>
          </a:p>
          <a:p>
            <a:pPr marL="0" indent="0" eaLnBrk="1" fontAlgn="auto" hangingPunct="1">
              <a:spcAft>
                <a:spcPts val="0"/>
              </a:spcAft>
              <a:buNone/>
              <a:defRPr/>
            </a:pPr>
            <a:endParaRPr lang="en-US" sz="2000" dirty="0"/>
          </a:p>
          <a:p>
            <a:pPr eaLnBrk="1" fontAlgn="auto" hangingPunct="1">
              <a:spcAft>
                <a:spcPts val="0"/>
              </a:spcAft>
              <a:defRPr/>
            </a:pPr>
            <a:r>
              <a:rPr lang="en-US" sz="2000" dirty="0"/>
              <a:t>Create B training sets by bootstrapping</a:t>
            </a:r>
          </a:p>
          <a:p>
            <a:pPr eaLnBrk="1" fontAlgn="auto" hangingPunct="1">
              <a:spcAft>
                <a:spcPts val="0"/>
              </a:spcAft>
              <a:defRPr/>
            </a:pPr>
            <a:r>
              <a:rPr lang="en-US" sz="2000" dirty="0"/>
              <a:t>Create a large tree from each separate training set</a:t>
            </a:r>
          </a:p>
          <a:p>
            <a:pPr eaLnBrk="1" fontAlgn="auto" hangingPunct="1">
              <a:spcAft>
                <a:spcPts val="0"/>
              </a:spcAft>
              <a:defRPr/>
            </a:pPr>
            <a:r>
              <a:rPr lang="en-US" sz="2000" dirty="0"/>
              <a:t>No pruning – averaging will take care of any overfitting problem </a:t>
            </a:r>
          </a:p>
          <a:p>
            <a:pPr eaLnBrk="1" fontAlgn="auto" hangingPunct="1">
              <a:spcAft>
                <a:spcPts val="0"/>
              </a:spcAft>
              <a:defRPr/>
            </a:pPr>
            <a:r>
              <a:rPr lang="en-US" sz="2000" dirty="0"/>
              <a:t>Average the resulting f s  </a:t>
            </a:r>
          </a:p>
          <a:p>
            <a:pPr eaLnBrk="1" fontAlgn="auto" hangingPunct="1">
              <a:spcAft>
                <a:spcPts val="0"/>
              </a:spcAft>
              <a:defRPr/>
            </a:pPr>
            <a:endParaRPr lang="en-US" sz="2000" dirty="0"/>
          </a:p>
          <a:p>
            <a:pPr marL="0" indent="0" eaLnBrk="1" fontAlgn="auto" hangingPunct="1">
              <a:spcAft>
                <a:spcPts val="0"/>
              </a:spcAft>
              <a:buNone/>
              <a:defRPr/>
            </a:pPr>
            <a:r>
              <a:rPr lang="en-US" sz="2000" dirty="0"/>
              <a:t>	</a:t>
            </a:r>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dirty="0"/>
          </a:p>
          <a:p>
            <a:pPr eaLnBrk="1" fontAlgn="auto" hangingPunct="1">
              <a:spcAft>
                <a:spcPts val="0"/>
              </a:spcAft>
              <a:defRPr/>
            </a:pPr>
            <a:endParaRPr lang="en-US" sz="2000" dirty="0"/>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48</a:t>
            </a:fld>
            <a:endParaRPr lang="en-US" altLang="en-US"/>
          </a:p>
        </p:txBody>
      </p:sp>
      <p:sp>
        <p:nvSpPr>
          <p:cNvPr id="7" name="TextBox 6"/>
          <p:cNvSpPr txBox="1"/>
          <p:nvPr/>
        </p:nvSpPr>
        <p:spPr>
          <a:xfrm>
            <a:off x="3505200" y="4495800"/>
            <a:ext cx="300082" cy="369332"/>
          </a:xfrm>
          <a:prstGeom prst="rect">
            <a:avLst/>
          </a:prstGeom>
          <a:noFill/>
        </p:spPr>
        <p:txBody>
          <a:bodyPr wrap="none" rtlCol="0">
            <a:spAutoFit/>
          </a:bodyPr>
          <a:lstStyle/>
          <a:p>
            <a:r>
              <a:rPr lang="en-US" dirty="0"/>
              <a: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5289550"/>
            <a:ext cx="52101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697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Notes of Interest</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400" dirty="0"/>
              <a:t>Cross Validation for Bagging: </a:t>
            </a:r>
          </a:p>
          <a:p>
            <a:pPr eaLnBrk="1" fontAlgn="auto" hangingPunct="1">
              <a:spcAft>
                <a:spcPts val="0"/>
              </a:spcAft>
              <a:defRPr/>
            </a:pPr>
            <a:r>
              <a:rPr lang="en-US" sz="2000" dirty="0"/>
              <a:t>Due to bootstrapping, you don’t use up to 1/3 of the samples when making a tree.  Thus you can get a good estimate of test error by predicting samples that have been “thrown away”</a:t>
            </a:r>
          </a:p>
          <a:p>
            <a:pPr eaLnBrk="1" fontAlgn="auto" hangingPunct="1">
              <a:spcAft>
                <a:spcPts val="0"/>
              </a:spcAft>
              <a:defRPr/>
            </a:pPr>
            <a:endParaRPr lang="en-US" dirty="0"/>
          </a:p>
          <a:p>
            <a:pPr marL="0" indent="0" eaLnBrk="1" fontAlgn="auto" hangingPunct="1">
              <a:spcAft>
                <a:spcPts val="0"/>
              </a:spcAft>
              <a:buNone/>
              <a:defRPr/>
            </a:pPr>
            <a:r>
              <a:rPr lang="en-US" sz="2400" dirty="0"/>
              <a:t>Visualization of the final model: </a:t>
            </a:r>
          </a:p>
          <a:p>
            <a:pPr eaLnBrk="1" fontAlgn="auto" hangingPunct="1">
              <a:spcAft>
                <a:spcPts val="0"/>
              </a:spcAft>
              <a:defRPr/>
            </a:pPr>
            <a:r>
              <a:rPr lang="en-US" dirty="0"/>
              <a:t>One of the advantages of trees is their intuitive quality. You lose some of this with bagging, as now the model is a collection of different trees, with different cutoff points and in some cases different features in different combinations</a:t>
            </a:r>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49</a:t>
            </a:fld>
            <a:endParaRPr lang="en-US" altLang="en-US"/>
          </a:p>
        </p:txBody>
      </p:sp>
    </p:spTree>
    <p:extLst>
      <p:ext uri="{BB962C8B-B14F-4D97-AF65-F5344CB8AC3E}">
        <p14:creationId xmlns:p14="http://schemas.microsoft.com/office/powerpoint/2010/main" val="258711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Logistic Function</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a:t>
            </a:fld>
            <a:endParaRPr lang="en-US" altLang="en-US" dirty="0"/>
          </a:p>
        </p:txBody>
      </p:sp>
      <p:pic>
        <p:nvPicPr>
          <p:cNvPr id="5" name="Picture 4">
            <a:extLst>
              <a:ext uri="{FF2B5EF4-FFF2-40B4-BE49-F238E27FC236}">
                <a16:creationId xmlns:a16="http://schemas.microsoft.com/office/drawing/2014/main" id="{1634391C-8508-4B50-9821-9E78CD6C485E}"/>
              </a:ext>
            </a:extLst>
          </p:cNvPr>
          <p:cNvPicPr>
            <a:picLocks noChangeAspect="1"/>
          </p:cNvPicPr>
          <p:nvPr/>
        </p:nvPicPr>
        <p:blipFill>
          <a:blip r:embed="rId2"/>
          <a:stretch>
            <a:fillRect/>
          </a:stretch>
        </p:blipFill>
        <p:spPr>
          <a:xfrm>
            <a:off x="685800" y="4355330"/>
            <a:ext cx="6675579" cy="921143"/>
          </a:xfrm>
          <a:prstGeom prst="rect">
            <a:avLst/>
          </a:prstGeom>
        </p:spPr>
      </p:pic>
      <p:pic>
        <p:nvPicPr>
          <p:cNvPr id="9" name="Picture 8">
            <a:extLst>
              <a:ext uri="{FF2B5EF4-FFF2-40B4-BE49-F238E27FC236}">
                <a16:creationId xmlns:a16="http://schemas.microsoft.com/office/drawing/2014/main" id="{2140DCB0-E930-458A-93CA-44BE08829C3E}"/>
              </a:ext>
            </a:extLst>
          </p:cNvPr>
          <p:cNvPicPr>
            <a:picLocks noChangeAspect="1"/>
          </p:cNvPicPr>
          <p:nvPr/>
        </p:nvPicPr>
        <p:blipFill>
          <a:blip r:embed="rId3"/>
          <a:stretch>
            <a:fillRect/>
          </a:stretch>
        </p:blipFill>
        <p:spPr>
          <a:xfrm>
            <a:off x="1619756" y="1752600"/>
            <a:ext cx="6006024" cy="745351"/>
          </a:xfrm>
          <a:prstGeom prst="rect">
            <a:avLst/>
          </a:prstGeom>
        </p:spPr>
      </p:pic>
      <p:sp>
        <p:nvSpPr>
          <p:cNvPr id="11" name="Content Placeholder 2">
            <a:extLst>
              <a:ext uri="{FF2B5EF4-FFF2-40B4-BE49-F238E27FC236}">
                <a16:creationId xmlns:a16="http://schemas.microsoft.com/office/drawing/2014/main" id="{A179E222-7F56-4285-A62D-628CDE301309}"/>
              </a:ext>
            </a:extLst>
          </p:cNvPr>
          <p:cNvSpPr txBox="1">
            <a:spLocks/>
          </p:cNvSpPr>
          <p:nvPr/>
        </p:nvSpPr>
        <p:spPr bwMode="auto">
          <a:xfrm>
            <a:off x="381000" y="1066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Aft>
                <a:spcPts val="0"/>
              </a:spcAft>
              <a:buFont typeface="Arial" charset="0"/>
              <a:buNone/>
              <a:defRPr/>
            </a:pPr>
            <a:r>
              <a:rPr lang="en-US" dirty="0"/>
              <a:t>The most basic classification model is a linear one</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How do you translate a continuous quantitative response into a binary qualitative response? Use the </a:t>
            </a:r>
            <a:r>
              <a:rPr lang="en-US" b="1" dirty="0"/>
              <a:t>Sigmoid Function</a:t>
            </a:r>
          </a:p>
        </p:txBody>
      </p:sp>
    </p:spTree>
    <p:extLst>
      <p:ext uri="{BB962C8B-B14F-4D97-AF65-F5344CB8AC3E}">
        <p14:creationId xmlns:p14="http://schemas.microsoft.com/office/powerpoint/2010/main" val="2514108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Bagging</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None/>
              <a:defRPr/>
            </a:pPr>
            <a:endParaRPr lang="en-US" sz="2000" dirty="0"/>
          </a:p>
          <a:p>
            <a:pPr marL="0" indent="0" eaLnBrk="1" fontAlgn="auto" hangingPunct="1">
              <a:spcAft>
                <a:spcPts val="0"/>
              </a:spcAft>
              <a:buNone/>
              <a:defRPr/>
            </a:pPr>
            <a:r>
              <a:rPr lang="en-US" sz="2000" b="1" dirty="0"/>
              <a:t>Primary Drawback </a:t>
            </a:r>
            <a:r>
              <a:rPr lang="en-US" sz="2000" dirty="0"/>
              <a:t>– Because you start with the same features each time, the best choice for the first cutoff is probably the same, and so the resulting trees are probably similar, except for some later branches.  </a:t>
            </a:r>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That is, the trees are highly correlated.</a:t>
            </a:r>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Q: Can you think of a means of decorrelating models? </a:t>
            </a:r>
          </a:p>
          <a:p>
            <a:pPr eaLnBrk="1" fontAlgn="auto" hangingPunct="1">
              <a:spcAft>
                <a:spcPts val="0"/>
              </a:spcAft>
              <a:defRPr/>
            </a:pPr>
            <a:endParaRPr lang="en-US" sz="2000" dirty="0"/>
          </a:p>
          <a:p>
            <a:pPr marL="0" indent="0" eaLnBrk="1" fontAlgn="auto" hangingPunct="1">
              <a:spcAft>
                <a:spcPts val="0"/>
              </a:spcAft>
              <a:buNone/>
              <a:defRPr/>
            </a:pPr>
            <a:endParaRPr lang="en-US" sz="2000" dirty="0"/>
          </a:p>
          <a:p>
            <a:pPr eaLnBrk="1" fontAlgn="auto" hangingPunct="1">
              <a:spcAft>
                <a:spcPts val="0"/>
              </a:spcAft>
              <a:defRPr/>
            </a:pPr>
            <a:endParaRPr lang="en-US" sz="2000" dirty="0"/>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50</a:t>
            </a:fld>
            <a:endParaRPr lang="en-US" altLang="en-US"/>
          </a:p>
        </p:txBody>
      </p:sp>
    </p:spTree>
    <p:extLst>
      <p:ext uri="{BB962C8B-B14F-4D97-AF65-F5344CB8AC3E}">
        <p14:creationId xmlns:p14="http://schemas.microsoft.com/office/powerpoint/2010/main" val="3814906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Random Forest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To decorrelate bagging models: Rather than use all the features, randomly select </a:t>
                </a:r>
              </a:p>
              <a:p>
                <a:pPr marL="0" indent="0" algn="ctr" eaLnBrk="1" fontAlgn="auto" hangingPunct="1">
                  <a:spcAft>
                    <a:spcPts val="0"/>
                  </a:spcAft>
                  <a:buFont typeface="Arial" charset="0"/>
                  <a:buNone/>
                  <a:defRPr/>
                </a:pPr>
                <a:r>
                  <a:rPr lang="en-US" sz="2000" dirty="0"/>
                  <a:t>m =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a:rPr>
                          <m:t>𝑝</m:t>
                        </m:r>
                      </m:e>
                    </m:rad>
                  </m:oMath>
                </a14:m>
                <a:r>
                  <a:rPr lang="en-US" sz="2000" dirty="0"/>
                  <a:t> </a:t>
                </a:r>
              </a:p>
              <a:p>
                <a:pPr marL="0" indent="0" eaLnBrk="1" fontAlgn="auto" hangingPunct="1">
                  <a:spcAft>
                    <a:spcPts val="0"/>
                  </a:spcAft>
                  <a:buFont typeface="Arial" charset="0"/>
                  <a:buNone/>
                  <a:defRPr/>
                </a:pPr>
                <a:r>
                  <a:rPr lang="en-US" sz="2000" dirty="0"/>
                  <a:t>features before creating tree.  Then the B models will not be overly correlated.</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This creates a more diverse result.  The distributions for each average are more “spread out” but the resulting average considers more possibilities and thus reduces variability better.</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7772400" cy="5334000"/>
              </a:xfrm>
              <a:blipFill>
                <a:blip r:embed="rId2"/>
                <a:stretch>
                  <a:fillRect l="-863" t="-686" r="-78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51</a:t>
            </a:fld>
            <a:endParaRPr lang="en-US" altLang="en-US"/>
          </a:p>
        </p:txBody>
      </p:sp>
    </p:spTree>
    <p:extLst>
      <p:ext uri="{BB962C8B-B14F-4D97-AF65-F5344CB8AC3E}">
        <p14:creationId xmlns:p14="http://schemas.microsoft.com/office/powerpoint/2010/main" val="1101058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Your Features</a:t>
            </a:r>
          </a:p>
        </p:txBody>
      </p:sp>
      <p:sp>
        <p:nvSpPr>
          <p:cNvPr id="3" name="Content Placeholder 2"/>
          <p:cNvSpPr>
            <a:spLocks noGrp="1"/>
          </p:cNvSpPr>
          <p:nvPr>
            <p:ph idx="1"/>
          </p:nvPr>
        </p:nvSpPr>
        <p:spPr>
          <a:xfrm>
            <a:off x="457200" y="1029493"/>
            <a:ext cx="8229600" cy="6057107"/>
          </a:xfrm>
        </p:spPr>
        <p:txBody>
          <a:bodyPr/>
          <a:lstStyle/>
          <a:p>
            <a:pPr marL="0" indent="0">
              <a:buNone/>
            </a:pPr>
            <a:r>
              <a:rPr lang="en-US" dirty="0"/>
              <a:t>When you average your results over a large number of different training sets, how can you represent and interpret your results?</a:t>
            </a:r>
          </a:p>
          <a:p>
            <a:pPr marL="0" indent="0">
              <a:buNone/>
            </a:pPr>
            <a:endParaRPr lang="en-US" sz="1200" dirty="0"/>
          </a:p>
          <a:p>
            <a:r>
              <a:rPr lang="en-US" dirty="0"/>
              <a:t>For numerical estimation, keep track of the reduction in RSS at each step for each feature, and average the total change in RSS to judge impact. </a:t>
            </a:r>
          </a:p>
          <a:p>
            <a:endParaRPr lang="en-US" sz="11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52</a:t>
            </a:fld>
            <a:endParaRPr lang="en-US" altLang="en-US"/>
          </a:p>
        </p:txBody>
      </p:sp>
      <p:pic>
        <p:nvPicPr>
          <p:cNvPr id="8" name="Picture 7"/>
          <p:cNvPicPr>
            <a:picLocks noChangeAspect="1"/>
          </p:cNvPicPr>
          <p:nvPr/>
        </p:nvPicPr>
        <p:blipFill>
          <a:blip r:embed="rId2"/>
          <a:stretch>
            <a:fillRect/>
          </a:stretch>
        </p:blipFill>
        <p:spPr>
          <a:xfrm>
            <a:off x="1524000" y="2819399"/>
            <a:ext cx="4800600" cy="3759023"/>
          </a:xfrm>
          <a:prstGeom prst="rect">
            <a:avLst/>
          </a:prstGeom>
        </p:spPr>
      </p:pic>
    </p:spTree>
    <p:extLst>
      <p:ext uri="{BB962C8B-B14F-4D97-AF65-F5344CB8AC3E}">
        <p14:creationId xmlns:p14="http://schemas.microsoft.com/office/powerpoint/2010/main" val="3984802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Boosting</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This method of growing a tree is very different from the previous “averaging” approaches.  In boosting, we don’t fit the outcomes, but rather fit the residuals.</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Instead of growing several large trees and averaging, we grow a tree, measure the errors, and then adjust the tree to reduce the errors.  </a:t>
            </a:r>
          </a:p>
          <a:p>
            <a:pPr marL="0" indent="0" eaLnBrk="1" fontAlgn="auto" hangingPunct="1">
              <a:spcAft>
                <a:spcPts val="0"/>
              </a:spcAft>
              <a:buFont typeface="Arial" charset="0"/>
              <a:buNone/>
              <a:defRPr/>
            </a:pPr>
            <a:endParaRPr lang="en-US" sz="2000" dirty="0"/>
          </a:p>
          <a:p>
            <a:pPr marL="457200" indent="-457200" eaLnBrk="1" fontAlgn="auto" hangingPunct="1">
              <a:spcAft>
                <a:spcPts val="0"/>
              </a:spcAft>
              <a:buFont typeface="Arial" charset="0"/>
              <a:buAutoNum type="arabicPeriod"/>
              <a:defRPr/>
            </a:pPr>
            <a:r>
              <a:rPr lang="en-US" sz="2000" dirty="0"/>
              <a:t>Initialize your loop parameters</a:t>
            </a:r>
          </a:p>
          <a:p>
            <a:pPr marL="457200" indent="-457200" eaLnBrk="1" fontAlgn="auto" hangingPunct="1">
              <a:spcAft>
                <a:spcPts val="0"/>
              </a:spcAft>
              <a:buFont typeface="Arial" charset="0"/>
              <a:buAutoNum type="arabicPeriod"/>
              <a:defRPr/>
            </a:pPr>
            <a:r>
              <a:rPr lang="en-US" sz="2000" dirty="0"/>
              <a:t>Start with a bagged tree using d splits (keep d small)</a:t>
            </a:r>
          </a:p>
          <a:p>
            <a:pPr marL="457200" indent="-457200" eaLnBrk="1" fontAlgn="auto" hangingPunct="1">
              <a:spcAft>
                <a:spcPts val="0"/>
              </a:spcAft>
              <a:buFont typeface="Arial" charset="0"/>
              <a:buAutoNum type="arabicPeriod"/>
              <a:defRPr/>
            </a:pPr>
            <a:r>
              <a:rPr lang="en-US" sz="2000" dirty="0"/>
              <a:t>Keep track of errors (residuals) and adjust your model until residuals are small.</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Similar to neural network weight calculations that we will see later.  </a:t>
            </a:r>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53</a:t>
            </a:fld>
            <a:endParaRPr lang="en-US" altLang="en-US"/>
          </a:p>
        </p:txBody>
      </p:sp>
    </p:spTree>
    <p:extLst>
      <p:ext uri="{BB962C8B-B14F-4D97-AF65-F5344CB8AC3E}">
        <p14:creationId xmlns:p14="http://schemas.microsoft.com/office/powerpoint/2010/main" val="1417182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4BD9-1D1B-4C60-B521-2ACB7CD53AC2}"/>
              </a:ext>
            </a:extLst>
          </p:cNvPr>
          <p:cNvSpPr>
            <a:spLocks noGrp="1"/>
          </p:cNvSpPr>
          <p:nvPr>
            <p:ph type="title"/>
          </p:nvPr>
        </p:nvSpPr>
        <p:spPr/>
        <p:txBody>
          <a:bodyPr/>
          <a:lstStyle/>
          <a:p>
            <a:r>
              <a:rPr lang="en-US" dirty="0"/>
              <a:t>Boosting Methodology</a:t>
            </a:r>
          </a:p>
        </p:txBody>
      </p:sp>
      <p:sp>
        <p:nvSpPr>
          <p:cNvPr id="4" name="Slide Number Placeholder 3">
            <a:extLst>
              <a:ext uri="{FF2B5EF4-FFF2-40B4-BE49-F238E27FC236}">
                <a16:creationId xmlns:a16="http://schemas.microsoft.com/office/drawing/2014/main" id="{652B4D0E-33EA-4CED-B81D-E6D84A0C4FF6}"/>
              </a:ext>
            </a:extLst>
          </p:cNvPr>
          <p:cNvSpPr>
            <a:spLocks noGrp="1"/>
          </p:cNvSpPr>
          <p:nvPr>
            <p:ph type="sldNum" sz="quarter" idx="12"/>
          </p:nvPr>
        </p:nvSpPr>
        <p:spPr/>
        <p:txBody>
          <a:bodyPr/>
          <a:lstStyle/>
          <a:p>
            <a:pPr>
              <a:defRPr/>
            </a:pPr>
            <a:fld id="{9695C8B4-01A2-485F-8B64-4640E234E3BB}" type="slidenum">
              <a:rPr lang="en-US" altLang="en-US" smtClean="0"/>
              <a:pPr>
                <a:defRPr/>
              </a:pPr>
              <a:t>54</a:t>
            </a:fld>
            <a:endParaRPr lang="en-US" altLang="en-US"/>
          </a:p>
        </p:txBody>
      </p:sp>
      <p:pic>
        <p:nvPicPr>
          <p:cNvPr id="5" name="Picture 4">
            <a:extLst>
              <a:ext uri="{FF2B5EF4-FFF2-40B4-BE49-F238E27FC236}">
                <a16:creationId xmlns:a16="http://schemas.microsoft.com/office/drawing/2014/main" id="{6131DC99-9FC4-468B-9562-8F4073FE8FB9}"/>
              </a:ext>
            </a:extLst>
          </p:cNvPr>
          <p:cNvPicPr>
            <a:picLocks noChangeAspect="1"/>
          </p:cNvPicPr>
          <p:nvPr/>
        </p:nvPicPr>
        <p:blipFill>
          <a:blip r:embed="rId2"/>
          <a:stretch>
            <a:fillRect/>
          </a:stretch>
        </p:blipFill>
        <p:spPr>
          <a:xfrm>
            <a:off x="687531" y="980544"/>
            <a:ext cx="7084869" cy="5420256"/>
          </a:xfrm>
          <a:prstGeom prst="rect">
            <a:avLst/>
          </a:prstGeom>
        </p:spPr>
      </p:pic>
    </p:spTree>
    <p:extLst>
      <p:ext uri="{BB962C8B-B14F-4D97-AF65-F5344CB8AC3E}">
        <p14:creationId xmlns:p14="http://schemas.microsoft.com/office/powerpoint/2010/main" val="3547199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C84C-CE77-47DD-B848-C0ED9F8A8F42}"/>
              </a:ext>
            </a:extLst>
          </p:cNvPr>
          <p:cNvSpPr>
            <a:spLocks noGrp="1"/>
          </p:cNvSpPr>
          <p:nvPr>
            <p:ph type="title"/>
          </p:nvPr>
        </p:nvSpPr>
        <p:spPr/>
        <p:txBody>
          <a:bodyPr/>
          <a:lstStyle/>
          <a:p>
            <a:r>
              <a:rPr lang="en-US" dirty="0"/>
              <a:t>Classification Trees</a:t>
            </a:r>
          </a:p>
        </p:txBody>
      </p:sp>
      <p:sp>
        <p:nvSpPr>
          <p:cNvPr id="3" name="Content Placeholder 2">
            <a:extLst>
              <a:ext uri="{FF2B5EF4-FFF2-40B4-BE49-F238E27FC236}">
                <a16:creationId xmlns:a16="http://schemas.microsoft.com/office/drawing/2014/main" id="{C1FE06C1-6055-4258-990B-C615AD2DA612}"/>
              </a:ext>
            </a:extLst>
          </p:cNvPr>
          <p:cNvSpPr>
            <a:spLocks noGrp="1"/>
          </p:cNvSpPr>
          <p:nvPr>
            <p:ph idx="1"/>
          </p:nvPr>
        </p:nvSpPr>
        <p:spPr/>
        <p:txBody>
          <a:bodyPr/>
          <a:lstStyle/>
          <a:p>
            <a:pPr marL="0" indent="0">
              <a:buNone/>
            </a:pPr>
            <a:r>
              <a:rPr lang="en-US" dirty="0"/>
              <a:t>You can make a Decision Tree classifier. Take the following heart attack data example: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do you use for making cuts? You can’t compute RSS.</a:t>
            </a:r>
          </a:p>
        </p:txBody>
      </p:sp>
      <p:sp>
        <p:nvSpPr>
          <p:cNvPr id="4" name="Slide Number Placeholder 3">
            <a:extLst>
              <a:ext uri="{FF2B5EF4-FFF2-40B4-BE49-F238E27FC236}">
                <a16:creationId xmlns:a16="http://schemas.microsoft.com/office/drawing/2014/main" id="{5EAC993D-9B1D-43D6-957F-40783C484EEC}"/>
              </a:ext>
            </a:extLst>
          </p:cNvPr>
          <p:cNvSpPr>
            <a:spLocks noGrp="1"/>
          </p:cNvSpPr>
          <p:nvPr>
            <p:ph type="sldNum" sz="quarter" idx="12"/>
          </p:nvPr>
        </p:nvSpPr>
        <p:spPr/>
        <p:txBody>
          <a:bodyPr/>
          <a:lstStyle/>
          <a:p>
            <a:pPr>
              <a:defRPr/>
            </a:pPr>
            <a:fld id="{9695C8B4-01A2-485F-8B64-4640E234E3BB}" type="slidenum">
              <a:rPr lang="en-US" altLang="en-US" smtClean="0"/>
              <a:pPr>
                <a:defRPr/>
              </a:pPr>
              <a:t>55</a:t>
            </a:fld>
            <a:endParaRPr lang="en-US" altLang="en-US"/>
          </a:p>
        </p:txBody>
      </p:sp>
      <p:pic>
        <p:nvPicPr>
          <p:cNvPr id="5" name="Picture 4">
            <a:extLst>
              <a:ext uri="{FF2B5EF4-FFF2-40B4-BE49-F238E27FC236}">
                <a16:creationId xmlns:a16="http://schemas.microsoft.com/office/drawing/2014/main" id="{80CB14A9-CBE9-4BB4-B5AC-AEE9160E9067}"/>
              </a:ext>
            </a:extLst>
          </p:cNvPr>
          <p:cNvPicPr>
            <a:picLocks noChangeAspect="1"/>
          </p:cNvPicPr>
          <p:nvPr/>
        </p:nvPicPr>
        <p:blipFill rotWithShape="1">
          <a:blip r:embed="rId2"/>
          <a:srcRect l="33334" t="51481" r="18333" b="7037"/>
          <a:stretch/>
        </p:blipFill>
        <p:spPr>
          <a:xfrm>
            <a:off x="685800" y="2057400"/>
            <a:ext cx="6787243" cy="3276600"/>
          </a:xfrm>
          <a:prstGeom prst="rect">
            <a:avLst/>
          </a:prstGeom>
        </p:spPr>
      </p:pic>
    </p:spTree>
    <p:extLst>
      <p:ext uri="{BB962C8B-B14F-4D97-AF65-F5344CB8AC3E}">
        <p14:creationId xmlns:p14="http://schemas.microsoft.com/office/powerpoint/2010/main" val="3533215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Error</a:t>
            </a:r>
          </a:p>
        </p:txBody>
      </p:sp>
      <p:sp>
        <p:nvSpPr>
          <p:cNvPr id="3" name="Content Placeholder 2"/>
          <p:cNvSpPr>
            <a:spLocks noGrp="1"/>
          </p:cNvSpPr>
          <p:nvPr>
            <p:ph idx="1"/>
          </p:nvPr>
        </p:nvSpPr>
        <p:spPr/>
        <p:txBody>
          <a:bodyPr/>
          <a:lstStyle/>
          <a:p>
            <a:pPr marL="515938" indent="0">
              <a:buNone/>
            </a:pPr>
            <a:r>
              <a:rPr lang="en-US" dirty="0"/>
              <a:t>Which feature contributes to the greatest outcome variability (i.e., which feature split results in the smallest classification errors)? </a:t>
            </a:r>
          </a:p>
          <a:p>
            <a:pPr marL="515938" indent="0">
              <a:buNone/>
            </a:pPr>
            <a:endParaRPr lang="en-US" dirty="0"/>
          </a:p>
          <a:p>
            <a:pPr marL="515938" indent="0">
              <a:buNone/>
            </a:pPr>
            <a:endParaRPr lang="en-US" dirty="0"/>
          </a:p>
          <a:p>
            <a:pPr marL="515938" indent="0">
              <a:buNone/>
            </a:pPr>
            <a:endParaRPr lang="en-US" dirty="0"/>
          </a:p>
          <a:p>
            <a:pPr marL="515938" indent="0">
              <a:buNone/>
            </a:pPr>
            <a:endParaRPr lang="en-US" dirty="0"/>
          </a:p>
          <a:p>
            <a:pPr marL="515938" indent="0">
              <a:buNone/>
            </a:pPr>
            <a:r>
              <a:rPr lang="en-US" dirty="0"/>
              <a:t>Where </a:t>
            </a:r>
            <a:r>
              <a:rPr lang="en-US" dirty="0" err="1"/>
              <a:t>p</a:t>
            </a:r>
            <a:r>
              <a:rPr lang="en-US" baseline="-25000" dirty="0" err="1"/>
              <a:t>mk</a:t>
            </a:r>
            <a:r>
              <a:rPr lang="en-US" baseline="-25000" dirty="0"/>
              <a:t> </a:t>
            </a:r>
            <a:r>
              <a:rPr lang="en-US" dirty="0"/>
              <a:t>is the proportion of training errors from the </a:t>
            </a:r>
            <a:r>
              <a:rPr lang="en-US" dirty="0" err="1"/>
              <a:t>m</a:t>
            </a:r>
            <a:r>
              <a:rPr lang="en-US" baseline="30000" dirty="0" err="1"/>
              <a:t>th</a:t>
            </a:r>
            <a:r>
              <a:rPr lang="en-US" dirty="0"/>
              <a:t> region that are in the k</a:t>
            </a:r>
            <a:r>
              <a:rPr lang="en-US" baseline="30000" dirty="0"/>
              <a:t>th </a:t>
            </a:r>
            <a:r>
              <a:rPr lang="en-US" dirty="0"/>
              <a:t>class.</a:t>
            </a:r>
          </a:p>
          <a:p>
            <a:pPr marL="515938" indent="0">
              <a:buNone/>
            </a:pPr>
            <a:endParaRPr lang="en-US" dirty="0"/>
          </a:p>
          <a:p>
            <a:pPr marL="515938" indent="0">
              <a:buNone/>
            </a:pPr>
            <a:r>
              <a:rPr lang="en-US" dirty="0"/>
              <a:t>Classification error is best used to assess the model after it is made, but is not good for creating the model.</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56</a:t>
            </a:fld>
            <a:endParaRPr lang="en-US" altLang="en-US" dirty="0"/>
          </a:p>
        </p:txBody>
      </p:sp>
      <p:pic>
        <p:nvPicPr>
          <p:cNvPr id="5" name="Picture 4">
            <a:extLst>
              <a:ext uri="{FF2B5EF4-FFF2-40B4-BE49-F238E27FC236}">
                <a16:creationId xmlns:a16="http://schemas.microsoft.com/office/drawing/2014/main" id="{41ECA449-0784-4DFE-B9EA-493E772D10C5}"/>
              </a:ext>
            </a:extLst>
          </p:cNvPr>
          <p:cNvPicPr>
            <a:picLocks noChangeAspect="1"/>
          </p:cNvPicPr>
          <p:nvPr/>
        </p:nvPicPr>
        <p:blipFill>
          <a:blip r:embed="rId2"/>
          <a:stretch>
            <a:fillRect/>
          </a:stretch>
        </p:blipFill>
        <p:spPr>
          <a:xfrm>
            <a:off x="1447800" y="2133600"/>
            <a:ext cx="6534150" cy="762000"/>
          </a:xfrm>
          <a:prstGeom prst="rect">
            <a:avLst/>
          </a:prstGeom>
        </p:spPr>
      </p:pic>
      <p:sp>
        <p:nvSpPr>
          <p:cNvPr id="6" name="TextBox 5">
            <a:extLst>
              <a:ext uri="{FF2B5EF4-FFF2-40B4-BE49-F238E27FC236}">
                <a16:creationId xmlns:a16="http://schemas.microsoft.com/office/drawing/2014/main" id="{1B023D67-4246-474E-8296-E792133BAA9B}"/>
              </a:ext>
            </a:extLst>
          </p:cNvPr>
          <p:cNvSpPr txBox="1"/>
          <p:nvPr/>
        </p:nvSpPr>
        <p:spPr>
          <a:xfrm>
            <a:off x="1752600" y="331617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65832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Measures of Classification Error</a:t>
            </a:r>
          </a:p>
        </p:txBody>
      </p:sp>
      <p:sp>
        <p:nvSpPr>
          <p:cNvPr id="3" name="Content Placeholder 2"/>
          <p:cNvSpPr>
            <a:spLocks noGrp="1"/>
          </p:cNvSpPr>
          <p:nvPr>
            <p:ph idx="1"/>
          </p:nvPr>
        </p:nvSpPr>
        <p:spPr/>
        <p:txBody>
          <a:bodyPr/>
          <a:lstStyle/>
          <a:p>
            <a:pPr marL="0" indent="0">
              <a:buNone/>
            </a:pPr>
            <a:r>
              <a:rPr lang="en-US" dirty="0"/>
              <a:t>But the classification error given in 8.5 is not useful for growing Classification Trees. Two better measures are the Gini Index</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or the entropy</a:t>
            </a:r>
          </a:p>
          <a:p>
            <a:pPr marL="0" indent="0">
              <a:buNone/>
            </a:pPr>
            <a:endParaRPr lang="en-US" dirty="0"/>
          </a:p>
          <a:p>
            <a:pPr marL="0" indent="0">
              <a:buNone/>
            </a:pPr>
            <a:endParaRPr lang="en-US" dirty="0"/>
          </a:p>
          <a:p>
            <a:pPr marL="0" indent="0">
              <a:buNone/>
            </a:pPr>
            <a:endParaRPr lang="en-US" dirty="0"/>
          </a:p>
          <a:p>
            <a:pPr marL="0" indent="0">
              <a:buNone/>
            </a:pPr>
            <a:r>
              <a:rPr lang="en-US" dirty="0"/>
              <a:t>These will be near zero if all the classes in the regions are the same. Both are measures of region purity.</a:t>
            </a:r>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57</a:t>
            </a:fld>
            <a:endParaRPr lang="en-US" altLang="en-US" dirty="0"/>
          </a:p>
        </p:txBody>
      </p:sp>
      <p:pic>
        <p:nvPicPr>
          <p:cNvPr id="6" name="Picture 5">
            <a:extLst>
              <a:ext uri="{FF2B5EF4-FFF2-40B4-BE49-F238E27FC236}">
                <a16:creationId xmlns:a16="http://schemas.microsoft.com/office/drawing/2014/main" id="{375DB848-15AD-462D-BE75-26A22640B95D}"/>
              </a:ext>
            </a:extLst>
          </p:cNvPr>
          <p:cNvPicPr>
            <a:picLocks noChangeAspect="1"/>
          </p:cNvPicPr>
          <p:nvPr/>
        </p:nvPicPr>
        <p:blipFill>
          <a:blip r:embed="rId2"/>
          <a:stretch>
            <a:fillRect/>
          </a:stretch>
        </p:blipFill>
        <p:spPr>
          <a:xfrm>
            <a:off x="1676400" y="2057400"/>
            <a:ext cx="5867400" cy="1066315"/>
          </a:xfrm>
          <a:prstGeom prst="rect">
            <a:avLst/>
          </a:prstGeom>
        </p:spPr>
      </p:pic>
      <p:pic>
        <p:nvPicPr>
          <p:cNvPr id="7" name="Picture 6">
            <a:extLst>
              <a:ext uri="{FF2B5EF4-FFF2-40B4-BE49-F238E27FC236}">
                <a16:creationId xmlns:a16="http://schemas.microsoft.com/office/drawing/2014/main" id="{CB628814-B68D-4A09-9166-361CD8B8D4A5}"/>
              </a:ext>
            </a:extLst>
          </p:cNvPr>
          <p:cNvPicPr>
            <a:picLocks noChangeAspect="1"/>
          </p:cNvPicPr>
          <p:nvPr/>
        </p:nvPicPr>
        <p:blipFill>
          <a:blip r:embed="rId3"/>
          <a:stretch>
            <a:fillRect/>
          </a:stretch>
        </p:blipFill>
        <p:spPr>
          <a:xfrm>
            <a:off x="2143556" y="3885715"/>
            <a:ext cx="5486400" cy="908785"/>
          </a:xfrm>
          <a:prstGeom prst="rect">
            <a:avLst/>
          </a:prstGeom>
        </p:spPr>
      </p:pic>
    </p:spTree>
    <p:extLst>
      <p:ext uri="{BB962C8B-B14F-4D97-AF65-F5344CB8AC3E}">
        <p14:creationId xmlns:p14="http://schemas.microsoft.com/office/powerpoint/2010/main" val="923925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Misclassification Measures</a:t>
            </a:r>
          </a:p>
        </p:txBody>
      </p:sp>
      <p:sp>
        <p:nvSpPr>
          <p:cNvPr id="3" name="Content Placeholder 2"/>
          <p:cNvSpPr>
            <a:spLocks noGrp="1"/>
          </p:cNvSpPr>
          <p:nvPr>
            <p:ph idx="1"/>
          </p:nvPr>
        </p:nvSpPr>
        <p:spPr/>
        <p:txBody>
          <a:bodyPr/>
          <a:lstStyle/>
          <a:p>
            <a:pPr marL="0" indent="0">
              <a:buNone/>
            </a:pPr>
            <a:r>
              <a:rPr lang="en-US" dirty="0"/>
              <a:t>Gini and Entropy are differentiable and thus more easily optimized computationally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58</a:t>
            </a:fld>
            <a:endParaRPr lang="en-US" altLang="en-US"/>
          </a:p>
        </p:txBody>
      </p:sp>
      <p:pic>
        <p:nvPicPr>
          <p:cNvPr id="5" name="Picture 4"/>
          <p:cNvPicPr>
            <a:picLocks noChangeAspect="1"/>
          </p:cNvPicPr>
          <p:nvPr/>
        </p:nvPicPr>
        <p:blipFill>
          <a:blip r:embed="rId2"/>
          <a:stretch>
            <a:fillRect/>
          </a:stretch>
        </p:blipFill>
        <p:spPr>
          <a:xfrm>
            <a:off x="1066800" y="2057400"/>
            <a:ext cx="7491837" cy="3781425"/>
          </a:xfrm>
          <a:prstGeom prst="rect">
            <a:avLst/>
          </a:prstGeom>
        </p:spPr>
      </p:pic>
    </p:spTree>
    <p:extLst>
      <p:ext uri="{BB962C8B-B14F-4D97-AF65-F5344CB8AC3E}">
        <p14:creationId xmlns:p14="http://schemas.microsoft.com/office/powerpoint/2010/main" val="3912527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Pruning</a:t>
            </a:r>
          </a:p>
        </p:txBody>
      </p:sp>
      <p:sp>
        <p:nvSpPr>
          <p:cNvPr id="3" name="Content Placeholder 2"/>
          <p:cNvSpPr>
            <a:spLocks noGrp="1"/>
          </p:cNvSpPr>
          <p:nvPr>
            <p:ph idx="1"/>
          </p:nvPr>
        </p:nvSpPr>
        <p:spPr/>
        <p:txBody>
          <a:bodyPr/>
          <a:lstStyle/>
          <a:p>
            <a:pPr marL="0" indent="0">
              <a:buNone/>
            </a:pPr>
            <a:r>
              <a:rPr lang="en-US" dirty="0"/>
              <a:t>Prune a classifier tree according to the misclassification rate</a:t>
            </a:r>
          </a:p>
          <a:p>
            <a:r>
              <a:rPr lang="en-US" dirty="0"/>
              <a:t>Create the entire tree</a:t>
            </a:r>
          </a:p>
          <a:p>
            <a:r>
              <a:rPr lang="en-US" dirty="0"/>
              <a:t>Remove the terminal that results in the lowest misclassified outcome increase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59</a:t>
            </a:fld>
            <a:endParaRPr lang="en-US" altLang="en-US" dirty="0"/>
          </a:p>
        </p:txBody>
      </p:sp>
    </p:spTree>
    <p:extLst>
      <p:ext uri="{BB962C8B-B14F-4D97-AF65-F5344CB8AC3E}">
        <p14:creationId xmlns:p14="http://schemas.microsoft.com/office/powerpoint/2010/main" val="282198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sp>
        <p:nvSpPr>
          <p:cNvPr id="3" name="Content Placeholder 2"/>
          <p:cNvSpPr>
            <a:spLocks noGrp="1"/>
          </p:cNvSpPr>
          <p:nvPr>
            <p:ph idx="1"/>
          </p:nvPr>
        </p:nvSpPr>
        <p:spPr>
          <a:xfrm>
            <a:off x="457200" y="1066800"/>
            <a:ext cx="8229600" cy="5135563"/>
          </a:xfrm>
        </p:spPr>
        <p:txBody>
          <a:bodyPr/>
          <a:lstStyle/>
          <a:p>
            <a:pPr marL="0" indent="0">
              <a:buNone/>
            </a:pPr>
            <a:r>
              <a:rPr lang="en-US" dirty="0"/>
              <a:t>How does the Logistic function work?</a:t>
            </a:r>
          </a:p>
          <a:p>
            <a:pPr marL="0" indent="0">
              <a:buNone/>
            </a:pPr>
            <a:endParaRPr lang="en-US" dirty="0"/>
          </a:p>
          <a:p>
            <a:r>
              <a:rPr lang="en-US" dirty="0"/>
              <a:t>Let’s say if p(x) &lt; 0.5 we predict 0 and if p(x) ≥ 0.5 we predict 1</a:t>
            </a:r>
          </a:p>
          <a:p>
            <a:endParaRPr lang="en-US" dirty="0"/>
          </a:p>
          <a:p>
            <a:r>
              <a:rPr lang="en-US" dirty="0"/>
              <a:t>Thus when y &lt; 0 we predict 0 and when y &gt; 0 we predict 1</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r>
              <a:rPr lang="en-US" dirty="0"/>
              <a:t>The </a:t>
            </a:r>
            <a:r>
              <a:rPr lang="en-US" u="sng" dirty="0"/>
              <a:t>Decision Boundary</a:t>
            </a:r>
            <a:r>
              <a:rPr lang="en-US" dirty="0"/>
              <a:t> is at p = 0.5</a:t>
            </a:r>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a:p>
        </p:txBody>
      </p:sp>
      <p:sp>
        <p:nvSpPr>
          <p:cNvPr id="5" name="TextBox 4"/>
          <p:cNvSpPr txBox="1"/>
          <p:nvPr/>
        </p:nvSpPr>
        <p:spPr>
          <a:xfrm>
            <a:off x="1981200" y="2450068"/>
            <a:ext cx="300082" cy="369332"/>
          </a:xfrm>
          <a:prstGeom prst="rect">
            <a:avLst/>
          </a:prstGeom>
          <a:noFill/>
        </p:spPr>
        <p:txBody>
          <a:bodyPr wrap="none" rtlCol="0">
            <a:spAutoFit/>
          </a:bodyPr>
          <a:lstStyle/>
          <a:p>
            <a:r>
              <a:rPr lang="en-US" dirty="0"/>
              <a:t>^</a:t>
            </a:r>
          </a:p>
        </p:txBody>
      </p:sp>
      <p:sp>
        <p:nvSpPr>
          <p:cNvPr id="6" name="TextBox 5"/>
          <p:cNvSpPr txBox="1"/>
          <p:nvPr/>
        </p:nvSpPr>
        <p:spPr>
          <a:xfrm>
            <a:off x="4957718" y="2438400"/>
            <a:ext cx="300082" cy="369332"/>
          </a:xfrm>
          <a:prstGeom prst="rect">
            <a:avLst/>
          </a:prstGeom>
          <a:noFill/>
        </p:spPr>
        <p:txBody>
          <a:bodyPr wrap="none" rtlCol="0">
            <a:spAutoFit/>
          </a:bodyPr>
          <a:lstStyle/>
          <a:p>
            <a:r>
              <a:rPr lang="en-US" dirty="0"/>
              <a:t>^</a:t>
            </a:r>
          </a:p>
        </p:txBody>
      </p:sp>
      <p:sp>
        <p:nvSpPr>
          <p:cNvPr id="53" name="TextBox 52"/>
          <p:cNvSpPr txBox="1"/>
          <p:nvPr/>
        </p:nvSpPr>
        <p:spPr>
          <a:xfrm>
            <a:off x="3697940" y="5694811"/>
            <a:ext cx="300082" cy="369332"/>
          </a:xfrm>
          <a:prstGeom prst="rect">
            <a:avLst/>
          </a:prstGeom>
          <a:noFill/>
        </p:spPr>
        <p:txBody>
          <a:bodyPr wrap="none" rtlCol="0">
            <a:spAutoFit/>
          </a:bodyPr>
          <a:lstStyle/>
          <a:p>
            <a:r>
              <a:rPr lang="en-US" dirty="0"/>
              <a:t>^</a:t>
            </a:r>
          </a:p>
        </p:txBody>
      </p:sp>
      <p:pic>
        <p:nvPicPr>
          <p:cNvPr id="54" name="Picture 53"/>
          <p:cNvPicPr>
            <a:picLocks noChangeAspect="1"/>
          </p:cNvPicPr>
          <p:nvPr/>
        </p:nvPicPr>
        <p:blipFill rotWithShape="1">
          <a:blip r:embed="rId2">
            <a:extLst>
              <a:ext uri="{28A0092B-C50C-407E-A947-70E740481C1C}">
                <a14:useLocalDpi xmlns:a14="http://schemas.microsoft.com/office/drawing/2010/main" val="0"/>
              </a:ext>
            </a:extLst>
          </a:blip>
          <a:srcRect l="49354" t="14943" r="3076" b="2298"/>
          <a:stretch/>
        </p:blipFill>
        <p:spPr>
          <a:xfrm>
            <a:off x="2438400" y="3114040"/>
            <a:ext cx="3017520" cy="2194560"/>
          </a:xfrm>
          <a:prstGeom prst="rect">
            <a:avLst/>
          </a:prstGeom>
        </p:spPr>
      </p:pic>
      <p:cxnSp>
        <p:nvCxnSpPr>
          <p:cNvPr id="8" name="Straight Connector 7"/>
          <p:cNvCxnSpPr/>
          <p:nvPr/>
        </p:nvCxnSpPr>
        <p:spPr>
          <a:xfrm>
            <a:off x="3124200" y="39497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55920" y="32004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455920" y="4211320"/>
            <a:ext cx="0" cy="589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09204" y="5260320"/>
            <a:ext cx="1018420" cy="369332"/>
          </a:xfrm>
          <a:prstGeom prst="rect">
            <a:avLst/>
          </a:prstGeom>
          <a:noFill/>
        </p:spPr>
        <p:txBody>
          <a:bodyPr wrap="none" rtlCol="0">
            <a:spAutoFit/>
          </a:bodyPr>
          <a:lstStyle/>
          <a:p>
            <a:r>
              <a:rPr lang="en-US" dirty="0"/>
              <a:t>Predict 0</a:t>
            </a:r>
          </a:p>
        </p:txBody>
      </p:sp>
      <p:sp>
        <p:nvSpPr>
          <p:cNvPr id="57" name="TextBox 56"/>
          <p:cNvSpPr txBox="1"/>
          <p:nvPr/>
        </p:nvSpPr>
        <p:spPr>
          <a:xfrm>
            <a:off x="4132342" y="4953000"/>
            <a:ext cx="287258" cy="338554"/>
          </a:xfrm>
          <a:prstGeom prst="rect">
            <a:avLst/>
          </a:prstGeom>
          <a:noFill/>
        </p:spPr>
        <p:txBody>
          <a:bodyPr wrap="none" rtlCol="0">
            <a:spAutoFit/>
          </a:bodyPr>
          <a:lstStyle/>
          <a:p>
            <a:r>
              <a:rPr lang="en-US" sz="1600" dirty="0"/>
              <a:t>^</a:t>
            </a:r>
          </a:p>
        </p:txBody>
      </p:sp>
      <p:cxnSp>
        <p:nvCxnSpPr>
          <p:cNvPr id="58" name="Straight Connector 57"/>
          <p:cNvCxnSpPr/>
          <p:nvPr/>
        </p:nvCxnSpPr>
        <p:spPr>
          <a:xfrm flipV="1">
            <a:off x="4275971" y="2971800"/>
            <a:ext cx="0" cy="2438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1"/>
          </p:cNvCxnSpPr>
          <p:nvPr/>
        </p:nvCxnSpPr>
        <p:spPr>
          <a:xfrm flipH="1">
            <a:off x="3429000" y="5122277"/>
            <a:ext cx="70334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419600" y="5122277"/>
            <a:ext cx="6881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48508" y="5225534"/>
            <a:ext cx="1018420" cy="369332"/>
          </a:xfrm>
          <a:prstGeom prst="rect">
            <a:avLst/>
          </a:prstGeom>
          <a:noFill/>
        </p:spPr>
        <p:txBody>
          <a:bodyPr wrap="none" rtlCol="0">
            <a:spAutoFit/>
          </a:bodyPr>
          <a:lstStyle/>
          <a:p>
            <a:r>
              <a:rPr lang="en-US" dirty="0"/>
              <a:t>Predict 1</a:t>
            </a:r>
          </a:p>
        </p:txBody>
      </p:sp>
      <p:sp>
        <p:nvSpPr>
          <p:cNvPr id="18" name="TextBox 17"/>
          <p:cNvSpPr txBox="1"/>
          <p:nvPr/>
        </p:nvSpPr>
        <p:spPr>
          <a:xfrm>
            <a:off x="5638800" y="3745468"/>
            <a:ext cx="1356181" cy="369332"/>
          </a:xfrm>
          <a:prstGeom prst="rect">
            <a:avLst/>
          </a:prstGeom>
          <a:noFill/>
        </p:spPr>
        <p:txBody>
          <a:bodyPr wrap="square" rtlCol="0">
            <a:spAutoFit/>
          </a:bodyPr>
          <a:lstStyle/>
          <a:p>
            <a:r>
              <a:rPr lang="en-US" dirty="0"/>
              <a:t>p = 0.5</a:t>
            </a:r>
          </a:p>
        </p:txBody>
      </p:sp>
      <p:sp>
        <p:nvSpPr>
          <p:cNvPr id="19" name="TextBox 18"/>
          <p:cNvSpPr txBox="1"/>
          <p:nvPr/>
        </p:nvSpPr>
        <p:spPr>
          <a:xfrm>
            <a:off x="5638800" y="3669268"/>
            <a:ext cx="300082" cy="369332"/>
          </a:xfrm>
          <a:prstGeom prst="rect">
            <a:avLst/>
          </a:prstGeom>
          <a:noFill/>
        </p:spPr>
        <p:txBody>
          <a:bodyPr wrap="none" rtlCol="0">
            <a:spAutoFit/>
          </a:bodyPr>
          <a:lstStyle/>
          <a:p>
            <a:r>
              <a:rPr lang="en-US" dirty="0"/>
              <a:t>^</a:t>
            </a:r>
          </a:p>
        </p:txBody>
      </p:sp>
      <p:sp>
        <p:nvSpPr>
          <p:cNvPr id="20" name="TextBox 19"/>
          <p:cNvSpPr txBox="1"/>
          <p:nvPr/>
        </p:nvSpPr>
        <p:spPr>
          <a:xfrm>
            <a:off x="2491801" y="3809999"/>
            <a:ext cx="399082" cy="369332"/>
          </a:xfrm>
          <a:prstGeom prst="rect">
            <a:avLst/>
          </a:prstGeom>
          <a:solidFill>
            <a:schemeClr val="bg1"/>
          </a:solidFill>
        </p:spPr>
        <p:txBody>
          <a:bodyPr wrap="square" rtlCol="0">
            <a:spAutoFit/>
          </a:bodyPr>
          <a:lstStyle/>
          <a:p>
            <a:r>
              <a:rPr lang="en-US" dirty="0"/>
              <a:t>p </a:t>
            </a:r>
          </a:p>
        </p:txBody>
      </p:sp>
      <p:sp>
        <p:nvSpPr>
          <p:cNvPr id="22" name="TextBox 21"/>
          <p:cNvSpPr txBox="1"/>
          <p:nvPr/>
        </p:nvSpPr>
        <p:spPr>
          <a:xfrm>
            <a:off x="4114800" y="4953000"/>
            <a:ext cx="399082" cy="369332"/>
          </a:xfrm>
          <a:prstGeom prst="rect">
            <a:avLst/>
          </a:prstGeom>
          <a:solidFill>
            <a:schemeClr val="bg1"/>
          </a:solidFill>
        </p:spPr>
        <p:txBody>
          <a:bodyPr wrap="square" rtlCol="0">
            <a:spAutoFit/>
          </a:bodyPr>
          <a:lstStyle/>
          <a:p>
            <a:r>
              <a:rPr lang="en-US" dirty="0"/>
              <a:t>y </a:t>
            </a:r>
          </a:p>
        </p:txBody>
      </p:sp>
      <p:sp>
        <p:nvSpPr>
          <p:cNvPr id="23" name="TextBox 22"/>
          <p:cNvSpPr txBox="1"/>
          <p:nvPr/>
        </p:nvSpPr>
        <p:spPr>
          <a:xfrm>
            <a:off x="4105064" y="4865132"/>
            <a:ext cx="300082" cy="369332"/>
          </a:xfrm>
          <a:prstGeom prst="rect">
            <a:avLst/>
          </a:prstGeom>
          <a:noFill/>
        </p:spPr>
        <p:txBody>
          <a:bodyPr wrap="none" rtlCol="0">
            <a:spAutoFit/>
          </a:bodyPr>
          <a:lstStyle/>
          <a:p>
            <a:r>
              <a:rPr lang="en-US" dirty="0"/>
              <a:t>^</a:t>
            </a:r>
          </a:p>
        </p:txBody>
      </p:sp>
      <p:sp>
        <p:nvSpPr>
          <p:cNvPr id="24" name="TextBox 23"/>
          <p:cNvSpPr txBox="1"/>
          <p:nvPr/>
        </p:nvSpPr>
        <p:spPr>
          <a:xfrm>
            <a:off x="2491800" y="370232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022132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Pruning</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60</a:t>
            </a:fld>
            <a:endParaRPr lang="en-US"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8001000" cy="5384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783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Operating Curve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61</a:t>
            </a:fld>
            <a:endParaRPr lang="en-US"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399055" cy="510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2094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Classifier from ESL</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62</a:t>
            </a:fld>
            <a:endParaRPr lang="en-US" altLang="en-US"/>
          </a:p>
        </p:txBody>
      </p:sp>
      <p:pic>
        <p:nvPicPr>
          <p:cNvPr id="5" name="Picture 4"/>
          <p:cNvPicPr>
            <a:picLocks noChangeAspect="1"/>
          </p:cNvPicPr>
          <p:nvPr/>
        </p:nvPicPr>
        <p:blipFill rotWithShape="1">
          <a:blip r:embed="rId2"/>
          <a:srcRect t="45460"/>
          <a:stretch/>
        </p:blipFill>
        <p:spPr>
          <a:xfrm>
            <a:off x="457200" y="2775389"/>
            <a:ext cx="7672923" cy="3291265"/>
          </a:xfrm>
          <a:prstGeom prst="rect">
            <a:avLst/>
          </a:prstGeom>
        </p:spPr>
      </p:pic>
      <p:pic>
        <p:nvPicPr>
          <p:cNvPr id="3" name="Picture 2"/>
          <p:cNvPicPr>
            <a:picLocks noChangeAspect="1"/>
          </p:cNvPicPr>
          <p:nvPr/>
        </p:nvPicPr>
        <p:blipFill>
          <a:blip r:embed="rId3"/>
          <a:stretch>
            <a:fillRect/>
          </a:stretch>
        </p:blipFill>
        <p:spPr>
          <a:xfrm>
            <a:off x="444500" y="914400"/>
            <a:ext cx="8001000" cy="1566736"/>
          </a:xfrm>
          <a:prstGeom prst="rect">
            <a:avLst/>
          </a:prstGeom>
        </p:spPr>
      </p:pic>
      <p:pic>
        <p:nvPicPr>
          <p:cNvPr id="6" name="Picture 5"/>
          <p:cNvPicPr>
            <a:picLocks noChangeAspect="1"/>
          </p:cNvPicPr>
          <p:nvPr/>
        </p:nvPicPr>
        <p:blipFill>
          <a:blip r:embed="rId4"/>
          <a:stretch>
            <a:fillRect/>
          </a:stretch>
        </p:blipFill>
        <p:spPr>
          <a:xfrm>
            <a:off x="863600" y="2127940"/>
            <a:ext cx="7607300" cy="706392"/>
          </a:xfrm>
          <a:prstGeom prst="rect">
            <a:avLst/>
          </a:prstGeom>
        </p:spPr>
      </p:pic>
    </p:spTree>
    <p:extLst>
      <p:ext uri="{BB962C8B-B14F-4D97-AF65-F5344CB8AC3E}">
        <p14:creationId xmlns:p14="http://schemas.microsoft.com/office/powerpoint/2010/main" val="544460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63</a:t>
            </a:fld>
            <a:endParaRPr lang="en-US" altLang="en-US"/>
          </a:p>
        </p:txBody>
      </p:sp>
      <p:pic>
        <p:nvPicPr>
          <p:cNvPr id="5" name="Picture 4"/>
          <p:cNvPicPr>
            <a:picLocks noChangeAspect="1"/>
          </p:cNvPicPr>
          <p:nvPr/>
        </p:nvPicPr>
        <p:blipFill>
          <a:blip r:embed="rId2"/>
          <a:stretch>
            <a:fillRect/>
          </a:stretch>
        </p:blipFill>
        <p:spPr>
          <a:xfrm>
            <a:off x="1275134" y="1340178"/>
            <a:ext cx="6593732" cy="5343197"/>
          </a:xfrm>
          <a:prstGeom prst="rect">
            <a:avLst/>
          </a:prstGeom>
        </p:spPr>
      </p:pic>
      <p:sp>
        <p:nvSpPr>
          <p:cNvPr id="6" name="Title 1"/>
          <p:cNvSpPr>
            <a:spLocks noGrp="1"/>
          </p:cNvSpPr>
          <p:nvPr>
            <p:ph type="title"/>
          </p:nvPr>
        </p:nvSpPr>
        <p:spPr>
          <a:xfrm>
            <a:off x="457200" y="274638"/>
            <a:ext cx="8229600" cy="639762"/>
          </a:xfrm>
        </p:spPr>
        <p:txBody>
          <a:bodyPr/>
          <a:lstStyle/>
          <a:p>
            <a:r>
              <a:rPr lang="en-US" dirty="0"/>
              <a:t>SPAM Classifier from ESL</a:t>
            </a:r>
          </a:p>
        </p:txBody>
      </p:sp>
    </p:spTree>
    <p:extLst>
      <p:ext uri="{BB962C8B-B14F-4D97-AF65-F5344CB8AC3E}">
        <p14:creationId xmlns:p14="http://schemas.microsoft.com/office/powerpoint/2010/main" val="1133050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64</a:t>
            </a:fld>
            <a:endParaRPr lang="en-US" altLang="en-US"/>
          </a:p>
        </p:txBody>
      </p:sp>
      <p:pic>
        <p:nvPicPr>
          <p:cNvPr id="6" name="Picture 5"/>
          <p:cNvPicPr>
            <a:picLocks noChangeAspect="1"/>
          </p:cNvPicPr>
          <p:nvPr/>
        </p:nvPicPr>
        <p:blipFill>
          <a:blip r:embed="rId2"/>
          <a:stretch>
            <a:fillRect/>
          </a:stretch>
        </p:blipFill>
        <p:spPr>
          <a:xfrm>
            <a:off x="1447800" y="493772"/>
            <a:ext cx="5791199" cy="6007040"/>
          </a:xfrm>
          <a:prstGeom prst="rect">
            <a:avLst/>
          </a:prstGeom>
        </p:spPr>
      </p:pic>
      <p:sp>
        <p:nvSpPr>
          <p:cNvPr id="7" name="Title 1"/>
          <p:cNvSpPr>
            <a:spLocks noGrp="1"/>
          </p:cNvSpPr>
          <p:nvPr>
            <p:ph type="title"/>
          </p:nvPr>
        </p:nvSpPr>
        <p:spPr>
          <a:xfrm>
            <a:off x="457200" y="274638"/>
            <a:ext cx="8229600" cy="639762"/>
          </a:xfrm>
        </p:spPr>
        <p:txBody>
          <a:bodyPr/>
          <a:lstStyle/>
          <a:p>
            <a:r>
              <a:rPr lang="en-US" dirty="0"/>
              <a:t>SPAM Classifier from ESL</a:t>
            </a:r>
          </a:p>
        </p:txBody>
      </p:sp>
    </p:spTree>
    <p:extLst>
      <p:ext uri="{BB962C8B-B14F-4D97-AF65-F5344CB8AC3E}">
        <p14:creationId xmlns:p14="http://schemas.microsoft.com/office/powerpoint/2010/main" val="39067487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Classifier</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65</a:t>
            </a:fld>
            <a:endParaRPr lang="en-US" altLang="en-US"/>
          </a:p>
        </p:txBody>
      </p:sp>
      <p:pic>
        <p:nvPicPr>
          <p:cNvPr id="5" name="Picture 4"/>
          <p:cNvPicPr>
            <a:picLocks noChangeAspect="1"/>
          </p:cNvPicPr>
          <p:nvPr/>
        </p:nvPicPr>
        <p:blipFill>
          <a:blip r:embed="rId2"/>
          <a:stretch>
            <a:fillRect/>
          </a:stretch>
        </p:blipFill>
        <p:spPr>
          <a:xfrm>
            <a:off x="1219200" y="3962400"/>
            <a:ext cx="6886575" cy="1952625"/>
          </a:xfrm>
          <a:prstGeom prst="rect">
            <a:avLst/>
          </a:prstGeom>
        </p:spPr>
      </p:pic>
      <p:pic>
        <p:nvPicPr>
          <p:cNvPr id="6" name="Picture 5"/>
          <p:cNvPicPr>
            <a:picLocks noChangeAspect="1"/>
          </p:cNvPicPr>
          <p:nvPr/>
        </p:nvPicPr>
        <p:blipFill>
          <a:blip r:embed="rId3"/>
          <a:stretch>
            <a:fillRect/>
          </a:stretch>
        </p:blipFill>
        <p:spPr>
          <a:xfrm>
            <a:off x="914400" y="1562189"/>
            <a:ext cx="7924800" cy="2073185"/>
          </a:xfrm>
          <a:prstGeom prst="rect">
            <a:avLst/>
          </a:prstGeom>
        </p:spPr>
      </p:pic>
    </p:spTree>
    <p:extLst>
      <p:ext uri="{BB962C8B-B14F-4D97-AF65-F5344CB8AC3E}">
        <p14:creationId xmlns:p14="http://schemas.microsoft.com/office/powerpoint/2010/main" val="3440726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for Classification Trees</a:t>
            </a:r>
          </a:p>
        </p:txBody>
      </p:sp>
      <p:sp>
        <p:nvSpPr>
          <p:cNvPr id="3" name="Content Placeholder 2"/>
          <p:cNvSpPr>
            <a:spLocks noGrp="1"/>
          </p:cNvSpPr>
          <p:nvPr>
            <p:ph idx="1"/>
          </p:nvPr>
        </p:nvSpPr>
        <p:spPr/>
        <p:txBody>
          <a:bodyPr/>
          <a:lstStyle/>
          <a:p>
            <a:pPr marL="0" indent="0">
              <a:buNone/>
            </a:pPr>
            <a:r>
              <a:rPr lang="en-US" sz="2400" dirty="0"/>
              <a:t>You can implement bagging just like for numerical estimation. For classification, use a voting procedure to come up with the final estimate for the test sample.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66</a:t>
            </a:fld>
            <a:endParaRPr lang="en-US" altLang="en-US" dirty="0"/>
          </a:p>
        </p:txBody>
      </p:sp>
    </p:spTree>
    <p:extLst>
      <p:ext uri="{BB962C8B-B14F-4D97-AF65-F5344CB8AC3E}">
        <p14:creationId xmlns:p14="http://schemas.microsoft.com/office/powerpoint/2010/main" val="4239744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#7 (1 of 2)</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200" dirty="0"/>
              <a:t>Read Chapter 8 of ISLR, Pages 303 – 324</a:t>
            </a:r>
          </a:p>
          <a:p>
            <a:pPr eaLnBrk="1" fontAlgn="auto" hangingPunct="1">
              <a:spcAft>
                <a:spcPts val="0"/>
              </a:spcAft>
              <a:defRPr/>
            </a:pPr>
            <a:endParaRPr lang="en-US" sz="2200" dirty="0"/>
          </a:p>
          <a:p>
            <a:pPr marL="0" indent="0" eaLnBrk="1" fontAlgn="auto" hangingPunct="1">
              <a:spcAft>
                <a:spcPts val="0"/>
              </a:spcAft>
              <a:buFont typeface="Arial" charset="0"/>
              <a:buNone/>
              <a:defRPr/>
            </a:pPr>
            <a:r>
              <a:rPr lang="en-US" sz="2200" dirty="0"/>
              <a:t>Work through all of the R-labs in the text, pages 324 – 331</a:t>
            </a:r>
          </a:p>
          <a:p>
            <a:pPr marL="0" indent="0" eaLnBrk="1" fontAlgn="auto" hangingPunct="1">
              <a:spcAft>
                <a:spcPts val="0"/>
              </a:spcAft>
              <a:buFont typeface="Arial" charset="0"/>
              <a:buNone/>
              <a:defRPr/>
            </a:pPr>
            <a:endParaRPr lang="en-US" sz="2200" dirty="0"/>
          </a:p>
          <a:p>
            <a:pPr marL="0" indent="0" eaLnBrk="1" fontAlgn="auto" hangingPunct="1">
              <a:spcAft>
                <a:spcPts val="0"/>
              </a:spcAft>
              <a:buNone/>
              <a:defRPr/>
            </a:pPr>
            <a:r>
              <a:rPr lang="en-US" sz="2200" dirty="0"/>
              <a:t>Do Chapter 8 Problem 1</a:t>
            </a:r>
          </a:p>
          <a:p>
            <a:pPr marL="0" indent="0" eaLnBrk="1" fontAlgn="auto" hangingPunct="1">
              <a:spcAft>
                <a:spcPts val="0"/>
              </a:spcAft>
              <a:buNone/>
              <a:defRPr/>
            </a:pPr>
            <a:r>
              <a:rPr lang="en-US" sz="2200" dirty="0"/>
              <a:t>Do Chapter 8 Problem 4</a:t>
            </a:r>
          </a:p>
          <a:p>
            <a:pPr marL="0" indent="0" eaLnBrk="1" fontAlgn="auto" hangingPunct="1">
              <a:spcAft>
                <a:spcPts val="0"/>
              </a:spcAft>
              <a:buNone/>
              <a:defRPr/>
            </a:pPr>
            <a:r>
              <a:rPr lang="en-US" sz="2200" dirty="0"/>
              <a:t>Do Chapter 8 Problem 9</a:t>
            </a:r>
          </a:p>
          <a:p>
            <a:pPr marL="0" indent="0" eaLnBrk="1" fontAlgn="auto" hangingPunct="1">
              <a:spcAft>
                <a:spcPts val="0"/>
              </a:spcAft>
              <a:buNone/>
              <a:defRPr/>
            </a:pPr>
            <a:r>
              <a:rPr lang="en-US" sz="2200" dirty="0"/>
              <a:t>Do Chapter 8 Problem 10</a:t>
            </a:r>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			Due March 25</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67</a:t>
            </a:fld>
            <a:endParaRPr lang="en-US" altLang="en-US"/>
          </a:p>
        </p:txBody>
      </p:sp>
    </p:spTree>
    <p:extLst>
      <p:ext uri="{BB962C8B-B14F-4D97-AF65-F5344CB8AC3E}">
        <p14:creationId xmlns:p14="http://schemas.microsoft.com/office/powerpoint/2010/main" val="40951546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#7 (1 of 2)</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None/>
              <a:defRPr/>
            </a:pPr>
            <a:r>
              <a:rPr lang="en-US" sz="2200" dirty="0"/>
              <a:t>Apply Trees to your project data. Include pruning, Random Forest, and Boosting. Compare the accuracy of the Tree Analysis to other methods you have tried on your data.</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solidFill>
                  <a:srgbClr val="FF0000"/>
                </a:solidFill>
              </a:rPr>
              <a:t>No need to hand this in now, but include it in the Appendices for your Project</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68</a:t>
            </a:fld>
            <a:endParaRPr lang="en-US" altLang="en-US"/>
          </a:p>
        </p:txBody>
      </p:sp>
    </p:spTree>
    <p:extLst>
      <p:ext uri="{BB962C8B-B14F-4D97-AF65-F5344CB8AC3E}">
        <p14:creationId xmlns:p14="http://schemas.microsoft.com/office/powerpoint/2010/main" val="318808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Cost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17051"/>
                <a:ext cx="8229600" cy="5135563"/>
              </a:xfrm>
            </p:spPr>
            <p:txBody>
              <a:bodyPr/>
              <a:lstStyle/>
              <a:p>
                <a:pPr marL="0" indent="0">
                  <a:buNone/>
                </a:pPr>
                <a:r>
                  <a:rPr lang="en-US" dirty="0"/>
                  <a:t>Let’s “maximize the likelihood” by minimizing the cost of being wrong</a:t>
                </a:r>
              </a:p>
              <a:p>
                <a:pPr marL="0" indent="0">
                  <a:buNone/>
                </a:pPr>
                <a:endParaRPr lang="en-US" dirty="0"/>
              </a:p>
              <a:p>
                <a:pPr marL="0" indent="0">
                  <a:buNone/>
                </a:pPr>
                <a:r>
                  <a:rPr lang="en-US" dirty="0"/>
                  <a:t>	J(</a:t>
                </a:r>
                <a:r>
                  <a:rPr lang="en-US" dirty="0">
                    <a:latin typeface="Symbol" panose="05050102010706020507" pitchFamily="18" charset="2"/>
                  </a:rPr>
                  <a:t>b</a:t>
                </a:r>
                <a:r>
                  <a:rPr lang="en-US" baseline="-25000" dirty="0"/>
                  <a:t>0</a:t>
                </a:r>
                <a:r>
                  <a:rPr lang="en-US" dirty="0"/>
                  <a:t>,</a:t>
                </a:r>
                <a:r>
                  <a:rPr lang="en-US" dirty="0">
                    <a:latin typeface="Symbol" panose="05050102010706020507" pitchFamily="18" charset="2"/>
                  </a:rPr>
                  <a:t>b</a:t>
                </a:r>
                <a:r>
                  <a:rPr lang="en-US" baseline="-25000" dirty="0"/>
                  <a:t>1</a:t>
                </a:r>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sub>
                      <m:sup>
                        <m:r>
                          <a:rPr lang="en-US" i="1">
                            <a:latin typeface="Cambria Math"/>
                          </a:rPr>
                          <m:t>𝑛</m:t>
                        </m:r>
                      </m:sup>
                      <m:e>
                        <m:r>
                          <a:rPr lang="en-US" b="0" i="1" smtClean="0">
                            <a:latin typeface="Cambria Math"/>
                          </a:rPr>
                          <m:t> </m:t>
                        </m:r>
                        <m:d>
                          <m:dPr>
                            <m:ctrlPr>
                              <a:rPr lang="en-US" i="1">
                                <a:latin typeface="Cambria Math" panose="02040503050406030204" pitchFamily="18" charset="0"/>
                              </a:rPr>
                            </m:ctrlPr>
                          </m:dPr>
                          <m:e>
                            <m:r>
                              <a:rPr lang="en-US" b="0" i="0" smtClean="0">
                                <a:latin typeface="Cambria Math"/>
                              </a:rPr>
                              <m:t>−</m:t>
                            </m:r>
                            <m:r>
                              <m:rPr>
                                <m:sty m:val="p"/>
                              </m:rPr>
                              <a:rPr lang="en-US">
                                <a:latin typeface="Cambria Math"/>
                              </a:rPr>
                              <m:t>y</m:t>
                            </m:r>
                            <m:r>
                              <m:rPr>
                                <m:sty m:val="p"/>
                              </m:rPr>
                              <a:rPr lang="en-US" baseline="-25000">
                                <a:latin typeface="Cambria Math"/>
                              </a:rPr>
                              <m:t>i</m:t>
                            </m:r>
                          </m:e>
                        </m:d>
                        <m:r>
                          <a:rPr lang="en-US">
                            <a:latin typeface="Cambria Math"/>
                          </a:rPr>
                          <m:t>∗</m:t>
                        </m:r>
                        <m:func>
                          <m:funcPr>
                            <m:ctrlPr>
                              <a:rPr lang="en-US" i="1" baseline="-25000">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m:rPr>
                                    <m:nor/>
                                  </m:rPr>
                                  <a:rPr lang="en-US" b="0" i="0" smtClean="0">
                                    <a:latin typeface="Cambria Math"/>
                                  </a:rPr>
                                  <m:t>p</m:t>
                                </m:r>
                              </m:e>
                            </m:d>
                          </m:e>
                        </m:func>
                        <m:r>
                          <a:rPr lang="en-US" b="0" i="1" smtClean="0">
                            <a:latin typeface="Cambria Math"/>
                          </a:rPr>
                          <m:t>−</m:t>
                        </m:r>
                        <m:r>
                          <a:rPr lang="en-US" i="1">
                            <a:latin typeface="Cambria Math"/>
                          </a:rPr>
                          <m:t> </m:t>
                        </m:r>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sub>
                      <m:sup>
                        <m:r>
                          <a:rPr lang="en-US" i="1">
                            <a:latin typeface="Cambria Math"/>
                          </a:rPr>
                          <m:t>𝑛</m:t>
                        </m:r>
                      </m:sup>
                      <m:e>
                        <m:d>
                          <m:dPr>
                            <m:ctrlPr>
                              <a:rPr lang="en-US" i="1">
                                <a:latin typeface="Cambria Math" panose="02040503050406030204" pitchFamily="18" charset="0"/>
                              </a:rPr>
                            </m:ctrlPr>
                          </m:dPr>
                          <m:e>
                            <m:r>
                              <a:rPr lang="en-US" i="1">
                                <a:latin typeface="Cambria Math"/>
                              </a:rPr>
                              <m:t>1 −</m:t>
                            </m:r>
                            <m:r>
                              <a:rPr lang="en-US" i="1" smtClean="0">
                                <a:latin typeface="Cambria Math"/>
                              </a:rPr>
                              <m:t>𝑦</m:t>
                            </m:r>
                            <m:r>
                              <a:rPr lang="en-US" i="1" baseline="-25000" smtClean="0">
                                <a:latin typeface="Cambria Math"/>
                              </a:rPr>
                              <m:t>𝑖</m:t>
                            </m:r>
                          </m:e>
                        </m:d>
                        <m:r>
                          <a:rPr lang="en-US" i="1">
                            <a:latin typeface="Cambria Math"/>
                          </a:rPr>
                          <m:t>∗</m:t>
                        </m:r>
                        <m:r>
                          <m:rPr>
                            <m:sty m:val="p"/>
                          </m:rPr>
                          <a:rPr lang="en-US" b="0" i="0" smtClean="0">
                            <a:latin typeface="Cambria Math"/>
                          </a:rPr>
                          <m:t>log</m:t>
                        </m:r>
                        <m:r>
                          <a:rPr lang="en-US" i="1">
                            <a:latin typeface="Cambria Math"/>
                          </a:rPr>
                          <m:t>(1 </m:t>
                        </m:r>
                        <m:func>
                          <m:funcPr>
                            <m:ctrlPr>
                              <a:rPr lang="en-US" b="0" i="1" smtClean="0">
                                <a:latin typeface="Cambria Math" panose="02040503050406030204" pitchFamily="18" charset="0"/>
                              </a:rPr>
                            </m:ctrlPr>
                          </m:funcPr>
                          <m:fName>
                            <m:r>
                              <a:rPr lang="en-US" i="1">
                                <a:latin typeface="Cambria Math"/>
                              </a:rPr>
                              <m:t>−</m:t>
                            </m:r>
                          </m:fName>
                          <m:e>
                            <m:r>
                              <a:rPr lang="en-US" b="0" i="1" smtClean="0">
                                <a:latin typeface="Cambria Math"/>
                              </a:rPr>
                              <m:t>𝑝</m:t>
                            </m:r>
                          </m:e>
                        </m:func>
                        <m:r>
                          <a:rPr lang="en-US" b="0" i="1" smtClean="0">
                            <a:latin typeface="Cambria Math"/>
                          </a:rPr>
                          <m:t>)</m:t>
                        </m:r>
                        <m:r>
                          <a:rPr lang="en-US" i="1">
                            <a:latin typeface="Cambria Math"/>
                          </a:rPr>
                          <m:t> </m:t>
                        </m:r>
                      </m:e>
                    </m:nary>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17051"/>
                <a:ext cx="8229600" cy="5135563"/>
              </a:xfrm>
              <a:blipFill>
                <a:blip r:embed="rId2"/>
                <a:stretch>
                  <a:fillRect l="-815" t="-7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a:t>
            </a:fld>
            <a:endParaRPr lang="en-US" altLang="en-US"/>
          </a:p>
        </p:txBody>
      </p:sp>
      <p:sp>
        <p:nvSpPr>
          <p:cNvPr id="6" name="TextBox 5"/>
          <p:cNvSpPr txBox="1"/>
          <p:nvPr/>
        </p:nvSpPr>
        <p:spPr>
          <a:xfrm>
            <a:off x="1346225" y="3605770"/>
            <a:ext cx="854721" cy="369332"/>
          </a:xfrm>
          <a:prstGeom prst="rect">
            <a:avLst/>
          </a:prstGeom>
          <a:noFill/>
        </p:spPr>
        <p:txBody>
          <a:bodyPr wrap="none" rtlCol="0">
            <a:spAutoFit/>
          </a:bodyPr>
          <a:lstStyle/>
          <a:p>
            <a:r>
              <a:rPr lang="en-US" dirty="0"/>
              <a:t>- log(p)</a:t>
            </a:r>
          </a:p>
        </p:txBody>
      </p:sp>
      <p:cxnSp>
        <p:nvCxnSpPr>
          <p:cNvPr id="15" name="Straight Arrow Connector 14"/>
          <p:cNvCxnSpPr/>
          <p:nvPr/>
        </p:nvCxnSpPr>
        <p:spPr>
          <a:xfrm flipV="1">
            <a:off x="990600" y="3584833"/>
            <a:ext cx="779" cy="1828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90600" y="5380335"/>
            <a:ext cx="22105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54404" y="5284231"/>
            <a:ext cx="306494" cy="369332"/>
          </a:xfrm>
          <a:prstGeom prst="rect">
            <a:avLst/>
          </a:prstGeom>
          <a:noFill/>
        </p:spPr>
        <p:txBody>
          <a:bodyPr wrap="none" rtlCol="0">
            <a:spAutoFit/>
          </a:bodyPr>
          <a:lstStyle/>
          <a:p>
            <a:r>
              <a:rPr lang="en-US" dirty="0"/>
              <a:t>p</a:t>
            </a:r>
          </a:p>
        </p:txBody>
      </p:sp>
      <p:sp>
        <p:nvSpPr>
          <p:cNvPr id="23" name="TextBox 22"/>
          <p:cNvSpPr txBox="1"/>
          <p:nvPr/>
        </p:nvSpPr>
        <p:spPr>
          <a:xfrm>
            <a:off x="806615" y="5337433"/>
            <a:ext cx="2270173" cy="369332"/>
          </a:xfrm>
          <a:prstGeom prst="rect">
            <a:avLst/>
          </a:prstGeom>
          <a:noFill/>
        </p:spPr>
        <p:txBody>
          <a:bodyPr wrap="none" rtlCol="0">
            <a:spAutoFit/>
          </a:bodyPr>
          <a:lstStyle/>
          <a:p>
            <a:r>
              <a:rPr lang="en-US" dirty="0"/>
              <a:t> 0                            1      </a:t>
            </a:r>
          </a:p>
        </p:txBody>
      </p:sp>
      <p:cxnSp>
        <p:nvCxnSpPr>
          <p:cNvPr id="27" name="Straight Connector 26"/>
          <p:cNvCxnSpPr/>
          <p:nvPr/>
        </p:nvCxnSpPr>
        <p:spPr>
          <a:xfrm flipV="1">
            <a:off x="2549955" y="5261233"/>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18875" y="5035475"/>
            <a:ext cx="731290" cy="369332"/>
          </a:xfrm>
          <a:prstGeom prst="rect">
            <a:avLst/>
          </a:prstGeom>
          <a:noFill/>
        </p:spPr>
        <p:txBody>
          <a:bodyPr wrap="none" rtlCol="0">
            <a:spAutoFit/>
          </a:bodyPr>
          <a:lstStyle/>
          <a:p>
            <a:r>
              <a:rPr lang="en-US" dirty="0"/>
              <a:t>log(p)</a:t>
            </a:r>
          </a:p>
        </p:txBody>
      </p:sp>
      <p:cxnSp>
        <p:nvCxnSpPr>
          <p:cNvPr id="36" name="Straight Connector 35"/>
          <p:cNvCxnSpPr/>
          <p:nvPr/>
        </p:nvCxnSpPr>
        <p:spPr>
          <a:xfrm>
            <a:off x="2214608" y="520537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 y="4572000"/>
            <a:ext cx="594073" cy="369332"/>
          </a:xfrm>
          <a:prstGeom prst="rect">
            <a:avLst/>
          </a:prstGeom>
          <a:noFill/>
        </p:spPr>
        <p:txBody>
          <a:bodyPr wrap="none" rtlCol="0">
            <a:spAutoFit/>
          </a:bodyPr>
          <a:lstStyle/>
          <a:p>
            <a:r>
              <a:rPr lang="en-US" dirty="0"/>
              <a:t>Cost</a:t>
            </a:r>
            <a:endParaRPr lang="en-US" baseline="-25000" dirty="0"/>
          </a:p>
        </p:txBody>
      </p:sp>
      <p:grpSp>
        <p:nvGrpSpPr>
          <p:cNvPr id="43" name="Group 42"/>
          <p:cNvGrpSpPr/>
          <p:nvPr/>
        </p:nvGrpSpPr>
        <p:grpSpPr>
          <a:xfrm flipV="1">
            <a:off x="1346225" y="5225459"/>
            <a:ext cx="4682357" cy="2257166"/>
            <a:chOff x="4343400" y="2438400"/>
            <a:chExt cx="2311359" cy="2716769"/>
          </a:xfrm>
        </p:grpSpPr>
        <p:sp>
          <p:nvSpPr>
            <p:cNvPr id="44" name="Arc 43"/>
            <p:cNvSpPr/>
            <p:nvPr/>
          </p:nvSpPr>
          <p:spPr>
            <a:xfrm rot="5400000" flipV="1">
              <a:off x="4678785" y="3179195"/>
              <a:ext cx="1752599" cy="2199349"/>
            </a:xfrm>
            <a:prstGeom prst="arc">
              <a:avLst>
                <a:gd name="adj1" fmla="val 16860738"/>
                <a:gd name="adj2" fmla="val 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flipH="1" flipV="1">
              <a:off x="4343400" y="2438400"/>
              <a:ext cx="715459" cy="2292866"/>
            </a:xfrm>
            <a:prstGeom prst="arc">
              <a:avLst>
                <a:gd name="adj1" fmla="val 16860571"/>
                <a:gd name="adj2" fmla="val 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6" name="TextBox 45"/>
              <p:cNvSpPr txBox="1"/>
              <p:nvPr/>
            </p:nvSpPr>
            <p:spPr>
              <a:xfrm>
                <a:off x="6601743" y="4484648"/>
                <a:ext cx="1188146" cy="369332"/>
              </a:xfrm>
              <a:prstGeom prst="rect">
                <a:avLst/>
              </a:prstGeom>
              <a:noFill/>
            </p:spPr>
            <p:txBody>
              <a:bodyPr wrap="none" rtlCol="0">
                <a:spAutoFit/>
              </a:bodyPr>
              <a:lstStyle/>
              <a:p>
                <a:r>
                  <a:rPr lang="en-US" dirty="0"/>
                  <a:t>- log(1 - </a:t>
                </a:r>
                <a14:m>
                  <m:oMath xmlns:m="http://schemas.openxmlformats.org/officeDocument/2006/math">
                    <m:r>
                      <m:rPr>
                        <m:sty m:val="p"/>
                      </m:rPr>
                      <a:rPr lang="cy-GB" i="1" dirty="0" smtClean="0">
                        <a:latin typeface="Cambria Math"/>
                      </a:rPr>
                      <m:t>p</m:t>
                    </m:r>
                    <m:r>
                      <a:rPr lang="en-US" i="1" baseline="-25000">
                        <a:latin typeface="Cambria Math"/>
                      </a:rPr>
                      <m:t> </m:t>
                    </m:r>
                  </m:oMath>
                </a14:m>
                <a:r>
                  <a:rPr lang="en-US" dirty="0"/>
                  <a:t>)</a:t>
                </a:r>
              </a:p>
            </p:txBody>
          </p:sp>
        </mc:Choice>
        <mc:Fallback xmlns="">
          <p:sp>
            <p:nvSpPr>
              <p:cNvPr id="46" name="TextBox 45"/>
              <p:cNvSpPr txBox="1">
                <a:spLocks noRot="1" noChangeAspect="1" noMove="1" noResize="1" noEditPoints="1" noAdjustHandles="1" noChangeArrowheads="1" noChangeShapeType="1" noTextEdit="1"/>
              </p:cNvSpPr>
              <p:nvPr/>
            </p:nvSpPr>
            <p:spPr>
              <a:xfrm>
                <a:off x="6601743" y="4484648"/>
                <a:ext cx="1188146" cy="369332"/>
              </a:xfrm>
              <a:prstGeom prst="rect">
                <a:avLst/>
              </a:prstGeom>
              <a:blipFill rotWithShape="1">
                <a:blip r:embed="rId3"/>
                <a:stretch>
                  <a:fillRect l="-4615" t="-8333" r="-3077" b="-26667"/>
                </a:stretch>
              </a:blipFill>
            </p:spPr>
            <p:txBody>
              <a:bodyPr/>
              <a:lstStyle/>
              <a:p>
                <a:r>
                  <a:rPr lang="en-US">
                    <a:noFill/>
                  </a:rPr>
                  <a:t> </a:t>
                </a:r>
              </a:p>
            </p:txBody>
          </p:sp>
        </mc:Fallback>
      </mc:AlternateContent>
      <p:cxnSp>
        <p:nvCxnSpPr>
          <p:cNvPr id="47" name="Straight Arrow Connector 46"/>
          <p:cNvCxnSpPr/>
          <p:nvPr/>
        </p:nvCxnSpPr>
        <p:spPr>
          <a:xfrm flipV="1">
            <a:off x="5517985" y="3472858"/>
            <a:ext cx="779" cy="1828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517985" y="5268360"/>
            <a:ext cx="221057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34000" y="5225458"/>
            <a:ext cx="2270173" cy="369332"/>
          </a:xfrm>
          <a:prstGeom prst="rect">
            <a:avLst/>
          </a:prstGeom>
          <a:noFill/>
        </p:spPr>
        <p:txBody>
          <a:bodyPr wrap="none" rtlCol="0">
            <a:spAutoFit/>
          </a:bodyPr>
          <a:lstStyle/>
          <a:p>
            <a:r>
              <a:rPr lang="en-US" dirty="0"/>
              <a:t> 0                            1      </a:t>
            </a:r>
          </a:p>
        </p:txBody>
      </p:sp>
      <p:cxnSp>
        <p:nvCxnSpPr>
          <p:cNvPr id="51" name="Straight Connector 50"/>
          <p:cNvCxnSpPr/>
          <p:nvPr/>
        </p:nvCxnSpPr>
        <p:spPr>
          <a:xfrm flipV="1">
            <a:off x="7077340" y="5149258"/>
            <a:ext cx="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741993" y="509340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755985" y="4460025"/>
            <a:ext cx="594073" cy="369332"/>
          </a:xfrm>
          <a:prstGeom prst="rect">
            <a:avLst/>
          </a:prstGeom>
          <a:noFill/>
        </p:spPr>
        <p:txBody>
          <a:bodyPr wrap="none" rtlCol="0">
            <a:spAutoFit/>
          </a:bodyPr>
          <a:lstStyle/>
          <a:p>
            <a:r>
              <a:rPr lang="en-US" dirty="0"/>
              <a:t>Cost</a:t>
            </a:r>
            <a:endParaRPr lang="en-US" baseline="-25000" dirty="0"/>
          </a:p>
        </p:txBody>
      </p:sp>
      <p:grpSp>
        <p:nvGrpSpPr>
          <p:cNvPr id="55" name="Group 54"/>
          <p:cNvGrpSpPr/>
          <p:nvPr/>
        </p:nvGrpSpPr>
        <p:grpSpPr>
          <a:xfrm flipH="1">
            <a:off x="4317915" y="2544464"/>
            <a:ext cx="2400140" cy="2716769"/>
            <a:chOff x="4343400" y="2438400"/>
            <a:chExt cx="2311359" cy="2716769"/>
          </a:xfrm>
        </p:grpSpPr>
        <p:sp>
          <p:nvSpPr>
            <p:cNvPr id="56" name="Arc 55"/>
            <p:cNvSpPr/>
            <p:nvPr/>
          </p:nvSpPr>
          <p:spPr>
            <a:xfrm rot="5400000" flipV="1">
              <a:off x="4678785" y="3179195"/>
              <a:ext cx="1752599" cy="2199349"/>
            </a:xfrm>
            <a:prstGeom prst="arc">
              <a:avLst>
                <a:gd name="adj1" fmla="val 16860738"/>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flipV="1">
              <a:off x="4343400" y="2438400"/>
              <a:ext cx="715459" cy="2292866"/>
            </a:xfrm>
            <a:prstGeom prst="arc">
              <a:avLst>
                <a:gd name="adj1" fmla="val 1686057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8" name="TextBox 57"/>
          <p:cNvSpPr txBox="1"/>
          <p:nvPr/>
        </p:nvSpPr>
        <p:spPr>
          <a:xfrm>
            <a:off x="1556018" y="2882900"/>
            <a:ext cx="841897" cy="461665"/>
          </a:xfrm>
          <a:prstGeom prst="rect">
            <a:avLst/>
          </a:prstGeom>
          <a:noFill/>
        </p:spPr>
        <p:txBody>
          <a:bodyPr wrap="none" rtlCol="0">
            <a:spAutoFit/>
          </a:bodyPr>
          <a:lstStyle/>
          <a:p>
            <a:r>
              <a:rPr lang="cy-GB" sz="2400" dirty="0"/>
              <a:t>y</a:t>
            </a:r>
            <a:r>
              <a:rPr lang="cy-GB" sz="2400" baseline="-25000" dirty="0"/>
              <a:t>i</a:t>
            </a:r>
            <a:r>
              <a:rPr lang="en-US" sz="2400" dirty="0"/>
              <a:t> = 1</a:t>
            </a:r>
          </a:p>
        </p:txBody>
      </p:sp>
      <p:sp>
        <p:nvSpPr>
          <p:cNvPr id="59" name="TextBox 58"/>
          <p:cNvSpPr txBox="1"/>
          <p:nvPr/>
        </p:nvSpPr>
        <p:spPr>
          <a:xfrm>
            <a:off x="6371985" y="2863166"/>
            <a:ext cx="841897" cy="461665"/>
          </a:xfrm>
          <a:prstGeom prst="rect">
            <a:avLst/>
          </a:prstGeom>
          <a:noFill/>
        </p:spPr>
        <p:txBody>
          <a:bodyPr wrap="none" rtlCol="0">
            <a:spAutoFit/>
          </a:bodyPr>
          <a:lstStyle/>
          <a:p>
            <a:r>
              <a:rPr lang="cy-GB" sz="2400" dirty="0"/>
              <a:t>y</a:t>
            </a:r>
            <a:r>
              <a:rPr lang="cy-GB" sz="2400" baseline="-25000" dirty="0"/>
              <a:t>i</a:t>
            </a:r>
            <a:r>
              <a:rPr lang="en-US" sz="2400" dirty="0"/>
              <a:t> = 0</a:t>
            </a:r>
          </a:p>
        </p:txBody>
      </p:sp>
      <p:sp>
        <p:nvSpPr>
          <p:cNvPr id="60" name="TextBox 59"/>
          <p:cNvSpPr txBox="1"/>
          <p:nvPr/>
        </p:nvSpPr>
        <p:spPr>
          <a:xfrm>
            <a:off x="6486439" y="5210024"/>
            <a:ext cx="306494" cy="369332"/>
          </a:xfrm>
          <a:prstGeom prst="rect">
            <a:avLst/>
          </a:prstGeom>
          <a:noFill/>
        </p:spPr>
        <p:txBody>
          <a:bodyPr wrap="none" rtlCol="0">
            <a:spAutoFit/>
          </a:bodyPr>
          <a:lstStyle/>
          <a:p>
            <a:r>
              <a:rPr lang="en-US" dirty="0"/>
              <a:t>p</a:t>
            </a:r>
          </a:p>
        </p:txBody>
      </p:sp>
      <p:sp>
        <p:nvSpPr>
          <p:cNvPr id="39" name="Arc 38"/>
          <p:cNvSpPr/>
          <p:nvPr/>
        </p:nvSpPr>
        <p:spPr>
          <a:xfrm rot="5400000" flipV="1">
            <a:off x="3106746" y="2508929"/>
            <a:ext cx="1675461" cy="4455447"/>
          </a:xfrm>
          <a:prstGeom prst="arc">
            <a:avLst>
              <a:gd name="adj1" fmla="val 16860738"/>
              <a:gd name="adj2" fmla="val 2"/>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flipH="1" flipV="1">
            <a:off x="1393202" y="2495812"/>
            <a:ext cx="1654798" cy="2685788"/>
          </a:xfrm>
          <a:prstGeom prst="arc">
            <a:avLst>
              <a:gd name="adj1" fmla="val 16860571"/>
              <a:gd name="adj2" fmla="val 0"/>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p:cNvSpPr/>
          <p:nvPr/>
        </p:nvSpPr>
        <p:spPr>
          <a:xfrm rot="5400000" flipH="1">
            <a:off x="4652455" y="5018417"/>
            <a:ext cx="1752599" cy="2283828"/>
          </a:xfrm>
          <a:prstGeom prst="arc">
            <a:avLst>
              <a:gd name="adj1" fmla="val 16860738"/>
              <a:gd name="adj2" fmla="val 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6707685" y="5863092"/>
                <a:ext cx="1064715" cy="369332"/>
              </a:xfrm>
              <a:prstGeom prst="rect">
                <a:avLst/>
              </a:prstGeom>
              <a:noFill/>
            </p:spPr>
            <p:txBody>
              <a:bodyPr wrap="none" rtlCol="0">
                <a:spAutoFit/>
              </a:bodyPr>
              <a:lstStyle/>
              <a:p>
                <a:r>
                  <a:rPr lang="en-US" dirty="0"/>
                  <a:t>log(1 - </a:t>
                </a:r>
                <a14:m>
                  <m:oMath xmlns:m="http://schemas.openxmlformats.org/officeDocument/2006/math">
                    <m:r>
                      <m:rPr>
                        <m:sty m:val="p"/>
                      </m:rPr>
                      <a:rPr lang="cy-GB" i="1" dirty="0" smtClean="0">
                        <a:latin typeface="Cambria Math"/>
                      </a:rPr>
                      <m:t>p</m:t>
                    </m:r>
                    <m:r>
                      <a:rPr lang="en-US" i="1" baseline="-25000">
                        <a:latin typeface="Cambria Math"/>
                      </a:rPr>
                      <m:t> </m:t>
                    </m:r>
                  </m:oMath>
                </a14:m>
                <a:r>
                  <a:rPr lang="en-US" dirty="0"/>
                  <a:t>)</a:t>
                </a:r>
              </a:p>
            </p:txBody>
          </p:sp>
        </mc:Choice>
        <mc:Fallback xmlns="">
          <p:sp>
            <p:nvSpPr>
              <p:cNvPr id="61" name="TextBox 60"/>
              <p:cNvSpPr txBox="1">
                <a:spLocks noRot="1" noChangeAspect="1" noMove="1" noResize="1" noEditPoints="1" noAdjustHandles="1" noChangeArrowheads="1" noChangeShapeType="1" noTextEdit="1"/>
              </p:cNvSpPr>
              <p:nvPr/>
            </p:nvSpPr>
            <p:spPr>
              <a:xfrm>
                <a:off x="6707685" y="5863092"/>
                <a:ext cx="1064715" cy="369332"/>
              </a:xfrm>
              <a:prstGeom prst="rect">
                <a:avLst/>
              </a:prstGeom>
              <a:blipFill rotWithShape="0">
                <a:blip r:embed="rId4"/>
                <a:stretch>
                  <a:fillRect l="-4571" t="-10000" r="-4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74788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Assessing Classification Models</a:t>
            </a:r>
          </a:p>
        </p:txBody>
      </p:sp>
      <p:sp>
        <p:nvSpPr>
          <p:cNvPr id="3" name="Content Placeholder 2"/>
          <p:cNvSpPr>
            <a:spLocks noGrp="1"/>
          </p:cNvSpPr>
          <p:nvPr>
            <p:ph idx="1"/>
          </p:nvPr>
        </p:nvSpPr>
        <p:spPr>
          <a:xfrm>
            <a:off x="685800" y="1143000"/>
            <a:ext cx="7772400" cy="5334000"/>
          </a:xfrm>
        </p:spPr>
        <p:txBody>
          <a:bodyPr rtlCol="0">
            <a:noAutofit/>
          </a:bodyPr>
          <a:lstStyle/>
          <a:p>
            <a:pPr marL="0" indent="0" eaLnBrk="1" fontAlgn="auto" hangingPunct="1">
              <a:spcAft>
                <a:spcPts val="0"/>
              </a:spcAft>
              <a:buFont typeface="Arial" charset="0"/>
              <a:buNone/>
              <a:defRPr/>
            </a:pPr>
            <a:r>
              <a:rPr lang="en-US" sz="2000" dirty="0"/>
              <a:t>We can do Cross Validation for Classification Models</a:t>
            </a:r>
          </a:p>
          <a:p>
            <a:pPr marL="0" indent="0" eaLnBrk="1" fontAlgn="auto" hangingPunct="1">
              <a:spcAft>
                <a:spcPts val="0"/>
              </a:spcAft>
              <a:buFont typeface="Arial" charset="0"/>
              <a:buNone/>
              <a:defRPr/>
            </a:pPr>
            <a:endParaRPr lang="en-US" sz="2000" dirty="0"/>
          </a:p>
          <a:p>
            <a:pPr eaLnBrk="1" fontAlgn="auto" hangingPunct="1">
              <a:spcAft>
                <a:spcPts val="0"/>
              </a:spcAft>
              <a:defRPr/>
            </a:pPr>
            <a:r>
              <a:rPr lang="en-US" dirty="0"/>
              <a:t>D</a:t>
            </a:r>
            <a:r>
              <a:rPr lang="en-US" sz="2000" dirty="0"/>
              <a:t>ivide our samples into training samples and test samples</a:t>
            </a:r>
          </a:p>
          <a:p>
            <a:pPr eaLnBrk="1" fontAlgn="auto" hangingPunct="1">
              <a:spcAft>
                <a:spcPts val="0"/>
              </a:spcAft>
              <a:defRPr/>
            </a:pPr>
            <a:r>
              <a:rPr lang="en-US" dirty="0"/>
              <a:t>D</a:t>
            </a:r>
            <a:r>
              <a:rPr lang="en-US" sz="2000" dirty="0"/>
              <a:t>o k-fold cross validation if necessary</a:t>
            </a:r>
          </a:p>
          <a:p>
            <a:pPr eaLnBrk="1" fontAlgn="auto" hangingPunct="1">
              <a:spcAft>
                <a:spcPts val="0"/>
              </a:spcAft>
              <a:defRPr/>
            </a:pPr>
            <a:r>
              <a:rPr lang="en-US" sz="2000" dirty="0"/>
              <a:t>When we run the test samples through our models, we get the following “confusion matrix”</a:t>
            </a:r>
          </a:p>
          <a:p>
            <a:pPr eaLnBrk="1" fontAlgn="auto" hangingPunct="1">
              <a:spcAft>
                <a:spcPts val="0"/>
              </a:spcAft>
              <a:defRPr/>
            </a:pPr>
            <a:endParaRPr lang="en-US" sz="2000" dirty="0"/>
          </a:p>
          <a:p>
            <a:pPr eaLnBrk="1" fontAlgn="auto" hangingPunct="1">
              <a:spcAft>
                <a:spcPts val="0"/>
              </a:spcAft>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8</a:t>
            </a:fld>
            <a:endParaRPr lang="en-US" altLang="en-US"/>
          </a:p>
        </p:txBody>
      </p:sp>
      <p:graphicFrame>
        <p:nvGraphicFramePr>
          <p:cNvPr id="6" name="Table 5">
            <a:extLst>
              <a:ext uri="{FF2B5EF4-FFF2-40B4-BE49-F238E27FC236}">
                <a16:creationId xmlns:a16="http://schemas.microsoft.com/office/drawing/2014/main" id="{E46F88FF-C1E5-431E-8A60-1075DE108D74}"/>
              </a:ext>
            </a:extLst>
          </p:cNvPr>
          <p:cNvGraphicFramePr>
            <a:graphicFrameLocks noGrp="1"/>
          </p:cNvGraphicFramePr>
          <p:nvPr/>
        </p:nvGraphicFramePr>
        <p:xfrm>
          <a:off x="990600" y="41148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gridSpan="2">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en-US" dirty="0"/>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endParaRPr lang="en-US" dirty="0"/>
                    </a:p>
                    <a:p>
                      <a:r>
                        <a:rPr lang="en-US" b="1" dirty="0">
                          <a:solidFill>
                            <a:schemeClr val="bg1"/>
                          </a:solidFill>
                        </a:rPr>
                        <a:t>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dirty="0"/>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a:t>No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9644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537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Operating Characteristic</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003300"/>
            <a:ext cx="600075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691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30719</TotalTime>
  <Words>3290</Words>
  <Application>Microsoft Macintosh PowerPoint</Application>
  <PresentationFormat>On-screen Show (4:3)</PresentationFormat>
  <Paragraphs>692</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Cambria Math</vt:lpstr>
      <vt:lpstr>Symbol</vt:lpstr>
      <vt:lpstr>Office Theme</vt:lpstr>
      <vt:lpstr>Math 642: Introduction to Machine Learning   </vt:lpstr>
      <vt:lpstr>Class Schedule</vt:lpstr>
      <vt:lpstr>Machine Learning Taxonomy</vt:lpstr>
      <vt:lpstr>REVIEW</vt:lpstr>
      <vt:lpstr>Logistic Function</vt:lpstr>
      <vt:lpstr>Decision Boundary</vt:lpstr>
      <vt:lpstr>A Better Cost Function</vt:lpstr>
      <vt:lpstr>Assessing Classification Models</vt:lpstr>
      <vt:lpstr>Receiving Operating Characteristic</vt:lpstr>
      <vt:lpstr>Problems with Logistic Regression</vt:lpstr>
      <vt:lpstr>Classification with KNN</vt:lpstr>
      <vt:lpstr>Linear Discriminant Analysis vs Bayes Classifier</vt:lpstr>
      <vt:lpstr>Quadratic Discriminant Analysis vs Bayes Classifier</vt:lpstr>
      <vt:lpstr>Logistic Function</vt:lpstr>
      <vt:lpstr>Classifier Bias versus Flexibility</vt:lpstr>
      <vt:lpstr>Classification Error</vt:lpstr>
      <vt:lpstr>Classifier Training versus Test Error</vt:lpstr>
      <vt:lpstr>Maximum Margin Classifier</vt:lpstr>
      <vt:lpstr>Problem with Max Margin Classifier</vt:lpstr>
      <vt:lpstr>Support Vector Classifier</vt:lpstr>
      <vt:lpstr>Example of a Support Vector Classifier</vt:lpstr>
      <vt:lpstr>Support Vector Classifier Governing Equations</vt:lpstr>
      <vt:lpstr>The Tuning Parameter Allocates a “Budget” for Violations</vt:lpstr>
      <vt:lpstr>Non-Linear Decision Boundaries</vt:lpstr>
      <vt:lpstr>Commonly Used Support Vector Machine</vt:lpstr>
      <vt:lpstr>Advantages of Support Vector Machines</vt:lpstr>
      <vt:lpstr>SVM Classification Performance</vt:lpstr>
      <vt:lpstr>Tree-Based Analysis</vt:lpstr>
      <vt:lpstr>Decision Trees</vt:lpstr>
      <vt:lpstr>Recursive Binary Splitting</vt:lpstr>
      <vt:lpstr>Recursive Binary Splitting</vt:lpstr>
      <vt:lpstr>Recursive Binary Splitting</vt:lpstr>
      <vt:lpstr>Recursive Binary Splitting</vt:lpstr>
      <vt:lpstr>Multiple Features</vt:lpstr>
      <vt:lpstr>Recursive Binary Splitting</vt:lpstr>
      <vt:lpstr>Recursive Binary Splitting</vt:lpstr>
      <vt:lpstr>Recursive Binary Splitting</vt:lpstr>
      <vt:lpstr>Terminology</vt:lpstr>
      <vt:lpstr>The Problem with Greedy Algorithms</vt:lpstr>
      <vt:lpstr>Non-Linear Decision Boundaries</vt:lpstr>
      <vt:lpstr>Bias versus Variability</vt:lpstr>
      <vt:lpstr>Optimizing Bias versus Variability</vt:lpstr>
      <vt:lpstr>Cross Validation for Decision Trees</vt:lpstr>
      <vt:lpstr>Cost Complexity Pruning</vt:lpstr>
      <vt:lpstr>Cost Complexity Pruning</vt:lpstr>
      <vt:lpstr>Pruning Example</vt:lpstr>
      <vt:lpstr>Advantages and Disadvantages</vt:lpstr>
      <vt:lpstr>Bagging</vt:lpstr>
      <vt:lpstr>Notes of Interest</vt:lpstr>
      <vt:lpstr>Bagging</vt:lpstr>
      <vt:lpstr>Random Forest</vt:lpstr>
      <vt:lpstr>Ranking Your Features</vt:lpstr>
      <vt:lpstr>Boosting</vt:lpstr>
      <vt:lpstr>Boosting Methodology</vt:lpstr>
      <vt:lpstr>Classification Trees</vt:lpstr>
      <vt:lpstr>Classification Error</vt:lpstr>
      <vt:lpstr>Better Measures of Classification Error</vt:lpstr>
      <vt:lpstr>Misclassification Measures</vt:lpstr>
      <vt:lpstr>Classifier Pruning</vt:lpstr>
      <vt:lpstr>Classifier Pruning</vt:lpstr>
      <vt:lpstr>Receiver Operating Curve</vt:lpstr>
      <vt:lpstr>SPAM Classifier from ESL</vt:lpstr>
      <vt:lpstr>SPAM Classifier from ESL</vt:lpstr>
      <vt:lpstr>SPAM Classifier from ESL</vt:lpstr>
      <vt:lpstr>SPAM Classifier</vt:lpstr>
      <vt:lpstr>Bagging for Classification Trees</vt:lpstr>
      <vt:lpstr>Homework #7 (1 of 2)</vt:lpstr>
      <vt:lpstr>Homework #7 (1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Fyona Sun</cp:lastModifiedBy>
  <cp:revision>587</cp:revision>
  <dcterms:created xsi:type="dcterms:W3CDTF">2006-08-16T00:00:00Z</dcterms:created>
  <dcterms:modified xsi:type="dcterms:W3CDTF">2020-05-06T20:26:42Z</dcterms:modified>
</cp:coreProperties>
</file>